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8" r:id="rId3"/>
    <p:sldId id="263" r:id="rId4"/>
    <p:sldId id="266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86DA"/>
    <a:srgbClr val="B3EBFF"/>
    <a:srgbClr val="101F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27FA83-27AE-446E-89C0-D2445E759F18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F281C918-7A7C-44EB-934D-009E0F1BD610}">
      <dgm:prSet/>
      <dgm:spPr>
        <a:solidFill>
          <a:schemeClr val="tx2"/>
        </a:solidFill>
      </dgm:spPr>
      <dgm:t>
        <a:bodyPr/>
        <a:lstStyle/>
        <a:p>
          <a:r>
            <a:rPr lang="en-US" b="0" i="0" dirty="0"/>
            <a:t>Data Analysis For </a:t>
          </a:r>
          <a:r>
            <a:rPr lang="en-GB" b="0" i="0" dirty="0"/>
            <a:t>Enhancing Web Design with Google Cloud Platform: A Powerful Tool for Creating Sound Objects.</a:t>
          </a:r>
          <a:br>
            <a:rPr lang="en-US" b="0" i="0" dirty="0"/>
          </a:br>
          <a:r>
            <a:rPr lang="en-GB" b="0" i="0" dirty="0"/>
            <a:t> </a:t>
          </a:r>
          <a:endParaRPr lang="en-AU" dirty="0"/>
        </a:p>
      </dgm:t>
    </dgm:pt>
    <dgm:pt modelId="{508D5717-0FF9-40AC-92CC-954DCED00E23}" type="parTrans" cxnId="{9765ED56-37FB-4896-A0C3-E8E3F0E3925F}">
      <dgm:prSet/>
      <dgm:spPr/>
      <dgm:t>
        <a:bodyPr/>
        <a:lstStyle/>
        <a:p>
          <a:endParaRPr lang="en-AU"/>
        </a:p>
      </dgm:t>
    </dgm:pt>
    <dgm:pt modelId="{4AEE4E6D-7326-428D-935A-94C805E7CB8E}" type="sibTrans" cxnId="{9765ED56-37FB-4896-A0C3-E8E3F0E3925F}">
      <dgm:prSet/>
      <dgm:spPr/>
      <dgm:t>
        <a:bodyPr/>
        <a:lstStyle/>
        <a:p>
          <a:endParaRPr lang="en-AU"/>
        </a:p>
      </dgm:t>
    </dgm:pt>
    <dgm:pt modelId="{F9A48597-E3C2-4136-9AF3-13CFE7226E31}" type="pres">
      <dgm:prSet presAssocID="{0627FA83-27AE-446E-89C0-D2445E759F18}" presName="linear" presStyleCnt="0">
        <dgm:presLayoutVars>
          <dgm:animLvl val="lvl"/>
          <dgm:resizeHandles val="exact"/>
        </dgm:presLayoutVars>
      </dgm:prSet>
      <dgm:spPr/>
    </dgm:pt>
    <dgm:pt modelId="{750C2B55-A9B2-40CB-9F42-16EB6FF27E66}" type="pres">
      <dgm:prSet presAssocID="{F281C918-7A7C-44EB-934D-009E0F1BD61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0FA483F-DC20-4E1C-823A-A2102C46CF92}" type="presOf" srcId="{F281C918-7A7C-44EB-934D-009E0F1BD610}" destId="{750C2B55-A9B2-40CB-9F42-16EB6FF27E66}" srcOrd="0" destOrd="0" presId="urn:microsoft.com/office/officeart/2005/8/layout/vList2"/>
    <dgm:cxn modelId="{9765ED56-37FB-4896-A0C3-E8E3F0E3925F}" srcId="{0627FA83-27AE-446E-89C0-D2445E759F18}" destId="{F281C918-7A7C-44EB-934D-009E0F1BD610}" srcOrd="0" destOrd="0" parTransId="{508D5717-0FF9-40AC-92CC-954DCED00E23}" sibTransId="{4AEE4E6D-7326-428D-935A-94C805E7CB8E}"/>
    <dgm:cxn modelId="{50B24BF0-DAAD-449A-BF87-D006999F681B}" type="presOf" srcId="{0627FA83-27AE-446E-89C0-D2445E759F18}" destId="{F9A48597-E3C2-4136-9AF3-13CFE7226E31}" srcOrd="0" destOrd="0" presId="urn:microsoft.com/office/officeart/2005/8/layout/vList2"/>
    <dgm:cxn modelId="{39A4BA2B-45D7-4C3E-AD7C-8A0750301289}" type="presParOf" srcId="{F9A48597-E3C2-4136-9AF3-13CFE7226E31}" destId="{750C2B55-A9B2-40CB-9F42-16EB6FF27E6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C2B55-A9B2-40CB-9F42-16EB6FF27E66}">
      <dsp:nvSpPr>
        <dsp:cNvPr id="0" name=""/>
        <dsp:cNvSpPr/>
      </dsp:nvSpPr>
      <dsp:spPr>
        <a:xfrm>
          <a:off x="0" y="13215"/>
          <a:ext cx="9099255" cy="2510820"/>
        </a:xfrm>
        <a:prstGeom prst="roundRect">
          <a:avLst/>
        </a:prstGeom>
        <a:solidFill>
          <a:schemeClr val="tx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 dirty="0"/>
            <a:t>Data Analysis For </a:t>
          </a:r>
          <a:r>
            <a:rPr lang="en-GB" sz="3700" b="0" i="0" kern="1200" dirty="0"/>
            <a:t>Enhancing Web Design with Google Cloud Platform: A Powerful Tool for Creating Sound Objects.</a:t>
          </a:r>
          <a:br>
            <a:rPr lang="en-US" sz="3700" b="0" i="0" kern="1200" dirty="0"/>
          </a:br>
          <a:r>
            <a:rPr lang="en-GB" sz="3700" b="0" i="0" kern="1200" dirty="0"/>
            <a:t> </a:t>
          </a:r>
          <a:endParaRPr lang="en-AU" sz="3700" kern="1200" dirty="0"/>
        </a:p>
      </dsp:txBody>
      <dsp:txXfrm>
        <a:off x="122568" y="135783"/>
        <a:ext cx="8854119" cy="2265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1/04/2025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00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1/04/2025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08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1/04/2025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10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1/04/2025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02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1/04/2025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38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1/04/2025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11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1/04/2025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22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1/04/2025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17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1/04/2025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587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1/04/2025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7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4BF665E-DF57-4E85-85CC-187A2EC427D9}" type="datetimeFigureOut">
              <a:rPr lang="en-AU" smtClean="0"/>
              <a:t>1/04/2025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9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F665E-DF57-4E85-85CC-187A2EC427D9}" type="datetimeFigureOut">
              <a:rPr lang="en-AU" smtClean="0"/>
              <a:t>1/04/2025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C456286-EF7E-7F5D-EA78-80F916BD40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150492"/>
              </p:ext>
            </p:extLst>
          </p:nvPr>
        </p:nvGraphicFramePr>
        <p:xfrm>
          <a:off x="1796811" y="1278460"/>
          <a:ext cx="9099255" cy="2537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F527D290-CBD1-FBFC-1E3D-16A49A414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3975" y="3742223"/>
            <a:ext cx="9120954" cy="744373"/>
          </a:xfrm>
        </p:spPr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GB" sz="3200" dirty="0">
                <a:solidFill>
                  <a:schemeClr val="accent1"/>
                </a:solidFill>
              </a:rPr>
              <a:t>Presented By</a:t>
            </a:r>
          </a:p>
          <a:p>
            <a:pPr algn="ctr">
              <a:lnSpc>
                <a:spcPct val="110000"/>
              </a:lnSpc>
            </a:pPr>
            <a:r>
              <a:rPr lang="en-GB" sz="3200" dirty="0">
                <a:solidFill>
                  <a:schemeClr val="accent1"/>
                </a:solidFill>
              </a:rPr>
              <a:t>BIBEK LAMSAL</a:t>
            </a:r>
            <a:endParaRPr lang="en-AU" sz="3200" dirty="0">
              <a:solidFill>
                <a:schemeClr val="accent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157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3774B-2D23-B70A-55BC-7B521F63B31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9213" y="168275"/>
            <a:ext cx="9602787" cy="1049338"/>
          </a:xfrm>
        </p:spPr>
        <p:txBody>
          <a:bodyPr>
            <a:normAutofit/>
          </a:bodyPr>
          <a:lstStyle/>
          <a:p>
            <a:r>
              <a:rPr lang="en-GB" sz="2800" u="sng"/>
              <a:t>Visualization using dashboard</a:t>
            </a:r>
            <a:endParaRPr lang="en-AU" sz="2800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4C5F95-F0CD-9330-7F03-595A396AE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44" y="813383"/>
            <a:ext cx="11726912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0048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4907C0-4E50-16EC-A1FF-1FCD12E25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05" y="74905"/>
            <a:ext cx="11810190" cy="670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84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1C1DF6-BFF7-535B-881B-BDD8F22C5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15" y="0"/>
            <a:ext cx="11820883" cy="662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7923-145B-FDB7-C5C9-FC61565B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u="sng" dirty="0"/>
              <a:t>Insight: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203C1-6EA1-C107-DF58-F4C88E6D9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34586"/>
            <a:ext cx="9603275" cy="3450613"/>
          </a:xfrm>
        </p:spPr>
        <p:txBody>
          <a:bodyPr>
            <a:normAutofit fontScale="85000" lnSpcReduction="10000"/>
          </a:bodyPr>
          <a:lstStyle/>
          <a:p>
            <a:pPr>
              <a:buFont typeface="+mj-lt"/>
              <a:buAutoNum type="arabicPeriod"/>
            </a:pPr>
            <a:r>
              <a:rPr lang="en-GB" b="1" dirty="0"/>
              <a:t>Woofers Dominate the Speaker Driver Market: </a:t>
            </a:r>
            <a:r>
              <a:rPr lang="en-GB" dirty="0"/>
              <a:t>Woofers accounted for 57.53% of all submissions, with Mid-Range drivers at 32.95% and Tweeters at 9.52%.</a:t>
            </a:r>
            <a:endParaRPr lang="en-GB" b="1" dirty="0"/>
          </a:p>
          <a:p>
            <a:pPr>
              <a:buFont typeface="+mj-lt"/>
              <a:buAutoNum type="arabicPeriod"/>
            </a:pPr>
            <a:r>
              <a:rPr lang="en-GB" b="1" dirty="0"/>
              <a:t>Medium-Sized Sound Objects Are the Most Popular Choice: </a:t>
            </a:r>
            <a:r>
              <a:rPr lang="en-GB" dirty="0"/>
              <a:t>Over 58% of submissions were for medium-sized sound objects, making them the dominant choice among users.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Cone and Pyramid Shape Objects Are Preferred:: </a:t>
            </a:r>
            <a:r>
              <a:rPr lang="en-GB" dirty="0"/>
              <a:t>The most common shape submissions are Cone (29.81%) and Pyramid (33.9%), suggesting a strong user preference for these structures.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Peak Submission Hours: </a:t>
            </a:r>
            <a:r>
              <a:rPr lang="en-GB" dirty="0"/>
              <a:t>Submission activity appears evenly spread across all hours, indicating a 24/7 active submission pattern.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January 9, 2024, Had the Highest Submissions: </a:t>
            </a:r>
            <a:r>
              <a:rPr lang="en-GB" dirty="0"/>
              <a:t>The peak submission date recorded was January 9, 2024, with 5,736 submissions, followed by March 27 and January 27.</a:t>
            </a:r>
          </a:p>
          <a:p>
            <a:pPr>
              <a:buFont typeface="+mj-lt"/>
              <a:buAutoNum type="arabicPeriod"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0556892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216D9FD-860F-4F5C-8D9B-CE7002071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63657-FE72-1AD7-FD33-67AB83B81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651" y="977028"/>
            <a:ext cx="3333410" cy="5237503"/>
          </a:xfrm>
        </p:spPr>
        <p:txBody>
          <a:bodyPr anchor="ctr">
            <a:normAutofit/>
          </a:bodyPr>
          <a:lstStyle/>
          <a:p>
            <a:r>
              <a:rPr lang="en-GB" sz="2500" dirty="0" err="1"/>
              <a:t>Recommandation</a:t>
            </a:r>
            <a:r>
              <a:rPr lang="en-GB" sz="2500" dirty="0"/>
              <a:t>	</a:t>
            </a:r>
            <a:endParaRPr lang="en-AU" sz="25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074069-7026-466C-B495-20FB9578C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993" y="0"/>
            <a:ext cx="7538007" cy="6858000"/>
          </a:xfrm>
          <a:prstGeom prst="rect">
            <a:avLst/>
          </a:prstGeom>
          <a:solidFill>
            <a:schemeClr val="tx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685D80-4D5A-471F-9215-651424F47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787" y="0"/>
            <a:ext cx="1645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AB1E3-00EE-0B3D-0EDA-8FCBDEF6A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954" y="977029"/>
            <a:ext cx="5428789" cy="5237503"/>
          </a:xfrm>
        </p:spPr>
        <p:txBody>
          <a:bodyPr anchor="ctr">
            <a:normAutofit/>
          </a:bodyPr>
          <a:lstStyle/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AutoNum type="arabicParenR"/>
            </a:pPr>
            <a:r>
              <a:rPr lang="en-GB" sz="1600" b="1" dirty="0">
                <a:solidFill>
                  <a:schemeClr val="bg1"/>
                </a:solidFill>
              </a:rPr>
              <a:t>Capitalize on Peak Engagement in Early 2024 </a:t>
            </a:r>
            <a:r>
              <a:rPr lang="en-GB" sz="1800" dirty="0">
                <a:solidFill>
                  <a:schemeClr val="bg1"/>
                </a:solidFill>
              </a:rPr>
              <a:t>: </a:t>
            </a:r>
            <a:r>
              <a:rPr lang="en-GB" sz="1600" dirty="0">
                <a:solidFill>
                  <a:schemeClr val="bg1"/>
                </a:solidFill>
              </a:rPr>
              <a:t>Since Q1 2024 saw a major spike in submissions, targeted marketing campaigns and promotions should be focused during this period to maximize user engagement.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AutoNum type="arabicParenR"/>
            </a:pPr>
            <a:r>
              <a:rPr lang="en-AU" sz="1600" b="1" dirty="0">
                <a:solidFill>
                  <a:schemeClr val="bg1"/>
                </a:solidFill>
              </a:rPr>
              <a:t>Optimize for 24/7 Activity: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600" dirty="0">
                <a:solidFill>
                  <a:schemeClr val="bg1"/>
                </a:solidFill>
              </a:rPr>
              <a:t>Given that submissions are evenly distributed throughout the day, implementing an automated moderation system or AI-driven assistance could help always manage high-volume submissions.</a:t>
            </a:r>
            <a:endParaRPr lang="en-GB" sz="17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AutoNum type="arabicParenR"/>
            </a:pPr>
            <a:r>
              <a:rPr lang="en-GB" sz="1400" b="1" dirty="0">
                <a:solidFill>
                  <a:schemeClr val="bg1"/>
                </a:solidFill>
              </a:rPr>
              <a:t>Expand Product Offerings Based on Popular Trends</a:t>
            </a:r>
            <a:r>
              <a:rPr lang="en-GB" sz="1600" b="1" dirty="0">
                <a:solidFill>
                  <a:schemeClr val="bg1"/>
                </a:solidFill>
              </a:rPr>
              <a:t>: </a:t>
            </a:r>
            <a:r>
              <a:rPr lang="en-GB" sz="1400" dirty="0">
                <a:solidFill>
                  <a:schemeClr val="bg1"/>
                </a:solidFill>
              </a:rPr>
              <a:t>Since medium-sized sound objects and Cone/Pyramid shapes are the most preferred, introducing new variations or features catering to these categories could drive more engagement and sales.</a:t>
            </a:r>
            <a:endParaRPr lang="en-GB" sz="16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AutoNum type="arabicParenR"/>
            </a:pPr>
            <a:endParaRPr lang="en-GB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81268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7480-E7D2-DF82-0228-5B095B33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 Through Action	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D3872-B138-C696-2702-7C6E9336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Let’s set a meeting with the web designing team to brainstorm and test new approaches for developing diverse sound assets inspired by popular sound objects.</a:t>
            </a:r>
          </a:p>
        </p:txBody>
      </p:sp>
    </p:spTree>
    <p:extLst>
      <p:ext uri="{BB962C8B-B14F-4D97-AF65-F5344CB8AC3E}">
        <p14:creationId xmlns:p14="http://schemas.microsoft.com/office/powerpoint/2010/main" val="36545679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749</TotalTime>
  <Words>304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PowerPoint Presentation</vt:lpstr>
      <vt:lpstr>Visualization using dashboard</vt:lpstr>
      <vt:lpstr>PowerPoint Presentation</vt:lpstr>
      <vt:lpstr>PowerPoint Presentation</vt:lpstr>
      <vt:lpstr>Insight:</vt:lpstr>
      <vt:lpstr>Recommandation </vt:lpstr>
      <vt:lpstr>Call Through Action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Manasi Bhandari</dc:creator>
  <cp:lastModifiedBy>Manasi Bhandari</cp:lastModifiedBy>
  <cp:revision>32</cp:revision>
  <dcterms:created xsi:type="dcterms:W3CDTF">2024-12-17T03:08:39Z</dcterms:created>
  <dcterms:modified xsi:type="dcterms:W3CDTF">2025-03-31T23:31:40Z</dcterms:modified>
</cp:coreProperties>
</file>