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7"/>
  </p:notesMasterIdLst>
  <p:sldIdLst>
    <p:sldId id="256" r:id="rId2"/>
    <p:sldId id="257" r:id="rId3"/>
    <p:sldId id="366" r:id="rId4"/>
    <p:sldId id="339" r:id="rId5"/>
    <p:sldId id="258" r:id="rId6"/>
    <p:sldId id="340" r:id="rId7"/>
    <p:sldId id="370" r:id="rId8"/>
    <p:sldId id="371" r:id="rId9"/>
    <p:sldId id="341" r:id="rId10"/>
    <p:sldId id="342" r:id="rId11"/>
    <p:sldId id="367" r:id="rId12"/>
    <p:sldId id="344" r:id="rId13"/>
    <p:sldId id="372" r:id="rId14"/>
    <p:sldId id="373" r:id="rId15"/>
    <p:sldId id="374" r:id="rId16"/>
    <p:sldId id="375" r:id="rId17"/>
    <p:sldId id="376" r:id="rId18"/>
    <p:sldId id="377" r:id="rId19"/>
    <p:sldId id="378" r:id="rId20"/>
    <p:sldId id="379" r:id="rId21"/>
    <p:sldId id="380" r:id="rId22"/>
    <p:sldId id="381" r:id="rId23"/>
    <p:sldId id="382" r:id="rId24"/>
    <p:sldId id="384" r:id="rId25"/>
    <p:sldId id="385" r:id="rId26"/>
    <p:sldId id="388" r:id="rId27"/>
    <p:sldId id="389" r:id="rId28"/>
    <p:sldId id="390" r:id="rId29"/>
    <p:sldId id="391" r:id="rId30"/>
    <p:sldId id="392" r:id="rId31"/>
    <p:sldId id="393" r:id="rId32"/>
    <p:sldId id="395" r:id="rId33"/>
    <p:sldId id="396" r:id="rId34"/>
    <p:sldId id="364" r:id="rId35"/>
    <p:sldId id="3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69C07"/>
    <a:srgbClr val="009B91"/>
    <a:srgbClr val="C20000"/>
    <a:srgbClr val="000000"/>
    <a:srgbClr val="8C09E9"/>
    <a:srgbClr val="984DE0"/>
    <a:srgbClr val="B8BC0C"/>
    <a:srgbClr val="8550E0"/>
    <a:srgbClr val="694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9"/>
    <p:restoredTop sz="94248" autoAdjust="0"/>
  </p:normalViewPr>
  <p:slideViewPr>
    <p:cSldViewPr snapToGrid="0" snapToObjects="1">
      <p:cViewPr varScale="1">
        <p:scale>
          <a:sx n="68" d="100"/>
          <a:sy n="68" d="100"/>
        </p:scale>
        <p:origin x="1098"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2D367-8D27-8E41-B96E-0576DE21DCB9}" type="datetimeFigureOut">
              <a:rPr lang="en-US" smtClean="0"/>
              <a:t>6/19/2019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10D98-3708-A740-92DD-09601F87A37C}" type="slidenum">
              <a:rPr lang="en-US" smtClean="0"/>
              <a:t>‹#›</a:t>
            </a:fld>
            <a:endParaRPr lang="en-US"/>
          </a:p>
        </p:txBody>
      </p:sp>
    </p:spTree>
    <p:extLst>
      <p:ext uri="{BB962C8B-B14F-4D97-AF65-F5344CB8AC3E}">
        <p14:creationId xmlns:p14="http://schemas.microsoft.com/office/powerpoint/2010/main" val="1705599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0</a:t>
            </a:fld>
            <a:endParaRPr lang="en-US"/>
          </a:p>
        </p:txBody>
      </p:sp>
    </p:spTree>
    <p:extLst>
      <p:ext uri="{BB962C8B-B14F-4D97-AF65-F5344CB8AC3E}">
        <p14:creationId xmlns:p14="http://schemas.microsoft.com/office/powerpoint/2010/main" val="1441234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14</a:t>
            </a:fld>
            <a:endParaRPr lang="en-US"/>
          </a:p>
        </p:txBody>
      </p:sp>
    </p:spTree>
    <p:extLst>
      <p:ext uri="{BB962C8B-B14F-4D97-AF65-F5344CB8AC3E}">
        <p14:creationId xmlns:p14="http://schemas.microsoft.com/office/powerpoint/2010/main" val="1297343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15</a:t>
            </a:fld>
            <a:endParaRPr lang="en-US"/>
          </a:p>
        </p:txBody>
      </p:sp>
    </p:spTree>
    <p:extLst>
      <p:ext uri="{BB962C8B-B14F-4D97-AF65-F5344CB8AC3E}">
        <p14:creationId xmlns:p14="http://schemas.microsoft.com/office/powerpoint/2010/main" val="107904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16</a:t>
            </a:fld>
            <a:endParaRPr lang="en-US"/>
          </a:p>
        </p:txBody>
      </p:sp>
    </p:spTree>
    <p:extLst>
      <p:ext uri="{BB962C8B-B14F-4D97-AF65-F5344CB8AC3E}">
        <p14:creationId xmlns:p14="http://schemas.microsoft.com/office/powerpoint/2010/main" val="2188562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17</a:t>
            </a:fld>
            <a:endParaRPr lang="en-US"/>
          </a:p>
        </p:txBody>
      </p:sp>
    </p:spTree>
    <p:extLst>
      <p:ext uri="{BB962C8B-B14F-4D97-AF65-F5344CB8AC3E}">
        <p14:creationId xmlns:p14="http://schemas.microsoft.com/office/powerpoint/2010/main" val="3415425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18</a:t>
            </a:fld>
            <a:endParaRPr lang="en-US"/>
          </a:p>
        </p:txBody>
      </p:sp>
    </p:spTree>
    <p:extLst>
      <p:ext uri="{BB962C8B-B14F-4D97-AF65-F5344CB8AC3E}">
        <p14:creationId xmlns:p14="http://schemas.microsoft.com/office/powerpoint/2010/main" val="296873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19</a:t>
            </a:fld>
            <a:endParaRPr lang="en-US"/>
          </a:p>
        </p:txBody>
      </p:sp>
    </p:spTree>
    <p:extLst>
      <p:ext uri="{BB962C8B-B14F-4D97-AF65-F5344CB8AC3E}">
        <p14:creationId xmlns:p14="http://schemas.microsoft.com/office/powerpoint/2010/main" val="4151804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20</a:t>
            </a:fld>
            <a:endParaRPr lang="en-US"/>
          </a:p>
        </p:txBody>
      </p:sp>
    </p:spTree>
    <p:extLst>
      <p:ext uri="{BB962C8B-B14F-4D97-AF65-F5344CB8AC3E}">
        <p14:creationId xmlns:p14="http://schemas.microsoft.com/office/powerpoint/2010/main" val="3400540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21</a:t>
            </a:fld>
            <a:endParaRPr lang="en-US"/>
          </a:p>
        </p:txBody>
      </p:sp>
    </p:spTree>
    <p:extLst>
      <p:ext uri="{BB962C8B-B14F-4D97-AF65-F5344CB8AC3E}">
        <p14:creationId xmlns:p14="http://schemas.microsoft.com/office/powerpoint/2010/main" val="2089029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22</a:t>
            </a:fld>
            <a:endParaRPr lang="en-US"/>
          </a:p>
        </p:txBody>
      </p:sp>
    </p:spTree>
    <p:extLst>
      <p:ext uri="{BB962C8B-B14F-4D97-AF65-F5344CB8AC3E}">
        <p14:creationId xmlns:p14="http://schemas.microsoft.com/office/powerpoint/2010/main" val="4212495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23</a:t>
            </a:fld>
            <a:endParaRPr lang="en-US"/>
          </a:p>
        </p:txBody>
      </p:sp>
    </p:spTree>
    <p:extLst>
      <p:ext uri="{BB962C8B-B14F-4D97-AF65-F5344CB8AC3E}">
        <p14:creationId xmlns:p14="http://schemas.microsoft.com/office/powerpoint/2010/main" val="40189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a:t>
            </a:fld>
            <a:endParaRPr lang="en-US"/>
          </a:p>
        </p:txBody>
      </p:sp>
    </p:spTree>
    <p:extLst>
      <p:ext uri="{BB962C8B-B14F-4D97-AF65-F5344CB8AC3E}">
        <p14:creationId xmlns:p14="http://schemas.microsoft.com/office/powerpoint/2010/main" val="52647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24</a:t>
            </a:fld>
            <a:endParaRPr lang="en-US"/>
          </a:p>
        </p:txBody>
      </p:sp>
    </p:spTree>
    <p:extLst>
      <p:ext uri="{BB962C8B-B14F-4D97-AF65-F5344CB8AC3E}">
        <p14:creationId xmlns:p14="http://schemas.microsoft.com/office/powerpoint/2010/main" val="87303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27</a:t>
            </a:fld>
            <a:endParaRPr lang="en-US"/>
          </a:p>
        </p:txBody>
      </p:sp>
    </p:spTree>
    <p:extLst>
      <p:ext uri="{BB962C8B-B14F-4D97-AF65-F5344CB8AC3E}">
        <p14:creationId xmlns:p14="http://schemas.microsoft.com/office/powerpoint/2010/main" val="3611160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28</a:t>
            </a:fld>
            <a:endParaRPr lang="en-US"/>
          </a:p>
        </p:txBody>
      </p:sp>
    </p:spTree>
    <p:extLst>
      <p:ext uri="{BB962C8B-B14F-4D97-AF65-F5344CB8AC3E}">
        <p14:creationId xmlns:p14="http://schemas.microsoft.com/office/powerpoint/2010/main" val="2417646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29</a:t>
            </a:fld>
            <a:endParaRPr lang="en-US"/>
          </a:p>
        </p:txBody>
      </p:sp>
    </p:spTree>
    <p:extLst>
      <p:ext uri="{BB962C8B-B14F-4D97-AF65-F5344CB8AC3E}">
        <p14:creationId xmlns:p14="http://schemas.microsoft.com/office/powerpoint/2010/main" val="285692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30</a:t>
            </a:fld>
            <a:endParaRPr lang="en-US"/>
          </a:p>
        </p:txBody>
      </p:sp>
    </p:spTree>
    <p:extLst>
      <p:ext uri="{BB962C8B-B14F-4D97-AF65-F5344CB8AC3E}">
        <p14:creationId xmlns:p14="http://schemas.microsoft.com/office/powerpoint/2010/main" val="401841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31</a:t>
            </a:fld>
            <a:endParaRPr lang="en-US"/>
          </a:p>
        </p:txBody>
      </p:sp>
    </p:spTree>
    <p:extLst>
      <p:ext uri="{BB962C8B-B14F-4D97-AF65-F5344CB8AC3E}">
        <p14:creationId xmlns:p14="http://schemas.microsoft.com/office/powerpoint/2010/main" val="2837869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32</a:t>
            </a:fld>
            <a:endParaRPr lang="en-US"/>
          </a:p>
        </p:txBody>
      </p:sp>
    </p:spTree>
    <p:extLst>
      <p:ext uri="{BB962C8B-B14F-4D97-AF65-F5344CB8AC3E}">
        <p14:creationId xmlns:p14="http://schemas.microsoft.com/office/powerpoint/2010/main" val="631881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33</a:t>
            </a:fld>
            <a:endParaRPr lang="en-US"/>
          </a:p>
        </p:txBody>
      </p:sp>
    </p:spTree>
    <p:extLst>
      <p:ext uri="{BB962C8B-B14F-4D97-AF65-F5344CB8AC3E}">
        <p14:creationId xmlns:p14="http://schemas.microsoft.com/office/powerpoint/2010/main" val="1156183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34</a:t>
            </a:fld>
            <a:endParaRPr lang="en-US"/>
          </a:p>
        </p:txBody>
      </p:sp>
    </p:spTree>
    <p:extLst>
      <p:ext uri="{BB962C8B-B14F-4D97-AF65-F5344CB8AC3E}">
        <p14:creationId xmlns:p14="http://schemas.microsoft.com/office/powerpoint/2010/main" val="2405002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a:t>
            </a:fld>
            <a:endParaRPr lang="en-US"/>
          </a:p>
        </p:txBody>
      </p:sp>
    </p:spTree>
    <p:extLst>
      <p:ext uri="{BB962C8B-B14F-4D97-AF65-F5344CB8AC3E}">
        <p14:creationId xmlns:p14="http://schemas.microsoft.com/office/powerpoint/2010/main" val="1058271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a:t>
            </a:fld>
            <a:endParaRPr lang="en-US"/>
          </a:p>
        </p:txBody>
      </p:sp>
    </p:spTree>
    <p:extLst>
      <p:ext uri="{BB962C8B-B14F-4D97-AF65-F5344CB8AC3E}">
        <p14:creationId xmlns:p14="http://schemas.microsoft.com/office/powerpoint/2010/main" val="362119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4</a:t>
            </a:fld>
            <a:endParaRPr lang="en-US"/>
          </a:p>
        </p:txBody>
      </p:sp>
    </p:spTree>
    <p:extLst>
      <p:ext uri="{BB962C8B-B14F-4D97-AF65-F5344CB8AC3E}">
        <p14:creationId xmlns:p14="http://schemas.microsoft.com/office/powerpoint/2010/main" val="1380647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5</a:t>
            </a:fld>
            <a:endParaRPr lang="en-US"/>
          </a:p>
        </p:txBody>
      </p:sp>
    </p:spTree>
    <p:extLst>
      <p:ext uri="{BB962C8B-B14F-4D97-AF65-F5344CB8AC3E}">
        <p14:creationId xmlns:p14="http://schemas.microsoft.com/office/powerpoint/2010/main" val="162671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6</a:t>
            </a:fld>
            <a:endParaRPr lang="en-US"/>
          </a:p>
        </p:txBody>
      </p:sp>
    </p:spTree>
    <p:extLst>
      <p:ext uri="{BB962C8B-B14F-4D97-AF65-F5344CB8AC3E}">
        <p14:creationId xmlns:p14="http://schemas.microsoft.com/office/powerpoint/2010/main" val="288154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7</a:t>
            </a:fld>
            <a:endParaRPr lang="en-US"/>
          </a:p>
        </p:txBody>
      </p:sp>
    </p:spTree>
    <p:extLst>
      <p:ext uri="{BB962C8B-B14F-4D97-AF65-F5344CB8AC3E}">
        <p14:creationId xmlns:p14="http://schemas.microsoft.com/office/powerpoint/2010/main" val="194245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13</a:t>
            </a:fld>
            <a:endParaRPr lang="en-US"/>
          </a:p>
        </p:txBody>
      </p:sp>
    </p:spTree>
    <p:extLst>
      <p:ext uri="{BB962C8B-B14F-4D97-AF65-F5344CB8AC3E}">
        <p14:creationId xmlns:p14="http://schemas.microsoft.com/office/powerpoint/2010/main" val="236752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45CBB4-17F1-5643-8DEB-75599D970D44}" type="datetime1">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99599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6C603-CFE9-A94B-8A03-3FFCE6FFF9B1}" type="datetime1">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10297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769188-4CD3-8144-9C7A-626107CDAE3A}" type="datetime1">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68911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F896B3-AA55-C94D-BE44-808909993477}" type="datetime1">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81567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E3727-2199-5649-AC87-E6E5681E0B8E}" type="datetime1">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73589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3865B3-41D5-034E-B6F1-60C5D9F4873F}" type="datetime1">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59064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12CA36-708B-7648-BF90-9D250630A9E2}" type="datetime1">
              <a:rPr lang="en-US" smtClean="0"/>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05505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5DEAB-756C-5E4E-ACB5-A6BFCCE26CCF}" type="datetime1">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26753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29A69-FC37-2F46-BF78-223F97D3DBFE}" type="datetime1">
              <a:rPr lang="en-US" smtClean="0"/>
              <a:t>6/19/2019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44530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A053D-4144-9F49-9F85-C796B4CF14D8}" type="datetime1">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314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BF090-368A-7842-8F3E-58B347A106A8}" type="datetime1">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57542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CA1DE-B3E7-4647-BF9E-AE25C997A068}" type="datetime1">
              <a:rPr lang="en-US" smtClean="0"/>
              <a:t>6/19/2019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A6B3E-46B9-EC46-AB95-0E643768DDA9}" type="slidenum">
              <a:rPr lang="en-US" smtClean="0"/>
              <a:t>‹#›</a:t>
            </a:fld>
            <a:endParaRPr lang="en-US"/>
          </a:p>
        </p:txBody>
      </p:sp>
    </p:spTree>
    <p:extLst>
      <p:ext uri="{BB962C8B-B14F-4D97-AF65-F5344CB8AC3E}">
        <p14:creationId xmlns:p14="http://schemas.microsoft.com/office/powerpoint/2010/main" val="212894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bibekmishra@aggienetwork.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alphaModFix/>
          </a:blip>
          <a:srcRect t="23127" b="26648"/>
          <a:stretch/>
        </p:blipFill>
        <p:spPr>
          <a:xfrm>
            <a:off x="4728039" y="3127304"/>
            <a:ext cx="2416239" cy="606778"/>
          </a:xfrm>
          <a:prstGeom prst="rect">
            <a:avLst/>
          </a:prstGeom>
          <a:ln>
            <a:noFill/>
          </a:ln>
        </p:spPr>
      </p:pic>
      <p:sp>
        <p:nvSpPr>
          <p:cNvPr id="3" name="Subtitle 2"/>
          <p:cNvSpPr>
            <a:spLocks noGrp="1"/>
          </p:cNvSpPr>
          <p:nvPr>
            <p:ph type="subTitle" idx="1"/>
          </p:nvPr>
        </p:nvSpPr>
        <p:spPr>
          <a:xfrm>
            <a:off x="2570659" y="2749772"/>
            <a:ext cx="6731000" cy="376999"/>
          </a:xfrm>
        </p:spPr>
        <p:txBody>
          <a:bodyPr>
            <a:noAutofit/>
          </a:bodyPr>
          <a:lstStyle/>
          <a:p>
            <a:r>
              <a:rPr lang="en-US" sz="2000" b="1" dirty="0">
                <a:latin typeface="+mj-lt"/>
                <a:ea typeface="Arial" charset="0"/>
                <a:cs typeface="Arial" charset="0"/>
              </a:rPr>
              <a:t>Data Science Intensive Capstone Project, Oct 1</a:t>
            </a:r>
            <a:r>
              <a:rPr lang="en-US" sz="2000" b="1" baseline="30000" dirty="0">
                <a:latin typeface="+mj-lt"/>
                <a:ea typeface="Arial" charset="0"/>
                <a:cs typeface="Arial" charset="0"/>
              </a:rPr>
              <a:t>st</a:t>
            </a:r>
            <a:r>
              <a:rPr lang="en-US" sz="2000" b="1" dirty="0">
                <a:latin typeface="+mj-lt"/>
                <a:ea typeface="Arial" charset="0"/>
                <a:cs typeface="Arial" charset="0"/>
              </a:rPr>
              <a:t> 2018 Cohort</a:t>
            </a:r>
          </a:p>
        </p:txBody>
      </p:sp>
      <p:sp>
        <p:nvSpPr>
          <p:cNvPr id="15" name="Slide Number Placeholder 14"/>
          <p:cNvSpPr>
            <a:spLocks noGrp="1"/>
          </p:cNvSpPr>
          <p:nvPr>
            <p:ph type="sldNum" sz="quarter" idx="12"/>
          </p:nvPr>
        </p:nvSpPr>
        <p:spPr>
          <a:xfrm>
            <a:off x="9448798" y="6492875"/>
            <a:ext cx="2743200" cy="365125"/>
          </a:xfrm>
        </p:spPr>
        <p:txBody>
          <a:bodyPr/>
          <a:lstStyle/>
          <a:p>
            <a:fld id="{16FA6B3E-46B9-EC46-AB95-0E643768DDA9}" type="slidenum">
              <a:rPr lang="en-US" smtClean="0"/>
              <a:t>0</a:t>
            </a:fld>
            <a:endParaRPr lang="en-US" dirty="0"/>
          </a:p>
        </p:txBody>
      </p:sp>
      <p:sp>
        <p:nvSpPr>
          <p:cNvPr id="2" name="Title 1"/>
          <p:cNvSpPr>
            <a:spLocks noGrp="1"/>
          </p:cNvSpPr>
          <p:nvPr>
            <p:ph type="ctrTitle"/>
          </p:nvPr>
        </p:nvSpPr>
        <p:spPr>
          <a:xfrm>
            <a:off x="1523999" y="244920"/>
            <a:ext cx="9144000" cy="2387600"/>
          </a:xfrm>
        </p:spPr>
        <p:txBody>
          <a:bodyPr>
            <a:normAutofit fontScale="90000"/>
          </a:bodyPr>
          <a:lstStyle/>
          <a:p>
            <a:r>
              <a:rPr lang="en-US" b="1" dirty="0"/>
              <a:t>Yelp Restaurant Reviews Classification </a:t>
            </a:r>
            <a:br>
              <a:rPr lang="en-US" b="1" dirty="0"/>
            </a:br>
            <a:r>
              <a:rPr lang="en-US" b="1" dirty="0"/>
              <a:t>and Insights Generation</a:t>
            </a:r>
          </a:p>
        </p:txBody>
      </p:sp>
      <p:sp>
        <p:nvSpPr>
          <p:cNvPr id="6" name="Title 1">
            <a:extLst>
              <a:ext uri="{FF2B5EF4-FFF2-40B4-BE49-F238E27FC236}">
                <a16:creationId xmlns:a16="http://schemas.microsoft.com/office/drawing/2014/main" id="{B1438E6F-97BF-480F-B40A-A8CEE452D898}"/>
              </a:ext>
            </a:extLst>
          </p:cNvPr>
          <p:cNvSpPr txBox="1">
            <a:spLocks/>
          </p:cNvSpPr>
          <p:nvPr/>
        </p:nvSpPr>
        <p:spPr>
          <a:xfrm>
            <a:off x="1523999" y="312677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Bibek Mishra</a:t>
            </a:r>
          </a:p>
        </p:txBody>
      </p:sp>
    </p:spTree>
    <p:extLst>
      <p:ext uri="{BB962C8B-B14F-4D97-AF65-F5344CB8AC3E}">
        <p14:creationId xmlns:p14="http://schemas.microsoft.com/office/powerpoint/2010/main" val="513537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chemeClr val="accent2">
              <a:lumMod val="75000"/>
            </a:schemeClr>
          </a:solidFill>
        </p:spPr>
        <p:txBody>
          <a:bodyPr>
            <a:noAutofit/>
          </a:bodyPr>
          <a:lstStyle/>
          <a:p>
            <a:r>
              <a:rPr lang="en-US" sz="4000" dirty="0">
                <a:solidFill>
                  <a:schemeClr val="bg1"/>
                </a:solidFill>
                <a:latin typeface="Athelas" charset="0"/>
                <a:ea typeface="Athelas" charset="0"/>
                <a:cs typeface="Athelas" charset="0"/>
              </a:rPr>
              <a:t>Business Dataset</a:t>
            </a:r>
          </a:p>
        </p:txBody>
      </p:sp>
      <p:sp>
        <p:nvSpPr>
          <p:cNvPr id="14" name="Slide Number Placeholder 13"/>
          <p:cNvSpPr>
            <a:spLocks noGrp="1"/>
          </p:cNvSpPr>
          <p:nvPr>
            <p:ph type="sldNum" sz="quarter" idx="12"/>
          </p:nvPr>
        </p:nvSpPr>
        <p:spPr>
          <a:xfrm>
            <a:off x="9448800" y="6492875"/>
            <a:ext cx="2743200" cy="365125"/>
          </a:xfrm>
        </p:spPr>
        <p:txBody>
          <a:bodyPr/>
          <a:lstStyle/>
          <a:p>
            <a:fld id="{16FA6B3E-46B9-EC46-AB95-0E643768DDA9}" type="slidenum">
              <a:rPr lang="en-US" smtClean="0"/>
              <a:t>9</a:t>
            </a:fld>
            <a:endParaRPr lang="en-US" dirty="0"/>
          </a:p>
        </p:txBody>
      </p:sp>
      <p:sp>
        <p:nvSpPr>
          <p:cNvPr id="10" name="TextBox 9">
            <a:extLst>
              <a:ext uri="{FF2B5EF4-FFF2-40B4-BE49-F238E27FC236}">
                <a16:creationId xmlns:a16="http://schemas.microsoft.com/office/drawing/2014/main" id="{EC123216-B3BF-442A-8D81-436A7D467178}"/>
              </a:ext>
            </a:extLst>
          </p:cNvPr>
          <p:cNvSpPr txBox="1"/>
          <p:nvPr/>
        </p:nvSpPr>
        <p:spPr>
          <a:xfrm>
            <a:off x="727225" y="2603739"/>
            <a:ext cx="10930597" cy="584775"/>
          </a:xfrm>
          <a:prstGeom prst="rect">
            <a:avLst/>
          </a:prstGeom>
          <a:noFill/>
        </p:spPr>
        <p:txBody>
          <a:bodyPr wrap="square" rtlCol="0">
            <a:spAutoFit/>
          </a:bodyPr>
          <a:lstStyle/>
          <a:p>
            <a:r>
              <a:rPr lang="en-US" sz="3200" b="1" dirty="0">
                <a:latin typeface="Athelas"/>
              </a:rPr>
              <a:t>What categories to choose ?</a:t>
            </a:r>
          </a:p>
        </p:txBody>
      </p:sp>
      <p:sp>
        <p:nvSpPr>
          <p:cNvPr id="20" name="TextBox 19">
            <a:extLst>
              <a:ext uri="{FF2B5EF4-FFF2-40B4-BE49-F238E27FC236}">
                <a16:creationId xmlns:a16="http://schemas.microsoft.com/office/drawing/2014/main" id="{89AF7B9C-EC67-4F5B-94BC-DF5096E8D607}"/>
              </a:ext>
            </a:extLst>
          </p:cNvPr>
          <p:cNvSpPr txBox="1"/>
          <p:nvPr/>
        </p:nvSpPr>
        <p:spPr>
          <a:xfrm>
            <a:off x="7749640" y="3655291"/>
            <a:ext cx="3398320" cy="1077218"/>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Categories</a:t>
            </a:r>
          </a:p>
          <a:p>
            <a:pPr marL="342900" indent="-342900">
              <a:buFont typeface="Arial" panose="020B0604020202020204" pitchFamily="34" charset="0"/>
              <a:buChar char="•"/>
            </a:pPr>
            <a:r>
              <a:rPr lang="en-US" sz="2000" dirty="0"/>
              <a:t>Restaurants ?</a:t>
            </a:r>
          </a:p>
          <a:p>
            <a:pPr marL="342900" indent="-342900">
              <a:buFont typeface="Arial" panose="020B0604020202020204" pitchFamily="34" charset="0"/>
              <a:buChar char="•"/>
            </a:pPr>
            <a:r>
              <a:rPr lang="en-US" sz="2000" dirty="0"/>
              <a:t>Any other categories ?</a:t>
            </a:r>
          </a:p>
        </p:txBody>
      </p:sp>
      <p:cxnSp>
        <p:nvCxnSpPr>
          <p:cNvPr id="21" name="Straight Arrow Connector 20">
            <a:extLst>
              <a:ext uri="{FF2B5EF4-FFF2-40B4-BE49-F238E27FC236}">
                <a16:creationId xmlns:a16="http://schemas.microsoft.com/office/drawing/2014/main" id="{5B1AF70E-9772-44DD-993C-7DDC9BB7A6B8}"/>
              </a:ext>
            </a:extLst>
          </p:cNvPr>
          <p:cNvCxnSpPr>
            <a:cxnSpLocks/>
            <a:stCxn id="20" idx="1"/>
          </p:cNvCxnSpPr>
          <p:nvPr/>
        </p:nvCxnSpPr>
        <p:spPr>
          <a:xfrm flipH="1">
            <a:off x="7189256" y="4193900"/>
            <a:ext cx="560384" cy="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1DC30F25-0B37-48E8-A126-CD897FF3E797}"/>
              </a:ext>
            </a:extLst>
          </p:cNvPr>
          <p:cNvPicPr>
            <a:picLocks noChangeAspect="1"/>
          </p:cNvPicPr>
          <p:nvPr/>
        </p:nvPicPr>
        <p:blipFill>
          <a:blip r:embed="rId2"/>
          <a:stretch>
            <a:fillRect/>
          </a:stretch>
        </p:blipFill>
        <p:spPr>
          <a:xfrm>
            <a:off x="807127" y="3426053"/>
            <a:ext cx="6295010" cy="3127329"/>
          </a:xfrm>
          <a:prstGeom prst="rect">
            <a:avLst/>
          </a:prstGeom>
        </p:spPr>
      </p:pic>
      <p:sp>
        <p:nvSpPr>
          <p:cNvPr id="16" name="TextBox 15">
            <a:extLst>
              <a:ext uri="{FF2B5EF4-FFF2-40B4-BE49-F238E27FC236}">
                <a16:creationId xmlns:a16="http://schemas.microsoft.com/office/drawing/2014/main" id="{F4275B4B-2622-4A6D-B157-87A3977AFD31}"/>
              </a:ext>
            </a:extLst>
          </p:cNvPr>
          <p:cNvSpPr txBox="1"/>
          <p:nvPr/>
        </p:nvSpPr>
        <p:spPr>
          <a:xfrm>
            <a:off x="807125" y="751967"/>
            <a:ext cx="10930597" cy="1138773"/>
          </a:xfrm>
          <a:prstGeom prst="rect">
            <a:avLst/>
          </a:prstGeom>
          <a:noFill/>
        </p:spPr>
        <p:txBody>
          <a:bodyPr wrap="square" rtlCol="0">
            <a:spAutoFit/>
          </a:bodyPr>
          <a:lstStyle/>
          <a:p>
            <a:r>
              <a:rPr lang="en-US" sz="3200" b="1" dirty="0">
                <a:latin typeface="Athelas"/>
              </a:rPr>
              <a:t>What is a Restaurant </a:t>
            </a:r>
            <a:r>
              <a:rPr lang="en-US" sz="2400" b="1" dirty="0">
                <a:latin typeface="Athelas"/>
              </a:rPr>
              <a:t>[Wikipedia]</a:t>
            </a:r>
          </a:p>
          <a:p>
            <a:r>
              <a:rPr lang="en-US" i="1" dirty="0"/>
              <a:t>A restaurant or an eatery is a business which prepares and </a:t>
            </a:r>
            <a:r>
              <a:rPr lang="en-US" i="1" u="sng" dirty="0"/>
              <a:t>serves food and drinks to customers for money</a:t>
            </a:r>
            <a:r>
              <a:rPr lang="en-US" i="1" dirty="0"/>
              <a:t>. Meals are </a:t>
            </a:r>
            <a:r>
              <a:rPr lang="en-US" i="1" u="sng" dirty="0"/>
              <a:t>generally served and eaten on the premises</a:t>
            </a:r>
            <a:r>
              <a:rPr lang="en-US" i="1" dirty="0"/>
              <a:t>, but many restaurants also offer take-out and food delivery services.</a:t>
            </a:r>
            <a:endParaRPr lang="en-US" sz="3200" b="1" dirty="0">
              <a:latin typeface="Athelas"/>
            </a:endParaRPr>
          </a:p>
        </p:txBody>
      </p:sp>
      <p:sp>
        <p:nvSpPr>
          <p:cNvPr id="24" name="TextBox 23">
            <a:extLst>
              <a:ext uri="{FF2B5EF4-FFF2-40B4-BE49-F238E27FC236}">
                <a16:creationId xmlns:a16="http://schemas.microsoft.com/office/drawing/2014/main" id="{7ACD897C-8FCA-4EC8-A2A3-DB941AF9AE15}"/>
              </a:ext>
            </a:extLst>
          </p:cNvPr>
          <p:cNvSpPr txBox="1"/>
          <p:nvPr/>
        </p:nvSpPr>
        <p:spPr>
          <a:xfrm>
            <a:off x="7306321" y="5216590"/>
            <a:ext cx="4225771" cy="1384995"/>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Guiding Principles</a:t>
            </a:r>
          </a:p>
          <a:p>
            <a:pPr marL="342900" indent="-342900">
              <a:buFont typeface="Arial" panose="020B0604020202020204" pitchFamily="34" charset="0"/>
              <a:buChar char="•"/>
            </a:pPr>
            <a:r>
              <a:rPr lang="en-US" sz="2000" dirty="0"/>
              <a:t>Serve food/drinks to customers for money</a:t>
            </a:r>
          </a:p>
          <a:p>
            <a:pPr marL="342900" indent="-342900">
              <a:buFont typeface="Arial" panose="020B0604020202020204" pitchFamily="34" charset="0"/>
              <a:buChar char="•"/>
            </a:pPr>
            <a:r>
              <a:rPr lang="en-US" sz="2000" dirty="0"/>
              <a:t>Served and eaten on premise</a:t>
            </a:r>
          </a:p>
        </p:txBody>
      </p:sp>
    </p:spTree>
    <p:extLst>
      <p:ext uri="{BB962C8B-B14F-4D97-AF65-F5344CB8AC3E}">
        <p14:creationId xmlns:p14="http://schemas.microsoft.com/office/powerpoint/2010/main" val="196147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chemeClr val="accent2">
              <a:lumMod val="75000"/>
            </a:schemeClr>
          </a:solidFill>
        </p:spPr>
        <p:txBody>
          <a:bodyPr>
            <a:noAutofit/>
          </a:bodyPr>
          <a:lstStyle/>
          <a:p>
            <a:r>
              <a:rPr lang="en-US" sz="4000" dirty="0">
                <a:solidFill>
                  <a:schemeClr val="bg1"/>
                </a:solidFill>
                <a:latin typeface="Athelas" charset="0"/>
                <a:ea typeface="Athelas" charset="0"/>
                <a:cs typeface="Athelas" charset="0"/>
              </a:rPr>
              <a:t>Business Dataset</a:t>
            </a:r>
          </a:p>
        </p:txBody>
      </p:sp>
      <p:sp>
        <p:nvSpPr>
          <p:cNvPr id="14" name="Slide Number Placeholder 13"/>
          <p:cNvSpPr>
            <a:spLocks noGrp="1"/>
          </p:cNvSpPr>
          <p:nvPr>
            <p:ph type="sldNum" sz="quarter" idx="12"/>
          </p:nvPr>
        </p:nvSpPr>
        <p:spPr>
          <a:xfrm>
            <a:off x="9448800" y="6492875"/>
            <a:ext cx="2743200" cy="365125"/>
          </a:xfrm>
        </p:spPr>
        <p:txBody>
          <a:bodyPr/>
          <a:lstStyle/>
          <a:p>
            <a:fld id="{16FA6B3E-46B9-EC46-AB95-0E643768DDA9}" type="slidenum">
              <a:rPr lang="en-US" smtClean="0"/>
              <a:t>10</a:t>
            </a:fld>
            <a:endParaRPr lang="en-US" dirty="0"/>
          </a:p>
        </p:txBody>
      </p:sp>
      <p:sp>
        <p:nvSpPr>
          <p:cNvPr id="10" name="TextBox 9">
            <a:extLst>
              <a:ext uri="{FF2B5EF4-FFF2-40B4-BE49-F238E27FC236}">
                <a16:creationId xmlns:a16="http://schemas.microsoft.com/office/drawing/2014/main" id="{EC123216-B3BF-442A-8D81-436A7D467178}"/>
              </a:ext>
            </a:extLst>
          </p:cNvPr>
          <p:cNvSpPr txBox="1"/>
          <p:nvPr/>
        </p:nvSpPr>
        <p:spPr>
          <a:xfrm>
            <a:off x="819136" y="1699145"/>
            <a:ext cx="10930597" cy="400110"/>
          </a:xfrm>
          <a:prstGeom prst="rect">
            <a:avLst/>
          </a:prstGeom>
          <a:noFill/>
        </p:spPr>
        <p:txBody>
          <a:bodyPr wrap="square" rtlCol="0">
            <a:spAutoFit/>
          </a:bodyPr>
          <a:lstStyle/>
          <a:p>
            <a:r>
              <a:rPr lang="en-US" sz="2000" b="1" dirty="0">
                <a:latin typeface="Athelas"/>
              </a:rPr>
              <a:t>Categories of establishments that are </a:t>
            </a:r>
            <a:r>
              <a:rPr lang="en-US" sz="2000" b="1" i="1" dirty="0">
                <a:latin typeface="Athelas"/>
              </a:rPr>
              <a:t>not a Restaurant technically, but serve Food</a:t>
            </a:r>
            <a:r>
              <a:rPr lang="en-US" sz="2000" b="1" dirty="0">
                <a:latin typeface="Athelas"/>
              </a:rPr>
              <a:t>.</a:t>
            </a:r>
          </a:p>
        </p:txBody>
      </p:sp>
      <p:sp>
        <p:nvSpPr>
          <p:cNvPr id="20" name="TextBox 19">
            <a:extLst>
              <a:ext uri="{FF2B5EF4-FFF2-40B4-BE49-F238E27FC236}">
                <a16:creationId xmlns:a16="http://schemas.microsoft.com/office/drawing/2014/main" id="{89AF7B9C-EC67-4F5B-94BC-DF5096E8D607}"/>
              </a:ext>
            </a:extLst>
          </p:cNvPr>
          <p:cNvSpPr txBox="1"/>
          <p:nvPr/>
        </p:nvSpPr>
        <p:spPr>
          <a:xfrm>
            <a:off x="7421731" y="4451085"/>
            <a:ext cx="3764699" cy="1384995"/>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Final Categories</a:t>
            </a:r>
          </a:p>
          <a:p>
            <a:pPr marL="342900" indent="-342900">
              <a:buFont typeface="Arial" panose="020B0604020202020204" pitchFamily="34" charset="0"/>
              <a:buChar char="•"/>
            </a:pPr>
            <a:r>
              <a:rPr lang="en-US" sz="2000" dirty="0"/>
              <a:t>Restaurants</a:t>
            </a:r>
          </a:p>
          <a:p>
            <a:pPr marL="342900" indent="-342900">
              <a:buFont typeface="Arial" panose="020B0604020202020204" pitchFamily="34" charset="0"/>
              <a:buChar char="•"/>
            </a:pPr>
            <a:r>
              <a:rPr lang="en-US" sz="2000" dirty="0"/>
              <a:t>Bakeries</a:t>
            </a:r>
          </a:p>
          <a:p>
            <a:pPr marL="342900" indent="-342900">
              <a:buFont typeface="Arial" panose="020B0604020202020204" pitchFamily="34" charset="0"/>
              <a:buChar char="•"/>
            </a:pPr>
            <a:r>
              <a:rPr lang="en-US" sz="2000" dirty="0"/>
              <a:t>Juice Bars</a:t>
            </a:r>
          </a:p>
        </p:txBody>
      </p:sp>
      <p:sp>
        <p:nvSpPr>
          <p:cNvPr id="16" name="TextBox 15">
            <a:extLst>
              <a:ext uri="{FF2B5EF4-FFF2-40B4-BE49-F238E27FC236}">
                <a16:creationId xmlns:a16="http://schemas.microsoft.com/office/drawing/2014/main" id="{F4275B4B-2622-4A6D-B157-87A3977AFD31}"/>
              </a:ext>
            </a:extLst>
          </p:cNvPr>
          <p:cNvSpPr txBox="1"/>
          <p:nvPr/>
        </p:nvSpPr>
        <p:spPr>
          <a:xfrm>
            <a:off x="807127" y="896710"/>
            <a:ext cx="10930597" cy="584775"/>
          </a:xfrm>
          <a:prstGeom prst="rect">
            <a:avLst/>
          </a:prstGeom>
          <a:noFill/>
        </p:spPr>
        <p:txBody>
          <a:bodyPr wrap="square" rtlCol="0">
            <a:spAutoFit/>
          </a:bodyPr>
          <a:lstStyle/>
          <a:p>
            <a:r>
              <a:rPr lang="en-US" sz="3200" b="1" dirty="0">
                <a:latin typeface="Athelas"/>
              </a:rPr>
              <a:t>What qualifies as a restaurant ?</a:t>
            </a:r>
            <a:endParaRPr lang="en-US" sz="2400" b="1" dirty="0">
              <a:latin typeface="Athelas"/>
            </a:endParaRPr>
          </a:p>
        </p:txBody>
      </p:sp>
      <p:pic>
        <p:nvPicPr>
          <p:cNvPr id="1026" name="Picture 2" descr="https://lh3.googleusercontent.com/OYxoTxtdPPyHKeDJCx4f1pam6ioDukAidHSA4MBI4Oke8tg3RogbN6d5hVqE-fYpwUfjqFpHxe36MJu8On1lAnaTFp3SuDpaw3yo9dRRI9VyT-xcPDUR3GLOMgzvk5miauTvfSI">
            <a:extLst>
              <a:ext uri="{FF2B5EF4-FFF2-40B4-BE49-F238E27FC236}">
                <a16:creationId xmlns:a16="http://schemas.microsoft.com/office/drawing/2014/main" id="{12107209-EDD4-4BBB-A3E6-BE5730DA2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36" y="2873805"/>
            <a:ext cx="5943600" cy="29622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D01420F-C067-47ED-847B-00FC65379765}"/>
              </a:ext>
            </a:extLst>
          </p:cNvPr>
          <p:cNvSpPr txBox="1"/>
          <p:nvPr/>
        </p:nvSpPr>
        <p:spPr>
          <a:xfrm>
            <a:off x="7421731" y="2602185"/>
            <a:ext cx="4225771" cy="1384995"/>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Guiding Principles</a:t>
            </a:r>
          </a:p>
          <a:p>
            <a:pPr marL="342900" indent="-342900">
              <a:buFont typeface="Arial" panose="020B0604020202020204" pitchFamily="34" charset="0"/>
              <a:buChar char="•"/>
            </a:pPr>
            <a:r>
              <a:rPr lang="en-US" sz="2000" dirty="0"/>
              <a:t>Serve food/drinks to customers for money</a:t>
            </a:r>
          </a:p>
          <a:p>
            <a:pPr marL="342900" indent="-342900">
              <a:buFont typeface="Arial" panose="020B0604020202020204" pitchFamily="34" charset="0"/>
              <a:buChar char="•"/>
            </a:pPr>
            <a:r>
              <a:rPr lang="en-US" sz="2000" dirty="0"/>
              <a:t>Served and eaten on premise</a:t>
            </a:r>
          </a:p>
        </p:txBody>
      </p:sp>
    </p:spTree>
    <p:extLst>
      <p:ext uri="{BB962C8B-B14F-4D97-AF65-F5344CB8AC3E}">
        <p14:creationId xmlns:p14="http://schemas.microsoft.com/office/powerpoint/2010/main" val="140029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9B91"/>
          </a:solidFill>
        </p:spPr>
        <p:txBody>
          <a:bodyPr>
            <a:noAutofit/>
          </a:bodyPr>
          <a:lstStyle/>
          <a:p>
            <a:r>
              <a:rPr lang="en-US" sz="4000" dirty="0">
                <a:solidFill>
                  <a:schemeClr val="bg1"/>
                </a:solidFill>
                <a:latin typeface="Athelas" charset="0"/>
                <a:ea typeface="Athelas" charset="0"/>
                <a:cs typeface="Athelas" charset="0"/>
              </a:rPr>
              <a:t>Reviews Dataset</a:t>
            </a:r>
          </a:p>
        </p:txBody>
      </p:sp>
      <p:sp>
        <p:nvSpPr>
          <p:cNvPr id="9" name="Slide Number Placeholder 8"/>
          <p:cNvSpPr>
            <a:spLocks noGrp="1"/>
          </p:cNvSpPr>
          <p:nvPr>
            <p:ph type="sldNum" sz="quarter" idx="12"/>
          </p:nvPr>
        </p:nvSpPr>
        <p:spPr>
          <a:xfrm>
            <a:off x="9448800" y="6492875"/>
            <a:ext cx="2743200" cy="365125"/>
          </a:xfrm>
        </p:spPr>
        <p:txBody>
          <a:bodyPr/>
          <a:lstStyle/>
          <a:p>
            <a:fld id="{16FA6B3E-46B9-EC46-AB95-0E643768DDA9}" type="slidenum">
              <a:rPr lang="en-US" smtClean="0"/>
              <a:t>11</a:t>
            </a:fld>
            <a:endParaRPr lang="en-US" dirty="0"/>
          </a:p>
        </p:txBody>
      </p:sp>
      <p:sp>
        <p:nvSpPr>
          <p:cNvPr id="13" name="TextBox 12">
            <a:extLst>
              <a:ext uri="{FF2B5EF4-FFF2-40B4-BE49-F238E27FC236}">
                <a16:creationId xmlns:a16="http://schemas.microsoft.com/office/drawing/2014/main" id="{62C28E08-3ACE-489E-8E48-3F2CEC9F9742}"/>
              </a:ext>
            </a:extLst>
          </p:cNvPr>
          <p:cNvSpPr txBox="1"/>
          <p:nvPr/>
        </p:nvSpPr>
        <p:spPr>
          <a:xfrm>
            <a:off x="309488" y="674863"/>
            <a:ext cx="10930597" cy="1323439"/>
          </a:xfrm>
          <a:prstGeom prst="rect">
            <a:avLst/>
          </a:prstGeom>
          <a:noFill/>
        </p:spPr>
        <p:txBody>
          <a:bodyPr wrap="square" rtlCol="0">
            <a:spAutoFit/>
          </a:bodyPr>
          <a:lstStyle/>
          <a:p>
            <a:r>
              <a:rPr lang="en-US" sz="3200" b="1" dirty="0">
                <a:latin typeface="Athelas"/>
              </a:rPr>
              <a:t>Fields of Interest</a:t>
            </a:r>
          </a:p>
          <a:p>
            <a:pPr marL="342900" indent="-342900">
              <a:buFont typeface="Arial" panose="020B0604020202020204" pitchFamily="34" charset="0"/>
              <a:buChar char="•"/>
            </a:pPr>
            <a:r>
              <a:rPr lang="en-US" sz="2400" dirty="0">
                <a:latin typeface="Athelas"/>
              </a:rPr>
              <a:t>Stars: 1 – 5 </a:t>
            </a:r>
          </a:p>
          <a:p>
            <a:pPr marL="342900" indent="-342900">
              <a:buFont typeface="Arial" panose="020B0604020202020204" pitchFamily="34" charset="0"/>
              <a:buChar char="•"/>
            </a:pPr>
            <a:r>
              <a:rPr lang="en-US" sz="2400" dirty="0">
                <a:latin typeface="Athelas"/>
              </a:rPr>
              <a:t>Text: The actual text review</a:t>
            </a:r>
          </a:p>
        </p:txBody>
      </p:sp>
      <p:graphicFrame>
        <p:nvGraphicFramePr>
          <p:cNvPr id="5" name="Table 4">
            <a:extLst>
              <a:ext uri="{FF2B5EF4-FFF2-40B4-BE49-F238E27FC236}">
                <a16:creationId xmlns:a16="http://schemas.microsoft.com/office/drawing/2014/main" id="{5A5E2E3A-0F25-4A20-89D7-3C9609F15C5A}"/>
              </a:ext>
            </a:extLst>
          </p:cNvPr>
          <p:cNvGraphicFramePr>
            <a:graphicFrameLocks noGrp="1"/>
          </p:cNvGraphicFramePr>
          <p:nvPr>
            <p:extLst>
              <p:ext uri="{D42A27DB-BD31-4B8C-83A1-F6EECF244321}">
                <p14:modId xmlns:p14="http://schemas.microsoft.com/office/powerpoint/2010/main" val="839329521"/>
              </p:ext>
            </p:extLst>
          </p:nvPr>
        </p:nvGraphicFramePr>
        <p:xfrm>
          <a:off x="2116585" y="2500328"/>
          <a:ext cx="6200263" cy="2954660"/>
        </p:xfrm>
        <a:graphic>
          <a:graphicData uri="http://schemas.openxmlformats.org/drawingml/2006/table">
            <a:tbl>
              <a:tblPr/>
              <a:tblGrid>
                <a:gridCol w="2927228">
                  <a:extLst>
                    <a:ext uri="{9D8B030D-6E8A-4147-A177-3AD203B41FA5}">
                      <a16:colId xmlns:a16="http://schemas.microsoft.com/office/drawing/2014/main" val="3354801756"/>
                    </a:ext>
                  </a:extLst>
                </a:gridCol>
                <a:gridCol w="3273035">
                  <a:extLst>
                    <a:ext uri="{9D8B030D-6E8A-4147-A177-3AD203B41FA5}">
                      <a16:colId xmlns:a16="http://schemas.microsoft.com/office/drawing/2014/main" val="1997368474"/>
                    </a:ext>
                  </a:extLst>
                </a:gridCol>
              </a:tblGrid>
              <a:tr h="76151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Stars</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Ratings of Review</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11418252"/>
                  </a:ext>
                </a:extLst>
              </a:tr>
              <a:tr h="73105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1,2</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Negative</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60993149"/>
                  </a:ext>
                </a:extLst>
              </a:tr>
              <a:tr h="73105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3</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Neutral</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7009370"/>
                  </a:ext>
                </a:extLst>
              </a:tr>
              <a:tr h="73105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4,5</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base">
                        <a:spcBef>
                          <a:spcPts val="0"/>
                        </a:spcBef>
                        <a:spcAft>
                          <a:spcPts val="0"/>
                        </a:spcAft>
                      </a:pPr>
                      <a:r>
                        <a:rPr lang="en-US" sz="2400" b="0" i="0" u="none" strike="noStrike" dirty="0">
                          <a:solidFill>
                            <a:srgbClr val="000000"/>
                          </a:solidFill>
                          <a:effectLst/>
                          <a:latin typeface="Calibri" panose="020F0502020204030204" pitchFamily="34" charset="0"/>
                        </a:rPr>
                        <a:t>Positive</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148713"/>
                  </a:ext>
                </a:extLst>
              </a:tr>
            </a:tbl>
          </a:graphicData>
        </a:graphic>
      </p:graphicFrame>
      <p:sp>
        <p:nvSpPr>
          <p:cNvPr id="20" name="TextBox 19">
            <a:extLst>
              <a:ext uri="{FF2B5EF4-FFF2-40B4-BE49-F238E27FC236}">
                <a16:creationId xmlns:a16="http://schemas.microsoft.com/office/drawing/2014/main" id="{A852A69B-5AFD-4728-BADC-5F2861D70164}"/>
              </a:ext>
            </a:extLst>
          </p:cNvPr>
          <p:cNvSpPr txBox="1"/>
          <p:nvPr/>
        </p:nvSpPr>
        <p:spPr>
          <a:xfrm>
            <a:off x="407142" y="5781002"/>
            <a:ext cx="10930597" cy="461665"/>
          </a:xfrm>
          <a:prstGeom prst="rect">
            <a:avLst/>
          </a:prstGeom>
          <a:noFill/>
        </p:spPr>
        <p:txBody>
          <a:bodyPr wrap="square" rtlCol="0">
            <a:spAutoFit/>
          </a:bodyPr>
          <a:lstStyle/>
          <a:p>
            <a:r>
              <a:rPr lang="en-US" sz="2400" b="1" dirty="0">
                <a:latin typeface="Athelas"/>
              </a:rPr>
              <a:t>Only the Positive and Negative Reviews are in scope of the project.</a:t>
            </a:r>
          </a:p>
        </p:txBody>
      </p:sp>
    </p:spTree>
    <p:extLst>
      <p:ext uri="{BB962C8B-B14F-4D97-AF65-F5344CB8AC3E}">
        <p14:creationId xmlns:p14="http://schemas.microsoft.com/office/powerpoint/2010/main" val="166428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9B91"/>
          </a:solidFill>
        </p:spPr>
        <p:txBody>
          <a:bodyPr>
            <a:noAutofit/>
          </a:bodyPr>
          <a:lstStyle/>
          <a:p>
            <a:r>
              <a:rPr lang="en-US" sz="4000" dirty="0">
                <a:solidFill>
                  <a:schemeClr val="bg1"/>
                </a:solidFill>
                <a:latin typeface="Athelas" charset="0"/>
                <a:ea typeface="Athelas" charset="0"/>
                <a:cs typeface="Athelas" charset="0"/>
              </a:rPr>
              <a:t>Reviews Dataset</a:t>
            </a:r>
          </a:p>
        </p:txBody>
      </p:sp>
      <p:sp>
        <p:nvSpPr>
          <p:cNvPr id="9" name="Slide Number Placeholder 8"/>
          <p:cNvSpPr>
            <a:spLocks noGrp="1"/>
          </p:cNvSpPr>
          <p:nvPr>
            <p:ph type="sldNum" sz="quarter" idx="12"/>
          </p:nvPr>
        </p:nvSpPr>
        <p:spPr>
          <a:xfrm>
            <a:off x="9448800" y="6492875"/>
            <a:ext cx="2743200" cy="365125"/>
          </a:xfrm>
        </p:spPr>
        <p:txBody>
          <a:bodyPr/>
          <a:lstStyle/>
          <a:p>
            <a:fld id="{16FA6B3E-46B9-EC46-AB95-0E643768DDA9}" type="slidenum">
              <a:rPr lang="en-US" smtClean="0"/>
              <a:t>12</a:t>
            </a:fld>
            <a:endParaRPr lang="en-US" dirty="0"/>
          </a:p>
        </p:txBody>
      </p:sp>
      <p:sp>
        <p:nvSpPr>
          <p:cNvPr id="13" name="TextBox 12">
            <a:extLst>
              <a:ext uri="{FF2B5EF4-FFF2-40B4-BE49-F238E27FC236}">
                <a16:creationId xmlns:a16="http://schemas.microsoft.com/office/drawing/2014/main" id="{62C28E08-3ACE-489E-8E48-3F2CEC9F9742}"/>
              </a:ext>
            </a:extLst>
          </p:cNvPr>
          <p:cNvSpPr txBox="1"/>
          <p:nvPr/>
        </p:nvSpPr>
        <p:spPr>
          <a:xfrm>
            <a:off x="309488" y="674863"/>
            <a:ext cx="10930597" cy="1323439"/>
          </a:xfrm>
          <a:prstGeom prst="rect">
            <a:avLst/>
          </a:prstGeom>
          <a:noFill/>
        </p:spPr>
        <p:txBody>
          <a:bodyPr wrap="square" rtlCol="0">
            <a:spAutoFit/>
          </a:bodyPr>
          <a:lstStyle/>
          <a:p>
            <a:r>
              <a:rPr lang="en-US" sz="3200" b="1" dirty="0">
                <a:latin typeface="Athelas"/>
              </a:rPr>
              <a:t>Fields of Interest</a:t>
            </a:r>
          </a:p>
          <a:p>
            <a:pPr marL="342900" indent="-342900">
              <a:buFont typeface="Arial" panose="020B0604020202020204" pitchFamily="34" charset="0"/>
              <a:buChar char="•"/>
            </a:pPr>
            <a:r>
              <a:rPr lang="en-US" sz="2400" dirty="0">
                <a:latin typeface="Athelas"/>
              </a:rPr>
              <a:t>Training Dataset: 10,000 reviews</a:t>
            </a:r>
          </a:p>
          <a:p>
            <a:pPr marL="342900" indent="-342900">
              <a:buFont typeface="Arial" panose="020B0604020202020204" pitchFamily="34" charset="0"/>
              <a:buChar char="•"/>
            </a:pPr>
            <a:r>
              <a:rPr lang="en-US" sz="2400" dirty="0">
                <a:latin typeface="Athelas"/>
              </a:rPr>
              <a:t>Test Dataset: 3000 reviews</a:t>
            </a:r>
          </a:p>
        </p:txBody>
      </p:sp>
      <p:sp>
        <p:nvSpPr>
          <p:cNvPr id="8" name="TextBox 7">
            <a:extLst>
              <a:ext uri="{FF2B5EF4-FFF2-40B4-BE49-F238E27FC236}">
                <a16:creationId xmlns:a16="http://schemas.microsoft.com/office/drawing/2014/main" id="{15EDF12D-8503-46C4-8C4E-D8997DDE7FCD}"/>
              </a:ext>
            </a:extLst>
          </p:cNvPr>
          <p:cNvSpPr txBox="1"/>
          <p:nvPr/>
        </p:nvSpPr>
        <p:spPr>
          <a:xfrm>
            <a:off x="4909350" y="2274838"/>
            <a:ext cx="6919455" cy="1938992"/>
          </a:xfrm>
          <a:prstGeom prst="rect">
            <a:avLst/>
          </a:prstGeom>
          <a:solidFill>
            <a:schemeClr val="bg1"/>
          </a:solidFill>
          <a:ln>
            <a:solidFill>
              <a:srgbClr val="009B91"/>
            </a:solidFill>
          </a:ln>
        </p:spPr>
        <p:txBody>
          <a:bodyPr wrap="square" rtlCol="0">
            <a:spAutoFit/>
          </a:bodyPr>
          <a:lstStyle/>
          <a:p>
            <a:r>
              <a:rPr lang="en-US" sz="2400" b="1" dirty="0">
                <a:solidFill>
                  <a:srgbClr val="009B91"/>
                </a:solidFill>
              </a:rPr>
              <a:t>Insights</a:t>
            </a:r>
          </a:p>
          <a:p>
            <a:pPr marL="342900" indent="-342900">
              <a:buFont typeface="Arial" panose="020B0604020202020204" pitchFamily="34" charset="0"/>
              <a:buChar char="•"/>
            </a:pPr>
            <a:r>
              <a:rPr lang="en-US" sz="2400" dirty="0"/>
              <a:t>Reviews: 76% Positive, 24% Negative</a:t>
            </a:r>
          </a:p>
          <a:p>
            <a:pPr marL="342900" indent="-342900">
              <a:buFont typeface="Arial" panose="020B0604020202020204" pitchFamily="34" charset="0"/>
              <a:buChar char="•"/>
            </a:pPr>
            <a:r>
              <a:rPr lang="en-US" sz="2400" dirty="0"/>
              <a:t>Imbalanced Class</a:t>
            </a:r>
          </a:p>
          <a:p>
            <a:pPr marL="342900" indent="-342900">
              <a:buFont typeface="Arial" panose="020B0604020202020204" pitchFamily="34" charset="0"/>
              <a:buChar char="•"/>
            </a:pPr>
            <a:r>
              <a:rPr lang="en-US" sz="2400" dirty="0"/>
              <a:t>Will Implement up-sampling technique SMOTE in modeling phase</a:t>
            </a:r>
          </a:p>
        </p:txBody>
      </p:sp>
      <p:pic>
        <p:nvPicPr>
          <p:cNvPr id="3" name="Picture 2">
            <a:extLst>
              <a:ext uri="{FF2B5EF4-FFF2-40B4-BE49-F238E27FC236}">
                <a16:creationId xmlns:a16="http://schemas.microsoft.com/office/drawing/2014/main" id="{3EBDB12B-7BA0-477D-88F4-308D8BC24939}"/>
              </a:ext>
            </a:extLst>
          </p:cNvPr>
          <p:cNvPicPr>
            <a:picLocks noChangeAspect="1"/>
          </p:cNvPicPr>
          <p:nvPr/>
        </p:nvPicPr>
        <p:blipFill>
          <a:blip r:embed="rId2"/>
          <a:stretch>
            <a:fillRect/>
          </a:stretch>
        </p:blipFill>
        <p:spPr>
          <a:xfrm>
            <a:off x="672529" y="2433637"/>
            <a:ext cx="2981325" cy="1990725"/>
          </a:xfrm>
          <a:prstGeom prst="rect">
            <a:avLst/>
          </a:prstGeom>
        </p:spPr>
      </p:pic>
    </p:spTree>
    <p:extLst>
      <p:ext uri="{BB962C8B-B14F-4D97-AF65-F5344CB8AC3E}">
        <p14:creationId xmlns:p14="http://schemas.microsoft.com/office/powerpoint/2010/main" val="15445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Steps in Text Data Processing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13</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5262979"/>
          </a:xfrm>
          <a:prstGeom prst="rect">
            <a:avLst/>
          </a:prstGeom>
          <a:noFill/>
        </p:spPr>
        <p:txBody>
          <a:bodyPr wrap="square" rtlCol="0">
            <a:spAutoFit/>
          </a:bodyPr>
          <a:lstStyle/>
          <a:p>
            <a:pPr marL="457200" indent="-457200">
              <a:buFont typeface="Arial" panose="020B0604020202020204" pitchFamily="34" charset="0"/>
              <a:buChar char="•"/>
            </a:pPr>
            <a:r>
              <a:rPr lang="en-US" sz="2400" b="1" dirty="0"/>
              <a:t>Tokenization</a:t>
            </a:r>
            <a:r>
              <a:rPr lang="en-US" sz="2400" dirty="0"/>
              <a:t>: Parse the texts to collect the words (e.g. tokens)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Filtering</a:t>
            </a:r>
            <a:r>
              <a:rPr lang="en-US" sz="2400" dirty="0"/>
              <a:t>: Stop-words Removal, Frequent Words Removal (based on context)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Stemming or Lemmatization</a:t>
            </a:r>
            <a:r>
              <a:rPr lang="en-US" sz="2400" dirty="0"/>
              <a:t>: Converts words to their roots (stems or lemmas)</a:t>
            </a:r>
          </a:p>
          <a:p>
            <a:pPr marL="1371600" lvl="2" indent="-457200">
              <a:buFont typeface="Courier New" panose="02070309020205020404" pitchFamily="49" charset="0"/>
              <a:buChar char="o"/>
            </a:pPr>
            <a:r>
              <a:rPr lang="en-US" sz="2000" dirty="0"/>
              <a:t>Lemmatization better for legibility: Lemmas are full words</a:t>
            </a:r>
          </a:p>
          <a:p>
            <a:pPr marL="1371600" lvl="2" indent="-457200">
              <a:buFont typeface="Courier New" panose="02070309020205020404" pitchFamily="49" charset="0"/>
              <a:buChar char="o"/>
            </a:pPr>
            <a:r>
              <a:rPr lang="en-US" sz="2000" dirty="0"/>
              <a:t>Example: Running -&gt; Runn (stem), Run(Lemma)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Vectorization</a:t>
            </a:r>
            <a:r>
              <a:rPr lang="en-US" sz="2400" dirty="0"/>
              <a:t>: Convert words/tokens to Aggregated Vectors</a:t>
            </a:r>
          </a:p>
          <a:p>
            <a:pPr marL="1257300" lvl="2" indent="-342900">
              <a:buFont typeface="Courier New" panose="02070309020205020404" pitchFamily="49" charset="0"/>
              <a:buChar char="o"/>
            </a:pPr>
            <a:r>
              <a:rPr lang="en-US" sz="2000" dirty="0"/>
              <a:t>Example: </a:t>
            </a:r>
          </a:p>
          <a:p>
            <a:pPr marL="1714500" lvl="3" indent="-342900">
              <a:buFont typeface="Courier New" panose="02070309020205020404" pitchFamily="49" charset="0"/>
              <a:buChar char="o"/>
            </a:pPr>
            <a:r>
              <a:rPr lang="en-US" sz="2000" b="1" dirty="0"/>
              <a:t>Count Vectorizer </a:t>
            </a:r>
            <a:r>
              <a:rPr lang="en-US" sz="2000" dirty="0"/>
              <a:t>captures the count of each token in a document in  vector form</a:t>
            </a:r>
            <a:r>
              <a:rPr lang="en-US" sz="2400" dirty="0"/>
              <a:t>.</a:t>
            </a:r>
          </a:p>
          <a:p>
            <a:pPr marL="1714500" lvl="3" indent="-342900">
              <a:buFont typeface="Courier New" panose="02070309020205020404" pitchFamily="49" charset="0"/>
              <a:buChar char="o"/>
            </a:pPr>
            <a:r>
              <a:rPr lang="en-US" sz="2000" dirty="0"/>
              <a:t>The </a:t>
            </a:r>
            <a:r>
              <a:rPr lang="en-US" sz="2000" b="1" dirty="0"/>
              <a:t>TF-IDF Vectorizer </a:t>
            </a:r>
            <a:r>
              <a:rPr lang="en-US" sz="2000" dirty="0"/>
              <a:t>looks at term frequency as well as document frequency. Unique words in documents are weighed high and common words across documents are weighted low. Improved representation of term importance in the context of a document.</a:t>
            </a:r>
            <a:endParaRPr lang="en-US" sz="2000" b="1" dirty="0"/>
          </a:p>
          <a:p>
            <a:pPr marL="1714500" lvl="3" indent="-342900">
              <a:buFont typeface="Courier New" panose="02070309020205020404" pitchFamily="49" charset="0"/>
              <a:buChar char="o"/>
            </a:pPr>
            <a:endParaRPr lang="en-US" sz="2400" dirty="0"/>
          </a:p>
        </p:txBody>
      </p:sp>
    </p:spTree>
    <p:extLst>
      <p:ext uri="{BB962C8B-B14F-4D97-AF65-F5344CB8AC3E}">
        <p14:creationId xmlns:p14="http://schemas.microsoft.com/office/powerpoint/2010/main" val="137051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Steps in Modeling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14</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3785652"/>
          </a:xfrm>
          <a:prstGeom prst="rect">
            <a:avLst/>
          </a:prstGeom>
          <a:noFill/>
        </p:spPr>
        <p:txBody>
          <a:bodyPr wrap="square" rtlCol="0">
            <a:spAutoFit/>
          </a:bodyPr>
          <a:lstStyle/>
          <a:p>
            <a:r>
              <a:rPr lang="en-US" sz="2400" b="1" dirty="0"/>
              <a:t>Example</a:t>
            </a:r>
            <a:r>
              <a:rPr lang="en-US" sz="2400" dirty="0"/>
              <a:t>: Classifier using Count Vectorizer (Vectorizer) and Naïve Bayes (Classifier)</a:t>
            </a:r>
          </a:p>
          <a:p>
            <a:endParaRPr lang="en-US" sz="2400" dirty="0"/>
          </a:p>
          <a:p>
            <a:r>
              <a:rPr lang="en-US" sz="2400" b="1" dirty="0"/>
              <a:t>Steps</a:t>
            </a:r>
          </a:p>
          <a:p>
            <a:pPr marL="457200" indent="-457200">
              <a:buFont typeface="Arial" panose="020B0604020202020204" pitchFamily="34" charset="0"/>
              <a:buChar char="•"/>
            </a:pPr>
            <a:r>
              <a:rPr lang="en-US" sz="2400" dirty="0"/>
              <a:t>The text restaurant reviews input into a vectorizer to form feature vectors.</a:t>
            </a:r>
          </a:p>
          <a:p>
            <a:pPr marL="457200" indent="-457200">
              <a:buFont typeface="Arial" panose="020B0604020202020204" pitchFamily="34" charset="0"/>
              <a:buChar char="•"/>
            </a:pPr>
            <a:r>
              <a:rPr lang="en-US" sz="2400" dirty="0"/>
              <a:t>The imbalanced class in Feature vectors were up-sampled using SMOTE.</a:t>
            </a:r>
          </a:p>
          <a:p>
            <a:pPr marL="457200" indent="-457200">
              <a:buFont typeface="Arial" panose="020B0604020202020204" pitchFamily="34" charset="0"/>
              <a:buChar char="•"/>
            </a:pPr>
            <a:r>
              <a:rPr lang="en-US" sz="2400" dirty="0"/>
              <a:t>Feature vectors were fit using the classifier.</a:t>
            </a:r>
          </a:p>
          <a:p>
            <a:pPr marL="457200" indent="-457200">
              <a:buFont typeface="Arial" panose="020B0604020202020204" pitchFamily="34" charset="0"/>
              <a:buChar char="•"/>
            </a:pPr>
            <a:r>
              <a:rPr lang="en-US" sz="2400" dirty="0"/>
              <a:t>Hyper-parameters related to the Vectorizer and </a:t>
            </a:r>
            <a:r>
              <a:rPr lang="en-US" sz="2400" dirty="0" err="1"/>
              <a:t>Classifer</a:t>
            </a:r>
            <a:r>
              <a:rPr lang="en-US" sz="2400" dirty="0"/>
              <a:t> were tuned through </a:t>
            </a:r>
            <a:r>
              <a:rPr lang="en-US" sz="2400" dirty="0" err="1"/>
              <a:t>CVGridSearch</a:t>
            </a:r>
            <a:r>
              <a:rPr lang="en-US" sz="2400" dirty="0"/>
              <a:t> based on best accuracy.</a:t>
            </a:r>
          </a:p>
          <a:p>
            <a:pPr marL="457200" indent="-457200">
              <a:buFont typeface="Arial" panose="020B0604020202020204" pitchFamily="34" charset="0"/>
              <a:buChar char="•"/>
            </a:pPr>
            <a:r>
              <a:rPr lang="en-US" sz="2400" dirty="0"/>
              <a:t>Model was built using the best hyper-parameters on the complete training dataset.</a:t>
            </a:r>
          </a:p>
          <a:p>
            <a:pPr marL="457200" indent="-457200">
              <a:buFont typeface="Arial" panose="020B0604020202020204" pitchFamily="34" charset="0"/>
              <a:buChar char="•"/>
            </a:pPr>
            <a:r>
              <a:rPr lang="en-US" sz="2400" dirty="0"/>
              <a:t>The performance of the best model on the test dataset (unseen data) was found out.</a:t>
            </a:r>
          </a:p>
        </p:txBody>
      </p:sp>
    </p:spTree>
    <p:extLst>
      <p:ext uri="{BB962C8B-B14F-4D97-AF65-F5344CB8AC3E}">
        <p14:creationId xmlns:p14="http://schemas.microsoft.com/office/powerpoint/2010/main" val="3068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Base Model</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15</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1015663"/>
          </a:xfrm>
          <a:prstGeom prst="rect">
            <a:avLst/>
          </a:prstGeom>
          <a:noFill/>
        </p:spPr>
        <p:txBody>
          <a:bodyPr wrap="square" rtlCol="0">
            <a:spAutoFit/>
          </a:bodyPr>
          <a:lstStyle/>
          <a:p>
            <a:r>
              <a:rPr lang="en-US" sz="2000" b="1" dirty="0"/>
              <a:t>Vectorizer: </a:t>
            </a:r>
            <a:r>
              <a:rPr lang="en-US" sz="2000" dirty="0"/>
              <a:t>Count Vectorizer, </a:t>
            </a:r>
            <a:r>
              <a:rPr lang="en-US" sz="2000" b="1" dirty="0"/>
              <a:t>Classifier: </a:t>
            </a:r>
            <a:r>
              <a:rPr lang="en-US" sz="2000" dirty="0"/>
              <a:t>Naïve Bayes</a:t>
            </a:r>
          </a:p>
          <a:p>
            <a:endParaRPr lang="en-US" sz="2000" dirty="0"/>
          </a:p>
          <a:p>
            <a:r>
              <a:rPr lang="en-US" sz="2000" b="1" dirty="0"/>
              <a:t>Block Diagram </a:t>
            </a:r>
            <a:r>
              <a:rPr lang="en-US" sz="2000" dirty="0"/>
              <a:t>(Model Training + Model Prediction)</a:t>
            </a:r>
          </a:p>
        </p:txBody>
      </p:sp>
      <p:pic>
        <p:nvPicPr>
          <p:cNvPr id="3" name="Picture 2">
            <a:extLst>
              <a:ext uri="{FF2B5EF4-FFF2-40B4-BE49-F238E27FC236}">
                <a16:creationId xmlns:a16="http://schemas.microsoft.com/office/drawing/2014/main" id="{A74A1B94-90A3-436C-9B44-AFA36C8BEF72}"/>
              </a:ext>
            </a:extLst>
          </p:cNvPr>
          <p:cNvPicPr>
            <a:picLocks noChangeAspect="1"/>
          </p:cNvPicPr>
          <p:nvPr/>
        </p:nvPicPr>
        <p:blipFill>
          <a:blip r:embed="rId3"/>
          <a:stretch>
            <a:fillRect/>
          </a:stretch>
        </p:blipFill>
        <p:spPr>
          <a:xfrm>
            <a:off x="635066" y="1902968"/>
            <a:ext cx="7789843" cy="4372100"/>
          </a:xfrm>
          <a:prstGeom prst="rect">
            <a:avLst/>
          </a:prstGeom>
        </p:spPr>
      </p:pic>
    </p:spTree>
    <p:extLst>
      <p:ext uri="{BB962C8B-B14F-4D97-AF65-F5344CB8AC3E}">
        <p14:creationId xmlns:p14="http://schemas.microsoft.com/office/powerpoint/2010/main" val="274025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Base Model: Results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16</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4B0B7FA0-AA93-4364-93EA-32589E2292A0}"/>
              </a:ext>
            </a:extLst>
          </p:cNvPr>
          <p:cNvGraphicFramePr>
            <a:graphicFrameLocks noGrp="1"/>
          </p:cNvGraphicFramePr>
          <p:nvPr>
            <p:extLst>
              <p:ext uri="{D42A27DB-BD31-4B8C-83A1-F6EECF244321}">
                <p14:modId xmlns:p14="http://schemas.microsoft.com/office/powerpoint/2010/main" val="2868744401"/>
              </p:ext>
            </p:extLst>
          </p:nvPr>
        </p:nvGraphicFramePr>
        <p:xfrm>
          <a:off x="515066" y="1372844"/>
          <a:ext cx="10942996" cy="1498110"/>
        </p:xfrm>
        <a:graphic>
          <a:graphicData uri="http://schemas.openxmlformats.org/drawingml/2006/table">
            <a:tbl>
              <a:tblPr/>
              <a:tblGrid>
                <a:gridCol w="3027124">
                  <a:extLst>
                    <a:ext uri="{9D8B030D-6E8A-4147-A177-3AD203B41FA5}">
                      <a16:colId xmlns:a16="http://schemas.microsoft.com/office/drawing/2014/main" val="4065540583"/>
                    </a:ext>
                  </a:extLst>
                </a:gridCol>
                <a:gridCol w="2521259">
                  <a:extLst>
                    <a:ext uri="{9D8B030D-6E8A-4147-A177-3AD203B41FA5}">
                      <a16:colId xmlns:a16="http://schemas.microsoft.com/office/drawing/2014/main" val="774781790"/>
                    </a:ext>
                  </a:extLst>
                </a:gridCol>
                <a:gridCol w="2183906">
                  <a:extLst>
                    <a:ext uri="{9D8B030D-6E8A-4147-A177-3AD203B41FA5}">
                      <a16:colId xmlns:a16="http://schemas.microsoft.com/office/drawing/2014/main" val="2481490296"/>
                    </a:ext>
                  </a:extLst>
                </a:gridCol>
                <a:gridCol w="1695635">
                  <a:extLst>
                    <a:ext uri="{9D8B030D-6E8A-4147-A177-3AD203B41FA5}">
                      <a16:colId xmlns:a16="http://schemas.microsoft.com/office/drawing/2014/main" val="3120638319"/>
                    </a:ext>
                  </a:extLst>
                </a:gridCol>
                <a:gridCol w="1515072">
                  <a:extLst>
                    <a:ext uri="{9D8B030D-6E8A-4147-A177-3AD203B41FA5}">
                      <a16:colId xmlns:a16="http://schemas.microsoft.com/office/drawing/2014/main" val="2456047462"/>
                    </a:ext>
                  </a:extLst>
                </a:gridCol>
              </a:tblGrid>
              <a:tr h="761510">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Model</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Best Hyperparameters</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CV Accuracy (Training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Accuracy</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F1 Score</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22668165"/>
                  </a:ext>
                </a:extLst>
              </a:tr>
              <a:tr h="731050">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Count Vectorizer (CV) + Naïve Bayes (NB)</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CV(</a:t>
                      </a:r>
                      <a:r>
                        <a:rPr lang="en-US" sz="2000" b="0" i="0" u="none" strike="noStrike" dirty="0" err="1">
                          <a:solidFill>
                            <a:srgbClr val="000000"/>
                          </a:solidFill>
                          <a:effectLst/>
                          <a:latin typeface="Calibri" panose="020F0502020204030204" pitchFamily="34" charset="0"/>
                        </a:rPr>
                        <a:t>min_df</a:t>
                      </a:r>
                      <a:r>
                        <a:rPr lang="en-US" sz="2000" b="0" i="0" u="none" strike="noStrike" dirty="0">
                          <a:solidFill>
                            <a:srgbClr val="000000"/>
                          </a:solidFill>
                          <a:effectLst/>
                          <a:latin typeface="Calibri" panose="020F0502020204030204" pitchFamily="34" charset="0"/>
                        </a:rPr>
                        <a:t>: 0.0001) NB(Alpha: 1)</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91.98%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90.77%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94%</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74585022"/>
                  </a:ext>
                </a:extLst>
              </a:tr>
            </a:tbl>
          </a:graphicData>
        </a:graphic>
      </p:graphicFrame>
      <p:sp>
        <p:nvSpPr>
          <p:cNvPr id="4" name="TextBox 3">
            <a:extLst>
              <a:ext uri="{FF2B5EF4-FFF2-40B4-BE49-F238E27FC236}">
                <a16:creationId xmlns:a16="http://schemas.microsoft.com/office/drawing/2014/main" id="{1809265A-50D1-4905-8890-3F366C1BC823}"/>
              </a:ext>
            </a:extLst>
          </p:cNvPr>
          <p:cNvSpPr txBox="1"/>
          <p:nvPr/>
        </p:nvSpPr>
        <p:spPr>
          <a:xfrm>
            <a:off x="515066" y="760889"/>
            <a:ext cx="3843870" cy="461665"/>
          </a:xfrm>
          <a:prstGeom prst="rect">
            <a:avLst/>
          </a:prstGeom>
          <a:noFill/>
        </p:spPr>
        <p:txBody>
          <a:bodyPr wrap="square" rtlCol="0">
            <a:spAutoFit/>
          </a:bodyPr>
          <a:lstStyle/>
          <a:p>
            <a:r>
              <a:rPr lang="en-US" sz="2400" dirty="0"/>
              <a:t>Model Performance</a:t>
            </a:r>
          </a:p>
        </p:txBody>
      </p:sp>
      <p:sp>
        <p:nvSpPr>
          <p:cNvPr id="10" name="TextBox 9">
            <a:extLst>
              <a:ext uri="{FF2B5EF4-FFF2-40B4-BE49-F238E27FC236}">
                <a16:creationId xmlns:a16="http://schemas.microsoft.com/office/drawing/2014/main" id="{A474D814-F58D-4C06-97E7-A28B37EB3DBC}"/>
              </a:ext>
            </a:extLst>
          </p:cNvPr>
          <p:cNvSpPr txBox="1"/>
          <p:nvPr/>
        </p:nvSpPr>
        <p:spPr>
          <a:xfrm>
            <a:off x="515066" y="3140661"/>
            <a:ext cx="6919455" cy="1692771"/>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a:t>
            </a:r>
          </a:p>
          <a:p>
            <a:pPr marL="342900" indent="-342900">
              <a:buFont typeface="Arial" panose="020B0604020202020204" pitchFamily="34" charset="0"/>
              <a:buChar char="•"/>
            </a:pPr>
            <a:r>
              <a:rPr lang="en-US" sz="2000" dirty="0"/>
              <a:t>The model generalized well (comparable performance on training and test set).</a:t>
            </a:r>
          </a:p>
          <a:p>
            <a:pPr marL="342900" indent="-342900">
              <a:buFont typeface="Arial" panose="020B0604020202020204" pitchFamily="34" charset="0"/>
              <a:buChar char="•"/>
            </a:pPr>
            <a:r>
              <a:rPr lang="en-US" sz="2000" dirty="0"/>
              <a:t>Confusion Matrix: More (173) negative reviews classified as positive reviews. 104 positive reviews classified as negative</a:t>
            </a:r>
          </a:p>
        </p:txBody>
      </p:sp>
      <p:pic>
        <p:nvPicPr>
          <p:cNvPr id="7" name="Picture 6">
            <a:extLst>
              <a:ext uri="{FF2B5EF4-FFF2-40B4-BE49-F238E27FC236}">
                <a16:creationId xmlns:a16="http://schemas.microsoft.com/office/drawing/2014/main" id="{7B02191D-52B7-4BDE-915C-5AF3215A109C}"/>
              </a:ext>
            </a:extLst>
          </p:cNvPr>
          <p:cNvPicPr>
            <a:picLocks noChangeAspect="1"/>
          </p:cNvPicPr>
          <p:nvPr/>
        </p:nvPicPr>
        <p:blipFill>
          <a:blip r:embed="rId3"/>
          <a:stretch>
            <a:fillRect/>
          </a:stretch>
        </p:blipFill>
        <p:spPr>
          <a:xfrm>
            <a:off x="8048112" y="3639504"/>
            <a:ext cx="3409950" cy="1266825"/>
          </a:xfrm>
          <a:prstGeom prst="rect">
            <a:avLst/>
          </a:prstGeom>
        </p:spPr>
      </p:pic>
      <p:sp>
        <p:nvSpPr>
          <p:cNvPr id="12" name="TextBox 11">
            <a:extLst>
              <a:ext uri="{FF2B5EF4-FFF2-40B4-BE49-F238E27FC236}">
                <a16:creationId xmlns:a16="http://schemas.microsoft.com/office/drawing/2014/main" id="{E95652BC-7C93-444B-82C8-354994CA0DF9}"/>
              </a:ext>
            </a:extLst>
          </p:cNvPr>
          <p:cNvSpPr txBox="1"/>
          <p:nvPr/>
        </p:nvSpPr>
        <p:spPr>
          <a:xfrm>
            <a:off x="8078599" y="3053998"/>
            <a:ext cx="3843870" cy="461665"/>
          </a:xfrm>
          <a:prstGeom prst="rect">
            <a:avLst/>
          </a:prstGeom>
          <a:noFill/>
        </p:spPr>
        <p:txBody>
          <a:bodyPr wrap="square" rtlCol="0">
            <a:spAutoFit/>
          </a:bodyPr>
          <a:lstStyle/>
          <a:p>
            <a:r>
              <a:rPr lang="en-US" sz="2400" dirty="0"/>
              <a:t>Confusion Matrix</a:t>
            </a:r>
          </a:p>
        </p:txBody>
      </p:sp>
    </p:spTree>
    <p:extLst>
      <p:ext uri="{BB962C8B-B14F-4D97-AF65-F5344CB8AC3E}">
        <p14:creationId xmlns:p14="http://schemas.microsoft.com/office/powerpoint/2010/main" val="306074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Base Model: Top Words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17</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474D814-F58D-4C06-97E7-A28B37EB3DBC}"/>
              </a:ext>
            </a:extLst>
          </p:cNvPr>
          <p:cNvSpPr txBox="1"/>
          <p:nvPr/>
        </p:nvSpPr>
        <p:spPr>
          <a:xfrm>
            <a:off x="3509826" y="1448427"/>
            <a:ext cx="5345908" cy="2000548"/>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 from Positive Reviews</a:t>
            </a:r>
          </a:p>
          <a:p>
            <a:pPr marL="342900" indent="-342900">
              <a:buFont typeface="Arial" panose="020B0604020202020204" pitchFamily="34" charset="0"/>
              <a:buChar char="•"/>
            </a:pPr>
            <a:r>
              <a:rPr lang="en-US" sz="2000" dirty="0"/>
              <a:t>Most words make sense (e.g. gem, heaven, refreshing, pleasantly etc.)</a:t>
            </a:r>
          </a:p>
          <a:p>
            <a:pPr marL="342900" indent="-342900">
              <a:buFont typeface="Arial" panose="020B0604020202020204" pitchFamily="34" charset="0"/>
              <a:buChar char="•"/>
            </a:pPr>
            <a:r>
              <a:rPr lang="en-US" sz="2000" dirty="0"/>
              <a:t>Some words are questionable (e.g. donut, art, disappointing) =&gt; Contexts missing. N-gram analysis required </a:t>
            </a:r>
          </a:p>
        </p:txBody>
      </p:sp>
      <p:graphicFrame>
        <p:nvGraphicFramePr>
          <p:cNvPr id="11" name="Table 10">
            <a:extLst>
              <a:ext uri="{FF2B5EF4-FFF2-40B4-BE49-F238E27FC236}">
                <a16:creationId xmlns:a16="http://schemas.microsoft.com/office/drawing/2014/main" id="{278811C3-D2E8-4C42-9933-35909A422E59}"/>
              </a:ext>
            </a:extLst>
          </p:cNvPr>
          <p:cNvGraphicFramePr>
            <a:graphicFrameLocks noGrp="1"/>
          </p:cNvGraphicFramePr>
          <p:nvPr>
            <p:extLst>
              <p:ext uri="{D42A27DB-BD31-4B8C-83A1-F6EECF244321}">
                <p14:modId xmlns:p14="http://schemas.microsoft.com/office/powerpoint/2010/main" val="2320306834"/>
              </p:ext>
            </p:extLst>
          </p:nvPr>
        </p:nvGraphicFramePr>
        <p:xfrm>
          <a:off x="515066" y="1443339"/>
          <a:ext cx="2778550" cy="4211320"/>
        </p:xfrm>
        <a:graphic>
          <a:graphicData uri="http://schemas.openxmlformats.org/drawingml/2006/table">
            <a:tbl>
              <a:tblPr firstRow="1" bandRow="1">
                <a:tableStyleId>{5940675A-B579-460E-94D1-54222C63F5DA}</a:tableStyleId>
              </a:tblPr>
              <a:tblGrid>
                <a:gridCol w="1787320">
                  <a:extLst>
                    <a:ext uri="{9D8B030D-6E8A-4147-A177-3AD203B41FA5}">
                      <a16:colId xmlns:a16="http://schemas.microsoft.com/office/drawing/2014/main" val="369608325"/>
                    </a:ext>
                  </a:extLst>
                </a:gridCol>
                <a:gridCol w="991230">
                  <a:extLst>
                    <a:ext uri="{9D8B030D-6E8A-4147-A177-3AD203B41FA5}">
                      <a16:colId xmlns:a16="http://schemas.microsoft.com/office/drawing/2014/main" val="3572583145"/>
                    </a:ext>
                  </a:extLst>
                </a:gridCol>
              </a:tblGrid>
              <a:tr h="370840">
                <a:tc gridSpan="2">
                  <a:txBody>
                    <a:bodyPr/>
                    <a:lstStyle/>
                    <a:p>
                      <a:pPr algn="ctr"/>
                      <a:r>
                        <a:rPr lang="en-US" dirty="0"/>
                        <a:t>Words with Positive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gem</a:t>
                      </a:r>
                    </a:p>
                    <a:p>
                      <a:pPr algn="ctr"/>
                      <a:r>
                        <a:rPr lang="en-US" dirty="0"/>
                        <a:t>heaven</a:t>
                      </a:r>
                    </a:p>
                    <a:p>
                      <a:pPr algn="ctr"/>
                      <a:r>
                        <a:rPr lang="en-US" dirty="0"/>
                        <a:t>donut</a:t>
                      </a:r>
                    </a:p>
                    <a:p>
                      <a:pPr algn="ctr"/>
                      <a:r>
                        <a:rPr lang="en-US" dirty="0"/>
                        <a:t>feta</a:t>
                      </a:r>
                    </a:p>
                    <a:p>
                      <a:pPr algn="ctr"/>
                      <a:r>
                        <a:rPr lang="en-US" dirty="0"/>
                        <a:t>delish</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98</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226138">
                <a:tc>
                  <a:txBody>
                    <a:bodyPr/>
                    <a:lstStyle/>
                    <a:p>
                      <a:pPr algn="ctr"/>
                      <a:r>
                        <a:rPr lang="en-US" dirty="0"/>
                        <a:t>phenomenal</a:t>
                      </a:r>
                    </a:p>
                    <a:p>
                      <a:pPr algn="ctr"/>
                      <a:r>
                        <a:rPr lang="en-US" dirty="0"/>
                        <a:t>refreshing</a:t>
                      </a:r>
                    </a:p>
                    <a:p>
                      <a:pPr algn="ctr"/>
                      <a:r>
                        <a:rPr lang="en-US" dirty="0"/>
                        <a:t>art</a:t>
                      </a:r>
                    </a:p>
                    <a:p>
                      <a:pPr algn="ctr"/>
                      <a:r>
                        <a:rPr lang="en-US" dirty="0"/>
                        <a:t>disappoint</a:t>
                      </a:r>
                    </a:p>
                    <a:p>
                      <a:pPr algn="ctr"/>
                      <a:r>
                        <a:rPr lang="en-US" dirty="0"/>
                        <a:t>pleasure</a:t>
                      </a:r>
                    </a:p>
                    <a:p>
                      <a:pPr algn="ctr"/>
                      <a:r>
                        <a:rPr lang="en-US" dirty="0"/>
                        <a:t>pleasantly</a:t>
                      </a:r>
                    </a:p>
                  </a:txBody>
                  <a:tcPr>
                    <a:lnL w="12700" cap="flat" cmpd="sng" algn="ctr">
                      <a:solidFill>
                        <a:schemeClr val="tx1"/>
                      </a:solidFill>
                      <a:prstDash val="solid"/>
                      <a:round/>
                      <a:headEnd type="none" w="med" len="med"/>
                      <a:tailEnd type="none" w="med" len="med"/>
                    </a:lnL>
                  </a:tcPr>
                </a:tc>
                <a:tc>
                  <a:txBody>
                    <a:bodyPr/>
                    <a:lstStyle/>
                    <a:p>
                      <a:pPr algn="ctr"/>
                      <a:r>
                        <a:rPr lang="en-US" dirty="0"/>
                        <a:t>97</a:t>
                      </a:r>
                    </a:p>
                  </a:txBody>
                  <a:tcPr anchor="ctr"/>
                </a:tc>
                <a:extLst>
                  <a:ext uri="{0D108BD9-81ED-4DB2-BD59-A6C34878D82A}">
                    <a16:rowId xmlns:a16="http://schemas.microsoft.com/office/drawing/2014/main" val="1235166968"/>
                  </a:ext>
                </a:extLst>
              </a:tr>
            </a:tbl>
          </a:graphicData>
        </a:graphic>
      </p:graphicFrame>
      <p:graphicFrame>
        <p:nvGraphicFramePr>
          <p:cNvPr id="13" name="Table 12">
            <a:extLst>
              <a:ext uri="{FF2B5EF4-FFF2-40B4-BE49-F238E27FC236}">
                <a16:creationId xmlns:a16="http://schemas.microsoft.com/office/drawing/2014/main" id="{94425104-D60E-4F7F-83EF-2739F116A65F}"/>
              </a:ext>
            </a:extLst>
          </p:cNvPr>
          <p:cNvGraphicFramePr>
            <a:graphicFrameLocks noGrp="1"/>
          </p:cNvGraphicFramePr>
          <p:nvPr>
            <p:extLst>
              <p:ext uri="{D42A27DB-BD31-4B8C-83A1-F6EECF244321}">
                <p14:modId xmlns:p14="http://schemas.microsoft.com/office/powerpoint/2010/main" val="101527994"/>
              </p:ext>
            </p:extLst>
          </p:nvPr>
        </p:nvGraphicFramePr>
        <p:xfrm>
          <a:off x="9126325" y="1429215"/>
          <a:ext cx="2778550" cy="4947920"/>
        </p:xfrm>
        <a:graphic>
          <a:graphicData uri="http://schemas.openxmlformats.org/drawingml/2006/table">
            <a:tbl>
              <a:tblPr firstRow="1" bandRow="1">
                <a:tableStyleId>{5940675A-B579-460E-94D1-54222C63F5DA}</a:tableStyleId>
              </a:tblPr>
              <a:tblGrid>
                <a:gridCol w="1647478">
                  <a:extLst>
                    <a:ext uri="{9D8B030D-6E8A-4147-A177-3AD203B41FA5}">
                      <a16:colId xmlns:a16="http://schemas.microsoft.com/office/drawing/2014/main" val="369608325"/>
                    </a:ext>
                  </a:extLst>
                </a:gridCol>
                <a:gridCol w="1131072">
                  <a:extLst>
                    <a:ext uri="{9D8B030D-6E8A-4147-A177-3AD203B41FA5}">
                      <a16:colId xmlns:a16="http://schemas.microsoft.com/office/drawing/2014/main" val="3572583145"/>
                    </a:ext>
                  </a:extLst>
                </a:gridCol>
              </a:tblGrid>
              <a:tr h="370840">
                <a:tc gridSpan="2">
                  <a:txBody>
                    <a:bodyPr/>
                    <a:lstStyle/>
                    <a:p>
                      <a:pPr algn="ctr"/>
                      <a:r>
                        <a:rPr lang="en-US" dirty="0"/>
                        <a:t>Words with Negative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unprofessional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02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370840">
                <a:tc>
                  <a:txBody>
                    <a:bodyPr/>
                    <a:lstStyle/>
                    <a:p>
                      <a:pPr algn="ctr"/>
                      <a:r>
                        <a:rPr lang="en-US" dirty="0"/>
                        <a:t>downhill</a:t>
                      </a:r>
                    </a:p>
                    <a:p>
                      <a:pPr algn="ctr"/>
                      <a:r>
                        <a:rPr lang="en-US" dirty="0"/>
                        <a:t>tasteless</a:t>
                      </a:r>
                    </a:p>
                  </a:txBody>
                  <a:tcPr>
                    <a:lnL w="12700" cap="flat" cmpd="sng" algn="ctr">
                      <a:solidFill>
                        <a:schemeClr val="tx1"/>
                      </a:solidFill>
                      <a:prstDash val="solid"/>
                      <a:round/>
                      <a:headEnd type="none" w="med" len="med"/>
                      <a:tailEnd type="none" w="med" len="med"/>
                    </a:lnL>
                  </a:tcPr>
                </a:tc>
                <a:tc>
                  <a:txBody>
                    <a:bodyPr/>
                    <a:lstStyle/>
                    <a:p>
                      <a:pPr algn="ctr"/>
                      <a:r>
                        <a:rPr lang="en-US" dirty="0"/>
                        <a:t>03</a:t>
                      </a:r>
                    </a:p>
                  </a:txBody>
                  <a:tcPr anchor="ctr"/>
                </a:tc>
                <a:extLst>
                  <a:ext uri="{0D108BD9-81ED-4DB2-BD59-A6C34878D82A}">
                    <a16:rowId xmlns:a16="http://schemas.microsoft.com/office/drawing/2014/main" val="1235166968"/>
                  </a:ext>
                </a:extLst>
              </a:tr>
              <a:tr h="370840">
                <a:tc>
                  <a:txBody>
                    <a:bodyPr/>
                    <a:lstStyle/>
                    <a:p>
                      <a:pPr algn="ctr"/>
                      <a:r>
                        <a:rPr lang="en-US" dirty="0"/>
                        <a:t>horrible</a:t>
                      </a:r>
                    </a:p>
                    <a:p>
                      <a:pPr algn="ctr"/>
                      <a:r>
                        <a:rPr lang="en-US" dirty="0"/>
                        <a:t>filthy</a:t>
                      </a:r>
                    </a:p>
                  </a:txBody>
                  <a:tcPr>
                    <a:lnL w="12700" cap="flat" cmpd="sng" algn="ctr">
                      <a:solidFill>
                        <a:schemeClr val="tx1"/>
                      </a:solidFill>
                      <a:prstDash val="solid"/>
                      <a:round/>
                      <a:headEnd type="none" w="med" len="med"/>
                      <a:tailEnd type="none" w="med" len="med"/>
                    </a:lnL>
                  </a:tcPr>
                </a:tc>
                <a:tc>
                  <a:txBody>
                    <a:bodyPr/>
                    <a:lstStyle/>
                    <a:p>
                      <a:pPr algn="ctr"/>
                      <a:r>
                        <a:rPr lang="en-US" dirty="0"/>
                        <a:t>04</a:t>
                      </a:r>
                    </a:p>
                  </a:txBody>
                  <a:tcPr/>
                </a:tc>
                <a:extLst>
                  <a:ext uri="{0D108BD9-81ED-4DB2-BD59-A6C34878D82A}">
                    <a16:rowId xmlns:a16="http://schemas.microsoft.com/office/drawing/2014/main" val="570042136"/>
                  </a:ext>
                </a:extLst>
              </a:tr>
              <a:tr h="370840">
                <a:tc>
                  <a:txBody>
                    <a:bodyPr/>
                    <a:lstStyle/>
                    <a:p>
                      <a:pPr algn="ctr"/>
                      <a:r>
                        <a:rPr lang="en-US" dirty="0"/>
                        <a:t>worse</a:t>
                      </a:r>
                    </a:p>
                    <a:p>
                      <a:pPr algn="ctr"/>
                      <a:r>
                        <a:rPr lang="en-US" dirty="0"/>
                        <a:t>unfriendly</a:t>
                      </a:r>
                    </a:p>
                    <a:p>
                      <a:pPr algn="ctr"/>
                      <a:r>
                        <a:rPr lang="en-US" dirty="0"/>
                        <a:t>rudely</a:t>
                      </a:r>
                    </a:p>
                    <a:p>
                      <a:pPr algn="ctr"/>
                      <a:r>
                        <a:rPr lang="en-US" dirty="0"/>
                        <a:t>awful</a:t>
                      </a:r>
                    </a:p>
                    <a:p>
                      <a:pPr algn="ctr"/>
                      <a:r>
                        <a:rPr lang="en-US" dirty="0"/>
                        <a:t>miserable</a:t>
                      </a:r>
                    </a:p>
                    <a:p>
                      <a:pPr algn="ctr"/>
                      <a:r>
                        <a:rPr lang="en-US" dirty="0"/>
                        <a:t>worst</a:t>
                      </a:r>
                    </a:p>
                    <a:p>
                      <a:pPr algn="ctr"/>
                      <a:r>
                        <a:rPr lang="en-US" dirty="0"/>
                        <a:t>disgusting</a:t>
                      </a:r>
                    </a:p>
                    <a:p>
                      <a:pPr algn="ctr"/>
                      <a:r>
                        <a:rPr lang="en-US" dirty="0"/>
                        <a:t>Refund</a:t>
                      </a:r>
                    </a:p>
                  </a:txBody>
                  <a:tcPr>
                    <a:lnL w="12700" cap="flat" cmpd="sng" algn="ctr">
                      <a:solidFill>
                        <a:schemeClr val="tx1"/>
                      </a:solidFill>
                      <a:prstDash val="solid"/>
                      <a:round/>
                      <a:headEnd type="none" w="med" len="med"/>
                      <a:tailEnd type="none" w="med" len="med"/>
                    </a:lnL>
                  </a:tcPr>
                </a:tc>
                <a:tc>
                  <a:txBody>
                    <a:bodyPr/>
                    <a:lstStyle/>
                    <a:p>
                      <a:pPr algn="ctr"/>
                      <a:r>
                        <a:rPr lang="en-US" dirty="0"/>
                        <a:t>05</a:t>
                      </a:r>
                    </a:p>
                  </a:txBody>
                  <a:tcPr anchor="ctr"/>
                </a:tc>
                <a:extLst>
                  <a:ext uri="{0D108BD9-81ED-4DB2-BD59-A6C34878D82A}">
                    <a16:rowId xmlns:a16="http://schemas.microsoft.com/office/drawing/2014/main" val="2514778147"/>
                  </a:ext>
                </a:extLst>
              </a:tr>
            </a:tbl>
          </a:graphicData>
        </a:graphic>
      </p:graphicFrame>
      <p:sp>
        <p:nvSpPr>
          <p:cNvPr id="14" name="TextBox 13">
            <a:extLst>
              <a:ext uri="{FF2B5EF4-FFF2-40B4-BE49-F238E27FC236}">
                <a16:creationId xmlns:a16="http://schemas.microsoft.com/office/drawing/2014/main" id="{C21291C2-2723-4F73-A331-B90DFA7FB101}"/>
              </a:ext>
            </a:extLst>
          </p:cNvPr>
          <p:cNvSpPr txBox="1"/>
          <p:nvPr/>
        </p:nvSpPr>
        <p:spPr>
          <a:xfrm>
            <a:off x="3509826" y="3674848"/>
            <a:ext cx="5345908" cy="2308324"/>
          </a:xfrm>
          <a:prstGeom prst="rect">
            <a:avLst/>
          </a:prstGeom>
          <a:solidFill>
            <a:schemeClr val="bg1"/>
          </a:solidFill>
          <a:ln>
            <a:solidFill>
              <a:schemeClr val="accent2"/>
            </a:solidFill>
          </a:ln>
        </p:spPr>
        <p:txBody>
          <a:bodyPr wrap="square" rtlCol="0">
            <a:spAutoFit/>
          </a:bodyPr>
          <a:lstStyle/>
          <a:p>
            <a:r>
              <a:rPr lang="en-US" sz="2400" b="1" dirty="0">
                <a:solidFill>
                  <a:schemeClr val="accent2"/>
                </a:solidFill>
              </a:rPr>
              <a:t>Insights from Positive Reviews</a:t>
            </a:r>
          </a:p>
          <a:p>
            <a:pPr marL="342900" indent="-342900">
              <a:buFont typeface="Arial" panose="020B0604020202020204" pitchFamily="34" charset="0"/>
              <a:buChar char="•"/>
            </a:pPr>
            <a:r>
              <a:rPr lang="en-US" sz="2000" dirty="0"/>
              <a:t>Most words associated with negative connotation (e.g. unprofessional, horrible, disgusting)</a:t>
            </a:r>
          </a:p>
          <a:p>
            <a:pPr marL="342900" indent="-342900">
              <a:buFont typeface="Arial" panose="020B0604020202020204" pitchFamily="34" charset="0"/>
              <a:buChar char="•"/>
            </a:pPr>
            <a:r>
              <a:rPr lang="en-US" sz="2000" dirty="0"/>
              <a:t>Context Missing. Horrible What ? Horrible Food or Horrible Service. N-gram analysis will help. </a:t>
            </a:r>
          </a:p>
        </p:txBody>
      </p:sp>
      <p:cxnSp>
        <p:nvCxnSpPr>
          <p:cNvPr id="8" name="Straight Arrow Connector 7">
            <a:extLst>
              <a:ext uri="{FF2B5EF4-FFF2-40B4-BE49-F238E27FC236}">
                <a16:creationId xmlns:a16="http://schemas.microsoft.com/office/drawing/2014/main" id="{360CD481-12F0-46AB-ABD2-7818A10A1B2C}"/>
              </a:ext>
            </a:extLst>
          </p:cNvPr>
          <p:cNvCxnSpPr/>
          <p:nvPr/>
        </p:nvCxnSpPr>
        <p:spPr>
          <a:xfrm>
            <a:off x="3293616" y="2466457"/>
            <a:ext cx="21621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02924C-CAE2-4C75-8639-C6D9433EBBFD}"/>
              </a:ext>
            </a:extLst>
          </p:cNvPr>
          <p:cNvCxnSpPr>
            <a:endCxn id="14" idx="3"/>
          </p:cNvCxnSpPr>
          <p:nvPr/>
        </p:nvCxnSpPr>
        <p:spPr>
          <a:xfrm flipH="1">
            <a:off x="8855734" y="4829010"/>
            <a:ext cx="270591" cy="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83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Why Language Contexts are necessary ?</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18</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461665"/>
          </a:xfrm>
          <a:prstGeom prst="rect">
            <a:avLst/>
          </a:prstGeom>
          <a:noFill/>
        </p:spPr>
        <p:txBody>
          <a:bodyPr wrap="square" rtlCol="0">
            <a:spAutoFit/>
          </a:bodyPr>
          <a:lstStyle/>
          <a:p>
            <a:r>
              <a:rPr lang="en-US" sz="2400" b="1" dirty="0"/>
              <a:t>Mispredicted Review (Actually Positive, Predicted as Negative)</a:t>
            </a:r>
            <a:endParaRPr lang="en-US" sz="2400" dirty="0"/>
          </a:p>
        </p:txBody>
      </p:sp>
      <p:sp>
        <p:nvSpPr>
          <p:cNvPr id="3" name="TextBox 2">
            <a:extLst>
              <a:ext uri="{FF2B5EF4-FFF2-40B4-BE49-F238E27FC236}">
                <a16:creationId xmlns:a16="http://schemas.microsoft.com/office/drawing/2014/main" id="{B7A55D7C-566F-4BD3-AAF8-570731E10C98}"/>
              </a:ext>
            </a:extLst>
          </p:cNvPr>
          <p:cNvSpPr txBox="1"/>
          <p:nvPr/>
        </p:nvSpPr>
        <p:spPr>
          <a:xfrm>
            <a:off x="635066" y="1420427"/>
            <a:ext cx="8562200" cy="2246769"/>
          </a:xfrm>
          <a:prstGeom prst="rect">
            <a:avLst/>
          </a:prstGeom>
          <a:noFill/>
        </p:spPr>
        <p:txBody>
          <a:bodyPr wrap="square" rtlCol="0">
            <a:spAutoFit/>
          </a:bodyPr>
          <a:lstStyle/>
          <a:p>
            <a:r>
              <a:rPr lang="en-US" sz="2000" i="1" dirty="0">
                <a:solidFill>
                  <a:srgbClr val="00B050"/>
                </a:solidFill>
              </a:rPr>
              <a:t>Really good food</a:t>
            </a:r>
            <a:r>
              <a:rPr lang="en-US" sz="2000" i="1" dirty="0"/>
              <a:t>, but beware the </a:t>
            </a:r>
            <a:r>
              <a:rPr lang="en-US" sz="2000" i="1" dirty="0">
                <a:solidFill>
                  <a:srgbClr val="00B050"/>
                </a:solidFill>
              </a:rPr>
              <a:t>portions are huge</a:t>
            </a:r>
            <a:r>
              <a:rPr lang="en-US" sz="2000" i="1" dirty="0"/>
              <a:t>!!!  </a:t>
            </a:r>
            <a:r>
              <a:rPr lang="en-US" sz="2000" i="1" dirty="0">
                <a:solidFill>
                  <a:srgbClr val="00B050"/>
                </a:solidFill>
              </a:rPr>
              <a:t>Was full off of the truffle fries alone with brisket and French dip</a:t>
            </a:r>
            <a:r>
              <a:rPr lang="en-US" sz="2000" i="1" dirty="0"/>
              <a:t> to follow, didn't even finish half of the later 2 and ended up having to </a:t>
            </a:r>
            <a:r>
              <a:rPr lang="en-US" sz="2000" i="1" dirty="0">
                <a:solidFill>
                  <a:schemeClr val="accent2"/>
                </a:solidFill>
              </a:rPr>
              <a:t>throw away leftovers due to hotel not having a refrigerator</a:t>
            </a:r>
            <a:r>
              <a:rPr lang="en-US" sz="2000" i="1" dirty="0"/>
              <a:t>...</a:t>
            </a:r>
            <a:r>
              <a:rPr lang="en-US" sz="2000" i="1" dirty="0">
                <a:solidFill>
                  <a:schemeClr val="accent2"/>
                </a:solidFill>
              </a:rPr>
              <a:t>only complaint was the long wait almost an hour </a:t>
            </a:r>
            <a:r>
              <a:rPr lang="en-US" sz="2000" i="1" dirty="0"/>
              <a:t>just to find out they hadn't put our name down on the list or failed to call us when we were waiting right outside the entrance, </a:t>
            </a:r>
            <a:r>
              <a:rPr lang="en-US" sz="2000" i="1" dirty="0">
                <a:solidFill>
                  <a:srgbClr val="00B050"/>
                </a:solidFill>
              </a:rPr>
              <a:t>luckily they got us a table immediately </a:t>
            </a:r>
            <a:r>
              <a:rPr lang="en-US" sz="2000" i="1" dirty="0"/>
              <a:t>upon discovering the ...</a:t>
            </a:r>
            <a:endParaRPr lang="en-US" sz="2000" dirty="0"/>
          </a:p>
        </p:txBody>
      </p:sp>
      <p:sp>
        <p:nvSpPr>
          <p:cNvPr id="8" name="TextBox 7">
            <a:extLst>
              <a:ext uri="{FF2B5EF4-FFF2-40B4-BE49-F238E27FC236}">
                <a16:creationId xmlns:a16="http://schemas.microsoft.com/office/drawing/2014/main" id="{64002E88-3E73-4727-99FB-914C60362046}"/>
              </a:ext>
            </a:extLst>
          </p:cNvPr>
          <p:cNvSpPr txBox="1"/>
          <p:nvPr/>
        </p:nvSpPr>
        <p:spPr>
          <a:xfrm>
            <a:off x="3320410" y="3744802"/>
            <a:ext cx="6919455" cy="2000548"/>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Language Constructs</a:t>
            </a:r>
          </a:p>
          <a:p>
            <a:pPr marL="342900" indent="-342900">
              <a:buFont typeface="Arial" panose="020B0604020202020204" pitchFamily="34" charset="0"/>
              <a:buChar char="•"/>
            </a:pPr>
            <a:r>
              <a:rPr lang="en-US" sz="2000" dirty="0"/>
              <a:t>Important to understand the context of language.</a:t>
            </a:r>
          </a:p>
          <a:p>
            <a:pPr marL="342900" indent="-342900">
              <a:buFont typeface="Arial" panose="020B0604020202020204" pitchFamily="34" charset="0"/>
              <a:buChar char="•"/>
            </a:pPr>
            <a:r>
              <a:rPr lang="en-US" sz="2000" dirty="0"/>
              <a:t>Suggested Methods</a:t>
            </a:r>
          </a:p>
          <a:p>
            <a:pPr marL="800100" lvl="1" indent="-342900">
              <a:buFont typeface="Courier New" panose="02070309020205020404" pitchFamily="49" charset="0"/>
              <a:buChar char="o"/>
            </a:pPr>
            <a:r>
              <a:rPr lang="en-US" sz="2000" dirty="0"/>
              <a:t>Stop-words Removal</a:t>
            </a:r>
          </a:p>
          <a:p>
            <a:pPr marL="800100" lvl="1" indent="-342900">
              <a:buFont typeface="Courier New" panose="02070309020205020404" pitchFamily="49" charset="0"/>
              <a:buChar char="o"/>
            </a:pPr>
            <a:r>
              <a:rPr lang="en-US" sz="2000" dirty="0"/>
              <a:t>Lemmatization with POS and Verbs consideration</a:t>
            </a:r>
          </a:p>
          <a:p>
            <a:pPr marL="800100" lvl="1" indent="-342900">
              <a:buFont typeface="Courier New" panose="02070309020205020404" pitchFamily="49" charset="0"/>
              <a:buChar char="o"/>
            </a:pPr>
            <a:r>
              <a:rPr lang="en-US" sz="2000" dirty="0"/>
              <a:t>N-grams Analysis</a:t>
            </a:r>
          </a:p>
        </p:txBody>
      </p:sp>
    </p:spTree>
    <p:extLst>
      <p:ext uri="{BB962C8B-B14F-4D97-AF65-F5344CB8AC3E}">
        <p14:creationId xmlns:p14="http://schemas.microsoft.com/office/powerpoint/2010/main" val="8672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Introduction</a:t>
            </a:r>
          </a:p>
        </p:txBody>
      </p:sp>
      <p:sp>
        <p:nvSpPr>
          <p:cNvPr id="11" name="TextBox 10"/>
          <p:cNvSpPr txBox="1"/>
          <p:nvPr/>
        </p:nvSpPr>
        <p:spPr>
          <a:xfrm>
            <a:off x="452970" y="853077"/>
            <a:ext cx="7892088" cy="2062103"/>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About Yelp Dataset:</a:t>
            </a:r>
          </a:p>
          <a:p>
            <a:pPr marL="342900" indent="-342900">
              <a:buFont typeface="Arial" panose="020B0604020202020204" pitchFamily="34" charset="0"/>
              <a:buChar char="•"/>
            </a:pPr>
            <a:r>
              <a:rPr lang="en-US" sz="2400" b="1" dirty="0"/>
              <a:t>Yelp</a:t>
            </a:r>
            <a:r>
              <a:rPr lang="en-US" sz="2400" dirty="0"/>
              <a:t> is a business directory service </a:t>
            </a:r>
          </a:p>
          <a:p>
            <a:r>
              <a:rPr lang="en-US" sz="2400" dirty="0"/>
              <a:t>     and crowd-sourced review forum.</a:t>
            </a:r>
            <a:r>
              <a:rPr lang="en-US" sz="2400" dirty="0">
                <a:latin typeface="Athelas" charset="0"/>
                <a:ea typeface="Athelas" charset="0"/>
                <a:cs typeface="Athelas" charset="0"/>
              </a:rPr>
              <a:t> </a:t>
            </a:r>
          </a:p>
          <a:p>
            <a:pPr marL="342900" indent="-342900">
              <a:buFont typeface="Arial" panose="020B0604020202020204" pitchFamily="34" charset="0"/>
              <a:buChar char="•"/>
            </a:pPr>
            <a:r>
              <a:rPr lang="en-US" sz="2400" dirty="0">
                <a:latin typeface="Athelas" charset="0"/>
                <a:ea typeface="Athelas" charset="0"/>
                <a:cs typeface="Athelas" charset="0"/>
              </a:rPr>
              <a:t>The Yelp dataset on Kaggle:</a:t>
            </a:r>
          </a:p>
          <a:p>
            <a:pPr marL="800100" lvl="1" indent="-342900">
              <a:buFont typeface="Wingdings" panose="05000000000000000000" pitchFamily="2" charset="2"/>
              <a:buChar char="ü"/>
            </a:pPr>
            <a:r>
              <a:rPr lang="en-US" sz="2400" dirty="0">
                <a:latin typeface="Athelas" charset="0"/>
                <a:ea typeface="Athelas" charset="0"/>
                <a:cs typeface="Athelas" charset="0"/>
              </a:rPr>
              <a:t>Businesses, Reviews and Users</a:t>
            </a:r>
          </a:p>
        </p:txBody>
      </p:sp>
      <p:sp>
        <p:nvSpPr>
          <p:cNvPr id="13" name="Slide Number Placeholder 12"/>
          <p:cNvSpPr>
            <a:spLocks noGrp="1"/>
          </p:cNvSpPr>
          <p:nvPr>
            <p:ph type="sldNum" sz="quarter" idx="12"/>
          </p:nvPr>
        </p:nvSpPr>
        <p:spPr>
          <a:xfrm>
            <a:off x="9448800" y="6447415"/>
            <a:ext cx="2743200" cy="365125"/>
          </a:xfrm>
        </p:spPr>
        <p:txBody>
          <a:bodyPr/>
          <a:lstStyle/>
          <a:p>
            <a:fld id="{16FA6B3E-46B9-EC46-AB95-0E643768DDA9}" type="slidenum">
              <a:rPr lang="en-US" smtClean="0"/>
              <a:t>1</a:t>
            </a:fld>
            <a:endParaRPr lang="en-US" dirty="0"/>
          </a:p>
        </p:txBody>
      </p:sp>
      <p:pic>
        <p:nvPicPr>
          <p:cNvPr id="4" name="Picture 3">
            <a:extLst>
              <a:ext uri="{FF2B5EF4-FFF2-40B4-BE49-F238E27FC236}">
                <a16:creationId xmlns:a16="http://schemas.microsoft.com/office/drawing/2014/main" id="{1607B031-D625-4960-9FC0-5CD0B1044551}"/>
              </a:ext>
            </a:extLst>
          </p:cNvPr>
          <p:cNvPicPr>
            <a:picLocks noChangeAspect="1"/>
          </p:cNvPicPr>
          <p:nvPr/>
        </p:nvPicPr>
        <p:blipFill>
          <a:blip r:embed="rId3"/>
          <a:stretch>
            <a:fillRect/>
          </a:stretch>
        </p:blipFill>
        <p:spPr>
          <a:xfrm>
            <a:off x="9783763" y="2992862"/>
            <a:ext cx="1463673" cy="774886"/>
          </a:xfrm>
          <a:prstGeom prst="rect">
            <a:avLst/>
          </a:prstGeom>
        </p:spPr>
      </p:pic>
      <p:sp>
        <p:nvSpPr>
          <p:cNvPr id="17" name="TextBox 16">
            <a:extLst>
              <a:ext uri="{FF2B5EF4-FFF2-40B4-BE49-F238E27FC236}">
                <a16:creationId xmlns:a16="http://schemas.microsoft.com/office/drawing/2014/main" id="{60C64AF6-9D41-4893-A6FA-BBF176911AEB}"/>
              </a:ext>
            </a:extLst>
          </p:cNvPr>
          <p:cNvSpPr txBox="1"/>
          <p:nvPr/>
        </p:nvSpPr>
        <p:spPr>
          <a:xfrm>
            <a:off x="452971" y="3155835"/>
            <a:ext cx="7501422" cy="2800767"/>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Goal of the Project</a:t>
            </a:r>
          </a:p>
          <a:p>
            <a:pPr marL="342900" indent="-342900">
              <a:buFont typeface="Arial" panose="020B0604020202020204" pitchFamily="34" charset="0"/>
              <a:buChar char="•"/>
            </a:pPr>
            <a:r>
              <a:rPr lang="en-US" sz="2400" dirty="0">
                <a:latin typeface="Athelas" charset="0"/>
                <a:ea typeface="Athelas" charset="0"/>
                <a:cs typeface="Athelas" charset="0"/>
              </a:rPr>
              <a:t>Build a classifier that accurately classifies reviews with positive and negative sentiments</a:t>
            </a:r>
          </a:p>
          <a:p>
            <a:pPr marL="342900" indent="-342900">
              <a:buFont typeface="Arial" panose="020B0604020202020204" pitchFamily="34" charset="0"/>
              <a:buChar char="•"/>
            </a:pPr>
            <a:r>
              <a:rPr lang="en-US" sz="2400" dirty="0">
                <a:latin typeface="Athelas" charset="0"/>
                <a:ea typeface="Athelas" charset="0"/>
                <a:cs typeface="Athelas" charset="0"/>
              </a:rPr>
              <a:t>Support restaurants thrive in their businesses by</a:t>
            </a:r>
          </a:p>
          <a:p>
            <a:pPr marL="800100" lvl="1" indent="-342900">
              <a:buFont typeface="Wingdings" panose="05000000000000000000" pitchFamily="2" charset="2"/>
              <a:buChar char="ü"/>
            </a:pPr>
            <a:r>
              <a:rPr lang="en-US" sz="2400" dirty="0">
                <a:latin typeface="Athelas" charset="0"/>
                <a:ea typeface="Athelas" charset="0"/>
                <a:cs typeface="Athelas" charset="0"/>
              </a:rPr>
              <a:t>Understanding customer expectations</a:t>
            </a:r>
          </a:p>
          <a:p>
            <a:pPr marL="800100" lvl="1" indent="-342900">
              <a:buFont typeface="Wingdings" panose="05000000000000000000" pitchFamily="2" charset="2"/>
              <a:buChar char="ü"/>
            </a:pPr>
            <a:r>
              <a:rPr lang="en-US" sz="2400" dirty="0">
                <a:latin typeface="Athelas" charset="0"/>
                <a:ea typeface="Athelas" charset="0"/>
                <a:cs typeface="Athelas" charset="0"/>
              </a:rPr>
              <a:t>Gaining actionable insights from its Customer Reviews</a:t>
            </a:r>
          </a:p>
        </p:txBody>
      </p:sp>
      <p:pic>
        <p:nvPicPr>
          <p:cNvPr id="5" name="Picture 4">
            <a:extLst>
              <a:ext uri="{FF2B5EF4-FFF2-40B4-BE49-F238E27FC236}">
                <a16:creationId xmlns:a16="http://schemas.microsoft.com/office/drawing/2014/main" id="{1F916DF4-DCA0-4AC3-AEC5-95047CC8B6D9}"/>
              </a:ext>
            </a:extLst>
          </p:cNvPr>
          <p:cNvPicPr>
            <a:picLocks noChangeAspect="1"/>
          </p:cNvPicPr>
          <p:nvPr/>
        </p:nvPicPr>
        <p:blipFill>
          <a:blip r:embed="rId4"/>
          <a:stretch>
            <a:fillRect/>
          </a:stretch>
        </p:blipFill>
        <p:spPr>
          <a:xfrm>
            <a:off x="8061543" y="2992862"/>
            <a:ext cx="1330464" cy="774885"/>
          </a:xfrm>
          <a:prstGeom prst="rect">
            <a:avLst/>
          </a:prstGeom>
        </p:spPr>
      </p:pic>
      <p:pic>
        <p:nvPicPr>
          <p:cNvPr id="6" name="Picture 5">
            <a:extLst>
              <a:ext uri="{FF2B5EF4-FFF2-40B4-BE49-F238E27FC236}">
                <a16:creationId xmlns:a16="http://schemas.microsoft.com/office/drawing/2014/main" id="{8C817EDE-6171-4BF4-8847-6F4B93665A0F}"/>
              </a:ext>
            </a:extLst>
          </p:cNvPr>
          <p:cNvPicPr>
            <a:picLocks noChangeAspect="1"/>
          </p:cNvPicPr>
          <p:nvPr/>
        </p:nvPicPr>
        <p:blipFill>
          <a:blip r:embed="rId5"/>
          <a:stretch>
            <a:fillRect/>
          </a:stretch>
        </p:blipFill>
        <p:spPr>
          <a:xfrm>
            <a:off x="6594583" y="612422"/>
            <a:ext cx="5393037" cy="1854584"/>
          </a:xfrm>
          <a:prstGeom prst="rect">
            <a:avLst/>
          </a:prstGeom>
        </p:spPr>
      </p:pic>
      <p:sp>
        <p:nvSpPr>
          <p:cNvPr id="9" name="TextBox 8">
            <a:extLst>
              <a:ext uri="{FF2B5EF4-FFF2-40B4-BE49-F238E27FC236}">
                <a16:creationId xmlns:a16="http://schemas.microsoft.com/office/drawing/2014/main" id="{E1352396-4659-479B-A426-69B9AA40334D}"/>
              </a:ext>
            </a:extLst>
          </p:cNvPr>
          <p:cNvSpPr txBox="1"/>
          <p:nvPr/>
        </p:nvSpPr>
        <p:spPr>
          <a:xfrm>
            <a:off x="452971" y="5953190"/>
            <a:ext cx="10199189" cy="584775"/>
          </a:xfrm>
          <a:prstGeom prst="rect">
            <a:avLst/>
          </a:prstGeom>
          <a:noFill/>
        </p:spPr>
        <p:txBody>
          <a:bodyPr wrap="square" rtlCol="0">
            <a:spAutoFit/>
          </a:bodyPr>
          <a:lstStyle/>
          <a:p>
            <a:pPr algn="ctr"/>
            <a:r>
              <a:rPr lang="en-US" sz="3200" b="1" dirty="0">
                <a:solidFill>
                  <a:srgbClr val="069C07"/>
                </a:solidFill>
                <a:latin typeface="Athelas" charset="0"/>
                <a:ea typeface="Athelas" charset="0"/>
                <a:cs typeface="Athelas" charset="0"/>
              </a:rPr>
              <a:t>Insights Generation from Unstructured Customer Reviews</a:t>
            </a:r>
            <a:endParaRPr lang="en-US" sz="2400" dirty="0">
              <a:solidFill>
                <a:srgbClr val="069C07"/>
              </a:solidFill>
              <a:latin typeface="Athelas" charset="0"/>
              <a:ea typeface="Athelas" charset="0"/>
              <a:cs typeface="Athelas" charset="0"/>
            </a:endParaRPr>
          </a:p>
        </p:txBody>
      </p:sp>
    </p:spTree>
    <p:extLst>
      <p:ext uri="{BB962C8B-B14F-4D97-AF65-F5344CB8AC3E}">
        <p14:creationId xmlns:p14="http://schemas.microsoft.com/office/powerpoint/2010/main" val="22440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Why Language Contexts are necessary ?</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19</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461665"/>
          </a:xfrm>
          <a:prstGeom prst="rect">
            <a:avLst/>
          </a:prstGeom>
          <a:noFill/>
        </p:spPr>
        <p:txBody>
          <a:bodyPr wrap="square" rtlCol="0">
            <a:spAutoFit/>
          </a:bodyPr>
          <a:lstStyle/>
          <a:p>
            <a:r>
              <a:rPr lang="en-US" sz="2400" b="1" dirty="0"/>
              <a:t>Review Example</a:t>
            </a:r>
            <a:endParaRPr lang="en-US" sz="2400" dirty="0"/>
          </a:p>
        </p:txBody>
      </p:sp>
      <p:sp>
        <p:nvSpPr>
          <p:cNvPr id="3" name="TextBox 2">
            <a:extLst>
              <a:ext uri="{FF2B5EF4-FFF2-40B4-BE49-F238E27FC236}">
                <a16:creationId xmlns:a16="http://schemas.microsoft.com/office/drawing/2014/main" id="{B7A55D7C-566F-4BD3-AAF8-570731E10C98}"/>
              </a:ext>
            </a:extLst>
          </p:cNvPr>
          <p:cNvSpPr txBox="1"/>
          <p:nvPr/>
        </p:nvSpPr>
        <p:spPr>
          <a:xfrm>
            <a:off x="635066" y="1420427"/>
            <a:ext cx="8562200" cy="1477328"/>
          </a:xfrm>
          <a:prstGeom prst="rect">
            <a:avLst/>
          </a:prstGeom>
          <a:noFill/>
        </p:spPr>
        <p:txBody>
          <a:bodyPr wrap="square" rtlCol="0">
            <a:spAutoFit/>
          </a:bodyPr>
          <a:lstStyle/>
          <a:p>
            <a:r>
              <a:rPr lang="en-US" i="1" dirty="0"/>
              <a:t>Went in for a lunch. Steak sandwich was delicious, and the Caesar salad had an absolutely delicious dressing, with a perfect amount of dressing, and distributed perfectly across each leaf. I know I'm going on about the salad ... But it was perfect.\n\</a:t>
            </a:r>
            <a:r>
              <a:rPr lang="en-US" i="1" dirty="0" err="1"/>
              <a:t>nDrink</a:t>
            </a:r>
            <a:r>
              <a:rPr lang="en-US" i="1" dirty="0"/>
              <a:t> prices were pretty good.\n\</a:t>
            </a:r>
            <a:r>
              <a:rPr lang="en-US" i="1" dirty="0" err="1"/>
              <a:t>nThe</a:t>
            </a:r>
            <a:r>
              <a:rPr lang="en-US" i="1" dirty="0"/>
              <a:t> Server, Dawn, was friendly and accommodating. Very happy with her.\n\</a:t>
            </a:r>
            <a:r>
              <a:rPr lang="en-US" i="1" dirty="0" err="1"/>
              <a:t>nIn</a:t>
            </a:r>
            <a:r>
              <a:rPr lang="en-US" i="1" dirty="0"/>
              <a:t> summation, a great pub experience. Would go again!</a:t>
            </a:r>
            <a:endParaRPr lang="en-US" sz="2000" dirty="0"/>
          </a:p>
        </p:txBody>
      </p:sp>
      <p:sp>
        <p:nvSpPr>
          <p:cNvPr id="9" name="TextBox 8">
            <a:extLst>
              <a:ext uri="{FF2B5EF4-FFF2-40B4-BE49-F238E27FC236}">
                <a16:creationId xmlns:a16="http://schemas.microsoft.com/office/drawing/2014/main" id="{A9B4AE7F-A734-4CAD-BB3A-1EECF979230C}"/>
              </a:ext>
            </a:extLst>
          </p:cNvPr>
          <p:cNvSpPr txBox="1"/>
          <p:nvPr/>
        </p:nvSpPr>
        <p:spPr>
          <a:xfrm>
            <a:off x="515066" y="3296944"/>
            <a:ext cx="11161868" cy="461665"/>
          </a:xfrm>
          <a:prstGeom prst="rect">
            <a:avLst/>
          </a:prstGeom>
          <a:noFill/>
        </p:spPr>
        <p:txBody>
          <a:bodyPr wrap="square" rtlCol="0">
            <a:spAutoFit/>
          </a:bodyPr>
          <a:lstStyle/>
          <a:p>
            <a:r>
              <a:rPr lang="en-US" sz="2400" b="1" dirty="0"/>
              <a:t>Review after Stop-words Removal and Lemmatization</a:t>
            </a:r>
            <a:endParaRPr lang="en-US" sz="2400" dirty="0"/>
          </a:p>
        </p:txBody>
      </p:sp>
      <p:sp>
        <p:nvSpPr>
          <p:cNvPr id="10" name="TextBox 9">
            <a:extLst>
              <a:ext uri="{FF2B5EF4-FFF2-40B4-BE49-F238E27FC236}">
                <a16:creationId xmlns:a16="http://schemas.microsoft.com/office/drawing/2014/main" id="{2F7C61CC-FBFF-40E8-BAF0-2BC4EA7E94FB}"/>
              </a:ext>
            </a:extLst>
          </p:cNvPr>
          <p:cNvSpPr txBox="1"/>
          <p:nvPr/>
        </p:nvSpPr>
        <p:spPr>
          <a:xfrm>
            <a:off x="635066" y="3956482"/>
            <a:ext cx="8562200" cy="923330"/>
          </a:xfrm>
          <a:prstGeom prst="rect">
            <a:avLst/>
          </a:prstGeom>
          <a:noFill/>
        </p:spPr>
        <p:txBody>
          <a:bodyPr wrap="square" rtlCol="0">
            <a:spAutoFit/>
          </a:bodyPr>
          <a:lstStyle/>
          <a:p>
            <a:r>
              <a:rPr lang="en-US" i="1" dirty="0"/>
              <a:t>go lunch steak sandwich delicious </a:t>
            </a:r>
            <a:r>
              <a:rPr lang="en-US" i="1" dirty="0" err="1"/>
              <a:t>caesar</a:t>
            </a:r>
            <a:r>
              <a:rPr lang="en-US" i="1" dirty="0"/>
              <a:t> salad absolutely delicious dress perfect amount dress distribute perfectly across leaf know go salad perfect drink price pretty good server dawn friendly accommodate happy summation great pub experience would go</a:t>
            </a:r>
            <a:endParaRPr lang="en-US" sz="2000" dirty="0"/>
          </a:p>
        </p:txBody>
      </p:sp>
      <p:sp>
        <p:nvSpPr>
          <p:cNvPr id="11" name="TextBox 10">
            <a:extLst>
              <a:ext uri="{FF2B5EF4-FFF2-40B4-BE49-F238E27FC236}">
                <a16:creationId xmlns:a16="http://schemas.microsoft.com/office/drawing/2014/main" id="{46CC1557-441F-45B5-9A73-E1ED69A4A93F}"/>
              </a:ext>
            </a:extLst>
          </p:cNvPr>
          <p:cNvSpPr txBox="1"/>
          <p:nvPr/>
        </p:nvSpPr>
        <p:spPr>
          <a:xfrm>
            <a:off x="626337" y="5681821"/>
            <a:ext cx="10930597" cy="461665"/>
          </a:xfrm>
          <a:prstGeom prst="rect">
            <a:avLst/>
          </a:prstGeom>
          <a:solidFill>
            <a:schemeClr val="bg1"/>
          </a:solidFill>
        </p:spPr>
        <p:txBody>
          <a:bodyPr wrap="square" rtlCol="0">
            <a:spAutoFit/>
          </a:bodyPr>
          <a:lstStyle/>
          <a:p>
            <a:r>
              <a:rPr lang="en-US" sz="2400" b="1" dirty="0">
                <a:solidFill>
                  <a:srgbClr val="002060"/>
                </a:solidFill>
                <a:latin typeface="Athelas"/>
              </a:rPr>
              <a:t>The subsequent models will use the lemmatized reviews as input.</a:t>
            </a:r>
          </a:p>
        </p:txBody>
      </p:sp>
    </p:spTree>
    <p:extLst>
      <p:ext uri="{BB962C8B-B14F-4D97-AF65-F5344CB8AC3E}">
        <p14:creationId xmlns:p14="http://schemas.microsoft.com/office/powerpoint/2010/main" val="338264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Other Models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20</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5262979"/>
          </a:xfrm>
          <a:prstGeom prst="rect">
            <a:avLst/>
          </a:prstGeom>
          <a:noFill/>
        </p:spPr>
        <p:txBody>
          <a:bodyPr wrap="square" rtlCol="0">
            <a:spAutoFit/>
          </a:bodyPr>
          <a:lstStyle/>
          <a:p>
            <a:pPr marL="457200" indent="-457200">
              <a:buAutoNum type="arabicPeriod"/>
            </a:pPr>
            <a:r>
              <a:rPr lang="en-US" sz="2400" b="1" dirty="0">
                <a:solidFill>
                  <a:srgbClr val="002060"/>
                </a:solidFill>
              </a:rPr>
              <a:t>TF-IDF Vectorizer (with Trigrams) + Naïve Bayes</a:t>
            </a:r>
          </a:p>
          <a:p>
            <a:pPr marL="800100" lvl="1" indent="-342900">
              <a:buFont typeface="Wingdings" panose="05000000000000000000" pitchFamily="2" charset="2"/>
              <a:buChar char="ü"/>
            </a:pPr>
            <a:r>
              <a:rPr lang="en-US" sz="2000" dirty="0"/>
              <a:t>TF-IDF Vectorizer presents better representation of terms importance.</a:t>
            </a:r>
          </a:p>
          <a:p>
            <a:pPr marL="800100" lvl="1" indent="-342900">
              <a:buFont typeface="Wingdings" panose="05000000000000000000" pitchFamily="2" charset="2"/>
              <a:buChar char="ü"/>
            </a:pPr>
            <a:r>
              <a:rPr lang="en-US" sz="2000" dirty="0"/>
              <a:t>Naïve Bayes is computationally fast and works well with high dimensional data.</a:t>
            </a:r>
          </a:p>
          <a:p>
            <a:pPr marL="800100" lvl="1" indent="-342900">
              <a:buFont typeface="Wingdings" panose="05000000000000000000" pitchFamily="2" charset="2"/>
              <a:buChar char="ü"/>
            </a:pPr>
            <a:endParaRPr lang="en-US" sz="2000" dirty="0"/>
          </a:p>
          <a:p>
            <a:pPr marL="800100" lvl="1" indent="-342900">
              <a:buFont typeface="Wingdings" panose="05000000000000000000" pitchFamily="2" charset="2"/>
              <a:buChar char="§"/>
            </a:pPr>
            <a:r>
              <a:rPr lang="en-US" sz="2000" dirty="0"/>
              <a:t>Naïve Bayes does not consider dependency between features which is pretty common in free-form text. </a:t>
            </a:r>
          </a:p>
          <a:p>
            <a:pPr lvl="1"/>
            <a:endParaRPr lang="en-US" sz="2000" dirty="0"/>
          </a:p>
          <a:p>
            <a:pPr marL="457200" indent="-457200">
              <a:buAutoNum type="arabicPeriod"/>
            </a:pPr>
            <a:r>
              <a:rPr lang="en-US" sz="2400" b="1" dirty="0">
                <a:solidFill>
                  <a:srgbClr val="002060"/>
                </a:solidFill>
              </a:rPr>
              <a:t>TF-IDF Vectorizer + Logistic Regression</a:t>
            </a:r>
          </a:p>
          <a:p>
            <a:pPr marL="800100" lvl="1" indent="-342900">
              <a:buFont typeface="Wingdings" panose="05000000000000000000" pitchFamily="2" charset="2"/>
              <a:buChar char="ü"/>
            </a:pPr>
            <a:r>
              <a:rPr lang="en-US" sz="2000" dirty="0"/>
              <a:t>Logistic Regression is good at representing the relationship between input and output.</a:t>
            </a:r>
          </a:p>
          <a:p>
            <a:pPr marL="800100" lvl="1" indent="-342900">
              <a:buFont typeface="Wingdings" panose="05000000000000000000" pitchFamily="2" charset="2"/>
              <a:buChar char="ü"/>
            </a:pPr>
            <a:endParaRPr lang="en-US" sz="2000" dirty="0"/>
          </a:p>
          <a:p>
            <a:pPr marL="800100" lvl="1" indent="-342900">
              <a:buFont typeface="Wingdings" panose="05000000000000000000" pitchFamily="2" charset="2"/>
              <a:buChar char="§"/>
            </a:pPr>
            <a:r>
              <a:rPr lang="en-US" sz="2000" dirty="0"/>
              <a:t>Models using Logistic Regression easily overfit</a:t>
            </a:r>
          </a:p>
          <a:p>
            <a:pPr lvl="1"/>
            <a:endParaRPr lang="en-US" sz="2000" dirty="0"/>
          </a:p>
          <a:p>
            <a:pPr marL="457200" indent="-457200">
              <a:buFontTx/>
              <a:buAutoNum type="arabicPeriod"/>
            </a:pPr>
            <a:r>
              <a:rPr lang="en-US" sz="2400" b="1" dirty="0">
                <a:solidFill>
                  <a:srgbClr val="002060"/>
                </a:solidFill>
              </a:rPr>
              <a:t>TF-IDF Vectorizer + Random Forest</a:t>
            </a:r>
          </a:p>
          <a:p>
            <a:pPr marL="914400" lvl="1" indent="-457200">
              <a:buFont typeface="Wingdings" panose="05000000000000000000" pitchFamily="2" charset="2"/>
              <a:buChar char="ü"/>
            </a:pPr>
            <a:r>
              <a:rPr lang="en-US" sz="2000" dirty="0"/>
              <a:t>Random forest is an ensemble of many decision trees that works well on correlated data.</a:t>
            </a:r>
          </a:p>
          <a:p>
            <a:pPr marL="914400" lvl="1" indent="-457200">
              <a:buFont typeface="Wingdings" panose="05000000000000000000" pitchFamily="2" charset="2"/>
              <a:buChar char="ü"/>
            </a:pPr>
            <a:r>
              <a:rPr lang="en-US" sz="2000" dirty="0"/>
              <a:t>Easy to find feature importance and model explainability.</a:t>
            </a:r>
            <a:endParaRPr lang="en-US" sz="2400" dirty="0"/>
          </a:p>
          <a:p>
            <a:endParaRPr lang="en-US" sz="2400" dirty="0"/>
          </a:p>
        </p:txBody>
      </p:sp>
    </p:spTree>
    <p:extLst>
      <p:ext uri="{BB962C8B-B14F-4D97-AF65-F5344CB8AC3E}">
        <p14:creationId xmlns:p14="http://schemas.microsoft.com/office/powerpoint/2010/main" val="18944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All Models: Results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21</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4B0B7FA0-AA93-4364-93EA-32589E2292A0}"/>
              </a:ext>
            </a:extLst>
          </p:cNvPr>
          <p:cNvGraphicFramePr>
            <a:graphicFrameLocks noGrp="1"/>
          </p:cNvGraphicFramePr>
          <p:nvPr>
            <p:extLst>
              <p:ext uri="{D42A27DB-BD31-4B8C-83A1-F6EECF244321}">
                <p14:modId xmlns:p14="http://schemas.microsoft.com/office/powerpoint/2010/main" val="3555207188"/>
              </p:ext>
            </p:extLst>
          </p:nvPr>
        </p:nvGraphicFramePr>
        <p:xfrm>
          <a:off x="515066" y="1372844"/>
          <a:ext cx="10942996" cy="2975879"/>
        </p:xfrm>
        <a:graphic>
          <a:graphicData uri="http://schemas.openxmlformats.org/drawingml/2006/table">
            <a:tbl>
              <a:tblPr/>
              <a:tblGrid>
                <a:gridCol w="2512219">
                  <a:extLst>
                    <a:ext uri="{9D8B030D-6E8A-4147-A177-3AD203B41FA5}">
                      <a16:colId xmlns:a16="http://schemas.microsoft.com/office/drawing/2014/main" val="4065540583"/>
                    </a:ext>
                  </a:extLst>
                </a:gridCol>
                <a:gridCol w="3036164">
                  <a:extLst>
                    <a:ext uri="{9D8B030D-6E8A-4147-A177-3AD203B41FA5}">
                      <a16:colId xmlns:a16="http://schemas.microsoft.com/office/drawing/2014/main" val="774781790"/>
                    </a:ext>
                  </a:extLst>
                </a:gridCol>
                <a:gridCol w="2183906">
                  <a:extLst>
                    <a:ext uri="{9D8B030D-6E8A-4147-A177-3AD203B41FA5}">
                      <a16:colId xmlns:a16="http://schemas.microsoft.com/office/drawing/2014/main" val="2481490296"/>
                    </a:ext>
                  </a:extLst>
                </a:gridCol>
                <a:gridCol w="1695635">
                  <a:extLst>
                    <a:ext uri="{9D8B030D-6E8A-4147-A177-3AD203B41FA5}">
                      <a16:colId xmlns:a16="http://schemas.microsoft.com/office/drawing/2014/main" val="3120638319"/>
                    </a:ext>
                  </a:extLst>
                </a:gridCol>
                <a:gridCol w="1515072">
                  <a:extLst>
                    <a:ext uri="{9D8B030D-6E8A-4147-A177-3AD203B41FA5}">
                      <a16:colId xmlns:a16="http://schemas.microsoft.com/office/drawing/2014/main" val="2456047462"/>
                    </a:ext>
                  </a:extLst>
                </a:gridCol>
              </a:tblGrid>
              <a:tr h="652888">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Model</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Best Hyperparameters</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CV Accuracy (Training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Accuracy</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F1 Score</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22668165"/>
                  </a:ext>
                </a:extLst>
              </a:tr>
              <a:tr h="500893">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CV + NB (Base)</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b="0" i="0" u="none" strike="noStrike" dirty="0" err="1">
                          <a:solidFill>
                            <a:srgbClr val="000000"/>
                          </a:solidFill>
                          <a:effectLst/>
                          <a:latin typeface="Calibri" panose="020F0502020204030204" pitchFamily="34" charset="0"/>
                        </a:rPr>
                        <a:t>min_df</a:t>
                      </a:r>
                      <a:r>
                        <a:rPr lang="en-US" sz="2000" b="0" i="0" u="none" strike="noStrike" dirty="0">
                          <a:solidFill>
                            <a:srgbClr val="000000"/>
                          </a:solidFill>
                          <a:effectLst/>
                          <a:latin typeface="Calibri" panose="020F0502020204030204" pitchFamily="34" charset="0"/>
                        </a:rPr>
                        <a:t>: 0.0001, Alpha: 1</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91.98%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90.77%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94%</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74585022"/>
                  </a:ext>
                </a:extLst>
              </a:tr>
              <a:tr h="500893">
                <a:tc>
                  <a:txBody>
                    <a:bodyPr/>
                    <a:lstStyle/>
                    <a:p>
                      <a:pPr algn="ctr" rtl="0" fontAlgn="t">
                        <a:spcBef>
                          <a:spcPts val="0"/>
                        </a:spcBef>
                        <a:spcAft>
                          <a:spcPts val="0"/>
                        </a:spcAft>
                      </a:pPr>
                      <a:r>
                        <a:rPr lang="en-US" sz="2000" dirty="0">
                          <a:effectLst/>
                        </a:rPr>
                        <a:t>TF-IDF + Naïve Bayes</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2000" b="0" i="0" u="none" strike="noStrike" dirty="0" err="1">
                          <a:solidFill>
                            <a:srgbClr val="000000"/>
                          </a:solidFill>
                          <a:effectLst/>
                          <a:latin typeface="Calibri" panose="020F0502020204030204" pitchFamily="34" charset="0"/>
                        </a:rPr>
                        <a:t>min_df</a:t>
                      </a:r>
                      <a:r>
                        <a:rPr lang="en-US" sz="2000" b="0" i="0" u="none" strike="noStrike" dirty="0">
                          <a:solidFill>
                            <a:srgbClr val="000000"/>
                          </a:solidFill>
                          <a:effectLst/>
                          <a:latin typeface="Calibri" panose="020F0502020204030204" pitchFamily="34" charset="0"/>
                        </a:rPr>
                        <a:t>: 0.001, Alpha: 1</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91.15%</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90.27%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93.44%</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22010395"/>
                  </a:ext>
                </a:extLst>
              </a:tr>
              <a:tr h="500893">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2000" dirty="0">
                          <a:effectLst/>
                        </a:rPr>
                        <a:t>TF-IDF + Log Reg</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C = 100</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93.1%</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92.23%</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94.87%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36749693"/>
                  </a:ext>
                </a:extLst>
              </a:tr>
              <a:tr h="500893">
                <a:tc>
                  <a:txBody>
                    <a:bodyPr/>
                    <a:lstStyle/>
                    <a:p>
                      <a:pPr algn="ctr" rtl="0" fontAlgn="t">
                        <a:spcBef>
                          <a:spcPts val="0"/>
                        </a:spcBef>
                        <a:spcAft>
                          <a:spcPts val="0"/>
                        </a:spcAft>
                      </a:pPr>
                      <a:r>
                        <a:rPr lang="en-US" sz="2000" dirty="0">
                          <a:effectLst/>
                        </a:rPr>
                        <a:t>TF-IDF + RF</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err="1">
                          <a:effectLst/>
                        </a:rPr>
                        <a:t>max_depth</a:t>
                      </a:r>
                      <a:r>
                        <a:rPr lang="en-US" sz="2000" dirty="0">
                          <a:effectLst/>
                        </a:rPr>
                        <a:t>: 10, </a:t>
                      </a:r>
                      <a:r>
                        <a:rPr lang="en-US" sz="2000" dirty="0" err="1">
                          <a:effectLst/>
                        </a:rPr>
                        <a:t>n_estimators</a:t>
                      </a:r>
                      <a:r>
                        <a:rPr lang="en-US" sz="2000" dirty="0">
                          <a:effectLst/>
                        </a:rPr>
                        <a:t>: 100</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83.73%</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83.97%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89.76%</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81794133"/>
                  </a:ext>
                </a:extLst>
              </a:tr>
            </a:tbl>
          </a:graphicData>
        </a:graphic>
      </p:graphicFrame>
      <p:sp>
        <p:nvSpPr>
          <p:cNvPr id="4" name="TextBox 3">
            <a:extLst>
              <a:ext uri="{FF2B5EF4-FFF2-40B4-BE49-F238E27FC236}">
                <a16:creationId xmlns:a16="http://schemas.microsoft.com/office/drawing/2014/main" id="{1809265A-50D1-4905-8890-3F366C1BC823}"/>
              </a:ext>
            </a:extLst>
          </p:cNvPr>
          <p:cNvSpPr txBox="1"/>
          <p:nvPr/>
        </p:nvSpPr>
        <p:spPr>
          <a:xfrm>
            <a:off x="515066" y="760889"/>
            <a:ext cx="3843870" cy="461665"/>
          </a:xfrm>
          <a:prstGeom prst="rect">
            <a:avLst/>
          </a:prstGeom>
          <a:noFill/>
        </p:spPr>
        <p:txBody>
          <a:bodyPr wrap="square" rtlCol="0">
            <a:spAutoFit/>
          </a:bodyPr>
          <a:lstStyle/>
          <a:p>
            <a:r>
              <a:rPr lang="en-US" sz="2400" dirty="0"/>
              <a:t>Model Performance</a:t>
            </a:r>
          </a:p>
        </p:txBody>
      </p:sp>
      <p:sp>
        <p:nvSpPr>
          <p:cNvPr id="10" name="TextBox 9">
            <a:extLst>
              <a:ext uri="{FF2B5EF4-FFF2-40B4-BE49-F238E27FC236}">
                <a16:creationId xmlns:a16="http://schemas.microsoft.com/office/drawing/2014/main" id="{A474D814-F58D-4C06-97E7-A28B37EB3DBC}"/>
              </a:ext>
            </a:extLst>
          </p:cNvPr>
          <p:cNvSpPr txBox="1"/>
          <p:nvPr/>
        </p:nvSpPr>
        <p:spPr>
          <a:xfrm>
            <a:off x="515066" y="4733071"/>
            <a:ext cx="6919455" cy="1692771"/>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a:t>
            </a:r>
          </a:p>
          <a:p>
            <a:pPr marL="342900" indent="-342900">
              <a:buFont typeface="Arial" panose="020B0604020202020204" pitchFamily="34" charset="0"/>
              <a:buChar char="•"/>
            </a:pPr>
            <a:r>
              <a:rPr lang="en-US" sz="2000" dirty="0"/>
              <a:t>The performance of Naïve Bayes and Logistics Regression classifiers were comparable.</a:t>
            </a:r>
          </a:p>
          <a:p>
            <a:pPr marL="342900" indent="-342900">
              <a:buFont typeface="Arial" panose="020B0604020202020204" pitchFamily="34" charset="0"/>
              <a:buChar char="•"/>
            </a:pPr>
            <a:r>
              <a:rPr lang="en-US" sz="2000" dirty="0"/>
              <a:t>TF-IDF with Logistics Regression performed best on the basis of classification accuracy. </a:t>
            </a:r>
          </a:p>
        </p:txBody>
      </p:sp>
      <p:sp>
        <p:nvSpPr>
          <p:cNvPr id="12" name="TextBox 11">
            <a:extLst>
              <a:ext uri="{FF2B5EF4-FFF2-40B4-BE49-F238E27FC236}">
                <a16:creationId xmlns:a16="http://schemas.microsoft.com/office/drawing/2014/main" id="{E95652BC-7C93-444B-82C8-354994CA0DF9}"/>
              </a:ext>
            </a:extLst>
          </p:cNvPr>
          <p:cNvSpPr txBox="1"/>
          <p:nvPr/>
        </p:nvSpPr>
        <p:spPr>
          <a:xfrm>
            <a:off x="7713064" y="4502238"/>
            <a:ext cx="3843870" cy="461665"/>
          </a:xfrm>
          <a:prstGeom prst="rect">
            <a:avLst/>
          </a:prstGeom>
          <a:noFill/>
        </p:spPr>
        <p:txBody>
          <a:bodyPr wrap="square" rtlCol="0">
            <a:spAutoFit/>
          </a:bodyPr>
          <a:lstStyle/>
          <a:p>
            <a:r>
              <a:rPr lang="en-US" sz="2400" dirty="0"/>
              <a:t>TF-IDF + Naïve Bayes : CF</a:t>
            </a:r>
          </a:p>
        </p:txBody>
      </p:sp>
      <p:pic>
        <p:nvPicPr>
          <p:cNvPr id="1026" name="Picture 2" descr="https://lh4.googleusercontent.com/zBvmZ_OM8hbjfmVVV0sXjULa4vCoMp054Me452cdYLEDrpqQWnqWlK5-3dCeKqwqqrqOSfhkk_umL46gif2IlALZ3Mb-KXoseuykIKhUz1SgzsL-G5UaUR0cdIP6PAvNoD7PtZs">
            <a:extLst>
              <a:ext uri="{FF2B5EF4-FFF2-40B4-BE49-F238E27FC236}">
                <a16:creationId xmlns:a16="http://schemas.microsoft.com/office/drawing/2014/main" id="{4594457F-A8A5-4EAF-9BD4-927995A9A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064" y="5149858"/>
            <a:ext cx="3619500"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54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452194" cy="554182"/>
          </a:xfrm>
        </p:spPr>
        <p:txBody>
          <a:bodyPr>
            <a:noAutofit/>
          </a:bodyPr>
          <a:lstStyle/>
          <a:p>
            <a:r>
              <a:rPr lang="en-US" sz="4000" dirty="0">
                <a:latin typeface="Athelas" charset="0"/>
                <a:ea typeface="Athelas" charset="0"/>
                <a:cs typeface="Athelas" charset="0"/>
              </a:rPr>
              <a:t>Comparison: Top Words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22</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474D814-F58D-4C06-97E7-A28B37EB3DBC}"/>
              </a:ext>
            </a:extLst>
          </p:cNvPr>
          <p:cNvSpPr txBox="1"/>
          <p:nvPr/>
        </p:nvSpPr>
        <p:spPr>
          <a:xfrm>
            <a:off x="3509826" y="1448427"/>
            <a:ext cx="5345908" cy="2923877"/>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Comparison</a:t>
            </a:r>
          </a:p>
          <a:p>
            <a:pPr marL="342900" indent="-342900">
              <a:buFont typeface="Arial" panose="020B0604020202020204" pitchFamily="34" charset="0"/>
              <a:buChar char="•"/>
            </a:pPr>
            <a:r>
              <a:rPr lang="en-US" sz="2000" dirty="0"/>
              <a:t>The top words from TF_IDF (</a:t>
            </a:r>
            <a:r>
              <a:rPr lang="en-US" sz="2000" dirty="0" err="1"/>
              <a:t>ngrams</a:t>
            </a:r>
            <a:r>
              <a:rPr lang="en-US" sz="2000" dirty="0"/>
              <a:t>) vectorizer are more informative and </a:t>
            </a:r>
            <a:r>
              <a:rPr lang="en-US" sz="2000" dirty="0" err="1"/>
              <a:t>and</a:t>
            </a:r>
            <a:r>
              <a:rPr lang="en-US" sz="2000" dirty="0"/>
              <a:t> contain contexts language specific contexts.</a:t>
            </a:r>
          </a:p>
          <a:p>
            <a:pPr marL="342900" indent="-342900">
              <a:buFont typeface="Arial" panose="020B0604020202020204" pitchFamily="34" charset="0"/>
              <a:buChar char="•"/>
            </a:pPr>
            <a:r>
              <a:rPr lang="en-US" sz="2000" dirty="0"/>
              <a:t>The top words from TF_IDF (</a:t>
            </a:r>
            <a:r>
              <a:rPr lang="en-US" sz="2000" dirty="0" err="1"/>
              <a:t>ngrams</a:t>
            </a:r>
            <a:r>
              <a:rPr lang="en-US" sz="2000" dirty="0"/>
              <a:t>) portray that people writing positive reviews typically mention about </a:t>
            </a:r>
            <a:r>
              <a:rPr lang="en-US" sz="2000" u="sng" dirty="0"/>
              <a:t>friendly staff</a:t>
            </a:r>
            <a:r>
              <a:rPr lang="en-US" sz="2000" dirty="0"/>
              <a:t> or/and </a:t>
            </a:r>
            <a:r>
              <a:rPr lang="en-US" sz="2000" u="sng" dirty="0"/>
              <a:t>great food</a:t>
            </a:r>
            <a:r>
              <a:rPr lang="en-US" sz="2000" dirty="0"/>
              <a:t>. Such analysis is not feasible from unigrams.</a:t>
            </a:r>
          </a:p>
        </p:txBody>
      </p:sp>
      <p:cxnSp>
        <p:nvCxnSpPr>
          <p:cNvPr id="8" name="Straight Arrow Connector 7">
            <a:extLst>
              <a:ext uri="{FF2B5EF4-FFF2-40B4-BE49-F238E27FC236}">
                <a16:creationId xmlns:a16="http://schemas.microsoft.com/office/drawing/2014/main" id="{360CD481-12F0-46AB-ABD2-7818A10A1B2C}"/>
              </a:ext>
            </a:extLst>
          </p:cNvPr>
          <p:cNvCxnSpPr>
            <a:cxnSpLocks/>
          </p:cNvCxnSpPr>
          <p:nvPr/>
        </p:nvCxnSpPr>
        <p:spPr>
          <a:xfrm>
            <a:off x="3185511" y="2466457"/>
            <a:ext cx="32431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BC0CB1AB-697E-491B-85CA-B1F325EEDD5F}"/>
              </a:ext>
            </a:extLst>
          </p:cNvPr>
          <p:cNvGraphicFramePr>
            <a:graphicFrameLocks noGrp="1"/>
          </p:cNvGraphicFramePr>
          <p:nvPr>
            <p:extLst>
              <p:ext uri="{D42A27DB-BD31-4B8C-83A1-F6EECF244321}">
                <p14:modId xmlns:p14="http://schemas.microsoft.com/office/powerpoint/2010/main" val="2253991390"/>
              </p:ext>
            </p:extLst>
          </p:nvPr>
        </p:nvGraphicFramePr>
        <p:xfrm>
          <a:off x="9126325" y="1455420"/>
          <a:ext cx="2699798" cy="4216400"/>
        </p:xfrm>
        <a:graphic>
          <a:graphicData uri="http://schemas.openxmlformats.org/drawingml/2006/table">
            <a:tbl>
              <a:tblPr firstRow="1" bandRow="1">
                <a:tableStyleId>{5940675A-B579-460E-94D1-54222C63F5DA}</a:tableStyleId>
              </a:tblPr>
              <a:tblGrid>
                <a:gridCol w="1856419">
                  <a:extLst>
                    <a:ext uri="{9D8B030D-6E8A-4147-A177-3AD203B41FA5}">
                      <a16:colId xmlns:a16="http://schemas.microsoft.com/office/drawing/2014/main" val="369608325"/>
                    </a:ext>
                  </a:extLst>
                </a:gridCol>
                <a:gridCol w="843379">
                  <a:extLst>
                    <a:ext uri="{9D8B030D-6E8A-4147-A177-3AD203B41FA5}">
                      <a16:colId xmlns:a16="http://schemas.microsoft.com/office/drawing/2014/main" val="3572583145"/>
                    </a:ext>
                  </a:extLst>
                </a:gridCol>
              </a:tblGrid>
              <a:tr h="370840">
                <a:tc gridSpan="2">
                  <a:txBody>
                    <a:bodyPr/>
                    <a:lstStyle/>
                    <a:p>
                      <a:pPr algn="ctr"/>
                      <a:r>
                        <a:rPr lang="en-US" dirty="0"/>
                        <a:t>Words with Positive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highly recommended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96</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192631"/>
                  </a:ext>
                </a:extLst>
              </a:tr>
              <a:tr h="370840">
                <a:tc>
                  <a:txBody>
                    <a:bodyPr/>
                    <a:lstStyle/>
                    <a:p>
                      <a:pPr algn="ctr"/>
                      <a:r>
                        <a:rPr lang="en-US" dirty="0"/>
                        <a:t>gem</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918379"/>
                  </a:ext>
                </a:extLst>
              </a:tr>
              <a:tr h="370840">
                <a:tc>
                  <a:txBody>
                    <a:bodyPr/>
                    <a:lstStyle/>
                    <a:p>
                      <a:pPr algn="ctr"/>
                      <a:r>
                        <a:rPr lang="en-US" dirty="0"/>
                        <a:t>delish</a:t>
                      </a:r>
                    </a:p>
                    <a:p>
                      <a:pPr algn="ctr"/>
                      <a:r>
                        <a:rPr lang="en-US" dirty="0"/>
                        <a:t>phenomenal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94</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226138">
                <a:tc>
                  <a:txBody>
                    <a:bodyPr/>
                    <a:lstStyle/>
                    <a:p>
                      <a:pPr algn="ctr"/>
                      <a:r>
                        <a:rPr lang="en-US" dirty="0"/>
                        <a:t>friendly staff</a:t>
                      </a:r>
                    </a:p>
                    <a:p>
                      <a:pPr algn="ctr"/>
                      <a:r>
                        <a:rPr lang="en-US" dirty="0"/>
                        <a:t>great food great</a:t>
                      </a:r>
                    </a:p>
                  </a:txBody>
                  <a:tcPr>
                    <a:lnL w="12700" cap="flat" cmpd="sng" algn="ctr">
                      <a:solidFill>
                        <a:schemeClr val="tx1"/>
                      </a:solidFill>
                      <a:prstDash val="solid"/>
                      <a:round/>
                      <a:headEnd type="none" w="med" len="med"/>
                      <a:tailEnd type="none" w="med" len="med"/>
                    </a:lnL>
                  </a:tcPr>
                </a:tc>
                <a:tc>
                  <a:txBody>
                    <a:bodyPr/>
                    <a:lstStyle/>
                    <a:p>
                      <a:pPr algn="ctr"/>
                      <a:r>
                        <a:rPr lang="en-US" dirty="0"/>
                        <a:t>93</a:t>
                      </a:r>
                    </a:p>
                  </a:txBody>
                  <a:tcPr anchor="ctr"/>
                </a:tc>
                <a:extLst>
                  <a:ext uri="{0D108BD9-81ED-4DB2-BD59-A6C34878D82A}">
                    <a16:rowId xmlns:a16="http://schemas.microsoft.com/office/drawing/2014/main" val="1235166968"/>
                  </a:ext>
                </a:extLst>
              </a:tr>
              <a:tr h="226138">
                <a:tc>
                  <a:txBody>
                    <a:bodyPr/>
                    <a:lstStyle/>
                    <a:p>
                      <a:pPr algn="ctr"/>
                      <a:r>
                        <a:rPr lang="en-US" dirty="0"/>
                        <a:t>delicious</a:t>
                      </a:r>
                    </a:p>
                    <a:p>
                      <a:pPr algn="ctr"/>
                      <a:r>
                        <a:rPr lang="en-US" dirty="0"/>
                        <a:t>perfectly</a:t>
                      </a:r>
                    </a:p>
                    <a:p>
                      <a:pPr algn="ctr"/>
                      <a:r>
                        <a:rPr lang="en-US" dirty="0"/>
                        <a:t>hit spot</a:t>
                      </a:r>
                    </a:p>
                  </a:txBody>
                  <a:tcPr>
                    <a:lnL w="12700" cap="flat" cmpd="sng" algn="ctr">
                      <a:solidFill>
                        <a:schemeClr val="tx1"/>
                      </a:solidFill>
                      <a:prstDash val="solid"/>
                      <a:round/>
                      <a:headEnd type="none" w="med" len="med"/>
                      <a:tailEnd type="none" w="med" len="med"/>
                    </a:lnL>
                  </a:tcPr>
                </a:tc>
                <a:tc>
                  <a:txBody>
                    <a:bodyPr/>
                    <a:lstStyle/>
                    <a:p>
                      <a:pPr algn="ctr"/>
                      <a:r>
                        <a:rPr lang="en-US" dirty="0"/>
                        <a:t>92</a:t>
                      </a:r>
                    </a:p>
                  </a:txBody>
                  <a:tcPr anchor="ctr"/>
                </a:tc>
                <a:extLst>
                  <a:ext uri="{0D108BD9-81ED-4DB2-BD59-A6C34878D82A}">
                    <a16:rowId xmlns:a16="http://schemas.microsoft.com/office/drawing/2014/main" val="205929098"/>
                  </a:ext>
                </a:extLst>
              </a:tr>
            </a:tbl>
          </a:graphicData>
        </a:graphic>
      </p:graphicFrame>
      <p:graphicFrame>
        <p:nvGraphicFramePr>
          <p:cNvPr id="18" name="Table 17">
            <a:extLst>
              <a:ext uri="{FF2B5EF4-FFF2-40B4-BE49-F238E27FC236}">
                <a16:creationId xmlns:a16="http://schemas.microsoft.com/office/drawing/2014/main" id="{B201E1C5-0929-451E-8793-0AFBE4D7AA32}"/>
              </a:ext>
            </a:extLst>
          </p:cNvPr>
          <p:cNvGraphicFramePr>
            <a:graphicFrameLocks noGrp="1"/>
          </p:cNvGraphicFramePr>
          <p:nvPr>
            <p:extLst>
              <p:ext uri="{D42A27DB-BD31-4B8C-83A1-F6EECF244321}">
                <p14:modId xmlns:p14="http://schemas.microsoft.com/office/powerpoint/2010/main" val="3772730205"/>
              </p:ext>
            </p:extLst>
          </p:nvPr>
        </p:nvGraphicFramePr>
        <p:xfrm>
          <a:off x="406961" y="1433943"/>
          <a:ext cx="2778550" cy="4211320"/>
        </p:xfrm>
        <a:graphic>
          <a:graphicData uri="http://schemas.openxmlformats.org/drawingml/2006/table">
            <a:tbl>
              <a:tblPr firstRow="1" bandRow="1">
                <a:tableStyleId>{5940675A-B579-460E-94D1-54222C63F5DA}</a:tableStyleId>
              </a:tblPr>
              <a:tblGrid>
                <a:gridCol w="1787320">
                  <a:extLst>
                    <a:ext uri="{9D8B030D-6E8A-4147-A177-3AD203B41FA5}">
                      <a16:colId xmlns:a16="http://schemas.microsoft.com/office/drawing/2014/main" val="369608325"/>
                    </a:ext>
                  </a:extLst>
                </a:gridCol>
                <a:gridCol w="991230">
                  <a:extLst>
                    <a:ext uri="{9D8B030D-6E8A-4147-A177-3AD203B41FA5}">
                      <a16:colId xmlns:a16="http://schemas.microsoft.com/office/drawing/2014/main" val="3572583145"/>
                    </a:ext>
                  </a:extLst>
                </a:gridCol>
              </a:tblGrid>
              <a:tr h="370840">
                <a:tc gridSpan="2">
                  <a:txBody>
                    <a:bodyPr/>
                    <a:lstStyle/>
                    <a:p>
                      <a:pPr algn="ctr"/>
                      <a:r>
                        <a:rPr lang="en-US" dirty="0"/>
                        <a:t>Words with Positive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gem</a:t>
                      </a:r>
                    </a:p>
                    <a:p>
                      <a:pPr algn="ctr"/>
                      <a:r>
                        <a:rPr lang="en-US" dirty="0"/>
                        <a:t>heaven</a:t>
                      </a:r>
                    </a:p>
                    <a:p>
                      <a:pPr algn="ctr"/>
                      <a:r>
                        <a:rPr lang="en-US" dirty="0"/>
                        <a:t>donut</a:t>
                      </a:r>
                    </a:p>
                    <a:p>
                      <a:pPr algn="ctr"/>
                      <a:r>
                        <a:rPr lang="en-US" dirty="0"/>
                        <a:t>feta</a:t>
                      </a:r>
                    </a:p>
                    <a:p>
                      <a:pPr algn="ctr"/>
                      <a:r>
                        <a:rPr lang="en-US" dirty="0"/>
                        <a:t>delish</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98</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226138">
                <a:tc>
                  <a:txBody>
                    <a:bodyPr/>
                    <a:lstStyle/>
                    <a:p>
                      <a:pPr algn="ctr"/>
                      <a:r>
                        <a:rPr lang="en-US" dirty="0"/>
                        <a:t>phenomenal</a:t>
                      </a:r>
                    </a:p>
                    <a:p>
                      <a:pPr algn="ctr"/>
                      <a:r>
                        <a:rPr lang="en-US" dirty="0"/>
                        <a:t>refreshing</a:t>
                      </a:r>
                    </a:p>
                    <a:p>
                      <a:pPr algn="ctr"/>
                      <a:r>
                        <a:rPr lang="en-US" dirty="0"/>
                        <a:t>art</a:t>
                      </a:r>
                    </a:p>
                    <a:p>
                      <a:pPr algn="ctr"/>
                      <a:r>
                        <a:rPr lang="en-US" dirty="0"/>
                        <a:t>disappoint</a:t>
                      </a:r>
                    </a:p>
                    <a:p>
                      <a:pPr algn="ctr"/>
                      <a:r>
                        <a:rPr lang="en-US" dirty="0"/>
                        <a:t>pleasure</a:t>
                      </a:r>
                    </a:p>
                    <a:p>
                      <a:pPr algn="ctr"/>
                      <a:r>
                        <a:rPr lang="en-US" dirty="0"/>
                        <a:t>pleasantly</a:t>
                      </a:r>
                    </a:p>
                  </a:txBody>
                  <a:tcPr>
                    <a:lnL w="12700" cap="flat" cmpd="sng" algn="ctr">
                      <a:solidFill>
                        <a:schemeClr val="tx1"/>
                      </a:solidFill>
                      <a:prstDash val="solid"/>
                      <a:round/>
                      <a:headEnd type="none" w="med" len="med"/>
                      <a:tailEnd type="none" w="med" len="med"/>
                    </a:lnL>
                  </a:tcPr>
                </a:tc>
                <a:tc>
                  <a:txBody>
                    <a:bodyPr/>
                    <a:lstStyle/>
                    <a:p>
                      <a:pPr algn="ctr"/>
                      <a:r>
                        <a:rPr lang="en-US" dirty="0"/>
                        <a:t>97</a:t>
                      </a:r>
                    </a:p>
                  </a:txBody>
                  <a:tcPr anchor="ctr"/>
                </a:tc>
                <a:extLst>
                  <a:ext uri="{0D108BD9-81ED-4DB2-BD59-A6C34878D82A}">
                    <a16:rowId xmlns:a16="http://schemas.microsoft.com/office/drawing/2014/main" val="1235166968"/>
                  </a:ext>
                </a:extLst>
              </a:tr>
            </a:tbl>
          </a:graphicData>
        </a:graphic>
      </p:graphicFrame>
      <p:sp>
        <p:nvSpPr>
          <p:cNvPr id="3" name="TextBox 2">
            <a:extLst>
              <a:ext uri="{FF2B5EF4-FFF2-40B4-BE49-F238E27FC236}">
                <a16:creationId xmlns:a16="http://schemas.microsoft.com/office/drawing/2014/main" id="{31886EA9-B560-418A-AB5A-66526C36D118}"/>
              </a:ext>
            </a:extLst>
          </p:cNvPr>
          <p:cNvSpPr txBox="1"/>
          <p:nvPr/>
        </p:nvSpPr>
        <p:spPr>
          <a:xfrm>
            <a:off x="273794" y="830863"/>
            <a:ext cx="4094019" cy="461665"/>
          </a:xfrm>
          <a:prstGeom prst="rect">
            <a:avLst/>
          </a:prstGeom>
          <a:noFill/>
        </p:spPr>
        <p:txBody>
          <a:bodyPr wrap="square" rtlCol="0">
            <a:spAutoFit/>
          </a:bodyPr>
          <a:lstStyle/>
          <a:p>
            <a:r>
              <a:rPr lang="en-US" sz="2400" dirty="0"/>
              <a:t>Count Vectorizer + Naïve Bayes</a:t>
            </a:r>
          </a:p>
        </p:txBody>
      </p:sp>
      <p:sp>
        <p:nvSpPr>
          <p:cNvPr id="20" name="TextBox 19">
            <a:extLst>
              <a:ext uri="{FF2B5EF4-FFF2-40B4-BE49-F238E27FC236}">
                <a16:creationId xmlns:a16="http://schemas.microsoft.com/office/drawing/2014/main" id="{7EE596E9-B021-4907-A33D-755AED7EF6E9}"/>
              </a:ext>
            </a:extLst>
          </p:cNvPr>
          <p:cNvSpPr txBox="1"/>
          <p:nvPr/>
        </p:nvSpPr>
        <p:spPr>
          <a:xfrm>
            <a:off x="7845091" y="710082"/>
            <a:ext cx="4094019" cy="461665"/>
          </a:xfrm>
          <a:prstGeom prst="rect">
            <a:avLst/>
          </a:prstGeom>
          <a:noFill/>
        </p:spPr>
        <p:txBody>
          <a:bodyPr wrap="square" rtlCol="0">
            <a:spAutoFit/>
          </a:bodyPr>
          <a:lstStyle/>
          <a:p>
            <a:r>
              <a:rPr lang="en-US" sz="2400" dirty="0"/>
              <a:t>TF-IDF (</a:t>
            </a:r>
            <a:r>
              <a:rPr lang="en-US" sz="2400" dirty="0" err="1"/>
              <a:t>ngram</a:t>
            </a:r>
            <a:r>
              <a:rPr lang="en-US" sz="2400" dirty="0"/>
              <a:t>) + Naïve Bayes</a:t>
            </a:r>
          </a:p>
        </p:txBody>
      </p:sp>
      <p:cxnSp>
        <p:nvCxnSpPr>
          <p:cNvPr id="21" name="Straight Arrow Connector 20">
            <a:extLst>
              <a:ext uri="{FF2B5EF4-FFF2-40B4-BE49-F238E27FC236}">
                <a16:creationId xmlns:a16="http://schemas.microsoft.com/office/drawing/2014/main" id="{1AB6E1E0-C538-477A-A307-85ACCD4E8952}"/>
              </a:ext>
            </a:extLst>
          </p:cNvPr>
          <p:cNvCxnSpPr>
            <a:cxnSpLocks/>
          </p:cNvCxnSpPr>
          <p:nvPr/>
        </p:nvCxnSpPr>
        <p:spPr>
          <a:xfrm flipH="1">
            <a:off x="8855734" y="2466457"/>
            <a:ext cx="25752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1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452194" cy="554182"/>
          </a:xfrm>
        </p:spPr>
        <p:txBody>
          <a:bodyPr>
            <a:noAutofit/>
          </a:bodyPr>
          <a:lstStyle/>
          <a:p>
            <a:r>
              <a:rPr lang="en-US" sz="4000" dirty="0">
                <a:latin typeface="Athelas" charset="0"/>
                <a:ea typeface="Athelas" charset="0"/>
                <a:cs typeface="Athelas" charset="0"/>
              </a:rPr>
              <a:t>Comparison: Top Words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23</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474D814-F58D-4C06-97E7-A28B37EB3DBC}"/>
              </a:ext>
            </a:extLst>
          </p:cNvPr>
          <p:cNvSpPr txBox="1"/>
          <p:nvPr/>
        </p:nvSpPr>
        <p:spPr>
          <a:xfrm>
            <a:off x="3509826" y="1448427"/>
            <a:ext cx="5345908" cy="2308324"/>
          </a:xfrm>
          <a:prstGeom prst="rect">
            <a:avLst/>
          </a:prstGeom>
          <a:solidFill>
            <a:schemeClr val="bg1"/>
          </a:solidFill>
          <a:ln>
            <a:solidFill>
              <a:schemeClr val="accent2"/>
            </a:solidFill>
          </a:ln>
        </p:spPr>
        <p:txBody>
          <a:bodyPr wrap="square" rtlCol="0">
            <a:spAutoFit/>
          </a:bodyPr>
          <a:lstStyle/>
          <a:p>
            <a:r>
              <a:rPr lang="en-US" sz="2400" b="1" dirty="0">
                <a:solidFill>
                  <a:schemeClr val="accent2"/>
                </a:solidFill>
              </a:rPr>
              <a:t>Comparison</a:t>
            </a:r>
          </a:p>
          <a:p>
            <a:pPr marL="342900" indent="-342900">
              <a:buFont typeface="Arial" panose="020B0604020202020204" pitchFamily="34" charset="0"/>
              <a:buChar char="•"/>
            </a:pPr>
            <a:r>
              <a:rPr lang="en-US" sz="2000" dirty="0"/>
              <a:t>The top words from TF_IDF (</a:t>
            </a:r>
            <a:r>
              <a:rPr lang="en-US" sz="2000" dirty="0" err="1"/>
              <a:t>ngrams</a:t>
            </a:r>
            <a:r>
              <a:rPr lang="en-US" sz="2000" dirty="0"/>
              <a:t>) vectorizer are more informative and contain contexts language specific contexts.</a:t>
            </a:r>
          </a:p>
          <a:p>
            <a:pPr marL="342900" indent="-342900">
              <a:buFont typeface="Arial" panose="020B0604020202020204" pitchFamily="34" charset="0"/>
              <a:buChar char="•"/>
            </a:pPr>
            <a:r>
              <a:rPr lang="en-US" sz="2000" dirty="0" err="1"/>
              <a:t>Ngram</a:t>
            </a:r>
            <a:r>
              <a:rPr lang="en-US" sz="2000" dirty="0"/>
              <a:t> analysis reveals that people writing negative reviews mostly write about </a:t>
            </a:r>
            <a:r>
              <a:rPr lang="en-US" sz="2000" u="sng" dirty="0"/>
              <a:t>horrible service</a:t>
            </a:r>
            <a:r>
              <a:rPr lang="en-US" sz="2000" dirty="0"/>
              <a:t> and </a:t>
            </a:r>
            <a:r>
              <a:rPr lang="en-US" sz="2000" u="sng" dirty="0"/>
              <a:t>avoiding the place</a:t>
            </a:r>
            <a:r>
              <a:rPr lang="en-US" sz="2000" dirty="0"/>
              <a:t>.</a:t>
            </a:r>
            <a:endParaRPr lang="en-US" sz="2000" u="sng" dirty="0"/>
          </a:p>
        </p:txBody>
      </p:sp>
      <p:cxnSp>
        <p:nvCxnSpPr>
          <p:cNvPr id="8" name="Straight Arrow Connector 7">
            <a:extLst>
              <a:ext uri="{FF2B5EF4-FFF2-40B4-BE49-F238E27FC236}">
                <a16:creationId xmlns:a16="http://schemas.microsoft.com/office/drawing/2014/main" id="{360CD481-12F0-46AB-ABD2-7818A10A1B2C}"/>
              </a:ext>
            </a:extLst>
          </p:cNvPr>
          <p:cNvCxnSpPr>
            <a:cxnSpLocks/>
          </p:cNvCxnSpPr>
          <p:nvPr/>
        </p:nvCxnSpPr>
        <p:spPr>
          <a:xfrm>
            <a:off x="3185511" y="2466457"/>
            <a:ext cx="324315" cy="0"/>
          </a:xfrm>
          <a:prstGeom prst="straightConnector1">
            <a:avLst/>
          </a:prstGeom>
          <a:ln w="254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1886EA9-B560-418A-AB5A-66526C36D118}"/>
              </a:ext>
            </a:extLst>
          </p:cNvPr>
          <p:cNvSpPr txBox="1"/>
          <p:nvPr/>
        </p:nvSpPr>
        <p:spPr>
          <a:xfrm>
            <a:off x="273794" y="830863"/>
            <a:ext cx="4094019" cy="461665"/>
          </a:xfrm>
          <a:prstGeom prst="rect">
            <a:avLst/>
          </a:prstGeom>
          <a:noFill/>
        </p:spPr>
        <p:txBody>
          <a:bodyPr wrap="square" rtlCol="0">
            <a:spAutoFit/>
          </a:bodyPr>
          <a:lstStyle/>
          <a:p>
            <a:r>
              <a:rPr lang="en-US" sz="2400" dirty="0"/>
              <a:t>Count Vectorizer + Naïve Bayes</a:t>
            </a:r>
          </a:p>
        </p:txBody>
      </p:sp>
      <p:sp>
        <p:nvSpPr>
          <p:cNvPr id="20" name="TextBox 19">
            <a:extLst>
              <a:ext uri="{FF2B5EF4-FFF2-40B4-BE49-F238E27FC236}">
                <a16:creationId xmlns:a16="http://schemas.microsoft.com/office/drawing/2014/main" id="{7EE596E9-B021-4907-A33D-755AED7EF6E9}"/>
              </a:ext>
            </a:extLst>
          </p:cNvPr>
          <p:cNvSpPr txBox="1"/>
          <p:nvPr/>
        </p:nvSpPr>
        <p:spPr>
          <a:xfrm>
            <a:off x="7845091" y="710082"/>
            <a:ext cx="4094019" cy="461665"/>
          </a:xfrm>
          <a:prstGeom prst="rect">
            <a:avLst/>
          </a:prstGeom>
          <a:noFill/>
        </p:spPr>
        <p:txBody>
          <a:bodyPr wrap="square" rtlCol="0">
            <a:spAutoFit/>
          </a:bodyPr>
          <a:lstStyle/>
          <a:p>
            <a:r>
              <a:rPr lang="en-US" sz="2400" dirty="0"/>
              <a:t>TF-IDF (</a:t>
            </a:r>
            <a:r>
              <a:rPr lang="en-US" sz="2400" dirty="0" err="1"/>
              <a:t>ngram</a:t>
            </a:r>
            <a:r>
              <a:rPr lang="en-US" sz="2400" dirty="0"/>
              <a:t>) + Naïve Bayes</a:t>
            </a:r>
          </a:p>
        </p:txBody>
      </p:sp>
      <p:cxnSp>
        <p:nvCxnSpPr>
          <p:cNvPr id="21" name="Straight Arrow Connector 20">
            <a:extLst>
              <a:ext uri="{FF2B5EF4-FFF2-40B4-BE49-F238E27FC236}">
                <a16:creationId xmlns:a16="http://schemas.microsoft.com/office/drawing/2014/main" id="{1AB6E1E0-C538-477A-A307-85ACCD4E8952}"/>
              </a:ext>
            </a:extLst>
          </p:cNvPr>
          <p:cNvCxnSpPr>
            <a:cxnSpLocks/>
          </p:cNvCxnSpPr>
          <p:nvPr/>
        </p:nvCxnSpPr>
        <p:spPr>
          <a:xfrm flipH="1">
            <a:off x="8855734" y="2466457"/>
            <a:ext cx="257523" cy="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E172C23A-F1BA-4641-B547-E343241BB719}"/>
              </a:ext>
            </a:extLst>
          </p:cNvPr>
          <p:cNvGraphicFramePr>
            <a:graphicFrameLocks noGrp="1"/>
          </p:cNvGraphicFramePr>
          <p:nvPr/>
        </p:nvGraphicFramePr>
        <p:xfrm>
          <a:off x="9126325" y="1448427"/>
          <a:ext cx="2844719" cy="4851400"/>
        </p:xfrm>
        <a:graphic>
          <a:graphicData uri="http://schemas.openxmlformats.org/drawingml/2006/table">
            <a:tbl>
              <a:tblPr firstRow="1" bandRow="1">
                <a:tableStyleId>{5940675A-B579-460E-94D1-54222C63F5DA}</a:tableStyleId>
              </a:tblPr>
              <a:tblGrid>
                <a:gridCol w="1890863">
                  <a:extLst>
                    <a:ext uri="{9D8B030D-6E8A-4147-A177-3AD203B41FA5}">
                      <a16:colId xmlns:a16="http://schemas.microsoft.com/office/drawing/2014/main" val="369608325"/>
                    </a:ext>
                  </a:extLst>
                </a:gridCol>
                <a:gridCol w="953856">
                  <a:extLst>
                    <a:ext uri="{9D8B030D-6E8A-4147-A177-3AD203B41FA5}">
                      <a16:colId xmlns:a16="http://schemas.microsoft.com/office/drawing/2014/main" val="3572583145"/>
                    </a:ext>
                  </a:extLst>
                </a:gridCol>
              </a:tblGrid>
              <a:tr h="370840">
                <a:tc gridSpan="2">
                  <a:txBody>
                    <a:bodyPr/>
                    <a:lstStyle/>
                    <a:p>
                      <a:pPr algn="ctr"/>
                      <a:r>
                        <a:rPr lang="en-US" dirty="0"/>
                        <a:t>Words with Negative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horrible</a:t>
                      </a:r>
                    </a:p>
                    <a:p>
                      <a:pPr algn="ctr"/>
                      <a:r>
                        <a:rPr lang="en-US" dirty="0"/>
                        <a:t>tasteless</a:t>
                      </a:r>
                    </a:p>
                    <a:p>
                      <a:pPr algn="ctr"/>
                      <a:r>
                        <a:rPr lang="en-US" dirty="0"/>
                        <a:t>awful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03</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370840">
                <a:tc>
                  <a:txBody>
                    <a:bodyPr/>
                    <a:lstStyle/>
                    <a:p>
                      <a:pPr algn="ctr"/>
                      <a:r>
                        <a:rPr lang="en-US" dirty="0"/>
                        <a:t>disgust</a:t>
                      </a:r>
                    </a:p>
                    <a:p>
                      <a:pPr algn="ctr"/>
                      <a:r>
                        <a:rPr lang="en-US" dirty="0"/>
                        <a:t>worst</a:t>
                      </a:r>
                    </a:p>
                    <a:p>
                      <a:pPr algn="ctr"/>
                      <a:r>
                        <a:rPr lang="en-US" dirty="0"/>
                        <a:t>avoid place</a:t>
                      </a:r>
                    </a:p>
                    <a:p>
                      <a:pPr algn="ctr"/>
                      <a:r>
                        <a:rPr lang="en-US" dirty="0"/>
                        <a:t>worse</a:t>
                      </a:r>
                    </a:p>
                  </a:txBody>
                  <a:tcPr>
                    <a:lnL w="12700" cap="flat" cmpd="sng" algn="ctr">
                      <a:solidFill>
                        <a:schemeClr val="tx1"/>
                      </a:solidFill>
                      <a:prstDash val="solid"/>
                      <a:round/>
                      <a:headEnd type="none" w="med" len="med"/>
                      <a:tailEnd type="none" w="med" len="med"/>
                    </a:lnL>
                  </a:tcPr>
                </a:tc>
                <a:tc>
                  <a:txBody>
                    <a:bodyPr/>
                    <a:lstStyle/>
                    <a:p>
                      <a:pPr algn="ctr"/>
                      <a:r>
                        <a:rPr lang="en-US" dirty="0"/>
                        <a:t>04</a:t>
                      </a:r>
                    </a:p>
                  </a:txBody>
                  <a:tcPr anchor="ctr"/>
                </a:tc>
                <a:extLst>
                  <a:ext uri="{0D108BD9-81ED-4DB2-BD59-A6C34878D82A}">
                    <a16:rowId xmlns:a16="http://schemas.microsoft.com/office/drawing/2014/main" val="1235166968"/>
                  </a:ext>
                </a:extLst>
              </a:tr>
              <a:tr h="370840">
                <a:tc>
                  <a:txBody>
                    <a:bodyPr/>
                    <a:lstStyle/>
                    <a:p>
                      <a:pPr algn="ctr"/>
                      <a:endParaRPr lang="en-US" dirty="0"/>
                    </a:p>
                    <a:p>
                      <a:pPr algn="ctr"/>
                      <a:r>
                        <a:rPr lang="en-US" dirty="0"/>
                        <a:t>horrible service</a:t>
                      </a:r>
                    </a:p>
                    <a:p>
                      <a:pPr algn="ctr"/>
                      <a:r>
                        <a:rPr lang="en-US" dirty="0"/>
                        <a:t>worst service</a:t>
                      </a:r>
                    </a:p>
                    <a:p>
                      <a:pPr algn="ctr"/>
                      <a:r>
                        <a:rPr lang="en-US" dirty="0"/>
                        <a:t>poor </a:t>
                      </a:r>
                    </a:p>
                    <a:p>
                      <a:pPr algn="ctr"/>
                      <a:r>
                        <a:rPr lang="en-US" dirty="0"/>
                        <a:t>roach</a:t>
                      </a:r>
                    </a:p>
                    <a:p>
                      <a:pPr algn="ctr"/>
                      <a:r>
                        <a:rPr lang="en-US" dirty="0"/>
                        <a:t>rude</a:t>
                      </a:r>
                    </a:p>
                  </a:txBody>
                  <a:tcPr>
                    <a:lnL w="12700" cap="flat" cmpd="sng" algn="ctr">
                      <a:solidFill>
                        <a:schemeClr val="tx1"/>
                      </a:solidFill>
                      <a:prstDash val="solid"/>
                      <a:round/>
                      <a:headEnd type="none" w="med" len="med"/>
                      <a:tailEnd type="none" w="med" len="med"/>
                    </a:lnL>
                  </a:tcPr>
                </a:tc>
                <a:tc>
                  <a:txBody>
                    <a:bodyPr/>
                    <a:lstStyle/>
                    <a:p>
                      <a:pPr algn="ctr"/>
                      <a:r>
                        <a:rPr lang="en-US" dirty="0"/>
                        <a:t>05</a:t>
                      </a:r>
                    </a:p>
                  </a:txBody>
                  <a:tcPr anchor="ctr"/>
                </a:tc>
                <a:extLst>
                  <a:ext uri="{0D108BD9-81ED-4DB2-BD59-A6C34878D82A}">
                    <a16:rowId xmlns:a16="http://schemas.microsoft.com/office/drawing/2014/main" val="570042136"/>
                  </a:ext>
                </a:extLst>
              </a:tr>
            </a:tbl>
          </a:graphicData>
        </a:graphic>
      </p:graphicFrame>
      <p:graphicFrame>
        <p:nvGraphicFramePr>
          <p:cNvPr id="14" name="Table 13">
            <a:extLst>
              <a:ext uri="{FF2B5EF4-FFF2-40B4-BE49-F238E27FC236}">
                <a16:creationId xmlns:a16="http://schemas.microsoft.com/office/drawing/2014/main" id="{17A05A96-58F5-429D-8FA8-C27E0232AB77}"/>
              </a:ext>
            </a:extLst>
          </p:cNvPr>
          <p:cNvGraphicFramePr>
            <a:graphicFrameLocks noGrp="1"/>
          </p:cNvGraphicFramePr>
          <p:nvPr>
            <p:extLst>
              <p:ext uri="{D42A27DB-BD31-4B8C-83A1-F6EECF244321}">
                <p14:modId xmlns:p14="http://schemas.microsoft.com/office/powerpoint/2010/main" val="3831282047"/>
              </p:ext>
            </p:extLst>
          </p:nvPr>
        </p:nvGraphicFramePr>
        <p:xfrm>
          <a:off x="406961" y="1449794"/>
          <a:ext cx="2778550" cy="4947920"/>
        </p:xfrm>
        <a:graphic>
          <a:graphicData uri="http://schemas.openxmlformats.org/drawingml/2006/table">
            <a:tbl>
              <a:tblPr firstRow="1" bandRow="1">
                <a:tableStyleId>{5940675A-B579-460E-94D1-54222C63F5DA}</a:tableStyleId>
              </a:tblPr>
              <a:tblGrid>
                <a:gridCol w="1647478">
                  <a:extLst>
                    <a:ext uri="{9D8B030D-6E8A-4147-A177-3AD203B41FA5}">
                      <a16:colId xmlns:a16="http://schemas.microsoft.com/office/drawing/2014/main" val="369608325"/>
                    </a:ext>
                  </a:extLst>
                </a:gridCol>
                <a:gridCol w="1131072">
                  <a:extLst>
                    <a:ext uri="{9D8B030D-6E8A-4147-A177-3AD203B41FA5}">
                      <a16:colId xmlns:a16="http://schemas.microsoft.com/office/drawing/2014/main" val="3572583145"/>
                    </a:ext>
                  </a:extLst>
                </a:gridCol>
              </a:tblGrid>
              <a:tr h="370840">
                <a:tc gridSpan="2">
                  <a:txBody>
                    <a:bodyPr/>
                    <a:lstStyle/>
                    <a:p>
                      <a:pPr algn="ctr"/>
                      <a:r>
                        <a:rPr lang="en-US" dirty="0"/>
                        <a:t>Words with Negative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unprofessional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02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370840">
                <a:tc>
                  <a:txBody>
                    <a:bodyPr/>
                    <a:lstStyle/>
                    <a:p>
                      <a:pPr algn="ctr"/>
                      <a:r>
                        <a:rPr lang="en-US" dirty="0"/>
                        <a:t>downhill</a:t>
                      </a:r>
                    </a:p>
                    <a:p>
                      <a:pPr algn="ctr"/>
                      <a:r>
                        <a:rPr lang="en-US" dirty="0"/>
                        <a:t>tasteless</a:t>
                      </a:r>
                    </a:p>
                  </a:txBody>
                  <a:tcPr>
                    <a:lnL w="12700" cap="flat" cmpd="sng" algn="ctr">
                      <a:solidFill>
                        <a:schemeClr val="tx1"/>
                      </a:solidFill>
                      <a:prstDash val="solid"/>
                      <a:round/>
                      <a:headEnd type="none" w="med" len="med"/>
                      <a:tailEnd type="none" w="med" len="med"/>
                    </a:lnL>
                  </a:tcPr>
                </a:tc>
                <a:tc>
                  <a:txBody>
                    <a:bodyPr/>
                    <a:lstStyle/>
                    <a:p>
                      <a:pPr algn="ctr"/>
                      <a:r>
                        <a:rPr lang="en-US" dirty="0"/>
                        <a:t>03</a:t>
                      </a:r>
                    </a:p>
                  </a:txBody>
                  <a:tcPr anchor="ctr"/>
                </a:tc>
                <a:extLst>
                  <a:ext uri="{0D108BD9-81ED-4DB2-BD59-A6C34878D82A}">
                    <a16:rowId xmlns:a16="http://schemas.microsoft.com/office/drawing/2014/main" val="1235166968"/>
                  </a:ext>
                </a:extLst>
              </a:tr>
              <a:tr h="370840">
                <a:tc>
                  <a:txBody>
                    <a:bodyPr/>
                    <a:lstStyle/>
                    <a:p>
                      <a:pPr algn="ctr"/>
                      <a:r>
                        <a:rPr lang="en-US" dirty="0"/>
                        <a:t>horrible</a:t>
                      </a:r>
                    </a:p>
                    <a:p>
                      <a:pPr algn="ctr"/>
                      <a:r>
                        <a:rPr lang="en-US" dirty="0"/>
                        <a:t>filthy</a:t>
                      </a:r>
                    </a:p>
                  </a:txBody>
                  <a:tcPr>
                    <a:lnL w="12700" cap="flat" cmpd="sng" algn="ctr">
                      <a:solidFill>
                        <a:schemeClr val="tx1"/>
                      </a:solidFill>
                      <a:prstDash val="solid"/>
                      <a:round/>
                      <a:headEnd type="none" w="med" len="med"/>
                      <a:tailEnd type="none" w="med" len="med"/>
                    </a:lnL>
                  </a:tcPr>
                </a:tc>
                <a:tc>
                  <a:txBody>
                    <a:bodyPr/>
                    <a:lstStyle/>
                    <a:p>
                      <a:pPr algn="ctr"/>
                      <a:r>
                        <a:rPr lang="en-US" dirty="0"/>
                        <a:t>04</a:t>
                      </a:r>
                    </a:p>
                  </a:txBody>
                  <a:tcPr/>
                </a:tc>
                <a:extLst>
                  <a:ext uri="{0D108BD9-81ED-4DB2-BD59-A6C34878D82A}">
                    <a16:rowId xmlns:a16="http://schemas.microsoft.com/office/drawing/2014/main" val="570042136"/>
                  </a:ext>
                </a:extLst>
              </a:tr>
              <a:tr h="370840">
                <a:tc>
                  <a:txBody>
                    <a:bodyPr/>
                    <a:lstStyle/>
                    <a:p>
                      <a:pPr algn="ctr"/>
                      <a:r>
                        <a:rPr lang="en-US" dirty="0"/>
                        <a:t>worse</a:t>
                      </a:r>
                    </a:p>
                    <a:p>
                      <a:pPr algn="ctr"/>
                      <a:r>
                        <a:rPr lang="en-US" dirty="0"/>
                        <a:t>unfriendly</a:t>
                      </a:r>
                    </a:p>
                    <a:p>
                      <a:pPr algn="ctr"/>
                      <a:r>
                        <a:rPr lang="en-US" dirty="0"/>
                        <a:t>rudely</a:t>
                      </a:r>
                    </a:p>
                    <a:p>
                      <a:pPr algn="ctr"/>
                      <a:r>
                        <a:rPr lang="en-US" dirty="0"/>
                        <a:t>awful</a:t>
                      </a:r>
                    </a:p>
                    <a:p>
                      <a:pPr algn="ctr"/>
                      <a:r>
                        <a:rPr lang="en-US" dirty="0"/>
                        <a:t>miserable</a:t>
                      </a:r>
                    </a:p>
                    <a:p>
                      <a:pPr algn="ctr"/>
                      <a:r>
                        <a:rPr lang="en-US" dirty="0"/>
                        <a:t>worst</a:t>
                      </a:r>
                    </a:p>
                    <a:p>
                      <a:pPr algn="ctr"/>
                      <a:r>
                        <a:rPr lang="en-US" dirty="0"/>
                        <a:t>disgusting</a:t>
                      </a:r>
                    </a:p>
                    <a:p>
                      <a:pPr algn="ctr"/>
                      <a:r>
                        <a:rPr lang="en-US" dirty="0"/>
                        <a:t>Refund</a:t>
                      </a:r>
                    </a:p>
                  </a:txBody>
                  <a:tcPr>
                    <a:lnL w="12700" cap="flat" cmpd="sng" algn="ctr">
                      <a:solidFill>
                        <a:schemeClr val="tx1"/>
                      </a:solidFill>
                      <a:prstDash val="solid"/>
                      <a:round/>
                      <a:headEnd type="none" w="med" len="med"/>
                      <a:tailEnd type="none" w="med" len="med"/>
                    </a:lnL>
                  </a:tcPr>
                </a:tc>
                <a:tc>
                  <a:txBody>
                    <a:bodyPr/>
                    <a:lstStyle/>
                    <a:p>
                      <a:pPr algn="ctr"/>
                      <a:r>
                        <a:rPr lang="en-US" dirty="0"/>
                        <a:t>05</a:t>
                      </a:r>
                    </a:p>
                  </a:txBody>
                  <a:tcPr anchor="ctr"/>
                </a:tc>
                <a:extLst>
                  <a:ext uri="{0D108BD9-81ED-4DB2-BD59-A6C34878D82A}">
                    <a16:rowId xmlns:a16="http://schemas.microsoft.com/office/drawing/2014/main" val="2514778147"/>
                  </a:ext>
                </a:extLst>
              </a:tr>
            </a:tbl>
          </a:graphicData>
        </a:graphic>
      </p:graphicFrame>
    </p:spTree>
    <p:extLst>
      <p:ext uri="{BB962C8B-B14F-4D97-AF65-F5344CB8AC3E}">
        <p14:creationId xmlns:p14="http://schemas.microsoft.com/office/powerpoint/2010/main" val="2490333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252" y="1891638"/>
            <a:ext cx="7457555" cy="554182"/>
          </a:xfrm>
          <a:solidFill>
            <a:schemeClr val="bg1"/>
          </a:solidFill>
        </p:spPr>
        <p:txBody>
          <a:bodyPr>
            <a:noAutofit/>
          </a:bodyPr>
          <a:lstStyle/>
          <a:p>
            <a:pPr algn="ctr"/>
            <a:r>
              <a:rPr lang="en-US" sz="2800" dirty="0">
                <a:solidFill>
                  <a:srgbClr val="002060"/>
                </a:solidFill>
                <a:latin typeface="Athelas" charset="0"/>
                <a:ea typeface="Athelas" charset="0"/>
                <a:cs typeface="Athelas" charset="0"/>
              </a:rPr>
              <a:t>Part I: Build a Classifier on All restaurant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24</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EAA7B19C-4372-4CCB-80C5-88D73D348A4C}"/>
              </a:ext>
            </a:extLst>
          </p:cNvPr>
          <p:cNvSpPr txBox="1">
            <a:spLocks/>
          </p:cNvSpPr>
          <p:nvPr/>
        </p:nvSpPr>
        <p:spPr>
          <a:xfrm>
            <a:off x="1754663" y="2668112"/>
            <a:ext cx="8682674" cy="554182"/>
          </a:xfrm>
          <a:prstGeom prst="rect">
            <a:avLst/>
          </a:prstGeom>
          <a:solidFill>
            <a:srgbClr val="00206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Athelas" charset="0"/>
                <a:ea typeface="Athelas" charset="0"/>
                <a:cs typeface="Athelas" charset="0"/>
              </a:rPr>
              <a:t>Part II: Insights Generation from reviews of one restaurant</a:t>
            </a:r>
          </a:p>
        </p:txBody>
      </p:sp>
    </p:spTree>
    <p:extLst>
      <p:ext uri="{BB962C8B-B14F-4D97-AF65-F5344CB8AC3E}">
        <p14:creationId xmlns:p14="http://schemas.microsoft.com/office/powerpoint/2010/main" val="75217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chemeClr val="accent2">
              <a:lumMod val="75000"/>
            </a:schemeClr>
          </a:solidFill>
        </p:spPr>
        <p:txBody>
          <a:bodyPr>
            <a:noAutofit/>
          </a:bodyPr>
          <a:lstStyle/>
          <a:p>
            <a:r>
              <a:rPr lang="en-US" sz="4000" dirty="0">
                <a:solidFill>
                  <a:schemeClr val="bg1"/>
                </a:solidFill>
                <a:latin typeface="Athelas" charset="0"/>
                <a:ea typeface="Athelas" charset="0"/>
                <a:cs typeface="Athelas" charset="0"/>
              </a:rPr>
              <a:t>Business Dataset</a:t>
            </a:r>
          </a:p>
        </p:txBody>
      </p:sp>
      <p:sp>
        <p:nvSpPr>
          <p:cNvPr id="14" name="Slide Number Placeholder 13"/>
          <p:cNvSpPr>
            <a:spLocks noGrp="1"/>
          </p:cNvSpPr>
          <p:nvPr>
            <p:ph type="sldNum" sz="quarter" idx="12"/>
          </p:nvPr>
        </p:nvSpPr>
        <p:spPr>
          <a:xfrm>
            <a:off x="9448800" y="6492875"/>
            <a:ext cx="2743200" cy="365125"/>
          </a:xfrm>
        </p:spPr>
        <p:txBody>
          <a:bodyPr/>
          <a:lstStyle/>
          <a:p>
            <a:fld id="{16FA6B3E-46B9-EC46-AB95-0E643768DDA9}" type="slidenum">
              <a:rPr lang="en-US" smtClean="0"/>
              <a:t>25</a:t>
            </a:fld>
            <a:endParaRPr lang="en-US" dirty="0"/>
          </a:p>
        </p:txBody>
      </p:sp>
      <p:sp>
        <p:nvSpPr>
          <p:cNvPr id="16" name="TextBox 15">
            <a:extLst>
              <a:ext uri="{FF2B5EF4-FFF2-40B4-BE49-F238E27FC236}">
                <a16:creationId xmlns:a16="http://schemas.microsoft.com/office/drawing/2014/main" id="{F4275B4B-2622-4A6D-B157-87A3977AFD31}"/>
              </a:ext>
            </a:extLst>
          </p:cNvPr>
          <p:cNvSpPr txBox="1"/>
          <p:nvPr/>
        </p:nvSpPr>
        <p:spPr>
          <a:xfrm>
            <a:off x="807125" y="751967"/>
            <a:ext cx="10930597" cy="255454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thelas"/>
              </a:rPr>
              <a:t>One restaurant selected for Insights Discovery</a:t>
            </a:r>
          </a:p>
          <a:p>
            <a:endParaRPr lang="en-US" sz="2400" dirty="0">
              <a:latin typeface="Athelas"/>
            </a:endParaRPr>
          </a:p>
          <a:p>
            <a:pPr marL="342900" indent="-342900">
              <a:buFont typeface="Arial" panose="020B0604020202020204" pitchFamily="34" charset="0"/>
              <a:buChar char="•"/>
            </a:pPr>
            <a:r>
              <a:rPr lang="en-US" sz="2400" b="1" dirty="0">
                <a:latin typeface="Athelas"/>
              </a:rPr>
              <a:t>Criteria: </a:t>
            </a:r>
          </a:p>
          <a:p>
            <a:pPr marL="800100" lvl="1" indent="-342900">
              <a:buFont typeface="Courier New" panose="02070309020205020404" pitchFamily="49" charset="0"/>
              <a:buChar char="o"/>
            </a:pPr>
            <a:r>
              <a:rPr lang="en-US" sz="2000" b="1" dirty="0">
                <a:latin typeface="Athelas"/>
              </a:rPr>
              <a:t>Categories: </a:t>
            </a:r>
            <a:r>
              <a:rPr lang="en-US" sz="2000" dirty="0">
                <a:latin typeface="Athelas"/>
              </a:rPr>
              <a:t>Restaurant, Seafood</a:t>
            </a:r>
          </a:p>
          <a:p>
            <a:pPr marL="800100" lvl="1" indent="-342900">
              <a:buFont typeface="Courier New" panose="02070309020205020404" pitchFamily="49" charset="0"/>
              <a:buChar char="o"/>
            </a:pPr>
            <a:r>
              <a:rPr lang="en-US" sz="2000" b="1" dirty="0">
                <a:latin typeface="Athelas"/>
              </a:rPr>
              <a:t>Random selection </a:t>
            </a:r>
            <a:r>
              <a:rPr lang="en-US" sz="2000" dirty="0">
                <a:latin typeface="Athelas"/>
              </a:rPr>
              <a:t>of an restaurant from restaurants with more than 1000 reviews</a:t>
            </a:r>
          </a:p>
          <a:p>
            <a:endParaRPr lang="en-US" sz="2400" b="1" dirty="0">
              <a:latin typeface="Athelas"/>
            </a:endParaRPr>
          </a:p>
          <a:p>
            <a:pPr marL="342900" indent="-342900">
              <a:buFont typeface="Arial" panose="020B0604020202020204" pitchFamily="34" charset="0"/>
              <a:buChar char="•"/>
            </a:pPr>
            <a:r>
              <a:rPr lang="en-US" sz="2400" b="1" dirty="0">
                <a:latin typeface="Athelas"/>
              </a:rPr>
              <a:t>Business of Interest:  </a:t>
            </a:r>
            <a:r>
              <a:rPr lang="en-US" dirty="0"/>
              <a:t>Business ID =&gt; yNPh5SO-7wr8HPpVCDPbXQ</a:t>
            </a:r>
            <a:endParaRPr lang="en-US" sz="2400" b="1" dirty="0">
              <a:latin typeface="Athelas"/>
            </a:endParaRPr>
          </a:p>
        </p:txBody>
      </p:sp>
    </p:spTree>
    <p:extLst>
      <p:ext uri="{BB962C8B-B14F-4D97-AF65-F5344CB8AC3E}">
        <p14:creationId xmlns:p14="http://schemas.microsoft.com/office/powerpoint/2010/main" val="2654658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9B91"/>
          </a:solidFill>
        </p:spPr>
        <p:txBody>
          <a:bodyPr>
            <a:noAutofit/>
          </a:bodyPr>
          <a:lstStyle/>
          <a:p>
            <a:r>
              <a:rPr lang="en-US" sz="4000" dirty="0">
                <a:solidFill>
                  <a:schemeClr val="bg1"/>
                </a:solidFill>
                <a:latin typeface="Athelas" charset="0"/>
                <a:ea typeface="Athelas" charset="0"/>
                <a:cs typeface="Athelas" charset="0"/>
              </a:rPr>
              <a:t>Reviews Dataset</a:t>
            </a:r>
          </a:p>
        </p:txBody>
      </p:sp>
      <p:sp>
        <p:nvSpPr>
          <p:cNvPr id="9" name="Slide Number Placeholder 8"/>
          <p:cNvSpPr>
            <a:spLocks noGrp="1"/>
          </p:cNvSpPr>
          <p:nvPr>
            <p:ph type="sldNum" sz="quarter" idx="12"/>
          </p:nvPr>
        </p:nvSpPr>
        <p:spPr>
          <a:xfrm>
            <a:off x="9448800" y="6492875"/>
            <a:ext cx="2743200" cy="365125"/>
          </a:xfrm>
        </p:spPr>
        <p:txBody>
          <a:bodyPr/>
          <a:lstStyle/>
          <a:p>
            <a:fld id="{16FA6B3E-46B9-EC46-AB95-0E643768DDA9}" type="slidenum">
              <a:rPr lang="en-US" smtClean="0"/>
              <a:t>26</a:t>
            </a:fld>
            <a:endParaRPr lang="en-US" dirty="0"/>
          </a:p>
        </p:txBody>
      </p:sp>
      <p:sp>
        <p:nvSpPr>
          <p:cNvPr id="13" name="TextBox 12">
            <a:extLst>
              <a:ext uri="{FF2B5EF4-FFF2-40B4-BE49-F238E27FC236}">
                <a16:creationId xmlns:a16="http://schemas.microsoft.com/office/drawing/2014/main" id="{62C28E08-3ACE-489E-8E48-3F2CEC9F9742}"/>
              </a:ext>
            </a:extLst>
          </p:cNvPr>
          <p:cNvSpPr txBox="1"/>
          <p:nvPr/>
        </p:nvSpPr>
        <p:spPr>
          <a:xfrm>
            <a:off x="309488" y="674863"/>
            <a:ext cx="10930597" cy="1323439"/>
          </a:xfrm>
          <a:prstGeom prst="rect">
            <a:avLst/>
          </a:prstGeom>
          <a:noFill/>
        </p:spPr>
        <p:txBody>
          <a:bodyPr wrap="square" rtlCol="0">
            <a:spAutoFit/>
          </a:bodyPr>
          <a:lstStyle/>
          <a:p>
            <a:r>
              <a:rPr lang="en-US" sz="3200" b="1" dirty="0">
                <a:latin typeface="Athelas"/>
              </a:rPr>
              <a:t>Fields of Interest</a:t>
            </a:r>
          </a:p>
          <a:p>
            <a:pPr marL="342900" indent="-342900">
              <a:buFont typeface="Arial" panose="020B0604020202020204" pitchFamily="34" charset="0"/>
              <a:buChar char="•"/>
            </a:pPr>
            <a:r>
              <a:rPr lang="en-US" sz="2400" dirty="0">
                <a:latin typeface="Athelas"/>
              </a:rPr>
              <a:t>Training Dataset: 10,000 reviews</a:t>
            </a:r>
          </a:p>
          <a:p>
            <a:pPr marL="342900" indent="-342900">
              <a:buFont typeface="Arial" panose="020B0604020202020204" pitchFamily="34" charset="0"/>
              <a:buChar char="•"/>
            </a:pPr>
            <a:r>
              <a:rPr lang="en-US" sz="2400" dirty="0">
                <a:latin typeface="Athelas"/>
              </a:rPr>
              <a:t>Test Dataset: 3000 reviews</a:t>
            </a:r>
          </a:p>
        </p:txBody>
      </p:sp>
      <p:sp>
        <p:nvSpPr>
          <p:cNvPr id="8" name="TextBox 7">
            <a:extLst>
              <a:ext uri="{FF2B5EF4-FFF2-40B4-BE49-F238E27FC236}">
                <a16:creationId xmlns:a16="http://schemas.microsoft.com/office/drawing/2014/main" id="{15EDF12D-8503-46C4-8C4E-D8997DDE7FCD}"/>
              </a:ext>
            </a:extLst>
          </p:cNvPr>
          <p:cNvSpPr txBox="1"/>
          <p:nvPr/>
        </p:nvSpPr>
        <p:spPr>
          <a:xfrm>
            <a:off x="4909350" y="2274838"/>
            <a:ext cx="6919455" cy="1938992"/>
          </a:xfrm>
          <a:prstGeom prst="rect">
            <a:avLst/>
          </a:prstGeom>
          <a:solidFill>
            <a:schemeClr val="bg1"/>
          </a:solidFill>
          <a:ln>
            <a:solidFill>
              <a:srgbClr val="009B91"/>
            </a:solidFill>
          </a:ln>
        </p:spPr>
        <p:txBody>
          <a:bodyPr wrap="square" rtlCol="0">
            <a:spAutoFit/>
          </a:bodyPr>
          <a:lstStyle/>
          <a:p>
            <a:r>
              <a:rPr lang="en-US" sz="2400" b="1" dirty="0">
                <a:solidFill>
                  <a:srgbClr val="009B91"/>
                </a:solidFill>
              </a:rPr>
              <a:t>Insights</a:t>
            </a:r>
          </a:p>
          <a:p>
            <a:pPr marL="342900" indent="-342900">
              <a:buFont typeface="Arial" panose="020B0604020202020204" pitchFamily="34" charset="0"/>
              <a:buChar char="•"/>
            </a:pPr>
            <a:r>
              <a:rPr lang="en-US" sz="2400" dirty="0"/>
              <a:t>Reviews: 85% Positive, 15% Negative</a:t>
            </a:r>
          </a:p>
          <a:p>
            <a:pPr marL="342900" indent="-342900">
              <a:buFont typeface="Arial" panose="020B0604020202020204" pitchFamily="34" charset="0"/>
              <a:buChar char="•"/>
            </a:pPr>
            <a:r>
              <a:rPr lang="en-US" sz="2400" dirty="0"/>
              <a:t>Imbalanced Class</a:t>
            </a:r>
          </a:p>
          <a:p>
            <a:pPr marL="342900" indent="-342900">
              <a:buFont typeface="Arial" panose="020B0604020202020204" pitchFamily="34" charset="0"/>
              <a:buChar char="•"/>
            </a:pPr>
            <a:r>
              <a:rPr lang="en-US" sz="2400" dirty="0"/>
              <a:t>Will consider positive and negative reviews separately for Topics generation.</a:t>
            </a:r>
          </a:p>
        </p:txBody>
      </p:sp>
      <p:pic>
        <p:nvPicPr>
          <p:cNvPr id="2052" name="Picture 4" descr="https://lh5.googleusercontent.com/vzB2uD-Zw77p_vXuj5qmixtJ12RCXMcYkmjs5nZu0eb7QLeTP3aDfKyPRqRli1nJyHL3r8-vQKLhUD10EuWndjz9CHopGpOpPxr6RAidsse6FIYJieM6u6J2GeG-eCol7g0bEsU">
            <a:extLst>
              <a:ext uri="{FF2B5EF4-FFF2-40B4-BE49-F238E27FC236}">
                <a16:creationId xmlns:a16="http://schemas.microsoft.com/office/drawing/2014/main" id="{2231681D-5CE6-43BA-AE8B-4EA96DD44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9" y="2128837"/>
            <a:ext cx="37242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691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Topics Modeling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27</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395066" y="2106686"/>
            <a:ext cx="11161868" cy="1077218"/>
          </a:xfrm>
          <a:prstGeom prst="rect">
            <a:avLst/>
          </a:prstGeom>
          <a:noFill/>
        </p:spPr>
        <p:txBody>
          <a:bodyPr wrap="square" rtlCol="0">
            <a:spAutoFit/>
          </a:bodyPr>
          <a:lstStyle/>
          <a:p>
            <a:r>
              <a:rPr lang="en-US" sz="2400" b="1" dirty="0"/>
              <a:t>LDA (Latent Dirichlet Allocation)</a:t>
            </a:r>
          </a:p>
          <a:p>
            <a:pPr marL="342900" indent="-342900">
              <a:buFont typeface="Arial" panose="020B0604020202020204" pitchFamily="34" charset="0"/>
              <a:buChar char="•"/>
            </a:pPr>
            <a:r>
              <a:rPr lang="en-US" sz="2000" dirty="0"/>
              <a:t>Probabilistic Model</a:t>
            </a:r>
          </a:p>
          <a:p>
            <a:pPr marL="342900" indent="-342900">
              <a:buFont typeface="Arial" panose="020B0604020202020204" pitchFamily="34" charset="0"/>
              <a:buChar char="•"/>
            </a:pPr>
            <a:r>
              <a:rPr lang="en-US" sz="2000" dirty="0"/>
              <a:t>Used predominantly with TF Vectorizer as the algorithm inherently decides term importance.</a:t>
            </a:r>
          </a:p>
        </p:txBody>
      </p:sp>
      <p:sp>
        <p:nvSpPr>
          <p:cNvPr id="12" name="TextBox 11">
            <a:extLst>
              <a:ext uri="{FF2B5EF4-FFF2-40B4-BE49-F238E27FC236}">
                <a16:creationId xmlns:a16="http://schemas.microsoft.com/office/drawing/2014/main" id="{46780844-3646-4565-8446-BDE0C2514253}"/>
              </a:ext>
            </a:extLst>
          </p:cNvPr>
          <p:cNvSpPr txBox="1"/>
          <p:nvPr/>
        </p:nvSpPr>
        <p:spPr>
          <a:xfrm>
            <a:off x="395066" y="3845156"/>
            <a:ext cx="11161868" cy="1692771"/>
          </a:xfrm>
          <a:prstGeom prst="rect">
            <a:avLst/>
          </a:prstGeom>
          <a:noFill/>
        </p:spPr>
        <p:txBody>
          <a:bodyPr wrap="square" rtlCol="0">
            <a:spAutoFit/>
          </a:bodyPr>
          <a:lstStyle/>
          <a:p>
            <a:r>
              <a:rPr lang="en-US" sz="2400" b="1" dirty="0"/>
              <a:t>NMF (Non – Negative Matrix Factorization)</a:t>
            </a:r>
          </a:p>
          <a:p>
            <a:pPr marL="342900" indent="-342900">
              <a:buFont typeface="Arial" panose="020B0604020202020204" pitchFamily="34" charset="0"/>
              <a:buChar char="•"/>
            </a:pPr>
            <a:r>
              <a:rPr lang="en-US" sz="2000" dirty="0"/>
              <a:t>Linear Algebraic Model</a:t>
            </a:r>
          </a:p>
          <a:p>
            <a:pPr marL="342900" indent="-342900">
              <a:buFont typeface="Arial" panose="020B0604020202020204" pitchFamily="34" charset="0"/>
              <a:buChar char="•"/>
            </a:pPr>
            <a:r>
              <a:rPr lang="en-US" sz="2000" dirty="0"/>
              <a:t>Converts high dimensional vectors into low-dimensional representations.</a:t>
            </a:r>
          </a:p>
          <a:p>
            <a:pPr marL="342900" indent="-342900">
              <a:buFont typeface="Arial" panose="020B0604020202020204" pitchFamily="34" charset="0"/>
              <a:buChar char="•"/>
            </a:pPr>
            <a:r>
              <a:rPr lang="en-US" sz="2000" dirty="0"/>
              <a:t>I used TF-IDF Vectorizer with NMF.</a:t>
            </a:r>
          </a:p>
          <a:p>
            <a:pPr marL="342900" indent="-342900">
              <a:buFont typeface="Arial" panose="020B0604020202020204" pitchFamily="34" charset="0"/>
              <a:buChar char="•"/>
            </a:pPr>
            <a:endParaRPr lang="en-US" sz="2000"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11161868" cy="830997"/>
          </a:xfrm>
          <a:prstGeom prst="rect">
            <a:avLst/>
          </a:prstGeom>
          <a:noFill/>
        </p:spPr>
        <p:txBody>
          <a:bodyPr wrap="square" rtlCol="0">
            <a:spAutoFit/>
          </a:bodyPr>
          <a:lstStyle/>
          <a:p>
            <a:r>
              <a:rPr lang="en-US" sz="2400" b="1" dirty="0"/>
              <a:t>Topics Modeling </a:t>
            </a:r>
            <a:r>
              <a:rPr lang="en-US" sz="2400" dirty="0"/>
              <a:t>is an unsupervised learning approach used for clustering documents and discovering topics based on their contents.</a:t>
            </a:r>
          </a:p>
        </p:txBody>
      </p:sp>
    </p:spTree>
    <p:extLst>
      <p:ext uri="{BB962C8B-B14F-4D97-AF65-F5344CB8AC3E}">
        <p14:creationId xmlns:p14="http://schemas.microsoft.com/office/powerpoint/2010/main" val="218623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Topics Modeling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28</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11161868" cy="5447645"/>
          </a:xfrm>
          <a:prstGeom prst="rect">
            <a:avLst/>
          </a:prstGeom>
          <a:noFill/>
        </p:spPr>
        <p:txBody>
          <a:bodyPr wrap="square" rtlCol="0">
            <a:spAutoFit/>
          </a:bodyPr>
          <a:lstStyle/>
          <a:p>
            <a:r>
              <a:rPr lang="en-US" sz="2400" b="1" dirty="0"/>
              <a:t>Steps</a:t>
            </a:r>
          </a:p>
          <a:p>
            <a:endParaRPr lang="en-US" sz="2400" b="1" dirty="0"/>
          </a:p>
          <a:p>
            <a:pPr marL="342900" indent="-342900">
              <a:buFont typeface="Arial" panose="020B0604020202020204" pitchFamily="34" charset="0"/>
              <a:buChar char="•"/>
            </a:pPr>
            <a:r>
              <a:rPr lang="en-US" sz="2000" b="1" dirty="0">
                <a:solidFill>
                  <a:srgbClr val="002060"/>
                </a:solidFill>
              </a:rPr>
              <a:t>Text Pre-processing</a:t>
            </a:r>
          </a:p>
          <a:p>
            <a:pPr marL="800100" lvl="1" indent="-342900">
              <a:buFont typeface="Courier New" panose="02070309020205020404" pitchFamily="49" charset="0"/>
              <a:buChar char="o"/>
            </a:pPr>
            <a:r>
              <a:rPr lang="en-US" sz="2000" dirty="0"/>
              <a:t>Converted reviews text to lemmatized text using </a:t>
            </a:r>
            <a:r>
              <a:rPr lang="en-US" sz="2000" dirty="0" err="1"/>
              <a:t>stopwords</a:t>
            </a:r>
            <a:r>
              <a:rPr lang="en-US" sz="2000" dirty="0"/>
              <a:t> removal and lemmatization with POS</a:t>
            </a:r>
          </a:p>
          <a:p>
            <a:pPr lvl="1"/>
            <a:endParaRPr lang="en-US" sz="2000" dirty="0"/>
          </a:p>
          <a:p>
            <a:pPr marL="342900" indent="-342900">
              <a:buFont typeface="Arial" panose="020B0604020202020204" pitchFamily="34" charset="0"/>
              <a:buChar char="•"/>
            </a:pPr>
            <a:r>
              <a:rPr lang="en-US" sz="2000" b="1" dirty="0">
                <a:solidFill>
                  <a:srgbClr val="002060"/>
                </a:solidFill>
              </a:rPr>
              <a:t>Vectorization</a:t>
            </a:r>
          </a:p>
          <a:p>
            <a:pPr marL="914400" lvl="1" indent="-457200">
              <a:buFont typeface="Courier New" panose="02070309020205020404" pitchFamily="49" charset="0"/>
              <a:buChar char="o"/>
            </a:pPr>
            <a:r>
              <a:rPr lang="en-US" sz="2000" dirty="0"/>
              <a:t>Choose best hyperparameters for Vectorizers (</a:t>
            </a:r>
            <a:r>
              <a:rPr lang="en-US" sz="2000" dirty="0" err="1"/>
              <a:t>min_df</a:t>
            </a:r>
            <a:r>
              <a:rPr lang="en-US" sz="2000" dirty="0"/>
              <a:t>, </a:t>
            </a:r>
            <a:r>
              <a:rPr lang="en-US" sz="2000" dirty="0" err="1"/>
              <a:t>max_df</a:t>
            </a:r>
            <a:r>
              <a:rPr lang="en-US" sz="2000" dirty="0"/>
              <a:t>, </a:t>
            </a:r>
            <a:r>
              <a:rPr lang="en-US" sz="2000" dirty="0" err="1"/>
              <a:t>no_features</a:t>
            </a:r>
            <a:r>
              <a:rPr lang="en-US" sz="2000" dirty="0"/>
              <a:t>). I chose 1000 features as maximum limit for the project.</a:t>
            </a:r>
          </a:p>
          <a:p>
            <a:pPr marL="914400" lvl="1" indent="-457200">
              <a:buFont typeface="Courier New" panose="02070309020205020404" pitchFamily="49" charset="0"/>
              <a:buChar char="o"/>
            </a:pPr>
            <a:r>
              <a:rPr lang="en-US" sz="2000" dirty="0"/>
              <a:t>The lemmatized reviews associated with positive ratings were input to Vectorizer in order to create the feature vectors.</a:t>
            </a:r>
          </a:p>
          <a:p>
            <a:pPr lvl="1"/>
            <a:endParaRPr lang="en-US" sz="2000" dirty="0"/>
          </a:p>
          <a:p>
            <a:pPr marL="342900" indent="-342900">
              <a:buFont typeface="Arial" panose="020B0604020202020204" pitchFamily="34" charset="0"/>
              <a:buChar char="•"/>
            </a:pPr>
            <a:r>
              <a:rPr lang="en-US" sz="2000" b="1" dirty="0">
                <a:solidFill>
                  <a:srgbClr val="002060"/>
                </a:solidFill>
              </a:rPr>
              <a:t>Topics Modeling</a:t>
            </a:r>
          </a:p>
          <a:p>
            <a:pPr marL="800100" lvl="1" indent="-342900">
              <a:buFont typeface="Courier New" panose="02070309020205020404" pitchFamily="49" charset="0"/>
              <a:buChar char="o"/>
            </a:pPr>
            <a:r>
              <a:rPr lang="en-US" sz="2000" dirty="0"/>
              <a:t>The feature vectors were input to NMF and LDA models separately for topics recognition.</a:t>
            </a:r>
          </a:p>
          <a:p>
            <a:pPr marL="800100" lvl="1" indent="-342900">
              <a:buFont typeface="Courier New" panose="02070309020205020404" pitchFamily="49" charset="0"/>
              <a:buChar char="o"/>
            </a:pPr>
            <a:r>
              <a:rPr lang="en-US" sz="2000" dirty="0"/>
              <a:t>I chose to display top 2 topics, 4 words per topic and 2 top reviews per topic.</a:t>
            </a:r>
          </a:p>
          <a:p>
            <a:pPr lvl="1"/>
            <a:endParaRPr lang="en-US" sz="2000" dirty="0"/>
          </a:p>
          <a:p>
            <a:pPr marL="342900" indent="-342900">
              <a:buFont typeface="Arial" panose="020B0604020202020204" pitchFamily="34" charset="0"/>
              <a:buChar char="•"/>
            </a:pPr>
            <a:r>
              <a:rPr lang="en-US" sz="2000" b="1" dirty="0">
                <a:solidFill>
                  <a:srgbClr val="002060"/>
                </a:solidFill>
              </a:rPr>
              <a:t>Display of Topics and Top Documents in the topics</a:t>
            </a:r>
          </a:p>
          <a:p>
            <a:pPr marL="800100" lvl="1" indent="-342900">
              <a:buFont typeface="Arial" panose="020B0604020202020204" pitchFamily="34" charset="0"/>
              <a:buChar char="•"/>
            </a:pPr>
            <a:r>
              <a:rPr lang="en-US" sz="2000" dirty="0"/>
              <a:t>Finally, the topics and the top reviews were displayed.</a:t>
            </a:r>
          </a:p>
        </p:txBody>
      </p:sp>
    </p:spTree>
    <p:extLst>
      <p:ext uri="{BB962C8B-B14F-4D97-AF65-F5344CB8AC3E}">
        <p14:creationId xmlns:p14="http://schemas.microsoft.com/office/powerpoint/2010/main" val="289415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892901" cy="554182"/>
          </a:xfrm>
        </p:spPr>
        <p:txBody>
          <a:bodyPr>
            <a:noAutofit/>
          </a:bodyPr>
          <a:lstStyle/>
          <a:p>
            <a:r>
              <a:rPr lang="en-US" sz="4000" dirty="0">
                <a:latin typeface="Athelas" charset="0"/>
                <a:ea typeface="Athelas" charset="0"/>
                <a:cs typeface="Athelas" charset="0"/>
              </a:rPr>
              <a:t>Analysis of the customer reviews</a:t>
            </a:r>
          </a:p>
        </p:txBody>
      </p:sp>
      <p:sp>
        <p:nvSpPr>
          <p:cNvPr id="11" name="TextBox 10"/>
          <p:cNvSpPr txBox="1"/>
          <p:nvPr/>
        </p:nvSpPr>
        <p:spPr>
          <a:xfrm>
            <a:off x="464119" y="835177"/>
            <a:ext cx="10199189" cy="4770537"/>
          </a:xfrm>
          <a:prstGeom prst="rect">
            <a:avLst/>
          </a:prstGeom>
          <a:noFill/>
        </p:spPr>
        <p:txBody>
          <a:bodyPr wrap="square" rtlCol="0">
            <a:spAutoFit/>
          </a:bodyPr>
          <a:lstStyle/>
          <a:p>
            <a:r>
              <a:rPr lang="en-US" sz="3200" dirty="0">
                <a:solidFill>
                  <a:srgbClr val="002060"/>
                </a:solidFill>
                <a:latin typeface="Athelas" charset="0"/>
                <a:ea typeface="Athelas" charset="0"/>
                <a:cs typeface="Athelas" charset="0"/>
              </a:rPr>
              <a:t>Is there value in analysis of customer reviews</a:t>
            </a:r>
          </a:p>
          <a:p>
            <a:pPr marL="342900" indent="-342900">
              <a:buFont typeface="Wingdings" panose="05000000000000000000" pitchFamily="2" charset="2"/>
              <a:buChar char="ü"/>
            </a:pPr>
            <a:r>
              <a:rPr lang="en-US" sz="2400" dirty="0">
                <a:latin typeface="Athelas" charset="0"/>
                <a:ea typeface="Athelas" charset="0"/>
                <a:cs typeface="Athelas" charset="0"/>
              </a:rPr>
              <a:t>Crowd-sourced Reviews from actual customers. Less expensive for the restaurants to collect these reviews.</a:t>
            </a:r>
          </a:p>
          <a:p>
            <a:pPr marL="342900" indent="-342900">
              <a:buFont typeface="Wingdings" panose="05000000000000000000" pitchFamily="2" charset="2"/>
              <a:buChar char="ü"/>
            </a:pPr>
            <a:r>
              <a:rPr lang="en-US" sz="2400" dirty="0">
                <a:latin typeface="Athelas" charset="0"/>
                <a:ea typeface="Athelas" charset="0"/>
                <a:cs typeface="Athelas" charset="0"/>
              </a:rPr>
              <a:t>Customer Reviews are based on customers’ own experience with the restaurant staff, the food or the place.</a:t>
            </a:r>
          </a:p>
          <a:p>
            <a:endParaRPr lang="en-US" sz="2400" dirty="0">
              <a:latin typeface="Athelas" charset="0"/>
              <a:ea typeface="Athelas" charset="0"/>
              <a:cs typeface="Athelas" charset="0"/>
            </a:endParaRPr>
          </a:p>
          <a:p>
            <a:r>
              <a:rPr lang="en-US" sz="3200" dirty="0">
                <a:solidFill>
                  <a:srgbClr val="002060"/>
                </a:solidFill>
                <a:latin typeface="Athelas" charset="0"/>
                <a:ea typeface="Athelas" charset="0"/>
                <a:cs typeface="Athelas" charset="0"/>
              </a:rPr>
              <a:t>Why Analysis of Customer Reviews is challenging ?</a:t>
            </a:r>
          </a:p>
          <a:p>
            <a:pPr marL="342900" indent="-342900">
              <a:buFont typeface="Arial" panose="020B0604020202020204" pitchFamily="34" charset="0"/>
              <a:buChar char="•"/>
            </a:pPr>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Many reviews. Difficult to analyze manually.</a:t>
            </a:r>
          </a:p>
          <a:p>
            <a:pPr marL="342900" indent="-342900">
              <a:buFont typeface="Arial" panose="020B0604020202020204" pitchFamily="34" charset="0"/>
              <a:buChar char="•"/>
            </a:pPr>
            <a:r>
              <a:rPr lang="en-US" sz="2400" dirty="0">
                <a:latin typeface="Athelas" charset="0"/>
                <a:ea typeface="Athelas" charset="0"/>
                <a:cs typeface="Athelas" charset="0"/>
              </a:rPr>
              <a:t>Ratings don’t tell much. Real insights lie in text reviews. </a:t>
            </a:r>
          </a:p>
          <a:p>
            <a:pPr marL="342900" indent="-342900">
              <a:buFont typeface="Arial" panose="020B0604020202020204" pitchFamily="34" charset="0"/>
              <a:buChar char="•"/>
            </a:pPr>
            <a:r>
              <a:rPr lang="en-US" sz="2400" dirty="0">
                <a:latin typeface="Athelas" charset="0"/>
                <a:ea typeface="Athelas" charset="0"/>
                <a:cs typeface="Athelas" charset="0"/>
              </a:rPr>
              <a:t>Difficult to make sense from free-form text reviews</a:t>
            </a:r>
          </a:p>
          <a:p>
            <a:pPr marL="342900" indent="-342900">
              <a:buFont typeface="Arial" panose="020B0604020202020204" pitchFamily="34" charset="0"/>
              <a:buChar char="•"/>
            </a:pPr>
            <a:r>
              <a:rPr lang="en-US" sz="2400" dirty="0">
                <a:latin typeface="Athelas" charset="0"/>
                <a:ea typeface="Athelas" charset="0"/>
                <a:cs typeface="Athelas" charset="0"/>
              </a:rPr>
              <a:t>Humans are subjective. The ratings and reviews do not always align.</a:t>
            </a:r>
          </a:p>
        </p:txBody>
      </p:sp>
      <p:sp>
        <p:nvSpPr>
          <p:cNvPr id="13" name="Slide Number Placeholder 12"/>
          <p:cNvSpPr>
            <a:spLocks noGrp="1"/>
          </p:cNvSpPr>
          <p:nvPr>
            <p:ph type="sldNum" sz="quarter" idx="12"/>
          </p:nvPr>
        </p:nvSpPr>
        <p:spPr>
          <a:xfrm>
            <a:off x="9448800" y="6447415"/>
            <a:ext cx="2743200" cy="365125"/>
          </a:xfrm>
        </p:spPr>
        <p:txBody>
          <a:bodyPr/>
          <a:lstStyle/>
          <a:p>
            <a:fld id="{16FA6B3E-46B9-EC46-AB95-0E643768DDA9}" type="slidenum">
              <a:rPr lang="en-US" smtClean="0"/>
              <a:t>2</a:t>
            </a:fld>
            <a:endParaRPr lang="en-US" dirty="0"/>
          </a:p>
        </p:txBody>
      </p:sp>
    </p:spTree>
    <p:extLst>
      <p:ext uri="{BB962C8B-B14F-4D97-AF65-F5344CB8AC3E}">
        <p14:creationId xmlns:p14="http://schemas.microsoft.com/office/powerpoint/2010/main" val="3802296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Insights from Positive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29</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4949291" cy="1692771"/>
          </a:xfrm>
          <a:prstGeom prst="rect">
            <a:avLst/>
          </a:prstGeom>
          <a:noFill/>
        </p:spPr>
        <p:txBody>
          <a:bodyPr wrap="square" rtlCol="0">
            <a:spAutoFit/>
          </a:bodyPr>
          <a:lstStyle/>
          <a:p>
            <a:r>
              <a:rPr lang="en-US" sz="2400" b="1" dirty="0">
                <a:solidFill>
                  <a:srgbClr val="002060"/>
                </a:solidFill>
              </a:rPr>
              <a:t>Generated Topics</a:t>
            </a:r>
          </a:p>
          <a:p>
            <a:pPr marL="285750" indent="-285750" fontAlgn="base">
              <a:buFont typeface="Arial" panose="020B0604020202020204" pitchFamily="34" charset="0"/>
              <a:buChar char="•"/>
            </a:pPr>
            <a:r>
              <a:rPr lang="en-US" sz="2000" dirty="0"/>
              <a:t>good order come really (NMF, Topic 1)</a:t>
            </a:r>
          </a:p>
          <a:p>
            <a:pPr marL="285750" indent="-285750" fontAlgn="base">
              <a:buFont typeface="Arial" panose="020B0604020202020204" pitchFamily="34" charset="0"/>
              <a:buChar char="•"/>
            </a:pPr>
            <a:r>
              <a:rPr lang="en-US" sz="2000" dirty="0"/>
              <a:t>great food service place (NMF, Topic 2)</a:t>
            </a:r>
          </a:p>
          <a:p>
            <a:pPr marL="285750" indent="-285750" fontAlgn="base">
              <a:buFont typeface="Arial" panose="020B0604020202020204" pitchFamily="34" charset="0"/>
              <a:buChar char="•"/>
            </a:pPr>
            <a:r>
              <a:rPr lang="en-US" sz="2000" dirty="0"/>
              <a:t>great cocktail orange make (LDA, Topic 1)</a:t>
            </a:r>
          </a:p>
          <a:p>
            <a:pPr marL="285750" indent="-285750" fontAlgn="base">
              <a:buFont typeface="Arial" panose="020B0604020202020204" pitchFamily="34" charset="0"/>
              <a:buChar char="•"/>
            </a:pPr>
            <a:r>
              <a:rPr lang="en-US" sz="2000" dirty="0"/>
              <a:t>great good food place (LDA, Topic 2)</a:t>
            </a:r>
          </a:p>
        </p:txBody>
      </p:sp>
      <p:sp>
        <p:nvSpPr>
          <p:cNvPr id="7" name="TextBox 6">
            <a:extLst>
              <a:ext uri="{FF2B5EF4-FFF2-40B4-BE49-F238E27FC236}">
                <a16:creationId xmlns:a16="http://schemas.microsoft.com/office/drawing/2014/main" id="{4295C36C-D1A5-4F5F-950C-B40D389DE2CF}"/>
              </a:ext>
            </a:extLst>
          </p:cNvPr>
          <p:cNvSpPr txBox="1"/>
          <p:nvPr/>
        </p:nvSpPr>
        <p:spPr>
          <a:xfrm>
            <a:off x="395066" y="3321462"/>
            <a:ext cx="11161868" cy="3046988"/>
          </a:xfrm>
          <a:prstGeom prst="rect">
            <a:avLst/>
          </a:prstGeom>
          <a:noFill/>
        </p:spPr>
        <p:txBody>
          <a:bodyPr wrap="square" rtlCol="0">
            <a:spAutoFit/>
          </a:bodyPr>
          <a:lstStyle/>
          <a:p>
            <a:r>
              <a:rPr lang="en-US" sz="2400" b="1" dirty="0">
                <a:solidFill>
                  <a:srgbClr val="002060"/>
                </a:solidFill>
              </a:rPr>
              <a:t>Top Reviews associated with these topics</a:t>
            </a:r>
          </a:p>
          <a:p>
            <a:r>
              <a:rPr lang="en-US" b="1" dirty="0"/>
              <a:t>Review 1</a:t>
            </a:r>
            <a:endParaRPr lang="en-US" sz="2400" dirty="0"/>
          </a:p>
          <a:p>
            <a:r>
              <a:rPr lang="en-US" i="1" dirty="0"/>
              <a:t>We have heard a lot about this place and were finally able to go.. Service was friendly and fast and food was good. We got the </a:t>
            </a:r>
            <a:r>
              <a:rPr lang="en-US" i="1" dirty="0" err="1"/>
              <a:t>jambolaya</a:t>
            </a:r>
            <a:r>
              <a:rPr lang="en-US" i="1" dirty="0"/>
              <a:t> and the fish and chips which were both really good. The best part of our meal was the dessert.. We got the salted </a:t>
            </a:r>
            <a:r>
              <a:rPr lang="en-US" i="1" dirty="0" err="1"/>
              <a:t>carmel</a:t>
            </a:r>
            <a:r>
              <a:rPr lang="en-US" i="1" dirty="0"/>
              <a:t> pudding and it was </a:t>
            </a:r>
            <a:r>
              <a:rPr lang="en-US" i="1" dirty="0" err="1"/>
              <a:t>sooo</a:t>
            </a:r>
            <a:r>
              <a:rPr lang="en-US" i="1" dirty="0"/>
              <a:t> good! We would go back just for that dessert! Everything tasted nice and fresh it was excellent</a:t>
            </a:r>
            <a:r>
              <a:rPr lang="en-US" dirty="0"/>
              <a:t>. (NMF, Topic 1)</a:t>
            </a:r>
            <a:endParaRPr lang="en-US" sz="2400" dirty="0"/>
          </a:p>
          <a:p>
            <a:br>
              <a:rPr lang="en-US" sz="2400" dirty="0"/>
            </a:br>
            <a:r>
              <a:rPr lang="en-US" b="1" dirty="0"/>
              <a:t>Review 2</a:t>
            </a:r>
            <a:endParaRPr lang="en-US" sz="2400" dirty="0"/>
          </a:p>
          <a:p>
            <a:r>
              <a:rPr lang="en-US" i="1" dirty="0"/>
              <a:t>Ask for Chip ... it's really like going to Disneyland, except it's restaurant.  Great, </a:t>
            </a:r>
            <a:r>
              <a:rPr lang="en-US" i="1" dirty="0" err="1"/>
              <a:t>knowledgable</a:t>
            </a:r>
            <a:r>
              <a:rPr lang="en-US" i="1" dirty="0"/>
              <a:t> service, good food ... fun times</a:t>
            </a:r>
            <a:r>
              <a:rPr lang="en-US" dirty="0"/>
              <a:t> (LDA, Topic 2)</a:t>
            </a:r>
            <a:endParaRPr lang="en-US" sz="2400" b="1" dirty="0">
              <a:solidFill>
                <a:srgbClr val="002060"/>
              </a:solidFill>
            </a:endParaRPr>
          </a:p>
        </p:txBody>
      </p:sp>
      <p:sp>
        <p:nvSpPr>
          <p:cNvPr id="8" name="TextBox 7">
            <a:extLst>
              <a:ext uri="{FF2B5EF4-FFF2-40B4-BE49-F238E27FC236}">
                <a16:creationId xmlns:a16="http://schemas.microsoft.com/office/drawing/2014/main" id="{5F7B7DA6-B55A-46FC-934B-7ED5C56DE212}"/>
              </a:ext>
            </a:extLst>
          </p:cNvPr>
          <p:cNvSpPr txBox="1"/>
          <p:nvPr/>
        </p:nvSpPr>
        <p:spPr>
          <a:xfrm>
            <a:off x="6096000" y="766134"/>
            <a:ext cx="3971279" cy="1384995"/>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a:t>
            </a:r>
          </a:p>
          <a:p>
            <a:pPr marL="342900" indent="-342900">
              <a:buFont typeface="Wingdings" panose="05000000000000000000" pitchFamily="2" charset="2"/>
              <a:buChar char="ü"/>
            </a:pPr>
            <a:r>
              <a:rPr lang="en-US" sz="2000" dirty="0"/>
              <a:t>Good food and Service</a:t>
            </a:r>
          </a:p>
          <a:p>
            <a:pPr marL="342900" indent="-342900">
              <a:buFont typeface="Wingdings" panose="05000000000000000000" pitchFamily="2" charset="2"/>
              <a:buChar char="ü"/>
            </a:pPr>
            <a:r>
              <a:rPr lang="en-US" sz="2000" dirty="0"/>
              <a:t>Great Cocktail</a:t>
            </a:r>
          </a:p>
          <a:p>
            <a:pPr marL="342900" indent="-342900">
              <a:buFont typeface="Wingdings" panose="05000000000000000000" pitchFamily="2" charset="2"/>
              <a:buChar char="ü"/>
            </a:pPr>
            <a:r>
              <a:rPr lang="en-US" sz="2000" dirty="0"/>
              <a:t>Good Place for food</a:t>
            </a:r>
          </a:p>
        </p:txBody>
      </p:sp>
      <p:pic>
        <p:nvPicPr>
          <p:cNvPr id="3" name="Picture 2">
            <a:extLst>
              <a:ext uri="{FF2B5EF4-FFF2-40B4-BE49-F238E27FC236}">
                <a16:creationId xmlns:a16="http://schemas.microsoft.com/office/drawing/2014/main" id="{7B78AD2C-743A-43A1-9219-CB86B391D357}"/>
              </a:ext>
            </a:extLst>
          </p:cNvPr>
          <p:cNvPicPr>
            <a:picLocks noChangeAspect="1"/>
          </p:cNvPicPr>
          <p:nvPr/>
        </p:nvPicPr>
        <p:blipFill>
          <a:blip r:embed="rId3"/>
          <a:stretch>
            <a:fillRect/>
          </a:stretch>
        </p:blipFill>
        <p:spPr>
          <a:xfrm>
            <a:off x="7968716" y="2319465"/>
            <a:ext cx="2098563" cy="1384995"/>
          </a:xfrm>
          <a:prstGeom prst="rect">
            <a:avLst/>
          </a:prstGeom>
        </p:spPr>
      </p:pic>
    </p:spTree>
    <p:extLst>
      <p:ext uri="{BB962C8B-B14F-4D97-AF65-F5344CB8AC3E}">
        <p14:creationId xmlns:p14="http://schemas.microsoft.com/office/powerpoint/2010/main" val="1703643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Insights from Negative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30</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4949291" cy="1692771"/>
          </a:xfrm>
          <a:prstGeom prst="rect">
            <a:avLst/>
          </a:prstGeom>
          <a:noFill/>
        </p:spPr>
        <p:txBody>
          <a:bodyPr wrap="square" rtlCol="0">
            <a:spAutoFit/>
          </a:bodyPr>
          <a:lstStyle/>
          <a:p>
            <a:r>
              <a:rPr lang="en-US" sz="2400" b="1" dirty="0">
                <a:solidFill>
                  <a:schemeClr val="accent2"/>
                </a:solidFill>
              </a:rPr>
              <a:t>Generated Topics</a:t>
            </a:r>
          </a:p>
          <a:p>
            <a:pPr marL="342900" indent="-342900" fontAlgn="base">
              <a:buFont typeface="Arial" panose="020B0604020202020204" pitchFamily="34" charset="0"/>
              <a:buChar char="•"/>
            </a:pPr>
            <a:r>
              <a:rPr lang="en-US" sz="2000" dirty="0"/>
              <a:t>food good place service (NMF, Topic 1)</a:t>
            </a:r>
          </a:p>
          <a:p>
            <a:pPr marL="342900" indent="-342900" fontAlgn="base">
              <a:buFont typeface="Arial" panose="020B0604020202020204" pitchFamily="34" charset="0"/>
              <a:buChar char="•"/>
            </a:pPr>
            <a:r>
              <a:rPr lang="en-US" sz="2000" dirty="0"/>
              <a:t>Wait minutes table seat (NMF, Topic 2)</a:t>
            </a:r>
          </a:p>
          <a:p>
            <a:pPr marL="342900" indent="-342900" fontAlgn="base">
              <a:buFont typeface="Arial" panose="020B0604020202020204" pitchFamily="34" charset="0"/>
              <a:buChar char="•"/>
            </a:pPr>
            <a:r>
              <a:rPr lang="en-US" sz="2000" dirty="0"/>
              <a:t>food good time service  (LDA, Topic 1)</a:t>
            </a:r>
          </a:p>
          <a:p>
            <a:pPr marL="342900" indent="-342900">
              <a:buFont typeface="Arial" panose="020B0604020202020204" pitchFamily="34" charset="0"/>
              <a:buChar char="•"/>
            </a:pPr>
            <a:r>
              <a:rPr lang="en-US" sz="2000" dirty="0"/>
              <a:t>food good order place  (LDA, Topic 2)</a:t>
            </a:r>
          </a:p>
        </p:txBody>
      </p:sp>
      <p:sp>
        <p:nvSpPr>
          <p:cNvPr id="7" name="TextBox 6">
            <a:extLst>
              <a:ext uri="{FF2B5EF4-FFF2-40B4-BE49-F238E27FC236}">
                <a16:creationId xmlns:a16="http://schemas.microsoft.com/office/drawing/2014/main" id="{4295C36C-D1A5-4F5F-950C-B40D389DE2CF}"/>
              </a:ext>
            </a:extLst>
          </p:cNvPr>
          <p:cNvSpPr txBox="1"/>
          <p:nvPr/>
        </p:nvSpPr>
        <p:spPr>
          <a:xfrm>
            <a:off x="395066" y="3418933"/>
            <a:ext cx="11161868" cy="3231654"/>
          </a:xfrm>
          <a:prstGeom prst="rect">
            <a:avLst/>
          </a:prstGeom>
          <a:noFill/>
        </p:spPr>
        <p:txBody>
          <a:bodyPr wrap="square" rtlCol="0">
            <a:spAutoFit/>
          </a:bodyPr>
          <a:lstStyle/>
          <a:p>
            <a:r>
              <a:rPr lang="en-US" sz="2400" b="1" dirty="0">
                <a:solidFill>
                  <a:schemeClr val="accent2"/>
                </a:solidFill>
              </a:rPr>
              <a:t>Top Reviews associated with these topics</a:t>
            </a:r>
          </a:p>
          <a:p>
            <a:r>
              <a:rPr lang="en-US" b="1" dirty="0"/>
              <a:t>Review 1</a:t>
            </a:r>
            <a:endParaRPr lang="en-US" dirty="0"/>
          </a:p>
          <a:p>
            <a:r>
              <a:rPr lang="en-US" i="1" dirty="0"/>
              <a:t>We visited this past weekend. It took on hour to receive our meal and two of the dishes were cold. The waiter was bad but gave us free dessert to make up for the food and service. The peanut butter cup gelato was inedible. Tiny scoop of gelato with peanut butter slop on top. Not sure if the restaurant just had a staffing issue or what but we'd never go back. </a:t>
            </a:r>
            <a:r>
              <a:rPr lang="en-US" dirty="0"/>
              <a:t> (NMF, Topic 2)</a:t>
            </a:r>
          </a:p>
          <a:p>
            <a:br>
              <a:rPr lang="en-US" dirty="0"/>
            </a:br>
            <a:r>
              <a:rPr lang="en-US" b="1" dirty="0"/>
              <a:t>Review 2</a:t>
            </a:r>
            <a:endParaRPr lang="en-US" dirty="0"/>
          </a:p>
          <a:p>
            <a:r>
              <a:rPr lang="en-US" i="1" dirty="0"/>
              <a:t>My friend told me you should never order seafood in the desert. Now I know why, because my salmon was so overcooked and dry that I had to ask for extra lemons just to make the taste bearable. My colleagues had burgers and a kale bowl and only 2/6 of us enjoyed our dinner.</a:t>
            </a:r>
            <a:endParaRPr lang="en-US" sz="2400" b="1" dirty="0">
              <a:solidFill>
                <a:srgbClr val="002060"/>
              </a:solidFill>
            </a:endParaRPr>
          </a:p>
        </p:txBody>
      </p:sp>
      <p:sp>
        <p:nvSpPr>
          <p:cNvPr id="8" name="TextBox 7">
            <a:extLst>
              <a:ext uri="{FF2B5EF4-FFF2-40B4-BE49-F238E27FC236}">
                <a16:creationId xmlns:a16="http://schemas.microsoft.com/office/drawing/2014/main" id="{5F7B7DA6-B55A-46FC-934B-7ED5C56DE212}"/>
              </a:ext>
            </a:extLst>
          </p:cNvPr>
          <p:cNvSpPr txBox="1"/>
          <p:nvPr/>
        </p:nvSpPr>
        <p:spPr>
          <a:xfrm>
            <a:off x="6096000" y="766134"/>
            <a:ext cx="5018843" cy="1692771"/>
          </a:xfrm>
          <a:prstGeom prst="rect">
            <a:avLst/>
          </a:prstGeom>
          <a:solidFill>
            <a:schemeClr val="bg1"/>
          </a:solidFill>
          <a:ln>
            <a:solidFill>
              <a:srgbClr val="002060"/>
            </a:solidFill>
          </a:ln>
        </p:spPr>
        <p:txBody>
          <a:bodyPr wrap="square" rtlCol="0">
            <a:spAutoFit/>
          </a:bodyPr>
          <a:lstStyle/>
          <a:p>
            <a:r>
              <a:rPr lang="en-US" sz="2400" b="1" dirty="0">
                <a:solidFill>
                  <a:schemeClr val="accent2"/>
                </a:solidFill>
              </a:rPr>
              <a:t>Insights</a:t>
            </a:r>
          </a:p>
          <a:p>
            <a:pPr marL="342900" indent="-342900">
              <a:buFont typeface="Wingdings" panose="05000000000000000000" pitchFamily="2" charset="2"/>
              <a:buChar char="ü"/>
            </a:pPr>
            <a:r>
              <a:rPr lang="en-US" sz="2000" dirty="0"/>
              <a:t>Good food and Service, but long wait times</a:t>
            </a:r>
          </a:p>
          <a:p>
            <a:pPr marL="342900" indent="-342900">
              <a:buFont typeface="Wingdings" panose="05000000000000000000" pitchFamily="2" charset="2"/>
              <a:buChar char="ü"/>
            </a:pPr>
            <a:r>
              <a:rPr lang="en-US" sz="2000" dirty="0"/>
              <a:t>Slow Service</a:t>
            </a:r>
          </a:p>
          <a:p>
            <a:pPr marL="342900" indent="-342900">
              <a:buFont typeface="Wingdings" panose="05000000000000000000" pitchFamily="2" charset="2"/>
              <a:buChar char="ü"/>
            </a:pPr>
            <a:r>
              <a:rPr lang="en-US" sz="2000" dirty="0"/>
              <a:t>Expectation of free goodies in case of a bad experience</a:t>
            </a:r>
          </a:p>
        </p:txBody>
      </p:sp>
      <p:pic>
        <p:nvPicPr>
          <p:cNvPr id="4" name="Picture 3">
            <a:extLst>
              <a:ext uri="{FF2B5EF4-FFF2-40B4-BE49-F238E27FC236}">
                <a16:creationId xmlns:a16="http://schemas.microsoft.com/office/drawing/2014/main" id="{C6383BCE-C5DE-4BB2-9C2D-242350D2AC05}"/>
              </a:ext>
            </a:extLst>
          </p:cNvPr>
          <p:cNvPicPr>
            <a:picLocks noChangeAspect="1"/>
          </p:cNvPicPr>
          <p:nvPr/>
        </p:nvPicPr>
        <p:blipFill>
          <a:blip r:embed="rId3"/>
          <a:stretch>
            <a:fillRect/>
          </a:stretch>
        </p:blipFill>
        <p:spPr>
          <a:xfrm>
            <a:off x="8961176" y="2618579"/>
            <a:ext cx="1487842" cy="1323828"/>
          </a:xfrm>
          <a:prstGeom prst="rect">
            <a:avLst/>
          </a:prstGeom>
        </p:spPr>
      </p:pic>
    </p:spTree>
    <p:extLst>
      <p:ext uri="{BB962C8B-B14F-4D97-AF65-F5344CB8AC3E}">
        <p14:creationId xmlns:p14="http://schemas.microsoft.com/office/powerpoint/2010/main" val="204890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161868" cy="554182"/>
          </a:xfrm>
        </p:spPr>
        <p:txBody>
          <a:bodyPr>
            <a:noAutofit/>
          </a:bodyPr>
          <a:lstStyle/>
          <a:p>
            <a:r>
              <a:rPr lang="en-US" sz="4000" dirty="0">
                <a:latin typeface="Athelas" charset="0"/>
                <a:ea typeface="Athelas" charset="0"/>
                <a:cs typeface="Athelas" charset="0"/>
              </a:rPr>
              <a:t>Recommendations for the Restaurant Establishment</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31</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9485468" cy="2000548"/>
          </a:xfrm>
          <a:prstGeom prst="rect">
            <a:avLst/>
          </a:prstGeom>
          <a:noFill/>
        </p:spPr>
        <p:txBody>
          <a:bodyPr wrap="square" rtlCol="0">
            <a:spAutoFit/>
          </a:bodyPr>
          <a:lstStyle/>
          <a:p>
            <a:r>
              <a:rPr lang="en-US" sz="2400" b="1" dirty="0">
                <a:solidFill>
                  <a:srgbClr val="002060"/>
                </a:solidFill>
              </a:rPr>
              <a:t>Recommendations from the Positive Reviews (Keep Doing the Following)</a:t>
            </a:r>
          </a:p>
          <a:p>
            <a:pPr marL="342900" indent="-342900">
              <a:buFont typeface="Wingdings" panose="05000000000000000000" pitchFamily="2" charset="2"/>
              <a:buChar char="ü"/>
            </a:pPr>
            <a:r>
              <a:rPr lang="en-US" sz="2000" dirty="0"/>
              <a:t>Most customers find the </a:t>
            </a:r>
            <a:r>
              <a:rPr lang="en-US" sz="2000" dirty="0">
                <a:solidFill>
                  <a:srgbClr val="002060"/>
                </a:solidFill>
              </a:rPr>
              <a:t>food and service </a:t>
            </a:r>
            <a:r>
              <a:rPr lang="en-US" sz="2000" dirty="0"/>
              <a:t>at the restaurant </a:t>
            </a:r>
            <a:r>
              <a:rPr lang="en-US" sz="2000" dirty="0">
                <a:solidFill>
                  <a:srgbClr val="002060"/>
                </a:solidFill>
              </a:rPr>
              <a:t>good</a:t>
            </a:r>
            <a:r>
              <a:rPr lang="en-US" sz="2000" dirty="0"/>
              <a:t>. </a:t>
            </a:r>
          </a:p>
          <a:p>
            <a:pPr marL="342900" indent="-342900">
              <a:buFont typeface="Wingdings" panose="05000000000000000000" pitchFamily="2" charset="2"/>
              <a:buChar char="ü"/>
            </a:pPr>
            <a:r>
              <a:rPr lang="en-US" sz="2000" dirty="0"/>
              <a:t>The restaurant should continuously </a:t>
            </a:r>
            <a:r>
              <a:rPr lang="en-US" sz="2000" u="sng" dirty="0"/>
              <a:t>thrive to maintain </a:t>
            </a:r>
            <a:r>
              <a:rPr lang="en-US" sz="2000" dirty="0"/>
              <a:t>this </a:t>
            </a:r>
            <a:r>
              <a:rPr lang="en-US" sz="2000" u="sng" dirty="0"/>
              <a:t>high quality of food and service</a:t>
            </a:r>
            <a:r>
              <a:rPr lang="en-US" sz="2000" dirty="0"/>
              <a:t>.</a:t>
            </a:r>
          </a:p>
          <a:p>
            <a:pPr marL="342900" indent="-342900">
              <a:buFont typeface="Wingdings" panose="05000000000000000000" pitchFamily="2" charset="2"/>
              <a:buChar char="ü"/>
            </a:pPr>
            <a:r>
              <a:rPr lang="en-US" sz="2000" dirty="0"/>
              <a:t>The </a:t>
            </a:r>
            <a:r>
              <a:rPr lang="en-US" sz="2000" dirty="0">
                <a:solidFill>
                  <a:srgbClr val="002060"/>
                </a:solidFill>
              </a:rPr>
              <a:t>cocktails are a hit </a:t>
            </a:r>
            <a:r>
              <a:rPr lang="en-US" sz="2000" dirty="0"/>
              <a:t>!! The restaurant should continue to serve great cocktails in order to gain the goodwill of the customers.</a:t>
            </a:r>
          </a:p>
        </p:txBody>
      </p:sp>
      <p:pic>
        <p:nvPicPr>
          <p:cNvPr id="7" name="Picture 6">
            <a:extLst>
              <a:ext uri="{FF2B5EF4-FFF2-40B4-BE49-F238E27FC236}">
                <a16:creationId xmlns:a16="http://schemas.microsoft.com/office/drawing/2014/main" id="{1FB8B4B7-7612-42A6-BCA2-E5AA0DA63A96}"/>
              </a:ext>
            </a:extLst>
          </p:cNvPr>
          <p:cNvPicPr>
            <a:picLocks noChangeAspect="1"/>
          </p:cNvPicPr>
          <p:nvPr/>
        </p:nvPicPr>
        <p:blipFill>
          <a:blip r:embed="rId3"/>
          <a:stretch>
            <a:fillRect/>
          </a:stretch>
        </p:blipFill>
        <p:spPr>
          <a:xfrm>
            <a:off x="9831264" y="1904848"/>
            <a:ext cx="1330604" cy="878163"/>
          </a:xfrm>
          <a:prstGeom prst="rect">
            <a:avLst/>
          </a:prstGeom>
        </p:spPr>
      </p:pic>
      <p:sp>
        <p:nvSpPr>
          <p:cNvPr id="8" name="TextBox 7">
            <a:extLst>
              <a:ext uri="{FF2B5EF4-FFF2-40B4-BE49-F238E27FC236}">
                <a16:creationId xmlns:a16="http://schemas.microsoft.com/office/drawing/2014/main" id="{EC1632FB-67AE-409A-ABB5-720791659906}"/>
              </a:ext>
            </a:extLst>
          </p:cNvPr>
          <p:cNvSpPr txBox="1"/>
          <p:nvPr/>
        </p:nvSpPr>
        <p:spPr>
          <a:xfrm>
            <a:off x="494940" y="3255513"/>
            <a:ext cx="11161868" cy="3539430"/>
          </a:xfrm>
          <a:prstGeom prst="rect">
            <a:avLst/>
          </a:prstGeom>
          <a:noFill/>
        </p:spPr>
        <p:txBody>
          <a:bodyPr wrap="square" rtlCol="0">
            <a:spAutoFit/>
          </a:bodyPr>
          <a:lstStyle/>
          <a:p>
            <a:r>
              <a:rPr lang="en-US" sz="2400" b="1" dirty="0">
                <a:solidFill>
                  <a:schemeClr val="accent2"/>
                </a:solidFill>
              </a:rPr>
              <a:t>Recommendations from the Negative Reviews (Follow Corrective Actions)</a:t>
            </a:r>
          </a:p>
          <a:p>
            <a:pPr marL="342900" indent="-342900">
              <a:buFont typeface="Wingdings" panose="05000000000000000000" pitchFamily="2" charset="2"/>
              <a:buChar char="ü"/>
            </a:pPr>
            <a:r>
              <a:rPr lang="en-US" sz="2000" dirty="0"/>
              <a:t>People typically like the food and the place but have complained about the (1) </a:t>
            </a:r>
            <a:r>
              <a:rPr lang="en-US" sz="2000" dirty="0">
                <a:solidFill>
                  <a:schemeClr val="accent2"/>
                </a:solidFill>
              </a:rPr>
              <a:t>long wait times at tables </a:t>
            </a:r>
            <a:r>
              <a:rPr lang="en-US" sz="2000" dirty="0"/>
              <a:t>and (2) </a:t>
            </a:r>
            <a:r>
              <a:rPr lang="en-US" sz="2000" dirty="0">
                <a:solidFill>
                  <a:schemeClr val="accent2"/>
                </a:solidFill>
              </a:rPr>
              <a:t>slow service.</a:t>
            </a:r>
          </a:p>
          <a:p>
            <a:pPr marL="342900" indent="-342900">
              <a:buFont typeface="Wingdings" panose="05000000000000000000" pitchFamily="2" charset="2"/>
              <a:buChar char="ü"/>
            </a:pPr>
            <a:r>
              <a:rPr lang="en-US" sz="2000" dirty="0"/>
              <a:t>Management should mitigate the long wait time and slow service after finding the root cause of the problem. Few recommendations based on few common root causes are mentioned below</a:t>
            </a:r>
          </a:p>
          <a:p>
            <a:pPr marL="800100" lvl="1" indent="-342900">
              <a:buFont typeface="Courier New" panose="02070309020205020404" pitchFamily="49" charset="0"/>
              <a:buChar char="o"/>
            </a:pPr>
            <a:r>
              <a:rPr lang="en-US" sz="2000" dirty="0"/>
              <a:t>Short-staffing =&gt; Hire more staff</a:t>
            </a:r>
          </a:p>
          <a:p>
            <a:pPr marL="800100" lvl="1" indent="-342900">
              <a:buFont typeface="Courier New" panose="02070309020205020404" pitchFamily="49" charset="0"/>
              <a:buChar char="o"/>
            </a:pPr>
            <a:r>
              <a:rPr lang="en-US" sz="2000" dirty="0"/>
              <a:t>Menu has most items that require fresh preparation =&gt; Hire more cooks OR Introduce more items in menu that can be semi-cooked and put in refrigerator/storage. Fully Cook when customer places orders</a:t>
            </a:r>
          </a:p>
          <a:p>
            <a:pPr marL="800100" lvl="1" indent="-342900">
              <a:buFont typeface="Courier New" panose="02070309020205020404" pitchFamily="49" charset="0"/>
              <a:buChar char="o"/>
            </a:pPr>
            <a:r>
              <a:rPr lang="en-US" sz="2000" dirty="0"/>
              <a:t>Work Culture Issue: Train the staff on customer responsiveness.</a:t>
            </a:r>
          </a:p>
          <a:p>
            <a:pPr marL="342900" indent="-342900">
              <a:buFont typeface="Wingdings" panose="05000000000000000000" pitchFamily="2" charset="2"/>
              <a:buChar char="ü"/>
            </a:pPr>
            <a:endParaRPr lang="en-US" sz="2000" dirty="0"/>
          </a:p>
        </p:txBody>
      </p:sp>
    </p:spTree>
    <p:extLst>
      <p:ext uri="{BB962C8B-B14F-4D97-AF65-F5344CB8AC3E}">
        <p14:creationId xmlns:p14="http://schemas.microsoft.com/office/powerpoint/2010/main" val="1912371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161868" cy="554182"/>
          </a:xfrm>
        </p:spPr>
        <p:txBody>
          <a:bodyPr>
            <a:noAutofit/>
          </a:bodyPr>
          <a:lstStyle/>
          <a:p>
            <a:r>
              <a:rPr lang="en-US" sz="4000" dirty="0">
                <a:latin typeface="Athelas" charset="0"/>
                <a:ea typeface="Athelas" charset="0"/>
                <a:cs typeface="Athelas" charset="0"/>
              </a:rPr>
              <a:t>Conclusion and Future Work</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32</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10027318" cy="5139869"/>
          </a:xfrm>
          <a:prstGeom prst="rect">
            <a:avLst/>
          </a:prstGeom>
          <a:noFill/>
        </p:spPr>
        <p:txBody>
          <a:bodyPr wrap="square" rtlCol="0">
            <a:spAutoFit/>
          </a:bodyPr>
          <a:lstStyle/>
          <a:p>
            <a:r>
              <a:rPr lang="en-US" sz="2400" b="1" dirty="0">
                <a:solidFill>
                  <a:srgbClr val="002060"/>
                </a:solidFill>
              </a:rPr>
              <a:t>Conclusion</a:t>
            </a:r>
          </a:p>
          <a:p>
            <a:pPr marL="342900" indent="-342900">
              <a:buFont typeface="Wingdings" panose="05000000000000000000" pitchFamily="2" charset="2"/>
              <a:buChar char="ü"/>
            </a:pPr>
            <a:r>
              <a:rPr lang="en-US" sz="2000" dirty="0"/>
              <a:t>Analysis and modeling of restaurant reviews can uncover many insights on customer feedback</a:t>
            </a:r>
          </a:p>
          <a:p>
            <a:pPr marL="342900" indent="-342900">
              <a:buFont typeface="Wingdings" panose="05000000000000000000" pitchFamily="2" charset="2"/>
              <a:buChar char="ü"/>
            </a:pPr>
            <a:r>
              <a:rPr lang="en-US" sz="2000" dirty="0"/>
              <a:t>First, I built a text classifier to accurately classify the positive/negative sentiment associated with restaurant reviews.</a:t>
            </a:r>
          </a:p>
          <a:p>
            <a:pPr marL="342900" indent="-342900">
              <a:buFont typeface="Wingdings" panose="05000000000000000000" pitchFamily="2" charset="2"/>
              <a:buChar char="ü"/>
            </a:pPr>
            <a:r>
              <a:rPr lang="en-US" sz="2000" dirty="0"/>
              <a:t>The classifier based on TF-IDF and Logistic Regression had the best performance (92.2% accuracy)</a:t>
            </a:r>
          </a:p>
          <a:p>
            <a:pPr marL="342900" indent="-342900">
              <a:buFont typeface="Wingdings" panose="05000000000000000000" pitchFamily="2" charset="2"/>
              <a:buChar char="ü"/>
            </a:pPr>
            <a:r>
              <a:rPr lang="en-US" sz="2000" dirty="0"/>
              <a:t> I modelled topics from positive and negative reviews of a restaurant, interpreted them and provided specific recommendations.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endParaRPr lang="en-US" sz="2000" dirty="0"/>
          </a:p>
          <a:p>
            <a:r>
              <a:rPr lang="en-US" sz="2400" b="1" dirty="0">
                <a:solidFill>
                  <a:srgbClr val="002060"/>
                </a:solidFill>
              </a:rPr>
              <a:t>Future Work</a:t>
            </a:r>
          </a:p>
          <a:p>
            <a:pPr marL="342900" indent="-342900">
              <a:buFont typeface="Arial" panose="020B0604020202020204" pitchFamily="34" charset="0"/>
              <a:buChar char="•"/>
            </a:pPr>
            <a:r>
              <a:rPr lang="en-US" sz="2000" dirty="0"/>
              <a:t>I plan to implement the project using deep learning in the future so that considerably higher number of reviews can be considered for insights generation.</a:t>
            </a:r>
          </a:p>
          <a:p>
            <a:pPr marL="342900" indent="-342900">
              <a:buFont typeface="Arial" panose="020B0604020202020204" pitchFamily="34" charset="0"/>
              <a:buChar char="•"/>
            </a:pPr>
            <a:r>
              <a:rPr lang="en-US" sz="2000" dirty="0"/>
              <a:t>Working with high magnitude of text reviews may help determine the best classifier for the problem.</a:t>
            </a:r>
          </a:p>
        </p:txBody>
      </p:sp>
    </p:spTree>
    <p:extLst>
      <p:ext uri="{BB962C8B-B14F-4D97-AF65-F5344CB8AC3E}">
        <p14:creationId xmlns:p14="http://schemas.microsoft.com/office/powerpoint/2010/main" val="2402097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Reference &amp; Disclaimer</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33</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8DC04C9-75AC-4357-A413-55ECC60174B3}"/>
              </a:ext>
            </a:extLst>
          </p:cNvPr>
          <p:cNvSpPr txBox="1"/>
          <p:nvPr/>
        </p:nvSpPr>
        <p:spPr>
          <a:xfrm>
            <a:off x="337625" y="760889"/>
            <a:ext cx="11324492" cy="1815882"/>
          </a:xfrm>
          <a:prstGeom prst="rect">
            <a:avLst/>
          </a:prstGeom>
          <a:noFill/>
        </p:spPr>
        <p:txBody>
          <a:bodyPr wrap="square" rtlCol="0">
            <a:spAutoFit/>
          </a:bodyPr>
          <a:lstStyle/>
          <a:p>
            <a:r>
              <a:rPr lang="en-US" sz="3200" dirty="0"/>
              <a:t>Reference</a:t>
            </a:r>
          </a:p>
          <a:p>
            <a:pPr marL="342900" indent="-342900">
              <a:buFont typeface="Arial" panose="020B0604020202020204" pitchFamily="34" charset="0"/>
              <a:buChar char="•"/>
            </a:pPr>
            <a:r>
              <a:rPr lang="en-US" sz="2000" dirty="0"/>
              <a:t>I am thankful to my Data Science mentor Dr Alex </a:t>
            </a:r>
            <a:r>
              <a:rPr lang="en-US" sz="2000" dirty="0" err="1"/>
              <a:t>Aklson</a:t>
            </a:r>
            <a:r>
              <a:rPr lang="en-US" sz="2000" dirty="0"/>
              <a:t> and the Springboard community for their continuous support and encouragement during all phases of the project.</a:t>
            </a:r>
          </a:p>
          <a:p>
            <a:pPr marL="342900" indent="-342900">
              <a:buFont typeface="Arial" panose="020B0604020202020204" pitchFamily="34" charset="0"/>
              <a:buChar char="•"/>
            </a:pPr>
            <a:r>
              <a:rPr lang="en-US" sz="2000" dirty="0"/>
              <a:t>I thank </a:t>
            </a:r>
            <a:r>
              <a:rPr lang="en-US" sz="2000"/>
              <a:t>all the writers </a:t>
            </a:r>
            <a:r>
              <a:rPr lang="en-US" sz="2000" dirty="0"/>
              <a:t>of NLP related articles on datacamp and medium, that served as relevant references on the subject.</a:t>
            </a:r>
          </a:p>
        </p:txBody>
      </p:sp>
      <p:sp>
        <p:nvSpPr>
          <p:cNvPr id="8" name="TextBox 7">
            <a:extLst>
              <a:ext uri="{FF2B5EF4-FFF2-40B4-BE49-F238E27FC236}">
                <a16:creationId xmlns:a16="http://schemas.microsoft.com/office/drawing/2014/main" id="{8415EFE7-1019-4DEA-99D7-6DA8EF1987E0}"/>
              </a:ext>
            </a:extLst>
          </p:cNvPr>
          <p:cNvSpPr txBox="1"/>
          <p:nvPr/>
        </p:nvSpPr>
        <p:spPr>
          <a:xfrm>
            <a:off x="232442" y="5727257"/>
            <a:ext cx="11324492" cy="923330"/>
          </a:xfrm>
          <a:prstGeom prst="rect">
            <a:avLst/>
          </a:prstGeom>
          <a:noFill/>
        </p:spPr>
        <p:txBody>
          <a:bodyPr wrap="square" rtlCol="0">
            <a:spAutoFit/>
          </a:bodyPr>
          <a:lstStyle/>
          <a:p>
            <a:r>
              <a:rPr lang="en-US" sz="1000" dirty="0"/>
              <a:t>Disclaimer</a:t>
            </a:r>
          </a:p>
          <a:p>
            <a:r>
              <a:rPr lang="en-US" sz="1000" dirty="0"/>
              <a:t>All product names, logos, and brands are property of their respective owners. All company, product and service names used in this website are for identification purposes only. Use of these names, logos, and brands does not imply endorsement.</a:t>
            </a:r>
            <a:br>
              <a:rPr lang="en-US" sz="2400" dirty="0"/>
            </a:br>
            <a:endParaRPr lang="en-US" sz="2400" dirty="0"/>
          </a:p>
        </p:txBody>
      </p:sp>
    </p:spTree>
    <p:extLst>
      <p:ext uri="{BB962C8B-B14F-4D97-AF65-F5344CB8AC3E}">
        <p14:creationId xmlns:p14="http://schemas.microsoft.com/office/powerpoint/2010/main" val="3309207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34</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8DC04C9-75AC-4357-A413-55ECC60174B3}"/>
              </a:ext>
            </a:extLst>
          </p:cNvPr>
          <p:cNvSpPr txBox="1"/>
          <p:nvPr/>
        </p:nvSpPr>
        <p:spPr>
          <a:xfrm>
            <a:off x="433754" y="2471566"/>
            <a:ext cx="11324492" cy="1015663"/>
          </a:xfrm>
          <a:prstGeom prst="rect">
            <a:avLst/>
          </a:prstGeom>
          <a:noFill/>
        </p:spPr>
        <p:txBody>
          <a:bodyPr wrap="square" rtlCol="0">
            <a:spAutoFit/>
          </a:bodyPr>
          <a:lstStyle/>
          <a:p>
            <a:pPr algn="ctr"/>
            <a:r>
              <a:rPr lang="en-US" sz="6000" dirty="0"/>
              <a:t>Thank You</a:t>
            </a:r>
            <a:endParaRPr lang="en-US" sz="2400" dirty="0"/>
          </a:p>
        </p:txBody>
      </p:sp>
      <p:sp>
        <p:nvSpPr>
          <p:cNvPr id="8" name="TextBox 7">
            <a:extLst>
              <a:ext uri="{FF2B5EF4-FFF2-40B4-BE49-F238E27FC236}">
                <a16:creationId xmlns:a16="http://schemas.microsoft.com/office/drawing/2014/main" id="{8415EFE7-1019-4DEA-99D7-6DA8EF1987E0}"/>
              </a:ext>
            </a:extLst>
          </p:cNvPr>
          <p:cNvSpPr txBox="1"/>
          <p:nvPr/>
        </p:nvSpPr>
        <p:spPr>
          <a:xfrm>
            <a:off x="337625" y="5404613"/>
            <a:ext cx="11324492" cy="1384995"/>
          </a:xfrm>
          <a:prstGeom prst="rect">
            <a:avLst/>
          </a:prstGeom>
          <a:noFill/>
        </p:spPr>
        <p:txBody>
          <a:bodyPr wrap="square" rtlCol="0">
            <a:spAutoFit/>
          </a:bodyPr>
          <a:lstStyle/>
          <a:p>
            <a:r>
              <a:rPr lang="en-US" sz="2000" dirty="0"/>
              <a:t>Bibek Mishra</a:t>
            </a:r>
          </a:p>
          <a:p>
            <a:r>
              <a:rPr lang="en-US" sz="2000" dirty="0"/>
              <a:t>Email: </a:t>
            </a:r>
            <a:r>
              <a:rPr lang="en-US" sz="2000" dirty="0">
                <a:hlinkClick r:id="rId3"/>
              </a:rPr>
              <a:t>bibekmishra@aggienetwork.com</a:t>
            </a:r>
            <a:endParaRPr lang="en-US" sz="2000" dirty="0"/>
          </a:p>
          <a:p>
            <a:r>
              <a:rPr lang="en-US" sz="2000" dirty="0" err="1"/>
              <a:t>Github</a:t>
            </a:r>
            <a:r>
              <a:rPr lang="en-US" sz="2000" dirty="0"/>
              <a:t>: www.github.com/bibekm</a:t>
            </a:r>
            <a:br>
              <a:rPr lang="en-US" sz="2400" dirty="0"/>
            </a:br>
            <a:endParaRPr lang="en-US" sz="2400" dirty="0"/>
          </a:p>
        </p:txBody>
      </p:sp>
    </p:spTree>
    <p:extLst>
      <p:ext uri="{BB962C8B-B14F-4D97-AF65-F5344CB8AC3E}">
        <p14:creationId xmlns:p14="http://schemas.microsoft.com/office/powerpoint/2010/main" val="236284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Objective</a:t>
            </a:r>
          </a:p>
        </p:txBody>
      </p:sp>
      <p:sp>
        <p:nvSpPr>
          <p:cNvPr id="11" name="TextBox 10"/>
          <p:cNvSpPr txBox="1"/>
          <p:nvPr/>
        </p:nvSpPr>
        <p:spPr>
          <a:xfrm>
            <a:off x="464119" y="835177"/>
            <a:ext cx="10199189" cy="5139869"/>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Project tries to answer the following questions</a:t>
            </a:r>
          </a:p>
          <a:p>
            <a:endParaRPr lang="en-US" sz="2400" b="1" dirty="0">
              <a:solidFill>
                <a:srgbClr val="002060"/>
              </a:solidFill>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Can we classify the restaurant reviews based on the underlying positive or negative sentiments ?</a:t>
            </a:r>
          </a:p>
          <a:p>
            <a:pPr marL="800100" lvl="1" indent="-342900">
              <a:buFont typeface="Wingdings" panose="05000000000000000000" pitchFamily="2" charset="2"/>
              <a:buChar char="Ø"/>
            </a:pPr>
            <a:r>
              <a:rPr lang="en-US" sz="2400" b="1" dirty="0">
                <a:solidFill>
                  <a:srgbClr val="069C07"/>
                </a:solidFill>
                <a:latin typeface="Athelas" charset="0"/>
              </a:rPr>
              <a:t>Build a classifier</a:t>
            </a:r>
          </a:p>
          <a:p>
            <a:pPr marL="342900" indent="-342900">
              <a:buFont typeface="Arial" panose="020B0604020202020204" pitchFamily="34" charset="0"/>
              <a:buChar char="•"/>
            </a:pPr>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What do the positive and negative reviews predominantly mention ? </a:t>
            </a:r>
          </a:p>
          <a:p>
            <a:pPr marL="800100" lvl="1" indent="-342900">
              <a:buFont typeface="Wingdings" panose="05000000000000000000" pitchFamily="2" charset="2"/>
              <a:buChar char="Ø"/>
            </a:pPr>
            <a:r>
              <a:rPr lang="en-US" sz="2400" b="1" dirty="0">
                <a:solidFill>
                  <a:srgbClr val="069C07"/>
                </a:solidFill>
                <a:latin typeface="Athelas" charset="0"/>
              </a:rPr>
              <a:t>Top Words from Positive and Negative reviews</a:t>
            </a:r>
          </a:p>
          <a:p>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Can a restaurant analyze its positive and negative reviews and get actionable insights ?</a:t>
            </a:r>
          </a:p>
          <a:p>
            <a:pPr marL="800100" lvl="1" indent="-342900">
              <a:buFont typeface="Wingdings" panose="05000000000000000000" pitchFamily="2" charset="2"/>
              <a:buChar char="Ø"/>
            </a:pPr>
            <a:r>
              <a:rPr lang="en-US" sz="2400" b="1" dirty="0">
                <a:solidFill>
                  <a:srgbClr val="069C07"/>
                </a:solidFill>
                <a:latin typeface="Athelas" charset="0"/>
              </a:rPr>
              <a:t>Topics generation</a:t>
            </a:r>
          </a:p>
          <a:p>
            <a:pPr marL="342900" indent="-342900">
              <a:buFont typeface="Arial" panose="020B0604020202020204" pitchFamily="34" charset="0"/>
              <a:buChar char="•"/>
            </a:pPr>
            <a:endParaRPr lang="en-US" sz="2400" dirty="0">
              <a:latin typeface="Athelas" charset="0"/>
              <a:ea typeface="Athelas" charset="0"/>
              <a:cs typeface="Athelas" charset="0"/>
            </a:endParaRPr>
          </a:p>
        </p:txBody>
      </p:sp>
      <p:sp>
        <p:nvSpPr>
          <p:cNvPr id="13" name="Slide Number Placeholder 12"/>
          <p:cNvSpPr>
            <a:spLocks noGrp="1"/>
          </p:cNvSpPr>
          <p:nvPr>
            <p:ph type="sldNum" sz="quarter" idx="12"/>
          </p:nvPr>
        </p:nvSpPr>
        <p:spPr>
          <a:xfrm>
            <a:off x="9448800" y="6447415"/>
            <a:ext cx="2743200" cy="365125"/>
          </a:xfrm>
        </p:spPr>
        <p:txBody>
          <a:bodyPr/>
          <a:lstStyle/>
          <a:p>
            <a:fld id="{16FA6B3E-46B9-EC46-AB95-0E643768DDA9}" type="slidenum">
              <a:rPr lang="en-US" smtClean="0"/>
              <a:t>3</a:t>
            </a:fld>
            <a:endParaRPr lang="en-US" dirty="0"/>
          </a:p>
        </p:txBody>
      </p:sp>
      <p:sp>
        <p:nvSpPr>
          <p:cNvPr id="6" name="TextBox 5">
            <a:extLst>
              <a:ext uri="{FF2B5EF4-FFF2-40B4-BE49-F238E27FC236}">
                <a16:creationId xmlns:a16="http://schemas.microsoft.com/office/drawing/2014/main" id="{2B4F8F5F-A3CF-44B2-8A48-2D1007449C97}"/>
              </a:ext>
            </a:extLst>
          </p:cNvPr>
          <p:cNvSpPr txBox="1"/>
          <p:nvPr/>
        </p:nvSpPr>
        <p:spPr>
          <a:xfrm>
            <a:off x="464118" y="5730435"/>
            <a:ext cx="10199189" cy="584775"/>
          </a:xfrm>
          <a:prstGeom prst="rect">
            <a:avLst/>
          </a:prstGeom>
          <a:noFill/>
        </p:spPr>
        <p:txBody>
          <a:bodyPr wrap="square" rtlCol="0">
            <a:spAutoFit/>
          </a:bodyPr>
          <a:lstStyle/>
          <a:p>
            <a:r>
              <a:rPr lang="en-US" sz="3200" b="1" dirty="0">
                <a:solidFill>
                  <a:srgbClr val="069C07"/>
                </a:solidFill>
                <a:latin typeface="Athelas" charset="0"/>
                <a:ea typeface="Athelas" charset="0"/>
                <a:cs typeface="Athelas" charset="0"/>
              </a:rPr>
              <a:t>The answer to all 3 questions is Yes !!</a:t>
            </a:r>
            <a:endParaRPr lang="en-US" sz="2400" dirty="0">
              <a:solidFill>
                <a:srgbClr val="069C07"/>
              </a:solidFill>
              <a:latin typeface="Athelas" charset="0"/>
              <a:ea typeface="Athelas" charset="0"/>
              <a:cs typeface="Athelas" charset="0"/>
            </a:endParaRPr>
          </a:p>
        </p:txBody>
      </p:sp>
    </p:spTree>
    <p:extLst>
      <p:ext uri="{BB962C8B-B14F-4D97-AF65-F5344CB8AC3E}">
        <p14:creationId xmlns:p14="http://schemas.microsoft.com/office/powerpoint/2010/main" val="429398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Who might care?</a:t>
            </a:r>
          </a:p>
        </p:txBody>
      </p:sp>
      <p:sp>
        <p:nvSpPr>
          <p:cNvPr id="17" name="Title 1"/>
          <p:cNvSpPr txBox="1">
            <a:spLocks/>
          </p:cNvSpPr>
          <p:nvPr/>
        </p:nvSpPr>
        <p:spPr>
          <a:xfrm>
            <a:off x="635066" y="871753"/>
            <a:ext cx="9245468" cy="264401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thelas" charset="0"/>
                <a:ea typeface="Athelas" charset="0"/>
                <a:cs typeface="Athelas" charset="0"/>
              </a:rPr>
              <a:t>The insights in the project can be valuable to any business with following goals</a:t>
            </a:r>
          </a:p>
          <a:p>
            <a:endParaRPr lang="en-US" sz="2400" dirty="0">
              <a:latin typeface="Athelas" charset="0"/>
              <a:ea typeface="Athelas" charset="0"/>
              <a:cs typeface="Athelas" charset="0"/>
            </a:endParaRPr>
          </a:p>
          <a:p>
            <a:pPr marL="342900" indent="-342900" fontAlgn="base">
              <a:buFont typeface="Wingdings" panose="05000000000000000000" pitchFamily="2" charset="2"/>
              <a:buChar char="ü"/>
            </a:pPr>
            <a:r>
              <a:rPr lang="en-US" sz="2400" dirty="0">
                <a:latin typeface="Athelas"/>
              </a:rPr>
              <a:t>Improve customer experience/interaction based on their reviews </a:t>
            </a:r>
          </a:p>
          <a:p>
            <a:pPr marL="342900" indent="-342900" fontAlgn="base">
              <a:buFont typeface="Wingdings" panose="05000000000000000000" pitchFamily="2" charset="2"/>
              <a:buChar char="ü"/>
            </a:pPr>
            <a:r>
              <a:rPr lang="en-US" sz="2400" dirty="0">
                <a:latin typeface="Athelas"/>
              </a:rPr>
              <a:t>Understand important phrases and key topics from the customers’ text reviews.</a:t>
            </a:r>
          </a:p>
          <a:p>
            <a:pPr marL="342900" indent="-342900" fontAlgn="base">
              <a:buFont typeface="Wingdings" panose="05000000000000000000" pitchFamily="2" charset="2"/>
              <a:buChar char="ü"/>
            </a:pPr>
            <a:r>
              <a:rPr lang="en-US" sz="2400" dirty="0">
                <a:latin typeface="Athelas"/>
              </a:rPr>
              <a:t>Classify whether a text review has positive or negative sentiment.</a:t>
            </a:r>
          </a:p>
          <a:p>
            <a:endParaRPr lang="en-US" sz="24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4</a:t>
            </a:fld>
            <a:endParaRPr lang="en-US" dirty="0"/>
          </a:p>
        </p:txBody>
      </p:sp>
      <p:sp>
        <p:nvSpPr>
          <p:cNvPr id="4" name="Rectangle 3">
            <a:extLst>
              <a:ext uri="{FF2B5EF4-FFF2-40B4-BE49-F238E27FC236}">
                <a16:creationId xmlns:a16="http://schemas.microsoft.com/office/drawing/2014/main" id="{4F9A1185-FFFF-445E-8989-707CFE34EC27}"/>
              </a:ext>
            </a:extLst>
          </p:cNvPr>
          <p:cNvSpPr/>
          <p:nvPr/>
        </p:nvSpPr>
        <p:spPr>
          <a:xfrm>
            <a:off x="995508" y="3849418"/>
            <a:ext cx="5502212" cy="646331"/>
          </a:xfrm>
          <a:prstGeom prst="rect">
            <a:avLst/>
          </a:prstGeom>
        </p:spPr>
        <p:txBody>
          <a:bodyPr wrap="none">
            <a:spAutoFit/>
          </a:bodyPr>
          <a:lstStyle/>
          <a:p>
            <a:r>
              <a:rPr lang="en-US" sz="3600" dirty="0">
                <a:latin typeface="Athelas" charset="0"/>
                <a:ea typeface="Athelas" charset="0"/>
                <a:cs typeface="Athelas" charset="0"/>
              </a:rPr>
              <a:t>Crowd-sourced Review Apps</a:t>
            </a:r>
          </a:p>
        </p:txBody>
      </p:sp>
      <p:pic>
        <p:nvPicPr>
          <p:cNvPr id="3" name="Picture 2">
            <a:extLst>
              <a:ext uri="{FF2B5EF4-FFF2-40B4-BE49-F238E27FC236}">
                <a16:creationId xmlns:a16="http://schemas.microsoft.com/office/drawing/2014/main" id="{BE9176BC-2A99-4163-8D7D-7CDD89211690}"/>
              </a:ext>
            </a:extLst>
          </p:cNvPr>
          <p:cNvPicPr>
            <a:picLocks noChangeAspect="1"/>
          </p:cNvPicPr>
          <p:nvPr/>
        </p:nvPicPr>
        <p:blipFill>
          <a:blip r:embed="rId3"/>
          <a:stretch>
            <a:fillRect/>
          </a:stretch>
        </p:blipFill>
        <p:spPr>
          <a:xfrm>
            <a:off x="3468396" y="4558732"/>
            <a:ext cx="1562100" cy="400050"/>
          </a:xfrm>
          <a:prstGeom prst="rect">
            <a:avLst/>
          </a:prstGeom>
        </p:spPr>
      </p:pic>
      <p:pic>
        <p:nvPicPr>
          <p:cNvPr id="5" name="Picture 4">
            <a:extLst>
              <a:ext uri="{FF2B5EF4-FFF2-40B4-BE49-F238E27FC236}">
                <a16:creationId xmlns:a16="http://schemas.microsoft.com/office/drawing/2014/main" id="{EDB6039B-508D-4CB4-A14E-16BF52538C79}"/>
              </a:ext>
            </a:extLst>
          </p:cNvPr>
          <p:cNvPicPr>
            <a:picLocks noChangeAspect="1"/>
          </p:cNvPicPr>
          <p:nvPr/>
        </p:nvPicPr>
        <p:blipFill>
          <a:blip r:embed="rId4"/>
          <a:stretch>
            <a:fillRect/>
          </a:stretch>
        </p:blipFill>
        <p:spPr>
          <a:xfrm>
            <a:off x="5601645" y="4558732"/>
            <a:ext cx="1056607" cy="389242"/>
          </a:xfrm>
          <a:prstGeom prst="rect">
            <a:avLst/>
          </a:prstGeom>
        </p:spPr>
      </p:pic>
      <p:sp>
        <p:nvSpPr>
          <p:cNvPr id="18" name="Rectangle 17">
            <a:extLst>
              <a:ext uri="{FF2B5EF4-FFF2-40B4-BE49-F238E27FC236}">
                <a16:creationId xmlns:a16="http://schemas.microsoft.com/office/drawing/2014/main" id="{414E8310-7353-4F45-8BE7-3A36DF0EEBB9}"/>
              </a:ext>
            </a:extLst>
          </p:cNvPr>
          <p:cNvSpPr/>
          <p:nvPr/>
        </p:nvSpPr>
        <p:spPr>
          <a:xfrm>
            <a:off x="995508" y="4497147"/>
            <a:ext cx="1901739" cy="523220"/>
          </a:xfrm>
          <a:prstGeom prst="rect">
            <a:avLst/>
          </a:prstGeom>
        </p:spPr>
        <p:txBody>
          <a:bodyPr wrap="none">
            <a:spAutoFit/>
          </a:bodyPr>
          <a:lstStyle/>
          <a:p>
            <a:r>
              <a:rPr lang="en-US" sz="2800" dirty="0">
                <a:latin typeface="Athelas" charset="0"/>
                <a:ea typeface="Athelas" charset="0"/>
                <a:cs typeface="Athelas" charset="0"/>
              </a:rPr>
              <a:t>Restaurants</a:t>
            </a:r>
          </a:p>
        </p:txBody>
      </p:sp>
      <p:pic>
        <p:nvPicPr>
          <p:cNvPr id="6" name="Picture 5">
            <a:extLst>
              <a:ext uri="{FF2B5EF4-FFF2-40B4-BE49-F238E27FC236}">
                <a16:creationId xmlns:a16="http://schemas.microsoft.com/office/drawing/2014/main" id="{2EF9B097-348D-4109-895C-E844D74EFADA}"/>
              </a:ext>
            </a:extLst>
          </p:cNvPr>
          <p:cNvPicPr>
            <a:picLocks noChangeAspect="1"/>
          </p:cNvPicPr>
          <p:nvPr/>
        </p:nvPicPr>
        <p:blipFill>
          <a:blip r:embed="rId5"/>
          <a:stretch>
            <a:fillRect/>
          </a:stretch>
        </p:blipFill>
        <p:spPr>
          <a:xfrm>
            <a:off x="3362325" y="5256551"/>
            <a:ext cx="1895475" cy="428625"/>
          </a:xfrm>
          <a:prstGeom prst="rect">
            <a:avLst/>
          </a:prstGeom>
        </p:spPr>
      </p:pic>
      <p:sp>
        <p:nvSpPr>
          <p:cNvPr id="20" name="Rectangle 19">
            <a:extLst>
              <a:ext uri="{FF2B5EF4-FFF2-40B4-BE49-F238E27FC236}">
                <a16:creationId xmlns:a16="http://schemas.microsoft.com/office/drawing/2014/main" id="{B750086B-51CD-4B53-8C1F-45372F42E18D}"/>
              </a:ext>
            </a:extLst>
          </p:cNvPr>
          <p:cNvSpPr/>
          <p:nvPr/>
        </p:nvSpPr>
        <p:spPr>
          <a:xfrm>
            <a:off x="995507" y="5187608"/>
            <a:ext cx="2296141" cy="523220"/>
          </a:xfrm>
          <a:prstGeom prst="rect">
            <a:avLst/>
          </a:prstGeom>
        </p:spPr>
        <p:txBody>
          <a:bodyPr wrap="none">
            <a:spAutoFit/>
          </a:bodyPr>
          <a:lstStyle/>
          <a:p>
            <a:r>
              <a:rPr lang="en-US" sz="2800" dirty="0">
                <a:latin typeface="Athelas" charset="0"/>
                <a:ea typeface="Athelas" charset="0"/>
                <a:cs typeface="Athelas" charset="0"/>
              </a:rPr>
              <a:t>Hotels &amp;Travel</a:t>
            </a:r>
          </a:p>
        </p:txBody>
      </p:sp>
      <p:pic>
        <p:nvPicPr>
          <p:cNvPr id="7" name="Picture 6">
            <a:extLst>
              <a:ext uri="{FF2B5EF4-FFF2-40B4-BE49-F238E27FC236}">
                <a16:creationId xmlns:a16="http://schemas.microsoft.com/office/drawing/2014/main" id="{D1AD58A9-F094-4961-AE6B-53602ADD9F3D}"/>
              </a:ext>
            </a:extLst>
          </p:cNvPr>
          <p:cNvPicPr>
            <a:picLocks noChangeAspect="1"/>
          </p:cNvPicPr>
          <p:nvPr/>
        </p:nvPicPr>
        <p:blipFill>
          <a:blip r:embed="rId6"/>
          <a:stretch>
            <a:fillRect/>
          </a:stretch>
        </p:blipFill>
        <p:spPr>
          <a:xfrm>
            <a:off x="7116494" y="4500299"/>
            <a:ext cx="1466850" cy="447675"/>
          </a:xfrm>
          <a:prstGeom prst="rect">
            <a:avLst/>
          </a:prstGeom>
        </p:spPr>
      </p:pic>
      <p:pic>
        <p:nvPicPr>
          <p:cNvPr id="8" name="Picture 7">
            <a:extLst>
              <a:ext uri="{FF2B5EF4-FFF2-40B4-BE49-F238E27FC236}">
                <a16:creationId xmlns:a16="http://schemas.microsoft.com/office/drawing/2014/main" id="{7F13C0DE-1D0F-4D58-AB0E-2E6CCCE606A6}"/>
              </a:ext>
            </a:extLst>
          </p:cNvPr>
          <p:cNvPicPr>
            <a:picLocks noChangeAspect="1"/>
          </p:cNvPicPr>
          <p:nvPr/>
        </p:nvPicPr>
        <p:blipFill>
          <a:blip r:embed="rId7"/>
          <a:stretch>
            <a:fillRect/>
          </a:stretch>
        </p:blipFill>
        <p:spPr>
          <a:xfrm>
            <a:off x="5601645" y="5119547"/>
            <a:ext cx="1305227" cy="659341"/>
          </a:xfrm>
          <a:prstGeom prst="rect">
            <a:avLst/>
          </a:prstGeom>
        </p:spPr>
      </p:pic>
    </p:spTree>
    <p:extLst>
      <p:ext uri="{BB962C8B-B14F-4D97-AF65-F5344CB8AC3E}">
        <p14:creationId xmlns:p14="http://schemas.microsoft.com/office/powerpoint/2010/main" val="140677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What Data do we have ?</a:t>
            </a:r>
          </a:p>
        </p:txBody>
      </p:sp>
      <p:sp>
        <p:nvSpPr>
          <p:cNvPr id="17" name="Title 1"/>
          <p:cNvSpPr txBox="1">
            <a:spLocks/>
          </p:cNvSpPr>
          <p:nvPr/>
        </p:nvSpPr>
        <p:spPr>
          <a:xfrm>
            <a:off x="635066" y="630864"/>
            <a:ext cx="9245468" cy="55962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thelas" charset="0"/>
                <a:ea typeface="Athelas" charset="0"/>
                <a:cs typeface="Athelas" charset="0"/>
              </a:rPr>
              <a:t>Yelp Datasets</a:t>
            </a:r>
          </a:p>
          <a:p>
            <a:endParaRPr lang="en-US" sz="2400" dirty="0">
              <a:latin typeface="Athelas" charset="0"/>
              <a:ea typeface="Athelas" charset="0"/>
              <a:cs typeface="Athelas" charset="0"/>
            </a:endParaRPr>
          </a:p>
          <a:p>
            <a:pPr marL="342900" indent="-342900">
              <a:buFont typeface="Wingdings" panose="05000000000000000000" pitchFamily="2" charset="2"/>
              <a:buChar char="ü"/>
            </a:pPr>
            <a:r>
              <a:rPr lang="en-US" sz="2400" dirty="0">
                <a:latin typeface="Athelas" charset="0"/>
                <a:ea typeface="Athelas" charset="0"/>
                <a:cs typeface="Athelas" charset="0"/>
              </a:rPr>
              <a:t>Business: Business ID, Category</a:t>
            </a:r>
          </a:p>
          <a:p>
            <a:pPr marL="342900" indent="-342900">
              <a:buFont typeface="Wingdings" panose="05000000000000000000" pitchFamily="2" charset="2"/>
              <a:buChar char="ü"/>
            </a:pPr>
            <a:endParaRPr lang="en-US" sz="2400" dirty="0">
              <a:latin typeface="Athelas" charset="0"/>
              <a:ea typeface="Athelas" charset="0"/>
              <a:cs typeface="Athelas" charset="0"/>
            </a:endParaRPr>
          </a:p>
          <a:p>
            <a:pPr marL="342900" indent="-342900">
              <a:buFont typeface="Wingdings" panose="05000000000000000000" pitchFamily="2" charset="2"/>
              <a:buChar char="ü"/>
            </a:pPr>
            <a:r>
              <a:rPr lang="en-US" sz="2400" dirty="0">
                <a:latin typeface="Athelas" charset="0"/>
                <a:ea typeface="Athelas" charset="0"/>
                <a:cs typeface="Athelas" charset="0"/>
              </a:rPr>
              <a:t>Reviews: Customer Reviews (text) with ratings (1-5)</a:t>
            </a: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5</a:t>
            </a:fld>
            <a:endParaRPr lang="en-US" dirty="0"/>
          </a:p>
        </p:txBody>
      </p:sp>
    </p:spTree>
    <p:extLst>
      <p:ext uri="{BB962C8B-B14F-4D97-AF65-F5344CB8AC3E}">
        <p14:creationId xmlns:p14="http://schemas.microsoft.com/office/powerpoint/2010/main" val="11755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252" y="1891638"/>
            <a:ext cx="7457555" cy="554182"/>
          </a:xfrm>
        </p:spPr>
        <p:txBody>
          <a:bodyPr>
            <a:noAutofit/>
          </a:bodyPr>
          <a:lstStyle/>
          <a:p>
            <a:pPr algn="ctr"/>
            <a:r>
              <a:rPr lang="en-US" sz="2800" dirty="0">
                <a:solidFill>
                  <a:srgbClr val="002060"/>
                </a:solidFill>
                <a:latin typeface="Athelas" charset="0"/>
                <a:ea typeface="Athelas" charset="0"/>
                <a:cs typeface="Athelas" charset="0"/>
              </a:rPr>
              <a:t>Part I: Build a Classifier on All restaurant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6</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EAA7B19C-4372-4CCB-80C5-88D73D348A4C}"/>
              </a:ext>
            </a:extLst>
          </p:cNvPr>
          <p:cNvSpPr txBox="1">
            <a:spLocks/>
          </p:cNvSpPr>
          <p:nvPr/>
        </p:nvSpPr>
        <p:spPr>
          <a:xfrm>
            <a:off x="1754663" y="2668112"/>
            <a:ext cx="8682674" cy="5541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2060"/>
                </a:solidFill>
                <a:latin typeface="Athelas" charset="0"/>
                <a:ea typeface="Athelas" charset="0"/>
                <a:cs typeface="Athelas" charset="0"/>
              </a:rPr>
              <a:t>Part II: Insights Generation from reviews of one restaurant</a:t>
            </a:r>
          </a:p>
        </p:txBody>
      </p:sp>
    </p:spTree>
    <p:extLst>
      <p:ext uri="{BB962C8B-B14F-4D97-AF65-F5344CB8AC3E}">
        <p14:creationId xmlns:p14="http://schemas.microsoft.com/office/powerpoint/2010/main" val="16209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252" y="1891638"/>
            <a:ext cx="7457555" cy="554182"/>
          </a:xfrm>
          <a:solidFill>
            <a:srgbClr val="002060"/>
          </a:solidFill>
        </p:spPr>
        <p:txBody>
          <a:bodyPr>
            <a:noAutofit/>
          </a:bodyPr>
          <a:lstStyle/>
          <a:p>
            <a:pPr algn="ctr"/>
            <a:r>
              <a:rPr lang="en-US" sz="2800" dirty="0">
                <a:solidFill>
                  <a:schemeClr val="bg1"/>
                </a:solidFill>
                <a:latin typeface="Athelas" charset="0"/>
                <a:ea typeface="Athelas" charset="0"/>
                <a:cs typeface="Athelas" charset="0"/>
              </a:rPr>
              <a:t>Part I: Build a Classifier on All restaurant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7</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EAA7B19C-4372-4CCB-80C5-88D73D348A4C}"/>
              </a:ext>
            </a:extLst>
          </p:cNvPr>
          <p:cNvSpPr txBox="1">
            <a:spLocks/>
          </p:cNvSpPr>
          <p:nvPr/>
        </p:nvSpPr>
        <p:spPr>
          <a:xfrm>
            <a:off x="1754663" y="2668112"/>
            <a:ext cx="8682674" cy="5541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2060"/>
                </a:solidFill>
                <a:latin typeface="Athelas" charset="0"/>
                <a:ea typeface="Athelas" charset="0"/>
                <a:cs typeface="Athelas" charset="0"/>
              </a:rPr>
              <a:t>Part II: Insights Generation from reviews of one restaurant</a:t>
            </a:r>
          </a:p>
        </p:txBody>
      </p:sp>
    </p:spTree>
    <p:extLst>
      <p:ext uri="{BB962C8B-B14F-4D97-AF65-F5344CB8AC3E}">
        <p14:creationId xmlns:p14="http://schemas.microsoft.com/office/powerpoint/2010/main" val="92017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272" y="441700"/>
            <a:ext cx="9510889" cy="1115878"/>
          </a:xfrm>
        </p:spPr>
        <p:txBody>
          <a:bodyPr>
            <a:noAutofit/>
          </a:bodyPr>
          <a:lstStyle/>
          <a:p>
            <a:pPr algn="ctr"/>
            <a:r>
              <a:rPr lang="en-US" dirty="0">
                <a:solidFill>
                  <a:srgbClr val="0000FF"/>
                </a:solidFill>
                <a:latin typeface="Athelas" charset="0"/>
                <a:ea typeface="Athelas" charset="0"/>
                <a:cs typeface="Athelas" charset="0"/>
              </a:rPr>
              <a:t>Exploratory Data Analysis </a:t>
            </a:r>
            <a:br>
              <a:rPr lang="en-US" dirty="0">
                <a:solidFill>
                  <a:srgbClr val="0000FF"/>
                </a:solidFill>
                <a:latin typeface="Athelas" charset="0"/>
                <a:ea typeface="Athelas" charset="0"/>
                <a:cs typeface="Athelas" charset="0"/>
              </a:rPr>
            </a:br>
            <a:r>
              <a:rPr lang="en-US" dirty="0">
                <a:solidFill>
                  <a:srgbClr val="0000FF"/>
                </a:solidFill>
                <a:latin typeface="Athelas" charset="0"/>
                <a:ea typeface="Athelas" charset="0"/>
                <a:cs typeface="Athelas" charset="0"/>
              </a:rPr>
              <a:t>Data Wrangling</a:t>
            </a:r>
          </a:p>
        </p:txBody>
      </p:sp>
      <p:sp>
        <p:nvSpPr>
          <p:cNvPr id="29" name="Title 1"/>
          <p:cNvSpPr txBox="1">
            <a:spLocks/>
          </p:cNvSpPr>
          <p:nvPr/>
        </p:nvSpPr>
        <p:spPr>
          <a:xfrm>
            <a:off x="3248184" y="3275817"/>
            <a:ext cx="5845059" cy="1115878"/>
          </a:xfrm>
          <a:prstGeom prst="rect">
            <a:avLst/>
          </a:prstGeom>
          <a:solidFill>
            <a:srgbClr val="009B9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Reviews Dataset</a:t>
            </a:r>
          </a:p>
        </p:txBody>
      </p:sp>
      <p:sp>
        <p:nvSpPr>
          <p:cNvPr id="31" name="Title 1"/>
          <p:cNvSpPr txBox="1">
            <a:spLocks/>
          </p:cNvSpPr>
          <p:nvPr/>
        </p:nvSpPr>
        <p:spPr>
          <a:xfrm>
            <a:off x="3248185" y="2153960"/>
            <a:ext cx="5845059" cy="525474"/>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Business Dataset</a:t>
            </a:r>
          </a:p>
        </p:txBody>
      </p:sp>
      <p:sp>
        <p:nvSpPr>
          <p:cNvPr id="6" name="Slide Number Placeholder 5"/>
          <p:cNvSpPr>
            <a:spLocks noGrp="1"/>
          </p:cNvSpPr>
          <p:nvPr>
            <p:ph type="sldNum" sz="quarter" idx="12"/>
          </p:nvPr>
        </p:nvSpPr>
        <p:spPr>
          <a:xfrm>
            <a:off x="9358746" y="6492875"/>
            <a:ext cx="2743200" cy="365125"/>
          </a:xfrm>
        </p:spPr>
        <p:txBody>
          <a:bodyPr/>
          <a:lstStyle/>
          <a:p>
            <a:fld id="{16FA6B3E-46B9-EC46-AB95-0E643768DDA9}" type="slidenum">
              <a:rPr lang="en-US" smtClean="0"/>
              <a:t>8</a:t>
            </a:fld>
            <a:endParaRPr lang="en-US" dirty="0"/>
          </a:p>
        </p:txBody>
      </p:sp>
    </p:spTree>
    <p:extLst>
      <p:ext uri="{BB962C8B-B14F-4D97-AF65-F5344CB8AC3E}">
        <p14:creationId xmlns:p14="http://schemas.microsoft.com/office/powerpoint/2010/main" val="749831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11492</TotalTime>
  <Words>2761</Words>
  <Application>Microsoft Office PowerPoint</Application>
  <PresentationFormat>Widescreen</PresentationFormat>
  <Paragraphs>522</Paragraphs>
  <Slides>35</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Athelas</vt:lpstr>
      <vt:lpstr>Calibri</vt:lpstr>
      <vt:lpstr>Calibri Light</vt:lpstr>
      <vt:lpstr>Courier New</vt:lpstr>
      <vt:lpstr>Wingdings</vt:lpstr>
      <vt:lpstr>Office Theme</vt:lpstr>
      <vt:lpstr>Yelp Restaurant Reviews Classification  and Insights Generation</vt:lpstr>
      <vt:lpstr>Introduction</vt:lpstr>
      <vt:lpstr>Analysis of the customer reviews</vt:lpstr>
      <vt:lpstr>Objective</vt:lpstr>
      <vt:lpstr>Who might care?</vt:lpstr>
      <vt:lpstr>What Data do we have ?</vt:lpstr>
      <vt:lpstr>Part I: Build a Classifier on All restaurant Reviews</vt:lpstr>
      <vt:lpstr>Part I: Build a Classifier on All restaurant Reviews</vt:lpstr>
      <vt:lpstr>Exploratory Data Analysis  Data Wrangling</vt:lpstr>
      <vt:lpstr>Business Dataset</vt:lpstr>
      <vt:lpstr>Business Dataset</vt:lpstr>
      <vt:lpstr>Reviews Dataset</vt:lpstr>
      <vt:lpstr>Reviews Dataset</vt:lpstr>
      <vt:lpstr>Steps in Text Data Processing</vt:lpstr>
      <vt:lpstr>Steps in Modeling</vt:lpstr>
      <vt:lpstr>Base Model</vt:lpstr>
      <vt:lpstr>Base Model: Results Analysis</vt:lpstr>
      <vt:lpstr>Base Model: Top Words Analysis</vt:lpstr>
      <vt:lpstr>Why Language Contexts are necessary ?</vt:lpstr>
      <vt:lpstr>Why Language Contexts are necessary ?</vt:lpstr>
      <vt:lpstr>Other Models</vt:lpstr>
      <vt:lpstr>All Models: Results Analysis</vt:lpstr>
      <vt:lpstr>Comparison: Top Words Analysis</vt:lpstr>
      <vt:lpstr>Comparison: Top Words Analysis</vt:lpstr>
      <vt:lpstr>Part I: Build a Classifier on All restaurant Reviews</vt:lpstr>
      <vt:lpstr>Business Dataset</vt:lpstr>
      <vt:lpstr>Reviews Dataset</vt:lpstr>
      <vt:lpstr>Topics Modeling</vt:lpstr>
      <vt:lpstr>Topics Modeling</vt:lpstr>
      <vt:lpstr>Insights from Positive Reviews</vt:lpstr>
      <vt:lpstr>Insights from Negative Reviews</vt:lpstr>
      <vt:lpstr>Recommendations for the Restaurant Establishment</vt:lpstr>
      <vt:lpstr>Conclusion and Future Work</vt:lpstr>
      <vt:lpstr>Reference &amp; Disclaimer</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Bibek Mishra</dc:creator>
  <cp:keywords/>
  <dc:description/>
  <cp:lastModifiedBy>Mishraji</cp:lastModifiedBy>
  <cp:revision>86</cp:revision>
  <dcterms:created xsi:type="dcterms:W3CDTF">2017-07-27T21:32:01Z</dcterms:created>
  <dcterms:modified xsi:type="dcterms:W3CDTF">2019-06-19T07:11:47Z</dcterms:modified>
  <cp:category/>
</cp:coreProperties>
</file>