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9"/>
  </p:notesMasterIdLst>
  <p:sldIdLst>
    <p:sldId id="256" r:id="rId2"/>
    <p:sldId id="257" r:id="rId3"/>
    <p:sldId id="339" r:id="rId4"/>
    <p:sldId id="258" r:id="rId5"/>
    <p:sldId id="340" r:id="rId6"/>
    <p:sldId id="341" r:id="rId7"/>
    <p:sldId id="342" r:id="rId8"/>
    <p:sldId id="343" r:id="rId9"/>
    <p:sldId id="346" r:id="rId10"/>
    <p:sldId id="347" r:id="rId11"/>
    <p:sldId id="344" r:id="rId12"/>
    <p:sldId id="348" r:id="rId13"/>
    <p:sldId id="349" r:id="rId14"/>
    <p:sldId id="350" r:id="rId15"/>
    <p:sldId id="351" r:id="rId16"/>
    <p:sldId id="352" r:id="rId17"/>
    <p:sldId id="273" r:id="rId18"/>
    <p:sldId id="274" r:id="rId19"/>
    <p:sldId id="354" r:id="rId20"/>
    <p:sldId id="355" r:id="rId21"/>
    <p:sldId id="358" r:id="rId22"/>
    <p:sldId id="359" r:id="rId23"/>
    <p:sldId id="361" r:id="rId24"/>
    <p:sldId id="362" r:id="rId25"/>
    <p:sldId id="363" r:id="rId26"/>
    <p:sldId id="364" r:id="rId27"/>
    <p:sldId id="3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91"/>
    <a:srgbClr val="C20000"/>
    <a:srgbClr val="000000"/>
    <a:srgbClr val="069C07"/>
    <a:srgbClr val="8C09E9"/>
    <a:srgbClr val="984DE0"/>
    <a:srgbClr val="B8BC0C"/>
    <a:srgbClr val="ED7D31"/>
    <a:srgbClr val="8550E0"/>
    <a:srgbClr val="694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99"/>
    <p:restoredTop sz="94248" autoAdjust="0"/>
  </p:normalViewPr>
  <p:slideViewPr>
    <p:cSldViewPr snapToGrid="0" snapToObjects="1">
      <p:cViewPr varScale="1">
        <p:scale>
          <a:sx n="68" d="100"/>
          <a:sy n="68" d="100"/>
        </p:scale>
        <p:origin x="492"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2D367-8D27-8E41-B96E-0576DE21DCB9}" type="datetimeFigureOut">
              <a:rPr lang="en-US" smtClean="0"/>
              <a:t>4/7/2019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10D98-3708-A740-92DD-09601F87A37C}" type="slidenum">
              <a:rPr lang="en-US" smtClean="0"/>
              <a:t>‹#›</a:t>
            </a:fld>
            <a:endParaRPr lang="en-US"/>
          </a:p>
        </p:txBody>
      </p:sp>
    </p:spTree>
    <p:extLst>
      <p:ext uri="{BB962C8B-B14F-4D97-AF65-F5344CB8AC3E}">
        <p14:creationId xmlns:p14="http://schemas.microsoft.com/office/powerpoint/2010/main" val="170559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0</a:t>
            </a:fld>
            <a:endParaRPr lang="en-US"/>
          </a:p>
        </p:txBody>
      </p:sp>
    </p:spTree>
    <p:extLst>
      <p:ext uri="{BB962C8B-B14F-4D97-AF65-F5344CB8AC3E}">
        <p14:creationId xmlns:p14="http://schemas.microsoft.com/office/powerpoint/2010/main" val="1441234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18</a:t>
            </a:fld>
            <a:endParaRPr lang="en-US"/>
          </a:p>
        </p:txBody>
      </p:sp>
    </p:spTree>
    <p:extLst>
      <p:ext uri="{BB962C8B-B14F-4D97-AF65-F5344CB8AC3E}">
        <p14:creationId xmlns:p14="http://schemas.microsoft.com/office/powerpoint/2010/main" val="184859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19</a:t>
            </a:fld>
            <a:endParaRPr lang="en-US"/>
          </a:p>
        </p:txBody>
      </p:sp>
    </p:spTree>
    <p:extLst>
      <p:ext uri="{BB962C8B-B14F-4D97-AF65-F5344CB8AC3E}">
        <p14:creationId xmlns:p14="http://schemas.microsoft.com/office/powerpoint/2010/main" val="216122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20</a:t>
            </a:fld>
            <a:endParaRPr lang="en-US"/>
          </a:p>
        </p:txBody>
      </p:sp>
    </p:spTree>
    <p:extLst>
      <p:ext uri="{BB962C8B-B14F-4D97-AF65-F5344CB8AC3E}">
        <p14:creationId xmlns:p14="http://schemas.microsoft.com/office/powerpoint/2010/main" val="274748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21</a:t>
            </a:fld>
            <a:endParaRPr lang="en-US"/>
          </a:p>
        </p:txBody>
      </p:sp>
    </p:spTree>
    <p:extLst>
      <p:ext uri="{BB962C8B-B14F-4D97-AF65-F5344CB8AC3E}">
        <p14:creationId xmlns:p14="http://schemas.microsoft.com/office/powerpoint/2010/main" val="2062307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22</a:t>
            </a:fld>
            <a:endParaRPr lang="en-US"/>
          </a:p>
        </p:txBody>
      </p:sp>
    </p:spTree>
    <p:extLst>
      <p:ext uri="{BB962C8B-B14F-4D97-AF65-F5344CB8AC3E}">
        <p14:creationId xmlns:p14="http://schemas.microsoft.com/office/powerpoint/2010/main" val="4215776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23</a:t>
            </a:fld>
            <a:endParaRPr lang="en-US"/>
          </a:p>
        </p:txBody>
      </p:sp>
    </p:spTree>
    <p:extLst>
      <p:ext uri="{BB962C8B-B14F-4D97-AF65-F5344CB8AC3E}">
        <p14:creationId xmlns:p14="http://schemas.microsoft.com/office/powerpoint/2010/main" val="382590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24</a:t>
            </a:fld>
            <a:endParaRPr lang="en-US"/>
          </a:p>
        </p:txBody>
      </p:sp>
    </p:spTree>
    <p:extLst>
      <p:ext uri="{BB962C8B-B14F-4D97-AF65-F5344CB8AC3E}">
        <p14:creationId xmlns:p14="http://schemas.microsoft.com/office/powerpoint/2010/main" val="1582145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25</a:t>
            </a:fld>
            <a:endParaRPr lang="en-US"/>
          </a:p>
        </p:txBody>
      </p:sp>
    </p:spTree>
    <p:extLst>
      <p:ext uri="{BB962C8B-B14F-4D97-AF65-F5344CB8AC3E}">
        <p14:creationId xmlns:p14="http://schemas.microsoft.com/office/powerpoint/2010/main" val="115618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26</a:t>
            </a:fld>
            <a:endParaRPr lang="en-US"/>
          </a:p>
        </p:txBody>
      </p:sp>
    </p:spTree>
    <p:extLst>
      <p:ext uri="{BB962C8B-B14F-4D97-AF65-F5344CB8AC3E}">
        <p14:creationId xmlns:p14="http://schemas.microsoft.com/office/powerpoint/2010/main" val="240500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a:t>
            </a:fld>
            <a:endParaRPr lang="en-US"/>
          </a:p>
        </p:txBody>
      </p:sp>
    </p:spTree>
    <p:extLst>
      <p:ext uri="{BB962C8B-B14F-4D97-AF65-F5344CB8AC3E}">
        <p14:creationId xmlns:p14="http://schemas.microsoft.com/office/powerpoint/2010/main" val="5264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2</a:t>
            </a:fld>
            <a:endParaRPr lang="en-US"/>
          </a:p>
        </p:txBody>
      </p:sp>
    </p:spTree>
    <p:extLst>
      <p:ext uri="{BB962C8B-B14F-4D97-AF65-F5344CB8AC3E}">
        <p14:creationId xmlns:p14="http://schemas.microsoft.com/office/powerpoint/2010/main" val="3621195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3</a:t>
            </a:fld>
            <a:endParaRPr lang="en-US"/>
          </a:p>
        </p:txBody>
      </p:sp>
    </p:spTree>
    <p:extLst>
      <p:ext uri="{BB962C8B-B14F-4D97-AF65-F5344CB8AC3E}">
        <p14:creationId xmlns:p14="http://schemas.microsoft.com/office/powerpoint/2010/main" val="138064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4</a:t>
            </a:fld>
            <a:endParaRPr lang="en-US"/>
          </a:p>
        </p:txBody>
      </p:sp>
    </p:spTree>
    <p:extLst>
      <p:ext uri="{BB962C8B-B14F-4D97-AF65-F5344CB8AC3E}">
        <p14:creationId xmlns:p14="http://schemas.microsoft.com/office/powerpoint/2010/main" val="162671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11</a:t>
            </a:fld>
            <a:endParaRPr lang="en-US"/>
          </a:p>
        </p:txBody>
      </p:sp>
    </p:spTree>
    <p:extLst>
      <p:ext uri="{BB962C8B-B14F-4D97-AF65-F5344CB8AC3E}">
        <p14:creationId xmlns:p14="http://schemas.microsoft.com/office/powerpoint/2010/main" val="185126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12</a:t>
            </a:fld>
            <a:endParaRPr lang="en-US"/>
          </a:p>
        </p:txBody>
      </p:sp>
    </p:spTree>
    <p:extLst>
      <p:ext uri="{BB962C8B-B14F-4D97-AF65-F5344CB8AC3E}">
        <p14:creationId xmlns:p14="http://schemas.microsoft.com/office/powerpoint/2010/main" val="287904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14</a:t>
            </a:fld>
            <a:endParaRPr lang="en-US"/>
          </a:p>
        </p:txBody>
      </p:sp>
    </p:spTree>
    <p:extLst>
      <p:ext uri="{BB962C8B-B14F-4D97-AF65-F5344CB8AC3E}">
        <p14:creationId xmlns:p14="http://schemas.microsoft.com/office/powerpoint/2010/main" val="419157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A10D98-3708-A740-92DD-09601F87A37C}" type="slidenum">
              <a:rPr lang="en-US" smtClean="0"/>
              <a:t>15</a:t>
            </a:fld>
            <a:endParaRPr lang="en-US"/>
          </a:p>
        </p:txBody>
      </p:sp>
    </p:spTree>
    <p:extLst>
      <p:ext uri="{BB962C8B-B14F-4D97-AF65-F5344CB8AC3E}">
        <p14:creationId xmlns:p14="http://schemas.microsoft.com/office/powerpoint/2010/main" val="411191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5CBB4-17F1-5643-8DEB-75599D970D44}" type="datetime1">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99599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6C603-CFE9-A94B-8A03-3FFCE6FFF9B1}" type="datetime1">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10297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69188-4CD3-8144-9C7A-626107CDAE3A}" type="datetime1">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68911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896B3-AA55-C94D-BE44-808909993477}" type="datetime1">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81567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E3727-2199-5649-AC87-E6E5681E0B8E}" type="datetime1">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73589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3865B3-41D5-034E-B6F1-60C5D9F4873F}" type="datetime1">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59064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12CA36-708B-7648-BF90-9D250630A9E2}" type="datetime1">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05505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45DEAB-756C-5E4E-ACB5-A6BFCCE26CCF}" type="datetime1">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126753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29A69-FC37-2F46-BF78-223F97D3DBFE}" type="datetime1">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44530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AA053D-4144-9F49-9F85-C796B4CF14D8}" type="datetime1">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2314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BF090-368A-7842-8F3E-58B347A106A8}" type="datetime1">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A6B3E-46B9-EC46-AB95-0E643768DDA9}" type="slidenum">
              <a:rPr lang="en-US" smtClean="0"/>
              <a:t>‹#›</a:t>
            </a:fld>
            <a:endParaRPr lang="en-US"/>
          </a:p>
        </p:txBody>
      </p:sp>
    </p:spTree>
    <p:extLst>
      <p:ext uri="{BB962C8B-B14F-4D97-AF65-F5344CB8AC3E}">
        <p14:creationId xmlns:p14="http://schemas.microsoft.com/office/powerpoint/2010/main" val="57542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CA1DE-B3E7-4647-BF9E-AE25C997A068}" type="datetime1">
              <a:rPr lang="en-US" smtClean="0"/>
              <a:t>4/7/2019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A6B3E-46B9-EC46-AB95-0E643768DDA9}" type="slidenum">
              <a:rPr lang="en-US" smtClean="0"/>
              <a:t>‹#›</a:t>
            </a:fld>
            <a:endParaRPr lang="en-US"/>
          </a:p>
        </p:txBody>
      </p:sp>
    </p:spTree>
    <p:extLst>
      <p:ext uri="{BB962C8B-B14F-4D97-AF65-F5344CB8AC3E}">
        <p14:creationId xmlns:p14="http://schemas.microsoft.com/office/powerpoint/2010/main" val="2128947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bibekmishra@aggienetwork.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alphaModFix/>
          </a:blip>
          <a:srcRect t="23127" b="26648"/>
          <a:stretch/>
        </p:blipFill>
        <p:spPr>
          <a:xfrm>
            <a:off x="4728039" y="3127304"/>
            <a:ext cx="2416239" cy="606778"/>
          </a:xfrm>
          <a:prstGeom prst="rect">
            <a:avLst/>
          </a:prstGeom>
          <a:ln>
            <a:noFill/>
          </a:ln>
        </p:spPr>
      </p:pic>
      <p:sp>
        <p:nvSpPr>
          <p:cNvPr id="3" name="Subtitle 2"/>
          <p:cNvSpPr>
            <a:spLocks noGrp="1"/>
          </p:cNvSpPr>
          <p:nvPr>
            <p:ph type="subTitle" idx="1"/>
          </p:nvPr>
        </p:nvSpPr>
        <p:spPr>
          <a:xfrm>
            <a:off x="2570659" y="2749772"/>
            <a:ext cx="6731000" cy="376999"/>
          </a:xfrm>
        </p:spPr>
        <p:txBody>
          <a:bodyPr>
            <a:noAutofit/>
          </a:bodyPr>
          <a:lstStyle/>
          <a:p>
            <a:r>
              <a:rPr lang="en-US" sz="2000" b="1" dirty="0">
                <a:latin typeface="+mj-lt"/>
                <a:ea typeface="Arial" charset="0"/>
                <a:cs typeface="Arial" charset="0"/>
              </a:rPr>
              <a:t>Data Science Intensive Capstone Project, Oct 1</a:t>
            </a:r>
            <a:r>
              <a:rPr lang="en-US" sz="2000" b="1" baseline="30000" dirty="0">
                <a:latin typeface="+mj-lt"/>
                <a:ea typeface="Arial" charset="0"/>
                <a:cs typeface="Arial" charset="0"/>
              </a:rPr>
              <a:t>st</a:t>
            </a:r>
            <a:r>
              <a:rPr lang="en-US" sz="2000" b="1" dirty="0">
                <a:latin typeface="+mj-lt"/>
                <a:ea typeface="Arial" charset="0"/>
                <a:cs typeface="Arial" charset="0"/>
              </a:rPr>
              <a:t> 2018 Cohort</a:t>
            </a:r>
          </a:p>
        </p:txBody>
      </p:sp>
      <p:sp>
        <p:nvSpPr>
          <p:cNvPr id="15" name="Slide Number Placeholder 14"/>
          <p:cNvSpPr>
            <a:spLocks noGrp="1"/>
          </p:cNvSpPr>
          <p:nvPr>
            <p:ph type="sldNum" sz="quarter" idx="12"/>
          </p:nvPr>
        </p:nvSpPr>
        <p:spPr>
          <a:xfrm>
            <a:off x="9448798" y="6492875"/>
            <a:ext cx="2743200" cy="365125"/>
          </a:xfrm>
        </p:spPr>
        <p:txBody>
          <a:bodyPr/>
          <a:lstStyle/>
          <a:p>
            <a:fld id="{16FA6B3E-46B9-EC46-AB95-0E643768DDA9}" type="slidenum">
              <a:rPr lang="en-US" smtClean="0"/>
              <a:t>0</a:t>
            </a:fld>
            <a:endParaRPr lang="en-US" dirty="0"/>
          </a:p>
        </p:txBody>
      </p:sp>
      <p:sp>
        <p:nvSpPr>
          <p:cNvPr id="2" name="Title 1"/>
          <p:cNvSpPr>
            <a:spLocks noGrp="1"/>
          </p:cNvSpPr>
          <p:nvPr>
            <p:ph type="ctrTitle"/>
          </p:nvPr>
        </p:nvSpPr>
        <p:spPr>
          <a:xfrm>
            <a:off x="1523999" y="244920"/>
            <a:ext cx="9144000" cy="2387600"/>
          </a:xfrm>
        </p:spPr>
        <p:txBody>
          <a:bodyPr/>
          <a:lstStyle/>
          <a:p>
            <a:r>
              <a:rPr lang="en-US" b="1" dirty="0"/>
              <a:t>ELO Merchant Category Recommendation</a:t>
            </a:r>
          </a:p>
        </p:txBody>
      </p:sp>
      <p:sp>
        <p:nvSpPr>
          <p:cNvPr id="6" name="Title 1">
            <a:extLst>
              <a:ext uri="{FF2B5EF4-FFF2-40B4-BE49-F238E27FC236}">
                <a16:creationId xmlns:a16="http://schemas.microsoft.com/office/drawing/2014/main" id="{B1438E6F-97BF-480F-B40A-A8CEE452D898}"/>
              </a:ext>
            </a:extLst>
          </p:cNvPr>
          <p:cNvSpPr txBox="1">
            <a:spLocks/>
          </p:cNvSpPr>
          <p:nvPr/>
        </p:nvSpPr>
        <p:spPr>
          <a:xfrm>
            <a:off x="1523999" y="312677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Bibek Mishra</a:t>
            </a:r>
          </a:p>
        </p:txBody>
      </p:sp>
    </p:spTree>
    <p:extLst>
      <p:ext uri="{BB962C8B-B14F-4D97-AF65-F5344CB8AC3E}">
        <p14:creationId xmlns:p14="http://schemas.microsoft.com/office/powerpoint/2010/main" val="51353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2060"/>
          </a:solidFill>
        </p:spPr>
        <p:txBody>
          <a:bodyPr>
            <a:noAutofit/>
          </a:bodyPr>
          <a:lstStyle/>
          <a:p>
            <a:r>
              <a:rPr lang="en-US" sz="4000" dirty="0">
                <a:solidFill>
                  <a:schemeClr val="bg1"/>
                </a:solidFill>
                <a:latin typeface="Athelas" charset="0"/>
                <a:ea typeface="Athelas" charset="0"/>
                <a:cs typeface="Athelas" charset="0"/>
              </a:rPr>
              <a:t>Merchants</a:t>
            </a:r>
          </a:p>
        </p:txBody>
      </p:sp>
      <p:sp>
        <p:nvSpPr>
          <p:cNvPr id="7" name="Slide Number Placeholder 6"/>
          <p:cNvSpPr>
            <a:spLocks noGrp="1"/>
          </p:cNvSpPr>
          <p:nvPr>
            <p:ph type="sldNum" sz="quarter" idx="12"/>
          </p:nvPr>
        </p:nvSpPr>
        <p:spPr>
          <a:xfrm>
            <a:off x="9448800" y="6492875"/>
            <a:ext cx="2743200" cy="365125"/>
          </a:xfrm>
        </p:spPr>
        <p:txBody>
          <a:bodyPr/>
          <a:lstStyle/>
          <a:p>
            <a:fld id="{16FA6B3E-46B9-EC46-AB95-0E643768DDA9}" type="slidenum">
              <a:rPr lang="en-US" smtClean="0"/>
              <a:t>9</a:t>
            </a:fld>
            <a:endParaRPr lang="en-US" dirty="0"/>
          </a:p>
        </p:txBody>
      </p:sp>
      <p:sp>
        <p:nvSpPr>
          <p:cNvPr id="8" name="TextBox 7">
            <a:extLst>
              <a:ext uri="{FF2B5EF4-FFF2-40B4-BE49-F238E27FC236}">
                <a16:creationId xmlns:a16="http://schemas.microsoft.com/office/drawing/2014/main" id="{2DF22229-D496-4885-AD60-0CA97BD9FB59}"/>
              </a:ext>
            </a:extLst>
          </p:cNvPr>
          <p:cNvSpPr txBox="1"/>
          <p:nvPr/>
        </p:nvSpPr>
        <p:spPr>
          <a:xfrm>
            <a:off x="152400" y="746246"/>
            <a:ext cx="10930597" cy="584775"/>
          </a:xfrm>
          <a:prstGeom prst="rect">
            <a:avLst/>
          </a:prstGeom>
          <a:noFill/>
        </p:spPr>
        <p:txBody>
          <a:bodyPr wrap="square" rtlCol="0">
            <a:spAutoFit/>
          </a:bodyPr>
          <a:lstStyle/>
          <a:p>
            <a:r>
              <a:rPr lang="en-US" sz="3200" b="1" dirty="0">
                <a:latin typeface="Athelas"/>
              </a:rPr>
              <a:t>Exploratory Data Analysis</a:t>
            </a:r>
          </a:p>
        </p:txBody>
      </p:sp>
      <p:pic>
        <p:nvPicPr>
          <p:cNvPr id="3" name="Picture 2">
            <a:extLst>
              <a:ext uri="{FF2B5EF4-FFF2-40B4-BE49-F238E27FC236}">
                <a16:creationId xmlns:a16="http://schemas.microsoft.com/office/drawing/2014/main" id="{4D525D0E-77B9-4E70-81A9-ADA6C9BC2877}"/>
              </a:ext>
            </a:extLst>
          </p:cNvPr>
          <p:cNvPicPr>
            <a:picLocks noChangeAspect="1"/>
          </p:cNvPicPr>
          <p:nvPr/>
        </p:nvPicPr>
        <p:blipFill>
          <a:blip r:embed="rId2"/>
          <a:stretch>
            <a:fillRect/>
          </a:stretch>
        </p:blipFill>
        <p:spPr>
          <a:xfrm>
            <a:off x="307142" y="1614405"/>
            <a:ext cx="3519268" cy="2410115"/>
          </a:xfrm>
          <a:prstGeom prst="rect">
            <a:avLst/>
          </a:prstGeom>
        </p:spPr>
      </p:pic>
      <p:pic>
        <p:nvPicPr>
          <p:cNvPr id="4" name="Picture 3">
            <a:extLst>
              <a:ext uri="{FF2B5EF4-FFF2-40B4-BE49-F238E27FC236}">
                <a16:creationId xmlns:a16="http://schemas.microsoft.com/office/drawing/2014/main" id="{34E5FEE0-D569-4BB1-A4D8-1CE260035025}"/>
              </a:ext>
            </a:extLst>
          </p:cNvPr>
          <p:cNvPicPr>
            <a:picLocks noChangeAspect="1"/>
          </p:cNvPicPr>
          <p:nvPr/>
        </p:nvPicPr>
        <p:blipFill>
          <a:blip r:embed="rId3"/>
          <a:stretch>
            <a:fillRect/>
          </a:stretch>
        </p:blipFill>
        <p:spPr>
          <a:xfrm>
            <a:off x="4035772" y="1664685"/>
            <a:ext cx="3360799" cy="2309554"/>
          </a:xfrm>
          <a:prstGeom prst="rect">
            <a:avLst/>
          </a:prstGeom>
        </p:spPr>
      </p:pic>
      <p:sp>
        <p:nvSpPr>
          <p:cNvPr id="12" name="TextBox 11">
            <a:extLst>
              <a:ext uri="{FF2B5EF4-FFF2-40B4-BE49-F238E27FC236}">
                <a16:creationId xmlns:a16="http://schemas.microsoft.com/office/drawing/2014/main" id="{7D0A0D8A-B331-4D6D-B97A-00AE5DFBC469}"/>
              </a:ext>
            </a:extLst>
          </p:cNvPr>
          <p:cNvSpPr txBox="1"/>
          <p:nvPr/>
        </p:nvSpPr>
        <p:spPr>
          <a:xfrm>
            <a:off x="769034" y="4358184"/>
            <a:ext cx="7559040" cy="1200329"/>
          </a:xfrm>
          <a:prstGeom prst="rect">
            <a:avLst/>
          </a:prstGeom>
          <a:solidFill>
            <a:schemeClr val="bg1"/>
          </a:solidFill>
          <a:ln>
            <a:solidFill>
              <a:srgbClr val="00000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400" dirty="0"/>
              <a:t>Highest number of merchants had Most Recent Sales Range or Most Recent Purchase Range  as 5.</a:t>
            </a:r>
          </a:p>
        </p:txBody>
      </p:sp>
    </p:spTree>
    <p:extLst>
      <p:ext uri="{BB962C8B-B14F-4D97-AF65-F5344CB8AC3E}">
        <p14:creationId xmlns:p14="http://schemas.microsoft.com/office/powerpoint/2010/main" val="62799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Historical Transactions/New Merchant Transactions</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10</a:t>
            </a:fld>
            <a:endParaRPr lang="en-US" dirty="0"/>
          </a:p>
        </p:txBody>
      </p:sp>
      <p:sp>
        <p:nvSpPr>
          <p:cNvPr id="13" name="TextBox 12">
            <a:extLst>
              <a:ext uri="{FF2B5EF4-FFF2-40B4-BE49-F238E27FC236}">
                <a16:creationId xmlns:a16="http://schemas.microsoft.com/office/drawing/2014/main" id="{62C28E08-3ACE-489E-8E48-3F2CEC9F9742}"/>
              </a:ext>
            </a:extLst>
          </p:cNvPr>
          <p:cNvSpPr txBox="1"/>
          <p:nvPr/>
        </p:nvSpPr>
        <p:spPr>
          <a:xfrm>
            <a:off x="309488" y="674863"/>
            <a:ext cx="10930597" cy="2062103"/>
          </a:xfrm>
          <a:prstGeom prst="rect">
            <a:avLst/>
          </a:prstGeom>
          <a:noFill/>
        </p:spPr>
        <p:txBody>
          <a:bodyPr wrap="square" rtlCol="0">
            <a:spAutoFit/>
          </a:bodyPr>
          <a:lstStyle/>
          <a:p>
            <a:r>
              <a:rPr lang="en-US" sz="3200" b="1" dirty="0">
                <a:latin typeface="Athelas"/>
              </a:rPr>
              <a:t>Data Wrangling</a:t>
            </a:r>
          </a:p>
          <a:p>
            <a:pPr marL="342900" indent="-342900">
              <a:buFont typeface="Arial" panose="020B0604020202020204" pitchFamily="34" charset="0"/>
              <a:buChar char="•"/>
            </a:pPr>
            <a:r>
              <a:rPr lang="en-US" sz="2400" dirty="0">
                <a:latin typeface="Athelas"/>
              </a:rPr>
              <a:t>One Hot Vectorization: category_2 and category_3 </a:t>
            </a:r>
          </a:p>
          <a:p>
            <a:pPr marL="342900" indent="-342900">
              <a:buFont typeface="Arial" panose="020B0604020202020204" pitchFamily="34" charset="0"/>
              <a:buChar char="•"/>
            </a:pPr>
            <a:r>
              <a:rPr lang="en-US" sz="2400" dirty="0">
                <a:latin typeface="Athelas"/>
              </a:rPr>
              <a:t>Boolean to Numeric Transformation (Y/N -&gt; 1/0): authorized_flag and category_1</a:t>
            </a:r>
          </a:p>
          <a:p>
            <a:pPr marL="342900" indent="-342900">
              <a:buFont typeface="Arial" panose="020B0604020202020204" pitchFamily="34" charset="0"/>
              <a:buChar char="•"/>
            </a:pPr>
            <a:r>
              <a:rPr lang="en-US" sz="2400" dirty="0">
                <a:latin typeface="Athelas"/>
              </a:rPr>
              <a:t>New Column: Purchase Elapsed Days = Reference Date – Purchase Date</a:t>
            </a:r>
          </a:p>
          <a:p>
            <a:pPr marL="342900" indent="-342900">
              <a:buFont typeface="Arial" panose="020B0604020202020204" pitchFamily="34" charset="0"/>
              <a:buChar char="•"/>
            </a:pPr>
            <a:endParaRPr lang="en-US" sz="2400" dirty="0">
              <a:latin typeface="Athelas"/>
            </a:endParaRPr>
          </a:p>
        </p:txBody>
      </p:sp>
      <p:pic>
        <p:nvPicPr>
          <p:cNvPr id="6" name="Picture 5">
            <a:extLst>
              <a:ext uri="{FF2B5EF4-FFF2-40B4-BE49-F238E27FC236}">
                <a16:creationId xmlns:a16="http://schemas.microsoft.com/office/drawing/2014/main" id="{A9437191-7FB3-4B6B-9053-12B2B4835EBA}"/>
              </a:ext>
            </a:extLst>
          </p:cNvPr>
          <p:cNvPicPr>
            <a:picLocks noChangeAspect="1"/>
          </p:cNvPicPr>
          <p:nvPr/>
        </p:nvPicPr>
        <p:blipFill>
          <a:blip r:embed="rId2"/>
          <a:stretch>
            <a:fillRect/>
          </a:stretch>
        </p:blipFill>
        <p:spPr>
          <a:xfrm>
            <a:off x="478302" y="2983332"/>
            <a:ext cx="3756074" cy="2310114"/>
          </a:xfrm>
          <a:prstGeom prst="rect">
            <a:avLst/>
          </a:prstGeom>
        </p:spPr>
      </p:pic>
      <p:pic>
        <p:nvPicPr>
          <p:cNvPr id="7" name="Picture 6">
            <a:extLst>
              <a:ext uri="{FF2B5EF4-FFF2-40B4-BE49-F238E27FC236}">
                <a16:creationId xmlns:a16="http://schemas.microsoft.com/office/drawing/2014/main" id="{CAD7A2D3-7D02-4E19-91F4-95054E9967FF}"/>
              </a:ext>
            </a:extLst>
          </p:cNvPr>
          <p:cNvPicPr>
            <a:picLocks noChangeAspect="1"/>
          </p:cNvPicPr>
          <p:nvPr/>
        </p:nvPicPr>
        <p:blipFill>
          <a:blip r:embed="rId3"/>
          <a:stretch>
            <a:fillRect/>
          </a:stretch>
        </p:blipFill>
        <p:spPr>
          <a:xfrm>
            <a:off x="5169876" y="2978217"/>
            <a:ext cx="3505201" cy="2320344"/>
          </a:xfrm>
          <a:prstGeom prst="rect">
            <a:avLst/>
          </a:prstGeom>
        </p:spPr>
      </p:pic>
      <p:sp>
        <p:nvSpPr>
          <p:cNvPr id="8" name="Rectangle 7">
            <a:extLst>
              <a:ext uri="{FF2B5EF4-FFF2-40B4-BE49-F238E27FC236}">
                <a16:creationId xmlns:a16="http://schemas.microsoft.com/office/drawing/2014/main" id="{8BE65E4B-B448-4A77-9939-0274BA88CFD1}"/>
              </a:ext>
            </a:extLst>
          </p:cNvPr>
          <p:cNvSpPr/>
          <p:nvPr/>
        </p:nvSpPr>
        <p:spPr>
          <a:xfrm>
            <a:off x="309488" y="2444578"/>
            <a:ext cx="4525726" cy="584775"/>
          </a:xfrm>
          <a:prstGeom prst="rect">
            <a:avLst/>
          </a:prstGeom>
        </p:spPr>
        <p:txBody>
          <a:bodyPr wrap="none">
            <a:spAutoFit/>
          </a:bodyPr>
          <a:lstStyle/>
          <a:p>
            <a:r>
              <a:rPr lang="en-US" sz="3200" b="1" dirty="0">
                <a:latin typeface="Athelas"/>
              </a:rPr>
              <a:t>Exploratory Data Analysis</a:t>
            </a:r>
          </a:p>
        </p:txBody>
      </p:sp>
      <p:sp>
        <p:nvSpPr>
          <p:cNvPr id="17" name="TextBox 16">
            <a:extLst>
              <a:ext uri="{FF2B5EF4-FFF2-40B4-BE49-F238E27FC236}">
                <a16:creationId xmlns:a16="http://schemas.microsoft.com/office/drawing/2014/main" id="{006863CE-CF11-4187-928A-768B71E5FB99}"/>
              </a:ext>
            </a:extLst>
          </p:cNvPr>
          <p:cNvSpPr txBox="1"/>
          <p:nvPr/>
        </p:nvSpPr>
        <p:spPr>
          <a:xfrm>
            <a:off x="478302" y="5298561"/>
            <a:ext cx="10480430" cy="1200329"/>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Absolute Purchase Amount Sum high for cities 69 and -1. Similarly, Purchase Amount Count high for cities -1, 69 and 333.  </a:t>
            </a:r>
          </a:p>
        </p:txBody>
      </p:sp>
      <p:sp>
        <p:nvSpPr>
          <p:cNvPr id="19" name="TextBox 18">
            <a:extLst>
              <a:ext uri="{FF2B5EF4-FFF2-40B4-BE49-F238E27FC236}">
                <a16:creationId xmlns:a16="http://schemas.microsoft.com/office/drawing/2014/main" id="{4A862311-BD7E-4C34-A2EF-F656845CC3F5}"/>
              </a:ext>
            </a:extLst>
          </p:cNvPr>
          <p:cNvSpPr txBox="1"/>
          <p:nvPr/>
        </p:nvSpPr>
        <p:spPr>
          <a:xfrm>
            <a:off x="9046456" y="2562718"/>
            <a:ext cx="2887637" cy="830997"/>
          </a:xfrm>
          <a:prstGeom prst="rect">
            <a:avLst/>
          </a:prstGeom>
          <a:solidFill>
            <a:schemeClr val="bg1"/>
          </a:solidFill>
          <a:ln>
            <a:solidFill>
              <a:srgbClr val="009B91"/>
            </a:solidFill>
          </a:ln>
        </p:spPr>
        <p:txBody>
          <a:bodyPr wrap="square" rtlCol="0">
            <a:spAutoFit/>
          </a:bodyPr>
          <a:lstStyle/>
          <a:p>
            <a:r>
              <a:rPr lang="en-US" sz="2400" dirty="0">
                <a:solidFill>
                  <a:srgbClr val="009B91"/>
                </a:solidFill>
              </a:rPr>
              <a:t>Add Indicators for </a:t>
            </a:r>
          </a:p>
          <a:p>
            <a:r>
              <a:rPr lang="en-US" sz="2400" dirty="0">
                <a:solidFill>
                  <a:srgbClr val="009B91"/>
                </a:solidFill>
              </a:rPr>
              <a:t>cities -1, 69 and 333.  </a:t>
            </a:r>
          </a:p>
        </p:txBody>
      </p:sp>
      <p:sp>
        <p:nvSpPr>
          <p:cNvPr id="11" name="Oval 10">
            <a:extLst>
              <a:ext uri="{FF2B5EF4-FFF2-40B4-BE49-F238E27FC236}">
                <a16:creationId xmlns:a16="http://schemas.microsoft.com/office/drawing/2014/main" id="{0B637A7B-4E17-4AFF-8949-237FCE2317D4}"/>
              </a:ext>
            </a:extLst>
          </p:cNvPr>
          <p:cNvSpPr/>
          <p:nvPr/>
        </p:nvSpPr>
        <p:spPr>
          <a:xfrm>
            <a:off x="6210885" y="3029353"/>
            <a:ext cx="386862" cy="292388"/>
          </a:xfrm>
          <a:prstGeom prst="ellipse">
            <a:avLst/>
          </a:prstGeom>
          <a:noFill/>
          <a:ln w="38100">
            <a:solidFill>
              <a:srgbClr val="009B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BB8E2FF-A955-4000-B6AD-008F7BD847D6}"/>
              </a:ext>
            </a:extLst>
          </p:cNvPr>
          <p:cNvSpPr/>
          <p:nvPr/>
        </p:nvSpPr>
        <p:spPr>
          <a:xfrm>
            <a:off x="1614265" y="3064622"/>
            <a:ext cx="386862" cy="292388"/>
          </a:xfrm>
          <a:prstGeom prst="ellipse">
            <a:avLst/>
          </a:prstGeom>
          <a:noFill/>
          <a:ln w="38100">
            <a:solidFill>
              <a:srgbClr val="009B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7E32F11-5FE7-40BE-8EEA-E4062825907A}"/>
              </a:ext>
            </a:extLst>
          </p:cNvPr>
          <p:cNvSpPr/>
          <p:nvPr/>
        </p:nvSpPr>
        <p:spPr>
          <a:xfrm>
            <a:off x="8097127" y="4349424"/>
            <a:ext cx="386862" cy="292388"/>
          </a:xfrm>
          <a:prstGeom prst="ellipse">
            <a:avLst/>
          </a:prstGeom>
          <a:noFill/>
          <a:ln w="38100">
            <a:solidFill>
              <a:srgbClr val="009B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A80771E-1C00-46E7-A7FF-3451D5C8A024}"/>
              </a:ext>
            </a:extLst>
          </p:cNvPr>
          <p:cNvSpPr/>
          <p:nvPr/>
        </p:nvSpPr>
        <p:spPr>
          <a:xfrm>
            <a:off x="1091416" y="4671856"/>
            <a:ext cx="386862" cy="292388"/>
          </a:xfrm>
          <a:prstGeom prst="ellipse">
            <a:avLst/>
          </a:prstGeom>
          <a:noFill/>
          <a:ln w="38100">
            <a:solidFill>
              <a:srgbClr val="009B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C2E63C9-652B-42BB-B1F3-C88565CA989B}"/>
              </a:ext>
            </a:extLst>
          </p:cNvPr>
          <p:cNvSpPr/>
          <p:nvPr/>
        </p:nvSpPr>
        <p:spPr>
          <a:xfrm>
            <a:off x="5736099" y="3845422"/>
            <a:ext cx="386862" cy="292388"/>
          </a:xfrm>
          <a:prstGeom prst="ellipse">
            <a:avLst/>
          </a:prstGeom>
          <a:noFill/>
          <a:ln w="38100">
            <a:solidFill>
              <a:srgbClr val="009B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9CC142-7D24-407C-BDE0-D2B438238E18}"/>
              </a:ext>
            </a:extLst>
          </p:cNvPr>
          <p:cNvSpPr/>
          <p:nvPr/>
        </p:nvSpPr>
        <p:spPr>
          <a:xfrm>
            <a:off x="3621256" y="4379468"/>
            <a:ext cx="386862" cy="292388"/>
          </a:xfrm>
          <a:prstGeom prst="ellipse">
            <a:avLst/>
          </a:prstGeom>
          <a:noFill/>
          <a:ln w="38100">
            <a:solidFill>
              <a:srgbClr val="009B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28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Datasets Combination Strategy</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11</a:t>
            </a:fld>
            <a:endParaRPr lang="en-US" dirty="0"/>
          </a:p>
        </p:txBody>
      </p:sp>
      <p:graphicFrame>
        <p:nvGraphicFramePr>
          <p:cNvPr id="3" name="Table 2">
            <a:extLst>
              <a:ext uri="{FF2B5EF4-FFF2-40B4-BE49-F238E27FC236}">
                <a16:creationId xmlns:a16="http://schemas.microsoft.com/office/drawing/2014/main" id="{7A74462B-9455-45C7-BC86-F5F0ED34AD42}"/>
              </a:ext>
            </a:extLst>
          </p:cNvPr>
          <p:cNvGraphicFramePr>
            <a:graphicFrameLocks noGrp="1"/>
          </p:cNvGraphicFramePr>
          <p:nvPr>
            <p:extLst>
              <p:ext uri="{D42A27DB-BD31-4B8C-83A1-F6EECF244321}">
                <p14:modId xmlns:p14="http://schemas.microsoft.com/office/powerpoint/2010/main" val="2684624784"/>
              </p:ext>
            </p:extLst>
          </p:nvPr>
        </p:nvGraphicFramePr>
        <p:xfrm>
          <a:off x="395066" y="670191"/>
          <a:ext cx="11161868" cy="1971040"/>
        </p:xfrm>
        <a:graphic>
          <a:graphicData uri="http://schemas.openxmlformats.org/drawingml/2006/table">
            <a:tbl>
              <a:tblPr/>
              <a:tblGrid>
                <a:gridCol w="7136380">
                  <a:extLst>
                    <a:ext uri="{9D8B030D-6E8A-4147-A177-3AD203B41FA5}">
                      <a16:colId xmlns:a16="http://schemas.microsoft.com/office/drawing/2014/main" val="1199863199"/>
                    </a:ext>
                  </a:extLst>
                </a:gridCol>
                <a:gridCol w="4025488">
                  <a:extLst>
                    <a:ext uri="{9D8B030D-6E8A-4147-A177-3AD203B41FA5}">
                      <a16:colId xmlns:a16="http://schemas.microsoft.com/office/drawing/2014/main" val="4290613995"/>
                    </a:ext>
                  </a:extLst>
                </a:gridCol>
              </a:tblGrid>
              <a:tr h="0">
                <a:tc>
                  <a:txBody>
                    <a:bodyPr/>
                    <a:lstStyle/>
                    <a:p>
                      <a:pPr algn="ctr" rtl="0" fontAlgn="t">
                        <a:spcBef>
                          <a:spcPts val="0"/>
                        </a:spcBef>
                        <a:spcAft>
                          <a:spcPts val="0"/>
                        </a:spcAft>
                      </a:pPr>
                      <a:r>
                        <a:rPr lang="en-US" sz="2400" b="1" i="0" u="none" strike="noStrike" dirty="0">
                          <a:solidFill>
                            <a:schemeClr val="bg1"/>
                          </a:solidFill>
                          <a:effectLst/>
                          <a:latin typeface="Calibri" panose="020F0502020204030204" pitchFamily="34" charset="0"/>
                        </a:rPr>
                        <a:t>Datasets</a:t>
                      </a:r>
                      <a:endParaRPr lang="en-US" sz="2400" dirty="0">
                        <a:solidFill>
                          <a:schemeClr val="bg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rtl="0" fontAlgn="t">
                        <a:spcBef>
                          <a:spcPts val="0"/>
                        </a:spcBef>
                        <a:spcAft>
                          <a:spcPts val="0"/>
                        </a:spcAft>
                      </a:pPr>
                      <a:r>
                        <a:rPr lang="en-US" sz="2400" b="1" i="0" u="none" strike="noStrike" dirty="0">
                          <a:solidFill>
                            <a:schemeClr val="bg1"/>
                          </a:solidFill>
                          <a:effectLst/>
                          <a:latin typeface="Calibri" panose="020F0502020204030204" pitchFamily="34" charset="0"/>
                        </a:rPr>
                        <a:t>Granularity</a:t>
                      </a:r>
                      <a:endParaRPr lang="en-US" sz="2400" dirty="0">
                        <a:solidFill>
                          <a:schemeClr val="bg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999697916"/>
                  </a:ext>
                </a:extLst>
              </a:tr>
              <a:tr h="0">
                <a:tc>
                  <a:txBody>
                    <a:bodyPr/>
                    <a:lstStyle/>
                    <a:p>
                      <a:pPr algn="ctr" rtl="0" fontAlgn="t">
                        <a:spcBef>
                          <a:spcPts val="0"/>
                        </a:spcBef>
                        <a:spcAft>
                          <a:spcPts val="0"/>
                        </a:spcAft>
                      </a:pPr>
                      <a:r>
                        <a:rPr lang="en-US" sz="2400" b="0" i="0" u="none" strike="noStrike" dirty="0" err="1">
                          <a:solidFill>
                            <a:srgbClr val="000000"/>
                          </a:solidFill>
                          <a:effectLst/>
                          <a:latin typeface="Calibri" panose="020F0502020204030204" pitchFamily="34" charset="0"/>
                        </a:rPr>
                        <a:t>Training,Test</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a:solidFill>
                            <a:srgbClr val="000000"/>
                          </a:solidFill>
                          <a:effectLst/>
                          <a:latin typeface="Calibri" panose="020F0502020204030204" pitchFamily="34" charset="0"/>
                        </a:rPr>
                        <a:t>card_id</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6568890"/>
                  </a:ext>
                </a:extLst>
              </a:tr>
              <a:tr h="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Historical Transactions, New Merchant Transactions</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err="1">
                          <a:solidFill>
                            <a:srgbClr val="000000"/>
                          </a:solidFill>
                          <a:effectLst/>
                          <a:latin typeface="Calibri" panose="020F0502020204030204" pitchFamily="34" charset="0"/>
                        </a:rPr>
                        <a:t>card_id</a:t>
                      </a:r>
                      <a:r>
                        <a:rPr lang="en-US" sz="2400" b="0" i="0" u="none" strike="noStrike" dirty="0">
                          <a:solidFill>
                            <a:srgbClr val="000000"/>
                          </a:solidFill>
                          <a:effectLst/>
                          <a:latin typeface="Calibri" panose="020F0502020204030204" pitchFamily="34" charset="0"/>
                        </a:rPr>
                        <a:t>, transaction timestamp</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764230"/>
                  </a:ext>
                </a:extLst>
              </a:tr>
              <a:tr h="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Merchants</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err="1">
                          <a:solidFill>
                            <a:srgbClr val="000000"/>
                          </a:solidFill>
                          <a:effectLst/>
                          <a:latin typeface="Calibri" panose="020F0502020204030204" pitchFamily="34" charset="0"/>
                        </a:rPr>
                        <a:t>merchant_id</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643237"/>
                  </a:ext>
                </a:extLst>
              </a:tr>
            </a:tbl>
          </a:graphicData>
        </a:graphic>
      </p:graphicFrame>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2757239"/>
            <a:ext cx="11161868" cy="3724096"/>
          </a:xfrm>
          <a:prstGeom prst="rect">
            <a:avLst/>
          </a:prstGeom>
          <a:noFill/>
        </p:spPr>
        <p:txBody>
          <a:bodyPr wrap="square" rtlCol="0">
            <a:spAutoFit/>
          </a:bodyPr>
          <a:lstStyle/>
          <a:p>
            <a:r>
              <a:rPr lang="en-US" sz="3200" dirty="0"/>
              <a:t>I. Aggregation</a:t>
            </a:r>
          </a:p>
          <a:p>
            <a:pPr marL="342900" indent="-342900">
              <a:buFont typeface="Arial" panose="020B0604020202020204" pitchFamily="34" charset="0"/>
              <a:buChar char="•"/>
            </a:pPr>
            <a:r>
              <a:rPr lang="en-US" sz="2400" dirty="0"/>
              <a:t>Historical Transactions LJ Merchants ON Merchant ID -&gt; HIST_TRAN_MER </a:t>
            </a:r>
          </a:p>
          <a:p>
            <a:pPr marL="342900" indent="-342900">
              <a:buFont typeface="Arial" panose="020B0604020202020204" pitchFamily="34" charset="0"/>
              <a:buChar char="•"/>
            </a:pPr>
            <a:r>
              <a:rPr lang="en-US" sz="2400" dirty="0"/>
              <a:t>Aggregate HIST_TRAN_MER  at Card ID Granularity -&gt; HIST_TRAN_MER _AGG</a:t>
            </a:r>
          </a:p>
          <a:p>
            <a:pPr marL="342900" indent="-342900">
              <a:buFont typeface="Arial" panose="020B0604020202020204" pitchFamily="34" charset="0"/>
              <a:buChar char="•"/>
            </a:pPr>
            <a:r>
              <a:rPr lang="en-US" sz="2400" dirty="0"/>
              <a:t>TRAINING LJ HIST_TRAN_MER _AGG ON Card ID -&gt; TRAIN_HIST_TRAN_AGG </a:t>
            </a:r>
          </a:p>
          <a:p>
            <a:pPr marL="342900" indent="-342900">
              <a:buFont typeface="Arial" panose="020B0604020202020204" pitchFamily="34" charset="0"/>
              <a:buChar char="•"/>
            </a:pPr>
            <a:r>
              <a:rPr lang="en-US" sz="2400" dirty="0"/>
              <a:t>New Merchant Transactions -&gt; TRAIN_NEW_MER_TRAN_AGG </a:t>
            </a:r>
            <a:r>
              <a:rPr lang="en-US" sz="2000" i="1" dirty="0"/>
              <a:t>(Similar transformations)</a:t>
            </a:r>
          </a:p>
          <a:p>
            <a:pPr marL="342900" indent="-342900">
              <a:buFont typeface="Arial" panose="020B0604020202020204" pitchFamily="34" charset="0"/>
              <a:buChar char="•"/>
            </a:pPr>
            <a:r>
              <a:rPr lang="en-US" sz="2400" dirty="0"/>
              <a:t>TRAINING LJ TRAIN_HIST_TRAN_AGG  LJ TRAIN_NEW_MER_TRAN_AGG -&gt; TRAIN</a:t>
            </a:r>
          </a:p>
          <a:p>
            <a:pPr marL="342900" indent="-342900">
              <a:buFont typeface="Arial" panose="020B0604020202020204" pitchFamily="34" charset="0"/>
              <a:buChar char="•"/>
            </a:pPr>
            <a:r>
              <a:rPr lang="en-US" sz="2400" dirty="0"/>
              <a:t>TEST LJ TEST_HIST_TRAN_AGG  LJ TEST_NEW_MER_TRAN_AGG -&gt; TEST </a:t>
            </a:r>
            <a:r>
              <a:rPr lang="en-US" sz="2000" i="1" dirty="0"/>
              <a:t>(Similar Transformations)</a:t>
            </a:r>
          </a:p>
          <a:p>
            <a:pPr marL="342900" indent="-342900">
              <a:buFont typeface="Arial" panose="020B0604020202020204" pitchFamily="34" charset="0"/>
              <a:buChar char="•"/>
            </a:pPr>
            <a:endParaRPr lang="en-US" sz="2000" i="1" dirty="0"/>
          </a:p>
          <a:p>
            <a:r>
              <a:rPr lang="en-US" sz="2000" i="1" dirty="0"/>
              <a:t>* LJ : Left Join</a:t>
            </a:r>
          </a:p>
        </p:txBody>
      </p:sp>
    </p:spTree>
    <p:extLst>
      <p:ext uri="{BB962C8B-B14F-4D97-AF65-F5344CB8AC3E}">
        <p14:creationId xmlns:p14="http://schemas.microsoft.com/office/powerpoint/2010/main" val="171277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Datasets Combination Strategy</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12</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4278094"/>
          </a:xfrm>
          <a:prstGeom prst="rect">
            <a:avLst/>
          </a:prstGeom>
          <a:noFill/>
        </p:spPr>
        <p:txBody>
          <a:bodyPr wrap="square" rtlCol="0">
            <a:spAutoFit/>
          </a:bodyPr>
          <a:lstStyle/>
          <a:p>
            <a:r>
              <a:rPr lang="en-US" sz="3200" dirty="0"/>
              <a:t>II. Decomposition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Transaction Datasets are very large</a:t>
            </a:r>
          </a:p>
          <a:p>
            <a:pPr marL="800100" lvl="1" indent="-342900">
              <a:buFont typeface="Wingdings" panose="05000000000000000000" pitchFamily="2" charset="2"/>
              <a:buChar char="ü"/>
            </a:pPr>
            <a:r>
              <a:rPr lang="en-US" sz="2400" dirty="0"/>
              <a:t>Historical Transactions: </a:t>
            </a:r>
            <a:r>
              <a:rPr lang="en-US" sz="2400" dirty="0">
                <a:solidFill>
                  <a:srgbClr val="C20000"/>
                </a:solidFill>
              </a:rPr>
              <a:t>29 million transactions</a:t>
            </a:r>
          </a:p>
          <a:p>
            <a:pPr marL="800100" lvl="1" indent="-342900">
              <a:buFont typeface="Wingdings" panose="05000000000000000000" pitchFamily="2" charset="2"/>
              <a:buChar char="ü"/>
            </a:pPr>
            <a:r>
              <a:rPr lang="en-US" sz="2400" dirty="0"/>
              <a:t>New Merchant Transactions: </a:t>
            </a:r>
            <a:r>
              <a:rPr lang="en-US" sz="2400" dirty="0">
                <a:solidFill>
                  <a:srgbClr val="C20000"/>
                </a:solidFill>
              </a:rPr>
              <a:t>1.9 million transactions</a:t>
            </a:r>
          </a:p>
          <a:p>
            <a:pPr marL="800100" lvl="1" indent="-342900">
              <a:buFont typeface="Wingdings" panose="05000000000000000000" pitchFamily="2" charset="2"/>
              <a:buChar char="ü"/>
            </a:pPr>
            <a:endParaRPr lang="en-US" sz="2400" dirty="0">
              <a:solidFill>
                <a:srgbClr val="C20000"/>
              </a:solidFill>
            </a:endParaRPr>
          </a:p>
          <a:p>
            <a:pPr marL="342900" indent="-342900">
              <a:buFont typeface="Arial" panose="020B0604020202020204" pitchFamily="34" charset="0"/>
              <a:buChar char="•"/>
            </a:pPr>
            <a:r>
              <a:rPr lang="en-US" sz="2400" dirty="0"/>
              <a:t>Divide and Conquer</a:t>
            </a:r>
          </a:p>
          <a:p>
            <a:pPr marL="800100" lvl="1" indent="-342900">
              <a:buFont typeface="Arial" panose="020B0604020202020204" pitchFamily="34" charset="0"/>
              <a:buChar char="•"/>
            </a:pPr>
            <a:r>
              <a:rPr lang="en-US" sz="2400" dirty="0"/>
              <a:t>New column added to training dataset: LOW, MED, HIGH based on Target score</a:t>
            </a:r>
          </a:p>
          <a:p>
            <a:pPr marL="800100" lvl="1" indent="-342900">
              <a:buFont typeface="Arial" panose="020B0604020202020204" pitchFamily="34" charset="0"/>
              <a:buChar char="•"/>
            </a:pPr>
            <a:r>
              <a:rPr lang="en-US" sz="2400" dirty="0"/>
              <a:t>Each part was joined with Historical Transactions and New Merchant Transactions respectively and aggregated separately. Finally, all parts concatenated to form fi nal training and test datasets.  </a:t>
            </a:r>
          </a:p>
        </p:txBody>
      </p:sp>
    </p:spTree>
    <p:extLst>
      <p:ext uri="{BB962C8B-B14F-4D97-AF65-F5344CB8AC3E}">
        <p14:creationId xmlns:p14="http://schemas.microsoft.com/office/powerpoint/2010/main" val="178415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9B91"/>
          </a:solidFill>
        </p:spPr>
        <p:txBody>
          <a:bodyPr>
            <a:noAutofit/>
          </a:bodyPr>
          <a:lstStyle/>
          <a:p>
            <a:r>
              <a:rPr lang="en-US" sz="4000" dirty="0">
                <a:solidFill>
                  <a:schemeClr val="bg1"/>
                </a:solidFill>
                <a:latin typeface="Athelas" charset="0"/>
                <a:ea typeface="Athelas" charset="0"/>
                <a:cs typeface="Athelas" charset="0"/>
              </a:rPr>
              <a:t>Historical Transactions/New Merchant Transactions</a:t>
            </a:r>
          </a:p>
        </p:txBody>
      </p:sp>
      <p:sp>
        <p:nvSpPr>
          <p:cNvPr id="9" name="Slide Number Placeholder 8"/>
          <p:cNvSpPr>
            <a:spLocks noGrp="1"/>
          </p:cNvSpPr>
          <p:nvPr>
            <p:ph type="sldNum" sz="quarter" idx="12"/>
          </p:nvPr>
        </p:nvSpPr>
        <p:spPr>
          <a:xfrm>
            <a:off x="9448800" y="6492875"/>
            <a:ext cx="2743200" cy="365125"/>
          </a:xfrm>
        </p:spPr>
        <p:txBody>
          <a:bodyPr/>
          <a:lstStyle/>
          <a:p>
            <a:fld id="{16FA6B3E-46B9-EC46-AB95-0E643768DDA9}" type="slidenum">
              <a:rPr lang="en-US" smtClean="0"/>
              <a:t>13</a:t>
            </a:fld>
            <a:endParaRPr lang="en-US" dirty="0"/>
          </a:p>
        </p:txBody>
      </p:sp>
      <p:sp>
        <p:nvSpPr>
          <p:cNvPr id="8" name="Rectangle 7">
            <a:extLst>
              <a:ext uri="{FF2B5EF4-FFF2-40B4-BE49-F238E27FC236}">
                <a16:creationId xmlns:a16="http://schemas.microsoft.com/office/drawing/2014/main" id="{8BE65E4B-B448-4A77-9939-0274BA88CFD1}"/>
              </a:ext>
            </a:extLst>
          </p:cNvPr>
          <p:cNvSpPr/>
          <p:nvPr/>
        </p:nvSpPr>
        <p:spPr>
          <a:xfrm>
            <a:off x="309488" y="835798"/>
            <a:ext cx="7735259" cy="584775"/>
          </a:xfrm>
          <a:prstGeom prst="rect">
            <a:avLst/>
          </a:prstGeom>
        </p:spPr>
        <p:txBody>
          <a:bodyPr wrap="none">
            <a:spAutoFit/>
          </a:bodyPr>
          <a:lstStyle/>
          <a:p>
            <a:r>
              <a:rPr lang="en-US" sz="3200" b="1" dirty="0">
                <a:latin typeface="Athelas"/>
              </a:rPr>
              <a:t>Relation of Aggregated Variables with Target</a:t>
            </a:r>
          </a:p>
        </p:txBody>
      </p:sp>
      <p:sp>
        <p:nvSpPr>
          <p:cNvPr id="17" name="TextBox 16">
            <a:extLst>
              <a:ext uri="{FF2B5EF4-FFF2-40B4-BE49-F238E27FC236}">
                <a16:creationId xmlns:a16="http://schemas.microsoft.com/office/drawing/2014/main" id="{006863CE-CF11-4187-928A-768B71E5FB99}"/>
              </a:ext>
            </a:extLst>
          </p:cNvPr>
          <p:cNvSpPr txBox="1"/>
          <p:nvPr/>
        </p:nvSpPr>
        <p:spPr>
          <a:xfrm>
            <a:off x="4402164" y="1641916"/>
            <a:ext cx="7320110" cy="2308324"/>
          </a:xfrm>
          <a:prstGeom prst="rect">
            <a:avLst/>
          </a:prstGeom>
          <a:solidFill>
            <a:schemeClr val="bg1"/>
          </a:solidFill>
          <a:ln>
            <a:solidFill>
              <a:srgbClr val="009B91"/>
            </a:solidFill>
          </a:ln>
        </p:spPr>
        <p:txBody>
          <a:bodyPr wrap="square" rtlCol="0">
            <a:spAutoFit/>
          </a:bodyPr>
          <a:lstStyle/>
          <a:p>
            <a:r>
              <a:rPr lang="en-US" sz="2400" b="1" dirty="0">
                <a:solidFill>
                  <a:srgbClr val="009B91"/>
                </a:solidFill>
              </a:rPr>
              <a:t>Insights</a:t>
            </a:r>
          </a:p>
          <a:p>
            <a:pPr marL="342900" indent="-342900">
              <a:buFont typeface="Arial" panose="020B0604020202020204" pitchFamily="34" charset="0"/>
              <a:buChar char="•"/>
            </a:pPr>
            <a:r>
              <a:rPr lang="en-US" sz="2400" dirty="0"/>
              <a:t>The target score of customers with high total purchase amount or high total purchase count leaned towards zero.</a:t>
            </a:r>
          </a:p>
          <a:p>
            <a:pPr marL="342900" indent="-342900">
              <a:buFont typeface="Arial" panose="020B0604020202020204" pitchFamily="34" charset="0"/>
              <a:buChar char="•"/>
            </a:pPr>
            <a:r>
              <a:rPr lang="en-US" sz="2400" dirty="0"/>
              <a:t>Customers with high purchase date range had a score away from zero.</a:t>
            </a:r>
          </a:p>
        </p:txBody>
      </p:sp>
      <p:pic>
        <p:nvPicPr>
          <p:cNvPr id="3" name="Picture 2">
            <a:extLst>
              <a:ext uri="{FF2B5EF4-FFF2-40B4-BE49-F238E27FC236}">
                <a16:creationId xmlns:a16="http://schemas.microsoft.com/office/drawing/2014/main" id="{E6A44A28-83DF-4712-A0A0-CD6D72F99F36}"/>
              </a:ext>
            </a:extLst>
          </p:cNvPr>
          <p:cNvPicPr>
            <a:picLocks noChangeAspect="1"/>
          </p:cNvPicPr>
          <p:nvPr/>
        </p:nvPicPr>
        <p:blipFill>
          <a:blip r:embed="rId2"/>
          <a:stretch>
            <a:fillRect/>
          </a:stretch>
        </p:blipFill>
        <p:spPr>
          <a:xfrm>
            <a:off x="309488" y="1575769"/>
            <a:ext cx="3623092" cy="2391772"/>
          </a:xfrm>
          <a:prstGeom prst="rect">
            <a:avLst/>
          </a:prstGeom>
        </p:spPr>
      </p:pic>
      <p:pic>
        <p:nvPicPr>
          <p:cNvPr id="4" name="Picture 3">
            <a:extLst>
              <a:ext uri="{FF2B5EF4-FFF2-40B4-BE49-F238E27FC236}">
                <a16:creationId xmlns:a16="http://schemas.microsoft.com/office/drawing/2014/main" id="{48AE17AE-58FF-48CC-86F4-CAD3CD8E8F10}"/>
              </a:ext>
            </a:extLst>
          </p:cNvPr>
          <p:cNvPicPr>
            <a:picLocks noChangeAspect="1"/>
          </p:cNvPicPr>
          <p:nvPr/>
        </p:nvPicPr>
        <p:blipFill>
          <a:blip r:embed="rId3"/>
          <a:stretch>
            <a:fillRect/>
          </a:stretch>
        </p:blipFill>
        <p:spPr>
          <a:xfrm>
            <a:off x="271867" y="4122737"/>
            <a:ext cx="3905250" cy="2552700"/>
          </a:xfrm>
          <a:prstGeom prst="rect">
            <a:avLst/>
          </a:prstGeom>
        </p:spPr>
      </p:pic>
      <p:pic>
        <p:nvPicPr>
          <p:cNvPr id="5" name="Picture 4">
            <a:extLst>
              <a:ext uri="{FF2B5EF4-FFF2-40B4-BE49-F238E27FC236}">
                <a16:creationId xmlns:a16="http://schemas.microsoft.com/office/drawing/2014/main" id="{4CA53E63-084C-4D9D-BB46-8A37AF1263F3}"/>
              </a:ext>
            </a:extLst>
          </p:cNvPr>
          <p:cNvPicPr>
            <a:picLocks noChangeAspect="1"/>
          </p:cNvPicPr>
          <p:nvPr/>
        </p:nvPicPr>
        <p:blipFill>
          <a:blip r:embed="rId4"/>
          <a:stretch>
            <a:fillRect/>
          </a:stretch>
        </p:blipFill>
        <p:spPr>
          <a:xfrm>
            <a:off x="4177117" y="4122737"/>
            <a:ext cx="3743325" cy="2581275"/>
          </a:xfrm>
          <a:prstGeom prst="rect">
            <a:avLst/>
          </a:prstGeom>
        </p:spPr>
      </p:pic>
      <p:pic>
        <p:nvPicPr>
          <p:cNvPr id="10" name="Picture 9">
            <a:extLst>
              <a:ext uri="{FF2B5EF4-FFF2-40B4-BE49-F238E27FC236}">
                <a16:creationId xmlns:a16="http://schemas.microsoft.com/office/drawing/2014/main" id="{E2815883-5233-4089-BE70-CB97D173D4E3}"/>
              </a:ext>
            </a:extLst>
          </p:cNvPr>
          <p:cNvPicPr>
            <a:picLocks noChangeAspect="1"/>
          </p:cNvPicPr>
          <p:nvPr/>
        </p:nvPicPr>
        <p:blipFill>
          <a:blip r:embed="rId5"/>
          <a:stretch>
            <a:fillRect/>
          </a:stretch>
        </p:blipFill>
        <p:spPr>
          <a:xfrm>
            <a:off x="8082367" y="4118217"/>
            <a:ext cx="3639907" cy="2390655"/>
          </a:xfrm>
          <a:prstGeom prst="rect">
            <a:avLst/>
          </a:prstGeom>
        </p:spPr>
      </p:pic>
    </p:spTree>
    <p:extLst>
      <p:ext uri="{BB962C8B-B14F-4D97-AF65-F5344CB8AC3E}">
        <p14:creationId xmlns:p14="http://schemas.microsoft.com/office/powerpoint/2010/main" val="189627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Exploratory Data Analysis</a:t>
            </a: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a:t>Did the customers enjoy their experience? Did the merchants see repeat business?</a:t>
            </a:r>
          </a:p>
          <a:p>
            <a:pPr marL="800100" lvl="1" indent="-342900">
              <a:buFont typeface="Courier New" panose="02070309020205020404" pitchFamily="49" charset="0"/>
              <a:buChar char="o"/>
            </a:pPr>
            <a:r>
              <a:rPr lang="en-US" sz="2400" dirty="0"/>
              <a:t>Yes, Most customers revisited the merchants they already went to</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What level of personalization can be used for predictive modeling</a:t>
            </a:r>
          </a:p>
          <a:p>
            <a:pPr marL="800100" lvl="1" indent="-342900">
              <a:buFont typeface="Courier New" panose="02070309020205020404" pitchFamily="49" charset="0"/>
              <a:buChar char="o"/>
            </a:pPr>
            <a:r>
              <a:rPr lang="en-US" sz="2400" dirty="0">
                <a:solidFill>
                  <a:schemeClr val="accent2">
                    <a:lumMod val="75000"/>
                  </a:schemeClr>
                </a:solidFill>
              </a:rPr>
              <a:t>Feature variables of cardholders (feature_1, feature_2, feature_3), Length of Membership</a:t>
            </a:r>
          </a:p>
          <a:p>
            <a:pPr marL="800100" lvl="1" indent="-342900">
              <a:buFont typeface="Courier New" panose="02070309020205020404" pitchFamily="49" charset="0"/>
              <a:buChar char="o"/>
            </a:pPr>
            <a:r>
              <a:rPr lang="en-US" sz="2400" dirty="0">
                <a:solidFill>
                  <a:srgbClr val="009B91"/>
                </a:solidFill>
              </a:rPr>
              <a:t>Features associated with cardmembers’ purchase transactions (installments, other features, purchase amount, elapsed days since purchase days)</a:t>
            </a:r>
          </a:p>
          <a:p>
            <a:pPr marL="800100" lvl="1" indent="-342900">
              <a:buFont typeface="Courier New" panose="02070309020205020404" pitchFamily="49" charset="0"/>
              <a:buChar char="o"/>
            </a:pPr>
            <a:r>
              <a:rPr lang="en-US" sz="2400" dirty="0">
                <a:solidFill>
                  <a:srgbClr val="002060"/>
                </a:solidFill>
              </a:rPr>
              <a:t>Characteristics of merchants at which the cardmembers shop.</a:t>
            </a:r>
            <a:endParaRPr lang="en-US" sz="2400" b="1" dirty="0"/>
          </a:p>
        </p:txBody>
      </p:sp>
      <p:sp>
        <p:nvSpPr>
          <p:cNvPr id="7" name="Title 1">
            <a:extLst>
              <a:ext uri="{FF2B5EF4-FFF2-40B4-BE49-F238E27FC236}">
                <a16:creationId xmlns:a16="http://schemas.microsoft.com/office/drawing/2014/main" id="{69E32C72-C39D-458C-AC4A-9D3B59462F76}"/>
              </a:ext>
            </a:extLst>
          </p:cNvPr>
          <p:cNvSpPr txBox="1">
            <a:spLocks/>
          </p:cNvSpPr>
          <p:nvPr/>
        </p:nvSpPr>
        <p:spPr>
          <a:xfrm>
            <a:off x="4203733" y="5309964"/>
            <a:ext cx="4419600" cy="1115878"/>
          </a:xfrm>
          <a:prstGeom prst="rect">
            <a:avLst/>
          </a:prstGeom>
          <a:solidFill>
            <a:srgbClr val="009B9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Historical Transactions/</a:t>
            </a:r>
          </a:p>
          <a:p>
            <a:pPr algn="ctr"/>
            <a:r>
              <a:rPr lang="en-US" sz="3000" dirty="0">
                <a:solidFill>
                  <a:schemeClr val="bg1"/>
                </a:solidFill>
                <a:latin typeface="Athelas" charset="0"/>
                <a:ea typeface="Athelas" charset="0"/>
                <a:cs typeface="Athelas" charset="0"/>
              </a:rPr>
              <a:t>New Merchant Transaction</a:t>
            </a:r>
          </a:p>
        </p:txBody>
      </p:sp>
      <p:sp>
        <p:nvSpPr>
          <p:cNvPr id="8" name="Title 1">
            <a:extLst>
              <a:ext uri="{FF2B5EF4-FFF2-40B4-BE49-F238E27FC236}">
                <a16:creationId xmlns:a16="http://schemas.microsoft.com/office/drawing/2014/main" id="{CF8BED7B-7AF1-47E1-8867-EFB9428C33BE}"/>
              </a:ext>
            </a:extLst>
          </p:cNvPr>
          <p:cNvSpPr txBox="1">
            <a:spLocks/>
          </p:cNvSpPr>
          <p:nvPr/>
        </p:nvSpPr>
        <p:spPr>
          <a:xfrm>
            <a:off x="812844" y="5904460"/>
            <a:ext cx="2997244" cy="525474"/>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Training Dataset</a:t>
            </a:r>
          </a:p>
        </p:txBody>
      </p:sp>
      <p:sp>
        <p:nvSpPr>
          <p:cNvPr id="9" name="Title 1">
            <a:extLst>
              <a:ext uri="{FF2B5EF4-FFF2-40B4-BE49-F238E27FC236}">
                <a16:creationId xmlns:a16="http://schemas.microsoft.com/office/drawing/2014/main" id="{722D15F7-C988-4FB7-B6D2-30A749E3ACE5}"/>
              </a:ext>
            </a:extLst>
          </p:cNvPr>
          <p:cNvSpPr txBox="1">
            <a:spLocks/>
          </p:cNvSpPr>
          <p:nvPr/>
        </p:nvSpPr>
        <p:spPr>
          <a:xfrm>
            <a:off x="9016978" y="5755639"/>
            <a:ext cx="2997244" cy="649111"/>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Merchants </a:t>
            </a:r>
          </a:p>
        </p:txBody>
      </p:sp>
    </p:spTree>
    <p:extLst>
      <p:ext uri="{BB962C8B-B14F-4D97-AF65-F5344CB8AC3E}">
        <p14:creationId xmlns:p14="http://schemas.microsoft.com/office/powerpoint/2010/main" val="255900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Insights from Exploratory Data Analysis</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15</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515066" y="760889"/>
            <a:ext cx="11161868"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Few Characteristics associated with promotion worthy customers</a:t>
            </a:r>
          </a:p>
          <a:p>
            <a:pPr marL="800100" lvl="1" indent="-342900">
              <a:buFont typeface="Courier New" panose="02070309020205020404" pitchFamily="49" charset="0"/>
              <a:buChar char="o"/>
            </a:pPr>
            <a:r>
              <a:rPr lang="en-US" sz="2400" dirty="0">
                <a:solidFill>
                  <a:srgbClr val="002060"/>
                </a:solidFill>
              </a:rPr>
              <a:t>High Unique Merchant ID Count, High Unique Merchant Group ID Count</a:t>
            </a:r>
          </a:p>
          <a:p>
            <a:pPr marL="800100" lvl="1" indent="-342900">
              <a:buFont typeface="Courier New" panose="02070309020205020404" pitchFamily="49" charset="0"/>
              <a:buChar char="o"/>
            </a:pPr>
            <a:r>
              <a:rPr lang="en-US" sz="2400" dirty="0">
                <a:solidFill>
                  <a:srgbClr val="009B91"/>
                </a:solidFill>
              </a:rPr>
              <a:t>High Purchase Amount Sum</a:t>
            </a:r>
          </a:p>
          <a:p>
            <a:pPr marL="800100" lvl="1" indent="-342900">
              <a:buFont typeface="Courier New" panose="02070309020205020404" pitchFamily="49" charset="0"/>
              <a:buChar char="o"/>
            </a:pPr>
            <a:r>
              <a:rPr lang="en-US" sz="2400" dirty="0">
                <a:solidFill>
                  <a:schemeClr val="accent2">
                    <a:lumMod val="75000"/>
                  </a:schemeClr>
                </a:solidFill>
              </a:rPr>
              <a:t>Higher Elapsed Days Range</a:t>
            </a:r>
          </a:p>
          <a:p>
            <a:pPr marL="800100" lvl="1" indent="-342900">
              <a:buFont typeface="Courier New" panose="02070309020205020404" pitchFamily="49" charset="0"/>
              <a:buChar char="o"/>
            </a:pPr>
            <a:r>
              <a:rPr lang="en-US" sz="2400" dirty="0">
                <a:solidFill>
                  <a:srgbClr val="002060"/>
                </a:solidFill>
              </a:rPr>
              <a:t>High Sum of Numerical_1 Quantity</a:t>
            </a:r>
          </a:p>
          <a:p>
            <a:pPr marL="800100" lvl="1" indent="-342900">
              <a:buFont typeface="Courier New" panose="02070309020205020404" pitchFamily="49" charset="0"/>
              <a:buChar char="o"/>
            </a:pPr>
            <a:r>
              <a:rPr lang="en-US" sz="2400" dirty="0">
                <a:solidFill>
                  <a:srgbClr val="002060"/>
                </a:solidFill>
              </a:rPr>
              <a:t>Lower Unique Cities of Transaction</a:t>
            </a:r>
          </a:p>
          <a:p>
            <a:pPr marL="800100" lvl="1" indent="-342900">
              <a:buFont typeface="Courier New" panose="02070309020205020404" pitchFamily="49" charset="0"/>
              <a:buChar char="o"/>
            </a:pPr>
            <a:endParaRPr lang="en-US" sz="2400" dirty="0">
              <a:solidFill>
                <a:srgbClr val="002060"/>
              </a:solidFill>
            </a:endParaRPr>
          </a:p>
          <a:p>
            <a:pPr marL="342900" indent="-342900">
              <a:buFont typeface="Arial" panose="020B0604020202020204" pitchFamily="34" charset="0"/>
              <a:buChar char="•"/>
            </a:pPr>
            <a:r>
              <a:rPr lang="en-US" sz="2400" b="1" dirty="0"/>
              <a:t>Model Building</a:t>
            </a:r>
          </a:p>
          <a:p>
            <a:pPr marL="800100" lvl="1" indent="-342900">
              <a:buFont typeface="Arial" panose="020B0604020202020204" pitchFamily="34" charset="0"/>
              <a:buChar char="•"/>
            </a:pPr>
            <a:r>
              <a:rPr lang="en-US" sz="2400" dirty="0"/>
              <a:t>Discover the most important features influencing target variable.</a:t>
            </a:r>
          </a:p>
          <a:p>
            <a:pPr marL="800100" lvl="1" indent="-342900">
              <a:buFont typeface="Arial" panose="020B0604020202020204" pitchFamily="34" charset="0"/>
              <a:buChar char="•"/>
            </a:pPr>
            <a:r>
              <a:rPr lang="en-US" sz="2400" dirty="0"/>
              <a:t>Predict the target variable of customers from their data </a:t>
            </a:r>
          </a:p>
        </p:txBody>
      </p:sp>
      <p:sp>
        <p:nvSpPr>
          <p:cNvPr id="7" name="Title 1">
            <a:extLst>
              <a:ext uri="{FF2B5EF4-FFF2-40B4-BE49-F238E27FC236}">
                <a16:creationId xmlns:a16="http://schemas.microsoft.com/office/drawing/2014/main" id="{A4B48BA6-3A72-48F0-B0BF-364E1705406C}"/>
              </a:ext>
            </a:extLst>
          </p:cNvPr>
          <p:cNvSpPr txBox="1">
            <a:spLocks/>
          </p:cNvSpPr>
          <p:nvPr/>
        </p:nvSpPr>
        <p:spPr>
          <a:xfrm>
            <a:off x="4203733" y="5352147"/>
            <a:ext cx="4419600" cy="1115878"/>
          </a:xfrm>
          <a:prstGeom prst="rect">
            <a:avLst/>
          </a:prstGeom>
          <a:solidFill>
            <a:srgbClr val="009B9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Historical Transactions/</a:t>
            </a:r>
          </a:p>
          <a:p>
            <a:pPr algn="ctr"/>
            <a:r>
              <a:rPr lang="en-US" sz="3000" dirty="0">
                <a:solidFill>
                  <a:schemeClr val="bg1"/>
                </a:solidFill>
                <a:latin typeface="Athelas" charset="0"/>
                <a:ea typeface="Athelas" charset="0"/>
                <a:cs typeface="Athelas" charset="0"/>
              </a:rPr>
              <a:t>New Merchant Transaction</a:t>
            </a:r>
          </a:p>
        </p:txBody>
      </p:sp>
      <p:sp>
        <p:nvSpPr>
          <p:cNvPr id="8" name="Title 1">
            <a:extLst>
              <a:ext uri="{FF2B5EF4-FFF2-40B4-BE49-F238E27FC236}">
                <a16:creationId xmlns:a16="http://schemas.microsoft.com/office/drawing/2014/main" id="{45EF3B73-A337-4199-A907-9DE648E44CDD}"/>
              </a:ext>
            </a:extLst>
          </p:cNvPr>
          <p:cNvSpPr txBox="1">
            <a:spLocks/>
          </p:cNvSpPr>
          <p:nvPr/>
        </p:nvSpPr>
        <p:spPr>
          <a:xfrm>
            <a:off x="812844" y="5946643"/>
            <a:ext cx="2997244" cy="525474"/>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Training Dataset</a:t>
            </a:r>
          </a:p>
        </p:txBody>
      </p:sp>
      <p:sp>
        <p:nvSpPr>
          <p:cNvPr id="9" name="Title 1">
            <a:extLst>
              <a:ext uri="{FF2B5EF4-FFF2-40B4-BE49-F238E27FC236}">
                <a16:creationId xmlns:a16="http://schemas.microsoft.com/office/drawing/2014/main" id="{7DCE5695-AF2F-49A6-B690-4CC4E25927BC}"/>
              </a:ext>
            </a:extLst>
          </p:cNvPr>
          <p:cNvSpPr txBox="1">
            <a:spLocks/>
          </p:cNvSpPr>
          <p:nvPr/>
        </p:nvSpPr>
        <p:spPr>
          <a:xfrm>
            <a:off x="9016978" y="5797822"/>
            <a:ext cx="2997244" cy="649111"/>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Merchants </a:t>
            </a:r>
          </a:p>
        </p:txBody>
      </p:sp>
    </p:spTree>
    <p:extLst>
      <p:ext uri="{BB962C8B-B14F-4D97-AF65-F5344CB8AC3E}">
        <p14:creationId xmlns:p14="http://schemas.microsoft.com/office/powerpoint/2010/main" val="428337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411" y="1139762"/>
            <a:ext cx="10024002" cy="4294751"/>
          </a:xfrm>
        </p:spPr>
        <p:txBody>
          <a:bodyPr>
            <a:noAutofit/>
          </a:bodyPr>
          <a:lstStyle/>
          <a:p>
            <a:pPr algn="ctr"/>
            <a:r>
              <a:rPr lang="en-US" sz="6200" dirty="0">
                <a:latin typeface="Athelas" charset="0"/>
                <a:ea typeface="Athelas" charset="0"/>
                <a:cs typeface="Athelas" charset="0"/>
              </a:rPr>
              <a:t>Predictive Modeling</a:t>
            </a:r>
            <a:br>
              <a:rPr lang="en-US" sz="6200" dirty="0">
                <a:latin typeface="Athelas" charset="0"/>
                <a:ea typeface="Athelas" charset="0"/>
                <a:cs typeface="Athelas" charset="0"/>
              </a:rPr>
            </a:br>
            <a:endParaRPr lang="en-US" sz="1200" dirty="0">
              <a:solidFill>
                <a:srgbClr val="0000FF"/>
              </a:solidFill>
              <a:latin typeface="Athelas" charset="0"/>
              <a:ea typeface="Athelas" charset="0"/>
              <a:cs typeface="Athelas" charset="0"/>
            </a:endParaRPr>
          </a:p>
        </p:txBody>
      </p:sp>
      <p:sp>
        <p:nvSpPr>
          <p:cNvPr id="6" name="Slide Number Placeholder 5"/>
          <p:cNvSpPr>
            <a:spLocks noGrp="1"/>
          </p:cNvSpPr>
          <p:nvPr>
            <p:ph type="sldNum" sz="quarter" idx="12"/>
          </p:nvPr>
        </p:nvSpPr>
        <p:spPr>
          <a:xfrm>
            <a:off x="9448800" y="6492875"/>
            <a:ext cx="2743200" cy="365125"/>
          </a:xfrm>
        </p:spPr>
        <p:txBody>
          <a:bodyPr/>
          <a:lstStyle/>
          <a:p>
            <a:fld id="{16FA6B3E-46B9-EC46-AB95-0E643768DDA9}" type="slidenum">
              <a:rPr lang="en-US" smtClean="0"/>
              <a:t>16</a:t>
            </a:fld>
            <a:endParaRPr lang="en-US" dirty="0"/>
          </a:p>
        </p:txBody>
      </p:sp>
    </p:spTree>
    <p:extLst>
      <p:ext uri="{BB962C8B-B14F-4D97-AF65-F5344CB8AC3E}">
        <p14:creationId xmlns:p14="http://schemas.microsoft.com/office/powerpoint/2010/main" val="357476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0800"/>
          </a:xfrm>
        </p:spPr>
        <p:txBody>
          <a:bodyPr>
            <a:noAutofit/>
          </a:bodyPr>
          <a:lstStyle/>
          <a:p>
            <a:r>
              <a:rPr lang="en-US" sz="4000" dirty="0">
                <a:latin typeface="Athelas" charset="0"/>
                <a:ea typeface="Athelas" charset="0"/>
                <a:cs typeface="Athelas" charset="0"/>
              </a:rPr>
              <a:t>Modeling Overview</a:t>
            </a:r>
          </a:p>
        </p:txBody>
      </p:sp>
      <p:sp>
        <p:nvSpPr>
          <p:cNvPr id="31" name="Title 1"/>
          <p:cNvSpPr txBox="1">
            <a:spLocks/>
          </p:cNvSpPr>
          <p:nvPr/>
        </p:nvSpPr>
        <p:spPr>
          <a:xfrm>
            <a:off x="394415" y="774300"/>
            <a:ext cx="8340362" cy="1158185"/>
          </a:xfrm>
          <a:prstGeom prst="rect">
            <a:avLst/>
          </a:prstGeom>
          <a:noFill/>
          <a:ln w="28575" cmpd="sng">
            <a:solidFill>
              <a:srgbClr val="374C78"/>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dirty="0">
                <a:solidFill>
                  <a:srgbClr val="000000"/>
                </a:solidFill>
                <a:latin typeface="Athelas Regular"/>
                <a:cs typeface="Athelas Regular"/>
              </a:rPr>
              <a:t>Type: Supervised learning</a:t>
            </a:r>
          </a:p>
        </p:txBody>
      </p:sp>
      <p:sp>
        <p:nvSpPr>
          <p:cNvPr id="32" name="Title 1"/>
          <p:cNvSpPr txBox="1">
            <a:spLocks/>
          </p:cNvSpPr>
          <p:nvPr/>
        </p:nvSpPr>
        <p:spPr>
          <a:xfrm>
            <a:off x="380304" y="4853148"/>
            <a:ext cx="8354473" cy="1158185"/>
          </a:xfrm>
          <a:prstGeom prst="rect">
            <a:avLst/>
          </a:prstGeom>
          <a:noFill/>
          <a:ln w="28575" cmpd="sng">
            <a:solidFill>
              <a:srgbClr val="374C78"/>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dirty="0">
                <a:solidFill>
                  <a:srgbClr val="000000"/>
                </a:solidFill>
                <a:latin typeface="Athelas Regular"/>
                <a:cs typeface="Athelas Regular"/>
              </a:rPr>
              <a:t>Tools: Python’s </a:t>
            </a:r>
            <a:r>
              <a:rPr lang="en-US" sz="2800" dirty="0" err="1">
                <a:solidFill>
                  <a:srgbClr val="000000"/>
                </a:solidFill>
                <a:latin typeface="Athelas Regular"/>
                <a:cs typeface="Athelas Regular"/>
              </a:rPr>
              <a:t>Scikit</a:t>
            </a:r>
            <a:r>
              <a:rPr lang="en-US" sz="2800" dirty="0">
                <a:solidFill>
                  <a:srgbClr val="000000"/>
                </a:solidFill>
                <a:latin typeface="Athelas Regular"/>
                <a:cs typeface="Athelas Regular"/>
              </a:rPr>
              <a:t> Learn and LightGBM</a:t>
            </a:r>
          </a:p>
        </p:txBody>
      </p:sp>
      <p:sp>
        <p:nvSpPr>
          <p:cNvPr id="34" name="Title 1"/>
          <p:cNvSpPr txBox="1">
            <a:spLocks/>
          </p:cNvSpPr>
          <p:nvPr/>
        </p:nvSpPr>
        <p:spPr>
          <a:xfrm>
            <a:off x="380304" y="2148306"/>
            <a:ext cx="8354473" cy="1158185"/>
          </a:xfrm>
          <a:prstGeom prst="rect">
            <a:avLst/>
          </a:prstGeom>
          <a:noFill/>
          <a:ln w="28575" cmpd="sng">
            <a:solidFill>
              <a:srgbClr val="374C78"/>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dirty="0">
                <a:solidFill>
                  <a:srgbClr val="000000"/>
                </a:solidFill>
                <a:latin typeface="Athelas Regular"/>
                <a:cs typeface="Athelas Regular"/>
              </a:rPr>
              <a:t>Regression: Light GBM and Ridge Regression</a:t>
            </a:r>
          </a:p>
        </p:txBody>
      </p:sp>
      <p:sp>
        <p:nvSpPr>
          <p:cNvPr id="35" name="Title 1"/>
          <p:cNvSpPr txBox="1">
            <a:spLocks/>
          </p:cNvSpPr>
          <p:nvPr/>
        </p:nvSpPr>
        <p:spPr>
          <a:xfrm>
            <a:off x="380304" y="3484370"/>
            <a:ext cx="8354473" cy="1158185"/>
          </a:xfrm>
          <a:prstGeom prst="rect">
            <a:avLst/>
          </a:prstGeom>
          <a:noFill/>
          <a:ln w="28575" cmpd="sng">
            <a:solidFill>
              <a:srgbClr val="374C78"/>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800" dirty="0">
                <a:solidFill>
                  <a:srgbClr val="000000"/>
                </a:solidFill>
                <a:latin typeface="Athelas Regular"/>
                <a:cs typeface="Athelas Regular"/>
              </a:rPr>
              <a:t>Feature values have difference range</a:t>
            </a:r>
          </a:p>
        </p:txBody>
      </p:sp>
      <p:sp>
        <p:nvSpPr>
          <p:cNvPr id="89" name="Title 1"/>
          <p:cNvSpPr txBox="1">
            <a:spLocks/>
          </p:cNvSpPr>
          <p:nvPr/>
        </p:nvSpPr>
        <p:spPr>
          <a:xfrm>
            <a:off x="8734777" y="3799843"/>
            <a:ext cx="2505309" cy="579093"/>
          </a:xfrm>
          <a:prstGeom prst="rect">
            <a:avLst/>
          </a:prstGeom>
          <a:no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400" dirty="0">
                <a:solidFill>
                  <a:srgbClr val="FF0000"/>
                </a:solidFill>
                <a:latin typeface="Athelas Regular"/>
                <a:cs typeface="Athelas Regular"/>
              </a:rPr>
              <a:t>Feature Scaling Required </a:t>
            </a:r>
          </a:p>
        </p:txBody>
      </p:sp>
      <p:sp>
        <p:nvSpPr>
          <p:cNvPr id="6" name="Slide Number Placeholder 5"/>
          <p:cNvSpPr>
            <a:spLocks noGrp="1"/>
          </p:cNvSpPr>
          <p:nvPr>
            <p:ph type="sldNum" sz="quarter" idx="12"/>
          </p:nvPr>
        </p:nvSpPr>
        <p:spPr>
          <a:xfrm>
            <a:off x="9448800" y="6492875"/>
            <a:ext cx="2743200" cy="365125"/>
          </a:xfrm>
        </p:spPr>
        <p:txBody>
          <a:bodyPr/>
          <a:lstStyle/>
          <a:p>
            <a:fld id="{16FA6B3E-46B9-EC46-AB95-0E643768DDA9}" type="slidenum">
              <a:rPr lang="en-US" smtClean="0"/>
              <a:t>17</a:t>
            </a:fld>
            <a:endParaRPr lang="en-US" dirty="0"/>
          </a:p>
        </p:txBody>
      </p:sp>
    </p:spTree>
    <p:extLst>
      <p:ext uri="{BB962C8B-B14F-4D97-AF65-F5344CB8AC3E}">
        <p14:creationId xmlns:p14="http://schemas.microsoft.com/office/powerpoint/2010/main" val="371440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Model I: Light GBM Full Model</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18</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666656"/>
            <a:ext cx="11161868" cy="5632311"/>
          </a:xfrm>
          <a:prstGeom prst="rect">
            <a:avLst/>
          </a:prstGeom>
          <a:noFill/>
        </p:spPr>
        <p:txBody>
          <a:bodyPr wrap="square" rtlCol="0">
            <a:spAutoFit/>
          </a:bodyPr>
          <a:lstStyle/>
          <a:p>
            <a:r>
              <a:rPr lang="en-US" sz="3200" dirty="0"/>
              <a:t>Why Light GBM ?</a:t>
            </a:r>
          </a:p>
          <a:p>
            <a:pPr marL="457200" indent="-457200">
              <a:buFont typeface="Arial" panose="020B0604020202020204" pitchFamily="34" charset="0"/>
              <a:buChar char="•"/>
            </a:pPr>
            <a:r>
              <a:rPr lang="en-US" sz="2400" dirty="0"/>
              <a:t>Ensemble Algorithms have better performance than individual decision trees.</a:t>
            </a:r>
          </a:p>
          <a:p>
            <a:pPr marL="457200" indent="-457200">
              <a:buFont typeface="Arial" panose="020B0604020202020204" pitchFamily="34" charset="0"/>
              <a:buChar char="•"/>
            </a:pPr>
            <a:r>
              <a:rPr lang="en-US" sz="2400" dirty="0"/>
              <a:t>As Light GBM is base on decision trees, the feature importance can be easily explained.</a:t>
            </a:r>
          </a:p>
          <a:p>
            <a:pPr marL="457200" indent="-457200">
              <a:buFont typeface="Arial" panose="020B0604020202020204" pitchFamily="34" charset="0"/>
              <a:buChar char="•"/>
            </a:pPr>
            <a:r>
              <a:rPr lang="en-US" sz="2400" dirty="0"/>
              <a:t>Faster training time (vs. Extreme Boosting Algorithm) </a:t>
            </a:r>
          </a:p>
          <a:p>
            <a:pPr marL="457200" indent="-457200">
              <a:buFont typeface="Arial" panose="020B0604020202020204" pitchFamily="34" charset="0"/>
              <a:buChar char="•"/>
            </a:pPr>
            <a:endParaRPr lang="en-US" sz="2400" dirty="0"/>
          </a:p>
          <a:p>
            <a:r>
              <a:rPr lang="en-US" sz="3200" dirty="0"/>
              <a:t>Challenge</a:t>
            </a:r>
          </a:p>
          <a:p>
            <a:pPr marL="342900" indent="-342900">
              <a:buFont typeface="Arial" panose="020B0604020202020204" pitchFamily="34" charset="0"/>
              <a:buChar char="•"/>
            </a:pPr>
            <a:r>
              <a:rPr lang="en-US" sz="2400" dirty="0"/>
              <a:t>Hyper-parameter tuning required.</a:t>
            </a:r>
          </a:p>
          <a:p>
            <a:pPr marL="342900" indent="-342900">
              <a:buFont typeface="Arial" panose="020B0604020202020204" pitchFamily="34" charset="0"/>
              <a:buChar char="•"/>
            </a:pPr>
            <a:endParaRPr lang="en-US" sz="2400" dirty="0"/>
          </a:p>
          <a:p>
            <a:r>
              <a:rPr lang="en-US" sz="3200" dirty="0"/>
              <a:t>Modeling Approach</a:t>
            </a:r>
          </a:p>
          <a:p>
            <a:pPr marL="342900" indent="-342900">
              <a:buFont typeface="Arial" panose="020B0604020202020204" pitchFamily="34" charset="0"/>
              <a:buChar char="•"/>
            </a:pPr>
            <a:r>
              <a:rPr lang="en-US" sz="2400" dirty="0"/>
              <a:t>Feature scaling on training and test dataset.</a:t>
            </a:r>
          </a:p>
          <a:p>
            <a:pPr marL="342900" indent="-342900">
              <a:buFont typeface="Arial" panose="020B0604020202020204" pitchFamily="34" charset="0"/>
              <a:buChar char="•"/>
            </a:pPr>
            <a:r>
              <a:rPr lang="en-US" sz="2400" dirty="0"/>
              <a:t>Optimal hyper-parameters found through </a:t>
            </a:r>
            <a:r>
              <a:rPr lang="en-US" sz="2400" dirty="0" err="1"/>
              <a:t>CVGridSearch</a:t>
            </a:r>
            <a:r>
              <a:rPr lang="en-US" sz="2400" dirty="0"/>
              <a:t>.</a:t>
            </a:r>
          </a:p>
          <a:p>
            <a:pPr marL="342900" indent="-342900">
              <a:buFont typeface="Arial" panose="020B0604020202020204" pitchFamily="34" charset="0"/>
              <a:buChar char="•"/>
            </a:pPr>
            <a:r>
              <a:rPr lang="en-US" sz="2400" dirty="0"/>
              <a:t>Optimal hyper-parameters used for building model.</a:t>
            </a:r>
          </a:p>
          <a:p>
            <a:pPr marL="342900" indent="-342900">
              <a:buFont typeface="Arial" panose="020B0604020202020204" pitchFamily="34" charset="0"/>
              <a:buChar char="•"/>
            </a:pPr>
            <a:r>
              <a:rPr lang="en-US" sz="2400" dirty="0"/>
              <a:t>Best model (with lowest RMSE) found through cross validation.</a:t>
            </a:r>
          </a:p>
        </p:txBody>
      </p:sp>
      <p:sp>
        <p:nvSpPr>
          <p:cNvPr id="4" name="TextBox 3">
            <a:extLst>
              <a:ext uri="{FF2B5EF4-FFF2-40B4-BE49-F238E27FC236}">
                <a16:creationId xmlns:a16="http://schemas.microsoft.com/office/drawing/2014/main" id="{F146D378-F447-4812-9193-70C95BF496F1}"/>
              </a:ext>
            </a:extLst>
          </p:cNvPr>
          <p:cNvSpPr txBox="1"/>
          <p:nvPr/>
        </p:nvSpPr>
        <p:spPr>
          <a:xfrm>
            <a:off x="7920111" y="1949486"/>
            <a:ext cx="3636823" cy="1631216"/>
          </a:xfrm>
          <a:prstGeom prst="rect">
            <a:avLst/>
          </a:prstGeom>
          <a:noFill/>
          <a:ln>
            <a:solidFill>
              <a:srgbClr val="00B050"/>
            </a:solidFill>
          </a:ln>
        </p:spPr>
        <p:txBody>
          <a:bodyPr wrap="square" rtlCol="0">
            <a:spAutoFit/>
          </a:bodyPr>
          <a:lstStyle/>
          <a:p>
            <a:r>
              <a:rPr lang="en-US" sz="2000" dirty="0" err="1">
                <a:solidFill>
                  <a:srgbClr val="00B050"/>
                </a:solidFill>
              </a:rPr>
              <a:t>CVGridSearch</a:t>
            </a:r>
            <a:r>
              <a:rPr lang="en-US" sz="2000" dirty="0">
                <a:solidFill>
                  <a:srgbClr val="00B050"/>
                </a:solidFill>
              </a:rPr>
              <a:t> ensures that the best hyper parameters found through cross-validation. Hence, the parameters do not overfit on training data.</a:t>
            </a:r>
          </a:p>
        </p:txBody>
      </p:sp>
      <p:cxnSp>
        <p:nvCxnSpPr>
          <p:cNvPr id="10" name="Straight Arrow Connector 9">
            <a:extLst>
              <a:ext uri="{FF2B5EF4-FFF2-40B4-BE49-F238E27FC236}">
                <a16:creationId xmlns:a16="http://schemas.microsoft.com/office/drawing/2014/main" id="{E05830C4-13BA-4B9E-9F4A-C7DBB50481E2}"/>
              </a:ext>
            </a:extLst>
          </p:cNvPr>
          <p:cNvCxnSpPr>
            <a:cxnSpLocks/>
          </p:cNvCxnSpPr>
          <p:nvPr/>
        </p:nvCxnSpPr>
        <p:spPr>
          <a:xfrm flipV="1">
            <a:off x="7019778" y="2765094"/>
            <a:ext cx="900333" cy="2228938"/>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EAB817A-A050-4CA8-8E49-28201D8708E8}"/>
              </a:ext>
            </a:extLst>
          </p:cNvPr>
          <p:cNvSpPr txBox="1"/>
          <p:nvPr/>
        </p:nvSpPr>
        <p:spPr>
          <a:xfrm>
            <a:off x="8864994" y="3766463"/>
            <a:ext cx="2954216" cy="2923877"/>
          </a:xfrm>
          <a:prstGeom prst="rect">
            <a:avLst/>
          </a:prstGeom>
          <a:noFill/>
          <a:ln>
            <a:solidFill>
              <a:srgbClr val="00B050"/>
            </a:solidFill>
          </a:ln>
        </p:spPr>
        <p:txBody>
          <a:bodyPr wrap="square" rtlCol="0">
            <a:spAutoFit/>
          </a:bodyPr>
          <a:lstStyle/>
          <a:p>
            <a:r>
              <a:rPr lang="en-US" sz="2000" u="sng" dirty="0"/>
              <a:t>Optimal Hyper Parameters</a:t>
            </a:r>
          </a:p>
          <a:p>
            <a:pPr marL="285750" indent="-285750" fontAlgn="base">
              <a:buFont typeface="Wingdings" panose="05000000000000000000" pitchFamily="2" charset="2"/>
              <a:buChar char="§"/>
            </a:pPr>
            <a:r>
              <a:rPr lang="en-US" dirty="0"/>
              <a:t>Learning Rate: 0.01</a:t>
            </a:r>
          </a:p>
          <a:p>
            <a:pPr marL="285750" indent="-285750" fontAlgn="base">
              <a:buFont typeface="Wingdings" panose="05000000000000000000" pitchFamily="2" charset="2"/>
              <a:buChar char="§"/>
            </a:pPr>
            <a:r>
              <a:rPr lang="en-US" dirty="0"/>
              <a:t>Boosting Type: </a:t>
            </a:r>
            <a:r>
              <a:rPr lang="en-US" dirty="0" err="1"/>
              <a:t>gbdt</a:t>
            </a:r>
            <a:endParaRPr lang="en-US" dirty="0"/>
          </a:p>
          <a:p>
            <a:pPr marL="285750" indent="-285750" fontAlgn="base">
              <a:buFont typeface="Wingdings" panose="05000000000000000000" pitchFamily="2" charset="2"/>
              <a:buChar char="§"/>
            </a:pPr>
            <a:r>
              <a:rPr lang="en-US" dirty="0"/>
              <a:t>Objective: Regression</a:t>
            </a:r>
          </a:p>
          <a:p>
            <a:pPr marL="285750" indent="-285750" fontAlgn="base">
              <a:buFont typeface="Wingdings" panose="05000000000000000000" pitchFamily="2" charset="2"/>
              <a:buChar char="§"/>
            </a:pPr>
            <a:r>
              <a:rPr lang="en-US" dirty="0"/>
              <a:t>Metric: l2_root</a:t>
            </a:r>
          </a:p>
          <a:p>
            <a:pPr marL="285750" indent="-285750" fontAlgn="base">
              <a:buFont typeface="Wingdings" panose="05000000000000000000" pitchFamily="2" charset="2"/>
              <a:buChar char="§"/>
            </a:pPr>
            <a:r>
              <a:rPr lang="en-US" dirty="0" err="1"/>
              <a:t>sub_feature</a:t>
            </a:r>
            <a:r>
              <a:rPr lang="en-US" dirty="0"/>
              <a:t>: 0.5</a:t>
            </a:r>
          </a:p>
          <a:p>
            <a:pPr marL="285750" indent="-285750" fontAlgn="base">
              <a:buFont typeface="Wingdings" panose="05000000000000000000" pitchFamily="2" charset="2"/>
              <a:buChar char="§"/>
            </a:pPr>
            <a:r>
              <a:rPr lang="en-US" dirty="0" err="1"/>
              <a:t>num_leaves</a:t>
            </a:r>
            <a:r>
              <a:rPr lang="en-US" dirty="0"/>
              <a:t>: 30</a:t>
            </a:r>
          </a:p>
          <a:p>
            <a:pPr marL="285750" indent="-285750" fontAlgn="base">
              <a:buFont typeface="Wingdings" panose="05000000000000000000" pitchFamily="2" charset="2"/>
              <a:buChar char="§"/>
            </a:pPr>
            <a:r>
              <a:rPr lang="en-US" dirty="0" err="1"/>
              <a:t>min_data</a:t>
            </a:r>
            <a:r>
              <a:rPr lang="en-US" dirty="0"/>
              <a:t>: 50</a:t>
            </a:r>
          </a:p>
          <a:p>
            <a:pPr marL="285750" indent="-285750" fontAlgn="base">
              <a:buFont typeface="Wingdings" panose="05000000000000000000" pitchFamily="2" charset="2"/>
              <a:buChar char="§"/>
            </a:pPr>
            <a:r>
              <a:rPr lang="en-US" dirty="0" err="1"/>
              <a:t>max_depth</a:t>
            </a:r>
            <a:r>
              <a:rPr lang="en-US" dirty="0"/>
              <a:t>: 7</a:t>
            </a:r>
          </a:p>
          <a:p>
            <a:endParaRPr lang="en-US" sz="2000" dirty="0">
              <a:solidFill>
                <a:srgbClr val="00B050"/>
              </a:solidFill>
            </a:endParaRPr>
          </a:p>
        </p:txBody>
      </p:sp>
    </p:spTree>
    <p:extLst>
      <p:ext uri="{BB962C8B-B14F-4D97-AF65-F5344CB8AC3E}">
        <p14:creationId xmlns:p14="http://schemas.microsoft.com/office/powerpoint/2010/main" val="60788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Introduction</a:t>
            </a:r>
          </a:p>
        </p:txBody>
      </p:sp>
      <p:sp>
        <p:nvSpPr>
          <p:cNvPr id="11" name="TextBox 10"/>
          <p:cNvSpPr txBox="1"/>
          <p:nvPr/>
        </p:nvSpPr>
        <p:spPr>
          <a:xfrm>
            <a:off x="618866" y="2589564"/>
            <a:ext cx="7892088" cy="2062103"/>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About ELO:</a:t>
            </a:r>
          </a:p>
          <a:p>
            <a:pPr marL="342900" indent="-342900">
              <a:buFont typeface="Arial" panose="020B0604020202020204" pitchFamily="34" charset="0"/>
              <a:buChar char="•"/>
            </a:pPr>
            <a:r>
              <a:rPr lang="en-US" sz="2400" dirty="0">
                <a:latin typeface="Athelas" charset="0"/>
                <a:ea typeface="Athelas" charset="0"/>
                <a:cs typeface="Athelas" charset="0"/>
              </a:rPr>
              <a:t>ELO is a payment brand in Brazil</a:t>
            </a:r>
          </a:p>
          <a:p>
            <a:pPr marL="342900" indent="-342900">
              <a:buFont typeface="Arial" panose="020B0604020202020204" pitchFamily="34" charset="0"/>
              <a:buChar char="•"/>
            </a:pPr>
            <a:r>
              <a:rPr lang="en-US" sz="2400" dirty="0">
                <a:latin typeface="Athelas" charset="0"/>
                <a:ea typeface="Athelas" charset="0"/>
                <a:cs typeface="Athelas" charset="0"/>
              </a:rPr>
              <a:t>Goal: Increase the transactions volume through ELO brand.</a:t>
            </a:r>
          </a:p>
          <a:p>
            <a:pPr marL="342900" indent="-342900">
              <a:buFont typeface="Arial" panose="020B0604020202020204" pitchFamily="34" charset="0"/>
              <a:buChar char="•"/>
            </a:pPr>
            <a:r>
              <a:rPr lang="en-US" sz="2400" dirty="0">
                <a:latin typeface="Athelas" charset="0"/>
                <a:ea typeface="Athelas" charset="0"/>
                <a:cs typeface="Athelas" charset="0"/>
              </a:rPr>
              <a:t>ELO wants to send promotions to customers provided by merchants in its network.</a:t>
            </a: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1</a:t>
            </a:fld>
            <a:endParaRPr lang="en-US" dirty="0"/>
          </a:p>
        </p:txBody>
      </p:sp>
      <p:pic>
        <p:nvPicPr>
          <p:cNvPr id="3" name="Picture 2">
            <a:extLst>
              <a:ext uri="{FF2B5EF4-FFF2-40B4-BE49-F238E27FC236}">
                <a16:creationId xmlns:a16="http://schemas.microsoft.com/office/drawing/2014/main" id="{5E546386-D05F-4CC1-83C0-B654D275C2A5}"/>
              </a:ext>
            </a:extLst>
          </p:cNvPr>
          <p:cNvPicPr>
            <a:picLocks noChangeAspect="1"/>
          </p:cNvPicPr>
          <p:nvPr/>
        </p:nvPicPr>
        <p:blipFill>
          <a:blip r:embed="rId3"/>
          <a:stretch>
            <a:fillRect/>
          </a:stretch>
        </p:blipFill>
        <p:spPr>
          <a:xfrm>
            <a:off x="618866" y="875794"/>
            <a:ext cx="7181976" cy="1555333"/>
          </a:xfrm>
          <a:prstGeom prst="rect">
            <a:avLst/>
          </a:prstGeom>
        </p:spPr>
      </p:pic>
      <p:pic>
        <p:nvPicPr>
          <p:cNvPr id="4" name="Picture 3">
            <a:extLst>
              <a:ext uri="{FF2B5EF4-FFF2-40B4-BE49-F238E27FC236}">
                <a16:creationId xmlns:a16="http://schemas.microsoft.com/office/drawing/2014/main" id="{1607B031-D625-4960-9FC0-5CD0B1044551}"/>
              </a:ext>
            </a:extLst>
          </p:cNvPr>
          <p:cNvPicPr>
            <a:picLocks noChangeAspect="1"/>
          </p:cNvPicPr>
          <p:nvPr/>
        </p:nvPicPr>
        <p:blipFill>
          <a:blip r:embed="rId4"/>
          <a:stretch>
            <a:fillRect/>
          </a:stretch>
        </p:blipFill>
        <p:spPr>
          <a:xfrm>
            <a:off x="9223027" y="1478212"/>
            <a:ext cx="1463673" cy="774886"/>
          </a:xfrm>
          <a:prstGeom prst="rect">
            <a:avLst/>
          </a:prstGeom>
        </p:spPr>
      </p:pic>
      <p:pic>
        <p:nvPicPr>
          <p:cNvPr id="10" name="Picture 9">
            <a:extLst>
              <a:ext uri="{FF2B5EF4-FFF2-40B4-BE49-F238E27FC236}">
                <a16:creationId xmlns:a16="http://schemas.microsoft.com/office/drawing/2014/main" id="{4E289F9F-E94C-4389-8B6C-B3C035C54D9B}"/>
              </a:ext>
            </a:extLst>
          </p:cNvPr>
          <p:cNvPicPr>
            <a:picLocks noChangeAspect="1"/>
          </p:cNvPicPr>
          <p:nvPr/>
        </p:nvPicPr>
        <p:blipFill>
          <a:blip r:embed="rId5"/>
          <a:stretch>
            <a:fillRect/>
          </a:stretch>
        </p:blipFill>
        <p:spPr>
          <a:xfrm>
            <a:off x="8004517" y="4308073"/>
            <a:ext cx="3775303" cy="1569660"/>
          </a:xfrm>
          <a:prstGeom prst="rect">
            <a:avLst/>
          </a:prstGeom>
        </p:spPr>
      </p:pic>
      <p:pic>
        <p:nvPicPr>
          <p:cNvPr id="14" name="Picture 13">
            <a:extLst>
              <a:ext uri="{FF2B5EF4-FFF2-40B4-BE49-F238E27FC236}">
                <a16:creationId xmlns:a16="http://schemas.microsoft.com/office/drawing/2014/main" id="{48C10C7F-AC37-4258-BC54-9E5832A01DA9}"/>
              </a:ext>
            </a:extLst>
          </p:cNvPr>
          <p:cNvPicPr>
            <a:picLocks noChangeAspect="1"/>
          </p:cNvPicPr>
          <p:nvPr/>
        </p:nvPicPr>
        <p:blipFill>
          <a:blip r:embed="rId6"/>
          <a:stretch>
            <a:fillRect/>
          </a:stretch>
        </p:blipFill>
        <p:spPr>
          <a:xfrm>
            <a:off x="8873775" y="2901694"/>
            <a:ext cx="2162175" cy="1104900"/>
          </a:xfrm>
          <a:prstGeom prst="rect">
            <a:avLst/>
          </a:prstGeom>
        </p:spPr>
      </p:pic>
      <p:sp>
        <p:nvSpPr>
          <p:cNvPr id="17" name="TextBox 16">
            <a:extLst>
              <a:ext uri="{FF2B5EF4-FFF2-40B4-BE49-F238E27FC236}">
                <a16:creationId xmlns:a16="http://schemas.microsoft.com/office/drawing/2014/main" id="{60C64AF6-9D41-4893-A6FA-BBF176911AEB}"/>
              </a:ext>
            </a:extLst>
          </p:cNvPr>
          <p:cNvSpPr txBox="1"/>
          <p:nvPr/>
        </p:nvSpPr>
        <p:spPr>
          <a:xfrm>
            <a:off x="618865" y="4810104"/>
            <a:ext cx="9087843" cy="1692771"/>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Who should ELO target these promotions ?</a:t>
            </a:r>
          </a:p>
          <a:p>
            <a:pPr marL="342900" indent="-342900">
              <a:buFont typeface="Arial" panose="020B0604020202020204" pitchFamily="34" charset="0"/>
              <a:buChar char="•"/>
            </a:pPr>
            <a:r>
              <a:rPr lang="en-US" sz="2400" dirty="0">
                <a:latin typeface="Athelas" charset="0"/>
                <a:ea typeface="Athelas" charset="0"/>
                <a:cs typeface="Athelas" charset="0"/>
              </a:rPr>
              <a:t>Targeted Promotion =&gt; Lower Promotion Expenses</a:t>
            </a:r>
          </a:p>
          <a:p>
            <a:pPr marL="342900" indent="-342900">
              <a:buFont typeface="Arial" panose="020B0604020202020204" pitchFamily="34" charset="0"/>
              <a:buChar char="•"/>
            </a:pPr>
            <a:r>
              <a:rPr lang="en-US" sz="2400" dirty="0">
                <a:latin typeface="Athelas" charset="0"/>
                <a:ea typeface="Athelas" charset="0"/>
                <a:cs typeface="Athelas" charset="0"/>
              </a:rPr>
              <a:t>Can ELO quantify the Customer Loyalty</a:t>
            </a:r>
          </a:p>
          <a:p>
            <a:pPr marL="342900" indent="-342900">
              <a:buFont typeface="Arial" panose="020B0604020202020204" pitchFamily="34" charset="0"/>
              <a:buChar char="•"/>
            </a:pPr>
            <a:r>
              <a:rPr lang="en-US" sz="2400" dirty="0">
                <a:latin typeface="Athelas" charset="0"/>
                <a:ea typeface="Athelas" charset="0"/>
                <a:cs typeface="Athelas" charset="0"/>
              </a:rPr>
              <a:t>Who are promotion worthy customers? Any specific characteristics?</a:t>
            </a:r>
          </a:p>
        </p:txBody>
      </p:sp>
    </p:spTree>
    <p:extLst>
      <p:ext uri="{BB962C8B-B14F-4D97-AF65-F5344CB8AC3E}">
        <p14:creationId xmlns:p14="http://schemas.microsoft.com/office/powerpoint/2010/main" val="22440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Model I: Light GBM Full Model</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19</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666656"/>
            <a:ext cx="11161868" cy="1323439"/>
          </a:xfrm>
          <a:prstGeom prst="rect">
            <a:avLst/>
          </a:prstGeom>
          <a:noFill/>
        </p:spPr>
        <p:txBody>
          <a:bodyPr wrap="square" rtlCol="0">
            <a:spAutoFit/>
          </a:bodyPr>
          <a:lstStyle/>
          <a:p>
            <a:pPr marL="342900" indent="-342900">
              <a:buFont typeface="Arial" panose="020B0604020202020204" pitchFamily="34" charset="0"/>
              <a:buChar char="•"/>
            </a:pPr>
            <a:r>
              <a:rPr lang="en-US" sz="3200" dirty="0"/>
              <a:t>Model Performance</a:t>
            </a:r>
          </a:p>
          <a:p>
            <a:pPr marL="800100" lvl="1" indent="-342900">
              <a:buFont typeface="Arial" panose="020B0604020202020204" pitchFamily="34" charset="0"/>
              <a:buChar char="•"/>
            </a:pPr>
            <a:r>
              <a:rPr lang="en-US" sz="2400" dirty="0"/>
              <a:t>Best Model RMSE: 3.5762</a:t>
            </a:r>
          </a:p>
          <a:p>
            <a:pPr marL="342900" indent="-342900">
              <a:buFont typeface="Arial" panose="020B0604020202020204" pitchFamily="34" charset="0"/>
              <a:buChar char="•"/>
            </a:pPr>
            <a:r>
              <a:rPr lang="en-US" sz="2400" dirty="0"/>
              <a:t>Feature Importance (Top 10 Features)</a:t>
            </a:r>
            <a:endParaRPr lang="en-US" sz="3200" dirty="0"/>
          </a:p>
        </p:txBody>
      </p:sp>
      <p:pic>
        <p:nvPicPr>
          <p:cNvPr id="2050" name="Picture 2" descr="https://lh4.googleusercontent.com/ptDv4qXYGkYnlX8xoo-ImEGsa5YBK5dFZfCmfgRVe2HsNYhIWD-QCbRq9M4kTf_BNqrW6N40DRorviHqKr70p53pG8QztGcBq1S_hFfcfnl8kf49Sl7dHSFmytGU9AZnc9rHzoo">
            <a:extLst>
              <a:ext uri="{FF2B5EF4-FFF2-40B4-BE49-F238E27FC236}">
                <a16:creationId xmlns:a16="http://schemas.microsoft.com/office/drawing/2014/main" id="{FD4D2196-6D32-466F-A55B-0DD3B73D2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37" y="2089909"/>
            <a:ext cx="3399692" cy="309159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A57E494-87F3-4D31-8613-E81B8876EC56}"/>
              </a:ext>
            </a:extLst>
          </p:cNvPr>
          <p:cNvSpPr txBox="1"/>
          <p:nvPr/>
        </p:nvSpPr>
        <p:spPr>
          <a:xfrm>
            <a:off x="547466" y="5265870"/>
            <a:ext cx="1116186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model built over 160  features. </a:t>
            </a:r>
          </a:p>
          <a:p>
            <a:pPr marL="342900" indent="-342900">
              <a:buFont typeface="Arial" panose="020B0604020202020204" pitchFamily="34" charset="0"/>
              <a:buChar char="•"/>
            </a:pPr>
            <a:r>
              <a:rPr lang="en-US" sz="2400" dirty="0"/>
              <a:t>Subsequent model will be built over top 25% features (40 features)</a:t>
            </a:r>
          </a:p>
        </p:txBody>
      </p:sp>
      <p:sp>
        <p:nvSpPr>
          <p:cNvPr id="12" name="TextBox 11">
            <a:extLst>
              <a:ext uri="{FF2B5EF4-FFF2-40B4-BE49-F238E27FC236}">
                <a16:creationId xmlns:a16="http://schemas.microsoft.com/office/drawing/2014/main" id="{978575E8-D2DC-46A3-9558-496FBCBBD2ED}"/>
              </a:ext>
            </a:extLst>
          </p:cNvPr>
          <p:cNvSpPr txBox="1"/>
          <p:nvPr/>
        </p:nvSpPr>
        <p:spPr>
          <a:xfrm>
            <a:off x="7904873" y="3999479"/>
            <a:ext cx="3636823" cy="1323439"/>
          </a:xfrm>
          <a:prstGeom prst="rect">
            <a:avLst/>
          </a:prstGeom>
          <a:noFill/>
          <a:ln>
            <a:solidFill>
              <a:srgbClr val="00B050"/>
            </a:solidFill>
          </a:ln>
        </p:spPr>
        <p:txBody>
          <a:bodyPr wrap="square" rtlCol="0">
            <a:spAutoFit/>
          </a:bodyPr>
          <a:lstStyle/>
          <a:p>
            <a:r>
              <a:rPr lang="en-US" sz="2000" dirty="0">
                <a:solidFill>
                  <a:srgbClr val="00B050"/>
                </a:solidFill>
              </a:rPr>
              <a:t>Building a Reduced Model can help uncover the influence of top predictors after eliminating noise from other predictors</a:t>
            </a:r>
          </a:p>
        </p:txBody>
      </p:sp>
      <p:cxnSp>
        <p:nvCxnSpPr>
          <p:cNvPr id="13" name="Straight Arrow Connector 12">
            <a:extLst>
              <a:ext uri="{FF2B5EF4-FFF2-40B4-BE49-F238E27FC236}">
                <a16:creationId xmlns:a16="http://schemas.microsoft.com/office/drawing/2014/main" id="{C1F74DEC-E232-4AB0-AA00-8B0BEB323916}"/>
              </a:ext>
            </a:extLst>
          </p:cNvPr>
          <p:cNvCxnSpPr>
            <a:cxnSpLocks/>
          </p:cNvCxnSpPr>
          <p:nvPr/>
        </p:nvCxnSpPr>
        <p:spPr>
          <a:xfrm flipV="1">
            <a:off x="6128400" y="5068066"/>
            <a:ext cx="1097280" cy="39560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43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Model II: Light GBM Reduced Model</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20</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666656"/>
            <a:ext cx="11161868" cy="2431435"/>
          </a:xfrm>
          <a:prstGeom prst="rect">
            <a:avLst/>
          </a:prstGeom>
          <a:noFill/>
        </p:spPr>
        <p:txBody>
          <a:bodyPr wrap="square" rtlCol="0">
            <a:spAutoFit/>
          </a:bodyPr>
          <a:lstStyle/>
          <a:p>
            <a:pPr marL="342900" indent="-342900">
              <a:buFont typeface="Arial" panose="020B0604020202020204" pitchFamily="34" charset="0"/>
              <a:buChar char="•"/>
            </a:pPr>
            <a:r>
              <a:rPr lang="en-US" sz="2400" dirty="0"/>
              <a:t>Hyper-parameters tuned again and Light GBM model built from 40 features.</a:t>
            </a:r>
          </a:p>
          <a:p>
            <a:pPr marL="342900" indent="-342900">
              <a:buFont typeface="Arial" panose="020B0604020202020204" pitchFamily="34" charset="0"/>
              <a:buChar char="•"/>
            </a:pPr>
            <a:r>
              <a:rPr lang="en-US" sz="2400" dirty="0"/>
              <a:t>Model Validation</a:t>
            </a:r>
          </a:p>
          <a:p>
            <a:pPr marL="800100" lvl="1" indent="-342900">
              <a:buFont typeface="Arial" panose="020B0604020202020204" pitchFamily="34" charset="0"/>
              <a:buChar char="•"/>
            </a:pPr>
            <a:r>
              <a:rPr lang="en-US" sz="2400" dirty="0"/>
              <a:t>Best Model RMSE: 3.5898</a:t>
            </a:r>
          </a:p>
          <a:p>
            <a:pPr marL="342900" indent="-342900">
              <a:buFont typeface="Arial" panose="020B0604020202020204" pitchFamily="34" charset="0"/>
              <a:buChar char="•"/>
            </a:pPr>
            <a:r>
              <a:rPr lang="en-US" sz="2400" dirty="0"/>
              <a:t>Feature Importance (Top 10 Features)</a:t>
            </a:r>
          </a:p>
          <a:p>
            <a:pPr marL="342900" indent="-342900">
              <a:buFont typeface="Arial" panose="020B0604020202020204" pitchFamily="34" charset="0"/>
              <a:buChar char="•"/>
            </a:pPr>
            <a:endParaRPr lang="en-US" sz="2400" dirty="0"/>
          </a:p>
          <a:p>
            <a:endParaRPr lang="en-US" sz="3200" dirty="0"/>
          </a:p>
        </p:txBody>
      </p:sp>
      <p:pic>
        <p:nvPicPr>
          <p:cNvPr id="4" name="Picture 3">
            <a:extLst>
              <a:ext uri="{FF2B5EF4-FFF2-40B4-BE49-F238E27FC236}">
                <a16:creationId xmlns:a16="http://schemas.microsoft.com/office/drawing/2014/main" id="{BC80C56C-6565-42F9-BF28-CEA33AA5E200}"/>
              </a:ext>
            </a:extLst>
          </p:cNvPr>
          <p:cNvPicPr>
            <a:picLocks noChangeAspect="1"/>
          </p:cNvPicPr>
          <p:nvPr/>
        </p:nvPicPr>
        <p:blipFill>
          <a:blip r:embed="rId3"/>
          <a:stretch>
            <a:fillRect/>
          </a:stretch>
        </p:blipFill>
        <p:spPr>
          <a:xfrm>
            <a:off x="446941" y="2548424"/>
            <a:ext cx="9433593" cy="3221836"/>
          </a:xfrm>
          <a:prstGeom prst="rect">
            <a:avLst/>
          </a:prstGeom>
        </p:spPr>
      </p:pic>
      <p:sp>
        <p:nvSpPr>
          <p:cNvPr id="9" name="TextBox 8">
            <a:extLst>
              <a:ext uri="{FF2B5EF4-FFF2-40B4-BE49-F238E27FC236}">
                <a16:creationId xmlns:a16="http://schemas.microsoft.com/office/drawing/2014/main" id="{CA71FF67-5C4A-44E8-A053-37753296DDCF}"/>
              </a:ext>
            </a:extLst>
          </p:cNvPr>
          <p:cNvSpPr txBox="1"/>
          <p:nvPr/>
        </p:nvSpPr>
        <p:spPr>
          <a:xfrm>
            <a:off x="8989255" y="1908380"/>
            <a:ext cx="3143282" cy="3477875"/>
          </a:xfrm>
          <a:prstGeom prst="rect">
            <a:avLst/>
          </a:prstGeom>
          <a:solidFill>
            <a:schemeClr val="bg1">
              <a:lumMod val="85000"/>
            </a:schemeClr>
          </a:solidFill>
          <a:ln>
            <a:solidFill>
              <a:srgbClr val="00B050"/>
            </a:solidFill>
          </a:ln>
        </p:spPr>
        <p:txBody>
          <a:bodyPr wrap="square" rtlCol="0">
            <a:spAutoFit/>
          </a:bodyPr>
          <a:lstStyle/>
          <a:p>
            <a:r>
              <a:rPr lang="en-US" sz="2000" b="1" dirty="0">
                <a:solidFill>
                  <a:srgbClr val="002060"/>
                </a:solidFill>
              </a:rPr>
              <a:t>Best Predictors</a:t>
            </a:r>
          </a:p>
          <a:p>
            <a:pPr marL="342900" indent="-342900">
              <a:buFont typeface="Arial" panose="020B0604020202020204" pitchFamily="34" charset="0"/>
              <a:buChar char="•"/>
            </a:pPr>
            <a:r>
              <a:rPr lang="en-US" sz="2000" dirty="0">
                <a:solidFill>
                  <a:srgbClr val="002060"/>
                </a:solidFill>
              </a:rPr>
              <a:t>Recency of Transactions</a:t>
            </a:r>
          </a:p>
          <a:p>
            <a:pPr marL="342900" indent="-342900">
              <a:buFont typeface="Arial" panose="020B0604020202020204" pitchFamily="34" charset="0"/>
              <a:buChar char="•"/>
            </a:pPr>
            <a:r>
              <a:rPr lang="en-US" sz="2000" dirty="0">
                <a:solidFill>
                  <a:srgbClr val="002060"/>
                </a:solidFill>
              </a:rPr>
              <a:t>Purchase Amount</a:t>
            </a:r>
          </a:p>
          <a:p>
            <a:pPr marL="342900" indent="-342900">
              <a:buFont typeface="Arial" panose="020B0604020202020204" pitchFamily="34" charset="0"/>
              <a:buChar char="•"/>
            </a:pPr>
            <a:r>
              <a:rPr lang="en-US" sz="2000" dirty="0">
                <a:solidFill>
                  <a:srgbClr val="002060"/>
                </a:solidFill>
              </a:rPr>
              <a:t>Past Purchases</a:t>
            </a:r>
          </a:p>
          <a:p>
            <a:pPr marL="342900" indent="-342900">
              <a:buFont typeface="Arial" panose="020B0604020202020204" pitchFamily="34" charset="0"/>
              <a:buChar char="•"/>
            </a:pPr>
            <a:r>
              <a:rPr lang="en-US" sz="2000" dirty="0">
                <a:solidFill>
                  <a:srgbClr val="002060"/>
                </a:solidFill>
              </a:rPr>
              <a:t>Category_1 in Historical Transactions</a:t>
            </a:r>
          </a:p>
          <a:p>
            <a:pPr marL="342900" indent="-342900">
              <a:buFont typeface="Arial" panose="020B0604020202020204" pitchFamily="34" charset="0"/>
              <a:buChar char="•"/>
            </a:pPr>
            <a:r>
              <a:rPr lang="en-US" sz="2000" dirty="0">
                <a:solidFill>
                  <a:srgbClr val="002060"/>
                </a:solidFill>
              </a:rPr>
              <a:t>Date Range of Purchases</a:t>
            </a:r>
          </a:p>
          <a:p>
            <a:pPr marL="342900" indent="-342900">
              <a:buFont typeface="Arial" panose="020B0604020202020204" pitchFamily="34" charset="0"/>
              <a:buChar char="•"/>
            </a:pPr>
            <a:r>
              <a:rPr lang="en-US" sz="2000" dirty="0">
                <a:solidFill>
                  <a:srgbClr val="002060"/>
                </a:solidFill>
              </a:rPr>
              <a:t>Number of Unique Merchants shopped from</a:t>
            </a:r>
          </a:p>
          <a:p>
            <a:pPr marL="342900" indent="-342900">
              <a:buFont typeface="Arial" panose="020B0604020202020204" pitchFamily="34" charset="0"/>
              <a:buChar char="•"/>
            </a:pPr>
            <a:r>
              <a:rPr lang="en-US" sz="2000" dirty="0">
                <a:solidFill>
                  <a:srgbClr val="002060"/>
                </a:solidFill>
              </a:rPr>
              <a:t>High month installments.</a:t>
            </a:r>
          </a:p>
        </p:txBody>
      </p:sp>
    </p:spTree>
    <p:extLst>
      <p:ext uri="{BB962C8B-B14F-4D97-AF65-F5344CB8AC3E}">
        <p14:creationId xmlns:p14="http://schemas.microsoft.com/office/powerpoint/2010/main" val="152736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Model III: Ridge Regression Model</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21</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7D545A7-9228-4376-81AA-A1BFADF69ACC}"/>
              </a:ext>
            </a:extLst>
          </p:cNvPr>
          <p:cNvSpPr txBox="1"/>
          <p:nvPr/>
        </p:nvSpPr>
        <p:spPr>
          <a:xfrm>
            <a:off x="395066" y="666656"/>
            <a:ext cx="11161868" cy="5878532"/>
          </a:xfrm>
          <a:prstGeom prst="rect">
            <a:avLst/>
          </a:prstGeom>
          <a:noFill/>
        </p:spPr>
        <p:txBody>
          <a:bodyPr wrap="square" rtlCol="0">
            <a:spAutoFit/>
          </a:bodyPr>
          <a:lstStyle/>
          <a:p>
            <a:r>
              <a:rPr lang="en-US" sz="3200" dirty="0"/>
              <a:t>Why  Ridge Regression?</a:t>
            </a:r>
          </a:p>
          <a:p>
            <a:pPr marL="457200" indent="-457200">
              <a:buFont typeface="Arial" panose="020B0604020202020204" pitchFamily="34" charset="0"/>
              <a:buChar char="•"/>
            </a:pPr>
            <a:r>
              <a:rPr lang="en-US" sz="2400" dirty="0"/>
              <a:t>The algorithm puts a penalty on features with high values. </a:t>
            </a:r>
          </a:p>
          <a:p>
            <a:pPr marL="457200" indent="-457200">
              <a:buFont typeface="Arial" panose="020B0604020202020204" pitchFamily="34" charset="0"/>
              <a:buChar char="•"/>
            </a:pPr>
            <a:r>
              <a:rPr lang="en-US" sz="2400" dirty="0"/>
              <a:t>Helps stabilize the model as large values in features can shift RMSE greatly.</a:t>
            </a:r>
          </a:p>
          <a:p>
            <a:endParaRPr lang="en-US" sz="2400" dirty="0"/>
          </a:p>
          <a:p>
            <a:r>
              <a:rPr lang="en-US" sz="3200" dirty="0"/>
              <a:t>Challenge</a:t>
            </a:r>
          </a:p>
          <a:p>
            <a:pPr marL="342900" indent="-342900">
              <a:buFont typeface="Arial" panose="020B0604020202020204" pitchFamily="34" charset="0"/>
              <a:buChar char="•"/>
            </a:pPr>
            <a:r>
              <a:rPr lang="en-US" sz="2400" dirty="0"/>
              <a:t>Hyper-parameter tuning required.</a:t>
            </a:r>
          </a:p>
          <a:p>
            <a:pPr marL="342900" indent="-342900">
              <a:buFont typeface="Arial" panose="020B0604020202020204" pitchFamily="34" charset="0"/>
              <a:buChar char="•"/>
            </a:pPr>
            <a:endParaRPr lang="en-US" sz="2400" dirty="0"/>
          </a:p>
          <a:p>
            <a:r>
              <a:rPr lang="en-US" sz="3200" dirty="0"/>
              <a:t>Modeling Approach</a:t>
            </a:r>
          </a:p>
          <a:p>
            <a:pPr marL="342900" indent="-342900">
              <a:buFont typeface="Arial" panose="020B0604020202020204" pitchFamily="34" charset="0"/>
              <a:buChar char="•"/>
            </a:pPr>
            <a:r>
              <a:rPr lang="en-US" sz="2400" dirty="0"/>
              <a:t>Optimal hyper-parameter alpha found through </a:t>
            </a:r>
            <a:r>
              <a:rPr lang="en-US" sz="2400" dirty="0" err="1"/>
              <a:t>CVGridSearch</a:t>
            </a:r>
            <a:r>
              <a:rPr lang="en-US" sz="2400" dirty="0"/>
              <a:t>.</a:t>
            </a:r>
          </a:p>
          <a:p>
            <a:pPr marL="342900" indent="-342900">
              <a:buFont typeface="Arial" panose="020B0604020202020204" pitchFamily="34" charset="0"/>
              <a:buChar char="•"/>
            </a:pPr>
            <a:r>
              <a:rPr lang="en-US" sz="2400" dirty="0"/>
              <a:t>Optimal hyper-parameter used for building model.</a:t>
            </a:r>
          </a:p>
          <a:p>
            <a:pPr marL="342900" indent="-342900">
              <a:buFont typeface="Arial" panose="020B0604020202020204" pitchFamily="34" charset="0"/>
              <a:buChar char="•"/>
            </a:pPr>
            <a:r>
              <a:rPr lang="en-US" sz="2400" dirty="0"/>
              <a:t>Best model (with lowest RMSE) found through cross validation.</a:t>
            </a:r>
          </a:p>
          <a:p>
            <a:pPr marL="342900" indent="-342900">
              <a:buFont typeface="Arial" panose="020B0604020202020204" pitchFamily="34" charset="0"/>
              <a:buChar char="•"/>
            </a:pPr>
            <a:endParaRPr lang="en-US" sz="2400" dirty="0"/>
          </a:p>
          <a:p>
            <a:r>
              <a:rPr lang="en-US" sz="3200" dirty="0"/>
              <a:t>Model Validation</a:t>
            </a:r>
          </a:p>
          <a:p>
            <a:pPr marL="342900" indent="-342900">
              <a:buFont typeface="Arial" panose="020B0604020202020204" pitchFamily="34" charset="0"/>
              <a:buChar char="•"/>
            </a:pPr>
            <a:r>
              <a:rPr lang="en-US" sz="2400" dirty="0"/>
              <a:t>RMSE of Best Model: 3.717</a:t>
            </a:r>
          </a:p>
        </p:txBody>
      </p:sp>
    </p:spTree>
    <p:extLst>
      <p:ext uri="{BB962C8B-B14F-4D97-AF65-F5344CB8AC3E}">
        <p14:creationId xmlns:p14="http://schemas.microsoft.com/office/powerpoint/2010/main" val="1076300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Model Comparison</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22</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D798101C-4D62-4248-B7ED-622C28A1EBCD}"/>
              </a:ext>
            </a:extLst>
          </p:cNvPr>
          <p:cNvGraphicFramePr>
            <a:graphicFrameLocks noGrp="1"/>
          </p:cNvGraphicFramePr>
          <p:nvPr>
            <p:extLst>
              <p:ext uri="{D42A27DB-BD31-4B8C-83A1-F6EECF244321}">
                <p14:modId xmlns:p14="http://schemas.microsoft.com/office/powerpoint/2010/main" val="4174435459"/>
              </p:ext>
            </p:extLst>
          </p:nvPr>
        </p:nvGraphicFramePr>
        <p:xfrm>
          <a:off x="1733916" y="1012642"/>
          <a:ext cx="8781684" cy="3051670"/>
        </p:xfrm>
        <a:graphic>
          <a:graphicData uri="http://schemas.openxmlformats.org/drawingml/2006/table">
            <a:tbl>
              <a:tblPr/>
              <a:tblGrid>
                <a:gridCol w="2927228">
                  <a:extLst>
                    <a:ext uri="{9D8B030D-6E8A-4147-A177-3AD203B41FA5}">
                      <a16:colId xmlns:a16="http://schemas.microsoft.com/office/drawing/2014/main" val="2129834085"/>
                    </a:ext>
                  </a:extLst>
                </a:gridCol>
                <a:gridCol w="3273035">
                  <a:extLst>
                    <a:ext uri="{9D8B030D-6E8A-4147-A177-3AD203B41FA5}">
                      <a16:colId xmlns:a16="http://schemas.microsoft.com/office/drawing/2014/main" val="1457275824"/>
                    </a:ext>
                  </a:extLst>
                </a:gridCol>
                <a:gridCol w="2581421">
                  <a:extLst>
                    <a:ext uri="{9D8B030D-6E8A-4147-A177-3AD203B41FA5}">
                      <a16:colId xmlns:a16="http://schemas.microsoft.com/office/drawing/2014/main" val="1297588372"/>
                    </a:ext>
                  </a:extLst>
                </a:gridCol>
              </a:tblGrid>
              <a:tr h="76151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Model</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Training Dataset </a:t>
                      </a:r>
                    </a:p>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(CV Score)</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a:solidFill>
                            <a:srgbClr val="000000"/>
                          </a:solidFill>
                          <a:effectLst/>
                          <a:latin typeface="Calibri" panose="020F0502020204030204" pitchFamily="34" charset="0"/>
                        </a:rPr>
                        <a:t>Test Dataset (Submitted)</a:t>
                      </a:r>
                      <a:endParaRPr lang="en-US" sz="240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6666299"/>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LightGBM Full</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C5E0B3"/>
                    </a:solidFill>
                  </a:tcPr>
                </a:tc>
                <a:tc>
                  <a:txBody>
                    <a:bodyPr/>
                    <a:lstStyle/>
                    <a:p>
                      <a:pPr algn="ctr" rtl="0" fontAlgn="t">
                        <a:spcBef>
                          <a:spcPts val="0"/>
                        </a:spcBef>
                        <a:spcAft>
                          <a:spcPts val="0"/>
                        </a:spcAft>
                      </a:pPr>
                      <a:r>
                        <a:rPr lang="en-US" sz="2400" b="0" i="0" u="none" strike="noStrike">
                          <a:solidFill>
                            <a:srgbClr val="000000"/>
                          </a:solidFill>
                          <a:effectLst/>
                          <a:latin typeface="Calibri" panose="020F0502020204030204" pitchFamily="34" charset="0"/>
                        </a:rPr>
                        <a:t>3.5762</a:t>
                      </a:r>
                      <a:endParaRPr lang="en-US" sz="240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C5E0B3"/>
                    </a:solidFill>
                  </a:tcPr>
                </a:tc>
                <a:tc>
                  <a:txBody>
                    <a:bodyPr/>
                    <a:lstStyle/>
                    <a:p>
                      <a:pPr algn="ctr" rtl="0" fontAlgn="t">
                        <a:spcBef>
                          <a:spcPts val="0"/>
                        </a:spcBef>
                        <a:spcAft>
                          <a:spcPts val="0"/>
                        </a:spcAft>
                      </a:pPr>
                      <a:r>
                        <a:rPr lang="en-US" sz="2400" b="0" i="0" u="none" strike="noStrike">
                          <a:solidFill>
                            <a:srgbClr val="000000"/>
                          </a:solidFill>
                          <a:effectLst/>
                          <a:latin typeface="Calibri" panose="020F0502020204030204" pitchFamily="34" charset="0"/>
                        </a:rPr>
                        <a:t>3.71266</a:t>
                      </a:r>
                      <a:endParaRPr lang="en-US" sz="240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449229676"/>
                  </a:ext>
                </a:extLst>
              </a:tr>
              <a:tr h="731050">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LightGBM Reduced</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a:solidFill>
                            <a:srgbClr val="000000"/>
                          </a:solidFill>
                          <a:effectLst/>
                          <a:latin typeface="Calibri" panose="020F0502020204030204" pitchFamily="34" charset="0"/>
                        </a:rPr>
                        <a:t>3.5898</a:t>
                      </a:r>
                      <a:endParaRPr lang="en-US" sz="240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3.71770</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2851254"/>
                  </a:ext>
                </a:extLst>
              </a:tr>
              <a:tr h="731050">
                <a:tc>
                  <a:txBody>
                    <a:bodyPr/>
                    <a:lstStyle/>
                    <a:p>
                      <a:pPr algn="ctr" rtl="0" fontAlgn="t">
                        <a:spcBef>
                          <a:spcPts val="0"/>
                        </a:spcBef>
                        <a:spcAft>
                          <a:spcPts val="0"/>
                        </a:spcAft>
                      </a:pPr>
                      <a:r>
                        <a:rPr lang="en-US" sz="2400" b="0" i="0" u="none" strike="noStrike">
                          <a:solidFill>
                            <a:srgbClr val="000000"/>
                          </a:solidFill>
                          <a:effectLst/>
                          <a:latin typeface="Calibri" panose="020F0502020204030204" pitchFamily="34" charset="0"/>
                        </a:rPr>
                        <a:t>Ridge Regression</a:t>
                      </a:r>
                      <a:endParaRPr lang="en-US" sz="240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base">
                        <a:spcBef>
                          <a:spcPts val="0"/>
                        </a:spcBef>
                        <a:spcAft>
                          <a:spcPts val="0"/>
                        </a:spcAft>
                      </a:pPr>
                      <a:endParaRPr lang="en-US" sz="2400" b="0" i="0" u="none" strike="noStrike">
                        <a:solidFill>
                          <a:srgbClr val="000000"/>
                        </a:solidFill>
                        <a:effectLst/>
                        <a:latin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rgbClr val="000000"/>
                          </a:solidFill>
                          <a:effectLst/>
                          <a:latin typeface="Calibri" panose="020F0502020204030204" pitchFamily="34" charset="0"/>
                        </a:rPr>
                        <a:t>3.717</a:t>
                      </a:r>
                      <a:endParaRPr lang="en-US" sz="2400"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9637413"/>
                  </a:ext>
                </a:extLst>
              </a:tr>
            </a:tbl>
          </a:graphicData>
        </a:graphic>
      </p:graphicFrame>
      <p:sp>
        <p:nvSpPr>
          <p:cNvPr id="7" name="TextBox 6">
            <a:extLst>
              <a:ext uri="{FF2B5EF4-FFF2-40B4-BE49-F238E27FC236}">
                <a16:creationId xmlns:a16="http://schemas.microsoft.com/office/drawing/2014/main" id="{28DC04C9-75AC-4357-A413-55ECC60174B3}"/>
              </a:ext>
            </a:extLst>
          </p:cNvPr>
          <p:cNvSpPr txBox="1"/>
          <p:nvPr/>
        </p:nvSpPr>
        <p:spPr>
          <a:xfrm>
            <a:off x="454530" y="4586819"/>
            <a:ext cx="10107637" cy="1692771"/>
          </a:xfrm>
          <a:prstGeom prst="rect">
            <a:avLst/>
          </a:prstGeom>
          <a:noFill/>
        </p:spPr>
        <p:txBody>
          <a:bodyPr wrap="square" rtlCol="0">
            <a:spAutoFit/>
          </a:bodyPr>
          <a:lstStyle/>
          <a:p>
            <a:r>
              <a:rPr lang="en-US" sz="3200" b="1" dirty="0"/>
              <a:t>Analysis</a:t>
            </a:r>
          </a:p>
          <a:p>
            <a:pPr marL="342900" indent="-342900">
              <a:buFont typeface="Arial" panose="020B0604020202020204" pitchFamily="34" charset="0"/>
              <a:buChar char="•"/>
            </a:pPr>
            <a:r>
              <a:rPr lang="en-US" sz="2400" dirty="0"/>
              <a:t>Based on Model RMSE, the LightGBM Full model had the best performance.</a:t>
            </a:r>
          </a:p>
          <a:p>
            <a:pPr marL="342900" indent="-342900">
              <a:buFont typeface="Arial" panose="020B0604020202020204" pitchFamily="34" charset="0"/>
              <a:buChar char="•"/>
            </a:pPr>
            <a:r>
              <a:rPr lang="en-US" sz="2400" dirty="0"/>
              <a:t>The RMSE score of model on test dataset was higher than the RMSE score of model on training data (Cross Validation). </a:t>
            </a:r>
          </a:p>
        </p:txBody>
      </p:sp>
    </p:spTree>
    <p:extLst>
      <p:ext uri="{BB962C8B-B14F-4D97-AF65-F5344CB8AC3E}">
        <p14:creationId xmlns:p14="http://schemas.microsoft.com/office/powerpoint/2010/main" val="206116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Recommendations for ELO</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23</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337625" y="566329"/>
            <a:ext cx="11324492" cy="5909310"/>
          </a:xfrm>
          <a:prstGeom prst="rect">
            <a:avLst/>
          </a:prstGeom>
          <a:noFill/>
        </p:spPr>
        <p:txBody>
          <a:bodyPr wrap="square" rtlCol="0">
            <a:spAutoFit/>
          </a:bodyPr>
          <a:lstStyle/>
          <a:p>
            <a:r>
              <a:rPr lang="en-US" sz="3200" dirty="0"/>
              <a:t>Targeted Promotions</a:t>
            </a:r>
          </a:p>
          <a:p>
            <a:pPr marL="342900" indent="-342900">
              <a:buFont typeface="Arial" panose="020B0604020202020204" pitchFamily="34" charset="0"/>
              <a:buChar char="•"/>
            </a:pPr>
            <a:r>
              <a:rPr lang="en-US" sz="2400" dirty="0"/>
              <a:t>Predict/Derive target score of customers from the model. Target promotions to customers with high target score.</a:t>
            </a:r>
          </a:p>
          <a:p>
            <a:endParaRPr lang="en-US" sz="2400" dirty="0"/>
          </a:p>
          <a:p>
            <a:r>
              <a:rPr lang="en-US" sz="3200" dirty="0"/>
              <a:t>Characteristics of Customers with High Target Score</a:t>
            </a:r>
          </a:p>
          <a:p>
            <a:pPr fontAlgn="base"/>
            <a:endParaRPr lang="en-US" sz="2200" b="1" dirty="0"/>
          </a:p>
          <a:p>
            <a:pPr marL="285750" indent="-285750" fontAlgn="base">
              <a:buFont typeface="Arial" panose="020B0604020202020204" pitchFamily="34" charset="0"/>
              <a:buChar char="•"/>
            </a:pPr>
            <a:r>
              <a:rPr lang="en-US" sz="2200" b="1" dirty="0"/>
              <a:t>Recency of Transactions: </a:t>
            </a:r>
            <a:r>
              <a:rPr lang="en-US" sz="2200" dirty="0"/>
              <a:t>Customers who purchased in recent past</a:t>
            </a:r>
            <a:r>
              <a:rPr lang="en-US" sz="2200" b="1" dirty="0"/>
              <a:t>.</a:t>
            </a:r>
            <a:endParaRPr lang="en-US" sz="2200" dirty="0"/>
          </a:p>
          <a:p>
            <a:pPr marL="285750" indent="-285750" fontAlgn="base">
              <a:buFont typeface="Arial" panose="020B0604020202020204" pitchFamily="34" charset="0"/>
              <a:buChar char="•"/>
            </a:pPr>
            <a:r>
              <a:rPr lang="en-US" sz="2200" b="1" dirty="0"/>
              <a:t>High Aggregated Purchase Amount</a:t>
            </a:r>
            <a:r>
              <a:rPr lang="en-US" sz="2200" dirty="0"/>
              <a:t>: Customers with high aggregated purchase amount</a:t>
            </a:r>
          </a:p>
          <a:p>
            <a:pPr marL="285750" indent="-285750" fontAlgn="base">
              <a:buFont typeface="Arial" panose="020B0604020202020204" pitchFamily="34" charset="0"/>
              <a:buChar char="•"/>
            </a:pPr>
            <a:r>
              <a:rPr lang="en-US" sz="2200" b="1" dirty="0"/>
              <a:t>High number of old transactions</a:t>
            </a:r>
            <a:r>
              <a:rPr lang="en-US" sz="2200" dirty="0"/>
              <a:t>: Customers with a high number of old transactions </a:t>
            </a:r>
          </a:p>
          <a:p>
            <a:pPr marL="285750" indent="-285750" fontAlgn="base">
              <a:buFont typeface="Arial" panose="020B0604020202020204" pitchFamily="34" charset="0"/>
              <a:buChar char="•"/>
            </a:pPr>
            <a:r>
              <a:rPr lang="en-US" sz="2200" b="1" dirty="0"/>
              <a:t>Sum of Category_1: </a:t>
            </a:r>
            <a:r>
              <a:rPr lang="en-US" sz="2200" dirty="0"/>
              <a:t>Customers with a high aggregate sum of category_1.</a:t>
            </a:r>
            <a:endParaRPr lang="en-US" sz="2200" b="1" dirty="0"/>
          </a:p>
          <a:p>
            <a:pPr marL="285750" indent="-285750" fontAlgn="base">
              <a:buFont typeface="Arial" panose="020B0604020202020204" pitchFamily="34" charset="0"/>
              <a:buChar char="•"/>
            </a:pPr>
            <a:r>
              <a:rPr lang="en-US" sz="2200" b="1" dirty="0"/>
              <a:t>Long Data Range of Purchases: </a:t>
            </a:r>
            <a:r>
              <a:rPr lang="en-US" sz="2200" dirty="0"/>
              <a:t>Customers with a longer date range of purchases.</a:t>
            </a:r>
            <a:endParaRPr lang="en-US" sz="2200" b="1" dirty="0"/>
          </a:p>
          <a:p>
            <a:pPr marL="285750" indent="-285750" fontAlgn="base">
              <a:buFont typeface="Arial" panose="020B0604020202020204" pitchFamily="34" charset="0"/>
              <a:buChar char="•"/>
            </a:pPr>
            <a:r>
              <a:rPr lang="en-US" sz="2200" b="1" dirty="0"/>
              <a:t>High number of Unique Merchants: </a:t>
            </a:r>
            <a:r>
              <a:rPr lang="en-US" sz="2200" dirty="0"/>
              <a:t>Customers with transactions that involved a high number of unique merchants.</a:t>
            </a:r>
            <a:r>
              <a:rPr lang="en-US" sz="2200" b="1" dirty="0"/>
              <a:t> </a:t>
            </a:r>
          </a:p>
          <a:p>
            <a:pPr marL="285750" indent="-285750" fontAlgn="base">
              <a:buFont typeface="Arial" panose="020B0604020202020204" pitchFamily="34" charset="0"/>
              <a:buChar char="•"/>
            </a:pPr>
            <a:r>
              <a:rPr lang="en-US" sz="2200" b="1" dirty="0"/>
              <a:t>High Duration Installments</a:t>
            </a:r>
            <a:r>
              <a:rPr lang="en-US" sz="2200" dirty="0"/>
              <a:t>: Customers who purchase items with high duration installments.</a:t>
            </a:r>
          </a:p>
          <a:p>
            <a:pPr marL="285750" indent="-285750">
              <a:buFont typeface="Arial" panose="020B0604020202020204" pitchFamily="34" charset="0"/>
              <a:buChar char="•"/>
            </a:pPr>
            <a:r>
              <a:rPr lang="en-US" sz="2200" b="1" dirty="0"/>
              <a:t>Transaction Characteristics</a:t>
            </a:r>
            <a:r>
              <a:rPr lang="en-US" sz="2200" dirty="0"/>
              <a:t>: Customers with high transactions associated with category_1(value 1) and category_3 (value B).</a:t>
            </a:r>
          </a:p>
        </p:txBody>
      </p:sp>
    </p:spTree>
    <p:extLst>
      <p:ext uri="{BB962C8B-B14F-4D97-AF65-F5344CB8AC3E}">
        <p14:creationId xmlns:p14="http://schemas.microsoft.com/office/powerpoint/2010/main" val="380163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Future Work</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24</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337625" y="760889"/>
            <a:ext cx="1132449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Implement a neural based predictor on the ELO datasets.</a:t>
            </a:r>
          </a:p>
          <a:p>
            <a:pPr marL="342900" indent="-342900">
              <a:buFont typeface="Arial" panose="020B0604020202020204" pitchFamily="34" charset="0"/>
              <a:buChar char="•"/>
            </a:pPr>
            <a:r>
              <a:rPr lang="en-US" sz="2400" dirty="0"/>
              <a:t>Build an ensemble of models that may have better predictability over individual models.</a:t>
            </a:r>
          </a:p>
          <a:p>
            <a:pPr marL="342900" indent="-342900">
              <a:buFont typeface="Arial" panose="020B0604020202020204" pitchFamily="34" charset="0"/>
              <a:buChar char="•"/>
            </a:pPr>
            <a:r>
              <a:rPr lang="en-US" sz="2400" dirty="0"/>
              <a:t>Use additional geo based insights from the data. </a:t>
            </a:r>
          </a:p>
          <a:p>
            <a:pPr marL="800100" lvl="1" indent="-342900">
              <a:buFont typeface="Arial" panose="020B0604020202020204" pitchFamily="34" charset="0"/>
              <a:buChar char="•"/>
            </a:pPr>
            <a:r>
              <a:rPr lang="en-US" sz="2400" dirty="0"/>
              <a:t>For example: Leveraging clustering to group merchants based on their geographies (state or city)</a:t>
            </a:r>
          </a:p>
        </p:txBody>
      </p:sp>
    </p:spTree>
    <p:extLst>
      <p:ext uri="{BB962C8B-B14F-4D97-AF65-F5344CB8AC3E}">
        <p14:creationId xmlns:p14="http://schemas.microsoft.com/office/powerpoint/2010/main" val="684115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Reference &amp; Disclaimer</a:t>
            </a:r>
          </a:p>
        </p:txBody>
      </p:sp>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25</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337625" y="760889"/>
            <a:ext cx="11324492" cy="2062103"/>
          </a:xfrm>
          <a:prstGeom prst="rect">
            <a:avLst/>
          </a:prstGeom>
          <a:noFill/>
        </p:spPr>
        <p:txBody>
          <a:bodyPr wrap="square" rtlCol="0">
            <a:spAutoFit/>
          </a:bodyPr>
          <a:lstStyle/>
          <a:p>
            <a:r>
              <a:rPr lang="en-US" sz="3200" dirty="0"/>
              <a:t>Reference</a:t>
            </a:r>
          </a:p>
          <a:p>
            <a:r>
              <a:rPr lang="en-US" sz="2400" dirty="0"/>
              <a:t>I am thankful to the participants of ELO Merchant Category Recommendation Kaggle</a:t>
            </a:r>
          </a:p>
          <a:p>
            <a:r>
              <a:rPr lang="en-US" sz="2400" dirty="0"/>
              <a:t>contest who shared public kernels and their invaluable insights on the Kaggle Challenge</a:t>
            </a:r>
            <a:r>
              <a:rPr lang="en-US" dirty="0"/>
              <a:t>.</a:t>
            </a:r>
            <a:endParaRPr lang="en-US" sz="2400" dirty="0"/>
          </a:p>
          <a:p>
            <a:br>
              <a:rPr lang="en-US" sz="2400" dirty="0"/>
            </a:br>
            <a:endParaRPr lang="en-US" sz="2400" dirty="0"/>
          </a:p>
        </p:txBody>
      </p:sp>
      <p:sp>
        <p:nvSpPr>
          <p:cNvPr id="8" name="TextBox 7">
            <a:extLst>
              <a:ext uri="{FF2B5EF4-FFF2-40B4-BE49-F238E27FC236}">
                <a16:creationId xmlns:a16="http://schemas.microsoft.com/office/drawing/2014/main" id="{8415EFE7-1019-4DEA-99D7-6DA8EF1987E0}"/>
              </a:ext>
            </a:extLst>
          </p:cNvPr>
          <p:cNvSpPr txBox="1"/>
          <p:nvPr/>
        </p:nvSpPr>
        <p:spPr>
          <a:xfrm>
            <a:off x="337625" y="4035009"/>
            <a:ext cx="11324492" cy="2062103"/>
          </a:xfrm>
          <a:prstGeom prst="rect">
            <a:avLst/>
          </a:prstGeom>
          <a:noFill/>
        </p:spPr>
        <p:txBody>
          <a:bodyPr wrap="square" rtlCol="0">
            <a:spAutoFit/>
          </a:bodyPr>
          <a:lstStyle/>
          <a:p>
            <a:r>
              <a:rPr lang="en-US" sz="3200" dirty="0"/>
              <a:t>Disclaimer</a:t>
            </a:r>
          </a:p>
          <a:p>
            <a:r>
              <a:rPr lang="en-US" sz="2400" dirty="0"/>
              <a:t>All product names, logos, and brands are property of their respective owners. All company, product and service names used in this website are for identification purposes only. Use of these names, logos, and brands does not imply endorsement.</a:t>
            </a:r>
            <a:br>
              <a:rPr lang="en-US" sz="2400" dirty="0"/>
            </a:br>
            <a:endParaRPr lang="en-US" sz="2400" dirty="0"/>
          </a:p>
        </p:txBody>
      </p:sp>
    </p:spTree>
    <p:extLst>
      <p:ext uri="{BB962C8B-B14F-4D97-AF65-F5344CB8AC3E}">
        <p14:creationId xmlns:p14="http://schemas.microsoft.com/office/powerpoint/2010/main" val="3309207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635066" y="3429000"/>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26</a:t>
            </a:fld>
            <a:endParaRPr lang="en-US" dirty="0"/>
          </a:p>
        </p:txBody>
      </p:sp>
      <p:sp>
        <p:nvSpPr>
          <p:cNvPr id="5" name="Rectangle 1">
            <a:extLst>
              <a:ext uri="{FF2B5EF4-FFF2-40B4-BE49-F238E27FC236}">
                <a16:creationId xmlns:a16="http://schemas.microsoft.com/office/drawing/2014/main" id="{A7A8D9D9-DD11-4694-B773-F61629329DBB}"/>
              </a:ext>
            </a:extLst>
          </p:cNvPr>
          <p:cNvSpPr>
            <a:spLocks noChangeArrowheads="1"/>
          </p:cNvSpPr>
          <p:nvPr/>
        </p:nvSpPr>
        <p:spPr bwMode="auto">
          <a:xfrm>
            <a:off x="1056249" y="2765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8DC04C9-75AC-4357-A413-55ECC60174B3}"/>
              </a:ext>
            </a:extLst>
          </p:cNvPr>
          <p:cNvSpPr txBox="1"/>
          <p:nvPr/>
        </p:nvSpPr>
        <p:spPr>
          <a:xfrm>
            <a:off x="433754" y="2471566"/>
            <a:ext cx="11324492" cy="1015663"/>
          </a:xfrm>
          <a:prstGeom prst="rect">
            <a:avLst/>
          </a:prstGeom>
          <a:noFill/>
        </p:spPr>
        <p:txBody>
          <a:bodyPr wrap="square" rtlCol="0">
            <a:spAutoFit/>
          </a:bodyPr>
          <a:lstStyle/>
          <a:p>
            <a:pPr algn="ctr"/>
            <a:r>
              <a:rPr lang="en-US" sz="6000" dirty="0"/>
              <a:t>Thank You</a:t>
            </a:r>
            <a:endParaRPr lang="en-US" sz="2400" dirty="0"/>
          </a:p>
        </p:txBody>
      </p:sp>
      <p:sp>
        <p:nvSpPr>
          <p:cNvPr id="8" name="TextBox 7">
            <a:extLst>
              <a:ext uri="{FF2B5EF4-FFF2-40B4-BE49-F238E27FC236}">
                <a16:creationId xmlns:a16="http://schemas.microsoft.com/office/drawing/2014/main" id="{8415EFE7-1019-4DEA-99D7-6DA8EF1987E0}"/>
              </a:ext>
            </a:extLst>
          </p:cNvPr>
          <p:cNvSpPr txBox="1"/>
          <p:nvPr/>
        </p:nvSpPr>
        <p:spPr>
          <a:xfrm>
            <a:off x="337625" y="5404613"/>
            <a:ext cx="11324492" cy="1384995"/>
          </a:xfrm>
          <a:prstGeom prst="rect">
            <a:avLst/>
          </a:prstGeom>
          <a:noFill/>
        </p:spPr>
        <p:txBody>
          <a:bodyPr wrap="square" rtlCol="0">
            <a:spAutoFit/>
          </a:bodyPr>
          <a:lstStyle/>
          <a:p>
            <a:r>
              <a:rPr lang="en-US" sz="2000" dirty="0"/>
              <a:t>Bibek Mishra</a:t>
            </a:r>
          </a:p>
          <a:p>
            <a:r>
              <a:rPr lang="en-US" sz="2000" dirty="0"/>
              <a:t>Email: </a:t>
            </a:r>
            <a:r>
              <a:rPr lang="en-US" sz="2000" dirty="0">
                <a:hlinkClick r:id="rId3"/>
              </a:rPr>
              <a:t>bibekmishra@aggienetwork.com</a:t>
            </a:r>
            <a:endParaRPr lang="en-US" sz="2000" dirty="0"/>
          </a:p>
          <a:p>
            <a:r>
              <a:rPr lang="en-US" sz="2000" dirty="0" err="1"/>
              <a:t>Github</a:t>
            </a:r>
            <a:r>
              <a:rPr lang="en-US" sz="2000" dirty="0"/>
              <a:t>: www.github.com/bibekm</a:t>
            </a:r>
            <a:br>
              <a:rPr lang="en-US" sz="2400" dirty="0"/>
            </a:br>
            <a:endParaRPr lang="en-US" sz="2400" dirty="0"/>
          </a:p>
        </p:txBody>
      </p:sp>
    </p:spTree>
    <p:extLst>
      <p:ext uri="{BB962C8B-B14F-4D97-AF65-F5344CB8AC3E}">
        <p14:creationId xmlns:p14="http://schemas.microsoft.com/office/powerpoint/2010/main" val="236284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Objective</a:t>
            </a:r>
          </a:p>
        </p:txBody>
      </p:sp>
      <p:sp>
        <p:nvSpPr>
          <p:cNvPr id="11" name="TextBox 10"/>
          <p:cNvSpPr txBox="1"/>
          <p:nvPr/>
        </p:nvSpPr>
        <p:spPr>
          <a:xfrm>
            <a:off x="464121" y="1250736"/>
            <a:ext cx="10199189" cy="5078313"/>
          </a:xfrm>
          <a:prstGeom prst="rect">
            <a:avLst/>
          </a:prstGeom>
          <a:noFill/>
        </p:spPr>
        <p:txBody>
          <a:bodyPr wrap="square" rtlCol="0">
            <a:spAutoFit/>
          </a:bodyPr>
          <a:lstStyle/>
          <a:p>
            <a:r>
              <a:rPr lang="en-US" sz="3200" b="1" dirty="0">
                <a:solidFill>
                  <a:srgbClr val="002060"/>
                </a:solidFill>
                <a:latin typeface="Athelas" charset="0"/>
                <a:ea typeface="Athelas" charset="0"/>
                <a:cs typeface="Athelas" charset="0"/>
              </a:rPr>
              <a:t>Project tries to answer following questions</a:t>
            </a:r>
          </a:p>
          <a:p>
            <a:endParaRPr lang="en-US" sz="2400" b="1" dirty="0">
              <a:solidFill>
                <a:srgbClr val="002060"/>
              </a:solidFill>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Did the customers enjoy their experience ? Did the merchants see repeat business ?</a:t>
            </a:r>
          </a:p>
          <a:p>
            <a:pPr lvl="1"/>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What level of personalization can be used for prediction of promotion worthiness.</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Can we build a predictive model from the data of cardmembers, transactions and merchants to accurately predict the target score of a customer.</a:t>
            </a:r>
          </a:p>
          <a:p>
            <a:pPr marL="342900" indent="-342900">
              <a:buFont typeface="Arial" panose="020B0604020202020204" pitchFamily="34" charset="0"/>
              <a:buChar char="•"/>
            </a:pPr>
            <a:endParaRPr lang="en-US" sz="2400" dirty="0">
              <a:latin typeface="Athelas" charset="0"/>
              <a:ea typeface="Athelas" charset="0"/>
              <a:cs typeface="Athelas" charset="0"/>
            </a:endParaRPr>
          </a:p>
          <a:p>
            <a:pPr marL="342900" indent="-342900">
              <a:buFont typeface="Arial" panose="020B0604020202020204" pitchFamily="34" charset="0"/>
              <a:buChar char="•"/>
            </a:pPr>
            <a:r>
              <a:rPr lang="en-US" sz="2400" dirty="0">
                <a:latin typeface="Athelas" charset="0"/>
                <a:ea typeface="Athelas" charset="0"/>
                <a:cs typeface="Athelas" charset="0"/>
              </a:rPr>
              <a:t>What are the typical characteristics of promotion-worthy customers </a:t>
            </a:r>
          </a:p>
          <a:p>
            <a:pPr marL="342900" indent="-342900">
              <a:buFont typeface="Arial" panose="020B0604020202020204" pitchFamily="34" charset="0"/>
              <a:buChar char="•"/>
            </a:pPr>
            <a:endParaRPr lang="en-US" sz="2400" dirty="0">
              <a:latin typeface="Athelas" charset="0"/>
              <a:ea typeface="Athelas" charset="0"/>
              <a:cs typeface="Athelas" charset="0"/>
            </a:endParaRPr>
          </a:p>
        </p:txBody>
      </p:sp>
      <p:sp>
        <p:nvSpPr>
          <p:cNvPr id="13" name="Slide Number Placeholder 12"/>
          <p:cNvSpPr>
            <a:spLocks noGrp="1"/>
          </p:cNvSpPr>
          <p:nvPr>
            <p:ph type="sldNum" sz="quarter" idx="12"/>
          </p:nvPr>
        </p:nvSpPr>
        <p:spPr>
          <a:xfrm>
            <a:off x="9448800" y="6447415"/>
            <a:ext cx="2743200" cy="365125"/>
          </a:xfrm>
        </p:spPr>
        <p:txBody>
          <a:bodyPr/>
          <a:lstStyle/>
          <a:p>
            <a:fld id="{16FA6B3E-46B9-EC46-AB95-0E643768DDA9}" type="slidenum">
              <a:rPr lang="en-US" smtClean="0"/>
              <a:t>2</a:t>
            </a:fld>
            <a:endParaRPr lang="en-US" dirty="0"/>
          </a:p>
        </p:txBody>
      </p:sp>
      <p:pic>
        <p:nvPicPr>
          <p:cNvPr id="14" name="Picture 13">
            <a:extLst>
              <a:ext uri="{FF2B5EF4-FFF2-40B4-BE49-F238E27FC236}">
                <a16:creationId xmlns:a16="http://schemas.microsoft.com/office/drawing/2014/main" id="{48C10C7F-AC37-4258-BC54-9E5832A01DA9}"/>
              </a:ext>
            </a:extLst>
          </p:cNvPr>
          <p:cNvPicPr>
            <a:picLocks noChangeAspect="1"/>
          </p:cNvPicPr>
          <p:nvPr/>
        </p:nvPicPr>
        <p:blipFill>
          <a:blip r:embed="rId3"/>
          <a:stretch>
            <a:fillRect/>
          </a:stretch>
        </p:blipFill>
        <p:spPr>
          <a:xfrm>
            <a:off x="9434512" y="1"/>
            <a:ext cx="2162175" cy="1104900"/>
          </a:xfrm>
          <a:prstGeom prst="rect">
            <a:avLst/>
          </a:prstGeom>
        </p:spPr>
      </p:pic>
    </p:spTree>
    <p:extLst>
      <p:ext uri="{BB962C8B-B14F-4D97-AF65-F5344CB8AC3E}">
        <p14:creationId xmlns:p14="http://schemas.microsoft.com/office/powerpoint/2010/main" val="429398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Who might care?</a:t>
            </a:r>
          </a:p>
        </p:txBody>
      </p:sp>
      <p:sp>
        <p:nvSpPr>
          <p:cNvPr id="17" name="Title 1"/>
          <p:cNvSpPr txBox="1">
            <a:spLocks/>
          </p:cNvSpPr>
          <p:nvPr/>
        </p:nvSpPr>
        <p:spPr>
          <a:xfrm>
            <a:off x="635066" y="871753"/>
            <a:ext cx="9245468" cy="29546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thelas" charset="0"/>
                <a:ea typeface="Athelas" charset="0"/>
                <a:cs typeface="Athelas" charset="0"/>
              </a:rPr>
              <a:t>The insights in the project can be valuable to any business with following goals</a:t>
            </a:r>
          </a:p>
          <a:p>
            <a:endParaRPr lang="en-US" sz="2400" dirty="0">
              <a:latin typeface="Athelas" charset="0"/>
              <a:ea typeface="Athelas" charset="0"/>
              <a:cs typeface="Athelas" charset="0"/>
            </a:endParaRPr>
          </a:p>
          <a:p>
            <a:pPr marL="342900" indent="-342900">
              <a:buFont typeface="Wingdings" panose="05000000000000000000" pitchFamily="2" charset="2"/>
              <a:buChar char="ü"/>
            </a:pPr>
            <a:r>
              <a:rPr lang="en-US" sz="2400" dirty="0">
                <a:latin typeface="Athelas" charset="0"/>
                <a:ea typeface="Athelas" charset="0"/>
                <a:cs typeface="Athelas" charset="0"/>
              </a:rPr>
              <a:t>How to build a cost-effective marketing strategy through targeted promotions.</a:t>
            </a:r>
          </a:p>
          <a:p>
            <a:pPr marL="800100" lvl="1" indent="-342900">
              <a:buFont typeface="Arial" panose="020B0604020202020204" pitchFamily="34" charset="0"/>
              <a:buChar char="•"/>
            </a:pPr>
            <a:r>
              <a:rPr lang="en-US" sz="100" dirty="0">
                <a:latin typeface="Athelas" charset="0"/>
                <a:ea typeface="Athelas" charset="0"/>
                <a:cs typeface="Athelas" charset="0"/>
              </a:rPr>
              <a:t>f</a:t>
            </a:r>
          </a:p>
          <a:p>
            <a:pPr marL="800100" lvl="1" indent="-342900">
              <a:buFont typeface="Wingdings" panose="05000000000000000000" pitchFamily="2" charset="2"/>
              <a:buChar char="ü"/>
            </a:pPr>
            <a:endParaRPr lang="en-US" sz="100" dirty="0">
              <a:latin typeface="Athelas" charset="0"/>
              <a:ea typeface="Athelas" charset="0"/>
              <a:cs typeface="Athelas" charset="0"/>
            </a:endParaRPr>
          </a:p>
          <a:p>
            <a:pPr marL="1028700" lvl="1" indent="-571500">
              <a:buFont typeface="Arial" panose="020B0604020202020204" pitchFamily="34" charset="0"/>
              <a:buChar char="•"/>
            </a:pPr>
            <a:r>
              <a:rPr lang="en-US" sz="2400" dirty="0">
                <a:latin typeface="Athelas" charset="0"/>
                <a:ea typeface="Athelas" charset="0"/>
                <a:cs typeface="Athelas" charset="0"/>
              </a:rPr>
              <a:t>Promotions to all customers (</a:t>
            </a:r>
            <a:r>
              <a:rPr lang="en-US" sz="2400" dirty="0">
                <a:solidFill>
                  <a:srgbClr val="C20000"/>
                </a:solidFill>
                <a:latin typeface="Athelas" charset="0"/>
                <a:ea typeface="Athelas" charset="0"/>
                <a:cs typeface="Athelas" charset="0"/>
              </a:rPr>
              <a:t>Expensive</a:t>
            </a:r>
            <a:r>
              <a:rPr lang="en-US" sz="2400" dirty="0">
                <a:latin typeface="Athelas" charset="0"/>
                <a:ea typeface="Athelas" charset="0"/>
                <a:cs typeface="Athelas" charset="0"/>
              </a:rPr>
              <a:t>) vs Targeted Promotions based on customer loyalty (</a:t>
            </a:r>
            <a:r>
              <a:rPr lang="en-US" sz="2400" dirty="0">
                <a:solidFill>
                  <a:srgbClr val="069C07"/>
                </a:solidFill>
                <a:latin typeface="Athelas" charset="0"/>
                <a:ea typeface="Athelas" charset="0"/>
                <a:cs typeface="Athelas" charset="0"/>
              </a:rPr>
              <a:t>Less Expensive</a:t>
            </a:r>
            <a:r>
              <a:rPr lang="en-US" sz="2400" dirty="0">
                <a:latin typeface="Athelas" charset="0"/>
                <a:ea typeface="Athelas" charset="0"/>
                <a:cs typeface="Athelas" charset="0"/>
              </a:rPr>
              <a:t>) </a:t>
            </a:r>
          </a:p>
          <a:p>
            <a:pPr marL="342900" indent="-342900">
              <a:buFont typeface="Wingdings" panose="05000000000000000000" pitchFamily="2" charset="2"/>
              <a:buChar char="ü"/>
            </a:pPr>
            <a:r>
              <a:rPr lang="en-US" sz="2400" dirty="0">
                <a:latin typeface="Athelas" charset="0"/>
                <a:ea typeface="Athelas" charset="0"/>
                <a:cs typeface="Athelas" charset="0"/>
              </a:rPr>
              <a:t>Understand customer loyalty.</a:t>
            </a:r>
          </a:p>
          <a:p>
            <a:endParaRPr lang="en-US" sz="3600" dirty="0">
              <a:solidFill>
                <a:srgbClr val="002060"/>
              </a:solidFill>
              <a:latin typeface="Athelas" charset="0"/>
              <a:ea typeface="Athelas" charset="0"/>
              <a:cs typeface="Athelas" charset="0"/>
            </a:endParaRP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3</a:t>
            </a:fld>
            <a:endParaRPr lang="en-US" dirty="0"/>
          </a:p>
        </p:txBody>
      </p:sp>
      <p:sp>
        <p:nvSpPr>
          <p:cNvPr id="4" name="Rectangle 3">
            <a:extLst>
              <a:ext uri="{FF2B5EF4-FFF2-40B4-BE49-F238E27FC236}">
                <a16:creationId xmlns:a16="http://schemas.microsoft.com/office/drawing/2014/main" id="{4F9A1185-FFFF-445E-8989-707CFE34EC27}"/>
              </a:ext>
            </a:extLst>
          </p:cNvPr>
          <p:cNvSpPr/>
          <p:nvPr/>
        </p:nvSpPr>
        <p:spPr>
          <a:xfrm>
            <a:off x="995508" y="3849418"/>
            <a:ext cx="3217291" cy="646331"/>
          </a:xfrm>
          <a:prstGeom prst="rect">
            <a:avLst/>
          </a:prstGeom>
        </p:spPr>
        <p:txBody>
          <a:bodyPr wrap="none">
            <a:spAutoFit/>
          </a:bodyPr>
          <a:lstStyle/>
          <a:p>
            <a:r>
              <a:rPr lang="en-US" sz="3600" dirty="0">
                <a:latin typeface="Athelas" charset="0"/>
                <a:ea typeface="Athelas" charset="0"/>
                <a:cs typeface="Athelas" charset="0"/>
              </a:rPr>
              <a:t>Payment Brands</a:t>
            </a:r>
          </a:p>
        </p:txBody>
      </p:sp>
      <p:pic>
        <p:nvPicPr>
          <p:cNvPr id="25" name="Picture 24">
            <a:extLst>
              <a:ext uri="{FF2B5EF4-FFF2-40B4-BE49-F238E27FC236}">
                <a16:creationId xmlns:a16="http://schemas.microsoft.com/office/drawing/2014/main" id="{896A671D-A07E-451C-A91C-74CACF427BB7}"/>
              </a:ext>
            </a:extLst>
          </p:cNvPr>
          <p:cNvPicPr>
            <a:picLocks noChangeAspect="1"/>
          </p:cNvPicPr>
          <p:nvPr/>
        </p:nvPicPr>
        <p:blipFill>
          <a:blip r:embed="rId3"/>
          <a:stretch>
            <a:fillRect/>
          </a:stretch>
        </p:blipFill>
        <p:spPr>
          <a:xfrm>
            <a:off x="858129" y="4716036"/>
            <a:ext cx="3775303" cy="1569660"/>
          </a:xfrm>
          <a:prstGeom prst="rect">
            <a:avLst/>
          </a:prstGeom>
        </p:spPr>
      </p:pic>
      <p:sp>
        <p:nvSpPr>
          <p:cNvPr id="27" name="Rectangle 26">
            <a:extLst>
              <a:ext uri="{FF2B5EF4-FFF2-40B4-BE49-F238E27FC236}">
                <a16:creationId xmlns:a16="http://schemas.microsoft.com/office/drawing/2014/main" id="{2B442EEC-2ECC-4986-BB98-396B7106AE5E}"/>
              </a:ext>
            </a:extLst>
          </p:cNvPr>
          <p:cNvSpPr/>
          <p:nvPr/>
        </p:nvSpPr>
        <p:spPr>
          <a:xfrm>
            <a:off x="6626635" y="3849417"/>
            <a:ext cx="3718710" cy="646331"/>
          </a:xfrm>
          <a:prstGeom prst="rect">
            <a:avLst/>
          </a:prstGeom>
        </p:spPr>
        <p:txBody>
          <a:bodyPr wrap="none">
            <a:spAutoFit/>
          </a:bodyPr>
          <a:lstStyle/>
          <a:p>
            <a:r>
              <a:rPr lang="en-US" sz="3600" dirty="0">
                <a:latin typeface="Athelas" charset="0"/>
                <a:ea typeface="Athelas" charset="0"/>
                <a:cs typeface="Athelas" charset="0"/>
              </a:rPr>
              <a:t>Retail, eCommerce</a:t>
            </a:r>
          </a:p>
        </p:txBody>
      </p:sp>
      <p:pic>
        <p:nvPicPr>
          <p:cNvPr id="12" name="Picture 11">
            <a:extLst>
              <a:ext uri="{FF2B5EF4-FFF2-40B4-BE49-F238E27FC236}">
                <a16:creationId xmlns:a16="http://schemas.microsoft.com/office/drawing/2014/main" id="{B941F911-B65C-41D4-BB7D-0ABD1AADA51A}"/>
              </a:ext>
            </a:extLst>
          </p:cNvPr>
          <p:cNvPicPr>
            <a:picLocks noChangeAspect="1"/>
          </p:cNvPicPr>
          <p:nvPr/>
        </p:nvPicPr>
        <p:blipFill>
          <a:blip r:embed="rId4"/>
          <a:stretch>
            <a:fillRect/>
          </a:stretch>
        </p:blipFill>
        <p:spPr>
          <a:xfrm>
            <a:off x="5553733" y="4648681"/>
            <a:ext cx="1861845" cy="701804"/>
          </a:xfrm>
          <a:prstGeom prst="rect">
            <a:avLst/>
          </a:prstGeom>
        </p:spPr>
      </p:pic>
      <p:pic>
        <p:nvPicPr>
          <p:cNvPr id="15" name="Picture 14">
            <a:extLst>
              <a:ext uri="{FF2B5EF4-FFF2-40B4-BE49-F238E27FC236}">
                <a16:creationId xmlns:a16="http://schemas.microsoft.com/office/drawing/2014/main" id="{6CFE472F-0842-4623-90D6-0FB9ACA24513}"/>
              </a:ext>
            </a:extLst>
          </p:cNvPr>
          <p:cNvPicPr>
            <a:picLocks noChangeAspect="1"/>
          </p:cNvPicPr>
          <p:nvPr/>
        </p:nvPicPr>
        <p:blipFill>
          <a:blip r:embed="rId5"/>
          <a:stretch>
            <a:fillRect/>
          </a:stretch>
        </p:blipFill>
        <p:spPr>
          <a:xfrm>
            <a:off x="7656811" y="4616366"/>
            <a:ext cx="2223723" cy="618229"/>
          </a:xfrm>
          <a:prstGeom prst="rect">
            <a:avLst/>
          </a:prstGeom>
        </p:spPr>
      </p:pic>
      <p:pic>
        <p:nvPicPr>
          <p:cNvPr id="16" name="Picture 15">
            <a:extLst>
              <a:ext uri="{FF2B5EF4-FFF2-40B4-BE49-F238E27FC236}">
                <a16:creationId xmlns:a16="http://schemas.microsoft.com/office/drawing/2014/main" id="{5DF9F738-4406-42F1-8B16-EF161AD1CB52}"/>
              </a:ext>
            </a:extLst>
          </p:cNvPr>
          <p:cNvPicPr>
            <a:picLocks noChangeAspect="1"/>
          </p:cNvPicPr>
          <p:nvPr/>
        </p:nvPicPr>
        <p:blipFill>
          <a:blip r:embed="rId6"/>
          <a:stretch>
            <a:fillRect/>
          </a:stretch>
        </p:blipFill>
        <p:spPr>
          <a:xfrm>
            <a:off x="10126943" y="4569441"/>
            <a:ext cx="777313" cy="781044"/>
          </a:xfrm>
          <a:prstGeom prst="rect">
            <a:avLst/>
          </a:prstGeom>
        </p:spPr>
      </p:pic>
      <p:pic>
        <p:nvPicPr>
          <p:cNvPr id="28" name="Picture 27">
            <a:extLst>
              <a:ext uri="{FF2B5EF4-FFF2-40B4-BE49-F238E27FC236}">
                <a16:creationId xmlns:a16="http://schemas.microsoft.com/office/drawing/2014/main" id="{49CF2B9E-33E6-4854-9335-F3DB5E8E6304}"/>
              </a:ext>
            </a:extLst>
          </p:cNvPr>
          <p:cNvPicPr>
            <a:picLocks noChangeAspect="1"/>
          </p:cNvPicPr>
          <p:nvPr/>
        </p:nvPicPr>
        <p:blipFill>
          <a:blip r:embed="rId7"/>
          <a:stretch>
            <a:fillRect/>
          </a:stretch>
        </p:blipFill>
        <p:spPr>
          <a:xfrm>
            <a:off x="5818940" y="5505073"/>
            <a:ext cx="1739630" cy="511838"/>
          </a:xfrm>
          <a:prstGeom prst="rect">
            <a:avLst/>
          </a:prstGeom>
        </p:spPr>
      </p:pic>
      <p:pic>
        <p:nvPicPr>
          <p:cNvPr id="29" name="Picture 28">
            <a:extLst>
              <a:ext uri="{FF2B5EF4-FFF2-40B4-BE49-F238E27FC236}">
                <a16:creationId xmlns:a16="http://schemas.microsoft.com/office/drawing/2014/main" id="{7EC37BBD-1152-4719-BF14-9AF55C839631}"/>
              </a:ext>
            </a:extLst>
          </p:cNvPr>
          <p:cNvPicPr>
            <a:picLocks noChangeAspect="1"/>
          </p:cNvPicPr>
          <p:nvPr/>
        </p:nvPicPr>
        <p:blipFill>
          <a:blip r:embed="rId8"/>
          <a:stretch>
            <a:fillRect/>
          </a:stretch>
        </p:blipFill>
        <p:spPr>
          <a:xfrm>
            <a:off x="8053240" y="5568242"/>
            <a:ext cx="2767160" cy="491845"/>
          </a:xfrm>
          <a:prstGeom prst="rect">
            <a:avLst/>
          </a:prstGeom>
        </p:spPr>
      </p:pic>
    </p:spTree>
    <p:extLst>
      <p:ext uri="{BB962C8B-B14F-4D97-AF65-F5344CB8AC3E}">
        <p14:creationId xmlns:p14="http://schemas.microsoft.com/office/powerpoint/2010/main" val="140677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554182"/>
          </a:xfrm>
        </p:spPr>
        <p:txBody>
          <a:bodyPr>
            <a:noAutofit/>
          </a:bodyPr>
          <a:lstStyle/>
          <a:p>
            <a:r>
              <a:rPr lang="en-US" sz="4000" dirty="0">
                <a:latin typeface="Athelas" charset="0"/>
                <a:ea typeface="Athelas" charset="0"/>
                <a:cs typeface="Athelas" charset="0"/>
              </a:rPr>
              <a:t>Datasets</a:t>
            </a:r>
          </a:p>
        </p:txBody>
      </p:sp>
      <p:sp>
        <p:nvSpPr>
          <p:cNvPr id="17" name="Title 1"/>
          <p:cNvSpPr txBox="1">
            <a:spLocks/>
          </p:cNvSpPr>
          <p:nvPr/>
        </p:nvSpPr>
        <p:spPr>
          <a:xfrm>
            <a:off x="635066" y="630864"/>
            <a:ext cx="9245468" cy="55962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3200" dirty="0">
                <a:latin typeface="Athelas" charset="0"/>
                <a:ea typeface="Athelas" charset="0"/>
                <a:cs typeface="Athelas" charset="0"/>
              </a:rPr>
              <a:t>Training/Test Dataset</a:t>
            </a:r>
          </a:p>
          <a:p>
            <a:pPr marL="800100" lvl="1" indent="-342900">
              <a:buFont typeface="Arial" panose="020B0604020202020204" pitchFamily="34" charset="0"/>
              <a:buChar char="•"/>
            </a:pPr>
            <a:r>
              <a:rPr lang="en-US" sz="2400" dirty="0">
                <a:latin typeface="Athelas" charset="0"/>
                <a:ea typeface="Athelas" charset="0"/>
                <a:cs typeface="Athelas" charset="0"/>
              </a:rPr>
              <a:t>Card Identifier, Joining Month, Individual Features, Target</a:t>
            </a:r>
          </a:p>
          <a:p>
            <a:pPr marL="800100" lvl="1" indent="-342900">
              <a:buFont typeface="Arial" panose="020B0604020202020204" pitchFamily="34" charset="0"/>
              <a:buChar char="•"/>
            </a:pPr>
            <a:r>
              <a:rPr lang="en-US" sz="2400" dirty="0">
                <a:latin typeface="Athelas" charset="0"/>
                <a:ea typeface="Athelas" charset="0"/>
                <a:cs typeface="Athelas" charset="0"/>
              </a:rPr>
              <a:t>Target: Loyalty Score</a:t>
            </a:r>
          </a:p>
          <a:p>
            <a:endParaRPr lang="en-US" sz="3200" dirty="0">
              <a:latin typeface="Athelas" charset="0"/>
              <a:ea typeface="Athelas" charset="0"/>
              <a:cs typeface="Athelas" charset="0"/>
            </a:endParaRPr>
          </a:p>
          <a:p>
            <a:pPr marL="342900" indent="-342900">
              <a:buFont typeface="Arial" panose="020B0604020202020204" pitchFamily="34" charset="0"/>
              <a:buChar char="•"/>
            </a:pPr>
            <a:r>
              <a:rPr lang="en-US" sz="3200" dirty="0">
                <a:latin typeface="Athelas" charset="0"/>
                <a:ea typeface="Athelas" charset="0"/>
                <a:cs typeface="Athelas" charset="0"/>
              </a:rPr>
              <a:t>Historical Transactions/ New Merchant Transactions</a:t>
            </a:r>
          </a:p>
          <a:p>
            <a:pPr marL="800100" lvl="1" indent="-342900">
              <a:buFont typeface="Arial" panose="020B0604020202020204" pitchFamily="34" charset="0"/>
              <a:buChar char="•"/>
            </a:pPr>
            <a:r>
              <a:rPr lang="en-US" sz="2400" dirty="0">
                <a:latin typeface="Athelas" charset="0"/>
                <a:ea typeface="Athelas" charset="0"/>
                <a:cs typeface="Athelas" charset="0"/>
              </a:rPr>
              <a:t>New Merchant Transactions: 2 months worth of transactions at Merchant IDs not visited in Historical Transactions.</a:t>
            </a:r>
          </a:p>
          <a:p>
            <a:pPr marL="800100" lvl="1" indent="-342900">
              <a:buFont typeface="Arial" panose="020B0604020202020204" pitchFamily="34" charset="0"/>
              <a:buChar char="•"/>
            </a:pPr>
            <a:r>
              <a:rPr lang="en-US" sz="2400" dirty="0">
                <a:latin typeface="Athelas" charset="0"/>
                <a:ea typeface="Athelas" charset="0"/>
                <a:cs typeface="Athelas" charset="0"/>
              </a:rPr>
              <a:t>Transactions of Card Members: Purchase Amount, Purchase Date, Installment, Location (State, City)</a:t>
            </a:r>
          </a:p>
          <a:p>
            <a:pPr marL="800100" lvl="1" indent="-342900">
              <a:buFont typeface="Arial" panose="020B0604020202020204" pitchFamily="34" charset="0"/>
              <a:buChar char="•"/>
            </a:pPr>
            <a:r>
              <a:rPr lang="en-US" sz="2400" dirty="0">
                <a:latin typeface="Athelas" charset="0"/>
                <a:ea typeface="Athelas" charset="0"/>
                <a:cs typeface="Athelas" charset="0"/>
              </a:rPr>
              <a:t>Merchant Identifier, Card Identifier</a:t>
            </a:r>
          </a:p>
          <a:p>
            <a:pPr marL="800100" lvl="1" indent="-342900">
              <a:buFont typeface="Arial" panose="020B0604020202020204" pitchFamily="34" charset="0"/>
              <a:buChar char="•"/>
            </a:pPr>
            <a:r>
              <a:rPr lang="en-US" sz="2400" dirty="0">
                <a:latin typeface="Athelas" charset="0"/>
                <a:ea typeface="Athelas" charset="0"/>
                <a:cs typeface="Athelas" charset="0"/>
              </a:rPr>
              <a:t>Historical Transactions: 3 months of historical Transactions</a:t>
            </a:r>
          </a:p>
          <a:p>
            <a:endParaRPr lang="en-US" sz="3200" dirty="0">
              <a:latin typeface="Athelas" charset="0"/>
              <a:ea typeface="Athelas" charset="0"/>
              <a:cs typeface="Athelas" charset="0"/>
            </a:endParaRPr>
          </a:p>
          <a:p>
            <a:pPr marL="342900" indent="-342900">
              <a:buFont typeface="Arial" panose="020B0604020202020204" pitchFamily="34" charset="0"/>
              <a:buChar char="•"/>
            </a:pPr>
            <a:r>
              <a:rPr lang="en-US" sz="3200" dirty="0">
                <a:latin typeface="Athelas" charset="0"/>
                <a:ea typeface="Athelas" charset="0"/>
                <a:cs typeface="Athelas" charset="0"/>
              </a:rPr>
              <a:t>Merchants</a:t>
            </a:r>
          </a:p>
          <a:p>
            <a:pPr marL="800100" lvl="1" indent="-342900">
              <a:buFont typeface="Arial" panose="020B0604020202020204" pitchFamily="34" charset="0"/>
              <a:buChar char="•"/>
            </a:pPr>
            <a:r>
              <a:rPr lang="en-US" sz="2400" dirty="0">
                <a:latin typeface="Athelas" charset="0"/>
                <a:ea typeface="Athelas" charset="0"/>
                <a:cs typeface="Athelas" charset="0"/>
              </a:rPr>
              <a:t>Merchant ID</a:t>
            </a:r>
          </a:p>
          <a:p>
            <a:pPr marL="800100" lvl="1" indent="-342900">
              <a:buFont typeface="Arial" panose="020B0604020202020204" pitchFamily="34" charset="0"/>
              <a:buChar char="•"/>
            </a:pPr>
            <a:r>
              <a:rPr lang="en-US" sz="2400" dirty="0">
                <a:latin typeface="Athelas" charset="0"/>
                <a:ea typeface="Athelas" charset="0"/>
                <a:cs typeface="Athelas" charset="0"/>
              </a:rPr>
              <a:t>Merchant specific characteristics</a:t>
            </a:r>
          </a:p>
        </p:txBody>
      </p:sp>
      <p:sp>
        <p:nvSpPr>
          <p:cNvPr id="19" name="Slide Number Placeholder 18"/>
          <p:cNvSpPr>
            <a:spLocks noGrp="1"/>
          </p:cNvSpPr>
          <p:nvPr>
            <p:ph type="sldNum" sz="quarter" idx="12"/>
          </p:nvPr>
        </p:nvSpPr>
        <p:spPr>
          <a:xfrm>
            <a:off x="9448800" y="6468025"/>
            <a:ext cx="2743200" cy="365125"/>
          </a:xfrm>
        </p:spPr>
        <p:txBody>
          <a:bodyPr/>
          <a:lstStyle/>
          <a:p>
            <a:fld id="{16FA6B3E-46B9-EC46-AB95-0E643768DDA9}" type="slidenum">
              <a:rPr lang="en-US" smtClean="0"/>
              <a:t>4</a:t>
            </a:fld>
            <a:endParaRPr lang="en-US" dirty="0"/>
          </a:p>
        </p:txBody>
      </p:sp>
    </p:spTree>
    <p:extLst>
      <p:ext uri="{BB962C8B-B14F-4D97-AF65-F5344CB8AC3E}">
        <p14:creationId xmlns:p14="http://schemas.microsoft.com/office/powerpoint/2010/main" val="11755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272" y="441700"/>
            <a:ext cx="9510889" cy="1115878"/>
          </a:xfrm>
        </p:spPr>
        <p:txBody>
          <a:bodyPr>
            <a:noAutofit/>
          </a:bodyPr>
          <a:lstStyle/>
          <a:p>
            <a:pPr algn="ctr"/>
            <a:r>
              <a:rPr lang="en-US" dirty="0">
                <a:solidFill>
                  <a:srgbClr val="0000FF"/>
                </a:solidFill>
                <a:latin typeface="Athelas" charset="0"/>
                <a:ea typeface="Athelas" charset="0"/>
                <a:cs typeface="Athelas" charset="0"/>
              </a:rPr>
              <a:t>Exploratory Data Analysis </a:t>
            </a:r>
            <a:br>
              <a:rPr lang="en-US" dirty="0">
                <a:solidFill>
                  <a:srgbClr val="0000FF"/>
                </a:solidFill>
                <a:latin typeface="Athelas" charset="0"/>
                <a:ea typeface="Athelas" charset="0"/>
                <a:cs typeface="Athelas" charset="0"/>
              </a:rPr>
            </a:br>
            <a:r>
              <a:rPr lang="en-US" dirty="0">
                <a:solidFill>
                  <a:srgbClr val="0000FF"/>
                </a:solidFill>
                <a:latin typeface="Athelas" charset="0"/>
                <a:ea typeface="Athelas" charset="0"/>
                <a:cs typeface="Athelas" charset="0"/>
              </a:rPr>
              <a:t>Data Wrangling</a:t>
            </a:r>
          </a:p>
        </p:txBody>
      </p:sp>
      <p:sp>
        <p:nvSpPr>
          <p:cNvPr id="29" name="Title 1"/>
          <p:cNvSpPr txBox="1">
            <a:spLocks/>
          </p:cNvSpPr>
          <p:nvPr/>
        </p:nvSpPr>
        <p:spPr>
          <a:xfrm>
            <a:off x="3248185" y="4393071"/>
            <a:ext cx="5845059" cy="1115878"/>
          </a:xfrm>
          <a:prstGeom prst="rect">
            <a:avLst/>
          </a:prstGeom>
          <a:solidFill>
            <a:srgbClr val="009B9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Historical Transactions/</a:t>
            </a:r>
          </a:p>
          <a:p>
            <a:pPr algn="ctr"/>
            <a:r>
              <a:rPr lang="en-US" sz="3000" dirty="0">
                <a:solidFill>
                  <a:schemeClr val="bg1"/>
                </a:solidFill>
                <a:latin typeface="Athelas" charset="0"/>
                <a:ea typeface="Athelas" charset="0"/>
                <a:cs typeface="Athelas" charset="0"/>
              </a:rPr>
              <a:t>New Merchant Transaction</a:t>
            </a:r>
          </a:p>
        </p:txBody>
      </p:sp>
      <p:sp>
        <p:nvSpPr>
          <p:cNvPr id="31" name="Title 1"/>
          <p:cNvSpPr txBox="1">
            <a:spLocks/>
          </p:cNvSpPr>
          <p:nvPr/>
        </p:nvSpPr>
        <p:spPr>
          <a:xfrm>
            <a:off x="3248185" y="2034833"/>
            <a:ext cx="5845059" cy="525474"/>
          </a:xfrm>
          <a:prstGeom prst="rect">
            <a:avLst/>
          </a:prstGeom>
          <a:solidFill>
            <a:schemeClr val="accent2">
              <a:lumMod val="7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Training Dataset</a:t>
            </a:r>
          </a:p>
        </p:txBody>
      </p:sp>
      <p:sp>
        <p:nvSpPr>
          <p:cNvPr id="32" name="Title 1"/>
          <p:cNvSpPr txBox="1">
            <a:spLocks/>
          </p:cNvSpPr>
          <p:nvPr/>
        </p:nvSpPr>
        <p:spPr>
          <a:xfrm>
            <a:off x="3248185" y="3152133"/>
            <a:ext cx="5845059" cy="649111"/>
          </a:xfrm>
          <a:prstGeom prst="rect">
            <a:avLst/>
          </a:prstGeom>
          <a:solidFill>
            <a:srgbClr val="00206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Athelas" charset="0"/>
                <a:ea typeface="Athelas" charset="0"/>
                <a:cs typeface="Athelas" charset="0"/>
              </a:rPr>
              <a:t>Merchants </a:t>
            </a:r>
          </a:p>
        </p:txBody>
      </p:sp>
      <p:sp>
        <p:nvSpPr>
          <p:cNvPr id="6" name="Slide Number Placeholder 5"/>
          <p:cNvSpPr>
            <a:spLocks noGrp="1"/>
          </p:cNvSpPr>
          <p:nvPr>
            <p:ph type="sldNum" sz="quarter" idx="12"/>
          </p:nvPr>
        </p:nvSpPr>
        <p:spPr>
          <a:xfrm>
            <a:off x="9358746" y="6492875"/>
            <a:ext cx="2743200" cy="365125"/>
          </a:xfrm>
        </p:spPr>
        <p:txBody>
          <a:bodyPr/>
          <a:lstStyle/>
          <a:p>
            <a:fld id="{16FA6B3E-46B9-EC46-AB95-0E643768DDA9}" type="slidenum">
              <a:rPr lang="en-US" smtClean="0"/>
              <a:t>5</a:t>
            </a:fld>
            <a:endParaRPr lang="en-US" dirty="0"/>
          </a:p>
        </p:txBody>
      </p:sp>
    </p:spTree>
    <p:extLst>
      <p:ext uri="{BB962C8B-B14F-4D97-AF65-F5344CB8AC3E}">
        <p14:creationId xmlns:p14="http://schemas.microsoft.com/office/powerpoint/2010/main" val="74983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Training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6</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618978" y="1069145"/>
            <a:ext cx="10930597" cy="1323439"/>
          </a:xfrm>
          <a:prstGeom prst="rect">
            <a:avLst/>
          </a:prstGeom>
          <a:noFill/>
        </p:spPr>
        <p:txBody>
          <a:bodyPr wrap="square" rtlCol="0">
            <a:spAutoFit/>
          </a:bodyPr>
          <a:lstStyle/>
          <a:p>
            <a:r>
              <a:rPr lang="en-US" sz="3200" b="1" dirty="0">
                <a:latin typeface="Athelas"/>
              </a:rPr>
              <a:t>Data Wrangling</a:t>
            </a:r>
          </a:p>
          <a:p>
            <a:pPr marL="342900" indent="-342900">
              <a:buFont typeface="Arial" panose="020B0604020202020204" pitchFamily="34" charset="0"/>
              <a:buChar char="•"/>
            </a:pPr>
            <a:r>
              <a:rPr lang="en-US" sz="2400" dirty="0">
                <a:latin typeface="Athelas"/>
              </a:rPr>
              <a:t>New Field: Elapsed Active Days: Reference Date – First Active Month</a:t>
            </a:r>
          </a:p>
          <a:p>
            <a:pPr marL="342900" indent="-342900">
              <a:buFont typeface="Arial" panose="020B0604020202020204" pitchFamily="34" charset="0"/>
              <a:buChar char="•"/>
            </a:pPr>
            <a:r>
              <a:rPr lang="en-US" sz="2400" dirty="0">
                <a:latin typeface="Athelas"/>
              </a:rPr>
              <a:t>One Hot Vectorization: feature_1, feature_2 and feature_3</a:t>
            </a:r>
          </a:p>
        </p:txBody>
      </p:sp>
      <p:sp>
        <p:nvSpPr>
          <p:cNvPr id="15" name="TextBox 14">
            <a:extLst>
              <a:ext uri="{FF2B5EF4-FFF2-40B4-BE49-F238E27FC236}">
                <a16:creationId xmlns:a16="http://schemas.microsoft.com/office/drawing/2014/main" id="{FF22B830-F388-4099-918B-957D85575AD7}"/>
              </a:ext>
            </a:extLst>
          </p:cNvPr>
          <p:cNvSpPr txBox="1"/>
          <p:nvPr/>
        </p:nvSpPr>
        <p:spPr>
          <a:xfrm>
            <a:off x="618977" y="2847274"/>
            <a:ext cx="10930597" cy="584775"/>
          </a:xfrm>
          <a:prstGeom prst="rect">
            <a:avLst/>
          </a:prstGeom>
          <a:noFill/>
        </p:spPr>
        <p:txBody>
          <a:bodyPr wrap="square" rtlCol="0">
            <a:spAutoFit/>
          </a:bodyPr>
          <a:lstStyle/>
          <a:p>
            <a:r>
              <a:rPr lang="en-US" sz="3200" b="1" dirty="0">
                <a:latin typeface="Athelas"/>
              </a:rPr>
              <a:t>Exploratory Data Analysis</a:t>
            </a:r>
          </a:p>
        </p:txBody>
      </p:sp>
      <p:pic>
        <p:nvPicPr>
          <p:cNvPr id="17" name="Picture 16">
            <a:extLst>
              <a:ext uri="{FF2B5EF4-FFF2-40B4-BE49-F238E27FC236}">
                <a16:creationId xmlns:a16="http://schemas.microsoft.com/office/drawing/2014/main" id="{8E9D98F6-8FE7-4171-8B06-7EE4947582EE}"/>
              </a:ext>
            </a:extLst>
          </p:cNvPr>
          <p:cNvPicPr>
            <a:picLocks noChangeAspect="1"/>
          </p:cNvPicPr>
          <p:nvPr/>
        </p:nvPicPr>
        <p:blipFill>
          <a:blip r:embed="rId2"/>
          <a:stretch>
            <a:fillRect/>
          </a:stretch>
        </p:blipFill>
        <p:spPr>
          <a:xfrm>
            <a:off x="503726" y="3902075"/>
            <a:ext cx="4010025" cy="2590800"/>
          </a:xfrm>
          <a:prstGeom prst="rect">
            <a:avLst/>
          </a:prstGeom>
        </p:spPr>
      </p:pic>
      <p:pic>
        <p:nvPicPr>
          <p:cNvPr id="18" name="Picture 17">
            <a:extLst>
              <a:ext uri="{FF2B5EF4-FFF2-40B4-BE49-F238E27FC236}">
                <a16:creationId xmlns:a16="http://schemas.microsoft.com/office/drawing/2014/main" id="{FE812B78-993C-4DA7-AC33-99B1DAC5925A}"/>
              </a:ext>
            </a:extLst>
          </p:cNvPr>
          <p:cNvPicPr>
            <a:picLocks noChangeAspect="1"/>
          </p:cNvPicPr>
          <p:nvPr/>
        </p:nvPicPr>
        <p:blipFill>
          <a:blip r:embed="rId3"/>
          <a:stretch>
            <a:fillRect/>
          </a:stretch>
        </p:blipFill>
        <p:spPr>
          <a:xfrm>
            <a:off x="7977847" y="3886739"/>
            <a:ext cx="3467100" cy="2543175"/>
          </a:xfrm>
          <a:prstGeom prst="rect">
            <a:avLst/>
          </a:prstGeom>
        </p:spPr>
      </p:pic>
      <p:sp>
        <p:nvSpPr>
          <p:cNvPr id="20" name="TextBox 19">
            <a:extLst>
              <a:ext uri="{FF2B5EF4-FFF2-40B4-BE49-F238E27FC236}">
                <a16:creationId xmlns:a16="http://schemas.microsoft.com/office/drawing/2014/main" id="{89AF7B9C-EC67-4F5B-94BC-DF5096E8D607}"/>
              </a:ext>
            </a:extLst>
          </p:cNvPr>
          <p:cNvSpPr txBox="1"/>
          <p:nvPr/>
        </p:nvSpPr>
        <p:spPr>
          <a:xfrm>
            <a:off x="4831996" y="3461694"/>
            <a:ext cx="2827606" cy="1938992"/>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Insights</a:t>
            </a:r>
          </a:p>
          <a:p>
            <a:r>
              <a:rPr lang="en-US" sz="2400" dirty="0"/>
              <a:t>Target variable is</a:t>
            </a:r>
          </a:p>
          <a:p>
            <a:r>
              <a:rPr lang="en-US" sz="2400" dirty="0"/>
              <a:t>Normally distributed with a few extreme outliers (&lt; 30)</a:t>
            </a:r>
          </a:p>
        </p:txBody>
      </p:sp>
      <p:cxnSp>
        <p:nvCxnSpPr>
          <p:cNvPr id="21" name="Straight Arrow Connector 20">
            <a:extLst>
              <a:ext uri="{FF2B5EF4-FFF2-40B4-BE49-F238E27FC236}">
                <a16:creationId xmlns:a16="http://schemas.microsoft.com/office/drawing/2014/main" id="{5B1AF70E-9772-44DD-993C-7DDC9BB7A6B8}"/>
              </a:ext>
            </a:extLst>
          </p:cNvPr>
          <p:cNvCxnSpPr>
            <a:cxnSpLocks/>
          </p:cNvCxnSpPr>
          <p:nvPr/>
        </p:nvCxnSpPr>
        <p:spPr>
          <a:xfrm flipH="1">
            <a:off x="3896751" y="4018372"/>
            <a:ext cx="927445" cy="68023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DDE0AD9-BD4C-4BD7-B095-CA128D9BC78D}"/>
              </a:ext>
            </a:extLst>
          </p:cNvPr>
          <p:cNvCxnSpPr>
            <a:cxnSpLocks/>
          </p:cNvCxnSpPr>
          <p:nvPr/>
        </p:nvCxnSpPr>
        <p:spPr>
          <a:xfrm>
            <a:off x="7659602" y="4018372"/>
            <a:ext cx="557619" cy="76447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47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chemeClr val="accent2">
              <a:lumMod val="75000"/>
            </a:schemeClr>
          </a:solidFill>
        </p:spPr>
        <p:txBody>
          <a:bodyPr>
            <a:noAutofit/>
          </a:bodyPr>
          <a:lstStyle/>
          <a:p>
            <a:r>
              <a:rPr lang="en-US" sz="4000" dirty="0">
                <a:solidFill>
                  <a:schemeClr val="bg1"/>
                </a:solidFill>
                <a:latin typeface="Athelas" charset="0"/>
                <a:ea typeface="Athelas" charset="0"/>
                <a:cs typeface="Athelas" charset="0"/>
              </a:rPr>
              <a:t>Training Dataset</a:t>
            </a:r>
          </a:p>
        </p:txBody>
      </p:sp>
      <p:sp>
        <p:nvSpPr>
          <p:cNvPr id="14" name="Slide Number Placeholder 13"/>
          <p:cNvSpPr>
            <a:spLocks noGrp="1"/>
          </p:cNvSpPr>
          <p:nvPr>
            <p:ph type="sldNum" sz="quarter" idx="12"/>
          </p:nvPr>
        </p:nvSpPr>
        <p:spPr>
          <a:xfrm>
            <a:off x="9448800" y="6492875"/>
            <a:ext cx="2743200" cy="365125"/>
          </a:xfrm>
        </p:spPr>
        <p:txBody>
          <a:bodyPr/>
          <a:lstStyle/>
          <a:p>
            <a:fld id="{16FA6B3E-46B9-EC46-AB95-0E643768DDA9}" type="slidenum">
              <a:rPr lang="en-US" smtClean="0"/>
              <a:t>7</a:t>
            </a:fld>
            <a:endParaRPr lang="en-US" dirty="0"/>
          </a:p>
        </p:txBody>
      </p:sp>
      <p:sp>
        <p:nvSpPr>
          <p:cNvPr id="10" name="TextBox 9">
            <a:extLst>
              <a:ext uri="{FF2B5EF4-FFF2-40B4-BE49-F238E27FC236}">
                <a16:creationId xmlns:a16="http://schemas.microsoft.com/office/drawing/2014/main" id="{EC123216-B3BF-442A-8D81-436A7D467178}"/>
              </a:ext>
            </a:extLst>
          </p:cNvPr>
          <p:cNvSpPr txBox="1"/>
          <p:nvPr/>
        </p:nvSpPr>
        <p:spPr>
          <a:xfrm>
            <a:off x="618978" y="1069145"/>
            <a:ext cx="10930597" cy="584775"/>
          </a:xfrm>
          <a:prstGeom prst="rect">
            <a:avLst/>
          </a:prstGeom>
          <a:noFill/>
        </p:spPr>
        <p:txBody>
          <a:bodyPr wrap="square" rtlCol="0">
            <a:spAutoFit/>
          </a:bodyPr>
          <a:lstStyle/>
          <a:p>
            <a:r>
              <a:rPr lang="en-US" sz="3200" b="1" dirty="0">
                <a:latin typeface="Athelas"/>
              </a:rPr>
              <a:t>Relation of variables with Target</a:t>
            </a:r>
          </a:p>
        </p:txBody>
      </p:sp>
      <p:cxnSp>
        <p:nvCxnSpPr>
          <p:cNvPr id="21" name="Straight Arrow Connector 20">
            <a:extLst>
              <a:ext uri="{FF2B5EF4-FFF2-40B4-BE49-F238E27FC236}">
                <a16:creationId xmlns:a16="http://schemas.microsoft.com/office/drawing/2014/main" id="{5B1AF70E-9772-44DD-993C-7DDC9BB7A6B8}"/>
              </a:ext>
            </a:extLst>
          </p:cNvPr>
          <p:cNvCxnSpPr>
            <a:cxnSpLocks/>
          </p:cNvCxnSpPr>
          <p:nvPr/>
        </p:nvCxnSpPr>
        <p:spPr>
          <a:xfrm flipH="1">
            <a:off x="12163353" y="2746268"/>
            <a:ext cx="927445" cy="68023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DDE0AD9-BD4C-4BD7-B095-CA128D9BC78D}"/>
              </a:ext>
            </a:extLst>
          </p:cNvPr>
          <p:cNvCxnSpPr>
            <a:cxnSpLocks/>
          </p:cNvCxnSpPr>
          <p:nvPr/>
        </p:nvCxnSpPr>
        <p:spPr>
          <a:xfrm>
            <a:off x="12468775" y="1760207"/>
            <a:ext cx="573664" cy="68023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E999B423-A395-4341-890F-592388BE5E20}"/>
              </a:ext>
            </a:extLst>
          </p:cNvPr>
          <p:cNvPicPr>
            <a:picLocks noChangeAspect="1"/>
          </p:cNvPicPr>
          <p:nvPr/>
        </p:nvPicPr>
        <p:blipFill>
          <a:blip r:embed="rId2"/>
          <a:stretch>
            <a:fillRect/>
          </a:stretch>
        </p:blipFill>
        <p:spPr>
          <a:xfrm>
            <a:off x="970670" y="2053543"/>
            <a:ext cx="3362179" cy="2259697"/>
          </a:xfrm>
          <a:prstGeom prst="rect">
            <a:avLst/>
          </a:prstGeom>
        </p:spPr>
      </p:pic>
      <p:pic>
        <p:nvPicPr>
          <p:cNvPr id="4" name="Picture 3">
            <a:extLst>
              <a:ext uri="{FF2B5EF4-FFF2-40B4-BE49-F238E27FC236}">
                <a16:creationId xmlns:a16="http://schemas.microsoft.com/office/drawing/2014/main" id="{5C098DCF-2527-406D-88BF-7B8C4411128D}"/>
              </a:ext>
            </a:extLst>
          </p:cNvPr>
          <p:cNvPicPr>
            <a:picLocks noChangeAspect="1"/>
          </p:cNvPicPr>
          <p:nvPr/>
        </p:nvPicPr>
        <p:blipFill>
          <a:blip r:embed="rId3"/>
          <a:stretch>
            <a:fillRect/>
          </a:stretch>
        </p:blipFill>
        <p:spPr>
          <a:xfrm>
            <a:off x="4491647" y="2138345"/>
            <a:ext cx="3464683" cy="2272958"/>
          </a:xfrm>
          <a:prstGeom prst="rect">
            <a:avLst/>
          </a:prstGeom>
        </p:spPr>
      </p:pic>
      <p:pic>
        <p:nvPicPr>
          <p:cNvPr id="5" name="Picture 4">
            <a:extLst>
              <a:ext uri="{FF2B5EF4-FFF2-40B4-BE49-F238E27FC236}">
                <a16:creationId xmlns:a16="http://schemas.microsoft.com/office/drawing/2014/main" id="{DD55AA5A-08A3-45AF-8AAD-33B135E0A400}"/>
              </a:ext>
            </a:extLst>
          </p:cNvPr>
          <p:cNvPicPr>
            <a:picLocks noChangeAspect="1"/>
          </p:cNvPicPr>
          <p:nvPr/>
        </p:nvPicPr>
        <p:blipFill>
          <a:blip r:embed="rId4"/>
          <a:stretch>
            <a:fillRect/>
          </a:stretch>
        </p:blipFill>
        <p:spPr>
          <a:xfrm>
            <a:off x="970670" y="4404270"/>
            <a:ext cx="3250273" cy="2102241"/>
          </a:xfrm>
          <a:prstGeom prst="rect">
            <a:avLst/>
          </a:prstGeom>
        </p:spPr>
      </p:pic>
      <p:pic>
        <p:nvPicPr>
          <p:cNvPr id="6" name="Picture 5">
            <a:extLst>
              <a:ext uri="{FF2B5EF4-FFF2-40B4-BE49-F238E27FC236}">
                <a16:creationId xmlns:a16="http://schemas.microsoft.com/office/drawing/2014/main" id="{D6544FA5-D540-4808-B8D7-6F3F773C97C5}"/>
              </a:ext>
            </a:extLst>
          </p:cNvPr>
          <p:cNvPicPr>
            <a:picLocks noChangeAspect="1"/>
          </p:cNvPicPr>
          <p:nvPr/>
        </p:nvPicPr>
        <p:blipFill>
          <a:blip r:embed="rId5"/>
          <a:stretch>
            <a:fillRect/>
          </a:stretch>
        </p:blipFill>
        <p:spPr>
          <a:xfrm>
            <a:off x="4598851" y="4505959"/>
            <a:ext cx="3250273" cy="2169478"/>
          </a:xfrm>
          <a:prstGeom prst="rect">
            <a:avLst/>
          </a:prstGeom>
        </p:spPr>
      </p:pic>
      <p:sp>
        <p:nvSpPr>
          <p:cNvPr id="16" name="TextBox 15">
            <a:extLst>
              <a:ext uri="{FF2B5EF4-FFF2-40B4-BE49-F238E27FC236}">
                <a16:creationId xmlns:a16="http://schemas.microsoft.com/office/drawing/2014/main" id="{9C1C0055-EDE3-454D-B428-C60354FB578D}"/>
              </a:ext>
            </a:extLst>
          </p:cNvPr>
          <p:cNvSpPr txBox="1"/>
          <p:nvPr/>
        </p:nvSpPr>
        <p:spPr>
          <a:xfrm>
            <a:off x="8227034" y="2189256"/>
            <a:ext cx="3246610" cy="2308324"/>
          </a:xfrm>
          <a:prstGeom prst="rect">
            <a:avLst/>
          </a:prstGeom>
          <a:solidFill>
            <a:schemeClr val="bg1"/>
          </a:solidFill>
          <a:ln>
            <a:solidFill>
              <a:schemeClr val="accent2">
                <a:lumMod val="75000"/>
              </a:schemeClr>
            </a:solidFill>
          </a:ln>
        </p:spPr>
        <p:txBody>
          <a:bodyPr wrap="square" rtlCol="0">
            <a:spAutoFit/>
          </a:bodyPr>
          <a:lstStyle/>
          <a:p>
            <a:r>
              <a:rPr lang="en-US" sz="2400" b="1" dirty="0">
                <a:solidFill>
                  <a:schemeClr val="accent2">
                    <a:lumMod val="75000"/>
                  </a:schemeClr>
                </a:solidFill>
              </a:rPr>
              <a:t>Insights</a:t>
            </a:r>
          </a:p>
          <a:p>
            <a:pPr marL="342900" indent="-342900">
              <a:buFont typeface="Arial" panose="020B0604020202020204" pitchFamily="34" charset="0"/>
              <a:buChar char="•"/>
            </a:pPr>
            <a:r>
              <a:rPr lang="en-US" sz="2400" dirty="0"/>
              <a:t>Frequent Values in feature_1: 2, 3</a:t>
            </a:r>
          </a:p>
          <a:p>
            <a:pPr marL="342900" indent="-342900">
              <a:buFont typeface="Arial" panose="020B0604020202020204" pitchFamily="34" charset="0"/>
              <a:buChar char="•"/>
            </a:pPr>
            <a:r>
              <a:rPr lang="en-US" sz="2400" dirty="0"/>
              <a:t>Target close to Zero as elapsed days increase.</a:t>
            </a:r>
          </a:p>
        </p:txBody>
      </p:sp>
    </p:spTree>
    <p:extLst>
      <p:ext uri="{BB962C8B-B14F-4D97-AF65-F5344CB8AC3E}">
        <p14:creationId xmlns:p14="http://schemas.microsoft.com/office/powerpoint/2010/main" val="372520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455"/>
          </a:xfrm>
          <a:solidFill>
            <a:srgbClr val="002060"/>
          </a:solidFill>
        </p:spPr>
        <p:txBody>
          <a:bodyPr>
            <a:noAutofit/>
          </a:bodyPr>
          <a:lstStyle/>
          <a:p>
            <a:r>
              <a:rPr lang="en-US" sz="4000" dirty="0">
                <a:solidFill>
                  <a:schemeClr val="bg1"/>
                </a:solidFill>
                <a:latin typeface="Athelas" charset="0"/>
                <a:ea typeface="Athelas" charset="0"/>
                <a:cs typeface="Athelas" charset="0"/>
              </a:rPr>
              <a:t>Merchants</a:t>
            </a:r>
          </a:p>
        </p:txBody>
      </p:sp>
      <p:sp>
        <p:nvSpPr>
          <p:cNvPr id="7" name="Slide Number Placeholder 6"/>
          <p:cNvSpPr>
            <a:spLocks noGrp="1"/>
          </p:cNvSpPr>
          <p:nvPr>
            <p:ph type="sldNum" sz="quarter" idx="12"/>
          </p:nvPr>
        </p:nvSpPr>
        <p:spPr>
          <a:xfrm>
            <a:off x="9448800" y="6492875"/>
            <a:ext cx="2743200" cy="365125"/>
          </a:xfrm>
        </p:spPr>
        <p:txBody>
          <a:bodyPr/>
          <a:lstStyle/>
          <a:p>
            <a:fld id="{16FA6B3E-46B9-EC46-AB95-0E643768DDA9}" type="slidenum">
              <a:rPr lang="en-US" smtClean="0"/>
              <a:t>8</a:t>
            </a:fld>
            <a:endParaRPr lang="en-US" dirty="0"/>
          </a:p>
        </p:txBody>
      </p:sp>
      <p:sp>
        <p:nvSpPr>
          <p:cNvPr id="6" name="TextBox 5">
            <a:extLst>
              <a:ext uri="{FF2B5EF4-FFF2-40B4-BE49-F238E27FC236}">
                <a16:creationId xmlns:a16="http://schemas.microsoft.com/office/drawing/2014/main" id="{D2BF101C-C46B-4BD3-B729-D3E95FA3B4A7}"/>
              </a:ext>
            </a:extLst>
          </p:cNvPr>
          <p:cNvSpPr txBox="1"/>
          <p:nvPr/>
        </p:nvSpPr>
        <p:spPr>
          <a:xfrm>
            <a:off x="618978" y="1069145"/>
            <a:ext cx="10930597" cy="1692771"/>
          </a:xfrm>
          <a:prstGeom prst="rect">
            <a:avLst/>
          </a:prstGeom>
          <a:noFill/>
        </p:spPr>
        <p:txBody>
          <a:bodyPr wrap="square" rtlCol="0">
            <a:spAutoFit/>
          </a:bodyPr>
          <a:lstStyle/>
          <a:p>
            <a:r>
              <a:rPr lang="en-US" sz="3200" b="1" dirty="0">
                <a:latin typeface="Athelas"/>
              </a:rPr>
              <a:t>Data Wrangling</a:t>
            </a:r>
          </a:p>
          <a:p>
            <a:pPr marL="342900" indent="-342900">
              <a:buFont typeface="Arial" panose="020B0604020202020204" pitchFamily="34" charset="0"/>
              <a:buChar char="•"/>
            </a:pPr>
            <a:r>
              <a:rPr lang="en-US" sz="2400" dirty="0">
                <a:latin typeface="Athelas"/>
              </a:rPr>
              <a:t>One Hot Vectorization: most recent sales range, most recent purchase range</a:t>
            </a:r>
          </a:p>
          <a:p>
            <a:pPr marL="342900" indent="-342900">
              <a:buFont typeface="Arial" panose="020B0604020202020204" pitchFamily="34" charset="0"/>
              <a:buChar char="•"/>
            </a:pPr>
            <a:r>
              <a:rPr lang="en-US" sz="2400" dirty="0">
                <a:latin typeface="Athelas"/>
              </a:rPr>
              <a:t>Boolean to Numeric Transformation (Y/N -&gt; 1/0): category_1 and category_4</a:t>
            </a:r>
          </a:p>
          <a:p>
            <a:pPr marL="342900" indent="-342900">
              <a:buFont typeface="Arial" panose="020B0604020202020204" pitchFamily="34" charset="0"/>
              <a:buChar char="•"/>
            </a:pPr>
            <a:r>
              <a:rPr lang="en-US" sz="2400" dirty="0">
                <a:latin typeface="Athelas"/>
              </a:rPr>
              <a:t>Null Handling: Nulls in category_2 replaced with median value </a:t>
            </a:r>
          </a:p>
        </p:txBody>
      </p:sp>
      <p:sp>
        <p:nvSpPr>
          <p:cNvPr id="8" name="TextBox 7">
            <a:extLst>
              <a:ext uri="{FF2B5EF4-FFF2-40B4-BE49-F238E27FC236}">
                <a16:creationId xmlns:a16="http://schemas.microsoft.com/office/drawing/2014/main" id="{2DF22229-D496-4885-AD60-0CA97BD9FB59}"/>
              </a:ext>
            </a:extLst>
          </p:cNvPr>
          <p:cNvSpPr txBox="1"/>
          <p:nvPr/>
        </p:nvSpPr>
        <p:spPr>
          <a:xfrm>
            <a:off x="618977" y="2847274"/>
            <a:ext cx="10930597" cy="584775"/>
          </a:xfrm>
          <a:prstGeom prst="rect">
            <a:avLst/>
          </a:prstGeom>
          <a:noFill/>
        </p:spPr>
        <p:txBody>
          <a:bodyPr wrap="square" rtlCol="0">
            <a:spAutoFit/>
          </a:bodyPr>
          <a:lstStyle/>
          <a:p>
            <a:r>
              <a:rPr lang="en-US" sz="3200" b="1" dirty="0">
                <a:latin typeface="Athelas"/>
              </a:rPr>
              <a:t>Exploratory Data Analysis</a:t>
            </a:r>
          </a:p>
        </p:txBody>
      </p:sp>
      <p:pic>
        <p:nvPicPr>
          <p:cNvPr id="10" name="Picture 9">
            <a:extLst>
              <a:ext uri="{FF2B5EF4-FFF2-40B4-BE49-F238E27FC236}">
                <a16:creationId xmlns:a16="http://schemas.microsoft.com/office/drawing/2014/main" id="{96832A41-3B55-46EF-BBF3-5B38782E7689}"/>
              </a:ext>
            </a:extLst>
          </p:cNvPr>
          <p:cNvPicPr>
            <a:picLocks noChangeAspect="1"/>
          </p:cNvPicPr>
          <p:nvPr/>
        </p:nvPicPr>
        <p:blipFill>
          <a:blip r:embed="rId2"/>
          <a:stretch>
            <a:fillRect/>
          </a:stretch>
        </p:blipFill>
        <p:spPr>
          <a:xfrm>
            <a:off x="1188280" y="3940175"/>
            <a:ext cx="4019550" cy="2552700"/>
          </a:xfrm>
          <a:prstGeom prst="rect">
            <a:avLst/>
          </a:prstGeom>
        </p:spPr>
      </p:pic>
      <p:sp>
        <p:nvSpPr>
          <p:cNvPr id="11" name="TextBox 10">
            <a:extLst>
              <a:ext uri="{FF2B5EF4-FFF2-40B4-BE49-F238E27FC236}">
                <a16:creationId xmlns:a16="http://schemas.microsoft.com/office/drawing/2014/main" id="{DD2C02BB-BC16-44E7-86B1-AE53A0A30328}"/>
              </a:ext>
            </a:extLst>
          </p:cNvPr>
          <p:cNvSpPr txBox="1"/>
          <p:nvPr/>
        </p:nvSpPr>
        <p:spPr>
          <a:xfrm>
            <a:off x="5910775" y="4025239"/>
            <a:ext cx="4909625" cy="1938992"/>
          </a:xfrm>
          <a:prstGeom prst="rect">
            <a:avLst/>
          </a:prstGeom>
          <a:solidFill>
            <a:schemeClr val="bg1"/>
          </a:solidFill>
          <a:ln>
            <a:solidFill>
              <a:srgbClr val="000000"/>
            </a:solidFill>
          </a:ln>
        </p:spPr>
        <p:txBody>
          <a:bodyPr wrap="square" rtlCol="0">
            <a:spAutoFit/>
          </a:bodyPr>
          <a:lstStyle/>
          <a:p>
            <a:r>
              <a:rPr lang="en-US" sz="2400" b="1" dirty="0">
                <a:solidFill>
                  <a:srgbClr val="002060"/>
                </a:solidFill>
              </a:rPr>
              <a:t>Insights</a:t>
            </a:r>
          </a:p>
          <a:p>
            <a:pPr marL="342900" indent="-342900">
              <a:buFont typeface="Arial" panose="020B0604020202020204" pitchFamily="34" charset="0"/>
              <a:buChar char="•"/>
            </a:pPr>
            <a:r>
              <a:rPr lang="en-US" sz="2400" dirty="0"/>
              <a:t>Numerical_1 and Numerical_2 highly correlated.</a:t>
            </a:r>
          </a:p>
          <a:p>
            <a:pPr marL="342900" indent="-342900">
              <a:buFont typeface="Arial" panose="020B0604020202020204" pitchFamily="34" charset="0"/>
              <a:buChar char="•"/>
            </a:pPr>
            <a:r>
              <a:rPr lang="en-US" sz="2400" dirty="0"/>
              <a:t>Numerical_2 variable will be dropped to avoid multi-collinearity</a:t>
            </a:r>
          </a:p>
        </p:txBody>
      </p:sp>
    </p:spTree>
    <p:extLst>
      <p:ext uri="{BB962C8B-B14F-4D97-AF65-F5344CB8AC3E}">
        <p14:creationId xmlns:p14="http://schemas.microsoft.com/office/powerpoint/2010/main" val="319487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11091</TotalTime>
  <Words>1786</Words>
  <Application>Microsoft Office PowerPoint</Application>
  <PresentationFormat>Widescreen</PresentationFormat>
  <Paragraphs>317</Paragraphs>
  <Slides>27</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Athelas</vt:lpstr>
      <vt:lpstr>Athelas Regular</vt:lpstr>
      <vt:lpstr>Calibri</vt:lpstr>
      <vt:lpstr>Calibri Light</vt:lpstr>
      <vt:lpstr>Courier New</vt:lpstr>
      <vt:lpstr>Wingdings</vt:lpstr>
      <vt:lpstr>Office Theme</vt:lpstr>
      <vt:lpstr>ELO Merchant Category Recommendation</vt:lpstr>
      <vt:lpstr>Introduction</vt:lpstr>
      <vt:lpstr>Objective</vt:lpstr>
      <vt:lpstr>Who might care?</vt:lpstr>
      <vt:lpstr>Datasets</vt:lpstr>
      <vt:lpstr>Exploratory Data Analysis  Data Wrangling</vt:lpstr>
      <vt:lpstr>Training Dataset</vt:lpstr>
      <vt:lpstr>Training Dataset</vt:lpstr>
      <vt:lpstr>Merchants</vt:lpstr>
      <vt:lpstr>Merchants</vt:lpstr>
      <vt:lpstr>Historical Transactions/New Merchant Transactions</vt:lpstr>
      <vt:lpstr>Datasets Combination Strategy</vt:lpstr>
      <vt:lpstr>Datasets Combination Strategy</vt:lpstr>
      <vt:lpstr>Historical Transactions/New Merchant Transactions</vt:lpstr>
      <vt:lpstr>Insights from Exploratory Data Analysis</vt:lpstr>
      <vt:lpstr>Insights from Exploratory Data Analysis</vt:lpstr>
      <vt:lpstr>Predictive Modeling </vt:lpstr>
      <vt:lpstr>Modeling Overview</vt:lpstr>
      <vt:lpstr>Model I: Light GBM Full Model</vt:lpstr>
      <vt:lpstr>Model I: Light GBM Full Model</vt:lpstr>
      <vt:lpstr>Model II: Light GBM Reduced Model</vt:lpstr>
      <vt:lpstr>Model III: Ridge Regression Model</vt:lpstr>
      <vt:lpstr>Model Comparison</vt:lpstr>
      <vt:lpstr>Recommendations for ELO</vt:lpstr>
      <vt:lpstr>Future Work</vt:lpstr>
      <vt:lpstr>Reference &amp; Disclaimer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Bibek Mishra</dc:creator>
  <cp:keywords/>
  <dc:description/>
  <cp:lastModifiedBy>Mishraji</cp:lastModifiedBy>
  <cp:revision>38</cp:revision>
  <dcterms:created xsi:type="dcterms:W3CDTF">2017-07-27T21:32:01Z</dcterms:created>
  <dcterms:modified xsi:type="dcterms:W3CDTF">2019-04-08T06:07:20Z</dcterms:modified>
  <cp:category/>
</cp:coreProperties>
</file>