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E0854-AF65-1E46-BA83-B2C0483680D7}" v="24" dt="2024-09-23T00:27:49.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9"/>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B921-16FD-DE4B-B813-1EB5550F45EE}" type="datetimeFigureOut">
              <a:rPr lang="en-US" smtClean="0"/>
              <a:t>9/23/24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C9D6-EA6F-FD48-873A-55BB502300D3}" type="slidenum">
              <a:rPr lang="en-US" smtClean="0"/>
              <a:t>‹#›</a:t>
            </a:fld>
            <a:endParaRPr lang="en-US"/>
          </a:p>
        </p:txBody>
      </p:sp>
    </p:spTree>
    <p:extLst>
      <p:ext uri="{BB962C8B-B14F-4D97-AF65-F5344CB8AC3E}">
        <p14:creationId xmlns:p14="http://schemas.microsoft.com/office/powerpoint/2010/main" val="229530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7DBF-41FB-EE25-C551-4A94A5687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30F9A-3DDD-BD0B-B9A7-75B79E5DA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C5CF21-865F-D1C1-2CC9-1816D86D345E}"/>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D4E17E5B-07AA-D002-0365-42070DDC6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F22D-6AAE-B4D4-77A2-E63D76805C03}"/>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231420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0FEB-46E3-CC9B-8EF3-0F85970DD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23E77-E031-BEB3-E059-53A10FDB1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F348F-833B-2E23-27E1-766CA1C52BF3}"/>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278EFD3D-3254-B122-1022-BD61B53BB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89C2E-420D-BE8D-E0BB-77505D84D9C9}"/>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82874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24260-93DD-DA09-1CF4-4D78517FB2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E4FDD-5A29-5CBA-1168-EC5D8B004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95E0B-9A32-01FB-30FE-566FB76568DB}"/>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989871C6-25D8-715B-D98B-151A10BE0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6F9A3-35C7-E1CE-8C5C-B43F86FB73F8}"/>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74091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A0F5-4263-1B3E-E5A7-0AFE87DDD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053D3-52C5-859F-8DDB-075E05E89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A6304-9C3D-2A91-CD2E-B60E2E018AE6}"/>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F6B418ED-F569-443C-12D6-00773BEB4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0E3FE-50AD-FEB9-6D8F-4BB74204E257}"/>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425915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3663-1913-08C1-0892-13312B600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3988D-C284-280C-2F00-459CEF07BF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47CB7-7077-45E3-B3DF-BECC977AA6DC}"/>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C423E854-044F-4205-3D68-48A941CDD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B441A-2F71-5D6C-FCCA-8F50E8D836F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169792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B2C6-E38B-F846-4C11-B309E480A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CEA97-DC74-90BD-48B8-F0EE216D9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857D1-1E27-9059-F7BB-FB2AC3598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19F96-2DCE-5BD5-70C6-009F038FE654}"/>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3F21EC7D-315E-8C52-7A89-475AA913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0C8FE-BFA8-E4EB-F8A2-80F838FC52BB}"/>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9352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3B5D-47F9-B484-28A7-EE6C3E759F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7C0070-5D06-AE8F-A501-23BB158B4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7F14A-E025-AB09-2FD0-ED6396494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793F1-0355-1D07-8778-F6531ED2C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5AE99-A096-9773-6842-E09E0E78B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F80CB-5835-A518-8536-FCCD75859517}"/>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8" name="Footer Placeholder 7">
            <a:extLst>
              <a:ext uri="{FF2B5EF4-FFF2-40B4-BE49-F238E27FC236}">
                <a16:creationId xmlns:a16="http://schemas.microsoft.com/office/drawing/2014/main" id="{433EE202-DE33-6C5E-04CB-4F89AE36C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755830-5CB9-2CD4-9FF1-3705446BC97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00231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D3B3-0BFC-4542-BA64-BC4DA1F896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0437DB-D174-862F-D5D7-87189BFEAFD5}"/>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4" name="Footer Placeholder 3">
            <a:extLst>
              <a:ext uri="{FF2B5EF4-FFF2-40B4-BE49-F238E27FC236}">
                <a16:creationId xmlns:a16="http://schemas.microsoft.com/office/drawing/2014/main" id="{0575D89F-4F01-14E3-94A4-EE9903B5A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46C4B-5EDC-677E-B55B-41D331E8952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6544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C1C666-24E8-0990-82F7-7D58672739AD}"/>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3" name="Footer Placeholder 2">
            <a:extLst>
              <a:ext uri="{FF2B5EF4-FFF2-40B4-BE49-F238E27FC236}">
                <a16:creationId xmlns:a16="http://schemas.microsoft.com/office/drawing/2014/main" id="{916F7EAD-BD2D-6A77-F62F-A0FE12B85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D9192-6A30-C961-B923-7E28C1A5378C}"/>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87819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A7E2-99D4-EEF0-6AF0-B297A9B2A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14708-B87B-D7D3-631A-3FE25A197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01D96-8495-BCED-900D-64ABA4D14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7726B-067D-CF44-421F-80145727D5CD}"/>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466E878D-1087-8398-3C45-E3F26776B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4B643-0C67-3915-D1DC-D4991026095F}"/>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3348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DE14-A324-4D86-0CE7-235D64005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AEB987-BBD3-C7D8-8B64-E08B4127A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A9BA7D-C9D4-7333-6D35-AA27E3EE0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7D809-5D3F-726F-E0D9-3031C44E4761}"/>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CECCC1FE-BCB2-389A-00D6-556D467C6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A9CDF-57AA-2B0C-A9B3-68409DE914EC}"/>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03219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2E4EF-94E5-6431-09DB-F1BC57E82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9880A4-0039-B3E8-81B9-402DAB863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794BB-19CD-0C74-04B3-BAAA67ED4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E9A75F8C-C9F0-9345-3274-E4AADED9A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AAE152-D8BB-9697-B398-141DD60F2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1AFC35-E395-584D-A3D0-3CDFEF643FF9}" type="slidenum">
              <a:rPr lang="en-US" smtClean="0"/>
              <a:t>‹#›</a:t>
            </a:fld>
            <a:endParaRPr lang="en-US"/>
          </a:p>
        </p:txBody>
      </p:sp>
    </p:spTree>
    <p:extLst>
      <p:ext uri="{BB962C8B-B14F-4D97-AF65-F5344CB8AC3E}">
        <p14:creationId xmlns:p14="http://schemas.microsoft.com/office/powerpoint/2010/main" val="3644838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EC586E-E8BA-807E-B709-673063CED892}"/>
              </a:ext>
            </a:extLst>
          </p:cNvPr>
          <p:cNvSpPr>
            <a:spLocks noGrp="1"/>
          </p:cNvSpPr>
          <p:nvPr>
            <p:ph type="ctrTitle"/>
          </p:nvPr>
        </p:nvSpPr>
        <p:spPr>
          <a:xfrm>
            <a:off x="787124" y="1174584"/>
            <a:ext cx="10858775" cy="3178689"/>
          </a:xfrm>
        </p:spPr>
        <p:txBody>
          <a:bodyPr>
            <a:normAutofit/>
          </a:bodyPr>
          <a:lstStyle/>
          <a:p>
            <a:pPr algn="l"/>
            <a:r>
              <a:rPr lang="en-US" sz="4800" dirty="0">
                <a:solidFill>
                  <a:srgbClr val="FFFFFF"/>
                </a:solidFill>
              </a:rPr>
              <a:t>Week 8: </a:t>
            </a:r>
            <a:r>
              <a:rPr lang="en-US" sz="4800" dirty="0" err="1">
                <a:solidFill>
                  <a:srgbClr val="FFFFFF"/>
                </a:solidFill>
              </a:rPr>
              <a:t>Prioritise</a:t>
            </a:r>
            <a:r>
              <a:rPr lang="en-US" sz="4800" dirty="0">
                <a:solidFill>
                  <a:srgbClr val="FFFFFF"/>
                </a:solidFill>
              </a:rPr>
              <a:t> Vulnerabilities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97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D9AB-527D-63A4-218D-821C786ED709}"/>
              </a:ext>
            </a:extLst>
          </p:cNvPr>
          <p:cNvSpPr>
            <a:spLocks noGrp="1"/>
          </p:cNvSpPr>
          <p:nvPr>
            <p:ph type="title"/>
          </p:nvPr>
        </p:nvSpPr>
        <p:spPr>
          <a:xfrm>
            <a:off x="838200" y="244872"/>
            <a:ext cx="10515600" cy="1325563"/>
          </a:xfrm>
        </p:spPr>
        <p:txBody>
          <a:bodyPr>
            <a:normAutofit/>
          </a:bodyPr>
          <a:lstStyle/>
          <a:p>
            <a:r>
              <a:rPr lang="en-US" sz="4000" b="1" dirty="0"/>
              <a:t>CVE-2016-2183 (Sweet32 Vulnerability)</a:t>
            </a:r>
          </a:p>
        </p:txBody>
      </p:sp>
      <p:graphicFrame>
        <p:nvGraphicFramePr>
          <p:cNvPr id="4" name="Content Placeholder 3">
            <a:extLst>
              <a:ext uri="{FF2B5EF4-FFF2-40B4-BE49-F238E27FC236}">
                <a16:creationId xmlns:a16="http://schemas.microsoft.com/office/drawing/2014/main" id="{CD1B8673-ADDB-7B3B-5A07-CA2931EAEF9A}"/>
              </a:ext>
            </a:extLst>
          </p:cNvPr>
          <p:cNvGraphicFramePr>
            <a:graphicFrameLocks noGrp="1"/>
          </p:cNvGraphicFramePr>
          <p:nvPr>
            <p:ph idx="1"/>
            <p:extLst>
              <p:ext uri="{D42A27DB-BD31-4B8C-83A1-F6EECF244321}">
                <p14:modId xmlns:p14="http://schemas.microsoft.com/office/powerpoint/2010/main" val="1858513247"/>
              </p:ext>
            </p:extLst>
          </p:nvPr>
        </p:nvGraphicFramePr>
        <p:xfrm>
          <a:off x="838200" y="1570435"/>
          <a:ext cx="10515600" cy="2651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36879141"/>
                    </a:ext>
                  </a:extLst>
                </a:gridCol>
                <a:gridCol w="2103120">
                  <a:extLst>
                    <a:ext uri="{9D8B030D-6E8A-4147-A177-3AD203B41FA5}">
                      <a16:colId xmlns:a16="http://schemas.microsoft.com/office/drawing/2014/main" val="3629473868"/>
                    </a:ext>
                  </a:extLst>
                </a:gridCol>
                <a:gridCol w="2103120">
                  <a:extLst>
                    <a:ext uri="{9D8B030D-6E8A-4147-A177-3AD203B41FA5}">
                      <a16:colId xmlns:a16="http://schemas.microsoft.com/office/drawing/2014/main" val="2894487166"/>
                    </a:ext>
                  </a:extLst>
                </a:gridCol>
                <a:gridCol w="2103120">
                  <a:extLst>
                    <a:ext uri="{9D8B030D-6E8A-4147-A177-3AD203B41FA5}">
                      <a16:colId xmlns:a16="http://schemas.microsoft.com/office/drawing/2014/main" val="1611914299"/>
                    </a:ext>
                  </a:extLst>
                </a:gridCol>
                <a:gridCol w="2103120">
                  <a:extLst>
                    <a:ext uri="{9D8B030D-6E8A-4147-A177-3AD203B41FA5}">
                      <a16:colId xmlns:a16="http://schemas.microsoft.com/office/drawing/2014/main" val="3188843617"/>
                    </a:ext>
                  </a:extLst>
                </a:gridCol>
              </a:tblGrid>
              <a:tr h="370840">
                <a:tc>
                  <a:txBody>
                    <a:bodyPr/>
                    <a:lstStyle/>
                    <a:p>
                      <a:r>
                        <a:rPr lang="en-US" dirty="0"/>
                        <a:t>CVE</a:t>
                      </a:r>
                    </a:p>
                  </a:txBody>
                  <a:tcPr/>
                </a:tc>
                <a:tc>
                  <a:txBody>
                    <a:bodyPr/>
                    <a:lstStyle/>
                    <a:p>
                      <a:r>
                        <a:rPr lang="en-US"/>
                        <a:t>CWE</a:t>
                      </a:r>
                      <a:endParaRPr lang="en-US" dirty="0"/>
                    </a:p>
                  </a:txBody>
                  <a:tcPr/>
                </a:tc>
                <a:tc>
                  <a:txBody>
                    <a:bodyPr/>
                    <a:lstStyle/>
                    <a:p>
                      <a:r>
                        <a:rPr lang="en-US"/>
                        <a:t>CAPEC</a:t>
                      </a:r>
                      <a:endParaRPr lang="en-US" dirty="0"/>
                    </a:p>
                  </a:txBody>
                  <a:tcPr/>
                </a:tc>
                <a:tc>
                  <a:txBody>
                    <a:bodyPr/>
                    <a:lstStyle/>
                    <a:p>
                      <a:r>
                        <a:rPr lang="en-US" b="1"/>
                        <a:t>ATT&amp;CK</a:t>
                      </a:r>
                      <a:endParaRPr lang="en-US" dirty="0"/>
                    </a:p>
                  </a:txBody>
                  <a:tcPr anchor="ctr"/>
                </a:tc>
                <a:tc>
                  <a:txBody>
                    <a:bodyPr/>
                    <a:lstStyle/>
                    <a:p>
                      <a:r>
                        <a:rPr lang="en-US" b="1"/>
                        <a:t>Used by Threat Actor</a:t>
                      </a:r>
                      <a:endParaRPr lang="en-US" dirty="0"/>
                    </a:p>
                  </a:txBody>
                  <a:tcPr anchor="ctr"/>
                </a:tc>
                <a:extLst>
                  <a:ext uri="{0D108BD9-81ED-4DB2-BD59-A6C34878D82A}">
                    <a16:rowId xmlns:a16="http://schemas.microsoft.com/office/drawing/2014/main" val="3346488503"/>
                  </a:ext>
                </a:extLst>
              </a:tr>
              <a:tr h="370840">
                <a:tc>
                  <a:txBody>
                    <a:bodyPr/>
                    <a:lstStyle/>
                    <a:p>
                      <a:r>
                        <a:rPr lang="en-US" dirty="0"/>
                        <a:t>CVE-2016-2183</a:t>
                      </a:r>
                    </a:p>
                  </a:txBody>
                  <a:tcPr/>
                </a:tc>
                <a:tc>
                  <a:txBody>
                    <a:bodyPr/>
                    <a:lstStyle/>
                    <a:p>
                      <a:r>
                        <a:rPr lang="en-US" dirty="0"/>
                        <a:t>CWE-327 (Use of Broken/Risky Cryptographic Algorithm)</a:t>
                      </a:r>
                    </a:p>
                  </a:txBody>
                  <a:tcPr/>
                </a:tc>
                <a:tc>
                  <a:txBody>
                    <a:bodyPr/>
                    <a:lstStyle/>
                    <a:p>
                      <a:r>
                        <a:rPr lang="en-US" dirty="0"/>
                        <a:t>CAPEC-643 (Data Encryption Attacks)</a:t>
                      </a:r>
                    </a:p>
                  </a:txBody>
                  <a:tcPr/>
                </a:tc>
                <a:tc>
                  <a:txBody>
                    <a:bodyPr/>
                    <a:lstStyle/>
                    <a:p>
                      <a:r>
                        <a:rPr lang="en-US" dirty="0"/>
                        <a:t>T1486 (Data Encrypted for Impact)</a:t>
                      </a:r>
                    </a:p>
                  </a:txBody>
                  <a:tcPr/>
                </a:tc>
                <a:tc>
                  <a:txBody>
                    <a:bodyPr/>
                    <a:lstStyle/>
                    <a:p>
                      <a:r>
                        <a:rPr lang="en-US" dirty="0"/>
                        <a:t>Yes, Clop encrypts files using weak encryption techniques, and this vulnerability exposes weak ciphers</a:t>
                      </a:r>
                    </a:p>
                  </a:txBody>
                  <a:tcPr anchor="ctr"/>
                </a:tc>
                <a:extLst>
                  <a:ext uri="{0D108BD9-81ED-4DB2-BD59-A6C34878D82A}">
                    <a16:rowId xmlns:a16="http://schemas.microsoft.com/office/drawing/2014/main" val="3914465320"/>
                  </a:ext>
                </a:extLst>
              </a:tr>
            </a:tbl>
          </a:graphicData>
        </a:graphic>
      </p:graphicFrame>
      <p:sp>
        <p:nvSpPr>
          <p:cNvPr id="5" name="TextBox 4">
            <a:extLst>
              <a:ext uri="{FF2B5EF4-FFF2-40B4-BE49-F238E27FC236}">
                <a16:creationId xmlns:a16="http://schemas.microsoft.com/office/drawing/2014/main" id="{752B0576-AA30-818A-EAE8-8486C53236CA}"/>
              </a:ext>
            </a:extLst>
          </p:cNvPr>
          <p:cNvSpPr txBox="1"/>
          <p:nvPr/>
        </p:nvSpPr>
        <p:spPr>
          <a:xfrm>
            <a:off x="838200" y="4222195"/>
            <a:ext cx="10515600" cy="2585323"/>
          </a:xfrm>
          <a:prstGeom prst="rect">
            <a:avLst/>
          </a:prstGeom>
          <a:noFill/>
        </p:spPr>
        <p:txBody>
          <a:bodyPr wrap="square" rtlCol="0">
            <a:spAutoFit/>
          </a:bodyPr>
          <a:lstStyle/>
          <a:p>
            <a:r>
              <a:rPr lang="en-US" b="1" dirty="0"/>
              <a:t>Description</a:t>
            </a:r>
            <a:r>
              <a:rPr lang="en-US" dirty="0"/>
              <a:t>: The </a:t>
            </a:r>
            <a:r>
              <a:rPr lang="en-US" b="1" dirty="0"/>
              <a:t>Sweet32 vulnerability</a:t>
            </a:r>
            <a:r>
              <a:rPr lang="en-US" dirty="0"/>
              <a:t> allows an attacker to exploit weak encryption in outdated ciphers (such as 3DES) and compromise encrypted data. Given Clop’s reliance on encrypting files for ransom, this vulnerability could facilitate the attacker's ability to manipulate or intercept encrypted communications, rendering sensitive data exposed or further compromising the system.</a:t>
            </a:r>
          </a:p>
          <a:p>
            <a:endParaRPr lang="en-US" dirty="0"/>
          </a:p>
          <a:p>
            <a:r>
              <a:rPr lang="en-US" b="1" dirty="0"/>
              <a:t>Rationale</a:t>
            </a:r>
            <a:r>
              <a:rPr lang="en-US" dirty="0"/>
              <a:t>: Clop ransomware specifically focuses on encrypting critical data. Exploiting a weak cryptographic algorithm aligns with the </a:t>
            </a:r>
            <a:r>
              <a:rPr lang="en-US" b="1" dirty="0"/>
              <a:t>T1486</a:t>
            </a:r>
            <a:r>
              <a:rPr lang="en-US" dirty="0"/>
              <a:t> technique, where Clop encrypts files using </a:t>
            </a:r>
            <a:r>
              <a:rPr lang="en-US" b="1" dirty="0"/>
              <a:t>AES, RSA, and RC4</a:t>
            </a:r>
            <a:r>
              <a:rPr lang="en-US" dirty="0"/>
              <a:t>. By targeting a system with weak encryption, the attacker's job becomes significantly easier in compromising the system’s confidentiality.</a:t>
            </a:r>
          </a:p>
        </p:txBody>
      </p:sp>
    </p:spTree>
    <p:extLst>
      <p:ext uri="{BB962C8B-B14F-4D97-AF65-F5344CB8AC3E}">
        <p14:creationId xmlns:p14="http://schemas.microsoft.com/office/powerpoint/2010/main" val="258394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FC9F-7A99-9BEE-D09B-9F2810EDE7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0FCBFB-627D-6FBD-DEEC-8AD29266D4E1}"/>
              </a:ext>
            </a:extLst>
          </p:cNvPr>
          <p:cNvSpPr>
            <a:spLocks noGrp="1"/>
          </p:cNvSpPr>
          <p:nvPr>
            <p:ph type="title"/>
          </p:nvPr>
        </p:nvSpPr>
        <p:spPr>
          <a:xfrm>
            <a:off x="698500" y="127397"/>
            <a:ext cx="11201400" cy="1325563"/>
          </a:xfrm>
        </p:spPr>
        <p:txBody>
          <a:bodyPr>
            <a:normAutofit/>
          </a:bodyPr>
          <a:lstStyle/>
          <a:p>
            <a:r>
              <a:rPr lang="en-US" sz="4000" b="1" dirty="0"/>
              <a:t>CVE-1999-0524 (ICMP Timestamp Request Remote Date Disclosure)</a:t>
            </a:r>
          </a:p>
        </p:txBody>
      </p:sp>
      <p:graphicFrame>
        <p:nvGraphicFramePr>
          <p:cNvPr id="4" name="Content Placeholder 3">
            <a:extLst>
              <a:ext uri="{FF2B5EF4-FFF2-40B4-BE49-F238E27FC236}">
                <a16:creationId xmlns:a16="http://schemas.microsoft.com/office/drawing/2014/main" id="{40DB729A-104C-3D4D-A442-971CA24DF93A}"/>
              </a:ext>
            </a:extLst>
          </p:cNvPr>
          <p:cNvGraphicFramePr>
            <a:graphicFrameLocks noGrp="1"/>
          </p:cNvGraphicFramePr>
          <p:nvPr>
            <p:ph idx="1"/>
            <p:extLst>
              <p:ext uri="{D42A27DB-BD31-4B8C-83A1-F6EECF244321}">
                <p14:modId xmlns:p14="http://schemas.microsoft.com/office/powerpoint/2010/main" val="2297965976"/>
              </p:ext>
            </p:extLst>
          </p:nvPr>
        </p:nvGraphicFramePr>
        <p:xfrm>
          <a:off x="768350" y="1757918"/>
          <a:ext cx="11061700" cy="1828800"/>
        </p:xfrm>
        <a:graphic>
          <a:graphicData uri="http://schemas.openxmlformats.org/drawingml/2006/table">
            <a:tbl>
              <a:tblPr firstRow="1" bandRow="1">
                <a:tableStyleId>{5C22544A-7EE6-4342-B048-85BDC9FD1C3A}</a:tableStyleId>
              </a:tblPr>
              <a:tblGrid>
                <a:gridCol w="2212340">
                  <a:extLst>
                    <a:ext uri="{9D8B030D-6E8A-4147-A177-3AD203B41FA5}">
                      <a16:colId xmlns:a16="http://schemas.microsoft.com/office/drawing/2014/main" val="3736879141"/>
                    </a:ext>
                  </a:extLst>
                </a:gridCol>
                <a:gridCol w="2212340">
                  <a:extLst>
                    <a:ext uri="{9D8B030D-6E8A-4147-A177-3AD203B41FA5}">
                      <a16:colId xmlns:a16="http://schemas.microsoft.com/office/drawing/2014/main" val="3629473868"/>
                    </a:ext>
                  </a:extLst>
                </a:gridCol>
                <a:gridCol w="2212340">
                  <a:extLst>
                    <a:ext uri="{9D8B030D-6E8A-4147-A177-3AD203B41FA5}">
                      <a16:colId xmlns:a16="http://schemas.microsoft.com/office/drawing/2014/main" val="2894487166"/>
                    </a:ext>
                  </a:extLst>
                </a:gridCol>
                <a:gridCol w="2212340">
                  <a:extLst>
                    <a:ext uri="{9D8B030D-6E8A-4147-A177-3AD203B41FA5}">
                      <a16:colId xmlns:a16="http://schemas.microsoft.com/office/drawing/2014/main" val="1611914299"/>
                    </a:ext>
                  </a:extLst>
                </a:gridCol>
                <a:gridCol w="2212340">
                  <a:extLst>
                    <a:ext uri="{9D8B030D-6E8A-4147-A177-3AD203B41FA5}">
                      <a16:colId xmlns:a16="http://schemas.microsoft.com/office/drawing/2014/main" val="3188843617"/>
                    </a:ext>
                  </a:extLst>
                </a:gridCol>
              </a:tblGrid>
              <a:tr h="370840">
                <a:tc>
                  <a:txBody>
                    <a:bodyPr/>
                    <a:lstStyle/>
                    <a:p>
                      <a:r>
                        <a:rPr lang="en-US" dirty="0"/>
                        <a:t>CVE</a:t>
                      </a:r>
                    </a:p>
                  </a:txBody>
                  <a:tcPr/>
                </a:tc>
                <a:tc>
                  <a:txBody>
                    <a:bodyPr/>
                    <a:lstStyle/>
                    <a:p>
                      <a:r>
                        <a:rPr lang="en-US" dirty="0"/>
                        <a:t>CWE</a:t>
                      </a:r>
                    </a:p>
                  </a:txBody>
                  <a:tcPr/>
                </a:tc>
                <a:tc>
                  <a:txBody>
                    <a:bodyPr/>
                    <a:lstStyle/>
                    <a:p>
                      <a:r>
                        <a:rPr lang="en-US"/>
                        <a:t>CAPEC</a:t>
                      </a:r>
                      <a:endParaRPr lang="en-US" dirty="0"/>
                    </a:p>
                  </a:txBody>
                  <a:tcPr/>
                </a:tc>
                <a:tc>
                  <a:txBody>
                    <a:bodyPr/>
                    <a:lstStyle/>
                    <a:p>
                      <a:r>
                        <a:rPr lang="en-US" b="1"/>
                        <a:t>ATT&amp;CK</a:t>
                      </a:r>
                      <a:endParaRPr lang="en-US" dirty="0"/>
                    </a:p>
                  </a:txBody>
                  <a:tcPr anchor="ctr"/>
                </a:tc>
                <a:tc>
                  <a:txBody>
                    <a:bodyPr/>
                    <a:lstStyle/>
                    <a:p>
                      <a:r>
                        <a:rPr lang="en-US" b="1" dirty="0"/>
                        <a:t>Used by Threat Actor</a:t>
                      </a:r>
                      <a:endParaRPr lang="en-US" dirty="0"/>
                    </a:p>
                  </a:txBody>
                  <a:tcPr anchor="ctr"/>
                </a:tc>
                <a:extLst>
                  <a:ext uri="{0D108BD9-81ED-4DB2-BD59-A6C34878D82A}">
                    <a16:rowId xmlns:a16="http://schemas.microsoft.com/office/drawing/2014/main" val="3346488503"/>
                  </a:ext>
                </a:extLst>
              </a:tr>
              <a:tr h="370840">
                <a:tc>
                  <a:txBody>
                    <a:bodyPr/>
                    <a:lstStyle/>
                    <a:p>
                      <a:r>
                        <a:rPr lang="en-US" dirty="0"/>
                        <a:t>CVE-1999-0524</a:t>
                      </a:r>
                    </a:p>
                  </a:txBody>
                  <a:tcPr/>
                </a:tc>
                <a:tc>
                  <a:txBody>
                    <a:bodyPr/>
                    <a:lstStyle/>
                    <a:p>
                      <a:r>
                        <a:rPr lang="en-US" dirty="0"/>
                        <a:t>CWE-200 (Exposure of Sensitive Information to an Unauthorized Actor)</a:t>
                      </a:r>
                    </a:p>
                  </a:txBody>
                  <a:tcPr/>
                </a:tc>
                <a:tc>
                  <a:txBody>
                    <a:bodyPr/>
                    <a:lstStyle/>
                    <a:p>
                      <a:r>
                        <a:rPr lang="en-US" dirty="0"/>
                        <a:t>CAPEC-169 (</a:t>
                      </a:r>
                      <a:r>
                        <a:rPr lang="en-US" dirty="0" err="1"/>
                        <a:t>Footprinting</a:t>
                      </a:r>
                      <a:r>
                        <a:rPr lang="en-US" dirty="0"/>
                        <a:t>)</a:t>
                      </a:r>
                    </a:p>
                  </a:txBody>
                  <a:tcPr/>
                </a:tc>
                <a:tc>
                  <a:txBody>
                    <a:bodyPr/>
                    <a:lstStyle/>
                    <a:p>
                      <a:r>
                        <a:rPr lang="en-US" dirty="0"/>
                        <a:t>T1595 (Active Scanning)</a:t>
                      </a:r>
                    </a:p>
                  </a:txBody>
                  <a:tcPr/>
                </a:tc>
                <a:tc>
                  <a:txBody>
                    <a:bodyPr/>
                    <a:lstStyle/>
                    <a:p>
                      <a:r>
                        <a:rPr lang="en-US" dirty="0"/>
                        <a:t>Yes, used during the reconnaissance phase for gathering system details</a:t>
                      </a:r>
                    </a:p>
                  </a:txBody>
                  <a:tcPr anchor="ctr"/>
                </a:tc>
                <a:extLst>
                  <a:ext uri="{0D108BD9-81ED-4DB2-BD59-A6C34878D82A}">
                    <a16:rowId xmlns:a16="http://schemas.microsoft.com/office/drawing/2014/main" val="3914465320"/>
                  </a:ext>
                </a:extLst>
              </a:tr>
            </a:tbl>
          </a:graphicData>
        </a:graphic>
      </p:graphicFrame>
      <p:sp>
        <p:nvSpPr>
          <p:cNvPr id="5" name="TextBox 4">
            <a:extLst>
              <a:ext uri="{FF2B5EF4-FFF2-40B4-BE49-F238E27FC236}">
                <a16:creationId xmlns:a16="http://schemas.microsoft.com/office/drawing/2014/main" id="{79F89F40-1148-0D5D-0FC3-817907FD1AB6}"/>
              </a:ext>
            </a:extLst>
          </p:cNvPr>
          <p:cNvSpPr txBox="1"/>
          <p:nvPr/>
        </p:nvSpPr>
        <p:spPr>
          <a:xfrm>
            <a:off x="838200" y="3891677"/>
            <a:ext cx="11061700" cy="2585323"/>
          </a:xfrm>
          <a:prstGeom prst="rect">
            <a:avLst/>
          </a:prstGeom>
          <a:noFill/>
        </p:spPr>
        <p:txBody>
          <a:bodyPr wrap="square" rtlCol="0">
            <a:spAutoFit/>
          </a:bodyPr>
          <a:lstStyle/>
          <a:p>
            <a:r>
              <a:rPr lang="en-US" b="1" dirty="0"/>
              <a:t>Description</a:t>
            </a:r>
            <a:r>
              <a:rPr lang="en-US" dirty="0"/>
              <a:t>: This vulnerability involves </a:t>
            </a:r>
            <a:r>
              <a:rPr lang="en-US" b="1" dirty="0"/>
              <a:t>ICMP timestamp requests</a:t>
            </a:r>
            <a:r>
              <a:rPr lang="en-US" dirty="0"/>
              <a:t>, which allow an attacker to determine a system’s uptime and configuration. This information can be critical during the </a:t>
            </a:r>
            <a:r>
              <a:rPr lang="en-US" b="1" dirty="0"/>
              <a:t>reconnaissance phase</a:t>
            </a:r>
            <a:r>
              <a:rPr lang="en-US" dirty="0"/>
              <a:t> of an attack, enabling attackers to map out the network and identify ideal targets for exploiting vulnerabilities or launching ransomware attacks.</a:t>
            </a:r>
          </a:p>
          <a:p>
            <a:endParaRPr lang="en-US" dirty="0"/>
          </a:p>
          <a:p>
            <a:r>
              <a:rPr lang="en-US" b="1" dirty="0"/>
              <a:t>Rationale</a:t>
            </a:r>
            <a:r>
              <a:rPr lang="en-US" dirty="0"/>
              <a:t>: Clop ransomware operators typically perform </a:t>
            </a:r>
            <a:r>
              <a:rPr lang="en-US" b="1" dirty="0"/>
              <a:t>reconnaissance</a:t>
            </a:r>
            <a:r>
              <a:rPr lang="en-US" dirty="0"/>
              <a:t> to gather information about a target network before deploying ransomware. Exploiting this vulnerability would give them insight into the system’s operating times and vulnerabilities, making it easier to time the ransomware attack for maximum impact.</a:t>
            </a:r>
          </a:p>
          <a:p>
            <a:endParaRPr lang="en-US" dirty="0"/>
          </a:p>
        </p:txBody>
      </p:sp>
    </p:spTree>
    <p:extLst>
      <p:ext uri="{BB962C8B-B14F-4D97-AF65-F5344CB8AC3E}">
        <p14:creationId xmlns:p14="http://schemas.microsoft.com/office/powerpoint/2010/main" val="403047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8B7C-A85C-7879-2E78-2BD488D64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6C2E86-C0F2-079A-35AD-083669BEA1FF}"/>
              </a:ext>
            </a:extLst>
          </p:cNvPr>
          <p:cNvSpPr>
            <a:spLocks noGrp="1"/>
          </p:cNvSpPr>
          <p:nvPr>
            <p:ph type="title"/>
          </p:nvPr>
        </p:nvSpPr>
        <p:spPr>
          <a:xfrm>
            <a:off x="660400" y="140097"/>
            <a:ext cx="12192000" cy="1325563"/>
          </a:xfrm>
        </p:spPr>
        <p:txBody>
          <a:bodyPr>
            <a:normAutofit/>
          </a:bodyPr>
          <a:lstStyle/>
          <a:p>
            <a:r>
              <a:rPr lang="en-US" sz="4000" b="1" dirty="0"/>
              <a:t>CVE-2010-0492 (SSL Certificate Cannot Be Trusted)</a:t>
            </a:r>
          </a:p>
        </p:txBody>
      </p:sp>
      <p:graphicFrame>
        <p:nvGraphicFramePr>
          <p:cNvPr id="4" name="Content Placeholder 3">
            <a:extLst>
              <a:ext uri="{FF2B5EF4-FFF2-40B4-BE49-F238E27FC236}">
                <a16:creationId xmlns:a16="http://schemas.microsoft.com/office/drawing/2014/main" id="{9AA65AED-5150-1A39-A951-929C64FE88A4}"/>
              </a:ext>
            </a:extLst>
          </p:cNvPr>
          <p:cNvGraphicFramePr>
            <a:graphicFrameLocks noGrp="1"/>
          </p:cNvGraphicFramePr>
          <p:nvPr>
            <p:ph idx="1"/>
            <p:extLst>
              <p:ext uri="{D42A27DB-BD31-4B8C-83A1-F6EECF244321}">
                <p14:modId xmlns:p14="http://schemas.microsoft.com/office/powerpoint/2010/main" val="1572564066"/>
              </p:ext>
            </p:extLst>
          </p:nvPr>
        </p:nvGraphicFramePr>
        <p:xfrm>
          <a:off x="838200" y="1570435"/>
          <a:ext cx="11061700" cy="1828800"/>
        </p:xfrm>
        <a:graphic>
          <a:graphicData uri="http://schemas.openxmlformats.org/drawingml/2006/table">
            <a:tbl>
              <a:tblPr firstRow="1" bandRow="1">
                <a:tableStyleId>{5C22544A-7EE6-4342-B048-85BDC9FD1C3A}</a:tableStyleId>
              </a:tblPr>
              <a:tblGrid>
                <a:gridCol w="2212340">
                  <a:extLst>
                    <a:ext uri="{9D8B030D-6E8A-4147-A177-3AD203B41FA5}">
                      <a16:colId xmlns:a16="http://schemas.microsoft.com/office/drawing/2014/main" val="3736879141"/>
                    </a:ext>
                  </a:extLst>
                </a:gridCol>
                <a:gridCol w="2212340">
                  <a:extLst>
                    <a:ext uri="{9D8B030D-6E8A-4147-A177-3AD203B41FA5}">
                      <a16:colId xmlns:a16="http://schemas.microsoft.com/office/drawing/2014/main" val="3629473868"/>
                    </a:ext>
                  </a:extLst>
                </a:gridCol>
                <a:gridCol w="2212340">
                  <a:extLst>
                    <a:ext uri="{9D8B030D-6E8A-4147-A177-3AD203B41FA5}">
                      <a16:colId xmlns:a16="http://schemas.microsoft.com/office/drawing/2014/main" val="2894487166"/>
                    </a:ext>
                  </a:extLst>
                </a:gridCol>
                <a:gridCol w="2212340">
                  <a:extLst>
                    <a:ext uri="{9D8B030D-6E8A-4147-A177-3AD203B41FA5}">
                      <a16:colId xmlns:a16="http://schemas.microsoft.com/office/drawing/2014/main" val="1611914299"/>
                    </a:ext>
                  </a:extLst>
                </a:gridCol>
                <a:gridCol w="2212340">
                  <a:extLst>
                    <a:ext uri="{9D8B030D-6E8A-4147-A177-3AD203B41FA5}">
                      <a16:colId xmlns:a16="http://schemas.microsoft.com/office/drawing/2014/main" val="3188843617"/>
                    </a:ext>
                  </a:extLst>
                </a:gridCol>
              </a:tblGrid>
              <a:tr h="370840">
                <a:tc>
                  <a:txBody>
                    <a:bodyPr/>
                    <a:lstStyle/>
                    <a:p>
                      <a:r>
                        <a:rPr lang="en-US"/>
                        <a:t>CVE</a:t>
                      </a:r>
                      <a:endParaRPr lang="en-US" dirty="0"/>
                    </a:p>
                  </a:txBody>
                  <a:tcPr/>
                </a:tc>
                <a:tc>
                  <a:txBody>
                    <a:bodyPr/>
                    <a:lstStyle/>
                    <a:p>
                      <a:r>
                        <a:rPr lang="en-US"/>
                        <a:t>CWE</a:t>
                      </a:r>
                      <a:endParaRPr lang="en-US" dirty="0"/>
                    </a:p>
                  </a:txBody>
                  <a:tcPr/>
                </a:tc>
                <a:tc>
                  <a:txBody>
                    <a:bodyPr/>
                    <a:lstStyle/>
                    <a:p>
                      <a:r>
                        <a:rPr lang="en-US"/>
                        <a:t>CAPEC</a:t>
                      </a:r>
                      <a:endParaRPr lang="en-US" dirty="0"/>
                    </a:p>
                  </a:txBody>
                  <a:tcPr/>
                </a:tc>
                <a:tc>
                  <a:txBody>
                    <a:bodyPr/>
                    <a:lstStyle/>
                    <a:p>
                      <a:r>
                        <a:rPr lang="en-US" b="1"/>
                        <a:t>ATT&amp;CK</a:t>
                      </a:r>
                      <a:endParaRPr lang="en-US" dirty="0"/>
                    </a:p>
                  </a:txBody>
                  <a:tcPr anchor="ctr"/>
                </a:tc>
                <a:tc>
                  <a:txBody>
                    <a:bodyPr/>
                    <a:lstStyle/>
                    <a:p>
                      <a:r>
                        <a:rPr lang="en-US" b="1"/>
                        <a:t>Used by Threat Actor</a:t>
                      </a:r>
                      <a:endParaRPr lang="en-US" dirty="0"/>
                    </a:p>
                  </a:txBody>
                  <a:tcPr anchor="ctr"/>
                </a:tc>
                <a:extLst>
                  <a:ext uri="{0D108BD9-81ED-4DB2-BD59-A6C34878D82A}">
                    <a16:rowId xmlns:a16="http://schemas.microsoft.com/office/drawing/2014/main" val="3346488503"/>
                  </a:ext>
                </a:extLst>
              </a:tr>
              <a:tr h="370840">
                <a:tc>
                  <a:txBody>
                    <a:bodyPr/>
                    <a:lstStyle/>
                    <a:p>
                      <a:r>
                        <a:rPr lang="en-US" dirty="0"/>
                        <a:t>CVE-2010-0492</a:t>
                      </a:r>
                    </a:p>
                  </a:txBody>
                  <a:tcPr/>
                </a:tc>
                <a:tc>
                  <a:txBody>
                    <a:bodyPr/>
                    <a:lstStyle/>
                    <a:p>
                      <a:r>
                        <a:rPr lang="en-US" dirty="0"/>
                        <a:t>CWE-295 (Improper Certificate Validation)</a:t>
                      </a:r>
                    </a:p>
                  </a:txBody>
                  <a:tcPr/>
                </a:tc>
                <a:tc>
                  <a:txBody>
                    <a:bodyPr/>
                    <a:lstStyle/>
                    <a:p>
                      <a:r>
                        <a:rPr lang="en-US" dirty="0"/>
                        <a:t>CAPEC-641 (Man-in-the-Middle Attack)</a:t>
                      </a:r>
                    </a:p>
                  </a:txBody>
                  <a:tcPr/>
                </a:tc>
                <a:tc>
                  <a:txBody>
                    <a:bodyPr/>
                    <a:lstStyle/>
                    <a:p>
                      <a:r>
                        <a:rPr lang="en-US" dirty="0"/>
                        <a:t>T1557 (Man-in-the-Middle)</a:t>
                      </a:r>
                    </a:p>
                  </a:txBody>
                  <a:tcPr/>
                </a:tc>
                <a:tc>
                  <a:txBody>
                    <a:bodyPr/>
                    <a:lstStyle/>
                    <a:p>
                      <a:r>
                        <a:rPr lang="en-US" dirty="0"/>
                        <a:t>Yes, used to intercept traffic and deliver malicious payloads</a:t>
                      </a:r>
                    </a:p>
                  </a:txBody>
                  <a:tcPr anchor="ctr"/>
                </a:tc>
                <a:extLst>
                  <a:ext uri="{0D108BD9-81ED-4DB2-BD59-A6C34878D82A}">
                    <a16:rowId xmlns:a16="http://schemas.microsoft.com/office/drawing/2014/main" val="3914465320"/>
                  </a:ext>
                </a:extLst>
              </a:tr>
            </a:tbl>
          </a:graphicData>
        </a:graphic>
      </p:graphicFrame>
      <p:sp>
        <p:nvSpPr>
          <p:cNvPr id="5" name="TextBox 4">
            <a:extLst>
              <a:ext uri="{FF2B5EF4-FFF2-40B4-BE49-F238E27FC236}">
                <a16:creationId xmlns:a16="http://schemas.microsoft.com/office/drawing/2014/main" id="{E0216DB3-0C35-0186-B796-60A23A6F2969}"/>
              </a:ext>
            </a:extLst>
          </p:cNvPr>
          <p:cNvSpPr txBox="1"/>
          <p:nvPr/>
        </p:nvSpPr>
        <p:spPr>
          <a:xfrm>
            <a:off x="838200" y="3891677"/>
            <a:ext cx="11061700" cy="2308324"/>
          </a:xfrm>
          <a:prstGeom prst="rect">
            <a:avLst/>
          </a:prstGeom>
          <a:noFill/>
        </p:spPr>
        <p:txBody>
          <a:bodyPr wrap="square" rtlCol="0">
            <a:spAutoFit/>
          </a:bodyPr>
          <a:lstStyle/>
          <a:p>
            <a:r>
              <a:rPr lang="en-US" b="1" dirty="0"/>
              <a:t>Description</a:t>
            </a:r>
            <a:r>
              <a:rPr lang="en-US" dirty="0"/>
              <a:t>: </a:t>
            </a:r>
            <a:r>
              <a:rPr lang="en-US" b="1" dirty="0"/>
              <a:t>SSL certificate trust issues</a:t>
            </a:r>
            <a:r>
              <a:rPr lang="en-US" dirty="0"/>
              <a:t> can lead to </a:t>
            </a:r>
            <a:r>
              <a:rPr lang="en-US" b="1" dirty="0"/>
              <a:t>Man-in-the-Middle (MitM) attacks</a:t>
            </a:r>
            <a:r>
              <a:rPr lang="en-US" dirty="0"/>
              <a:t>, allowing an attacker to intercept encrypted traffic. In the context of a Clop ransomware attack, this vulnerability could be used to deliver the ransomware payload through hijacked secure connections, or to steal credentials and other sensitive data.</a:t>
            </a:r>
          </a:p>
          <a:p>
            <a:endParaRPr lang="en-US" dirty="0"/>
          </a:p>
          <a:p>
            <a:r>
              <a:rPr lang="en-US" b="1" dirty="0"/>
              <a:t>Rationale</a:t>
            </a:r>
            <a:r>
              <a:rPr lang="en-US" dirty="0"/>
              <a:t>: TA505 is known for distributing ransomware via </a:t>
            </a:r>
            <a:r>
              <a:rPr lang="en-US" dirty="0" err="1"/>
              <a:t>spearphishing</a:t>
            </a:r>
            <a:r>
              <a:rPr lang="en-US" dirty="0"/>
              <a:t>, but gaining access through insecure SSL connections could provide another vector for malware deployment. Man-in-the-Middle attacks can help Clop operators deliver the ransomware undetected or gather data for exfiltration before encryption.</a:t>
            </a:r>
          </a:p>
        </p:txBody>
      </p:sp>
    </p:spTree>
    <p:extLst>
      <p:ext uri="{BB962C8B-B14F-4D97-AF65-F5344CB8AC3E}">
        <p14:creationId xmlns:p14="http://schemas.microsoft.com/office/powerpoint/2010/main" val="373107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BE216-A00C-27AA-508F-4F58549613C7}"/>
              </a:ext>
            </a:extLst>
          </p:cNvPr>
          <p:cNvSpPr>
            <a:spLocks noGrp="1"/>
          </p:cNvSpPr>
          <p:nvPr>
            <p:ph type="title"/>
          </p:nvPr>
        </p:nvSpPr>
        <p:spPr>
          <a:xfrm>
            <a:off x="1377697" y="278535"/>
            <a:ext cx="9895951" cy="1033669"/>
          </a:xfrm>
        </p:spPr>
        <p:txBody>
          <a:bodyPr>
            <a:normAutofit/>
          </a:bodyPr>
          <a:lstStyle/>
          <a:p>
            <a:r>
              <a:rPr lang="en-US" sz="3400" b="1" dirty="0">
                <a:solidFill>
                  <a:srgbClr val="FFFFFF"/>
                </a:solidFill>
              </a:rPr>
              <a:t>Conclusion and Mitigation Strategies</a:t>
            </a:r>
            <a:br>
              <a:rPr lang="en-US" sz="3400" b="1" dirty="0">
                <a:solidFill>
                  <a:srgbClr val="FFFFFF"/>
                </a:solidFill>
              </a:rPr>
            </a:br>
            <a:endParaRPr lang="en-US" sz="3400" dirty="0">
              <a:solidFill>
                <a:srgbClr val="FFFFFF"/>
              </a:solidFill>
            </a:endParaRPr>
          </a:p>
        </p:txBody>
      </p:sp>
      <p:sp>
        <p:nvSpPr>
          <p:cNvPr id="3" name="Content Placeholder 2">
            <a:extLst>
              <a:ext uri="{FF2B5EF4-FFF2-40B4-BE49-F238E27FC236}">
                <a16:creationId xmlns:a16="http://schemas.microsoft.com/office/drawing/2014/main" id="{3A241119-5DE3-BFC0-8AAE-764D84E7C28F}"/>
              </a:ext>
            </a:extLst>
          </p:cNvPr>
          <p:cNvSpPr>
            <a:spLocks noGrp="1"/>
          </p:cNvSpPr>
          <p:nvPr>
            <p:ph idx="1"/>
          </p:nvPr>
        </p:nvSpPr>
        <p:spPr>
          <a:xfrm>
            <a:off x="1371599" y="2318197"/>
            <a:ext cx="9724031" cy="3683358"/>
          </a:xfrm>
        </p:spPr>
        <p:txBody>
          <a:bodyPr anchor="ctr">
            <a:noAutofit/>
          </a:bodyPr>
          <a:lstStyle/>
          <a:p>
            <a:r>
              <a:rPr lang="en-US" sz="1400" dirty="0"/>
              <a:t>The vulnerabilities identified—</a:t>
            </a:r>
            <a:r>
              <a:rPr lang="en-US" sz="1400" b="1" dirty="0"/>
              <a:t>CVE-2016-2183</a:t>
            </a:r>
            <a:r>
              <a:rPr lang="en-US" sz="1400" dirty="0"/>
              <a:t> (Sweet32), </a:t>
            </a:r>
            <a:r>
              <a:rPr lang="en-US" sz="1400" b="1" dirty="0"/>
              <a:t>CVE-1999-0524</a:t>
            </a:r>
            <a:r>
              <a:rPr lang="en-US" sz="1400" dirty="0"/>
              <a:t> (ICMP timestamp request), and </a:t>
            </a:r>
            <a:r>
              <a:rPr lang="en-US" sz="1400" b="1" dirty="0"/>
              <a:t>CVE-2010-0492</a:t>
            </a:r>
            <a:r>
              <a:rPr lang="en-US" sz="1400" dirty="0"/>
              <a:t> (SSL certificate validation)—represent serious risks to the security of the system. Each of these vulnerabilities aligns with the tactics, techniques, and procedures (TTPs) used by </a:t>
            </a:r>
            <a:r>
              <a:rPr lang="en-US" sz="1400" b="1" dirty="0"/>
              <a:t>TA505</a:t>
            </a:r>
            <a:r>
              <a:rPr lang="en-US" sz="1400" dirty="0"/>
              <a:t> and their ransomware, </a:t>
            </a:r>
            <a:r>
              <a:rPr lang="en-US" sz="1400" b="1" dirty="0"/>
              <a:t>Clop</a:t>
            </a:r>
            <a:r>
              <a:rPr lang="en-US" sz="1400" dirty="0"/>
              <a:t>. If exploited, these vulnerabilities could enable the attackers to gather critical reconnaissance information, intercept communications, or directly manipulate encrypted data, all of which facilitate the deployment of ransomware and increase the likelihood of a successful attack.</a:t>
            </a:r>
          </a:p>
          <a:p>
            <a:r>
              <a:rPr lang="en-US" sz="1400" dirty="0"/>
              <a:t>Exploiting </a:t>
            </a:r>
            <a:r>
              <a:rPr lang="en-US" sz="1400" b="1" dirty="0"/>
              <a:t>CVE-2016-2183</a:t>
            </a:r>
            <a:r>
              <a:rPr lang="en-US" sz="1400" dirty="0"/>
              <a:t> could allow attackers to undermine the integrity of encryption protocols, which are critical for protecting sensitive data. </a:t>
            </a:r>
            <a:r>
              <a:rPr lang="en-US" sz="1400" b="1" dirty="0"/>
              <a:t>TA505</a:t>
            </a:r>
            <a:r>
              <a:rPr lang="en-US" sz="1400" dirty="0"/>
              <a:t> could leverage this weakness to bypass encryption, intercept data, or initiate the encryption of files using their ransomware. The </a:t>
            </a:r>
            <a:r>
              <a:rPr lang="en-US" sz="1400" b="1" dirty="0"/>
              <a:t>ICMP timestamp vulnerability</a:t>
            </a:r>
            <a:r>
              <a:rPr lang="en-US" sz="1400" dirty="0"/>
              <a:t> (CVE-1999-0524) could give attackers valuable insight into system uptime and configuration, allowing them to plan the ransomware attack for moments of vulnerability. This reconnaissance phase is a crucial step in increasing the effectiveness of their lateral movement across the network. Finally, </a:t>
            </a:r>
            <a:r>
              <a:rPr lang="en-US" sz="1400" b="1" dirty="0"/>
              <a:t>CVE-2010-0492</a:t>
            </a:r>
            <a:r>
              <a:rPr lang="en-US" sz="1400" dirty="0"/>
              <a:t> exposes the system to </a:t>
            </a:r>
            <a:r>
              <a:rPr lang="en-US" sz="1400" b="1" dirty="0"/>
              <a:t>Man-in-the-Middle attacks</a:t>
            </a:r>
            <a:r>
              <a:rPr lang="en-US" sz="1400" dirty="0"/>
              <a:t>, enabling attackers to intercept or manipulate secure communications. This can lead to the injection of ransomware payloads or the exfiltration of data prior to encryption.</a:t>
            </a:r>
          </a:p>
          <a:p>
            <a:r>
              <a:rPr lang="en-US" sz="1400" dirty="0"/>
              <a:t>To mitigate these risks, it is essential to </a:t>
            </a:r>
            <a:r>
              <a:rPr lang="en-US" sz="1400" b="1" dirty="0"/>
              <a:t>harden cryptographic protocols</a:t>
            </a:r>
            <a:r>
              <a:rPr lang="en-US" sz="1400" dirty="0"/>
              <a:t>, </a:t>
            </a:r>
            <a:r>
              <a:rPr lang="en-US" sz="1400" b="1" dirty="0"/>
              <a:t>disable ICMP timestamp requests</a:t>
            </a:r>
            <a:r>
              <a:rPr lang="en-US" sz="1400" dirty="0"/>
              <a:t>, and </a:t>
            </a:r>
            <a:r>
              <a:rPr lang="en-US" sz="1400" b="1" dirty="0"/>
              <a:t>enforce strict SSL certificate validation</a:t>
            </a:r>
            <a:r>
              <a:rPr lang="en-US" sz="1400" dirty="0"/>
              <a:t>. By upgrading encryption algorithms and blocking unnecessary network traffic, the system's defenses against Clop ransomware can be significantly strengthened. Implementing these mitigation strategies reduces the overall attack surface and increases the resilience of the system against exploitation by </a:t>
            </a:r>
            <a:r>
              <a:rPr lang="en-US" sz="1400" b="1" dirty="0"/>
              <a:t>TA505</a:t>
            </a:r>
            <a:r>
              <a:rPr lang="en-US" sz="1400" dirty="0"/>
              <a:t>.</a:t>
            </a:r>
          </a:p>
        </p:txBody>
      </p:sp>
    </p:spTree>
    <p:extLst>
      <p:ext uri="{BB962C8B-B14F-4D97-AF65-F5344CB8AC3E}">
        <p14:creationId xmlns:p14="http://schemas.microsoft.com/office/powerpoint/2010/main" val="926868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dade0c4-3fea-4320-ae53-1a1742aeff1e}" enabled="0" method="" siteId="{fdade0c4-3fea-4320-ae53-1a1742aeff1e}" removed="1"/>
</clbl:labelList>
</file>

<file path=docProps/app.xml><?xml version="1.0" encoding="utf-8"?>
<Properties xmlns="http://schemas.openxmlformats.org/officeDocument/2006/extended-properties" xmlns:vt="http://schemas.openxmlformats.org/officeDocument/2006/docPropsVTypes">
  <Template>Madison</Template>
  <TotalTime>993</TotalTime>
  <Words>764</Words>
  <Application>Microsoft Macintosh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Week 8: Prioritise Vulnerabilities</vt:lpstr>
      <vt:lpstr>CVE-2016-2183 (Sweet32 Vulnerability)</vt:lpstr>
      <vt:lpstr>CVE-1999-0524 (ICMP Timestamp Request Remote Date Disclosure)</vt:lpstr>
      <vt:lpstr>CVE-2010-0492 (SSL Certificate Cannot Be Trusted)</vt:lpstr>
      <vt:lpstr>Conclusion and Mitigation Strategies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Bibek NEUPANE KHATRI</dc:creator>
  <cp:lastModifiedBy>Bibek NEUPANE KHATRI</cp:lastModifiedBy>
  <cp:revision>18</cp:revision>
  <dcterms:created xsi:type="dcterms:W3CDTF">2024-09-22T01:29:21Z</dcterms:created>
  <dcterms:modified xsi:type="dcterms:W3CDTF">2024-09-23T12:39:37Z</dcterms:modified>
</cp:coreProperties>
</file>