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2" r:id="rId3"/>
    <p:sldId id="268" r:id="rId4"/>
    <p:sldId id="264" r:id="rId5"/>
    <p:sldId id="259" r:id="rId6"/>
    <p:sldId id="258" r:id="rId7"/>
    <p:sldId id="260" r:id="rId8"/>
    <p:sldId id="267" r:id="rId9"/>
    <p:sldId id="265" r:id="rId10"/>
    <p:sldId id="261"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9"/>
  </p:normalViewPr>
  <p:slideViewPr>
    <p:cSldViewPr snapToGrid="0">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2B921-16FD-DE4B-B813-1EB5550F45EE}" type="datetimeFigureOut">
              <a:rPr lang="en-US" smtClean="0"/>
              <a:t>9/23/24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DC9D6-EA6F-FD48-873A-55BB502300D3}" type="slidenum">
              <a:rPr lang="en-US" smtClean="0"/>
              <a:t>‹#›</a:t>
            </a:fld>
            <a:endParaRPr lang="en-US"/>
          </a:p>
        </p:txBody>
      </p:sp>
    </p:spTree>
    <p:extLst>
      <p:ext uri="{BB962C8B-B14F-4D97-AF65-F5344CB8AC3E}">
        <p14:creationId xmlns:p14="http://schemas.microsoft.com/office/powerpoint/2010/main" val="229530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7DBF-41FB-EE25-C551-4A94A5687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30F9A-3DDD-BD0B-B9A7-75B79E5DA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C5CF21-865F-D1C1-2CC9-1816D86D345E}"/>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D4E17E5B-07AA-D002-0365-42070DDC6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F22D-6AAE-B4D4-77A2-E63D76805C03}"/>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231420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0FEB-46E3-CC9B-8EF3-0F85970DDD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323E77-E031-BEB3-E059-53A10FDB1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F348F-833B-2E23-27E1-766CA1C52BF3}"/>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278EFD3D-3254-B122-1022-BD61B53BB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89C2E-420D-BE8D-E0BB-77505D84D9C9}"/>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82874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24260-93DD-DA09-1CF4-4D78517FB2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AE4FDD-5A29-5CBA-1168-EC5D8B004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95E0B-9A32-01FB-30FE-566FB76568DB}"/>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989871C6-25D8-715B-D98B-151A10BE0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6F9A3-35C7-E1CE-8C5C-B43F86FB73F8}"/>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74091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A0F5-4263-1B3E-E5A7-0AFE87DDD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053D3-52C5-859F-8DDB-075E05E89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A6304-9C3D-2A91-CD2E-B60E2E018AE6}"/>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F6B418ED-F569-443C-12D6-00773BEB4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0E3FE-50AD-FEB9-6D8F-4BB74204E257}"/>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425915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3663-1913-08C1-0892-13312B600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23988D-C284-280C-2F00-459CEF07BF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47CB7-7077-45E3-B3DF-BECC977AA6DC}"/>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C423E854-044F-4205-3D68-48A941CDD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B441A-2F71-5D6C-FCCA-8F50E8D836F2}"/>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169792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B2C6-E38B-F846-4C11-B309E480A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CEA97-DC74-90BD-48B8-F0EE216D9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857D1-1E27-9059-F7BB-FB2AC3598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C19F96-2DCE-5BD5-70C6-009F038FE654}"/>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6" name="Footer Placeholder 5">
            <a:extLst>
              <a:ext uri="{FF2B5EF4-FFF2-40B4-BE49-F238E27FC236}">
                <a16:creationId xmlns:a16="http://schemas.microsoft.com/office/drawing/2014/main" id="{3F21EC7D-315E-8C52-7A89-475AA913F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0C8FE-BFA8-E4EB-F8A2-80F838FC52BB}"/>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9352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3B5D-47F9-B484-28A7-EE6C3E759F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7C0070-5D06-AE8F-A501-23BB158B4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67F14A-E025-AB09-2FD0-ED6396494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793F1-0355-1D07-8778-F6531ED2C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5AE99-A096-9773-6842-E09E0E78B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F80CB-5835-A518-8536-FCCD75859517}"/>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8" name="Footer Placeholder 7">
            <a:extLst>
              <a:ext uri="{FF2B5EF4-FFF2-40B4-BE49-F238E27FC236}">
                <a16:creationId xmlns:a16="http://schemas.microsoft.com/office/drawing/2014/main" id="{433EE202-DE33-6C5E-04CB-4F89AE36C7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755830-5CB9-2CD4-9FF1-3705446BC972}"/>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00231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D3B3-0BFC-4542-BA64-BC4DA1F896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0437DB-D174-862F-D5D7-87189BFEAFD5}"/>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4" name="Footer Placeholder 3">
            <a:extLst>
              <a:ext uri="{FF2B5EF4-FFF2-40B4-BE49-F238E27FC236}">
                <a16:creationId xmlns:a16="http://schemas.microsoft.com/office/drawing/2014/main" id="{0575D89F-4F01-14E3-94A4-EE9903B5A3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46C4B-5EDC-677E-B55B-41D331E89522}"/>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6544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C1C666-24E8-0990-82F7-7D58672739AD}"/>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3" name="Footer Placeholder 2">
            <a:extLst>
              <a:ext uri="{FF2B5EF4-FFF2-40B4-BE49-F238E27FC236}">
                <a16:creationId xmlns:a16="http://schemas.microsoft.com/office/drawing/2014/main" id="{916F7EAD-BD2D-6A77-F62F-A0FE12B85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6D9192-6A30-C961-B923-7E28C1A5378C}"/>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87819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A7E2-99D4-EEF0-6AF0-B297A9B2A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F14708-B87B-D7D3-631A-3FE25A197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01D96-8495-BCED-900D-64ABA4D14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7726B-067D-CF44-421F-80145727D5CD}"/>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6" name="Footer Placeholder 5">
            <a:extLst>
              <a:ext uri="{FF2B5EF4-FFF2-40B4-BE49-F238E27FC236}">
                <a16:creationId xmlns:a16="http://schemas.microsoft.com/office/drawing/2014/main" id="{466E878D-1087-8398-3C45-E3F26776B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4B643-0C67-3915-D1DC-D4991026095F}"/>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33487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DE14-A324-4D86-0CE7-235D64005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AEB987-BBD3-C7D8-8B64-E08B4127A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A9BA7D-C9D4-7333-6D35-AA27E3EE0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7D809-5D3F-726F-E0D9-3031C44E4761}"/>
              </a:ext>
            </a:extLst>
          </p:cNvPr>
          <p:cNvSpPr>
            <a:spLocks noGrp="1"/>
          </p:cNvSpPr>
          <p:nvPr>
            <p:ph type="dt" sz="half" idx="10"/>
          </p:nvPr>
        </p:nvSpPr>
        <p:spPr/>
        <p:txBody>
          <a:bodyPr/>
          <a:lstStyle/>
          <a:p>
            <a:fld id="{73D34BA2-DC5F-EF48-9BE5-99A03A02391C}" type="datetimeFigureOut">
              <a:rPr lang="en-US" smtClean="0"/>
              <a:t>9/23/24</a:t>
            </a:fld>
            <a:endParaRPr lang="en-US"/>
          </a:p>
        </p:txBody>
      </p:sp>
      <p:sp>
        <p:nvSpPr>
          <p:cNvPr id="6" name="Footer Placeholder 5">
            <a:extLst>
              <a:ext uri="{FF2B5EF4-FFF2-40B4-BE49-F238E27FC236}">
                <a16:creationId xmlns:a16="http://schemas.microsoft.com/office/drawing/2014/main" id="{CECCC1FE-BCB2-389A-00D6-556D467C6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A9CDF-57AA-2B0C-A9B3-68409DE914EC}"/>
              </a:ext>
            </a:extLst>
          </p:cNvPr>
          <p:cNvSpPr>
            <a:spLocks noGrp="1"/>
          </p:cNvSpPr>
          <p:nvPr>
            <p:ph type="sldNum" sz="quarter" idx="12"/>
          </p:nvPr>
        </p:nvSpPr>
        <p:spPr/>
        <p:txBody>
          <a:bodyPr/>
          <a:lstStyle/>
          <a:p>
            <a:fld id="{3A1AFC35-E395-584D-A3D0-3CDFEF643FF9}" type="slidenum">
              <a:rPr lang="en-US" smtClean="0"/>
              <a:t>‹#›</a:t>
            </a:fld>
            <a:endParaRPr lang="en-US"/>
          </a:p>
        </p:txBody>
      </p:sp>
    </p:spTree>
    <p:extLst>
      <p:ext uri="{BB962C8B-B14F-4D97-AF65-F5344CB8AC3E}">
        <p14:creationId xmlns:p14="http://schemas.microsoft.com/office/powerpoint/2010/main" val="303219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2E4EF-94E5-6431-09DB-F1BC57E82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9880A4-0039-B3E8-81B9-402DAB863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794BB-19CD-0C74-04B3-BAAA67ED4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D34BA2-DC5F-EF48-9BE5-99A03A02391C}" type="datetimeFigureOut">
              <a:rPr lang="en-US" smtClean="0"/>
              <a:t>9/23/24</a:t>
            </a:fld>
            <a:endParaRPr lang="en-US"/>
          </a:p>
        </p:txBody>
      </p:sp>
      <p:sp>
        <p:nvSpPr>
          <p:cNvPr id="5" name="Footer Placeholder 4">
            <a:extLst>
              <a:ext uri="{FF2B5EF4-FFF2-40B4-BE49-F238E27FC236}">
                <a16:creationId xmlns:a16="http://schemas.microsoft.com/office/drawing/2014/main" id="{E9A75F8C-C9F0-9345-3274-E4AADED9A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AAE152-D8BB-9697-B398-141DD60F2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1AFC35-E395-584D-A3D0-3CDFEF643FF9}" type="slidenum">
              <a:rPr lang="en-US" smtClean="0"/>
              <a:t>‹#›</a:t>
            </a:fld>
            <a:endParaRPr lang="en-US"/>
          </a:p>
        </p:txBody>
      </p:sp>
    </p:spTree>
    <p:extLst>
      <p:ext uri="{BB962C8B-B14F-4D97-AF65-F5344CB8AC3E}">
        <p14:creationId xmlns:p14="http://schemas.microsoft.com/office/powerpoint/2010/main" val="3644838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EC586E-E8BA-807E-B709-673063CED892}"/>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rPr>
              <a:t>Week 9: Emulated Attacks </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2953DD3-775F-C8BE-DF0C-138EBAC4BBE0}"/>
              </a:ext>
            </a:extLst>
          </p:cNvPr>
          <p:cNvSpPr>
            <a:spLocks noGrp="1"/>
          </p:cNvSpPr>
          <p:nvPr>
            <p:ph type="subTitle" idx="1"/>
          </p:nvPr>
        </p:nvSpPr>
        <p:spPr>
          <a:xfrm>
            <a:off x="4285397" y="4960961"/>
            <a:ext cx="7055893" cy="1078054"/>
          </a:xfrm>
        </p:spPr>
        <p:txBody>
          <a:bodyPr>
            <a:normAutofit/>
          </a:bodyPr>
          <a:lstStyle/>
          <a:p>
            <a:pPr algn="l"/>
            <a:endParaRPr lang="en-US" dirty="0">
              <a:solidFill>
                <a:srgbClr val="FFFFFF"/>
              </a:solidFill>
            </a:endParaRPr>
          </a:p>
        </p:txBody>
      </p:sp>
    </p:spTree>
    <p:extLst>
      <p:ext uri="{BB962C8B-B14F-4D97-AF65-F5344CB8AC3E}">
        <p14:creationId xmlns:p14="http://schemas.microsoft.com/office/powerpoint/2010/main" val="196397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F25F-50D0-4AE4-963C-6D2CC47AB7CC}"/>
              </a:ext>
            </a:extLst>
          </p:cNvPr>
          <p:cNvSpPr>
            <a:spLocks noGrp="1"/>
          </p:cNvSpPr>
          <p:nvPr>
            <p:ph type="title"/>
          </p:nvPr>
        </p:nvSpPr>
        <p:spPr>
          <a:xfrm>
            <a:off x="143911" y="167918"/>
            <a:ext cx="9774382" cy="595457"/>
          </a:xfrm>
        </p:spPr>
        <p:txBody>
          <a:bodyPr>
            <a:normAutofit fontScale="90000"/>
          </a:bodyPr>
          <a:lstStyle/>
          <a:p>
            <a:r>
              <a:rPr lang="en-AU" dirty="0"/>
              <a:t>Attack 2: Detection with Sysmon</a:t>
            </a:r>
          </a:p>
        </p:txBody>
      </p:sp>
      <p:sp>
        <p:nvSpPr>
          <p:cNvPr id="3" name="Content Placeholder 2">
            <a:extLst>
              <a:ext uri="{FF2B5EF4-FFF2-40B4-BE49-F238E27FC236}">
                <a16:creationId xmlns:a16="http://schemas.microsoft.com/office/drawing/2014/main" id="{BEC3EF8D-7EC8-0469-F181-0CD23C8B41F1}"/>
              </a:ext>
            </a:extLst>
          </p:cNvPr>
          <p:cNvSpPr>
            <a:spLocks noGrp="1"/>
          </p:cNvSpPr>
          <p:nvPr>
            <p:ph idx="1"/>
          </p:nvPr>
        </p:nvSpPr>
        <p:spPr>
          <a:xfrm>
            <a:off x="73892" y="879000"/>
            <a:ext cx="11938294" cy="5979000"/>
          </a:xfrm>
        </p:spPr>
        <p:txBody>
          <a:bodyPr>
            <a:normAutofit/>
          </a:bodyPr>
          <a:lstStyle/>
          <a:p>
            <a:pPr marL="0" indent="0">
              <a:buNone/>
            </a:pPr>
            <a:r>
              <a:rPr lang="en-AU" sz="2400" dirty="0"/>
              <a:t>Now since the registry has been modified with the attack script, we need to detect this kind of attack. A PowerShell script named </a:t>
            </a:r>
            <a:r>
              <a:rPr lang="en-AU" sz="2400" b="1" dirty="0"/>
              <a:t>DetectAttack2.ps1 </a:t>
            </a:r>
            <a:r>
              <a:rPr lang="en-AU" sz="2400" dirty="0"/>
              <a:t>has been created to detect this attack. This will detect modifications to the text file using Sysmon relevant Event ID.</a:t>
            </a:r>
          </a:p>
          <a:p>
            <a:pPr marL="0" indent="0">
              <a:buNone/>
            </a:pPr>
            <a:r>
              <a:rPr lang="en-AU" sz="2400" dirty="0"/>
              <a:t> </a:t>
            </a:r>
          </a:p>
        </p:txBody>
      </p:sp>
      <p:sp>
        <p:nvSpPr>
          <p:cNvPr id="14" name="TextBox 13">
            <a:extLst>
              <a:ext uri="{FF2B5EF4-FFF2-40B4-BE49-F238E27FC236}">
                <a16:creationId xmlns:a16="http://schemas.microsoft.com/office/drawing/2014/main" id="{BD816C25-1841-C647-AC4C-8C660B1F3E8B}"/>
              </a:ext>
            </a:extLst>
          </p:cNvPr>
          <p:cNvSpPr txBox="1"/>
          <p:nvPr/>
        </p:nvSpPr>
        <p:spPr>
          <a:xfrm>
            <a:off x="143911" y="2255309"/>
            <a:ext cx="4556484" cy="923330"/>
          </a:xfrm>
          <a:prstGeom prst="rect">
            <a:avLst/>
          </a:prstGeom>
          <a:noFill/>
        </p:spPr>
        <p:txBody>
          <a:bodyPr wrap="square" rtlCol="0">
            <a:spAutoFit/>
          </a:bodyPr>
          <a:lstStyle/>
          <a:p>
            <a:pPr marL="0" indent="0">
              <a:spcAft>
                <a:spcPts val="600"/>
              </a:spcAft>
              <a:buNone/>
            </a:pPr>
            <a:r>
              <a:rPr lang="en-US" sz="1800" b="1" dirty="0"/>
              <a:t>PS Command to Detect Attack2</a:t>
            </a:r>
            <a:br>
              <a:rPr lang="en-US" sz="1800" dirty="0"/>
            </a:br>
            <a:br>
              <a:rPr lang="en-US" sz="1800" dirty="0"/>
            </a:br>
            <a:r>
              <a:rPr lang="en-US" sz="1800" dirty="0"/>
              <a:t>PS Z:\&gt; .\DetectAttack2.ps1</a:t>
            </a:r>
          </a:p>
        </p:txBody>
      </p:sp>
      <p:pic>
        <p:nvPicPr>
          <p:cNvPr id="16" name="Picture 15">
            <a:extLst>
              <a:ext uri="{FF2B5EF4-FFF2-40B4-BE49-F238E27FC236}">
                <a16:creationId xmlns:a16="http://schemas.microsoft.com/office/drawing/2014/main" id="{FB6938F3-6C33-A947-8384-E4148D01540D}"/>
              </a:ext>
            </a:extLst>
          </p:cNvPr>
          <p:cNvPicPr>
            <a:picLocks noChangeAspect="1"/>
          </p:cNvPicPr>
          <p:nvPr/>
        </p:nvPicPr>
        <p:blipFill>
          <a:blip r:embed="rId2"/>
          <a:stretch>
            <a:fillRect/>
          </a:stretch>
        </p:blipFill>
        <p:spPr>
          <a:xfrm>
            <a:off x="7319935" y="2960665"/>
            <a:ext cx="4628226" cy="2067758"/>
          </a:xfrm>
          <a:prstGeom prst="rect">
            <a:avLst/>
          </a:prstGeom>
        </p:spPr>
      </p:pic>
      <p:pic>
        <p:nvPicPr>
          <p:cNvPr id="18" name="Picture 17">
            <a:extLst>
              <a:ext uri="{FF2B5EF4-FFF2-40B4-BE49-F238E27FC236}">
                <a16:creationId xmlns:a16="http://schemas.microsoft.com/office/drawing/2014/main" id="{DF0D3D34-6F5E-181A-0D08-F2158450CE4D}"/>
              </a:ext>
            </a:extLst>
          </p:cNvPr>
          <p:cNvPicPr>
            <a:picLocks noChangeAspect="1"/>
          </p:cNvPicPr>
          <p:nvPr/>
        </p:nvPicPr>
        <p:blipFill>
          <a:blip r:embed="rId3"/>
          <a:stretch>
            <a:fillRect/>
          </a:stretch>
        </p:blipFill>
        <p:spPr>
          <a:xfrm>
            <a:off x="143911" y="3294264"/>
            <a:ext cx="7112000" cy="1734159"/>
          </a:xfrm>
          <a:prstGeom prst="rect">
            <a:avLst/>
          </a:prstGeom>
        </p:spPr>
      </p:pic>
      <p:sp>
        <p:nvSpPr>
          <p:cNvPr id="19" name="TextBox 18">
            <a:extLst>
              <a:ext uri="{FF2B5EF4-FFF2-40B4-BE49-F238E27FC236}">
                <a16:creationId xmlns:a16="http://schemas.microsoft.com/office/drawing/2014/main" id="{564F079E-9A8B-B8BD-1972-7702CD4B67C0}"/>
              </a:ext>
            </a:extLst>
          </p:cNvPr>
          <p:cNvSpPr txBox="1"/>
          <p:nvPr/>
        </p:nvSpPr>
        <p:spPr>
          <a:xfrm>
            <a:off x="143911" y="5260304"/>
            <a:ext cx="11536217" cy="646331"/>
          </a:xfrm>
          <a:prstGeom prst="rect">
            <a:avLst/>
          </a:prstGeom>
          <a:noFill/>
        </p:spPr>
        <p:txBody>
          <a:bodyPr wrap="square" rtlCol="0">
            <a:spAutoFit/>
          </a:bodyPr>
          <a:lstStyle/>
          <a:p>
            <a:r>
              <a:rPr lang="en-US" dirty="0"/>
              <a:t>Sysmon effectively detected the registry modification used for persistence, logging the event under Event ID 13. This allows us to monitor unauthorized registry changes and track malware that modifies the registry for persistence.</a:t>
            </a:r>
            <a:endParaRPr lang="en-AU" dirty="0"/>
          </a:p>
        </p:txBody>
      </p:sp>
    </p:spTree>
    <p:extLst>
      <p:ext uri="{BB962C8B-B14F-4D97-AF65-F5344CB8AC3E}">
        <p14:creationId xmlns:p14="http://schemas.microsoft.com/office/powerpoint/2010/main" val="129002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56A3CB-DC6D-D519-74B6-87F27816E4D5}"/>
              </a:ext>
            </a:extLst>
          </p:cNvPr>
          <p:cNvSpPr>
            <a:spLocks noGrp="1"/>
          </p:cNvSpPr>
          <p:nvPr>
            <p:ph type="title"/>
          </p:nvPr>
        </p:nvSpPr>
        <p:spPr>
          <a:xfrm>
            <a:off x="826396" y="586855"/>
            <a:ext cx="4230100" cy="3387497"/>
          </a:xfrm>
        </p:spPr>
        <p:txBody>
          <a:bodyPr anchor="b">
            <a:normAutofit/>
          </a:bodyPr>
          <a:lstStyle/>
          <a:p>
            <a:pPr algn="r"/>
            <a:r>
              <a:rPr lang="en-AU" sz="4000" dirty="0">
                <a:solidFill>
                  <a:srgbClr val="FFFFFF"/>
                </a:solidFill>
              </a:rPr>
              <a:t>Declaration of GEN AI usage</a:t>
            </a:r>
          </a:p>
        </p:txBody>
      </p:sp>
      <p:sp>
        <p:nvSpPr>
          <p:cNvPr id="3" name="Content Placeholder 2">
            <a:extLst>
              <a:ext uri="{FF2B5EF4-FFF2-40B4-BE49-F238E27FC236}">
                <a16:creationId xmlns:a16="http://schemas.microsoft.com/office/drawing/2014/main" id="{3FD1FAAE-81B0-9F6E-37A8-116A5E4862AF}"/>
              </a:ext>
            </a:extLst>
          </p:cNvPr>
          <p:cNvSpPr>
            <a:spLocks noGrp="1"/>
          </p:cNvSpPr>
          <p:nvPr>
            <p:ph idx="1"/>
          </p:nvPr>
        </p:nvSpPr>
        <p:spPr>
          <a:xfrm>
            <a:off x="5781964" y="649480"/>
            <a:ext cx="5583641" cy="5546047"/>
          </a:xfrm>
        </p:spPr>
        <p:txBody>
          <a:bodyPr anchor="ctr">
            <a:normAutofit/>
          </a:bodyPr>
          <a:lstStyle/>
          <a:p>
            <a:pPr marL="457200" lvl="1" indent="0">
              <a:buNone/>
            </a:pPr>
            <a:r>
              <a:rPr lang="en-US" sz="2000" dirty="0"/>
              <a:t>In this project, a </a:t>
            </a:r>
            <a:r>
              <a:rPr lang="en-US" sz="2000" b="1" dirty="0"/>
              <a:t>Generative AI tool: CHATGPT</a:t>
            </a:r>
            <a:r>
              <a:rPr lang="en-US" sz="2000" dirty="0"/>
              <a:t> was utilized to assist in writing and optimizing the PowerShell scripts for the </a:t>
            </a:r>
            <a:r>
              <a:rPr lang="en-US" sz="2000" b="1" dirty="0"/>
              <a:t>file encryption</a:t>
            </a:r>
            <a:r>
              <a:rPr lang="en-US" sz="2000" dirty="0"/>
              <a:t> and </a:t>
            </a:r>
            <a:r>
              <a:rPr lang="en-US" sz="2000" b="1" dirty="0"/>
              <a:t>registry modification</a:t>
            </a:r>
            <a:r>
              <a:rPr lang="en-US" sz="2000" dirty="0"/>
              <a:t> attack simulations.</a:t>
            </a:r>
          </a:p>
          <a:p>
            <a:pPr marL="457200" lvl="1" indent="0">
              <a:buNone/>
            </a:pPr>
            <a:endParaRPr lang="en-US" sz="2000" dirty="0"/>
          </a:p>
          <a:p>
            <a:pPr marL="457200" lvl="1" indent="0">
              <a:buNone/>
            </a:pPr>
            <a:r>
              <a:rPr lang="en-US" sz="2000" dirty="0"/>
              <a:t>CHATGPT helped fixed bugs and issues encountered along the road with Sysmon detection mechanisms. These scripts were further manually modified and tested to make sure they met the specific requirements of the assignment.</a:t>
            </a:r>
          </a:p>
          <a:p>
            <a:endParaRPr lang="en-AU" sz="2000" dirty="0"/>
          </a:p>
        </p:txBody>
      </p:sp>
    </p:spTree>
    <p:extLst>
      <p:ext uri="{BB962C8B-B14F-4D97-AF65-F5344CB8AC3E}">
        <p14:creationId xmlns:p14="http://schemas.microsoft.com/office/powerpoint/2010/main" val="184033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6CD4-492A-1173-C884-643E30CFDAF1}"/>
              </a:ext>
            </a:extLst>
          </p:cNvPr>
          <p:cNvSpPr>
            <a:spLocks noGrp="1"/>
          </p:cNvSpPr>
          <p:nvPr>
            <p:ph type="title"/>
          </p:nvPr>
        </p:nvSpPr>
        <p:spPr>
          <a:xfrm>
            <a:off x="303052" y="157883"/>
            <a:ext cx="10515600" cy="617346"/>
          </a:xfrm>
        </p:spPr>
        <p:txBody>
          <a:bodyPr>
            <a:normAutofit fontScale="90000"/>
          </a:bodyPr>
          <a:lstStyle/>
          <a:p>
            <a:r>
              <a:rPr lang="en-AU"/>
              <a:t>Prequisite: VirtualBox Shared Folders Setup</a:t>
            </a:r>
            <a:endParaRPr lang="en-AU" dirty="0"/>
          </a:p>
        </p:txBody>
      </p:sp>
      <p:sp>
        <p:nvSpPr>
          <p:cNvPr id="3" name="Content Placeholder 2">
            <a:extLst>
              <a:ext uri="{FF2B5EF4-FFF2-40B4-BE49-F238E27FC236}">
                <a16:creationId xmlns:a16="http://schemas.microsoft.com/office/drawing/2014/main" id="{C3307E04-80CB-2558-0D2F-1426C6ECD112}"/>
              </a:ext>
            </a:extLst>
          </p:cNvPr>
          <p:cNvSpPr>
            <a:spLocks noGrp="1"/>
          </p:cNvSpPr>
          <p:nvPr>
            <p:ph idx="1"/>
          </p:nvPr>
        </p:nvSpPr>
        <p:spPr>
          <a:xfrm>
            <a:off x="303052" y="881880"/>
            <a:ext cx="11805821" cy="5680557"/>
          </a:xfrm>
        </p:spPr>
        <p:txBody>
          <a:bodyPr/>
          <a:lstStyle/>
          <a:p>
            <a:pPr marL="0" indent="0">
              <a:buNone/>
            </a:pPr>
            <a:r>
              <a:rPr lang="en-AU"/>
              <a:t>Before running the scripts, the </a:t>
            </a:r>
            <a:r>
              <a:rPr lang="en-AU" b="1"/>
              <a:t>Shared Folders </a:t>
            </a:r>
            <a:r>
              <a:rPr lang="en-AU"/>
              <a:t>setting must be configured in VirtualBox. This is done to create a sync between host and VM so that scripts are copied. </a:t>
            </a:r>
          </a:p>
          <a:p>
            <a:pPr marL="0" indent="0">
              <a:buNone/>
            </a:pPr>
            <a:r>
              <a:rPr lang="en-AU"/>
              <a:t>This will create a mounted shared folder </a:t>
            </a:r>
          </a:p>
          <a:p>
            <a:pPr marL="0" indent="0">
              <a:buNone/>
            </a:pPr>
            <a:r>
              <a:rPr lang="en-AU"/>
              <a:t>on the VM on the path Z:\that will copy all</a:t>
            </a:r>
          </a:p>
          <a:p>
            <a:pPr marL="0" indent="0">
              <a:buNone/>
            </a:pPr>
            <a:r>
              <a:rPr lang="en-AU"/>
              <a:t> the scripts that we will use later.</a:t>
            </a:r>
          </a:p>
          <a:p>
            <a:pPr marL="0" indent="0">
              <a:buNone/>
            </a:pPr>
            <a:r>
              <a:rPr lang="en-AU" b="1"/>
              <a:t>Demo</a:t>
            </a:r>
            <a:r>
              <a:rPr lang="en-AU"/>
              <a:t>:</a:t>
            </a:r>
          </a:p>
          <a:p>
            <a:pPr marL="0" indent="0">
              <a:buNone/>
            </a:pPr>
            <a:endParaRPr lang="en-AU"/>
          </a:p>
          <a:p>
            <a:pPr marL="0" indent="0">
              <a:buNone/>
            </a:pPr>
            <a:endParaRPr lang="en-AU" dirty="0"/>
          </a:p>
        </p:txBody>
      </p:sp>
      <p:pic>
        <p:nvPicPr>
          <p:cNvPr id="5" name="Picture 4" descr="A screenshot of a computer&#10;&#10;Description automatically generated">
            <a:extLst>
              <a:ext uri="{FF2B5EF4-FFF2-40B4-BE49-F238E27FC236}">
                <a16:creationId xmlns:a16="http://schemas.microsoft.com/office/drawing/2014/main" id="{20EBFBA8-24DF-52C0-62A6-526429F6D00F}"/>
              </a:ext>
            </a:extLst>
          </p:cNvPr>
          <p:cNvPicPr>
            <a:picLocks noChangeAspect="1"/>
          </p:cNvPicPr>
          <p:nvPr/>
        </p:nvPicPr>
        <p:blipFill>
          <a:blip r:embed="rId2"/>
          <a:stretch>
            <a:fillRect/>
          </a:stretch>
        </p:blipFill>
        <p:spPr>
          <a:xfrm>
            <a:off x="7667929" y="1865761"/>
            <a:ext cx="4221019" cy="2410430"/>
          </a:xfrm>
          <a:prstGeom prst="rect">
            <a:avLst/>
          </a:prstGeom>
        </p:spPr>
      </p:pic>
      <p:pic>
        <p:nvPicPr>
          <p:cNvPr id="9" name="Picture 8" descr="A computer screen shot of white text&#10;&#10;Description automatically generated">
            <a:extLst>
              <a:ext uri="{FF2B5EF4-FFF2-40B4-BE49-F238E27FC236}">
                <a16:creationId xmlns:a16="http://schemas.microsoft.com/office/drawing/2014/main" id="{2E02EB64-E363-40E0-CEA5-CAB1DCFCEAC2}"/>
              </a:ext>
            </a:extLst>
          </p:cNvPr>
          <p:cNvPicPr>
            <a:picLocks noChangeAspect="1"/>
          </p:cNvPicPr>
          <p:nvPr/>
        </p:nvPicPr>
        <p:blipFill>
          <a:blip r:embed="rId3"/>
          <a:stretch>
            <a:fillRect/>
          </a:stretch>
        </p:blipFill>
        <p:spPr>
          <a:xfrm>
            <a:off x="303052" y="4383541"/>
            <a:ext cx="3086693" cy="152381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BD18E29-C6CF-C304-5304-24B75D8DBCD6}"/>
              </a:ext>
            </a:extLst>
          </p:cNvPr>
          <p:cNvPicPr>
            <a:picLocks noChangeAspect="1"/>
          </p:cNvPicPr>
          <p:nvPr/>
        </p:nvPicPr>
        <p:blipFill>
          <a:blip r:embed="rId4"/>
          <a:stretch>
            <a:fillRect/>
          </a:stretch>
        </p:blipFill>
        <p:spPr>
          <a:xfrm>
            <a:off x="3545147" y="4276191"/>
            <a:ext cx="3760542" cy="1631161"/>
          </a:xfrm>
          <a:prstGeom prst="rect">
            <a:avLst/>
          </a:prstGeom>
        </p:spPr>
      </p:pic>
    </p:spTree>
    <p:extLst>
      <p:ext uri="{BB962C8B-B14F-4D97-AF65-F5344CB8AC3E}">
        <p14:creationId xmlns:p14="http://schemas.microsoft.com/office/powerpoint/2010/main" val="317905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5CDF-1884-0516-5151-E32249A5E234}"/>
              </a:ext>
            </a:extLst>
          </p:cNvPr>
          <p:cNvSpPr>
            <a:spLocks noGrp="1"/>
          </p:cNvSpPr>
          <p:nvPr>
            <p:ph type="title"/>
          </p:nvPr>
        </p:nvSpPr>
        <p:spPr>
          <a:xfrm>
            <a:off x="762000" y="1143486"/>
            <a:ext cx="4267200" cy="1437406"/>
          </a:xfrm>
        </p:spPr>
        <p:txBody>
          <a:bodyPr anchor="t">
            <a:normAutofit/>
          </a:bodyPr>
          <a:lstStyle/>
          <a:p>
            <a:r>
              <a:rPr lang="en-AU" sz="3200"/>
              <a:t>Code Documentation and Checks</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6B18BB-EDD8-0F94-A6BF-5760BD31531E}"/>
              </a:ext>
            </a:extLst>
          </p:cNvPr>
          <p:cNvSpPr>
            <a:spLocks noGrp="1"/>
          </p:cNvSpPr>
          <p:nvPr>
            <p:ph idx="1"/>
          </p:nvPr>
        </p:nvSpPr>
        <p:spPr>
          <a:xfrm>
            <a:off x="5825613" y="838200"/>
            <a:ext cx="5501247" cy="1866358"/>
          </a:xfrm>
        </p:spPr>
        <p:txBody>
          <a:bodyPr>
            <a:normAutofit/>
          </a:bodyPr>
          <a:lstStyle/>
          <a:p>
            <a:pPr marL="0" indent="0">
              <a:buNone/>
            </a:pPr>
            <a:r>
              <a:rPr lang="en-AU" sz="1700" dirty="0"/>
              <a:t>Each script has been documented using comments where relevant and </a:t>
            </a:r>
            <a:r>
              <a:rPr lang="en-US" sz="1700" b="1" dirty="0" err="1"/>
              <a:t>PSScriptAnalzyer</a:t>
            </a:r>
            <a:r>
              <a:rPr lang="en-US" sz="1700" dirty="0"/>
              <a:t> has been used to check the cleanliness of the code at the time of writing the code. </a:t>
            </a:r>
          </a:p>
          <a:p>
            <a:pPr marL="0" indent="0">
              <a:buNone/>
            </a:pPr>
            <a:r>
              <a:rPr lang="en-US" sz="1700" b="1" dirty="0"/>
              <a:t>Example Usage:</a:t>
            </a:r>
            <a:br>
              <a:rPr lang="en-US" sz="1700" dirty="0"/>
            </a:br>
            <a:br>
              <a:rPr lang="en-US" sz="1700" dirty="0"/>
            </a:br>
            <a:r>
              <a:rPr lang="en-US" sz="1700" dirty="0"/>
              <a:t>PS Z:\&gt; Invoke-</a:t>
            </a:r>
            <a:r>
              <a:rPr lang="en-US" sz="1700" dirty="0" err="1"/>
              <a:t>ScriptAnalyzer</a:t>
            </a:r>
            <a:r>
              <a:rPr lang="en-US" sz="1700" dirty="0"/>
              <a:t> –Path .\Attack1.ps1</a:t>
            </a:r>
            <a:endParaRPr lang="en-AU" sz="1700" dirty="0"/>
          </a:p>
        </p:txBody>
      </p:sp>
      <p:pic>
        <p:nvPicPr>
          <p:cNvPr id="5" name="Picture 4" descr="A blue screen with white text&#10;&#10;Description automatically generated">
            <a:extLst>
              <a:ext uri="{FF2B5EF4-FFF2-40B4-BE49-F238E27FC236}">
                <a16:creationId xmlns:a16="http://schemas.microsoft.com/office/drawing/2014/main" id="{B702A8DB-3727-E45B-FB61-DAF9C3BCA4C7}"/>
              </a:ext>
            </a:extLst>
          </p:cNvPr>
          <p:cNvPicPr>
            <a:picLocks noChangeAspect="1"/>
          </p:cNvPicPr>
          <p:nvPr/>
        </p:nvPicPr>
        <p:blipFill>
          <a:blip r:embed="rId2"/>
          <a:stretch>
            <a:fillRect/>
          </a:stretch>
        </p:blipFill>
        <p:spPr>
          <a:xfrm>
            <a:off x="801757" y="3669339"/>
            <a:ext cx="10591800" cy="2012441"/>
          </a:xfrm>
          <a:prstGeom prst="rect">
            <a:avLst/>
          </a:prstGeom>
        </p:spPr>
      </p:pic>
    </p:spTree>
    <p:extLst>
      <p:ext uri="{BB962C8B-B14F-4D97-AF65-F5344CB8AC3E}">
        <p14:creationId xmlns:p14="http://schemas.microsoft.com/office/powerpoint/2010/main" val="144204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A10E8-915D-9AD0-EA3F-4C831F5616CE}"/>
              </a:ext>
            </a:extLst>
          </p:cNvPr>
          <p:cNvSpPr>
            <a:spLocks noGrp="1"/>
          </p:cNvSpPr>
          <p:nvPr>
            <p:ph type="title"/>
          </p:nvPr>
        </p:nvSpPr>
        <p:spPr>
          <a:xfrm>
            <a:off x="640080" y="329184"/>
            <a:ext cx="6894576" cy="1783080"/>
          </a:xfrm>
        </p:spPr>
        <p:txBody>
          <a:bodyPr anchor="b">
            <a:normAutofit/>
          </a:bodyPr>
          <a:lstStyle/>
          <a:p>
            <a:r>
              <a:rPr lang="en-AU" sz="5000" dirty="0" err="1"/>
              <a:t>Prequisite</a:t>
            </a:r>
            <a:r>
              <a:rPr lang="en-AU" sz="5000" dirty="0"/>
              <a:t>: Setup Sysmon for Attack Detection</a:t>
            </a:r>
          </a:p>
        </p:txBody>
      </p:sp>
      <p:sp>
        <p:nvSpPr>
          <p:cNvPr id="3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1A331D-7DE9-0D61-7C7F-C50363B074C0}"/>
              </a:ext>
            </a:extLst>
          </p:cNvPr>
          <p:cNvSpPr>
            <a:spLocks noGrp="1"/>
          </p:cNvSpPr>
          <p:nvPr>
            <p:ph idx="1"/>
          </p:nvPr>
        </p:nvSpPr>
        <p:spPr>
          <a:xfrm>
            <a:off x="640080" y="2706624"/>
            <a:ext cx="6894576" cy="3483864"/>
          </a:xfrm>
        </p:spPr>
        <p:txBody>
          <a:bodyPr>
            <a:normAutofit/>
          </a:bodyPr>
          <a:lstStyle/>
          <a:p>
            <a:pPr marL="0" indent="0">
              <a:buNone/>
            </a:pPr>
            <a:r>
              <a:rPr lang="en-US" sz="1700" b="1" dirty="0"/>
              <a:t>Custom Sysmon Config for Attack Detection</a:t>
            </a:r>
          </a:p>
          <a:p>
            <a:pPr marL="0" indent="0">
              <a:buNone/>
            </a:pPr>
            <a:r>
              <a:rPr lang="en-US" sz="1700" dirty="0"/>
              <a:t>Default Sysmon configurations provide useful information, but custom rules allow us to filter and focus on specific types of events, such as </a:t>
            </a:r>
            <a:r>
              <a:rPr lang="en-US" sz="1700" b="1" dirty="0"/>
              <a:t>file modifications</a:t>
            </a:r>
            <a:r>
              <a:rPr lang="en-US" sz="1700" dirty="0"/>
              <a:t> and </a:t>
            </a:r>
            <a:r>
              <a:rPr lang="en-US" sz="1700" b="1" dirty="0"/>
              <a:t>registry changes</a:t>
            </a:r>
            <a:r>
              <a:rPr lang="en-US" sz="1700" dirty="0"/>
              <a:t> related to malware attacks.</a:t>
            </a:r>
          </a:p>
          <a:p>
            <a:pPr marL="0" indent="0">
              <a:buNone/>
            </a:pPr>
            <a:r>
              <a:rPr lang="en-US" sz="1700" dirty="0"/>
              <a:t>In order to setup this up, we need to run a PS script named </a:t>
            </a:r>
            <a:r>
              <a:rPr lang="en-US" sz="1700" b="1" dirty="0"/>
              <a:t>SysmonSetup.ps1 </a:t>
            </a:r>
            <a:r>
              <a:rPr lang="en-US" sz="1700" dirty="0"/>
              <a:t>located in the shared folder path Z:\ that will set this custom config so that we can detect attacks type that will be emulated later.  It will use a config file named </a:t>
            </a:r>
            <a:r>
              <a:rPr lang="en-US" sz="1700" b="1" dirty="0"/>
              <a:t>sysmonconfig-export.xml</a:t>
            </a:r>
          </a:p>
          <a:p>
            <a:pPr marL="0" indent="0">
              <a:buNone/>
            </a:pPr>
            <a:r>
              <a:rPr lang="en-US" sz="1700" b="1" dirty="0"/>
              <a:t>Ps command to setup Sysmon</a:t>
            </a:r>
          </a:p>
          <a:p>
            <a:pPr marL="0" indent="0">
              <a:buNone/>
            </a:pPr>
            <a:r>
              <a:rPr lang="en-US" sz="1700" dirty="0"/>
              <a:t>PS Z:\&gt; .\SysmonSetup.ps1</a:t>
            </a:r>
          </a:p>
          <a:p>
            <a:pPr marL="0" indent="0">
              <a:buNone/>
            </a:pPr>
            <a:endParaRPr lang="en-AU" sz="1700" b="1" dirty="0"/>
          </a:p>
        </p:txBody>
      </p:sp>
      <p:pic>
        <p:nvPicPr>
          <p:cNvPr id="5" name="Picture 4" descr="A screen shot of a computer program&#10;&#10;Description automatically generated">
            <a:extLst>
              <a:ext uri="{FF2B5EF4-FFF2-40B4-BE49-F238E27FC236}">
                <a16:creationId xmlns:a16="http://schemas.microsoft.com/office/drawing/2014/main" id="{EB629E6C-53AC-9FA2-75BD-AEEB4CAE0E80}"/>
              </a:ext>
            </a:extLst>
          </p:cNvPr>
          <p:cNvPicPr>
            <a:picLocks noChangeAspect="1"/>
          </p:cNvPicPr>
          <p:nvPr/>
        </p:nvPicPr>
        <p:blipFill>
          <a:blip r:embed="rId2"/>
          <a:stretch>
            <a:fillRect/>
          </a:stretch>
        </p:blipFill>
        <p:spPr>
          <a:xfrm>
            <a:off x="7863840" y="378268"/>
            <a:ext cx="4014216" cy="3331798"/>
          </a:xfrm>
          <a:prstGeom prst="rect">
            <a:avLst/>
          </a:prstGeom>
        </p:spPr>
      </p:pic>
      <p:pic>
        <p:nvPicPr>
          <p:cNvPr id="9" name="Picture 8" descr="A blue screen with white text&#10;&#10;Description automatically generated">
            <a:extLst>
              <a:ext uri="{FF2B5EF4-FFF2-40B4-BE49-F238E27FC236}">
                <a16:creationId xmlns:a16="http://schemas.microsoft.com/office/drawing/2014/main" id="{A81670B7-FEE2-6139-5D95-F7C18839C53B}"/>
              </a:ext>
            </a:extLst>
          </p:cNvPr>
          <p:cNvPicPr>
            <a:picLocks noChangeAspect="1"/>
          </p:cNvPicPr>
          <p:nvPr/>
        </p:nvPicPr>
        <p:blipFill>
          <a:blip r:embed="rId3"/>
          <a:stretch>
            <a:fillRect/>
          </a:stretch>
        </p:blipFill>
        <p:spPr>
          <a:xfrm>
            <a:off x="7863840" y="4398386"/>
            <a:ext cx="3995928" cy="1537885"/>
          </a:xfrm>
          <a:prstGeom prst="rect">
            <a:avLst/>
          </a:prstGeom>
        </p:spPr>
      </p:pic>
    </p:spTree>
    <p:extLst>
      <p:ext uri="{BB962C8B-B14F-4D97-AF65-F5344CB8AC3E}">
        <p14:creationId xmlns:p14="http://schemas.microsoft.com/office/powerpoint/2010/main" val="417413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55F1-7691-C98F-6B96-2137E96B03A7}"/>
              </a:ext>
            </a:extLst>
          </p:cNvPr>
          <p:cNvSpPr>
            <a:spLocks noGrp="1"/>
          </p:cNvSpPr>
          <p:nvPr>
            <p:ph type="title"/>
          </p:nvPr>
        </p:nvSpPr>
        <p:spPr>
          <a:xfrm>
            <a:off x="419100" y="456565"/>
            <a:ext cx="11353800" cy="1325563"/>
          </a:xfrm>
        </p:spPr>
        <p:txBody>
          <a:bodyPr/>
          <a:lstStyle/>
          <a:p>
            <a:r>
              <a:rPr lang="en-US" dirty="0"/>
              <a:t>Initial Setup for Attack 1: Creating the Sample Text File for Encryption</a:t>
            </a:r>
            <a:endParaRPr lang="en-AU" dirty="0"/>
          </a:p>
        </p:txBody>
      </p:sp>
      <p:sp>
        <p:nvSpPr>
          <p:cNvPr id="7" name="Rectangle 1">
            <a:extLst>
              <a:ext uri="{FF2B5EF4-FFF2-40B4-BE49-F238E27FC236}">
                <a16:creationId xmlns:a16="http://schemas.microsoft.com/office/drawing/2014/main" id="{EC76AA83-A72E-133F-CD32-27A894BD95A9}"/>
              </a:ext>
            </a:extLst>
          </p:cNvPr>
          <p:cNvSpPr txBox="1">
            <a:spLocks noChangeArrowheads="1"/>
          </p:cNvSpPr>
          <p:nvPr/>
        </p:nvSpPr>
        <p:spPr bwMode="auto">
          <a:xfrm>
            <a:off x="419100" y="1922512"/>
            <a:ext cx="11353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400" b="1" dirty="0">
                <a:latin typeface="Arial" panose="020B0604020202020204" pitchFamily="34" charset="0"/>
              </a:rPr>
              <a:t>Creation of the Sensitive File</a:t>
            </a:r>
            <a:r>
              <a:rPr lang="en-US" altLang="en-US" sz="1400" dirty="0">
                <a:latin typeface="Arial" panose="020B0604020202020204" pitchFamily="34" charset="0"/>
              </a:rPr>
              <a:t>:</a:t>
            </a:r>
            <a:br>
              <a:rPr lang="en-US" altLang="en-US" sz="1400" dirty="0">
                <a:latin typeface="Arial" panose="020B0604020202020204" pitchFamily="34" charset="0"/>
              </a:rPr>
            </a:br>
            <a:r>
              <a:rPr lang="en-US" altLang="en-US" sz="1400" dirty="0">
                <a:latin typeface="Arial" panose="020B0604020202020204" pitchFamily="34" charset="0"/>
              </a:rPr>
              <a:t>Before encrypting the file, a simple text file containing sensitive should be created. This file represents data that would typically be targeted in ransomware attacks.</a:t>
            </a:r>
          </a:p>
          <a:p>
            <a:pPr marL="0" indent="0" eaLnBrk="0" fontAlgn="base" hangingPunct="0">
              <a:lnSpc>
                <a:spcPct val="100000"/>
              </a:lnSpc>
              <a:spcBef>
                <a:spcPct val="0"/>
              </a:spcBef>
              <a:spcAft>
                <a:spcPct val="0"/>
              </a:spcAft>
              <a:buFontTx/>
              <a:buNone/>
            </a:pPr>
            <a:endParaRPr lang="en-US" altLang="en-US" sz="1400"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sz="1400" dirty="0">
                <a:latin typeface="Arial" panose="020B0604020202020204" pitchFamily="34" charset="0"/>
              </a:rPr>
              <a:t>PowerShell Command to Create the File:</a:t>
            </a:r>
          </a:p>
          <a:p>
            <a:pPr marL="0" indent="0" eaLnBrk="0" fontAlgn="base" hangingPunct="0">
              <a:lnSpc>
                <a:spcPct val="100000"/>
              </a:lnSpc>
              <a:spcBef>
                <a:spcPct val="0"/>
              </a:spcBef>
              <a:spcAft>
                <a:spcPct val="0"/>
              </a:spcAft>
              <a:buFontTx/>
              <a:buNone/>
            </a:pPr>
            <a:r>
              <a:rPr lang="en-US" altLang="en-US" sz="1400" dirty="0">
                <a:latin typeface="Arial" panose="020B0604020202020204" pitchFamily="34" charset="0"/>
              </a:rPr>
              <a:t>Ps&gt; Set-Content -Path "$</a:t>
            </a:r>
            <a:r>
              <a:rPr lang="en-US" altLang="en-US" sz="1400" dirty="0" err="1">
                <a:latin typeface="Arial" panose="020B0604020202020204" pitchFamily="34" charset="0"/>
              </a:rPr>
              <a:t>env:Temp</a:t>
            </a:r>
            <a:r>
              <a:rPr lang="en-US" altLang="en-US" sz="1400" dirty="0">
                <a:latin typeface="Arial" panose="020B0604020202020204" pitchFamily="34" charset="0"/>
              </a:rPr>
              <a:t>\testfile.txt" -Value "This is a test file for AES encryption simulation. It contains sensitive information that needs to be protected."</a:t>
            </a:r>
          </a:p>
          <a:p>
            <a:pPr marL="0" indent="0" eaLnBrk="0" fontAlgn="base" hangingPunct="0">
              <a:lnSpc>
                <a:spcPct val="100000"/>
              </a:lnSpc>
              <a:spcBef>
                <a:spcPct val="0"/>
              </a:spcBef>
              <a:spcAft>
                <a:spcPct val="0"/>
              </a:spcAft>
              <a:buFontTx/>
              <a:buNone/>
            </a:pPr>
            <a:endParaRPr lang="en-US" altLang="en-US" sz="1400" dirty="0">
              <a:latin typeface="Arial" panose="020B0604020202020204" pitchFamily="34" charset="0"/>
            </a:endParaRPr>
          </a:p>
        </p:txBody>
      </p:sp>
      <p:sp>
        <p:nvSpPr>
          <p:cNvPr id="10" name="Rectangle 1">
            <a:extLst>
              <a:ext uri="{FF2B5EF4-FFF2-40B4-BE49-F238E27FC236}">
                <a16:creationId xmlns:a16="http://schemas.microsoft.com/office/drawing/2014/main" id="{8546EA1F-4279-785D-D564-C5458D8FDA27}"/>
              </a:ext>
            </a:extLst>
          </p:cNvPr>
          <p:cNvSpPr txBox="1">
            <a:spLocks noChangeArrowheads="1"/>
          </p:cNvSpPr>
          <p:nvPr/>
        </p:nvSpPr>
        <p:spPr bwMode="auto">
          <a:xfrm>
            <a:off x="456044" y="3738394"/>
            <a:ext cx="11541252" cy="131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400" b="1" dirty="0">
                <a:latin typeface="Arial" panose="020B0604020202020204" pitchFamily="34" charset="0"/>
              </a:rPr>
              <a:t>Explanation</a:t>
            </a:r>
            <a:r>
              <a:rPr lang="en-US" altLang="en-US" sz="1400" dirty="0">
                <a:latin typeface="Arial" panose="020B0604020202020204" pitchFamily="34" charset="0"/>
              </a:rPr>
              <a:t>:</a:t>
            </a:r>
          </a:p>
          <a:p>
            <a:pPr>
              <a:buFont typeface="Courier New" panose="02070309020205020404" pitchFamily="49" charset="0"/>
              <a:buChar char="o"/>
            </a:pPr>
            <a:r>
              <a:rPr lang="en-US" altLang="en-US" sz="1400" dirty="0">
                <a:latin typeface="Arial" panose="020B0604020202020204" pitchFamily="34" charset="0"/>
              </a:rPr>
              <a:t>This command will create a text file at $</a:t>
            </a:r>
            <a:r>
              <a:rPr lang="en-US" altLang="en-US" sz="1400" dirty="0" err="1">
                <a:latin typeface="Arial" panose="020B0604020202020204" pitchFamily="34" charset="0"/>
              </a:rPr>
              <a:t>env:Temp</a:t>
            </a:r>
            <a:r>
              <a:rPr lang="en-US" altLang="en-US" sz="1400" dirty="0">
                <a:latin typeface="Arial" panose="020B0604020202020204" pitchFamily="34" charset="0"/>
              </a:rPr>
              <a:t>\testfile.txt with the readable content.</a:t>
            </a:r>
          </a:p>
          <a:p>
            <a:pPr>
              <a:buFont typeface="Courier New" panose="02070309020205020404" pitchFamily="49" charset="0"/>
              <a:buChar char="o"/>
            </a:pPr>
            <a:r>
              <a:rPr lang="en-US" altLang="en-US" sz="1400" b="1" dirty="0">
                <a:latin typeface="Arial" panose="020B0604020202020204" pitchFamily="34" charset="0"/>
              </a:rPr>
              <a:t>Checking if the file exists by showing the contents of file:</a:t>
            </a:r>
            <a:br>
              <a:rPr lang="en-US" altLang="en-US" sz="1400" b="1" dirty="0">
                <a:latin typeface="Arial" panose="020B0604020202020204" pitchFamily="34" charset="0"/>
              </a:rPr>
            </a:br>
            <a:r>
              <a:rPr lang="en-US" altLang="en-US" sz="1400" dirty="0">
                <a:latin typeface="Arial" panose="020B0604020202020204" pitchFamily="34" charset="0"/>
              </a:rPr>
              <a:t>PS Command</a:t>
            </a:r>
            <a:r>
              <a:rPr lang="en-US" altLang="en-US" sz="1400" b="1" dirty="0">
                <a:latin typeface="Arial" panose="020B0604020202020204" pitchFamily="34" charset="0"/>
              </a:rPr>
              <a:t>: </a:t>
            </a:r>
            <a:r>
              <a:rPr lang="en-US" altLang="en-US" sz="1400" dirty="0">
                <a:latin typeface="Arial" panose="020B0604020202020204" pitchFamily="34" charset="0"/>
              </a:rPr>
              <a:t>Ps&gt; Get-Content "$</a:t>
            </a:r>
            <a:r>
              <a:rPr lang="en-US" altLang="en-US" sz="1400" dirty="0" err="1">
                <a:latin typeface="Arial" panose="020B0604020202020204" pitchFamily="34" charset="0"/>
              </a:rPr>
              <a:t>env:Temp</a:t>
            </a:r>
            <a:r>
              <a:rPr lang="en-US" altLang="en-US" sz="1400" dirty="0">
                <a:latin typeface="Arial" panose="020B0604020202020204" pitchFamily="34" charset="0"/>
              </a:rPr>
              <a:t>\encrypted_file.txt"</a:t>
            </a:r>
            <a:br>
              <a:rPr lang="en-US" altLang="en-US" sz="1400" b="1" dirty="0">
                <a:latin typeface="Arial" panose="020B0604020202020204" pitchFamily="34" charset="0"/>
              </a:rPr>
            </a:br>
            <a:endParaRPr lang="en-US" altLang="en-US" sz="1400" b="1" dirty="0">
              <a:latin typeface="Arial" panose="020B0604020202020204" pitchFamily="34" charset="0"/>
            </a:endParaRPr>
          </a:p>
        </p:txBody>
      </p:sp>
      <p:sp>
        <p:nvSpPr>
          <p:cNvPr id="3" name="Rectangle 1">
            <a:extLst>
              <a:ext uri="{FF2B5EF4-FFF2-40B4-BE49-F238E27FC236}">
                <a16:creationId xmlns:a16="http://schemas.microsoft.com/office/drawing/2014/main" id="{431C6E1D-AD26-60C2-703B-AAA12694E4CB}"/>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9530EFB-98C9-7277-D984-DF8D8D07A862}"/>
              </a:ext>
            </a:extLst>
          </p:cNvPr>
          <p:cNvPicPr>
            <a:picLocks noChangeAspect="1"/>
          </p:cNvPicPr>
          <p:nvPr/>
        </p:nvPicPr>
        <p:blipFill>
          <a:blip r:embed="rId2"/>
          <a:stretch>
            <a:fillRect/>
          </a:stretch>
        </p:blipFill>
        <p:spPr>
          <a:xfrm>
            <a:off x="710188" y="5056704"/>
            <a:ext cx="8296275" cy="714375"/>
          </a:xfrm>
          <a:prstGeom prst="rect">
            <a:avLst/>
          </a:prstGeom>
        </p:spPr>
      </p:pic>
    </p:spTree>
    <p:extLst>
      <p:ext uri="{BB962C8B-B14F-4D97-AF65-F5344CB8AC3E}">
        <p14:creationId xmlns:p14="http://schemas.microsoft.com/office/powerpoint/2010/main" val="200011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AE821-6228-93ED-5BD8-749EA747EA7A}"/>
              </a:ext>
            </a:extLst>
          </p:cNvPr>
          <p:cNvSpPr>
            <a:spLocks noGrp="1"/>
          </p:cNvSpPr>
          <p:nvPr>
            <p:ph type="title"/>
          </p:nvPr>
        </p:nvSpPr>
        <p:spPr>
          <a:xfrm>
            <a:off x="402419" y="698835"/>
            <a:ext cx="5144846" cy="1506791"/>
          </a:xfrm>
        </p:spPr>
        <p:txBody>
          <a:bodyPr vert="horz" lIns="91440" tIns="45720" rIns="91440" bIns="45720" rtlCol="0" anchor="b">
            <a:normAutofit/>
          </a:bodyPr>
          <a:lstStyle/>
          <a:p>
            <a:r>
              <a:rPr lang="en-US" sz="3100" kern="1200" dirty="0">
                <a:solidFill>
                  <a:schemeClr val="tx1"/>
                </a:solidFill>
                <a:latin typeface="+mj-lt"/>
                <a:ea typeface="+mj-ea"/>
                <a:cs typeface="+mj-cs"/>
              </a:rPr>
              <a:t>Attack 1: PowerShell Script for Emulating File Encryption Using AES</a:t>
            </a:r>
          </a:p>
        </p:txBody>
      </p:sp>
      <p:sp>
        <p:nvSpPr>
          <p:cNvPr id="24" name="Rectangle 2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FCF020B9-85AA-6A1A-3341-C71EEA617708}"/>
              </a:ext>
            </a:extLst>
          </p:cNvPr>
          <p:cNvSpPr txBox="1"/>
          <p:nvPr/>
        </p:nvSpPr>
        <p:spPr>
          <a:xfrm>
            <a:off x="411480" y="2684095"/>
            <a:ext cx="5144846" cy="3873908"/>
          </a:xfrm>
          <a:prstGeom prst="rect">
            <a:avLst/>
          </a:prstGeom>
        </p:spPr>
        <p:txBody>
          <a:bodyPr vert="horz" lIns="91440" tIns="45720" rIns="91440" bIns="45720" rtlCol="0">
            <a:normAutofit/>
          </a:bodyPr>
          <a:lstStyle/>
          <a:p>
            <a:pPr>
              <a:lnSpc>
                <a:spcPct val="90000"/>
              </a:lnSpc>
              <a:spcAft>
                <a:spcPts val="600"/>
              </a:spcAft>
            </a:pPr>
            <a:r>
              <a:rPr lang="en-US" dirty="0"/>
              <a:t>The text file created earlier is encrypted using </a:t>
            </a:r>
            <a:r>
              <a:rPr lang="en-US" b="1" dirty="0"/>
              <a:t>AES encryption</a:t>
            </a:r>
            <a:r>
              <a:rPr lang="en-US" dirty="0"/>
              <a:t>, rendering its content unreadable</a:t>
            </a:r>
          </a:p>
          <a:p>
            <a:pPr>
              <a:lnSpc>
                <a:spcPct val="90000"/>
              </a:lnSpc>
              <a:spcAft>
                <a:spcPts val="600"/>
              </a:spcAft>
            </a:pPr>
            <a:endParaRPr lang="en-US" dirty="0"/>
          </a:p>
          <a:p>
            <a:pPr>
              <a:lnSpc>
                <a:spcPct val="90000"/>
              </a:lnSpc>
              <a:spcAft>
                <a:spcPts val="600"/>
              </a:spcAft>
            </a:pPr>
            <a:r>
              <a:rPr lang="en-US" b="1" dirty="0"/>
              <a:t>Running the attack script:</a:t>
            </a:r>
          </a:p>
          <a:p>
            <a:pPr>
              <a:lnSpc>
                <a:spcPct val="90000"/>
              </a:lnSpc>
              <a:spcAft>
                <a:spcPts val="600"/>
              </a:spcAft>
            </a:pPr>
            <a:r>
              <a:rPr lang="en-US" dirty="0"/>
              <a:t>PS Z:\&gt; .\Attack1.ps1</a:t>
            </a:r>
          </a:p>
          <a:p>
            <a:pPr>
              <a:lnSpc>
                <a:spcPct val="90000"/>
              </a:lnSpc>
              <a:spcAft>
                <a:spcPts val="600"/>
              </a:spcAft>
            </a:pPr>
            <a:endParaRPr lang="en-US" dirty="0"/>
          </a:p>
          <a:p>
            <a:pPr>
              <a:lnSpc>
                <a:spcPct val="90000"/>
              </a:lnSpc>
              <a:spcAft>
                <a:spcPts val="600"/>
              </a:spcAft>
            </a:pPr>
            <a:r>
              <a:rPr lang="en-US" dirty="0"/>
              <a:t>Output:</a:t>
            </a:r>
          </a:p>
          <a:p>
            <a:pPr>
              <a:lnSpc>
                <a:spcPct val="90000"/>
              </a:lnSpc>
              <a:spcAft>
                <a:spcPts val="600"/>
              </a:spcAft>
            </a:pPr>
            <a:endParaRPr lang="en-US" dirty="0"/>
          </a:p>
          <a:p>
            <a:pPr>
              <a:lnSpc>
                <a:spcPct val="90000"/>
              </a:lnSpc>
              <a:spcAft>
                <a:spcPts val="600"/>
              </a:spcAft>
            </a:pPr>
            <a:endParaRPr lang="en-US" dirty="0"/>
          </a:p>
        </p:txBody>
      </p:sp>
      <p:pic>
        <p:nvPicPr>
          <p:cNvPr id="16" name="Picture 15" descr="A screen shot of a computer program&#10;&#10;Description automatically generated">
            <a:extLst>
              <a:ext uri="{FF2B5EF4-FFF2-40B4-BE49-F238E27FC236}">
                <a16:creationId xmlns:a16="http://schemas.microsoft.com/office/drawing/2014/main" id="{B7C6C1E2-447A-5BD4-9C57-9CE4471D19DE}"/>
              </a:ext>
            </a:extLst>
          </p:cNvPr>
          <p:cNvPicPr>
            <a:picLocks noChangeAspect="1"/>
          </p:cNvPicPr>
          <p:nvPr/>
        </p:nvPicPr>
        <p:blipFill>
          <a:blip r:embed="rId2"/>
          <a:stretch>
            <a:fillRect/>
          </a:stretch>
        </p:blipFill>
        <p:spPr>
          <a:xfrm>
            <a:off x="6293930" y="1175853"/>
            <a:ext cx="4950117" cy="3440779"/>
          </a:xfrm>
          <a:prstGeom prst="rect">
            <a:avLst/>
          </a:prstGeom>
        </p:spPr>
      </p:pic>
      <p:pic>
        <p:nvPicPr>
          <p:cNvPr id="19" name="Picture 18">
            <a:extLst>
              <a:ext uri="{FF2B5EF4-FFF2-40B4-BE49-F238E27FC236}">
                <a16:creationId xmlns:a16="http://schemas.microsoft.com/office/drawing/2014/main" id="{BAD3D64E-0AE4-862C-BF2B-2EC282CB3B90}"/>
              </a:ext>
            </a:extLst>
          </p:cNvPr>
          <p:cNvPicPr>
            <a:picLocks noChangeAspect="1"/>
          </p:cNvPicPr>
          <p:nvPr/>
        </p:nvPicPr>
        <p:blipFill>
          <a:blip r:embed="rId3"/>
          <a:stretch>
            <a:fillRect/>
          </a:stretch>
        </p:blipFill>
        <p:spPr>
          <a:xfrm>
            <a:off x="411479" y="4961682"/>
            <a:ext cx="6448425" cy="904875"/>
          </a:xfrm>
          <a:prstGeom prst="rect">
            <a:avLst/>
          </a:prstGeom>
        </p:spPr>
      </p:pic>
    </p:spTree>
    <p:extLst>
      <p:ext uri="{BB962C8B-B14F-4D97-AF65-F5344CB8AC3E}">
        <p14:creationId xmlns:p14="http://schemas.microsoft.com/office/powerpoint/2010/main" val="37620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D46B-F6D9-9351-928D-0094CFA22F62}"/>
              </a:ext>
            </a:extLst>
          </p:cNvPr>
          <p:cNvSpPr>
            <a:spLocks noGrp="1"/>
          </p:cNvSpPr>
          <p:nvPr>
            <p:ph type="title"/>
          </p:nvPr>
        </p:nvSpPr>
        <p:spPr>
          <a:xfrm>
            <a:off x="485203" y="444499"/>
            <a:ext cx="10515600" cy="1325563"/>
          </a:xfrm>
        </p:spPr>
        <p:txBody>
          <a:bodyPr/>
          <a:lstStyle/>
          <a:p>
            <a:r>
              <a:rPr lang="en-AU" dirty="0"/>
              <a:t>Verification of Attack 1 Impact</a:t>
            </a:r>
          </a:p>
        </p:txBody>
      </p:sp>
      <p:sp>
        <p:nvSpPr>
          <p:cNvPr id="6" name="Content Placeholder 5">
            <a:extLst>
              <a:ext uri="{FF2B5EF4-FFF2-40B4-BE49-F238E27FC236}">
                <a16:creationId xmlns:a16="http://schemas.microsoft.com/office/drawing/2014/main" id="{A3AE46A0-3E2B-6298-37A9-051629ACDBC9}"/>
              </a:ext>
            </a:extLst>
          </p:cNvPr>
          <p:cNvSpPr>
            <a:spLocks noGrp="1"/>
          </p:cNvSpPr>
          <p:nvPr>
            <p:ph idx="1"/>
          </p:nvPr>
        </p:nvSpPr>
        <p:spPr>
          <a:xfrm>
            <a:off x="448056" y="1825624"/>
            <a:ext cx="10905744" cy="4812919"/>
          </a:xfrm>
        </p:spPr>
        <p:txBody>
          <a:bodyPr/>
          <a:lstStyle/>
          <a:p>
            <a:pPr marL="0" indent="0">
              <a:buNone/>
            </a:pPr>
            <a:r>
              <a:rPr lang="en-US" dirty="0"/>
              <a:t>Before Encryption: The file testfile.txt is readable and contains sensitive data.</a:t>
            </a:r>
          </a:p>
          <a:p>
            <a:pPr marL="0" indent="0">
              <a:buNone/>
            </a:pPr>
            <a:r>
              <a:rPr lang="en-US" b="1" dirty="0"/>
              <a:t>Command</a:t>
            </a:r>
            <a:r>
              <a:rPr lang="en-US" dirty="0"/>
              <a:t>: PS&gt; Get-Content "$</a:t>
            </a:r>
            <a:r>
              <a:rPr lang="en-US" dirty="0" err="1"/>
              <a:t>env:Temp</a:t>
            </a:r>
            <a:r>
              <a:rPr lang="en-US" dirty="0"/>
              <a:t>\testfile.txt"</a:t>
            </a:r>
          </a:p>
          <a:p>
            <a:pPr marL="0" indent="0">
              <a:buNone/>
            </a:pPr>
            <a:endParaRPr lang="en-US" dirty="0"/>
          </a:p>
          <a:p>
            <a:pPr marL="0" indent="0">
              <a:buNone/>
            </a:pPr>
            <a:r>
              <a:rPr lang="en-US" dirty="0"/>
              <a:t>After Encryption: The file testfile.txt contains garbled data that is unreadable.</a:t>
            </a:r>
          </a:p>
          <a:p>
            <a:pPr marL="0" indent="0">
              <a:buNone/>
            </a:pPr>
            <a:r>
              <a:rPr lang="en-US" b="1" dirty="0"/>
              <a:t>Command</a:t>
            </a:r>
            <a:r>
              <a:rPr lang="en-US" dirty="0"/>
              <a:t>: PS&gt; Get-Content "$</a:t>
            </a:r>
            <a:r>
              <a:rPr lang="en-US" dirty="0" err="1"/>
              <a:t>env:Temp</a:t>
            </a:r>
            <a:r>
              <a:rPr lang="en-US" dirty="0"/>
              <a:t>\testfile.txt"</a:t>
            </a:r>
          </a:p>
          <a:p>
            <a:pPr marL="0" indent="0">
              <a:buNone/>
            </a:pPr>
            <a:endParaRPr lang="en-US" dirty="0"/>
          </a:p>
        </p:txBody>
      </p:sp>
      <p:pic>
        <p:nvPicPr>
          <p:cNvPr id="4" name="Picture 3">
            <a:extLst>
              <a:ext uri="{FF2B5EF4-FFF2-40B4-BE49-F238E27FC236}">
                <a16:creationId xmlns:a16="http://schemas.microsoft.com/office/drawing/2014/main" id="{485FAC2A-D902-2975-98DB-2C0858EF18D5}"/>
              </a:ext>
            </a:extLst>
          </p:cNvPr>
          <p:cNvPicPr>
            <a:picLocks noChangeAspect="1"/>
          </p:cNvPicPr>
          <p:nvPr/>
        </p:nvPicPr>
        <p:blipFill>
          <a:blip r:embed="rId2"/>
          <a:stretch>
            <a:fillRect/>
          </a:stretch>
        </p:blipFill>
        <p:spPr>
          <a:xfrm>
            <a:off x="570777" y="3205162"/>
            <a:ext cx="8353425" cy="447675"/>
          </a:xfrm>
          <a:prstGeom prst="rect">
            <a:avLst/>
          </a:prstGeom>
        </p:spPr>
      </p:pic>
      <p:pic>
        <p:nvPicPr>
          <p:cNvPr id="9" name="Picture 8">
            <a:extLst>
              <a:ext uri="{FF2B5EF4-FFF2-40B4-BE49-F238E27FC236}">
                <a16:creationId xmlns:a16="http://schemas.microsoft.com/office/drawing/2014/main" id="{08836320-5351-7119-C372-CB3B545A91B6}"/>
              </a:ext>
            </a:extLst>
          </p:cNvPr>
          <p:cNvPicPr>
            <a:picLocks noChangeAspect="1"/>
          </p:cNvPicPr>
          <p:nvPr/>
        </p:nvPicPr>
        <p:blipFill>
          <a:blip r:embed="rId3"/>
          <a:stretch>
            <a:fillRect/>
          </a:stretch>
        </p:blipFill>
        <p:spPr>
          <a:xfrm>
            <a:off x="570777" y="5032375"/>
            <a:ext cx="5610797" cy="1450354"/>
          </a:xfrm>
          <a:prstGeom prst="rect">
            <a:avLst/>
          </a:prstGeom>
        </p:spPr>
      </p:pic>
    </p:spTree>
    <p:extLst>
      <p:ext uri="{BB962C8B-B14F-4D97-AF65-F5344CB8AC3E}">
        <p14:creationId xmlns:p14="http://schemas.microsoft.com/office/powerpoint/2010/main" val="301270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F25F-50D0-4AE4-963C-6D2CC47AB7CC}"/>
              </a:ext>
            </a:extLst>
          </p:cNvPr>
          <p:cNvSpPr>
            <a:spLocks noGrp="1"/>
          </p:cNvSpPr>
          <p:nvPr>
            <p:ph type="title"/>
          </p:nvPr>
        </p:nvSpPr>
        <p:spPr>
          <a:xfrm>
            <a:off x="171917" y="150795"/>
            <a:ext cx="9774382" cy="595457"/>
          </a:xfrm>
        </p:spPr>
        <p:txBody>
          <a:bodyPr>
            <a:normAutofit fontScale="90000"/>
          </a:bodyPr>
          <a:lstStyle/>
          <a:p>
            <a:r>
              <a:rPr lang="en-AU" dirty="0"/>
              <a:t>Attack 1: Detection with Sysmon</a:t>
            </a:r>
          </a:p>
        </p:txBody>
      </p:sp>
      <p:sp>
        <p:nvSpPr>
          <p:cNvPr id="3" name="Content Placeholder 2">
            <a:extLst>
              <a:ext uri="{FF2B5EF4-FFF2-40B4-BE49-F238E27FC236}">
                <a16:creationId xmlns:a16="http://schemas.microsoft.com/office/drawing/2014/main" id="{BEC3EF8D-7EC8-0469-F181-0CD23C8B41F1}"/>
              </a:ext>
            </a:extLst>
          </p:cNvPr>
          <p:cNvSpPr>
            <a:spLocks noGrp="1"/>
          </p:cNvSpPr>
          <p:nvPr>
            <p:ph idx="1"/>
          </p:nvPr>
        </p:nvSpPr>
        <p:spPr>
          <a:xfrm>
            <a:off x="171917" y="805752"/>
            <a:ext cx="11751581" cy="5286231"/>
          </a:xfrm>
        </p:spPr>
        <p:txBody>
          <a:bodyPr>
            <a:normAutofit/>
          </a:bodyPr>
          <a:lstStyle/>
          <a:p>
            <a:pPr marL="0" indent="0">
              <a:buNone/>
            </a:pPr>
            <a:r>
              <a:rPr lang="en-AU" sz="2400" dirty="0"/>
              <a:t>Now since Attack 1 has been emulated, we need to detect the attack using Sysmon. A PowerShell script named </a:t>
            </a:r>
            <a:r>
              <a:rPr lang="en-AU" sz="2400" b="1" dirty="0"/>
              <a:t>DetectAttack1.ps1  </a:t>
            </a:r>
            <a:r>
              <a:rPr lang="en-AU" sz="2400" dirty="0"/>
              <a:t>has been created to detect this attack. This will detect modifications to the text file using Sysmon relevant Event ID.</a:t>
            </a:r>
          </a:p>
          <a:p>
            <a:pPr marL="0" indent="0">
              <a:buNone/>
            </a:pPr>
            <a:r>
              <a:rPr lang="en-AU" sz="2400" dirty="0"/>
              <a:t> </a:t>
            </a:r>
          </a:p>
        </p:txBody>
      </p:sp>
      <p:pic>
        <p:nvPicPr>
          <p:cNvPr id="7" name="Picture 6">
            <a:extLst>
              <a:ext uri="{FF2B5EF4-FFF2-40B4-BE49-F238E27FC236}">
                <a16:creationId xmlns:a16="http://schemas.microsoft.com/office/drawing/2014/main" id="{C3B6A3B3-77C6-323D-C007-CE978B64018D}"/>
              </a:ext>
            </a:extLst>
          </p:cNvPr>
          <p:cNvPicPr>
            <a:picLocks noChangeAspect="1"/>
          </p:cNvPicPr>
          <p:nvPr/>
        </p:nvPicPr>
        <p:blipFill>
          <a:blip r:embed="rId2"/>
          <a:stretch>
            <a:fillRect/>
          </a:stretch>
        </p:blipFill>
        <p:spPr>
          <a:xfrm>
            <a:off x="5725391" y="2833733"/>
            <a:ext cx="5910625" cy="1780309"/>
          </a:xfrm>
          <a:prstGeom prst="rect">
            <a:avLst/>
          </a:prstGeom>
        </p:spPr>
      </p:pic>
      <p:pic>
        <p:nvPicPr>
          <p:cNvPr id="9" name="Picture 8">
            <a:extLst>
              <a:ext uri="{FF2B5EF4-FFF2-40B4-BE49-F238E27FC236}">
                <a16:creationId xmlns:a16="http://schemas.microsoft.com/office/drawing/2014/main" id="{C6CB5921-2FD7-ED40-5174-A232A1C7A460}"/>
              </a:ext>
            </a:extLst>
          </p:cNvPr>
          <p:cNvPicPr>
            <a:picLocks noChangeAspect="1"/>
          </p:cNvPicPr>
          <p:nvPr/>
        </p:nvPicPr>
        <p:blipFill>
          <a:blip r:embed="rId3"/>
          <a:stretch>
            <a:fillRect/>
          </a:stretch>
        </p:blipFill>
        <p:spPr>
          <a:xfrm>
            <a:off x="735952" y="3246582"/>
            <a:ext cx="4771486" cy="3429000"/>
          </a:xfrm>
          <a:prstGeom prst="rect">
            <a:avLst/>
          </a:prstGeom>
        </p:spPr>
      </p:pic>
      <p:sp>
        <p:nvSpPr>
          <p:cNvPr id="10" name="TextBox 9">
            <a:extLst>
              <a:ext uri="{FF2B5EF4-FFF2-40B4-BE49-F238E27FC236}">
                <a16:creationId xmlns:a16="http://schemas.microsoft.com/office/drawing/2014/main" id="{67B88897-D327-1AB6-060B-1E7B8E1CBF4D}"/>
              </a:ext>
            </a:extLst>
          </p:cNvPr>
          <p:cNvSpPr txBox="1"/>
          <p:nvPr/>
        </p:nvSpPr>
        <p:spPr>
          <a:xfrm>
            <a:off x="5623143" y="4646369"/>
            <a:ext cx="6396940"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highlighted Sysmon logs capture the </a:t>
            </a:r>
            <a:r>
              <a:rPr kumimoji="0" lang="en-US" altLang="en-US" sz="1600" b="1" i="0" u="none" strike="noStrike" cap="none" normalizeH="0" baseline="0" dirty="0">
                <a:ln>
                  <a:noFill/>
                </a:ln>
                <a:solidFill>
                  <a:schemeClr val="tx1"/>
                </a:solidFill>
                <a:effectLst/>
                <a:latin typeface="Arial" panose="020B0604020202020204" pitchFamily="34" charset="0"/>
              </a:rPr>
              <a:t>file modification events</a:t>
            </a:r>
            <a:r>
              <a:rPr kumimoji="0" lang="en-US" altLang="en-US" sz="1600" b="0" i="0" u="none" strike="noStrike" cap="none" normalizeH="0" baseline="0" dirty="0">
                <a:ln>
                  <a:noFill/>
                </a:ln>
                <a:solidFill>
                  <a:schemeClr val="tx1"/>
                </a:solidFill>
                <a:effectLst/>
                <a:latin typeface="Arial" panose="020B0604020202020204" pitchFamily="34" charset="0"/>
              </a:rPr>
              <a:t> during the encryption of </a:t>
            </a:r>
            <a:r>
              <a:rPr kumimoji="0" lang="en-US" altLang="en-US" sz="1600" b="0" i="0" u="none" strike="noStrike" cap="none" normalizeH="0" baseline="0" dirty="0">
                <a:ln>
                  <a:noFill/>
                </a:ln>
                <a:solidFill>
                  <a:schemeClr val="tx1"/>
                </a:solidFill>
                <a:effectLst/>
                <a:latin typeface="Arial Unicode MS"/>
              </a:rPr>
              <a:t>testfile.txt</a:t>
            </a:r>
            <a:r>
              <a:rPr kumimoji="0" lang="en-US" altLang="en-US" sz="1600" b="0" i="0" u="none" strike="noStrike" cap="none" normalizeH="0" baseline="0" dirty="0">
                <a:ln>
                  <a:noFill/>
                </a:ln>
                <a:solidFill>
                  <a:schemeClr val="tx1"/>
                </a:solidFill>
                <a:effectLst/>
              </a:rPr>
              <a:t>. Sysmon's </a:t>
            </a:r>
            <a:r>
              <a:rPr kumimoji="0" lang="en-US" altLang="en-US" sz="1600" b="1" i="0" u="none" strike="noStrike" cap="none" normalizeH="0" baseline="0" dirty="0">
                <a:ln>
                  <a:noFill/>
                </a:ln>
                <a:solidFill>
                  <a:schemeClr val="tx1"/>
                </a:solidFill>
                <a:effectLst/>
                <a:latin typeface="Arial" panose="020B0604020202020204" pitchFamily="34" charset="0"/>
              </a:rPr>
              <a:t>Event ID 11</a:t>
            </a:r>
            <a:r>
              <a:rPr kumimoji="0" lang="en-US" altLang="en-US" sz="1600" b="0" i="0" u="none" strike="noStrike" cap="none" normalizeH="0" baseline="0" dirty="0">
                <a:ln>
                  <a:noFill/>
                </a:ln>
                <a:solidFill>
                  <a:schemeClr val="tx1"/>
                </a:solidFill>
                <a:effectLst/>
                <a:latin typeface="Arial" panose="020B0604020202020204" pitchFamily="34" charset="0"/>
              </a:rPr>
              <a:t> shows: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exact time</a:t>
            </a:r>
            <a:r>
              <a:rPr kumimoji="0" lang="en-US" altLang="en-US" sz="1600" b="0" i="0" u="none" strike="noStrike" cap="none" normalizeH="0" baseline="0" dirty="0">
                <a:ln>
                  <a:noFill/>
                </a:ln>
                <a:solidFill>
                  <a:schemeClr val="tx1"/>
                </a:solidFill>
                <a:effectLst/>
                <a:latin typeface="Arial" panose="020B0604020202020204" pitchFamily="34" charset="0"/>
              </a:rPr>
              <a:t> the file was encrypted.</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process</a:t>
            </a:r>
            <a:r>
              <a:rPr kumimoji="0" lang="en-US" altLang="en-US" sz="1600" b="0" i="0" u="none" strike="noStrike" cap="none" normalizeH="0" baseline="0" dirty="0">
                <a:ln>
                  <a:noFill/>
                </a:ln>
                <a:solidFill>
                  <a:schemeClr val="tx1"/>
                </a:solidFill>
                <a:effectLst/>
                <a:latin typeface="Arial" panose="020B0604020202020204" pitchFamily="34" charset="0"/>
              </a:rPr>
              <a:t> used for the encryption (PowerShell).</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user</a:t>
            </a:r>
            <a:r>
              <a:rPr kumimoji="0" lang="en-US" altLang="en-US" sz="1600" b="0" i="0" u="none" strike="noStrike" cap="none" normalizeH="0" baseline="0" dirty="0">
                <a:ln>
                  <a:noFill/>
                </a:ln>
                <a:solidFill>
                  <a:schemeClr val="tx1"/>
                </a:solidFill>
                <a:effectLst/>
                <a:latin typeface="Arial" panose="020B0604020202020204" pitchFamily="34" charset="0"/>
              </a:rPr>
              <a:t> who triggered the event.</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This confirms that Sysmon successfully detected the file modification as part of the simulated ransomware attack.</a:t>
            </a:r>
          </a:p>
          <a:p>
            <a:endParaRPr lang="en-AU" sz="1600" dirty="0"/>
          </a:p>
        </p:txBody>
      </p:sp>
      <p:sp>
        <p:nvSpPr>
          <p:cNvPr id="14" name="TextBox 13">
            <a:extLst>
              <a:ext uri="{FF2B5EF4-FFF2-40B4-BE49-F238E27FC236}">
                <a16:creationId xmlns:a16="http://schemas.microsoft.com/office/drawing/2014/main" id="{BD816C25-1841-C647-AC4C-8C660B1F3E8B}"/>
              </a:ext>
            </a:extLst>
          </p:cNvPr>
          <p:cNvSpPr txBox="1"/>
          <p:nvPr/>
        </p:nvSpPr>
        <p:spPr>
          <a:xfrm>
            <a:off x="735952" y="2264395"/>
            <a:ext cx="4556484" cy="923330"/>
          </a:xfrm>
          <a:prstGeom prst="rect">
            <a:avLst/>
          </a:prstGeom>
          <a:noFill/>
        </p:spPr>
        <p:txBody>
          <a:bodyPr wrap="square" rtlCol="0">
            <a:spAutoFit/>
          </a:bodyPr>
          <a:lstStyle/>
          <a:p>
            <a:pPr marL="0" indent="0">
              <a:spcAft>
                <a:spcPts val="600"/>
              </a:spcAft>
              <a:buNone/>
            </a:pPr>
            <a:r>
              <a:rPr lang="en-US" sz="1800" b="1" dirty="0"/>
              <a:t>PS Command to Detect Attack1</a:t>
            </a:r>
            <a:br>
              <a:rPr lang="en-US" sz="1800" dirty="0"/>
            </a:br>
            <a:br>
              <a:rPr lang="en-US" sz="1800" dirty="0"/>
            </a:br>
            <a:r>
              <a:rPr lang="en-US" sz="1800" dirty="0"/>
              <a:t>PS Z:\&gt; .\DetectAttack1.ps1</a:t>
            </a:r>
          </a:p>
        </p:txBody>
      </p:sp>
    </p:spTree>
    <p:extLst>
      <p:ext uri="{BB962C8B-B14F-4D97-AF65-F5344CB8AC3E}">
        <p14:creationId xmlns:p14="http://schemas.microsoft.com/office/powerpoint/2010/main" val="412021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CDE5E-98D4-D626-B7F0-EC525FDC0C61}"/>
              </a:ext>
            </a:extLst>
          </p:cNvPr>
          <p:cNvSpPr>
            <a:spLocks noGrp="1"/>
          </p:cNvSpPr>
          <p:nvPr>
            <p:ph type="title"/>
          </p:nvPr>
        </p:nvSpPr>
        <p:spPr>
          <a:xfrm>
            <a:off x="640080" y="329184"/>
            <a:ext cx="6894576" cy="1783080"/>
          </a:xfrm>
        </p:spPr>
        <p:txBody>
          <a:bodyPr anchor="b">
            <a:normAutofit/>
          </a:bodyPr>
          <a:lstStyle/>
          <a:p>
            <a:r>
              <a:rPr lang="en-US" sz="5400" kern="1200">
                <a:latin typeface="+mj-lt"/>
                <a:ea typeface="+mj-ea"/>
                <a:cs typeface="+mj-cs"/>
              </a:rPr>
              <a:t>Attack 2: </a:t>
            </a:r>
            <a:r>
              <a:rPr lang="en-AU" sz="5400"/>
              <a:t>Simulated Registry Modification</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C0E38B-991B-4B02-2DD1-C20A19435C09}"/>
              </a:ext>
            </a:extLst>
          </p:cNvPr>
          <p:cNvSpPr>
            <a:spLocks noGrp="1"/>
          </p:cNvSpPr>
          <p:nvPr>
            <p:ph idx="1"/>
          </p:nvPr>
        </p:nvSpPr>
        <p:spPr>
          <a:xfrm>
            <a:off x="640080" y="2706624"/>
            <a:ext cx="6894576" cy="3483864"/>
          </a:xfrm>
        </p:spPr>
        <p:txBody>
          <a:bodyPr>
            <a:normAutofit/>
          </a:bodyPr>
          <a:lstStyle/>
          <a:p>
            <a:pPr marL="0" indent="0">
              <a:buNone/>
            </a:pPr>
            <a:r>
              <a:rPr lang="en-AU" sz="2200" dirty="0"/>
              <a:t>In order to emulate this attack, a PS script named </a:t>
            </a:r>
            <a:r>
              <a:rPr lang="en-AU" sz="2200" b="1" dirty="0"/>
              <a:t>Attack2.ps1  </a:t>
            </a:r>
            <a:r>
              <a:rPr lang="en-AU" sz="2200" dirty="0"/>
              <a:t>can be executed. </a:t>
            </a:r>
            <a:r>
              <a:rPr lang="en-US" sz="2200" dirty="0"/>
              <a:t>This script modifies the </a:t>
            </a:r>
            <a:r>
              <a:rPr lang="en-US" sz="2200" b="1" dirty="0"/>
              <a:t>Run</a:t>
            </a:r>
            <a:r>
              <a:rPr lang="en-US" sz="2200" dirty="0"/>
              <a:t> registry key to execute </a:t>
            </a:r>
            <a:r>
              <a:rPr lang="en-US" sz="2200" b="1" dirty="0"/>
              <a:t>C:\fake\malware.exe</a:t>
            </a:r>
            <a:r>
              <a:rPr lang="en-US" sz="2200" dirty="0"/>
              <a:t> each time the system starts. This simulates how real-world malware achieves persistence.</a:t>
            </a:r>
          </a:p>
          <a:p>
            <a:pPr marL="0" indent="0">
              <a:buNone/>
            </a:pPr>
            <a:endParaRPr lang="en-US" sz="2200" dirty="0"/>
          </a:p>
          <a:p>
            <a:pPr marL="0" indent="0">
              <a:spcAft>
                <a:spcPts val="600"/>
              </a:spcAft>
              <a:buNone/>
            </a:pPr>
            <a:r>
              <a:rPr lang="en-US" sz="2200" b="1" dirty="0"/>
              <a:t>Running the attack script:</a:t>
            </a:r>
          </a:p>
          <a:p>
            <a:pPr marL="0" indent="0">
              <a:spcAft>
                <a:spcPts val="600"/>
              </a:spcAft>
              <a:buNone/>
            </a:pPr>
            <a:r>
              <a:rPr lang="en-US" sz="2200" dirty="0"/>
              <a:t>PS Z:\&gt; .\Attack2.ps1</a:t>
            </a:r>
          </a:p>
          <a:p>
            <a:pPr marL="0" indent="0">
              <a:buNone/>
            </a:pPr>
            <a:endParaRPr lang="en-US" sz="2200" dirty="0"/>
          </a:p>
          <a:p>
            <a:pPr marL="0" indent="0">
              <a:buNone/>
            </a:pPr>
            <a:endParaRPr lang="en-AU" sz="2200" dirty="0"/>
          </a:p>
          <a:p>
            <a:pPr marL="0" indent="0">
              <a:buNone/>
            </a:pPr>
            <a:endParaRPr lang="en-AU" sz="2200" b="1" dirty="0"/>
          </a:p>
        </p:txBody>
      </p:sp>
      <p:pic>
        <p:nvPicPr>
          <p:cNvPr id="6" name="Picture 5" descr="A screen shot of a computer program&#10;&#10;Description automatically generated">
            <a:extLst>
              <a:ext uri="{FF2B5EF4-FFF2-40B4-BE49-F238E27FC236}">
                <a16:creationId xmlns:a16="http://schemas.microsoft.com/office/drawing/2014/main" id="{9938DF56-B045-95F6-21F6-F19D86A3B752}"/>
              </a:ext>
            </a:extLst>
          </p:cNvPr>
          <p:cNvPicPr>
            <a:picLocks noChangeAspect="1"/>
          </p:cNvPicPr>
          <p:nvPr/>
        </p:nvPicPr>
        <p:blipFill>
          <a:blip r:embed="rId2"/>
          <a:stretch>
            <a:fillRect/>
          </a:stretch>
        </p:blipFill>
        <p:spPr>
          <a:xfrm>
            <a:off x="7431076" y="2395728"/>
            <a:ext cx="4626503" cy="1746504"/>
          </a:xfrm>
          <a:prstGeom prst="rect">
            <a:avLst/>
          </a:prstGeom>
        </p:spPr>
      </p:pic>
      <p:pic>
        <p:nvPicPr>
          <p:cNvPr id="8" name="Picture 7">
            <a:extLst>
              <a:ext uri="{FF2B5EF4-FFF2-40B4-BE49-F238E27FC236}">
                <a16:creationId xmlns:a16="http://schemas.microsoft.com/office/drawing/2014/main" id="{F85C0DC6-6E90-66D2-BAFE-7382D49F7B2F}"/>
              </a:ext>
            </a:extLst>
          </p:cNvPr>
          <p:cNvPicPr>
            <a:picLocks noChangeAspect="1"/>
          </p:cNvPicPr>
          <p:nvPr/>
        </p:nvPicPr>
        <p:blipFill>
          <a:blip r:embed="rId3"/>
          <a:stretch>
            <a:fillRect/>
          </a:stretch>
        </p:blipFill>
        <p:spPr>
          <a:xfrm>
            <a:off x="758952" y="5741164"/>
            <a:ext cx="10990629" cy="522053"/>
          </a:xfrm>
          <a:prstGeom prst="rect">
            <a:avLst/>
          </a:prstGeom>
        </p:spPr>
      </p:pic>
    </p:spTree>
    <p:extLst>
      <p:ext uri="{BB962C8B-B14F-4D97-AF65-F5344CB8AC3E}">
        <p14:creationId xmlns:p14="http://schemas.microsoft.com/office/powerpoint/2010/main" val="1112700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Madison</Template>
  <TotalTime>32431</TotalTime>
  <Words>859</Words>
  <Application>Microsoft Macintosh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Unicode MS</vt:lpstr>
      <vt:lpstr>Aptos</vt:lpstr>
      <vt:lpstr>Aptos Display</vt:lpstr>
      <vt:lpstr>Arial</vt:lpstr>
      <vt:lpstr>Calibri</vt:lpstr>
      <vt:lpstr>Courier New</vt:lpstr>
      <vt:lpstr>Office Theme</vt:lpstr>
      <vt:lpstr>Week 9: Emulated Attacks </vt:lpstr>
      <vt:lpstr>Prequisite: VirtualBox Shared Folders Setup</vt:lpstr>
      <vt:lpstr>Code Documentation and Checks</vt:lpstr>
      <vt:lpstr>Prequisite: Setup Sysmon for Attack Detection</vt:lpstr>
      <vt:lpstr>Initial Setup for Attack 1: Creating the Sample Text File for Encryption</vt:lpstr>
      <vt:lpstr>Attack 1: PowerShell Script for Emulating File Encryption Using AES</vt:lpstr>
      <vt:lpstr>Verification of Attack 1 Impact</vt:lpstr>
      <vt:lpstr>Attack 1: Detection with Sysmon</vt:lpstr>
      <vt:lpstr>Attack 2: Simulated Registry Modification</vt:lpstr>
      <vt:lpstr>Attack 2: Detection with Sysmon</vt:lpstr>
      <vt:lpstr>Declaration of GEN AI 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Bibek NEUPANE KHATRI</dc:creator>
  <cp:lastModifiedBy>Bibek NEUPANE KHATRI</cp:lastModifiedBy>
  <cp:revision>188</cp:revision>
  <dcterms:created xsi:type="dcterms:W3CDTF">2024-09-22T01:29:21Z</dcterms:created>
  <dcterms:modified xsi:type="dcterms:W3CDTF">2024-09-23T12:14:19Z</dcterms:modified>
</cp:coreProperties>
</file>