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3E0854-AF65-1E46-BA83-B2C0483680D7}" v="24" dt="2024-09-23T00:27:49.3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9"/>
  </p:normalViewPr>
  <p:slideViewPr>
    <p:cSldViewPr snapToGrid="0">
      <p:cViewPr varScale="1">
        <p:scale>
          <a:sx n="101" d="100"/>
          <a:sy n="101" d="100"/>
        </p:scale>
        <p:origin x="1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0B0BAE-AF91-4BE6-A387-7588E090B9D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D9212A7-F3A2-47C0-9379-84C158F30C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Phishing (T1566.001)</a:t>
          </a:r>
          <a:r>
            <a:rPr lang="en-US" dirty="0"/>
            <a:t>: </a:t>
          </a:r>
          <a:r>
            <a:rPr lang="en-US" dirty="0" err="1"/>
            <a:t>Spearphishing</a:t>
          </a:r>
          <a:r>
            <a:rPr lang="en-US" dirty="0"/>
            <a:t> is an effective method to gain access to the victim’s network. It exploits human error and is difficult to detect with basic email security measures.</a:t>
          </a:r>
        </a:p>
      </dgm:t>
    </dgm:pt>
    <dgm:pt modelId="{DF7AB4C8-C39D-4C2E-A210-30EFDE1E07B0}" type="parTrans" cxnId="{6BCAEEAD-C1A2-467F-BD34-4F9D3792A329}">
      <dgm:prSet/>
      <dgm:spPr/>
      <dgm:t>
        <a:bodyPr/>
        <a:lstStyle/>
        <a:p>
          <a:endParaRPr lang="en-US"/>
        </a:p>
      </dgm:t>
    </dgm:pt>
    <dgm:pt modelId="{312A7445-2A34-43A4-8A08-6A6872FDA909}" type="sibTrans" cxnId="{6BCAEEAD-C1A2-467F-BD34-4F9D3792A329}">
      <dgm:prSet phldrT="1" phldr="0"/>
      <dgm:spPr/>
      <dgm:t>
        <a:bodyPr/>
        <a:lstStyle/>
        <a:p>
          <a:endParaRPr lang="en-US"/>
        </a:p>
      </dgm:t>
    </dgm:pt>
    <dgm:pt modelId="{EEBCBA93-718F-43E2-86F6-ECE260EC24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Privilege Escalation (T1068</a:t>
          </a:r>
          <a:r>
            <a:rPr lang="en-US" dirty="0"/>
            <a:t>): Once inside, privilege escalation allows us to take control of high-value systems, increasing our chances of successfully deploying ransomware.</a:t>
          </a:r>
        </a:p>
      </dgm:t>
    </dgm:pt>
    <dgm:pt modelId="{4AE725E9-8D9B-47CB-9B84-5E042A16B25F}" type="parTrans" cxnId="{12411A55-6BDC-4A96-80AC-5AFF2E40E803}">
      <dgm:prSet/>
      <dgm:spPr/>
      <dgm:t>
        <a:bodyPr/>
        <a:lstStyle/>
        <a:p>
          <a:endParaRPr lang="en-US"/>
        </a:p>
      </dgm:t>
    </dgm:pt>
    <dgm:pt modelId="{C418386B-EE5F-4CDC-B7DA-D93F2E204503}" type="sibTrans" cxnId="{12411A55-6BDC-4A96-80AC-5AFF2E40E803}">
      <dgm:prSet phldrT="2" phldr="0"/>
      <dgm:spPr/>
      <dgm:t>
        <a:bodyPr/>
        <a:lstStyle/>
        <a:p>
          <a:endParaRPr lang="en-US"/>
        </a:p>
      </dgm:t>
    </dgm:pt>
    <dgm:pt modelId="{57184171-C555-473E-B41B-B900D21F38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Remote Services (T1021)</a:t>
          </a:r>
          <a:r>
            <a:rPr lang="en-US" dirty="0"/>
            <a:t>: Using RDP allows us to move laterally across the network, infecting multiple systems and increasing the scope of the attack.</a:t>
          </a:r>
        </a:p>
      </dgm:t>
    </dgm:pt>
    <dgm:pt modelId="{B3B2A74F-8D9D-40DF-A22D-46D54B339F34}" type="parTrans" cxnId="{A7E9D833-6EE8-4860-B569-482F60D9B28B}">
      <dgm:prSet/>
      <dgm:spPr/>
      <dgm:t>
        <a:bodyPr/>
        <a:lstStyle/>
        <a:p>
          <a:endParaRPr lang="en-US"/>
        </a:p>
      </dgm:t>
    </dgm:pt>
    <dgm:pt modelId="{6C4F5FBF-9B80-4680-A775-5C6ECA1EF00D}" type="sibTrans" cxnId="{A7E9D833-6EE8-4860-B569-482F60D9B28B}">
      <dgm:prSet phldrT="3" phldr="0"/>
      <dgm:spPr/>
      <dgm:t>
        <a:bodyPr/>
        <a:lstStyle/>
        <a:p>
          <a:endParaRPr lang="en-US"/>
        </a:p>
      </dgm:t>
    </dgm:pt>
    <dgm:pt modelId="{48B296CB-6108-4127-B14F-134AFA3933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Command and Scripting Interpreter</a:t>
          </a:r>
          <a:r>
            <a:rPr lang="en-US" dirty="0"/>
            <a:t>: PowerShell (T1059.001): PowerShell enables us to automate the ransomware deployment and further compromise the network without needing additional tools.</a:t>
          </a:r>
        </a:p>
      </dgm:t>
    </dgm:pt>
    <dgm:pt modelId="{3AC89413-F422-426D-9D47-3A48FB3523D7}" type="parTrans" cxnId="{6AAE4080-86BB-46D1-A3D4-B5E8E9DEE817}">
      <dgm:prSet/>
      <dgm:spPr/>
      <dgm:t>
        <a:bodyPr/>
        <a:lstStyle/>
        <a:p>
          <a:endParaRPr lang="en-US"/>
        </a:p>
      </dgm:t>
    </dgm:pt>
    <dgm:pt modelId="{0B9FF846-9735-43D7-813E-11C7BF6EF931}" type="sibTrans" cxnId="{6AAE4080-86BB-46D1-A3D4-B5E8E9DEE817}">
      <dgm:prSet phldrT="4" phldr="0"/>
      <dgm:spPr/>
      <dgm:t>
        <a:bodyPr/>
        <a:lstStyle/>
        <a:p>
          <a:endParaRPr lang="en-US"/>
        </a:p>
      </dgm:t>
    </dgm:pt>
    <dgm:pt modelId="{C6AF8B4B-0399-4716-A09C-C207D0814F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Data Encryption (T1486)</a:t>
          </a:r>
          <a:r>
            <a:rPr lang="en-US" b="0" dirty="0"/>
            <a:t>:</a:t>
          </a:r>
          <a:r>
            <a:rPr lang="en-US" b="1" dirty="0"/>
            <a:t> </a:t>
          </a:r>
          <a:r>
            <a:rPr lang="en-US" dirty="0"/>
            <a:t>Encrypting critical files is the ultimate goal of the attack. By locking these files, we force the victim to either pay the ransom or suffer operational downtime.</a:t>
          </a:r>
        </a:p>
      </dgm:t>
    </dgm:pt>
    <dgm:pt modelId="{86A45841-D21D-4DAA-956C-51FB3F520226}" type="parTrans" cxnId="{1D585D98-DD13-4B07-9D94-965D7A5F03C3}">
      <dgm:prSet/>
      <dgm:spPr/>
      <dgm:t>
        <a:bodyPr/>
        <a:lstStyle/>
        <a:p>
          <a:endParaRPr lang="en-US"/>
        </a:p>
      </dgm:t>
    </dgm:pt>
    <dgm:pt modelId="{D40449E5-1CA1-4278-A6C7-77502313C362}" type="sibTrans" cxnId="{1D585D98-DD13-4B07-9D94-965D7A5F03C3}">
      <dgm:prSet phldrT="5" phldr="0"/>
      <dgm:spPr/>
      <dgm:t>
        <a:bodyPr/>
        <a:lstStyle/>
        <a:p>
          <a:endParaRPr lang="en-US"/>
        </a:p>
      </dgm:t>
    </dgm:pt>
    <dgm:pt modelId="{C7FF19E5-5658-4E21-B9EB-004696380D28}" type="pres">
      <dgm:prSet presAssocID="{800B0BAE-AF91-4BE6-A387-7588E090B9D0}" presName="root" presStyleCnt="0">
        <dgm:presLayoutVars>
          <dgm:dir/>
          <dgm:resizeHandles val="exact"/>
        </dgm:presLayoutVars>
      </dgm:prSet>
      <dgm:spPr/>
    </dgm:pt>
    <dgm:pt modelId="{4900057F-2041-401A-99BA-E82F1FEE0874}" type="pres">
      <dgm:prSet presAssocID="{7D9212A7-F3A2-47C0-9379-84C158F30C79}" presName="compNode" presStyleCnt="0"/>
      <dgm:spPr/>
    </dgm:pt>
    <dgm:pt modelId="{8A426D62-A2B2-4D09-A3D6-4D4C8AFC3490}" type="pres">
      <dgm:prSet presAssocID="{7D9212A7-F3A2-47C0-9379-84C158F30C7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EACB616F-B58C-4F35-A315-D2C2870363EB}" type="pres">
      <dgm:prSet presAssocID="{7D9212A7-F3A2-47C0-9379-84C158F30C79}" presName="spaceRect" presStyleCnt="0"/>
      <dgm:spPr/>
    </dgm:pt>
    <dgm:pt modelId="{C335FBBE-9D51-4682-A0D6-E18AC6F68682}" type="pres">
      <dgm:prSet presAssocID="{7D9212A7-F3A2-47C0-9379-84C158F30C79}" presName="textRect" presStyleLbl="revTx" presStyleIdx="0" presStyleCnt="5">
        <dgm:presLayoutVars>
          <dgm:chMax val="1"/>
          <dgm:chPref val="1"/>
        </dgm:presLayoutVars>
      </dgm:prSet>
      <dgm:spPr/>
    </dgm:pt>
    <dgm:pt modelId="{C6E2212E-F052-498C-85D6-C558050A8348}" type="pres">
      <dgm:prSet presAssocID="{312A7445-2A34-43A4-8A08-6A6872FDA909}" presName="sibTrans" presStyleCnt="0"/>
      <dgm:spPr/>
    </dgm:pt>
    <dgm:pt modelId="{05C791A0-93DD-4E98-8476-2B8398471BD6}" type="pres">
      <dgm:prSet presAssocID="{EEBCBA93-718F-43E2-86F6-ECE260EC24BB}" presName="compNode" presStyleCnt="0"/>
      <dgm:spPr/>
    </dgm:pt>
    <dgm:pt modelId="{500FEF09-D829-4F4E-841E-6FF0760AF47B}" type="pres">
      <dgm:prSet presAssocID="{EEBCBA93-718F-43E2-86F6-ECE260EC24B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81B3F11D-B748-4B33-B9F2-807725E69EEA}" type="pres">
      <dgm:prSet presAssocID="{EEBCBA93-718F-43E2-86F6-ECE260EC24BB}" presName="spaceRect" presStyleCnt="0"/>
      <dgm:spPr/>
    </dgm:pt>
    <dgm:pt modelId="{661437E1-3F56-4234-9A3B-F929839EE113}" type="pres">
      <dgm:prSet presAssocID="{EEBCBA93-718F-43E2-86F6-ECE260EC24BB}" presName="textRect" presStyleLbl="revTx" presStyleIdx="1" presStyleCnt="5">
        <dgm:presLayoutVars>
          <dgm:chMax val="1"/>
          <dgm:chPref val="1"/>
        </dgm:presLayoutVars>
      </dgm:prSet>
      <dgm:spPr/>
    </dgm:pt>
    <dgm:pt modelId="{52FC9E6C-14D2-41AF-8072-88E647D7AED8}" type="pres">
      <dgm:prSet presAssocID="{C418386B-EE5F-4CDC-B7DA-D93F2E204503}" presName="sibTrans" presStyleCnt="0"/>
      <dgm:spPr/>
    </dgm:pt>
    <dgm:pt modelId="{601C385A-9A66-4B2C-8C95-8B482E5B652A}" type="pres">
      <dgm:prSet presAssocID="{57184171-C555-473E-B41B-B900D21F38E3}" presName="compNode" presStyleCnt="0"/>
      <dgm:spPr/>
    </dgm:pt>
    <dgm:pt modelId="{1838F620-32E9-4F6B-BBB2-246A9400BC5B}" type="pres">
      <dgm:prSet presAssocID="{57184171-C555-473E-B41B-B900D21F38E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mote control"/>
        </a:ext>
      </dgm:extLst>
    </dgm:pt>
    <dgm:pt modelId="{B113C1F8-CAD2-406A-95D9-D8369AD1AD35}" type="pres">
      <dgm:prSet presAssocID="{57184171-C555-473E-B41B-B900D21F38E3}" presName="spaceRect" presStyleCnt="0"/>
      <dgm:spPr/>
    </dgm:pt>
    <dgm:pt modelId="{09039B0F-29F0-4A4F-8280-5E777CF35887}" type="pres">
      <dgm:prSet presAssocID="{57184171-C555-473E-B41B-B900D21F38E3}" presName="textRect" presStyleLbl="revTx" presStyleIdx="2" presStyleCnt="5">
        <dgm:presLayoutVars>
          <dgm:chMax val="1"/>
          <dgm:chPref val="1"/>
        </dgm:presLayoutVars>
      </dgm:prSet>
      <dgm:spPr/>
    </dgm:pt>
    <dgm:pt modelId="{B8B4BC0B-E01C-435E-BE6E-BA9828CDA571}" type="pres">
      <dgm:prSet presAssocID="{6C4F5FBF-9B80-4680-A775-5C6ECA1EF00D}" presName="sibTrans" presStyleCnt="0"/>
      <dgm:spPr/>
    </dgm:pt>
    <dgm:pt modelId="{250063F8-FC91-4CFE-B040-2AAD20A63024}" type="pres">
      <dgm:prSet presAssocID="{48B296CB-6108-4127-B14F-134AFA3933E7}" presName="compNode" presStyleCnt="0"/>
      <dgm:spPr/>
    </dgm:pt>
    <dgm:pt modelId="{7AD19145-AA62-49EF-AF13-1843BEE7B9AC}" type="pres">
      <dgm:prSet presAssocID="{48B296CB-6108-4127-B14F-134AFA3933E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4488FA99-70B1-42DD-B353-8C29ABE2527D}" type="pres">
      <dgm:prSet presAssocID="{48B296CB-6108-4127-B14F-134AFA3933E7}" presName="spaceRect" presStyleCnt="0"/>
      <dgm:spPr/>
    </dgm:pt>
    <dgm:pt modelId="{13A36323-AE13-47D4-88AA-9479198D55DA}" type="pres">
      <dgm:prSet presAssocID="{48B296CB-6108-4127-B14F-134AFA3933E7}" presName="textRect" presStyleLbl="revTx" presStyleIdx="3" presStyleCnt="5">
        <dgm:presLayoutVars>
          <dgm:chMax val="1"/>
          <dgm:chPref val="1"/>
        </dgm:presLayoutVars>
      </dgm:prSet>
      <dgm:spPr/>
    </dgm:pt>
    <dgm:pt modelId="{BC2B0D9A-C5B1-410B-BBBE-73E0B68C0D79}" type="pres">
      <dgm:prSet presAssocID="{0B9FF846-9735-43D7-813E-11C7BF6EF931}" presName="sibTrans" presStyleCnt="0"/>
      <dgm:spPr/>
    </dgm:pt>
    <dgm:pt modelId="{0D9C4CE5-0D07-4522-AB64-5041D3C98EE0}" type="pres">
      <dgm:prSet presAssocID="{C6AF8B4B-0399-4716-A09C-C207D0814FCE}" presName="compNode" presStyleCnt="0"/>
      <dgm:spPr/>
    </dgm:pt>
    <dgm:pt modelId="{A92004B5-1602-4B23-A8DC-D3B822A93119}" type="pres">
      <dgm:prSet presAssocID="{C6AF8B4B-0399-4716-A09C-C207D0814FC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DA902C1B-1EB3-4C8E-ACA4-015C8C069564}" type="pres">
      <dgm:prSet presAssocID="{C6AF8B4B-0399-4716-A09C-C207D0814FCE}" presName="spaceRect" presStyleCnt="0"/>
      <dgm:spPr/>
    </dgm:pt>
    <dgm:pt modelId="{05D06788-65EC-4F79-AEC9-93D34CAED6C7}" type="pres">
      <dgm:prSet presAssocID="{C6AF8B4B-0399-4716-A09C-C207D0814FC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3E4DC1D-F7FA-224E-8695-5F1697CBEB8D}" type="presOf" srcId="{C6AF8B4B-0399-4716-A09C-C207D0814FCE}" destId="{05D06788-65EC-4F79-AEC9-93D34CAED6C7}" srcOrd="0" destOrd="0" presId="urn:microsoft.com/office/officeart/2018/2/layout/IconLabelList"/>
    <dgm:cxn modelId="{0676D226-713E-104A-A67D-8891AEAA1331}" type="presOf" srcId="{7D9212A7-F3A2-47C0-9379-84C158F30C79}" destId="{C335FBBE-9D51-4682-A0D6-E18AC6F68682}" srcOrd="0" destOrd="0" presId="urn:microsoft.com/office/officeart/2018/2/layout/IconLabelList"/>
    <dgm:cxn modelId="{A7E9D833-6EE8-4860-B569-482F60D9B28B}" srcId="{800B0BAE-AF91-4BE6-A387-7588E090B9D0}" destId="{57184171-C555-473E-B41B-B900D21F38E3}" srcOrd="2" destOrd="0" parTransId="{B3B2A74F-8D9D-40DF-A22D-46D54B339F34}" sibTransId="{6C4F5FBF-9B80-4680-A775-5C6ECA1EF00D}"/>
    <dgm:cxn modelId="{F53F8050-08B5-2C42-9067-D7BF31C58E20}" type="presOf" srcId="{57184171-C555-473E-B41B-B900D21F38E3}" destId="{09039B0F-29F0-4A4F-8280-5E777CF35887}" srcOrd="0" destOrd="0" presId="urn:microsoft.com/office/officeart/2018/2/layout/IconLabelList"/>
    <dgm:cxn modelId="{12411A55-6BDC-4A96-80AC-5AFF2E40E803}" srcId="{800B0BAE-AF91-4BE6-A387-7588E090B9D0}" destId="{EEBCBA93-718F-43E2-86F6-ECE260EC24BB}" srcOrd="1" destOrd="0" parTransId="{4AE725E9-8D9B-47CB-9B84-5E042A16B25F}" sibTransId="{C418386B-EE5F-4CDC-B7DA-D93F2E204503}"/>
    <dgm:cxn modelId="{8042565B-4566-7946-9592-BF3A529EA375}" type="presOf" srcId="{EEBCBA93-718F-43E2-86F6-ECE260EC24BB}" destId="{661437E1-3F56-4234-9A3B-F929839EE113}" srcOrd="0" destOrd="0" presId="urn:microsoft.com/office/officeart/2018/2/layout/IconLabelList"/>
    <dgm:cxn modelId="{6AAE4080-86BB-46D1-A3D4-B5E8E9DEE817}" srcId="{800B0BAE-AF91-4BE6-A387-7588E090B9D0}" destId="{48B296CB-6108-4127-B14F-134AFA3933E7}" srcOrd="3" destOrd="0" parTransId="{3AC89413-F422-426D-9D47-3A48FB3523D7}" sibTransId="{0B9FF846-9735-43D7-813E-11C7BF6EF931}"/>
    <dgm:cxn modelId="{1D585D98-DD13-4B07-9D94-965D7A5F03C3}" srcId="{800B0BAE-AF91-4BE6-A387-7588E090B9D0}" destId="{C6AF8B4B-0399-4716-A09C-C207D0814FCE}" srcOrd="4" destOrd="0" parTransId="{86A45841-D21D-4DAA-956C-51FB3F520226}" sibTransId="{D40449E5-1CA1-4278-A6C7-77502313C362}"/>
    <dgm:cxn modelId="{6BCAEEAD-C1A2-467F-BD34-4F9D3792A329}" srcId="{800B0BAE-AF91-4BE6-A387-7588E090B9D0}" destId="{7D9212A7-F3A2-47C0-9379-84C158F30C79}" srcOrd="0" destOrd="0" parTransId="{DF7AB4C8-C39D-4C2E-A210-30EFDE1E07B0}" sibTransId="{312A7445-2A34-43A4-8A08-6A6872FDA909}"/>
    <dgm:cxn modelId="{3BA5C4CE-AE18-E047-9552-638ADC490365}" type="presOf" srcId="{48B296CB-6108-4127-B14F-134AFA3933E7}" destId="{13A36323-AE13-47D4-88AA-9479198D55DA}" srcOrd="0" destOrd="0" presId="urn:microsoft.com/office/officeart/2018/2/layout/IconLabelList"/>
    <dgm:cxn modelId="{08A369F1-1487-754D-8562-1FCA80D52ACB}" type="presOf" srcId="{800B0BAE-AF91-4BE6-A387-7588E090B9D0}" destId="{C7FF19E5-5658-4E21-B9EB-004696380D28}" srcOrd="0" destOrd="0" presId="urn:microsoft.com/office/officeart/2018/2/layout/IconLabelList"/>
    <dgm:cxn modelId="{CFF2CF52-F2E1-8C4B-B965-60D2FC951B2D}" type="presParOf" srcId="{C7FF19E5-5658-4E21-B9EB-004696380D28}" destId="{4900057F-2041-401A-99BA-E82F1FEE0874}" srcOrd="0" destOrd="0" presId="urn:microsoft.com/office/officeart/2018/2/layout/IconLabelList"/>
    <dgm:cxn modelId="{06345933-1A97-1147-BA89-25FD768EBDDE}" type="presParOf" srcId="{4900057F-2041-401A-99BA-E82F1FEE0874}" destId="{8A426D62-A2B2-4D09-A3D6-4D4C8AFC3490}" srcOrd="0" destOrd="0" presId="urn:microsoft.com/office/officeart/2018/2/layout/IconLabelList"/>
    <dgm:cxn modelId="{C1FCB2D4-DAC2-0D44-9859-C3471AA00907}" type="presParOf" srcId="{4900057F-2041-401A-99BA-E82F1FEE0874}" destId="{EACB616F-B58C-4F35-A315-D2C2870363EB}" srcOrd="1" destOrd="0" presId="urn:microsoft.com/office/officeart/2018/2/layout/IconLabelList"/>
    <dgm:cxn modelId="{E5D0FFFA-C495-774A-823D-8D195AEFAB60}" type="presParOf" srcId="{4900057F-2041-401A-99BA-E82F1FEE0874}" destId="{C335FBBE-9D51-4682-A0D6-E18AC6F68682}" srcOrd="2" destOrd="0" presId="urn:microsoft.com/office/officeart/2018/2/layout/IconLabelList"/>
    <dgm:cxn modelId="{789114DD-B291-3B41-B366-34DE84BAA046}" type="presParOf" srcId="{C7FF19E5-5658-4E21-B9EB-004696380D28}" destId="{C6E2212E-F052-498C-85D6-C558050A8348}" srcOrd="1" destOrd="0" presId="urn:microsoft.com/office/officeart/2018/2/layout/IconLabelList"/>
    <dgm:cxn modelId="{B4D05704-4819-A548-A3A1-7966B68CF69A}" type="presParOf" srcId="{C7FF19E5-5658-4E21-B9EB-004696380D28}" destId="{05C791A0-93DD-4E98-8476-2B8398471BD6}" srcOrd="2" destOrd="0" presId="urn:microsoft.com/office/officeart/2018/2/layout/IconLabelList"/>
    <dgm:cxn modelId="{D034FF6E-085D-C04B-9087-5EC94C46669F}" type="presParOf" srcId="{05C791A0-93DD-4E98-8476-2B8398471BD6}" destId="{500FEF09-D829-4F4E-841E-6FF0760AF47B}" srcOrd="0" destOrd="0" presId="urn:microsoft.com/office/officeart/2018/2/layout/IconLabelList"/>
    <dgm:cxn modelId="{5C1733B0-6B3C-1B40-9429-1BFF6D30E80D}" type="presParOf" srcId="{05C791A0-93DD-4E98-8476-2B8398471BD6}" destId="{81B3F11D-B748-4B33-B9F2-807725E69EEA}" srcOrd="1" destOrd="0" presId="urn:microsoft.com/office/officeart/2018/2/layout/IconLabelList"/>
    <dgm:cxn modelId="{411CDEED-312F-DB40-BAE3-2A5298C6954C}" type="presParOf" srcId="{05C791A0-93DD-4E98-8476-2B8398471BD6}" destId="{661437E1-3F56-4234-9A3B-F929839EE113}" srcOrd="2" destOrd="0" presId="urn:microsoft.com/office/officeart/2018/2/layout/IconLabelList"/>
    <dgm:cxn modelId="{AD6E8EEB-1F81-DD47-96D9-125B3856F0A0}" type="presParOf" srcId="{C7FF19E5-5658-4E21-B9EB-004696380D28}" destId="{52FC9E6C-14D2-41AF-8072-88E647D7AED8}" srcOrd="3" destOrd="0" presId="urn:microsoft.com/office/officeart/2018/2/layout/IconLabelList"/>
    <dgm:cxn modelId="{258C356B-F67B-7943-AFD3-3ABD7E0B2344}" type="presParOf" srcId="{C7FF19E5-5658-4E21-B9EB-004696380D28}" destId="{601C385A-9A66-4B2C-8C95-8B482E5B652A}" srcOrd="4" destOrd="0" presId="urn:microsoft.com/office/officeart/2018/2/layout/IconLabelList"/>
    <dgm:cxn modelId="{825CEB5D-E412-1049-8BB9-D4571DC44EED}" type="presParOf" srcId="{601C385A-9A66-4B2C-8C95-8B482E5B652A}" destId="{1838F620-32E9-4F6B-BBB2-246A9400BC5B}" srcOrd="0" destOrd="0" presId="urn:microsoft.com/office/officeart/2018/2/layout/IconLabelList"/>
    <dgm:cxn modelId="{B0210179-F682-B442-905F-FE7DCB62EAFD}" type="presParOf" srcId="{601C385A-9A66-4B2C-8C95-8B482E5B652A}" destId="{B113C1F8-CAD2-406A-95D9-D8369AD1AD35}" srcOrd="1" destOrd="0" presId="urn:microsoft.com/office/officeart/2018/2/layout/IconLabelList"/>
    <dgm:cxn modelId="{FCEEFE67-D53D-214C-AFD2-B2D3D053424F}" type="presParOf" srcId="{601C385A-9A66-4B2C-8C95-8B482E5B652A}" destId="{09039B0F-29F0-4A4F-8280-5E777CF35887}" srcOrd="2" destOrd="0" presId="urn:microsoft.com/office/officeart/2018/2/layout/IconLabelList"/>
    <dgm:cxn modelId="{E504B5A1-A791-2542-B52D-7787FD738269}" type="presParOf" srcId="{C7FF19E5-5658-4E21-B9EB-004696380D28}" destId="{B8B4BC0B-E01C-435E-BE6E-BA9828CDA571}" srcOrd="5" destOrd="0" presId="urn:microsoft.com/office/officeart/2018/2/layout/IconLabelList"/>
    <dgm:cxn modelId="{680B4B36-D6AB-0F44-A732-584D64CE6944}" type="presParOf" srcId="{C7FF19E5-5658-4E21-B9EB-004696380D28}" destId="{250063F8-FC91-4CFE-B040-2AAD20A63024}" srcOrd="6" destOrd="0" presId="urn:microsoft.com/office/officeart/2018/2/layout/IconLabelList"/>
    <dgm:cxn modelId="{1AD9490D-0B86-6045-A74A-2869EBC0EB15}" type="presParOf" srcId="{250063F8-FC91-4CFE-B040-2AAD20A63024}" destId="{7AD19145-AA62-49EF-AF13-1843BEE7B9AC}" srcOrd="0" destOrd="0" presId="urn:microsoft.com/office/officeart/2018/2/layout/IconLabelList"/>
    <dgm:cxn modelId="{D93E0ED4-0958-C04F-BB78-CC39E1C409E4}" type="presParOf" srcId="{250063F8-FC91-4CFE-B040-2AAD20A63024}" destId="{4488FA99-70B1-42DD-B353-8C29ABE2527D}" srcOrd="1" destOrd="0" presId="urn:microsoft.com/office/officeart/2018/2/layout/IconLabelList"/>
    <dgm:cxn modelId="{B42ECD05-ACEE-8842-9516-387D6D10DE64}" type="presParOf" srcId="{250063F8-FC91-4CFE-B040-2AAD20A63024}" destId="{13A36323-AE13-47D4-88AA-9479198D55DA}" srcOrd="2" destOrd="0" presId="urn:microsoft.com/office/officeart/2018/2/layout/IconLabelList"/>
    <dgm:cxn modelId="{E856C9F8-7CC3-2B48-B921-8F0C7C2654F8}" type="presParOf" srcId="{C7FF19E5-5658-4E21-B9EB-004696380D28}" destId="{BC2B0D9A-C5B1-410B-BBBE-73E0B68C0D79}" srcOrd="7" destOrd="0" presId="urn:microsoft.com/office/officeart/2018/2/layout/IconLabelList"/>
    <dgm:cxn modelId="{4F6DCFD4-5BB5-0343-AF4F-0CED84E1A2E1}" type="presParOf" srcId="{C7FF19E5-5658-4E21-B9EB-004696380D28}" destId="{0D9C4CE5-0D07-4522-AB64-5041D3C98EE0}" srcOrd="8" destOrd="0" presId="urn:microsoft.com/office/officeart/2018/2/layout/IconLabelList"/>
    <dgm:cxn modelId="{7E100B7B-3E5B-6E47-9D92-D0CC4A78B0ED}" type="presParOf" srcId="{0D9C4CE5-0D07-4522-AB64-5041D3C98EE0}" destId="{A92004B5-1602-4B23-A8DC-D3B822A93119}" srcOrd="0" destOrd="0" presId="urn:microsoft.com/office/officeart/2018/2/layout/IconLabelList"/>
    <dgm:cxn modelId="{307D9F61-7BB1-8D41-95EB-5623683F9481}" type="presParOf" srcId="{0D9C4CE5-0D07-4522-AB64-5041D3C98EE0}" destId="{DA902C1B-1EB3-4C8E-ACA4-015C8C069564}" srcOrd="1" destOrd="0" presId="urn:microsoft.com/office/officeart/2018/2/layout/IconLabelList"/>
    <dgm:cxn modelId="{8DAECF3F-0F1C-2248-9C39-26D0702E6B88}" type="presParOf" srcId="{0D9C4CE5-0D07-4522-AB64-5041D3C98EE0}" destId="{05D06788-65EC-4F79-AEC9-93D34CAED6C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426D62-A2B2-4D09-A3D6-4D4C8AFC3490}">
      <dsp:nvSpPr>
        <dsp:cNvPr id="0" name=""/>
        <dsp:cNvSpPr/>
      </dsp:nvSpPr>
      <dsp:spPr>
        <a:xfrm>
          <a:off x="663956" y="416594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35FBBE-9D51-4682-A0D6-E18AC6F68682}">
      <dsp:nvSpPr>
        <dsp:cNvPr id="0" name=""/>
        <dsp:cNvSpPr/>
      </dsp:nvSpPr>
      <dsp:spPr>
        <a:xfrm>
          <a:off x="168956" y="1610931"/>
          <a:ext cx="1800000" cy="136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Phishing (T1566.001)</a:t>
          </a:r>
          <a:r>
            <a:rPr lang="en-US" sz="1100" kern="1200" dirty="0"/>
            <a:t>: </a:t>
          </a:r>
          <a:r>
            <a:rPr lang="en-US" sz="1100" kern="1200" dirty="0" err="1"/>
            <a:t>Spearphishing</a:t>
          </a:r>
          <a:r>
            <a:rPr lang="en-US" sz="1100" kern="1200" dirty="0"/>
            <a:t> is an effective method to gain access to the victim’s network. It exploits human error and is difficult to detect with basic email security measures.</a:t>
          </a:r>
        </a:p>
      </dsp:txBody>
      <dsp:txXfrm>
        <a:off x="168956" y="1610931"/>
        <a:ext cx="1800000" cy="1366875"/>
      </dsp:txXfrm>
    </dsp:sp>
    <dsp:sp modelId="{500FEF09-D829-4F4E-841E-6FF0760AF47B}">
      <dsp:nvSpPr>
        <dsp:cNvPr id="0" name=""/>
        <dsp:cNvSpPr/>
      </dsp:nvSpPr>
      <dsp:spPr>
        <a:xfrm>
          <a:off x="2778956" y="416594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1437E1-3F56-4234-9A3B-F929839EE113}">
      <dsp:nvSpPr>
        <dsp:cNvPr id="0" name=""/>
        <dsp:cNvSpPr/>
      </dsp:nvSpPr>
      <dsp:spPr>
        <a:xfrm>
          <a:off x="2283956" y="1610931"/>
          <a:ext cx="1800000" cy="136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Privilege Escalation (T1068</a:t>
          </a:r>
          <a:r>
            <a:rPr lang="en-US" sz="1100" kern="1200" dirty="0"/>
            <a:t>): Once inside, privilege escalation allows us to take control of high-value systems, increasing our chances of successfully deploying ransomware.</a:t>
          </a:r>
        </a:p>
      </dsp:txBody>
      <dsp:txXfrm>
        <a:off x="2283956" y="1610931"/>
        <a:ext cx="1800000" cy="1366875"/>
      </dsp:txXfrm>
    </dsp:sp>
    <dsp:sp modelId="{1838F620-32E9-4F6B-BBB2-246A9400BC5B}">
      <dsp:nvSpPr>
        <dsp:cNvPr id="0" name=""/>
        <dsp:cNvSpPr/>
      </dsp:nvSpPr>
      <dsp:spPr>
        <a:xfrm>
          <a:off x="4893956" y="416594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039B0F-29F0-4A4F-8280-5E777CF35887}">
      <dsp:nvSpPr>
        <dsp:cNvPr id="0" name=""/>
        <dsp:cNvSpPr/>
      </dsp:nvSpPr>
      <dsp:spPr>
        <a:xfrm>
          <a:off x="4398956" y="1610931"/>
          <a:ext cx="1800000" cy="136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Remote Services (T1021)</a:t>
          </a:r>
          <a:r>
            <a:rPr lang="en-US" sz="1100" kern="1200" dirty="0"/>
            <a:t>: Using RDP allows us to move laterally across the network, infecting multiple systems and increasing the scope of the attack.</a:t>
          </a:r>
        </a:p>
      </dsp:txBody>
      <dsp:txXfrm>
        <a:off x="4398956" y="1610931"/>
        <a:ext cx="1800000" cy="1366875"/>
      </dsp:txXfrm>
    </dsp:sp>
    <dsp:sp modelId="{7AD19145-AA62-49EF-AF13-1843BEE7B9AC}">
      <dsp:nvSpPr>
        <dsp:cNvPr id="0" name=""/>
        <dsp:cNvSpPr/>
      </dsp:nvSpPr>
      <dsp:spPr>
        <a:xfrm>
          <a:off x="1721456" y="3427806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A36323-AE13-47D4-88AA-9479198D55DA}">
      <dsp:nvSpPr>
        <dsp:cNvPr id="0" name=""/>
        <dsp:cNvSpPr/>
      </dsp:nvSpPr>
      <dsp:spPr>
        <a:xfrm>
          <a:off x="1226456" y="4622143"/>
          <a:ext cx="1800000" cy="136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Command and Scripting Interpreter</a:t>
          </a:r>
          <a:r>
            <a:rPr lang="en-US" sz="1100" kern="1200" dirty="0"/>
            <a:t>: PowerShell (T1059.001): PowerShell enables us to automate the ransomware deployment and further compromise the network without needing additional tools.</a:t>
          </a:r>
        </a:p>
      </dsp:txBody>
      <dsp:txXfrm>
        <a:off x="1226456" y="4622143"/>
        <a:ext cx="1800000" cy="1366875"/>
      </dsp:txXfrm>
    </dsp:sp>
    <dsp:sp modelId="{A92004B5-1602-4B23-A8DC-D3B822A93119}">
      <dsp:nvSpPr>
        <dsp:cNvPr id="0" name=""/>
        <dsp:cNvSpPr/>
      </dsp:nvSpPr>
      <dsp:spPr>
        <a:xfrm>
          <a:off x="3836456" y="3427806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D06788-65EC-4F79-AEC9-93D34CAED6C7}">
      <dsp:nvSpPr>
        <dsp:cNvPr id="0" name=""/>
        <dsp:cNvSpPr/>
      </dsp:nvSpPr>
      <dsp:spPr>
        <a:xfrm>
          <a:off x="3341456" y="4622143"/>
          <a:ext cx="1800000" cy="136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Data Encryption (T1486)</a:t>
          </a:r>
          <a:r>
            <a:rPr lang="en-US" sz="1100" b="0" kern="1200" dirty="0"/>
            <a:t>:</a:t>
          </a:r>
          <a:r>
            <a:rPr lang="en-US" sz="1100" b="1" kern="1200" dirty="0"/>
            <a:t> </a:t>
          </a:r>
          <a:r>
            <a:rPr lang="en-US" sz="1100" kern="1200" dirty="0"/>
            <a:t>Encrypting critical files is the ultimate goal of the attack. By locking these files, we force the victim to either pay the ransom or suffer operational downtime.</a:t>
          </a:r>
        </a:p>
      </dsp:txBody>
      <dsp:txXfrm>
        <a:off x="3341456" y="4622143"/>
        <a:ext cx="1800000" cy="1366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2B921-16FD-DE4B-B813-1EB5550F45EE}" type="datetimeFigureOut">
              <a:rPr lang="en-US" smtClean="0"/>
              <a:t>9/23/24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DC9D6-EA6F-FD48-873A-55BB5023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03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7DBF-41FB-EE25-C551-4A94A5687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630F9A-3DDD-BD0B-B9A7-75B79E5DA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5CF21-865F-D1C1-2CC9-1816D86D3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4BA2-DC5F-EF48-9BE5-99A03A02391C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7E5B-07AA-D002-0365-42070DDC6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CF22D-6AAE-B4D4-77A2-E63D76805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AFC35-E395-584D-A3D0-3CDFEF643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09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20FEB-46E3-CC9B-8EF3-0F85970DD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23E77-E031-BEB3-E059-53A10FDB1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F348F-833B-2E23-27E1-766CA1C5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4BA2-DC5F-EF48-9BE5-99A03A02391C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EFD3D-3254-B122-1022-BD61B53BB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89C2E-420D-BE8D-E0BB-77505D84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AFC35-E395-584D-A3D0-3CDFEF643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44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F24260-93DD-DA09-1CF4-4D78517FB2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E4FDD-5A29-5CBA-1168-EC5D8B004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95E0B-9A32-01FB-30FE-566FB7656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4BA2-DC5F-EF48-9BE5-99A03A02391C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871C6-25D8-715B-D98B-151A10BE0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6F9A3-35C7-E1CE-8C5C-B43F86FB7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AFC35-E395-584D-A3D0-3CDFEF643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14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FA0F5-4263-1B3E-E5A7-0AFE87DDD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053D3-52C5-859F-8DDB-075E05E89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A6304-9C3D-2A91-CD2E-B60E2E018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4BA2-DC5F-EF48-9BE5-99A03A02391C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418ED-F569-443C-12D6-00773BEB4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0E3FE-50AD-FEB9-6D8F-4BB74204E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AFC35-E395-584D-A3D0-3CDFEF643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56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F3663-1913-08C1-0892-13312B600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3988D-C284-280C-2F00-459CEF07B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47CB7-7077-45E3-B3DF-BECC977AA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4BA2-DC5F-EF48-9BE5-99A03A02391C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3E854-044F-4205-3D68-48A941CDD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B441A-2F71-5D6C-FCCA-8F50E8D83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AFC35-E395-584D-A3D0-3CDFEF643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2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7B2C6-E38B-F846-4C11-B309E480A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CEA97-DC74-90BD-48B8-F0EE216D93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4857D1-1E27-9059-F7BB-FB2AC3598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19F96-2DCE-5BD5-70C6-009F038FE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4BA2-DC5F-EF48-9BE5-99A03A02391C}" type="datetimeFigureOut">
              <a:rPr lang="en-US" smtClean="0"/>
              <a:t>9/23/24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1EC7D-315E-8C52-7A89-475AA913F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0C8FE-BFA8-E4EB-F8A2-80F838FC5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AFC35-E395-584D-A3D0-3CDFEF643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3B5D-47F9-B484-28A7-EE6C3E75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C0070-5D06-AE8F-A501-23BB158B4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7F14A-E025-AB09-2FD0-ED6396494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B793F1-0355-1D07-8778-F6531ED2C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E5AE99-A096-9773-6842-E09E0E78B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EF80CB-5835-A518-8536-FCCD75859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4BA2-DC5F-EF48-9BE5-99A03A02391C}" type="datetimeFigureOut">
              <a:rPr lang="en-US" smtClean="0"/>
              <a:t>9/23/24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3EE202-DE33-6C5E-04CB-4F89AE36C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755830-5CB9-2CD4-9FF1-3705446B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AFC35-E395-584D-A3D0-3CDFEF643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15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DD3B3-0BFC-4542-BA64-BC4DA1F89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0437DB-D174-862F-D5D7-87189BFEA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4BA2-DC5F-EF48-9BE5-99A03A02391C}" type="datetimeFigureOut">
              <a:rPr lang="en-US" smtClean="0"/>
              <a:t>9/23/24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75D89F-4F01-14E3-94A4-EE9903B5A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A46C4B-5EDC-677E-B55B-41D331E89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AFC35-E395-584D-A3D0-3CDFEF643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C1C666-24E8-0990-82F7-7D5867273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4BA2-DC5F-EF48-9BE5-99A03A02391C}" type="datetimeFigureOut">
              <a:rPr lang="en-US" smtClean="0"/>
              <a:t>9/23/24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6F7EAD-BD2D-6A77-F62F-A0FE12B85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D9192-6A30-C961-B923-7E28C1A53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AFC35-E395-584D-A3D0-3CDFEF643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99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FA7E2-99D4-EEF0-6AF0-B297A9B2A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14708-B87B-D7D3-631A-3FE25A197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01D96-8495-BCED-900D-64ABA4D14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7726B-067D-CF44-421F-80145727D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4BA2-DC5F-EF48-9BE5-99A03A02391C}" type="datetimeFigureOut">
              <a:rPr lang="en-US" smtClean="0"/>
              <a:t>9/23/24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E878D-1087-8398-3C45-E3F26776B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4B643-0C67-3915-D1DC-D49910260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AFC35-E395-584D-A3D0-3CDFEF643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76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8DE14-A324-4D86-0CE7-235D64005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AEB987-BBD3-C7D8-8B64-E08B4127A6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9BA7D-C9D4-7333-6D35-AA27E3EE0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7D809-5D3F-726F-E0D9-3031C44E4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4BA2-DC5F-EF48-9BE5-99A03A02391C}" type="datetimeFigureOut">
              <a:rPr lang="en-US" smtClean="0"/>
              <a:t>9/23/24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CCC1FE-BCB2-389A-00D6-556D467C6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A9CDF-57AA-2B0C-A9B3-68409DE91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AFC35-E395-584D-A3D0-3CDFEF643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94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D2E4EF-94E5-6431-09DB-F1BC57E82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880A4-0039-B3E8-81B9-402DAB863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794BB-19CD-0C74-04B3-BAAA67ED42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D34BA2-DC5F-EF48-9BE5-99A03A02391C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75F8C-C9F0-9345-3274-E4AADED9A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AE152-D8BB-9697-B398-141DD60F2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1AFC35-E395-584D-A3D0-3CDFEF643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38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ttack.mitre.org/software/S0611" TargetMode="External"/><Relationship Id="rId2" Type="http://schemas.openxmlformats.org/officeDocument/2006/relationships/hyperlink" Target="http://www.attack.mitre.org/groups/G009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ttack.mitre.org/software/S061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hyperlink" Target="https://attack.mitre.org/software/S0611" TargetMode="External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hyperlink" Target="http://www.flaticon.com/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EC586E-E8BA-807E-B709-673063CED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7124" y="1174584"/>
            <a:ext cx="10858775" cy="317868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Week 7: ATT&amp;CK Threat Intelligence Report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74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9F7719-6A7C-DB32-B793-CA8E5DB8E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698" y="325465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Threat Intelligence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ACFBF-B752-A625-7AD4-FB8C8FA54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1" y="1622745"/>
            <a:ext cx="12039595" cy="467818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200" b="1" dirty="0"/>
              <a:t>Group Name</a:t>
            </a:r>
            <a:r>
              <a:rPr lang="en-US" sz="1200" dirty="0"/>
              <a:t>: TA505 (</a:t>
            </a:r>
            <a:r>
              <a:rPr lang="en-US" sz="1200" dirty="0">
                <a:hlinkClick r:id="rId2"/>
              </a:rPr>
              <a:t>www.attack.mitre.org/groups/G0092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b="1" dirty="0"/>
              <a:t>Description</a:t>
            </a:r>
            <a:r>
              <a:rPr lang="en-US" sz="1200" dirty="0"/>
              <a:t>: TA505 is a financially motivated cybercriminal group active since 2014. The group is known for distributing malware and ransomware, including </a:t>
            </a:r>
            <a:r>
              <a:rPr lang="en-US" sz="1200" b="1" dirty="0"/>
              <a:t>Clop</a:t>
            </a:r>
            <a:r>
              <a:rPr lang="en-US" sz="1200" dirty="0"/>
              <a:t>, to conduct large-scale attacks. Their targets include healthcare, finance, and other industries. They use a variety of tools and techniques to infiltrate networks and deploy ransomware.</a:t>
            </a:r>
          </a:p>
          <a:p>
            <a:pPr marL="0" indent="0">
              <a:buNone/>
            </a:pPr>
            <a:r>
              <a:rPr lang="en-US" sz="1200" b="1" dirty="0"/>
              <a:t>Associated Groups</a:t>
            </a:r>
            <a:r>
              <a:rPr lang="en-US" sz="1200" dirty="0"/>
              <a:t>: Hive0065, Spandex Tempest, CHIMBORAZO (</a:t>
            </a:r>
            <a:r>
              <a:rPr lang="en-US" sz="1200" dirty="0">
                <a:hlinkClick r:id="rId2"/>
              </a:rPr>
              <a:t>www.attack.mitre.org/groups/G0092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b="1" dirty="0"/>
              <a:t>Techniques Used</a:t>
            </a:r>
            <a:r>
              <a:rPr lang="en-US" sz="12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/>
              <a:t>Phishing: </a:t>
            </a:r>
            <a:r>
              <a:rPr lang="en-US" sz="1200" b="1" dirty="0" err="1"/>
              <a:t>Spearphishing</a:t>
            </a:r>
            <a:r>
              <a:rPr lang="en-US" sz="1200" b="1" dirty="0"/>
              <a:t> Attachment (T1566.001): </a:t>
            </a:r>
            <a:r>
              <a:rPr lang="en-US" sz="1200" dirty="0"/>
              <a:t>TA505 uses </a:t>
            </a:r>
            <a:r>
              <a:rPr lang="en-US" sz="1200" dirty="0" err="1"/>
              <a:t>spearphishing</a:t>
            </a:r>
            <a:r>
              <a:rPr lang="en-US" sz="1200" dirty="0"/>
              <a:t> emails with malicious attachments to deliver malware and gain initial access to victim systems.</a:t>
            </a:r>
          </a:p>
          <a:p>
            <a:pPr marL="457200" lvl="1" indent="0">
              <a:buNone/>
            </a:pP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/>
              <a:t>Command and Scripting Interpreter: PowerShell (T1059.001): </a:t>
            </a:r>
            <a:r>
              <a:rPr lang="en-US" sz="1200" dirty="0"/>
              <a:t>PowerShell is used to download and execute malicious scripts that further compromise the network.</a:t>
            </a:r>
          </a:p>
          <a:p>
            <a:pPr marL="457200" lvl="1" indent="0">
              <a:buNone/>
            </a:pP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/>
              <a:t>Data Encrypted for Impact (T1486): </a:t>
            </a:r>
            <a:r>
              <a:rPr lang="en-US" sz="1200" dirty="0"/>
              <a:t>TA505 uses ransomware like Clop to encrypt files on the victim’s systems, demanding a ransom for decryption.</a:t>
            </a:r>
          </a:p>
          <a:p>
            <a:pPr marL="457200" lvl="1" indent="0">
              <a:buNone/>
            </a:pP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/>
              <a:t>Impair Defenses: Disable or Modify Tools (T1562.001): </a:t>
            </a:r>
            <a:r>
              <a:rPr lang="en-US" sz="1200" dirty="0"/>
              <a:t>TA505 disables Windows Defender and other security tools to evade detection and ensure the ransomware executes without interference.</a:t>
            </a:r>
          </a:p>
          <a:p>
            <a:pPr marL="457200" lvl="1" indent="0">
              <a:buNone/>
            </a:pP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/>
              <a:t>Ingress Tool Transfer (T1105): </a:t>
            </a:r>
            <a:r>
              <a:rPr lang="en-US" sz="1200" dirty="0"/>
              <a:t>TA505 downloads additional malware onto the victim’s network to increase the attack’s scope and effectiveness.</a:t>
            </a:r>
          </a:p>
          <a:p>
            <a:pPr marL="457200" lvl="1" indent="0">
              <a:buNone/>
            </a:pPr>
            <a:endParaRPr lang="en-US" sz="1200" dirty="0"/>
          </a:p>
          <a:p>
            <a:pPr marL="457200" lvl="1" indent="0">
              <a:buNone/>
            </a:pPr>
            <a:r>
              <a:rPr lang="en-US" sz="1200" b="1" dirty="0"/>
              <a:t>References</a:t>
            </a:r>
          </a:p>
          <a:p>
            <a:pPr marL="457200" lvl="1" indent="0">
              <a:buNone/>
            </a:pPr>
            <a:r>
              <a:rPr lang="en-US" sz="1200" dirty="0"/>
              <a:t>All the details about the threat actor group and the </a:t>
            </a:r>
            <a:r>
              <a:rPr lang="en-US" sz="1200" dirty="0" err="1"/>
              <a:t>technqiues</a:t>
            </a:r>
            <a:r>
              <a:rPr lang="en-US" sz="1200" dirty="0"/>
              <a:t> associated with them  are referred  from the official  MITRE ATT&amp;CK website: (</a:t>
            </a:r>
            <a:r>
              <a:rPr lang="en-US" sz="1200" dirty="0">
                <a:hlinkClick r:id="rId3"/>
              </a:rPr>
              <a:t>www.attack.mitre.org/software/S0611</a:t>
            </a:r>
            <a:r>
              <a:rPr lang="en-US" sz="1200" dirty="0"/>
              <a:t>)</a:t>
            </a:r>
          </a:p>
          <a:p>
            <a:pPr marL="457200" lvl="1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10733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D00DC9-B320-7AB5-5C27-3941DD327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99" y="4088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Clop Ransomware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B89F0-EF58-A65D-3757-5D2655163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2746"/>
            <a:ext cx="12191995" cy="523525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100" b="1" dirty="0"/>
              <a:t>Software Name</a:t>
            </a:r>
            <a:r>
              <a:rPr lang="en-US" sz="1100" dirty="0"/>
              <a:t>: Clop Ransomware</a:t>
            </a:r>
          </a:p>
          <a:p>
            <a:pPr marL="0" indent="0">
              <a:buNone/>
            </a:pPr>
            <a:r>
              <a:rPr lang="en-US" sz="1100" b="1" dirty="0"/>
              <a:t>Group Association</a:t>
            </a:r>
            <a:r>
              <a:rPr lang="en-US" sz="1100" dirty="0"/>
              <a:t>: Clop ransomware has been widely used by </a:t>
            </a:r>
            <a:r>
              <a:rPr lang="en-US" sz="1100" b="1" dirty="0"/>
              <a:t>TA505</a:t>
            </a:r>
            <a:r>
              <a:rPr lang="en-US" sz="1100" dirty="0"/>
              <a:t> in its ransomware campaigns. TA505 leverages Clop to carry out high-impact attacks, particularly on large organizations in industries such as healthcare and finance.</a:t>
            </a:r>
          </a:p>
          <a:p>
            <a:pPr marL="0" indent="0">
              <a:buNone/>
            </a:pPr>
            <a:r>
              <a:rPr lang="en-US" sz="1100" b="1" dirty="0"/>
              <a:t>Description</a:t>
            </a:r>
            <a:r>
              <a:rPr lang="en-US" sz="1100" dirty="0"/>
              <a:t>: Clop is a ransomware variant used by TA505 to encrypt files on the victim’s system, appending the “.clop” extension. It employs multiple encryption algorithms (AES, RSA, and RC4) to render files inaccessible until a ransom is paid. Clop also disables security tools and deletes backups, making recovery difficult without paying the ransom.</a:t>
            </a:r>
          </a:p>
          <a:p>
            <a:pPr marL="0" indent="0">
              <a:buNone/>
            </a:pPr>
            <a:r>
              <a:rPr lang="en-US" sz="1100" b="1" dirty="0"/>
              <a:t>Techniques Used</a:t>
            </a:r>
            <a:r>
              <a:rPr lang="en-US" sz="11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b="1" dirty="0"/>
              <a:t>Command and Scripting Interpreter: Windows Command Shell (T1059.003): </a:t>
            </a:r>
            <a:r>
              <a:rPr lang="en-US" sz="1100" dirty="0"/>
              <a:t>Clop uses </a:t>
            </a:r>
            <a:r>
              <a:rPr lang="en-US" sz="1100" dirty="0" err="1"/>
              <a:t>cmd.exe</a:t>
            </a:r>
            <a:r>
              <a:rPr lang="en-US" sz="1100" dirty="0"/>
              <a:t> to execute system commands and carry out encryption.</a:t>
            </a:r>
          </a:p>
          <a:p>
            <a:pPr marL="457200" lvl="1" indent="0">
              <a:buNone/>
            </a:pPr>
            <a:endParaRPr lang="en-US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b="1" dirty="0"/>
              <a:t>Data Encrypted for Impact (T1486): </a:t>
            </a:r>
            <a:r>
              <a:rPr lang="en-US" sz="1100" dirty="0"/>
              <a:t>Clop encrypts files using AES, RSA, and RC4 algorithms, locking important files until a ransom is paid.</a:t>
            </a:r>
          </a:p>
          <a:p>
            <a:pPr marL="457200" lvl="1" indent="0">
              <a:buNone/>
            </a:pPr>
            <a:endParaRPr lang="en-US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b="1" dirty="0"/>
              <a:t>File and Directory Discovery (T1083): </a:t>
            </a:r>
            <a:r>
              <a:rPr lang="en-US" sz="1100" dirty="0"/>
              <a:t>Clop scans the victim’s file system to identify which files and directories to encrypt.</a:t>
            </a:r>
          </a:p>
          <a:p>
            <a:pPr marL="457200" lvl="1" indent="0">
              <a:buNone/>
            </a:pPr>
            <a:endParaRPr lang="en-US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b="1" dirty="0"/>
              <a:t>Impair Defenses: Disable or Modify Tools (T1562.001): </a:t>
            </a:r>
            <a:r>
              <a:rPr lang="en-US" sz="1100" dirty="0"/>
              <a:t>Clop can disable or uninstall security tools such as antivirus software to ensure its encryption process is not interrupted.</a:t>
            </a:r>
          </a:p>
          <a:p>
            <a:pPr marL="457200" lvl="1" indent="0">
              <a:buNone/>
            </a:pPr>
            <a:endParaRPr lang="en-US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b="1" dirty="0"/>
              <a:t>Inhibit System Recovery (T1490): </a:t>
            </a:r>
            <a:r>
              <a:rPr lang="en-US" sz="1100" dirty="0"/>
              <a:t>Clop deletes shadow copies and disables system recovery options to prevent victims from restoring their systems.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457200" lvl="1" indent="0">
              <a:buNone/>
            </a:pPr>
            <a:r>
              <a:rPr lang="en-US" sz="1100" b="1" dirty="0"/>
              <a:t>References</a:t>
            </a:r>
          </a:p>
          <a:p>
            <a:pPr marL="457200" lvl="1" indent="0">
              <a:buNone/>
            </a:pPr>
            <a:r>
              <a:rPr lang="en-US" sz="1100" dirty="0"/>
              <a:t>All the details about the software and techniques used are referred  from the official  MITRE ATT&amp;CK website: (</a:t>
            </a:r>
            <a:r>
              <a:rPr lang="en-US" sz="1100" dirty="0">
                <a:hlinkClick r:id="rId2"/>
              </a:rPr>
              <a:t>www.attack.mitre.org/software/S0611</a:t>
            </a:r>
            <a:r>
              <a:rPr lang="en-US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47566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84967" y="2688437"/>
            <a:ext cx="945008" cy="945008"/>
          </a:xfrm>
          <a:custGeom>
            <a:avLst/>
            <a:gdLst/>
            <a:ahLst/>
            <a:cxnLst/>
            <a:rect l="l" t="t" r="r" b="b"/>
            <a:pathLst>
              <a:path w="1417512" h="1417512">
                <a:moveTo>
                  <a:pt x="0" y="0"/>
                </a:moveTo>
                <a:lnTo>
                  <a:pt x="1417513" y="0"/>
                </a:lnTo>
                <a:lnTo>
                  <a:pt x="1417513" y="1417512"/>
                </a:lnTo>
                <a:lnTo>
                  <a:pt x="0" y="14175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" name="Freeform 3"/>
          <p:cNvSpPr/>
          <p:nvPr/>
        </p:nvSpPr>
        <p:spPr>
          <a:xfrm>
            <a:off x="3354232" y="2688437"/>
            <a:ext cx="945008" cy="945008"/>
          </a:xfrm>
          <a:custGeom>
            <a:avLst/>
            <a:gdLst/>
            <a:ahLst/>
            <a:cxnLst/>
            <a:rect l="l" t="t" r="r" b="b"/>
            <a:pathLst>
              <a:path w="1417512" h="1417512">
                <a:moveTo>
                  <a:pt x="0" y="0"/>
                </a:moveTo>
                <a:lnTo>
                  <a:pt x="1417512" y="0"/>
                </a:lnTo>
                <a:lnTo>
                  <a:pt x="1417512" y="1417512"/>
                </a:lnTo>
                <a:lnTo>
                  <a:pt x="0" y="14175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4" name="Freeform 4"/>
          <p:cNvSpPr/>
          <p:nvPr/>
        </p:nvSpPr>
        <p:spPr>
          <a:xfrm>
            <a:off x="7892760" y="2688437"/>
            <a:ext cx="945008" cy="945008"/>
          </a:xfrm>
          <a:custGeom>
            <a:avLst/>
            <a:gdLst/>
            <a:ahLst/>
            <a:cxnLst/>
            <a:rect l="l" t="t" r="r" b="b"/>
            <a:pathLst>
              <a:path w="1417512" h="1417512">
                <a:moveTo>
                  <a:pt x="0" y="0"/>
                </a:moveTo>
                <a:lnTo>
                  <a:pt x="1417512" y="0"/>
                </a:lnTo>
                <a:lnTo>
                  <a:pt x="1417512" y="1417512"/>
                </a:lnTo>
                <a:lnTo>
                  <a:pt x="0" y="14175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" name="Freeform 5"/>
          <p:cNvSpPr/>
          <p:nvPr/>
        </p:nvSpPr>
        <p:spPr>
          <a:xfrm>
            <a:off x="5623496" y="2688437"/>
            <a:ext cx="945008" cy="945008"/>
          </a:xfrm>
          <a:custGeom>
            <a:avLst/>
            <a:gdLst/>
            <a:ahLst/>
            <a:cxnLst/>
            <a:rect l="l" t="t" r="r" b="b"/>
            <a:pathLst>
              <a:path w="1417512" h="1417512">
                <a:moveTo>
                  <a:pt x="0" y="0"/>
                </a:moveTo>
                <a:lnTo>
                  <a:pt x="1417512" y="0"/>
                </a:lnTo>
                <a:lnTo>
                  <a:pt x="1417512" y="1417512"/>
                </a:lnTo>
                <a:lnTo>
                  <a:pt x="0" y="14175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" name="Freeform 6"/>
          <p:cNvSpPr/>
          <p:nvPr/>
        </p:nvSpPr>
        <p:spPr>
          <a:xfrm>
            <a:off x="10162024" y="2688437"/>
            <a:ext cx="945008" cy="945008"/>
          </a:xfrm>
          <a:custGeom>
            <a:avLst/>
            <a:gdLst/>
            <a:ahLst/>
            <a:cxnLst/>
            <a:rect l="l" t="t" r="r" b="b"/>
            <a:pathLst>
              <a:path w="1417512" h="1417512">
                <a:moveTo>
                  <a:pt x="0" y="0"/>
                </a:moveTo>
                <a:lnTo>
                  <a:pt x="1417513" y="0"/>
                </a:lnTo>
                <a:lnTo>
                  <a:pt x="1417513" y="1417512"/>
                </a:lnTo>
                <a:lnTo>
                  <a:pt x="0" y="141751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7" name="Freeform 7"/>
          <p:cNvSpPr/>
          <p:nvPr/>
        </p:nvSpPr>
        <p:spPr>
          <a:xfrm>
            <a:off x="2212658" y="3071792"/>
            <a:ext cx="891490" cy="178298"/>
          </a:xfrm>
          <a:custGeom>
            <a:avLst/>
            <a:gdLst/>
            <a:ahLst/>
            <a:cxnLst/>
            <a:rect l="l" t="t" r="r" b="b"/>
            <a:pathLst>
              <a:path w="1337235" h="267447">
                <a:moveTo>
                  <a:pt x="0" y="0"/>
                </a:moveTo>
                <a:lnTo>
                  <a:pt x="1337235" y="0"/>
                </a:lnTo>
                <a:lnTo>
                  <a:pt x="1337235" y="267447"/>
                </a:lnTo>
                <a:lnTo>
                  <a:pt x="0" y="26744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8" name="Freeform 8"/>
          <p:cNvSpPr/>
          <p:nvPr/>
        </p:nvSpPr>
        <p:spPr>
          <a:xfrm>
            <a:off x="4502364" y="3071792"/>
            <a:ext cx="891490" cy="178298"/>
          </a:xfrm>
          <a:custGeom>
            <a:avLst/>
            <a:gdLst/>
            <a:ahLst/>
            <a:cxnLst/>
            <a:rect l="l" t="t" r="r" b="b"/>
            <a:pathLst>
              <a:path w="1337235" h="267447">
                <a:moveTo>
                  <a:pt x="0" y="0"/>
                </a:moveTo>
                <a:lnTo>
                  <a:pt x="1337236" y="0"/>
                </a:lnTo>
                <a:lnTo>
                  <a:pt x="1337236" y="267447"/>
                </a:lnTo>
                <a:lnTo>
                  <a:pt x="0" y="26744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9" name="Freeform 9"/>
          <p:cNvSpPr/>
          <p:nvPr/>
        </p:nvSpPr>
        <p:spPr>
          <a:xfrm>
            <a:off x="6792069" y="3071792"/>
            <a:ext cx="891490" cy="178298"/>
          </a:xfrm>
          <a:custGeom>
            <a:avLst/>
            <a:gdLst/>
            <a:ahLst/>
            <a:cxnLst/>
            <a:rect l="l" t="t" r="r" b="b"/>
            <a:pathLst>
              <a:path w="1337235" h="267447">
                <a:moveTo>
                  <a:pt x="0" y="0"/>
                </a:moveTo>
                <a:lnTo>
                  <a:pt x="1337236" y="0"/>
                </a:lnTo>
                <a:lnTo>
                  <a:pt x="1337236" y="267447"/>
                </a:lnTo>
                <a:lnTo>
                  <a:pt x="0" y="26744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0" name="Freeform 10"/>
          <p:cNvSpPr/>
          <p:nvPr/>
        </p:nvSpPr>
        <p:spPr>
          <a:xfrm>
            <a:off x="9081775" y="3071792"/>
            <a:ext cx="891490" cy="178298"/>
          </a:xfrm>
          <a:custGeom>
            <a:avLst/>
            <a:gdLst/>
            <a:ahLst/>
            <a:cxnLst/>
            <a:rect l="l" t="t" r="r" b="b"/>
            <a:pathLst>
              <a:path w="1337235" h="267447">
                <a:moveTo>
                  <a:pt x="0" y="0"/>
                </a:moveTo>
                <a:lnTo>
                  <a:pt x="1337235" y="0"/>
                </a:lnTo>
                <a:lnTo>
                  <a:pt x="1337235" y="267447"/>
                </a:lnTo>
                <a:lnTo>
                  <a:pt x="0" y="26744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1" name="Freeform 11"/>
          <p:cNvSpPr/>
          <p:nvPr/>
        </p:nvSpPr>
        <p:spPr>
          <a:xfrm>
            <a:off x="1186771" y="2790241"/>
            <a:ext cx="741400" cy="741400"/>
          </a:xfrm>
          <a:custGeom>
            <a:avLst/>
            <a:gdLst/>
            <a:ahLst/>
            <a:cxnLst/>
            <a:rect l="l" t="t" r="r" b="b"/>
            <a:pathLst>
              <a:path w="1112100" h="1112100">
                <a:moveTo>
                  <a:pt x="0" y="0"/>
                </a:moveTo>
                <a:lnTo>
                  <a:pt x="1112101" y="0"/>
                </a:lnTo>
                <a:lnTo>
                  <a:pt x="1112101" y="1112100"/>
                </a:lnTo>
                <a:lnTo>
                  <a:pt x="0" y="111210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2" name="Freeform 12"/>
          <p:cNvSpPr/>
          <p:nvPr/>
        </p:nvSpPr>
        <p:spPr>
          <a:xfrm>
            <a:off x="3588413" y="2965900"/>
            <a:ext cx="463100" cy="463100"/>
          </a:xfrm>
          <a:custGeom>
            <a:avLst/>
            <a:gdLst/>
            <a:ahLst/>
            <a:cxnLst/>
            <a:rect l="l" t="t" r="r" b="b"/>
            <a:pathLst>
              <a:path w="694650" h="694650">
                <a:moveTo>
                  <a:pt x="0" y="0"/>
                </a:moveTo>
                <a:lnTo>
                  <a:pt x="694650" y="0"/>
                </a:lnTo>
                <a:lnTo>
                  <a:pt x="694650" y="694650"/>
                </a:lnTo>
                <a:lnTo>
                  <a:pt x="0" y="69465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3" name="Freeform 13"/>
          <p:cNvSpPr/>
          <p:nvPr/>
        </p:nvSpPr>
        <p:spPr>
          <a:xfrm>
            <a:off x="5848623" y="2931935"/>
            <a:ext cx="454496" cy="454496"/>
          </a:xfrm>
          <a:custGeom>
            <a:avLst/>
            <a:gdLst/>
            <a:ahLst/>
            <a:cxnLst/>
            <a:rect l="l" t="t" r="r" b="b"/>
            <a:pathLst>
              <a:path w="681744" h="681744">
                <a:moveTo>
                  <a:pt x="0" y="0"/>
                </a:moveTo>
                <a:lnTo>
                  <a:pt x="681744" y="0"/>
                </a:lnTo>
                <a:lnTo>
                  <a:pt x="681744" y="681745"/>
                </a:lnTo>
                <a:lnTo>
                  <a:pt x="0" y="681745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4" name="Freeform 14"/>
          <p:cNvSpPr/>
          <p:nvPr/>
        </p:nvSpPr>
        <p:spPr>
          <a:xfrm>
            <a:off x="8134410" y="2931935"/>
            <a:ext cx="432709" cy="432709"/>
          </a:xfrm>
          <a:custGeom>
            <a:avLst/>
            <a:gdLst/>
            <a:ahLst/>
            <a:cxnLst/>
            <a:rect l="l" t="t" r="r" b="b"/>
            <a:pathLst>
              <a:path w="649063" h="649063">
                <a:moveTo>
                  <a:pt x="0" y="0"/>
                </a:moveTo>
                <a:lnTo>
                  <a:pt x="649063" y="0"/>
                </a:lnTo>
                <a:lnTo>
                  <a:pt x="649063" y="649064"/>
                </a:lnTo>
                <a:lnTo>
                  <a:pt x="0" y="649064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5" name="Freeform 15"/>
          <p:cNvSpPr/>
          <p:nvPr/>
        </p:nvSpPr>
        <p:spPr>
          <a:xfrm>
            <a:off x="10356426" y="2870187"/>
            <a:ext cx="556205" cy="556205"/>
          </a:xfrm>
          <a:custGeom>
            <a:avLst/>
            <a:gdLst/>
            <a:ahLst/>
            <a:cxnLst/>
            <a:rect l="l" t="t" r="r" b="b"/>
            <a:pathLst>
              <a:path w="834308" h="834308">
                <a:moveTo>
                  <a:pt x="0" y="0"/>
                </a:moveTo>
                <a:lnTo>
                  <a:pt x="834308" y="0"/>
                </a:lnTo>
                <a:lnTo>
                  <a:pt x="834308" y="834308"/>
                </a:lnTo>
                <a:lnTo>
                  <a:pt x="0" y="834308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grpSp>
        <p:nvGrpSpPr>
          <p:cNvPr id="16" name="Group 16"/>
          <p:cNvGrpSpPr/>
          <p:nvPr/>
        </p:nvGrpSpPr>
        <p:grpSpPr>
          <a:xfrm>
            <a:off x="915061" y="4113064"/>
            <a:ext cx="1743343" cy="1704803"/>
            <a:chOff x="0" y="-66675"/>
            <a:chExt cx="3486687" cy="3409606"/>
          </a:xfrm>
        </p:grpSpPr>
        <p:sp>
          <p:nvSpPr>
            <p:cNvPr id="17" name="TextBox 17"/>
            <p:cNvSpPr txBox="1"/>
            <p:nvPr/>
          </p:nvSpPr>
          <p:spPr>
            <a:xfrm>
              <a:off x="0" y="-66675"/>
              <a:ext cx="3486687" cy="4987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en-US" sz="1400" b="1" spc="28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Phishing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607053"/>
              <a:ext cx="3486687" cy="27358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sz="1200" spc="24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Attackers send spearphishing emails with malicious attachments (e.g., fake Word documents or PDFs) to victims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2955065" y="4113064"/>
            <a:ext cx="1743343" cy="1243138"/>
            <a:chOff x="0" y="-66675"/>
            <a:chExt cx="3486687" cy="2486276"/>
          </a:xfrm>
        </p:grpSpPr>
        <p:sp>
          <p:nvSpPr>
            <p:cNvPr id="20" name="TextBox 20"/>
            <p:cNvSpPr txBox="1"/>
            <p:nvPr/>
          </p:nvSpPr>
          <p:spPr>
            <a:xfrm>
              <a:off x="0" y="-66675"/>
              <a:ext cx="3486687" cy="4987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en-US" sz="1400" b="1" spc="28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File Execution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607053"/>
              <a:ext cx="3486687" cy="18125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sz="1200" spc="24" dirty="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The victim opens the attachment, and the Clop ransomware is executed, infecting the system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5224329" y="4113064"/>
            <a:ext cx="1743343" cy="1740670"/>
            <a:chOff x="0" y="-66675"/>
            <a:chExt cx="3486687" cy="3481340"/>
          </a:xfrm>
        </p:grpSpPr>
        <p:sp>
          <p:nvSpPr>
            <p:cNvPr id="23" name="TextBox 23"/>
            <p:cNvSpPr txBox="1"/>
            <p:nvPr/>
          </p:nvSpPr>
          <p:spPr>
            <a:xfrm>
              <a:off x="0" y="-66675"/>
              <a:ext cx="3486687" cy="10373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en-US" sz="1400" b="1" spc="28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Privilege Escalation (T1068)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1140453"/>
              <a:ext cx="3486687" cy="22742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sz="1200" spc="24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Attackers exploit system vulnerabilities (e.g., PrintNightmare) to gain administrative privileges, enabling further actions.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7493593" y="4113064"/>
            <a:ext cx="1743343" cy="1740670"/>
            <a:chOff x="0" y="-66675"/>
            <a:chExt cx="3486687" cy="3481340"/>
          </a:xfrm>
        </p:grpSpPr>
        <p:sp>
          <p:nvSpPr>
            <p:cNvPr id="26" name="TextBox 26"/>
            <p:cNvSpPr txBox="1"/>
            <p:nvPr/>
          </p:nvSpPr>
          <p:spPr>
            <a:xfrm>
              <a:off x="0" y="-66675"/>
              <a:ext cx="3486687" cy="10373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en-US" sz="1400" b="1" spc="28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Lateral Movement (T1021)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1140453"/>
              <a:ext cx="3486687" cy="22742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sz="1200" spc="24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Attackers use Remote Desktop Protocol (RDP) to move laterally across the network, infecting additional systems.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9762857" y="4113064"/>
            <a:ext cx="1743343" cy="1971503"/>
            <a:chOff x="0" y="-66675"/>
            <a:chExt cx="3486687" cy="3943006"/>
          </a:xfrm>
        </p:grpSpPr>
        <p:sp>
          <p:nvSpPr>
            <p:cNvPr id="29" name="TextBox 29"/>
            <p:cNvSpPr txBox="1"/>
            <p:nvPr/>
          </p:nvSpPr>
          <p:spPr>
            <a:xfrm>
              <a:off x="0" y="-66675"/>
              <a:ext cx="3486687" cy="10373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en-US" sz="1400" b="1" spc="28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Data Encryption (T1486)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1140453"/>
              <a:ext cx="3486687" cy="27358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sz="1200" spc="24" dirty="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Clop encrypts files on the victim’s system, making them inaccessible. The ransomware then demands a ransom to unlock the files.</a:t>
              </a:r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259236" y="457200"/>
            <a:ext cx="7673529" cy="776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44"/>
              </a:lnSpc>
              <a:spcBef>
                <a:spcPct val="0"/>
              </a:spcBef>
            </a:pPr>
            <a:r>
              <a:rPr lang="en-US" sz="2400" b="1" spc="71" dirty="0">
                <a:solidFill>
                  <a:srgbClr val="191919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CLOP RANSOMWARE ATTACK LIFECYCLE: A STEP-BY-STEP OVERVIEW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A90168-320F-66CA-7663-C9A393E8EC35}"/>
              </a:ext>
            </a:extLst>
          </p:cNvPr>
          <p:cNvSpPr txBox="1"/>
          <p:nvPr/>
        </p:nvSpPr>
        <p:spPr>
          <a:xfrm>
            <a:off x="754589" y="6169463"/>
            <a:ext cx="9879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Graphic References</a:t>
            </a:r>
            <a:r>
              <a:rPr lang="en-US" sz="1200" dirty="0"/>
              <a:t>:</a:t>
            </a:r>
          </a:p>
          <a:p>
            <a:r>
              <a:rPr lang="en-US" sz="1200" dirty="0"/>
              <a:t>Icons sourced from </a:t>
            </a:r>
            <a:r>
              <a:rPr lang="en-US" sz="1200" dirty="0" err="1"/>
              <a:t>Flaticon</a:t>
            </a:r>
            <a:r>
              <a:rPr lang="en-US" sz="1200" dirty="0"/>
              <a:t> (</a:t>
            </a:r>
            <a:r>
              <a:rPr lang="en-US" sz="1200" dirty="0">
                <a:hlinkClick r:id="rId17"/>
              </a:rPr>
              <a:t>www.flaticon.com</a:t>
            </a:r>
            <a:r>
              <a:rPr lang="en-US" sz="1200" dirty="0"/>
              <a:t>)</a:t>
            </a:r>
          </a:p>
          <a:p>
            <a:r>
              <a:rPr lang="en-US" sz="1200" dirty="0"/>
              <a:t>Adapted from MITRE ATT&amp;CK (</a:t>
            </a:r>
            <a:r>
              <a:rPr lang="en-US" sz="1200" dirty="0" err="1">
                <a:hlinkClick r:id="rId18"/>
              </a:rPr>
              <a:t>www.attack.mitre.org</a:t>
            </a:r>
            <a:r>
              <a:rPr lang="en-US" sz="1200" dirty="0">
                <a:hlinkClick r:id="rId18"/>
              </a:rPr>
              <a:t>/software/S0611</a:t>
            </a:r>
            <a:r>
              <a:rPr lang="en-US" sz="1200" dirty="0"/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34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0" name="Freeform: Shape 3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B7689F6-8160-E9E6-64EB-C56110174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841248"/>
            <a:ext cx="4060329" cy="5340097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Rationale for Techniques (From Attacker’s Perspective)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40BC44-7D32-99B0-B740-080430001A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7798368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1086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dade0c4-3fea-4320-ae53-1a1742aeff1e}" enabled="0" method="" siteId="{fdade0c4-3fea-4320-ae53-1a1742aeff1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347</TotalTime>
  <Words>864</Words>
  <Application>Microsoft Macintosh PowerPoint</Application>
  <PresentationFormat>Widescreen</PresentationFormat>
  <Paragraphs>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Aileron</vt:lpstr>
      <vt:lpstr>Aileron Bold</vt:lpstr>
      <vt:lpstr>Aileron Ultra-Bold</vt:lpstr>
      <vt:lpstr>Aptos</vt:lpstr>
      <vt:lpstr>Aptos Display</vt:lpstr>
      <vt:lpstr>Arial</vt:lpstr>
      <vt:lpstr>Office Theme</vt:lpstr>
      <vt:lpstr>Week 7: ATT&amp;CK Threat Intelligence Report</vt:lpstr>
      <vt:lpstr>Threat Intelligence Report</vt:lpstr>
      <vt:lpstr>Clop Ransomware Overview</vt:lpstr>
      <vt:lpstr>PowerPoint Presentation</vt:lpstr>
      <vt:lpstr>Rationale for Techniques (From Attacker’s Perspective)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Bibek NEUPANE KHATRI</dc:creator>
  <cp:lastModifiedBy>Bibek NEUPANE KHATRI</cp:lastModifiedBy>
  <cp:revision>16</cp:revision>
  <dcterms:created xsi:type="dcterms:W3CDTF">2024-09-22T01:29:21Z</dcterms:created>
  <dcterms:modified xsi:type="dcterms:W3CDTF">2024-09-23T12:33:00Z</dcterms:modified>
</cp:coreProperties>
</file>