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0" r:id="rId4"/>
    <p:sldId id="271" r:id="rId5"/>
    <p:sldId id="260" r:id="rId6"/>
    <p:sldId id="267" r:id="rId7"/>
    <p:sldId id="262" r:id="rId8"/>
    <p:sldId id="263" r:id="rId9"/>
    <p:sldId id="264" r:id="rId10"/>
    <p:sldId id="265" r:id="rId11"/>
    <p:sldId id="266" r:id="rId12"/>
    <p:sldId id="272" r:id="rId13"/>
    <p:sldId id="273"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varScale="1">
        <p:scale>
          <a:sx n="69" d="100"/>
          <a:sy n="69" d="100"/>
        </p:scale>
        <p:origin x="-142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AF8A1D-E212-4C70-9477-B8D448F31114}"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01793-F8A5-469F-AC40-05EE82491031}" type="slidenum">
              <a:rPr lang="en-US" smtClean="0"/>
              <a:t>‹#›</a:t>
            </a:fld>
            <a:endParaRPr lang="en-US"/>
          </a:p>
        </p:txBody>
      </p:sp>
    </p:spTree>
    <p:extLst>
      <p:ext uri="{BB962C8B-B14F-4D97-AF65-F5344CB8AC3E}">
        <p14:creationId xmlns:p14="http://schemas.microsoft.com/office/powerpoint/2010/main" val="63868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AF8A1D-E212-4C70-9477-B8D448F31114}"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01793-F8A5-469F-AC40-05EE82491031}" type="slidenum">
              <a:rPr lang="en-US" smtClean="0"/>
              <a:t>‹#›</a:t>
            </a:fld>
            <a:endParaRPr lang="en-US"/>
          </a:p>
        </p:txBody>
      </p:sp>
    </p:spTree>
    <p:extLst>
      <p:ext uri="{BB962C8B-B14F-4D97-AF65-F5344CB8AC3E}">
        <p14:creationId xmlns:p14="http://schemas.microsoft.com/office/powerpoint/2010/main" val="221188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AF8A1D-E212-4C70-9477-B8D448F31114}"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01793-F8A5-469F-AC40-05EE82491031}" type="slidenum">
              <a:rPr lang="en-US" smtClean="0"/>
              <a:t>‹#›</a:t>
            </a:fld>
            <a:endParaRPr lang="en-US"/>
          </a:p>
        </p:txBody>
      </p:sp>
    </p:spTree>
    <p:extLst>
      <p:ext uri="{BB962C8B-B14F-4D97-AF65-F5344CB8AC3E}">
        <p14:creationId xmlns:p14="http://schemas.microsoft.com/office/powerpoint/2010/main" val="307218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AF8A1D-E212-4C70-9477-B8D448F31114}"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01793-F8A5-469F-AC40-05EE82491031}" type="slidenum">
              <a:rPr lang="en-US" smtClean="0"/>
              <a:t>‹#›</a:t>
            </a:fld>
            <a:endParaRPr lang="en-US"/>
          </a:p>
        </p:txBody>
      </p:sp>
    </p:spTree>
    <p:extLst>
      <p:ext uri="{BB962C8B-B14F-4D97-AF65-F5344CB8AC3E}">
        <p14:creationId xmlns:p14="http://schemas.microsoft.com/office/powerpoint/2010/main" val="1460808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AF8A1D-E212-4C70-9477-B8D448F31114}" type="datetimeFigureOut">
              <a:rPr lang="en-US" smtClean="0"/>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01793-F8A5-469F-AC40-05EE82491031}" type="slidenum">
              <a:rPr lang="en-US" smtClean="0"/>
              <a:t>‹#›</a:t>
            </a:fld>
            <a:endParaRPr lang="en-US"/>
          </a:p>
        </p:txBody>
      </p:sp>
    </p:spTree>
    <p:extLst>
      <p:ext uri="{BB962C8B-B14F-4D97-AF65-F5344CB8AC3E}">
        <p14:creationId xmlns:p14="http://schemas.microsoft.com/office/powerpoint/2010/main" val="2614883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AF8A1D-E212-4C70-9477-B8D448F31114}"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01793-F8A5-469F-AC40-05EE82491031}" type="slidenum">
              <a:rPr lang="en-US" smtClean="0"/>
              <a:t>‹#›</a:t>
            </a:fld>
            <a:endParaRPr lang="en-US"/>
          </a:p>
        </p:txBody>
      </p:sp>
    </p:spTree>
    <p:extLst>
      <p:ext uri="{BB962C8B-B14F-4D97-AF65-F5344CB8AC3E}">
        <p14:creationId xmlns:p14="http://schemas.microsoft.com/office/powerpoint/2010/main" val="134858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AF8A1D-E212-4C70-9477-B8D448F31114}" type="datetimeFigureOut">
              <a:rPr lang="en-US" smtClean="0"/>
              <a:t>8/24/2016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701793-F8A5-469F-AC40-05EE82491031}" type="slidenum">
              <a:rPr lang="en-US" smtClean="0"/>
              <a:t>‹#›</a:t>
            </a:fld>
            <a:endParaRPr lang="en-US"/>
          </a:p>
        </p:txBody>
      </p:sp>
    </p:spTree>
    <p:extLst>
      <p:ext uri="{BB962C8B-B14F-4D97-AF65-F5344CB8AC3E}">
        <p14:creationId xmlns:p14="http://schemas.microsoft.com/office/powerpoint/2010/main" val="170241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AF8A1D-E212-4C70-9477-B8D448F31114}" type="datetimeFigureOut">
              <a:rPr lang="en-US" smtClean="0"/>
              <a:t>8/24/2016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701793-F8A5-469F-AC40-05EE82491031}" type="slidenum">
              <a:rPr lang="en-US" smtClean="0"/>
              <a:t>‹#›</a:t>
            </a:fld>
            <a:endParaRPr lang="en-US"/>
          </a:p>
        </p:txBody>
      </p:sp>
    </p:spTree>
    <p:extLst>
      <p:ext uri="{BB962C8B-B14F-4D97-AF65-F5344CB8AC3E}">
        <p14:creationId xmlns:p14="http://schemas.microsoft.com/office/powerpoint/2010/main" val="207584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F8A1D-E212-4C70-9477-B8D448F31114}" type="datetimeFigureOut">
              <a:rPr lang="en-US" smtClean="0"/>
              <a:t>8/24/2016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701793-F8A5-469F-AC40-05EE82491031}" type="slidenum">
              <a:rPr lang="en-US" smtClean="0"/>
              <a:t>‹#›</a:t>
            </a:fld>
            <a:endParaRPr lang="en-US"/>
          </a:p>
        </p:txBody>
      </p:sp>
    </p:spTree>
    <p:extLst>
      <p:ext uri="{BB962C8B-B14F-4D97-AF65-F5344CB8AC3E}">
        <p14:creationId xmlns:p14="http://schemas.microsoft.com/office/powerpoint/2010/main" val="2734091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AF8A1D-E212-4C70-9477-B8D448F31114}"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01793-F8A5-469F-AC40-05EE82491031}" type="slidenum">
              <a:rPr lang="en-US" smtClean="0"/>
              <a:t>‹#›</a:t>
            </a:fld>
            <a:endParaRPr lang="en-US"/>
          </a:p>
        </p:txBody>
      </p:sp>
    </p:spTree>
    <p:extLst>
      <p:ext uri="{BB962C8B-B14F-4D97-AF65-F5344CB8AC3E}">
        <p14:creationId xmlns:p14="http://schemas.microsoft.com/office/powerpoint/2010/main" val="39664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AF8A1D-E212-4C70-9477-B8D448F31114}" type="datetimeFigureOut">
              <a:rPr lang="en-US" smtClean="0"/>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01793-F8A5-469F-AC40-05EE82491031}" type="slidenum">
              <a:rPr lang="en-US" smtClean="0"/>
              <a:t>‹#›</a:t>
            </a:fld>
            <a:endParaRPr lang="en-US"/>
          </a:p>
        </p:txBody>
      </p:sp>
    </p:spTree>
    <p:extLst>
      <p:ext uri="{BB962C8B-B14F-4D97-AF65-F5344CB8AC3E}">
        <p14:creationId xmlns:p14="http://schemas.microsoft.com/office/powerpoint/2010/main" val="108573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F8A1D-E212-4C70-9477-B8D448F31114}" type="datetimeFigureOut">
              <a:rPr lang="en-US" smtClean="0"/>
              <a:t>8/24/2016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01793-F8A5-469F-AC40-05EE82491031}" type="slidenum">
              <a:rPr lang="en-US" smtClean="0"/>
              <a:t>‹#›</a:t>
            </a:fld>
            <a:endParaRPr lang="en-US"/>
          </a:p>
        </p:txBody>
      </p:sp>
    </p:spTree>
    <p:extLst>
      <p:ext uri="{BB962C8B-B14F-4D97-AF65-F5344CB8AC3E}">
        <p14:creationId xmlns:p14="http://schemas.microsoft.com/office/powerpoint/2010/main" val="941118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6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Visual Mapping Tool</a:t>
            </a:r>
            <a:endParaRPr lang="en-US" sz="6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Subtitle 2"/>
          <p:cNvSpPr>
            <a:spLocks noGrp="1"/>
          </p:cNvSpPr>
          <p:nvPr>
            <p:ph type="subTitle" idx="1"/>
          </p:nvPr>
        </p:nvSpPr>
        <p:spPr>
          <a:xfrm>
            <a:off x="1066800" y="3886200"/>
            <a:ext cx="7086600" cy="762000"/>
          </a:xfrm>
        </p:spPr>
        <p:txBody>
          <a:bodyP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24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A simple way to create graphical XML mapping</a:t>
            </a:r>
            <a:endParaRPr lang="en-US" sz="24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2775160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582" y="2050986"/>
            <a:ext cx="7866835" cy="4349814"/>
          </a:xfrm>
        </p:spPr>
      </p:pic>
      <p:sp>
        <p:nvSpPr>
          <p:cNvPr id="7" name="Pentagon 6"/>
          <p:cNvSpPr/>
          <p:nvPr/>
        </p:nvSpPr>
        <p:spPr>
          <a:xfrm>
            <a:off x="477982" y="945576"/>
            <a:ext cx="1274618" cy="381000"/>
          </a:xfrm>
          <a:prstGeom prst="homePlate">
            <a:avLst>
              <a:gd name="adj" fmla="val 55455"/>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accent4">
                    <a:lumMod val="50000"/>
                  </a:schemeClr>
                </a:solidFill>
              </a:rPr>
              <a:t>Step 5:</a:t>
            </a:r>
            <a:endParaRPr lang="en-US" sz="2400" b="1" dirty="0">
              <a:solidFill>
                <a:schemeClr val="accent4">
                  <a:lumMod val="50000"/>
                </a:schemeClr>
              </a:solidFill>
            </a:endParaRPr>
          </a:p>
        </p:txBody>
      </p:sp>
      <p:sp>
        <p:nvSpPr>
          <p:cNvPr id="8" name="TextBox 7"/>
          <p:cNvSpPr txBox="1"/>
          <p:nvPr/>
        </p:nvSpPr>
        <p:spPr>
          <a:xfrm>
            <a:off x="477982" y="1390011"/>
            <a:ext cx="8208818" cy="584775"/>
          </a:xfrm>
          <a:prstGeom prst="rect">
            <a:avLst/>
          </a:prstGeom>
          <a:noFill/>
        </p:spPr>
        <p:txBody>
          <a:bodyPr wrap="square" rtlCol="0">
            <a:spAutoFit/>
          </a:bodyPr>
          <a:lstStyle/>
          <a:p>
            <a:r>
              <a:rPr lang="en-US" sz="1600" dirty="0" smtClean="0"/>
              <a:t>Create as many mappings as you want like this. Once you are done with the mapping, click on the “Show Mapping” button (marked in below screenshot).</a:t>
            </a:r>
            <a:endParaRPr lang="en-US" sz="1600" dirty="0"/>
          </a:p>
        </p:txBody>
      </p:sp>
      <p:sp>
        <p:nvSpPr>
          <p:cNvPr id="9" name="Rectangle 8"/>
          <p:cNvSpPr/>
          <p:nvPr/>
        </p:nvSpPr>
        <p:spPr>
          <a:xfrm>
            <a:off x="0" y="304800"/>
            <a:ext cx="9144000" cy="4572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lvl="1" algn="ctr"/>
            <a:r>
              <a:rPr lang="en-US" sz="2400" b="1" i="1" dirty="0" smtClean="0">
                <a:latin typeface="Arial Black" panose="020B0A04020102020204" pitchFamily="34" charset="0"/>
              </a:rPr>
              <a:t>How </a:t>
            </a:r>
            <a:r>
              <a:rPr lang="en-US" sz="2400" b="1" i="1" dirty="0">
                <a:latin typeface="Arial Black" panose="020B0A04020102020204" pitchFamily="34" charset="0"/>
              </a:rPr>
              <a:t>t</a:t>
            </a:r>
            <a:r>
              <a:rPr lang="en-US" sz="2400" b="1" i="1" dirty="0" smtClean="0">
                <a:latin typeface="Arial Black" panose="020B0A04020102020204" pitchFamily="34" charset="0"/>
              </a:rPr>
              <a:t>o </a:t>
            </a:r>
            <a:r>
              <a:rPr lang="en-US" sz="2400" b="1" i="1" dirty="0">
                <a:latin typeface="Arial Black" panose="020B0A04020102020204" pitchFamily="34" charset="0"/>
              </a:rPr>
              <a:t>u</a:t>
            </a:r>
            <a:r>
              <a:rPr lang="en-US" sz="2400" b="1" i="1" dirty="0" smtClean="0">
                <a:latin typeface="Arial Black" panose="020B0A04020102020204" pitchFamily="34" charset="0"/>
              </a:rPr>
              <a:t>se it ?</a:t>
            </a:r>
            <a:endParaRPr lang="en-US" sz="2400" b="1" i="1" dirty="0">
              <a:latin typeface="Arial Black" panose="020B0A04020102020204" pitchFamily="34" charset="0"/>
            </a:endParaRPr>
          </a:p>
        </p:txBody>
      </p:sp>
    </p:spTree>
    <p:extLst>
      <p:ext uri="{BB962C8B-B14F-4D97-AF65-F5344CB8AC3E}">
        <p14:creationId xmlns:p14="http://schemas.microsoft.com/office/powerpoint/2010/main" val="4187990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069135"/>
            <a:ext cx="7696200" cy="4255465"/>
          </a:xfrm>
        </p:spPr>
      </p:pic>
      <p:sp>
        <p:nvSpPr>
          <p:cNvPr id="7" name="Pentagon 6"/>
          <p:cNvSpPr/>
          <p:nvPr/>
        </p:nvSpPr>
        <p:spPr>
          <a:xfrm>
            <a:off x="477982" y="945576"/>
            <a:ext cx="1274618" cy="381000"/>
          </a:xfrm>
          <a:prstGeom prst="homePlate">
            <a:avLst>
              <a:gd name="adj" fmla="val 55455"/>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accent4">
                    <a:lumMod val="50000"/>
                  </a:schemeClr>
                </a:solidFill>
              </a:rPr>
              <a:t>Step 6:</a:t>
            </a:r>
            <a:endParaRPr lang="en-US" sz="2400" b="1" dirty="0">
              <a:solidFill>
                <a:schemeClr val="accent4">
                  <a:lumMod val="50000"/>
                </a:schemeClr>
              </a:solidFill>
            </a:endParaRPr>
          </a:p>
        </p:txBody>
      </p:sp>
      <p:sp>
        <p:nvSpPr>
          <p:cNvPr id="8" name="TextBox 7"/>
          <p:cNvSpPr txBox="1"/>
          <p:nvPr/>
        </p:nvSpPr>
        <p:spPr>
          <a:xfrm>
            <a:off x="477982" y="1390011"/>
            <a:ext cx="8208818" cy="584775"/>
          </a:xfrm>
          <a:prstGeom prst="rect">
            <a:avLst/>
          </a:prstGeom>
          <a:noFill/>
        </p:spPr>
        <p:txBody>
          <a:bodyPr wrap="square" rtlCol="0">
            <a:spAutoFit/>
          </a:bodyPr>
          <a:lstStyle/>
          <a:p>
            <a:r>
              <a:rPr lang="en-US" sz="1600" dirty="0" smtClean="0"/>
              <a:t>After clicking on the “Show Mapping” button, one new window will open having the ESQL representation of the mapping. This mapping code can be copied to other file then.</a:t>
            </a:r>
            <a:endParaRPr lang="en-US" sz="1600" dirty="0"/>
          </a:p>
        </p:txBody>
      </p:sp>
      <p:sp>
        <p:nvSpPr>
          <p:cNvPr id="9" name="Rectangle 8"/>
          <p:cNvSpPr/>
          <p:nvPr/>
        </p:nvSpPr>
        <p:spPr>
          <a:xfrm>
            <a:off x="0" y="304800"/>
            <a:ext cx="9144000" cy="4572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lvl="1" algn="ctr"/>
            <a:r>
              <a:rPr lang="en-US" sz="2400" b="1" i="1" dirty="0" smtClean="0">
                <a:latin typeface="Arial Black" panose="020B0A04020102020204" pitchFamily="34" charset="0"/>
              </a:rPr>
              <a:t>How </a:t>
            </a:r>
            <a:r>
              <a:rPr lang="en-US" sz="2400" b="1" i="1" dirty="0">
                <a:latin typeface="Arial Black" panose="020B0A04020102020204" pitchFamily="34" charset="0"/>
              </a:rPr>
              <a:t>t</a:t>
            </a:r>
            <a:r>
              <a:rPr lang="en-US" sz="2400" b="1" i="1" dirty="0" smtClean="0">
                <a:latin typeface="Arial Black" panose="020B0A04020102020204" pitchFamily="34" charset="0"/>
              </a:rPr>
              <a:t>o </a:t>
            </a:r>
            <a:r>
              <a:rPr lang="en-US" sz="2400" b="1" i="1" dirty="0">
                <a:latin typeface="Arial Black" panose="020B0A04020102020204" pitchFamily="34" charset="0"/>
              </a:rPr>
              <a:t>u</a:t>
            </a:r>
            <a:r>
              <a:rPr lang="en-US" sz="2400" b="1" i="1" dirty="0" smtClean="0">
                <a:latin typeface="Arial Black" panose="020B0A04020102020204" pitchFamily="34" charset="0"/>
              </a:rPr>
              <a:t>se it ?</a:t>
            </a:r>
            <a:endParaRPr lang="en-US" sz="2400" b="1" i="1" dirty="0">
              <a:latin typeface="Arial Black" panose="020B0A04020102020204" pitchFamily="34" charset="0"/>
            </a:endParaRPr>
          </a:p>
        </p:txBody>
      </p:sp>
    </p:spTree>
    <p:extLst>
      <p:ext uri="{BB962C8B-B14F-4D97-AF65-F5344CB8AC3E}">
        <p14:creationId xmlns:p14="http://schemas.microsoft.com/office/powerpoint/2010/main" val="1377395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496291"/>
            <a:ext cx="4373942" cy="4724400"/>
          </a:xfrm>
          <a:prstGeom prst="rect">
            <a:avLst/>
          </a:prstGeom>
        </p:spPr>
      </p:pic>
      <p:sp>
        <p:nvSpPr>
          <p:cNvPr id="8" name="Cloud Callout 7"/>
          <p:cNvSpPr/>
          <p:nvPr/>
        </p:nvSpPr>
        <p:spPr>
          <a:xfrm rot="20787356">
            <a:off x="287206" y="523133"/>
            <a:ext cx="3805395" cy="2548280"/>
          </a:xfrm>
          <a:prstGeom prst="cloudCallout">
            <a:avLst>
              <a:gd name="adj1" fmla="val 58349"/>
              <a:gd name="adj2" fmla="val 3505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i="1" dirty="0"/>
              <a:t>How </a:t>
            </a:r>
            <a:r>
              <a:rPr lang="en-US" sz="2800" b="1" i="1" dirty="0" smtClean="0"/>
              <a:t>can I make </a:t>
            </a:r>
            <a:r>
              <a:rPr lang="en-US" sz="2800" b="1" i="1" dirty="0"/>
              <a:t>it </a:t>
            </a:r>
            <a:r>
              <a:rPr lang="en-US" sz="2800" b="1" i="1" dirty="0" smtClean="0"/>
              <a:t>better ??</a:t>
            </a:r>
            <a:endParaRPr lang="en-US" sz="2800" b="1" i="1" dirty="0"/>
          </a:p>
        </p:txBody>
      </p:sp>
    </p:spTree>
    <p:extLst>
      <p:ext uri="{BB962C8B-B14F-4D97-AF65-F5344CB8AC3E}">
        <p14:creationId xmlns:p14="http://schemas.microsoft.com/office/powerpoint/2010/main" val="1380538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ntagon 4"/>
          <p:cNvSpPr/>
          <p:nvPr/>
        </p:nvSpPr>
        <p:spPr>
          <a:xfrm>
            <a:off x="484910" y="2999943"/>
            <a:ext cx="3179618" cy="381000"/>
          </a:xfrm>
          <a:prstGeom prst="homePlate">
            <a:avLst>
              <a:gd name="adj" fmla="val 55455"/>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b="1" dirty="0" smtClean="0">
                <a:solidFill>
                  <a:schemeClr val="accent4">
                    <a:lumMod val="50000"/>
                  </a:schemeClr>
                </a:solidFill>
              </a:rPr>
              <a:t>3. </a:t>
            </a:r>
            <a:r>
              <a:rPr lang="en-US" b="1" dirty="0">
                <a:solidFill>
                  <a:schemeClr val="accent4">
                    <a:lumMod val="50000"/>
                  </a:schemeClr>
                </a:solidFill>
              </a:rPr>
              <a:t>Cross browser support</a:t>
            </a:r>
          </a:p>
        </p:txBody>
      </p:sp>
      <p:sp>
        <p:nvSpPr>
          <p:cNvPr id="6" name="TextBox 5"/>
          <p:cNvSpPr txBox="1"/>
          <p:nvPr/>
        </p:nvSpPr>
        <p:spPr>
          <a:xfrm>
            <a:off x="484910" y="3380943"/>
            <a:ext cx="8285018" cy="584775"/>
          </a:xfrm>
          <a:prstGeom prst="rect">
            <a:avLst/>
          </a:prstGeom>
          <a:noFill/>
        </p:spPr>
        <p:txBody>
          <a:bodyPr wrap="square" rtlCol="0">
            <a:spAutoFit/>
          </a:bodyPr>
          <a:lstStyle/>
          <a:p>
            <a:r>
              <a:rPr lang="en-US" sz="1600" dirty="0"/>
              <a:t>Currently it is supported in only Google Chrome.</a:t>
            </a:r>
          </a:p>
          <a:p>
            <a:r>
              <a:rPr lang="en-US" sz="1600" dirty="0"/>
              <a:t>It can be enhanced to be used by other browsers.</a:t>
            </a:r>
          </a:p>
        </p:txBody>
      </p:sp>
      <p:sp>
        <p:nvSpPr>
          <p:cNvPr id="7" name="Rectangle 6"/>
          <p:cNvSpPr/>
          <p:nvPr/>
        </p:nvSpPr>
        <p:spPr>
          <a:xfrm>
            <a:off x="0" y="304800"/>
            <a:ext cx="9144000" cy="4572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lvl="1" algn="ctr"/>
            <a:r>
              <a:rPr lang="en-US" sz="2400" b="1" i="1" dirty="0" smtClean="0">
                <a:latin typeface="Arial Black" panose="020B0A04020102020204" pitchFamily="34" charset="0"/>
              </a:rPr>
              <a:t>Scope of Enhancement</a:t>
            </a:r>
            <a:endParaRPr lang="en-US" sz="2400" b="1" i="1" dirty="0">
              <a:latin typeface="Arial Black" panose="020B0A04020102020204" pitchFamily="34" charset="0"/>
            </a:endParaRPr>
          </a:p>
        </p:txBody>
      </p:sp>
      <p:sp>
        <p:nvSpPr>
          <p:cNvPr id="9" name="Pentagon 8"/>
          <p:cNvSpPr/>
          <p:nvPr/>
        </p:nvSpPr>
        <p:spPr>
          <a:xfrm>
            <a:off x="512619" y="3965718"/>
            <a:ext cx="3179618" cy="381000"/>
          </a:xfrm>
          <a:prstGeom prst="homePlate">
            <a:avLst>
              <a:gd name="adj" fmla="val 55455"/>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b="1" dirty="0" smtClean="0">
                <a:solidFill>
                  <a:schemeClr val="accent4">
                    <a:lumMod val="50000"/>
                  </a:schemeClr>
                </a:solidFill>
              </a:rPr>
              <a:t>4. </a:t>
            </a:r>
            <a:r>
              <a:rPr lang="en-US" b="1" dirty="0">
                <a:solidFill>
                  <a:schemeClr val="accent4">
                    <a:lumMod val="50000"/>
                  </a:schemeClr>
                </a:solidFill>
              </a:rPr>
              <a:t>File Browsing</a:t>
            </a:r>
          </a:p>
        </p:txBody>
      </p:sp>
      <p:sp>
        <p:nvSpPr>
          <p:cNvPr id="10" name="TextBox 9"/>
          <p:cNvSpPr txBox="1"/>
          <p:nvPr/>
        </p:nvSpPr>
        <p:spPr>
          <a:xfrm>
            <a:off x="512619" y="4346718"/>
            <a:ext cx="8285018" cy="584775"/>
          </a:xfrm>
          <a:prstGeom prst="rect">
            <a:avLst/>
          </a:prstGeom>
          <a:noFill/>
        </p:spPr>
        <p:txBody>
          <a:bodyPr wrap="square" rtlCol="0">
            <a:spAutoFit/>
          </a:bodyPr>
          <a:lstStyle/>
          <a:p>
            <a:r>
              <a:rPr lang="en-US" sz="1600" dirty="0"/>
              <a:t>Currently the input &amp; output XMLs are being taken through text </a:t>
            </a:r>
            <a:r>
              <a:rPr lang="en-US" sz="1600" dirty="0" smtClean="0"/>
              <a:t>boxes.</a:t>
            </a:r>
            <a:endParaRPr lang="en-US" sz="1600" dirty="0"/>
          </a:p>
          <a:p>
            <a:r>
              <a:rPr lang="en-US" sz="1600" dirty="0"/>
              <a:t>Later the tool can be enhanced, so that these can be selected by browsing file location.</a:t>
            </a:r>
          </a:p>
        </p:txBody>
      </p:sp>
      <p:sp>
        <p:nvSpPr>
          <p:cNvPr id="13" name="Pentagon 12"/>
          <p:cNvSpPr/>
          <p:nvPr/>
        </p:nvSpPr>
        <p:spPr>
          <a:xfrm>
            <a:off x="484910" y="4916929"/>
            <a:ext cx="3179618" cy="381000"/>
          </a:xfrm>
          <a:prstGeom prst="homePlate">
            <a:avLst>
              <a:gd name="adj" fmla="val 55455"/>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b="1" dirty="0" smtClean="0">
                <a:solidFill>
                  <a:schemeClr val="accent4">
                    <a:lumMod val="50000"/>
                  </a:schemeClr>
                </a:solidFill>
              </a:rPr>
              <a:t>5. </a:t>
            </a:r>
            <a:r>
              <a:rPr lang="en-US" b="1" dirty="0">
                <a:solidFill>
                  <a:schemeClr val="accent4">
                    <a:lumMod val="50000"/>
                  </a:schemeClr>
                </a:solidFill>
              </a:rPr>
              <a:t>Use XSDs</a:t>
            </a:r>
          </a:p>
        </p:txBody>
      </p:sp>
      <p:sp>
        <p:nvSpPr>
          <p:cNvPr id="14" name="TextBox 13"/>
          <p:cNvSpPr txBox="1"/>
          <p:nvPr/>
        </p:nvSpPr>
        <p:spPr>
          <a:xfrm>
            <a:off x="484909" y="5279678"/>
            <a:ext cx="8285018" cy="584775"/>
          </a:xfrm>
          <a:prstGeom prst="rect">
            <a:avLst/>
          </a:prstGeom>
          <a:noFill/>
        </p:spPr>
        <p:txBody>
          <a:bodyPr wrap="square" rtlCol="0">
            <a:spAutoFit/>
          </a:bodyPr>
          <a:lstStyle/>
          <a:p>
            <a:r>
              <a:rPr lang="en-US" sz="1600" dirty="0"/>
              <a:t>Currently the source &amp; target are only XMLs.</a:t>
            </a:r>
          </a:p>
          <a:p>
            <a:r>
              <a:rPr lang="en-US" sz="1600" dirty="0"/>
              <a:t>Later the tool can be enhanced, so that it can use XSDs for source &amp; target.</a:t>
            </a:r>
          </a:p>
        </p:txBody>
      </p:sp>
      <p:sp>
        <p:nvSpPr>
          <p:cNvPr id="15" name="Pentagon 14"/>
          <p:cNvSpPr/>
          <p:nvPr/>
        </p:nvSpPr>
        <p:spPr>
          <a:xfrm>
            <a:off x="484910" y="1063746"/>
            <a:ext cx="3179618" cy="381000"/>
          </a:xfrm>
          <a:prstGeom prst="homePlate">
            <a:avLst>
              <a:gd name="adj" fmla="val 55455"/>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b="1" dirty="0" smtClean="0">
                <a:solidFill>
                  <a:schemeClr val="accent4">
                    <a:lumMod val="50000"/>
                  </a:schemeClr>
                </a:solidFill>
              </a:rPr>
              <a:t>1. Construct </a:t>
            </a:r>
            <a:r>
              <a:rPr lang="en-US" b="1" dirty="0">
                <a:solidFill>
                  <a:schemeClr val="accent4">
                    <a:lumMod val="50000"/>
                  </a:schemeClr>
                </a:solidFill>
              </a:rPr>
              <a:t>XSLT</a:t>
            </a:r>
          </a:p>
        </p:txBody>
      </p:sp>
      <p:sp>
        <p:nvSpPr>
          <p:cNvPr id="16" name="TextBox 15"/>
          <p:cNvSpPr txBox="1"/>
          <p:nvPr/>
        </p:nvSpPr>
        <p:spPr>
          <a:xfrm>
            <a:off x="484912" y="1444746"/>
            <a:ext cx="8285017" cy="584775"/>
          </a:xfrm>
          <a:prstGeom prst="rect">
            <a:avLst/>
          </a:prstGeom>
          <a:noFill/>
        </p:spPr>
        <p:txBody>
          <a:bodyPr wrap="square" rtlCol="0">
            <a:spAutoFit/>
          </a:bodyPr>
          <a:lstStyle/>
          <a:p>
            <a:r>
              <a:rPr lang="en-US" sz="1600" dirty="0"/>
              <a:t>Currently the tool creates only ESQL as per the mapping.</a:t>
            </a:r>
          </a:p>
          <a:p>
            <a:r>
              <a:rPr lang="en-US" sz="1600" dirty="0"/>
              <a:t>In future, it can also create XSLT as per the mapping.</a:t>
            </a:r>
          </a:p>
        </p:txBody>
      </p:sp>
      <p:sp>
        <p:nvSpPr>
          <p:cNvPr id="17" name="Pentagon 16"/>
          <p:cNvSpPr/>
          <p:nvPr/>
        </p:nvSpPr>
        <p:spPr>
          <a:xfrm>
            <a:off x="512620" y="2029521"/>
            <a:ext cx="3179618" cy="381000"/>
          </a:xfrm>
          <a:prstGeom prst="homePlate">
            <a:avLst>
              <a:gd name="adj" fmla="val 55455"/>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b="1" dirty="0" smtClean="0">
                <a:solidFill>
                  <a:schemeClr val="accent4">
                    <a:lumMod val="50000"/>
                  </a:schemeClr>
                </a:solidFill>
              </a:rPr>
              <a:t>2. </a:t>
            </a:r>
            <a:r>
              <a:rPr lang="en-US" b="1" dirty="0">
                <a:solidFill>
                  <a:schemeClr val="accent4">
                    <a:lumMod val="50000"/>
                  </a:schemeClr>
                </a:solidFill>
              </a:rPr>
              <a:t>Function Implementation</a:t>
            </a:r>
          </a:p>
        </p:txBody>
      </p:sp>
      <p:sp>
        <p:nvSpPr>
          <p:cNvPr id="18" name="TextBox 17"/>
          <p:cNvSpPr txBox="1"/>
          <p:nvPr/>
        </p:nvSpPr>
        <p:spPr>
          <a:xfrm>
            <a:off x="484912" y="2415168"/>
            <a:ext cx="8285017" cy="584775"/>
          </a:xfrm>
          <a:prstGeom prst="rect">
            <a:avLst/>
          </a:prstGeom>
          <a:noFill/>
        </p:spPr>
        <p:txBody>
          <a:bodyPr wrap="square" rtlCol="0">
            <a:spAutoFit/>
          </a:bodyPr>
          <a:lstStyle/>
          <a:p>
            <a:r>
              <a:rPr lang="en-US" sz="1600" dirty="0"/>
              <a:t>Currently it only supports only 1 to 1 and 1 to many simple mapping.</a:t>
            </a:r>
          </a:p>
          <a:p>
            <a:r>
              <a:rPr lang="en-US" sz="1600" dirty="0"/>
              <a:t>Later it can be enhanced to implement functions like loop, condition checking, </a:t>
            </a:r>
            <a:r>
              <a:rPr lang="en-US" sz="1600" dirty="0" smtClean="0"/>
              <a:t>concatenation </a:t>
            </a:r>
            <a:r>
              <a:rPr lang="en-US" sz="1600" dirty="0"/>
              <a:t>etc.</a:t>
            </a:r>
          </a:p>
        </p:txBody>
      </p:sp>
    </p:spTree>
    <p:extLst>
      <p:ext uri="{BB962C8B-B14F-4D97-AF65-F5344CB8AC3E}">
        <p14:creationId xmlns:p14="http://schemas.microsoft.com/office/powerpoint/2010/main" val="1918783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38200"/>
            <a:ext cx="9144000" cy="223162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399" y="3298428"/>
            <a:ext cx="2743200" cy="2743200"/>
          </a:xfrm>
          <a:prstGeom prst="rect">
            <a:avLst/>
          </a:prstGeom>
        </p:spPr>
      </p:pic>
    </p:spTree>
    <p:extLst>
      <p:ext uri="{BB962C8B-B14F-4D97-AF65-F5344CB8AC3E}">
        <p14:creationId xmlns:p14="http://schemas.microsoft.com/office/powerpoint/2010/main" val="1051196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3138349"/>
            <a:ext cx="2514600" cy="2716080"/>
          </a:xfrm>
          <a:prstGeom prst="rect">
            <a:avLst/>
          </a:prstGeom>
        </p:spPr>
      </p:pic>
      <p:sp>
        <p:nvSpPr>
          <p:cNvPr id="5" name="Cloud Callout 4"/>
          <p:cNvSpPr/>
          <p:nvPr/>
        </p:nvSpPr>
        <p:spPr>
          <a:xfrm>
            <a:off x="540506" y="971174"/>
            <a:ext cx="3200400" cy="1452213"/>
          </a:xfrm>
          <a:prstGeom prst="cloudCallout">
            <a:avLst>
              <a:gd name="adj1" fmla="val 4589"/>
              <a:gd name="adj2" fmla="val 9259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i="1" dirty="0" smtClean="0"/>
              <a:t>What is </a:t>
            </a:r>
            <a:r>
              <a:rPr lang="en-US" sz="2800" b="1" i="1" dirty="0"/>
              <a:t>it </a:t>
            </a:r>
            <a:r>
              <a:rPr lang="en-US" sz="2800" b="1" i="1" dirty="0" smtClean="0"/>
              <a:t>??</a:t>
            </a:r>
            <a:endParaRPr lang="en-US" sz="2800" b="1" i="1" dirty="0"/>
          </a:p>
        </p:txBody>
      </p:sp>
      <p:sp>
        <p:nvSpPr>
          <p:cNvPr id="6" name="TextBox 5"/>
          <p:cNvSpPr txBox="1"/>
          <p:nvPr/>
        </p:nvSpPr>
        <p:spPr>
          <a:xfrm>
            <a:off x="4080163" y="2493916"/>
            <a:ext cx="4343400" cy="2862322"/>
          </a:xfrm>
          <a:prstGeom prst="rect">
            <a:avLst/>
          </a:prstGeom>
          <a:noFill/>
        </p:spPr>
        <p:txBody>
          <a:bodyPr wrap="square" rtlCol="0">
            <a:spAutoFit/>
          </a:bodyPr>
          <a:lstStyle/>
          <a:p>
            <a:pPr algn="just"/>
            <a:r>
              <a:rPr lang="en-US" sz="2000" dirty="0" smtClean="0">
                <a:solidFill>
                  <a:schemeClr val="accent5">
                    <a:lumMod val="75000"/>
                  </a:schemeClr>
                </a:solidFill>
              </a:rPr>
              <a:t>       Visual </a:t>
            </a:r>
            <a:r>
              <a:rPr lang="en-US" sz="2000" dirty="0">
                <a:solidFill>
                  <a:schemeClr val="accent5">
                    <a:lumMod val="75000"/>
                  </a:schemeClr>
                </a:solidFill>
              </a:rPr>
              <a:t>Mapping Tool is a stand-alone HTML file, which is having capabilities to map source XML </a:t>
            </a:r>
            <a:r>
              <a:rPr lang="en-US" sz="2000" dirty="0" smtClean="0">
                <a:solidFill>
                  <a:schemeClr val="accent5">
                    <a:lumMod val="75000"/>
                  </a:schemeClr>
                </a:solidFill>
              </a:rPr>
              <a:t>fields </a:t>
            </a:r>
            <a:r>
              <a:rPr lang="en-US" sz="2000" dirty="0">
                <a:solidFill>
                  <a:schemeClr val="accent5">
                    <a:lumMod val="75000"/>
                  </a:schemeClr>
                </a:solidFill>
              </a:rPr>
              <a:t>with </a:t>
            </a:r>
            <a:r>
              <a:rPr lang="en-US" sz="2000" dirty="0" smtClean="0">
                <a:solidFill>
                  <a:schemeClr val="accent5">
                    <a:lumMod val="75000"/>
                  </a:schemeClr>
                </a:solidFill>
              </a:rPr>
              <a:t>target </a:t>
            </a:r>
            <a:r>
              <a:rPr lang="en-US" sz="2000" dirty="0">
                <a:solidFill>
                  <a:schemeClr val="accent5">
                    <a:lumMod val="75000"/>
                  </a:schemeClr>
                </a:solidFill>
              </a:rPr>
              <a:t>XML fields or </a:t>
            </a:r>
            <a:r>
              <a:rPr lang="en-US" sz="2000" dirty="0" smtClean="0">
                <a:solidFill>
                  <a:schemeClr val="accent5">
                    <a:lumMod val="75000"/>
                  </a:schemeClr>
                </a:solidFill>
              </a:rPr>
              <a:t>visually/graphically</a:t>
            </a:r>
            <a:r>
              <a:rPr lang="en-US" sz="2000" dirty="0">
                <a:solidFill>
                  <a:schemeClr val="accent5">
                    <a:lumMod val="75000"/>
                  </a:schemeClr>
                </a:solidFill>
              </a:rPr>
              <a:t>. It also generates the corresponding ESQL code as per the mapping</a:t>
            </a:r>
            <a:r>
              <a:rPr lang="en-US" sz="2000" dirty="0" smtClean="0">
                <a:solidFill>
                  <a:schemeClr val="accent5">
                    <a:lumMod val="75000"/>
                  </a:schemeClr>
                </a:solidFill>
              </a:rPr>
              <a:t>.</a:t>
            </a:r>
          </a:p>
          <a:p>
            <a:pPr algn="just"/>
            <a:endParaRPr lang="en-US" sz="2000" dirty="0">
              <a:solidFill>
                <a:schemeClr val="accent5">
                  <a:lumMod val="75000"/>
                </a:schemeClr>
              </a:solidFill>
            </a:endParaRPr>
          </a:p>
          <a:p>
            <a:pPr algn="just"/>
            <a:r>
              <a:rPr lang="en-US" dirty="0" smtClean="0">
                <a:solidFill>
                  <a:schemeClr val="accent5">
                    <a:lumMod val="75000"/>
                  </a:schemeClr>
                </a:solidFill>
              </a:rPr>
              <a:t>Note: Working on adding XSLT construction feature to it.</a:t>
            </a:r>
            <a:endParaRPr lang="en-US" dirty="0">
              <a:solidFill>
                <a:schemeClr val="accent5">
                  <a:lumMod val="75000"/>
                </a:schemeClr>
              </a:solidFill>
            </a:endParaRPr>
          </a:p>
        </p:txBody>
      </p:sp>
      <p:sp>
        <p:nvSpPr>
          <p:cNvPr id="8" name="Rounded Rectangle 7"/>
          <p:cNvSpPr/>
          <p:nvPr/>
        </p:nvSpPr>
        <p:spPr>
          <a:xfrm>
            <a:off x="4537363" y="1793103"/>
            <a:ext cx="3429000" cy="457200"/>
          </a:xfrm>
          <a:prstGeom prst="roundRect">
            <a:avLst>
              <a:gd name="adj" fmla="val 50000"/>
            </a:avLst>
          </a:prstGeom>
          <a:ln>
            <a:noFill/>
          </a:ln>
          <a:effectLst>
            <a:glow rad="139700">
              <a:schemeClr val="accent5">
                <a:satMod val="175000"/>
                <a:alpha val="40000"/>
              </a:schemeClr>
            </a:glow>
            <a:reflection blurRad="6350" stA="52000" endA="300" endPos="35000" dir="5400000" sy="-100000" algn="bl" rotWithShape="0"/>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About It</a:t>
            </a:r>
            <a:endParaRPr lang="en-US" dirty="0"/>
          </a:p>
        </p:txBody>
      </p:sp>
    </p:spTree>
    <p:extLst>
      <p:ext uri="{BB962C8B-B14F-4D97-AF65-F5344CB8AC3E}">
        <p14:creationId xmlns:p14="http://schemas.microsoft.com/office/powerpoint/2010/main" val="1303684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569" y="3048000"/>
            <a:ext cx="2514600" cy="2716080"/>
          </a:xfrm>
          <a:prstGeom prst="rect">
            <a:avLst/>
          </a:prstGeom>
        </p:spPr>
      </p:pic>
      <p:sp>
        <p:nvSpPr>
          <p:cNvPr id="5" name="Cloud Callout 4"/>
          <p:cNvSpPr/>
          <p:nvPr/>
        </p:nvSpPr>
        <p:spPr>
          <a:xfrm>
            <a:off x="4876800" y="896328"/>
            <a:ext cx="3421894" cy="1452213"/>
          </a:xfrm>
          <a:prstGeom prst="cloudCallout">
            <a:avLst>
              <a:gd name="adj1" fmla="val 18355"/>
              <a:gd name="adj2" fmla="val 8782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i="1" dirty="0"/>
              <a:t>Why do I use it ??</a:t>
            </a:r>
            <a:endParaRPr lang="en-US" sz="2800" b="1" i="1" dirty="0"/>
          </a:p>
        </p:txBody>
      </p:sp>
      <p:sp>
        <p:nvSpPr>
          <p:cNvPr id="8" name="Rounded Rectangle 7"/>
          <p:cNvSpPr/>
          <p:nvPr/>
        </p:nvSpPr>
        <p:spPr>
          <a:xfrm>
            <a:off x="914400" y="2163598"/>
            <a:ext cx="3429000" cy="457200"/>
          </a:xfrm>
          <a:prstGeom prst="roundRect">
            <a:avLst>
              <a:gd name="adj" fmla="val 50000"/>
            </a:avLst>
          </a:prstGeom>
          <a:ln>
            <a:noFill/>
          </a:ln>
          <a:effectLst>
            <a:glow rad="139700">
              <a:schemeClr val="accent5">
                <a:satMod val="175000"/>
                <a:alpha val="40000"/>
              </a:schemeClr>
            </a:glow>
            <a:reflection blurRad="6350" stA="52000" endA="300" endPos="35000" dir="5400000" sy="-100000" algn="bl" rotWithShape="0"/>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Key Features</a:t>
            </a:r>
            <a:endParaRPr lang="en-US" dirty="0"/>
          </a:p>
        </p:txBody>
      </p:sp>
      <p:sp>
        <p:nvSpPr>
          <p:cNvPr id="9" name="TextBox 8"/>
          <p:cNvSpPr txBox="1"/>
          <p:nvPr/>
        </p:nvSpPr>
        <p:spPr>
          <a:xfrm>
            <a:off x="685800" y="3048000"/>
            <a:ext cx="4717473"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smtClean="0"/>
              <a:t>Graphical </a:t>
            </a:r>
            <a:r>
              <a:rPr lang="en-US" sz="1600" dirty="0"/>
              <a:t>tree representation of XMLs</a:t>
            </a:r>
          </a:p>
        </p:txBody>
      </p:sp>
      <p:sp>
        <p:nvSpPr>
          <p:cNvPr id="10" name="TextBox 9"/>
          <p:cNvSpPr txBox="1"/>
          <p:nvPr/>
        </p:nvSpPr>
        <p:spPr>
          <a:xfrm>
            <a:off x="685800" y="3417332"/>
            <a:ext cx="4717473"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Source, </a:t>
            </a:r>
            <a:r>
              <a:rPr lang="en-US" sz="1600" dirty="0" smtClean="0"/>
              <a:t>Target </a:t>
            </a:r>
            <a:r>
              <a:rPr lang="en-US" sz="1600" dirty="0"/>
              <a:t>and Mapping code, all in one page</a:t>
            </a:r>
          </a:p>
        </p:txBody>
      </p:sp>
      <p:sp>
        <p:nvSpPr>
          <p:cNvPr id="11" name="TextBox 10"/>
          <p:cNvSpPr txBox="1"/>
          <p:nvPr/>
        </p:nvSpPr>
        <p:spPr>
          <a:xfrm>
            <a:off x="685800" y="3786664"/>
            <a:ext cx="4717473"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Easy visual mapping</a:t>
            </a:r>
          </a:p>
        </p:txBody>
      </p:sp>
      <p:sp>
        <p:nvSpPr>
          <p:cNvPr id="12" name="TextBox 11"/>
          <p:cNvSpPr txBox="1"/>
          <p:nvPr/>
        </p:nvSpPr>
        <p:spPr>
          <a:xfrm>
            <a:off x="685800" y="4169851"/>
            <a:ext cx="4717473"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Drag and draw feature for mapping</a:t>
            </a:r>
          </a:p>
        </p:txBody>
      </p:sp>
      <p:sp>
        <p:nvSpPr>
          <p:cNvPr id="13" name="TextBox 12"/>
          <p:cNvSpPr txBox="1"/>
          <p:nvPr/>
        </p:nvSpPr>
        <p:spPr>
          <a:xfrm>
            <a:off x="685800" y="4539183"/>
            <a:ext cx="4717473"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Reduce a lot of development/coding time</a:t>
            </a:r>
          </a:p>
        </p:txBody>
      </p:sp>
    </p:spTree>
    <p:extLst>
      <p:ext uri="{BB962C8B-B14F-4D97-AF65-F5344CB8AC3E}">
        <p14:creationId xmlns:p14="http://schemas.microsoft.com/office/powerpoint/2010/main" val="3644312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3138349"/>
            <a:ext cx="2514600" cy="2716080"/>
          </a:xfrm>
          <a:prstGeom prst="rect">
            <a:avLst/>
          </a:prstGeom>
        </p:spPr>
      </p:pic>
      <p:sp>
        <p:nvSpPr>
          <p:cNvPr id="5" name="Cloud Callout 4"/>
          <p:cNvSpPr/>
          <p:nvPr/>
        </p:nvSpPr>
        <p:spPr>
          <a:xfrm>
            <a:off x="540506" y="971174"/>
            <a:ext cx="3421894" cy="1452213"/>
          </a:xfrm>
          <a:prstGeom prst="cloudCallout">
            <a:avLst>
              <a:gd name="adj1" fmla="val 4589"/>
              <a:gd name="adj2" fmla="val 9259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i="1" dirty="0" smtClean="0"/>
              <a:t>What is extra in </a:t>
            </a:r>
            <a:r>
              <a:rPr lang="en-US" sz="2800" b="1" i="1" dirty="0"/>
              <a:t>it ??</a:t>
            </a:r>
            <a:endParaRPr lang="en-US" sz="2800" b="1" i="1" dirty="0"/>
          </a:p>
        </p:txBody>
      </p:sp>
      <p:sp>
        <p:nvSpPr>
          <p:cNvPr id="8" name="Rounded Rectangle 7"/>
          <p:cNvSpPr/>
          <p:nvPr/>
        </p:nvSpPr>
        <p:spPr>
          <a:xfrm>
            <a:off x="4431721" y="2286000"/>
            <a:ext cx="3429000" cy="457200"/>
          </a:xfrm>
          <a:prstGeom prst="roundRect">
            <a:avLst>
              <a:gd name="adj" fmla="val 50000"/>
            </a:avLst>
          </a:prstGeom>
          <a:ln>
            <a:noFill/>
          </a:ln>
          <a:effectLst>
            <a:glow rad="139700">
              <a:schemeClr val="accent5">
                <a:satMod val="175000"/>
                <a:alpha val="40000"/>
              </a:schemeClr>
            </a:glow>
            <a:reflection blurRad="6350" stA="52000" endA="300" endPos="35000" dir="5400000" sy="-100000" algn="bl" rotWithShape="0"/>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Advantages of Use</a:t>
            </a:r>
            <a:endParaRPr lang="en-US" dirty="0"/>
          </a:p>
        </p:txBody>
      </p:sp>
      <p:sp>
        <p:nvSpPr>
          <p:cNvPr id="14" name="TextBox 13"/>
          <p:cNvSpPr txBox="1"/>
          <p:nvPr/>
        </p:nvSpPr>
        <p:spPr>
          <a:xfrm>
            <a:off x="3962400" y="3034145"/>
            <a:ext cx="4786745"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Light weight service.</a:t>
            </a:r>
          </a:p>
        </p:txBody>
      </p:sp>
      <p:sp>
        <p:nvSpPr>
          <p:cNvPr id="15" name="TextBox 14"/>
          <p:cNvSpPr txBox="1"/>
          <p:nvPr/>
        </p:nvSpPr>
        <p:spPr>
          <a:xfrm>
            <a:off x="3962400" y="3403477"/>
            <a:ext cx="4786745"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No installation hassle.</a:t>
            </a:r>
          </a:p>
        </p:txBody>
      </p:sp>
      <p:sp>
        <p:nvSpPr>
          <p:cNvPr id="16" name="TextBox 15"/>
          <p:cNvSpPr txBox="1"/>
          <p:nvPr/>
        </p:nvSpPr>
        <p:spPr>
          <a:xfrm>
            <a:off x="3962400" y="3772809"/>
            <a:ext cx="4786745"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Requires only browser, no other pre-requisite.</a:t>
            </a:r>
          </a:p>
        </p:txBody>
      </p:sp>
      <p:sp>
        <p:nvSpPr>
          <p:cNvPr id="17" name="TextBox 16"/>
          <p:cNvSpPr txBox="1"/>
          <p:nvPr/>
        </p:nvSpPr>
        <p:spPr>
          <a:xfrm>
            <a:off x="3962400" y="4155996"/>
            <a:ext cx="4786745"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smtClean="0"/>
              <a:t>Offline use. No </a:t>
            </a:r>
            <a:r>
              <a:rPr lang="en-US" sz="1600" dirty="0"/>
              <a:t>need of internet connectivity.</a:t>
            </a:r>
          </a:p>
        </p:txBody>
      </p:sp>
      <p:sp>
        <p:nvSpPr>
          <p:cNvPr id="18" name="TextBox 17"/>
          <p:cNvSpPr txBox="1"/>
          <p:nvPr/>
        </p:nvSpPr>
        <p:spPr>
          <a:xfrm>
            <a:off x="3962400" y="4525328"/>
            <a:ext cx="4786745" cy="338554"/>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Portable to different environments and platforms.</a:t>
            </a:r>
          </a:p>
        </p:txBody>
      </p:sp>
    </p:spTree>
    <p:extLst>
      <p:ext uri="{BB962C8B-B14F-4D97-AF65-F5344CB8AC3E}">
        <p14:creationId xmlns:p14="http://schemas.microsoft.com/office/powerpoint/2010/main" val="1560301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496291"/>
            <a:ext cx="4373942" cy="4724400"/>
          </a:xfrm>
          <a:prstGeom prst="rect">
            <a:avLst/>
          </a:prstGeom>
        </p:spPr>
      </p:pic>
      <p:sp>
        <p:nvSpPr>
          <p:cNvPr id="20" name="Cloud Callout 19"/>
          <p:cNvSpPr/>
          <p:nvPr/>
        </p:nvSpPr>
        <p:spPr>
          <a:xfrm rot="20787356">
            <a:off x="268994" y="555835"/>
            <a:ext cx="3548226" cy="2362200"/>
          </a:xfrm>
          <a:prstGeom prst="cloudCallout">
            <a:avLst>
              <a:gd name="adj1" fmla="val 55936"/>
              <a:gd name="adj2" fmla="val 4537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i="1" dirty="0"/>
              <a:t>How </a:t>
            </a:r>
            <a:r>
              <a:rPr lang="en-US" sz="2800" b="1" i="1" dirty="0" smtClean="0"/>
              <a:t>do I </a:t>
            </a:r>
            <a:r>
              <a:rPr lang="en-US" sz="2800" b="1" i="1" dirty="0"/>
              <a:t>use it </a:t>
            </a:r>
            <a:r>
              <a:rPr lang="en-US" sz="2800" b="1" i="1" dirty="0" smtClean="0"/>
              <a:t>??</a:t>
            </a:r>
            <a:endParaRPr lang="en-US" sz="2800" b="1" i="1" dirty="0"/>
          </a:p>
        </p:txBody>
      </p:sp>
    </p:spTree>
    <p:extLst>
      <p:ext uri="{BB962C8B-B14F-4D97-AF65-F5344CB8AC3E}">
        <p14:creationId xmlns:p14="http://schemas.microsoft.com/office/powerpoint/2010/main" val="1171349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900573"/>
            <a:ext cx="7868777" cy="4424027"/>
          </a:xfrm>
        </p:spPr>
      </p:pic>
      <p:sp>
        <p:nvSpPr>
          <p:cNvPr id="7" name="Pentagon 6"/>
          <p:cNvSpPr/>
          <p:nvPr/>
        </p:nvSpPr>
        <p:spPr>
          <a:xfrm>
            <a:off x="477982" y="945576"/>
            <a:ext cx="1274618" cy="381000"/>
          </a:xfrm>
          <a:prstGeom prst="homePlate">
            <a:avLst>
              <a:gd name="adj" fmla="val 55455"/>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accent4">
                    <a:lumMod val="50000"/>
                  </a:schemeClr>
                </a:solidFill>
              </a:rPr>
              <a:t>Step 1:</a:t>
            </a:r>
            <a:endParaRPr lang="en-US" sz="2400" b="1" dirty="0">
              <a:solidFill>
                <a:schemeClr val="accent4">
                  <a:lumMod val="50000"/>
                </a:schemeClr>
              </a:solidFill>
            </a:endParaRPr>
          </a:p>
        </p:txBody>
      </p:sp>
      <p:sp>
        <p:nvSpPr>
          <p:cNvPr id="8" name="TextBox 7"/>
          <p:cNvSpPr txBox="1"/>
          <p:nvPr/>
        </p:nvSpPr>
        <p:spPr>
          <a:xfrm>
            <a:off x="477982" y="1390011"/>
            <a:ext cx="8208818" cy="338554"/>
          </a:xfrm>
          <a:prstGeom prst="rect">
            <a:avLst/>
          </a:prstGeom>
          <a:noFill/>
        </p:spPr>
        <p:txBody>
          <a:bodyPr wrap="square" rtlCol="0">
            <a:spAutoFit/>
          </a:bodyPr>
          <a:lstStyle/>
          <a:p>
            <a:r>
              <a:rPr lang="en-US" sz="1600" dirty="0" smtClean="0"/>
              <a:t>Open the html file in Google Chrome. Below would be the initial screen.</a:t>
            </a:r>
            <a:endParaRPr lang="en-US" sz="1600" dirty="0"/>
          </a:p>
        </p:txBody>
      </p:sp>
      <p:sp>
        <p:nvSpPr>
          <p:cNvPr id="9" name="Rectangle 8"/>
          <p:cNvSpPr/>
          <p:nvPr/>
        </p:nvSpPr>
        <p:spPr>
          <a:xfrm>
            <a:off x="0" y="304800"/>
            <a:ext cx="9144000" cy="4572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lvl="1" algn="ctr"/>
            <a:r>
              <a:rPr lang="en-US" sz="2400" b="1" i="1" dirty="0" smtClean="0">
                <a:latin typeface="Arial Black" panose="020B0A04020102020204" pitchFamily="34" charset="0"/>
              </a:rPr>
              <a:t>How </a:t>
            </a:r>
            <a:r>
              <a:rPr lang="en-US" sz="2400" b="1" i="1" dirty="0">
                <a:latin typeface="Arial Black" panose="020B0A04020102020204" pitchFamily="34" charset="0"/>
              </a:rPr>
              <a:t>t</a:t>
            </a:r>
            <a:r>
              <a:rPr lang="en-US" sz="2400" b="1" i="1" dirty="0" smtClean="0">
                <a:latin typeface="Arial Black" panose="020B0A04020102020204" pitchFamily="34" charset="0"/>
              </a:rPr>
              <a:t>o </a:t>
            </a:r>
            <a:r>
              <a:rPr lang="en-US" sz="2400" b="1" i="1" dirty="0">
                <a:latin typeface="Arial Black" panose="020B0A04020102020204" pitchFamily="34" charset="0"/>
              </a:rPr>
              <a:t>u</a:t>
            </a:r>
            <a:r>
              <a:rPr lang="en-US" sz="2400" b="1" i="1" dirty="0" smtClean="0">
                <a:latin typeface="Arial Black" panose="020B0A04020102020204" pitchFamily="34" charset="0"/>
              </a:rPr>
              <a:t>se it ?</a:t>
            </a:r>
            <a:endParaRPr lang="en-US" sz="2400" b="1" i="1" dirty="0">
              <a:latin typeface="Arial Black" panose="020B0A04020102020204" pitchFamily="34" charset="0"/>
            </a:endParaRPr>
          </a:p>
        </p:txBody>
      </p:sp>
    </p:spTree>
    <p:extLst>
      <p:ext uri="{BB962C8B-B14F-4D97-AF65-F5344CB8AC3E}">
        <p14:creationId xmlns:p14="http://schemas.microsoft.com/office/powerpoint/2010/main" val="3225746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036342"/>
            <a:ext cx="7872237" cy="4288258"/>
          </a:xfrm>
        </p:spPr>
      </p:pic>
      <p:sp>
        <p:nvSpPr>
          <p:cNvPr id="7" name="Pentagon 6"/>
          <p:cNvSpPr/>
          <p:nvPr/>
        </p:nvSpPr>
        <p:spPr>
          <a:xfrm>
            <a:off x="477982" y="945576"/>
            <a:ext cx="1274618" cy="381000"/>
          </a:xfrm>
          <a:prstGeom prst="homePlate">
            <a:avLst>
              <a:gd name="adj" fmla="val 55455"/>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accent4">
                    <a:lumMod val="50000"/>
                  </a:schemeClr>
                </a:solidFill>
              </a:rPr>
              <a:t>Step 2:</a:t>
            </a:r>
            <a:endParaRPr lang="en-US" sz="2400" b="1" dirty="0">
              <a:solidFill>
                <a:schemeClr val="accent4">
                  <a:lumMod val="50000"/>
                </a:schemeClr>
              </a:solidFill>
            </a:endParaRPr>
          </a:p>
        </p:txBody>
      </p:sp>
      <p:sp>
        <p:nvSpPr>
          <p:cNvPr id="8" name="TextBox 7"/>
          <p:cNvSpPr txBox="1"/>
          <p:nvPr/>
        </p:nvSpPr>
        <p:spPr>
          <a:xfrm>
            <a:off x="477982" y="1390011"/>
            <a:ext cx="8208818" cy="584775"/>
          </a:xfrm>
          <a:prstGeom prst="rect">
            <a:avLst/>
          </a:prstGeom>
          <a:noFill/>
        </p:spPr>
        <p:txBody>
          <a:bodyPr wrap="square" rtlCol="0">
            <a:spAutoFit/>
          </a:bodyPr>
          <a:lstStyle/>
          <a:p>
            <a:r>
              <a:rPr lang="en-US" sz="1600" dirty="0" smtClean="0"/>
              <a:t>Copy the source and target sample XMLs in the respective text area and click on “Make XML Tree” button (shown below).</a:t>
            </a:r>
            <a:endParaRPr lang="en-US" sz="1600" dirty="0"/>
          </a:p>
        </p:txBody>
      </p:sp>
      <p:sp>
        <p:nvSpPr>
          <p:cNvPr id="9" name="Rectangle 8"/>
          <p:cNvSpPr/>
          <p:nvPr/>
        </p:nvSpPr>
        <p:spPr>
          <a:xfrm>
            <a:off x="0" y="304800"/>
            <a:ext cx="9144000" cy="4572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lvl="1" algn="ctr"/>
            <a:r>
              <a:rPr lang="en-US" sz="2400" b="1" i="1" dirty="0" smtClean="0">
                <a:latin typeface="Arial Black" panose="020B0A04020102020204" pitchFamily="34" charset="0"/>
              </a:rPr>
              <a:t>How </a:t>
            </a:r>
            <a:r>
              <a:rPr lang="en-US" sz="2400" b="1" i="1" dirty="0">
                <a:latin typeface="Arial Black" panose="020B0A04020102020204" pitchFamily="34" charset="0"/>
              </a:rPr>
              <a:t>t</a:t>
            </a:r>
            <a:r>
              <a:rPr lang="en-US" sz="2400" b="1" i="1" dirty="0" smtClean="0">
                <a:latin typeface="Arial Black" panose="020B0A04020102020204" pitchFamily="34" charset="0"/>
              </a:rPr>
              <a:t>o </a:t>
            </a:r>
            <a:r>
              <a:rPr lang="en-US" sz="2400" b="1" i="1" dirty="0">
                <a:latin typeface="Arial Black" panose="020B0A04020102020204" pitchFamily="34" charset="0"/>
              </a:rPr>
              <a:t>u</a:t>
            </a:r>
            <a:r>
              <a:rPr lang="en-US" sz="2400" b="1" i="1" dirty="0" smtClean="0">
                <a:latin typeface="Arial Black" panose="020B0A04020102020204" pitchFamily="34" charset="0"/>
              </a:rPr>
              <a:t>se it ?</a:t>
            </a:r>
            <a:endParaRPr lang="en-US" sz="2400" b="1" i="1" dirty="0">
              <a:latin typeface="Arial Black" panose="020B0A04020102020204" pitchFamily="34" charset="0"/>
            </a:endParaRPr>
          </a:p>
        </p:txBody>
      </p:sp>
    </p:spTree>
    <p:extLst>
      <p:ext uri="{BB962C8B-B14F-4D97-AF65-F5344CB8AC3E}">
        <p14:creationId xmlns:p14="http://schemas.microsoft.com/office/powerpoint/2010/main" val="3379413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282" y="2057399"/>
            <a:ext cx="7942118" cy="4267201"/>
          </a:xfrm>
        </p:spPr>
      </p:pic>
      <p:sp>
        <p:nvSpPr>
          <p:cNvPr id="7" name="Pentagon 6"/>
          <p:cNvSpPr/>
          <p:nvPr/>
        </p:nvSpPr>
        <p:spPr>
          <a:xfrm>
            <a:off x="477982" y="945576"/>
            <a:ext cx="1274618" cy="381000"/>
          </a:xfrm>
          <a:prstGeom prst="homePlate">
            <a:avLst>
              <a:gd name="adj" fmla="val 55455"/>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accent4">
                    <a:lumMod val="50000"/>
                  </a:schemeClr>
                </a:solidFill>
              </a:rPr>
              <a:t>Step 3:</a:t>
            </a:r>
            <a:endParaRPr lang="en-US" sz="2400" b="1" dirty="0">
              <a:solidFill>
                <a:schemeClr val="accent4">
                  <a:lumMod val="50000"/>
                </a:schemeClr>
              </a:solidFill>
            </a:endParaRPr>
          </a:p>
        </p:txBody>
      </p:sp>
      <p:sp>
        <p:nvSpPr>
          <p:cNvPr id="8" name="TextBox 7"/>
          <p:cNvSpPr txBox="1"/>
          <p:nvPr/>
        </p:nvSpPr>
        <p:spPr>
          <a:xfrm>
            <a:off x="477982" y="1390011"/>
            <a:ext cx="8208818" cy="584775"/>
          </a:xfrm>
          <a:prstGeom prst="rect">
            <a:avLst/>
          </a:prstGeom>
          <a:noFill/>
        </p:spPr>
        <p:txBody>
          <a:bodyPr wrap="square" rtlCol="0">
            <a:spAutoFit/>
          </a:bodyPr>
          <a:lstStyle/>
          <a:p>
            <a:r>
              <a:rPr lang="en-US" sz="1600" dirty="0" smtClean="0"/>
              <a:t>Once the raw XML is transformed into XML tree, it would look like this. Each parent node can be collapsed and expanded here.</a:t>
            </a:r>
            <a:endParaRPr lang="en-US" sz="1600" dirty="0"/>
          </a:p>
        </p:txBody>
      </p:sp>
      <p:sp>
        <p:nvSpPr>
          <p:cNvPr id="9" name="Rectangle 8"/>
          <p:cNvSpPr/>
          <p:nvPr/>
        </p:nvSpPr>
        <p:spPr>
          <a:xfrm>
            <a:off x="0" y="304800"/>
            <a:ext cx="9144000" cy="4572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lvl="1" algn="ctr"/>
            <a:r>
              <a:rPr lang="en-US" sz="2400" b="1" i="1" dirty="0" smtClean="0">
                <a:latin typeface="Arial Black" panose="020B0A04020102020204" pitchFamily="34" charset="0"/>
              </a:rPr>
              <a:t>How </a:t>
            </a:r>
            <a:r>
              <a:rPr lang="en-US" sz="2400" b="1" i="1" dirty="0">
                <a:latin typeface="Arial Black" panose="020B0A04020102020204" pitchFamily="34" charset="0"/>
              </a:rPr>
              <a:t>t</a:t>
            </a:r>
            <a:r>
              <a:rPr lang="en-US" sz="2400" b="1" i="1" dirty="0" smtClean="0">
                <a:latin typeface="Arial Black" panose="020B0A04020102020204" pitchFamily="34" charset="0"/>
              </a:rPr>
              <a:t>o </a:t>
            </a:r>
            <a:r>
              <a:rPr lang="en-US" sz="2400" b="1" i="1" dirty="0">
                <a:latin typeface="Arial Black" panose="020B0A04020102020204" pitchFamily="34" charset="0"/>
              </a:rPr>
              <a:t>u</a:t>
            </a:r>
            <a:r>
              <a:rPr lang="en-US" sz="2400" b="1" i="1" dirty="0" smtClean="0">
                <a:latin typeface="Arial Black" panose="020B0A04020102020204" pitchFamily="34" charset="0"/>
              </a:rPr>
              <a:t>se it ?</a:t>
            </a:r>
            <a:endParaRPr lang="en-US" sz="2400" b="1" i="1" dirty="0">
              <a:latin typeface="Arial Black" panose="020B0A04020102020204" pitchFamily="34" charset="0"/>
            </a:endParaRPr>
          </a:p>
        </p:txBody>
      </p:sp>
    </p:spTree>
    <p:extLst>
      <p:ext uri="{BB962C8B-B14F-4D97-AF65-F5344CB8AC3E}">
        <p14:creationId xmlns:p14="http://schemas.microsoft.com/office/powerpoint/2010/main" val="3502587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317990"/>
            <a:ext cx="7684396" cy="3930410"/>
          </a:xfrm>
        </p:spPr>
      </p:pic>
      <p:sp>
        <p:nvSpPr>
          <p:cNvPr id="7" name="Pentagon 6"/>
          <p:cNvSpPr/>
          <p:nvPr/>
        </p:nvSpPr>
        <p:spPr>
          <a:xfrm>
            <a:off x="477982" y="945576"/>
            <a:ext cx="1274618" cy="381000"/>
          </a:xfrm>
          <a:prstGeom prst="homePlate">
            <a:avLst>
              <a:gd name="adj" fmla="val 55455"/>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accent4">
                    <a:lumMod val="50000"/>
                  </a:schemeClr>
                </a:solidFill>
              </a:rPr>
              <a:t>Step 4:</a:t>
            </a:r>
            <a:endParaRPr lang="en-US" sz="2400" b="1" dirty="0">
              <a:solidFill>
                <a:schemeClr val="accent4">
                  <a:lumMod val="50000"/>
                </a:schemeClr>
              </a:solidFill>
            </a:endParaRPr>
          </a:p>
        </p:txBody>
      </p:sp>
      <p:sp>
        <p:nvSpPr>
          <p:cNvPr id="8" name="TextBox 7"/>
          <p:cNvSpPr txBox="1"/>
          <p:nvPr/>
        </p:nvSpPr>
        <p:spPr>
          <a:xfrm>
            <a:off x="477982" y="1390011"/>
            <a:ext cx="8208818" cy="830997"/>
          </a:xfrm>
          <a:prstGeom prst="rect">
            <a:avLst/>
          </a:prstGeom>
          <a:noFill/>
        </p:spPr>
        <p:txBody>
          <a:bodyPr wrap="square" rtlCol="0">
            <a:spAutoFit/>
          </a:bodyPr>
          <a:lstStyle/>
          <a:p>
            <a:r>
              <a:rPr lang="en-US" sz="1600" dirty="0" smtClean="0"/>
              <a:t>Now once the XML tree is created, just click on the circled plus symbol of source element and drag the mouse to the target element and release the mouse button. One mapping line would be created. This line can be removed by double clicking on the line.</a:t>
            </a:r>
            <a:endParaRPr lang="en-US" sz="1600" dirty="0"/>
          </a:p>
        </p:txBody>
      </p:sp>
      <p:sp>
        <p:nvSpPr>
          <p:cNvPr id="9" name="Rectangle 8"/>
          <p:cNvSpPr/>
          <p:nvPr/>
        </p:nvSpPr>
        <p:spPr>
          <a:xfrm>
            <a:off x="0" y="304800"/>
            <a:ext cx="9144000" cy="457200"/>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lvl="1" algn="ctr"/>
            <a:r>
              <a:rPr lang="en-US" sz="2400" b="1" i="1" dirty="0" smtClean="0">
                <a:latin typeface="Arial Black" panose="020B0A04020102020204" pitchFamily="34" charset="0"/>
              </a:rPr>
              <a:t>How </a:t>
            </a:r>
            <a:r>
              <a:rPr lang="en-US" sz="2400" b="1" i="1" dirty="0">
                <a:latin typeface="Arial Black" panose="020B0A04020102020204" pitchFamily="34" charset="0"/>
              </a:rPr>
              <a:t>t</a:t>
            </a:r>
            <a:r>
              <a:rPr lang="en-US" sz="2400" b="1" i="1" dirty="0" smtClean="0">
                <a:latin typeface="Arial Black" panose="020B0A04020102020204" pitchFamily="34" charset="0"/>
              </a:rPr>
              <a:t>o </a:t>
            </a:r>
            <a:r>
              <a:rPr lang="en-US" sz="2400" b="1" i="1" dirty="0">
                <a:latin typeface="Arial Black" panose="020B0A04020102020204" pitchFamily="34" charset="0"/>
              </a:rPr>
              <a:t>u</a:t>
            </a:r>
            <a:r>
              <a:rPr lang="en-US" sz="2400" b="1" i="1" dirty="0" smtClean="0">
                <a:latin typeface="Arial Black" panose="020B0A04020102020204" pitchFamily="34" charset="0"/>
              </a:rPr>
              <a:t>se it ?</a:t>
            </a:r>
            <a:endParaRPr lang="en-US" sz="2400" b="1" i="1" dirty="0">
              <a:latin typeface="Arial Black" panose="020B0A04020102020204" pitchFamily="34" charset="0"/>
            </a:endParaRPr>
          </a:p>
        </p:txBody>
      </p:sp>
    </p:spTree>
    <p:extLst>
      <p:ext uri="{BB962C8B-B14F-4D97-AF65-F5344CB8AC3E}">
        <p14:creationId xmlns:p14="http://schemas.microsoft.com/office/powerpoint/2010/main" val="4293461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1564</TotalTime>
  <Words>548</Words>
  <Application>Microsoft Office PowerPoint</Application>
  <PresentationFormat>On-screen Show (4:3)</PresentationFormat>
  <Paragraphs>57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Visual Mapping Tool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Moulik, Bibek (Cognizant)</dc:creator>
  <cp:lastModifiedBy>Moulik, Bibek (Cognizant)</cp:lastModifiedBy>
  <cp:revision>48</cp:revision>
  <dcterms:created xsi:type="dcterms:W3CDTF">2016-08-24T07:11:45Z</dcterms:created>
  <dcterms:modified xsi:type="dcterms:W3CDTF">2016-08-25T09:22:25Z</dcterms:modified>
</cp:coreProperties>
</file>