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6AD285-EDF8-44AC-A207-77E2AB8F9F8E}"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C37D4-D781-401D-9C91-FC1A426E2659}" type="slidenum">
              <a:rPr lang="en-US" smtClean="0"/>
              <a:t>‹#›</a:t>
            </a:fld>
            <a:endParaRPr lang="en-US"/>
          </a:p>
        </p:txBody>
      </p:sp>
    </p:spTree>
    <p:extLst>
      <p:ext uri="{BB962C8B-B14F-4D97-AF65-F5344CB8AC3E}">
        <p14:creationId xmlns:p14="http://schemas.microsoft.com/office/powerpoint/2010/main" val="485669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46AD285-EDF8-44AC-A207-77E2AB8F9F8E}"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BC37D4-D781-401D-9C91-FC1A426E2659}" type="slidenum">
              <a:rPr lang="en-US" smtClean="0"/>
              <a:t>‹#›</a:t>
            </a:fld>
            <a:endParaRPr lang="en-US"/>
          </a:p>
        </p:txBody>
      </p:sp>
    </p:spTree>
    <p:extLst>
      <p:ext uri="{BB962C8B-B14F-4D97-AF65-F5344CB8AC3E}">
        <p14:creationId xmlns:p14="http://schemas.microsoft.com/office/powerpoint/2010/main" val="27869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46AD285-EDF8-44AC-A207-77E2AB8F9F8E}"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C37D4-D781-401D-9C91-FC1A426E2659}" type="slidenum">
              <a:rPr lang="en-US" smtClean="0"/>
              <a:t>‹#›</a:t>
            </a:fld>
            <a:endParaRPr lang="en-US"/>
          </a:p>
        </p:txBody>
      </p:sp>
    </p:spTree>
    <p:extLst>
      <p:ext uri="{BB962C8B-B14F-4D97-AF65-F5344CB8AC3E}">
        <p14:creationId xmlns:p14="http://schemas.microsoft.com/office/powerpoint/2010/main" val="3431583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46AD285-EDF8-44AC-A207-77E2AB8F9F8E}"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C37D4-D781-401D-9C91-FC1A426E265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16469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AD285-EDF8-44AC-A207-77E2AB8F9F8E}"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C37D4-D781-401D-9C91-FC1A426E2659}" type="slidenum">
              <a:rPr lang="en-US" smtClean="0"/>
              <a:t>‹#›</a:t>
            </a:fld>
            <a:endParaRPr lang="en-US"/>
          </a:p>
        </p:txBody>
      </p:sp>
    </p:spTree>
    <p:extLst>
      <p:ext uri="{BB962C8B-B14F-4D97-AF65-F5344CB8AC3E}">
        <p14:creationId xmlns:p14="http://schemas.microsoft.com/office/powerpoint/2010/main" val="3324548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AD285-EDF8-44AC-A207-77E2AB8F9F8E}" type="datetimeFigureOut">
              <a:rPr lang="en-US" smtClean="0"/>
              <a:t>6/23/2022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C37D4-D781-401D-9C91-FC1A426E2659}" type="slidenum">
              <a:rPr lang="en-US" smtClean="0"/>
              <a:t>‹#›</a:t>
            </a:fld>
            <a:endParaRPr lang="en-US"/>
          </a:p>
        </p:txBody>
      </p:sp>
    </p:spTree>
    <p:extLst>
      <p:ext uri="{BB962C8B-B14F-4D97-AF65-F5344CB8AC3E}">
        <p14:creationId xmlns:p14="http://schemas.microsoft.com/office/powerpoint/2010/main" val="2813387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AD285-EDF8-44AC-A207-77E2AB8F9F8E}" type="datetimeFigureOut">
              <a:rPr lang="en-US" smtClean="0"/>
              <a:t>6/23/2022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C37D4-D781-401D-9C91-FC1A426E2659}" type="slidenum">
              <a:rPr lang="en-US" smtClean="0"/>
              <a:t>‹#›</a:t>
            </a:fld>
            <a:endParaRPr lang="en-US"/>
          </a:p>
        </p:txBody>
      </p:sp>
    </p:spTree>
    <p:extLst>
      <p:ext uri="{BB962C8B-B14F-4D97-AF65-F5344CB8AC3E}">
        <p14:creationId xmlns:p14="http://schemas.microsoft.com/office/powerpoint/2010/main" val="4013107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AD285-EDF8-44AC-A207-77E2AB8F9F8E}"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C37D4-D781-401D-9C91-FC1A426E2659}" type="slidenum">
              <a:rPr lang="en-US" smtClean="0"/>
              <a:t>‹#›</a:t>
            </a:fld>
            <a:endParaRPr lang="en-US"/>
          </a:p>
        </p:txBody>
      </p:sp>
    </p:spTree>
    <p:extLst>
      <p:ext uri="{BB962C8B-B14F-4D97-AF65-F5344CB8AC3E}">
        <p14:creationId xmlns:p14="http://schemas.microsoft.com/office/powerpoint/2010/main" val="4023428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AD285-EDF8-44AC-A207-77E2AB8F9F8E}"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C37D4-D781-401D-9C91-FC1A426E2659}" type="slidenum">
              <a:rPr lang="en-US" smtClean="0"/>
              <a:t>‹#›</a:t>
            </a:fld>
            <a:endParaRPr lang="en-US"/>
          </a:p>
        </p:txBody>
      </p:sp>
    </p:spTree>
    <p:extLst>
      <p:ext uri="{BB962C8B-B14F-4D97-AF65-F5344CB8AC3E}">
        <p14:creationId xmlns:p14="http://schemas.microsoft.com/office/powerpoint/2010/main" val="97270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46AD285-EDF8-44AC-A207-77E2AB8F9F8E}"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C37D4-D781-401D-9C91-FC1A426E2659}" type="slidenum">
              <a:rPr lang="en-US" smtClean="0"/>
              <a:t>‹#›</a:t>
            </a:fld>
            <a:endParaRPr lang="en-US"/>
          </a:p>
        </p:txBody>
      </p:sp>
    </p:spTree>
    <p:extLst>
      <p:ext uri="{BB962C8B-B14F-4D97-AF65-F5344CB8AC3E}">
        <p14:creationId xmlns:p14="http://schemas.microsoft.com/office/powerpoint/2010/main" val="2750301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AD285-EDF8-44AC-A207-77E2AB8F9F8E}"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C37D4-D781-401D-9C91-FC1A426E2659}" type="slidenum">
              <a:rPr lang="en-US" smtClean="0"/>
              <a:t>‹#›</a:t>
            </a:fld>
            <a:endParaRPr lang="en-US"/>
          </a:p>
        </p:txBody>
      </p:sp>
    </p:spTree>
    <p:extLst>
      <p:ext uri="{BB962C8B-B14F-4D97-AF65-F5344CB8AC3E}">
        <p14:creationId xmlns:p14="http://schemas.microsoft.com/office/powerpoint/2010/main" val="2080875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AD285-EDF8-44AC-A207-77E2AB8F9F8E}"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BC37D4-D781-401D-9C91-FC1A426E2659}" type="slidenum">
              <a:rPr lang="en-US" smtClean="0"/>
              <a:t>‹#›</a:t>
            </a:fld>
            <a:endParaRPr lang="en-US"/>
          </a:p>
        </p:txBody>
      </p:sp>
    </p:spTree>
    <p:extLst>
      <p:ext uri="{BB962C8B-B14F-4D97-AF65-F5344CB8AC3E}">
        <p14:creationId xmlns:p14="http://schemas.microsoft.com/office/powerpoint/2010/main" val="1268973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AD285-EDF8-44AC-A207-77E2AB8F9F8E}" type="datetimeFigureOut">
              <a:rPr lang="en-US" smtClean="0"/>
              <a:t>6/23/2022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BC37D4-D781-401D-9C91-FC1A426E2659}" type="slidenum">
              <a:rPr lang="en-US" smtClean="0"/>
              <a:t>‹#›</a:t>
            </a:fld>
            <a:endParaRPr lang="en-US"/>
          </a:p>
        </p:txBody>
      </p:sp>
    </p:spTree>
    <p:extLst>
      <p:ext uri="{BB962C8B-B14F-4D97-AF65-F5344CB8AC3E}">
        <p14:creationId xmlns:p14="http://schemas.microsoft.com/office/powerpoint/2010/main" val="178245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46AD285-EDF8-44AC-A207-77E2AB8F9F8E}" type="datetimeFigureOut">
              <a:rPr lang="en-US" smtClean="0"/>
              <a:t>6/23/2022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0BC37D4-D781-401D-9C91-FC1A426E2659}" type="slidenum">
              <a:rPr lang="en-US" smtClean="0"/>
              <a:t>‹#›</a:t>
            </a:fld>
            <a:endParaRPr lang="en-US"/>
          </a:p>
        </p:txBody>
      </p:sp>
    </p:spTree>
    <p:extLst>
      <p:ext uri="{BB962C8B-B14F-4D97-AF65-F5344CB8AC3E}">
        <p14:creationId xmlns:p14="http://schemas.microsoft.com/office/powerpoint/2010/main" val="4123267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6AD285-EDF8-44AC-A207-77E2AB8F9F8E}" type="datetimeFigureOut">
              <a:rPr lang="en-US" smtClean="0"/>
              <a:t>6/23/2022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0BC37D4-D781-401D-9C91-FC1A426E2659}" type="slidenum">
              <a:rPr lang="en-US" smtClean="0"/>
              <a:t>‹#›</a:t>
            </a:fld>
            <a:endParaRPr lang="en-US"/>
          </a:p>
        </p:txBody>
      </p:sp>
    </p:spTree>
    <p:extLst>
      <p:ext uri="{BB962C8B-B14F-4D97-AF65-F5344CB8AC3E}">
        <p14:creationId xmlns:p14="http://schemas.microsoft.com/office/powerpoint/2010/main" val="2820836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846AD285-EDF8-44AC-A207-77E2AB8F9F8E}" type="datetimeFigureOut">
              <a:rPr lang="en-US" smtClean="0"/>
              <a:t>6/23/2022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0BC37D4-D781-401D-9C91-FC1A426E2659}" type="slidenum">
              <a:rPr lang="en-US" smtClean="0"/>
              <a:t>‹#›</a:t>
            </a:fld>
            <a:endParaRPr lang="en-US"/>
          </a:p>
        </p:txBody>
      </p:sp>
    </p:spTree>
    <p:extLst>
      <p:ext uri="{BB962C8B-B14F-4D97-AF65-F5344CB8AC3E}">
        <p14:creationId xmlns:p14="http://schemas.microsoft.com/office/powerpoint/2010/main" val="137165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46AD285-EDF8-44AC-A207-77E2AB8F9F8E}"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BC37D4-D781-401D-9C91-FC1A426E2659}" type="slidenum">
              <a:rPr lang="en-US" smtClean="0"/>
              <a:t>‹#›</a:t>
            </a:fld>
            <a:endParaRPr lang="en-US"/>
          </a:p>
        </p:txBody>
      </p:sp>
    </p:spTree>
    <p:extLst>
      <p:ext uri="{BB962C8B-B14F-4D97-AF65-F5344CB8AC3E}">
        <p14:creationId xmlns:p14="http://schemas.microsoft.com/office/powerpoint/2010/main" val="2118870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6AD285-EDF8-44AC-A207-77E2AB8F9F8E}" type="datetimeFigureOut">
              <a:rPr lang="en-US" smtClean="0"/>
              <a:t>6/23/2022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0BC37D4-D781-401D-9C91-FC1A426E2659}" type="slidenum">
              <a:rPr lang="en-US" smtClean="0"/>
              <a:t>‹#›</a:t>
            </a:fld>
            <a:endParaRPr lang="en-US"/>
          </a:p>
        </p:txBody>
      </p:sp>
    </p:spTree>
    <p:extLst>
      <p:ext uri="{BB962C8B-B14F-4D97-AF65-F5344CB8AC3E}">
        <p14:creationId xmlns:p14="http://schemas.microsoft.com/office/powerpoint/2010/main" val="32236837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222069"/>
            <a:ext cx="10470989" cy="3696788"/>
          </a:xfrm>
        </p:spPr>
        <p:txBody>
          <a:bodyPr/>
          <a:lstStyle/>
          <a:p>
            <a:r>
              <a:rPr lang="en-US" sz="4400" dirty="0"/>
              <a:t>Operating System </a:t>
            </a:r>
            <a:r>
              <a:rPr lang="en-US" sz="4400" b="1" dirty="0">
                <a:solidFill>
                  <a:srgbClr val="FFC000"/>
                </a:solidFill>
              </a:rPr>
              <a:t>I/O Software</a:t>
            </a:r>
            <a:r>
              <a:rPr lang="en-US" dirty="0"/>
              <a:t/>
            </a:r>
            <a:br>
              <a:rPr lang="en-US" dirty="0"/>
            </a:br>
            <a:endParaRPr lang="en-US" dirty="0"/>
          </a:p>
        </p:txBody>
      </p:sp>
      <p:sp>
        <p:nvSpPr>
          <p:cNvPr id="3" name="Subtitle 2"/>
          <p:cNvSpPr>
            <a:spLocks noGrp="1"/>
          </p:cNvSpPr>
          <p:nvPr>
            <p:ph type="subTitle" idx="1"/>
          </p:nvPr>
        </p:nvSpPr>
        <p:spPr>
          <a:xfrm>
            <a:off x="6426925" y="5159828"/>
            <a:ext cx="3553687" cy="478971"/>
          </a:xfrm>
        </p:spPr>
        <p:txBody>
          <a:bodyPr>
            <a:noAutofit/>
          </a:bodyPr>
          <a:lstStyle/>
          <a:p>
            <a:pPr algn="r"/>
            <a:r>
              <a:rPr lang="en-US" sz="2800" b="1" dirty="0" err="1" smtClean="0"/>
              <a:t>Bibek</a:t>
            </a:r>
            <a:r>
              <a:rPr lang="en-US" sz="2800" b="1" dirty="0" smtClean="0"/>
              <a:t> </a:t>
            </a:r>
            <a:r>
              <a:rPr lang="en-US" sz="2800" b="1" dirty="0" err="1" smtClean="0"/>
              <a:t>Parajuli</a:t>
            </a:r>
            <a:endParaRPr lang="en-US" sz="2800" b="1" dirty="0"/>
          </a:p>
        </p:txBody>
      </p:sp>
    </p:spTree>
    <p:extLst>
      <p:ext uri="{BB962C8B-B14F-4D97-AF65-F5344CB8AC3E}">
        <p14:creationId xmlns:p14="http://schemas.microsoft.com/office/powerpoint/2010/main" val="9553054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569" y="2886891"/>
            <a:ext cx="9124906" cy="1761808"/>
          </a:xfrm>
        </p:spPr>
        <p:txBody>
          <a:bodyPr/>
          <a:lstStyle/>
          <a:p>
            <a:pPr algn="ctr"/>
            <a:r>
              <a:rPr lang="en-US" sz="6000" dirty="0" smtClean="0">
                <a:solidFill>
                  <a:srgbClr val="FFC000"/>
                </a:solidFill>
              </a:rPr>
              <a:t>Thank You</a:t>
            </a:r>
            <a:endParaRPr lang="en-US" sz="6000" dirty="0">
              <a:solidFill>
                <a:srgbClr val="FFC000"/>
              </a:solidFill>
            </a:endParaRPr>
          </a:p>
        </p:txBody>
      </p:sp>
    </p:spTree>
    <p:extLst>
      <p:ext uri="{BB962C8B-B14F-4D97-AF65-F5344CB8AC3E}">
        <p14:creationId xmlns:p14="http://schemas.microsoft.com/office/powerpoint/2010/main" val="12619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704" y="313509"/>
            <a:ext cx="11312434" cy="5934891"/>
          </a:xfrm>
        </p:spPr>
        <p:txBody>
          <a:bodyPr>
            <a:normAutofit/>
          </a:bodyPr>
          <a:lstStyle/>
          <a:p>
            <a:r>
              <a:rPr lang="en-US" sz="2400" dirty="0">
                <a:solidFill>
                  <a:schemeClr val="tx1">
                    <a:lumMod val="95000"/>
                  </a:schemeClr>
                </a:solidFill>
              </a:rPr>
              <a:t>I/O Software is used for interaction with I/O devices like mouse, keyboards, USB devices, printers, etc</a:t>
            </a:r>
            <a:r>
              <a:rPr lang="en-US" sz="2400" dirty="0" smtClean="0">
                <a:solidFill>
                  <a:schemeClr val="tx1">
                    <a:lumMod val="95000"/>
                  </a:schemeClr>
                </a:solidFill>
              </a:rPr>
              <a:t>.</a:t>
            </a:r>
          </a:p>
          <a:p>
            <a:endParaRPr lang="en-US" sz="2400" dirty="0">
              <a:solidFill>
                <a:schemeClr val="tx1">
                  <a:lumMod val="95000"/>
                </a:schemeClr>
              </a:solidFill>
            </a:endParaRPr>
          </a:p>
          <a:p>
            <a:pPr marL="0" indent="0" fontAlgn="base">
              <a:buNone/>
            </a:pPr>
            <a:r>
              <a:rPr lang="en-US" sz="2800" b="1" u="sng" dirty="0"/>
              <a:t>I/O software is organized in the following ways:</a:t>
            </a:r>
            <a:r>
              <a:rPr lang="en-US" sz="2800" dirty="0"/>
              <a:t> </a:t>
            </a:r>
            <a:endParaRPr lang="en-US" sz="2800" dirty="0" smtClean="0"/>
          </a:p>
          <a:p>
            <a:pPr marL="0" indent="0" fontAlgn="base">
              <a:buNone/>
            </a:pPr>
            <a:endParaRPr lang="en-US" sz="3600" dirty="0"/>
          </a:p>
          <a:p>
            <a:pPr fontAlgn="base"/>
            <a:r>
              <a:rPr lang="en-US" b="1" dirty="0"/>
              <a:t>User Level Libraries</a:t>
            </a:r>
            <a:r>
              <a:rPr lang="en-US" dirty="0"/>
              <a:t>– Provides a simple interface to program for input-output functions. </a:t>
            </a:r>
            <a:endParaRPr lang="en-US" dirty="0" smtClean="0"/>
          </a:p>
          <a:p>
            <a:pPr fontAlgn="base"/>
            <a:endParaRPr lang="en-US" dirty="0"/>
          </a:p>
          <a:p>
            <a:pPr fontAlgn="base"/>
            <a:r>
              <a:rPr lang="en-US" b="1" dirty="0"/>
              <a:t>Kernel Level Modules</a:t>
            </a:r>
            <a:r>
              <a:rPr lang="en-US" dirty="0"/>
              <a:t>– Provides device driver to interact with the device-independent I/O modules and device controller</a:t>
            </a:r>
            <a:r>
              <a:rPr lang="en-US" dirty="0" smtClean="0"/>
              <a:t>.</a:t>
            </a:r>
          </a:p>
          <a:p>
            <a:pPr fontAlgn="base"/>
            <a:endParaRPr lang="en-US" dirty="0"/>
          </a:p>
          <a:p>
            <a:pPr fontAlgn="base"/>
            <a:r>
              <a:rPr lang="en-US" b="1" dirty="0"/>
              <a:t>Hardware</a:t>
            </a:r>
            <a:r>
              <a:rPr lang="en-US" dirty="0"/>
              <a:t>-A layer including hardware controller and actual hardware which interact with device drivers.</a:t>
            </a:r>
          </a:p>
          <a:p>
            <a:endParaRPr lang="en-US" sz="2400" dirty="0">
              <a:solidFill>
                <a:schemeClr val="tx1">
                  <a:lumMod val="95000"/>
                </a:schemeClr>
              </a:solidFill>
            </a:endParaRPr>
          </a:p>
        </p:txBody>
      </p:sp>
    </p:spTree>
    <p:extLst>
      <p:ext uri="{BB962C8B-B14F-4D97-AF65-F5344CB8AC3E}">
        <p14:creationId xmlns:p14="http://schemas.microsoft.com/office/powerpoint/2010/main" val="454776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253" y="603032"/>
            <a:ext cx="7742461" cy="6127325"/>
          </a:xfrm>
        </p:spPr>
      </p:pic>
    </p:spTree>
    <p:extLst>
      <p:ext uri="{BB962C8B-B14F-4D97-AF65-F5344CB8AC3E}">
        <p14:creationId xmlns:p14="http://schemas.microsoft.com/office/powerpoint/2010/main" val="3315414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6" y="261258"/>
            <a:ext cx="11351623" cy="5987142"/>
          </a:xfrm>
        </p:spPr>
        <p:txBody>
          <a:bodyPr/>
          <a:lstStyle/>
          <a:p>
            <a:pPr marL="0" indent="0" algn="ctr">
              <a:buNone/>
            </a:pPr>
            <a:r>
              <a:rPr lang="en-US" sz="4400" b="1" dirty="0">
                <a:solidFill>
                  <a:srgbClr val="FFFF00"/>
                </a:solidFill>
              </a:rPr>
              <a:t>Goals Of I/O </a:t>
            </a:r>
            <a:r>
              <a:rPr lang="en-US" sz="4400" b="1" dirty="0" smtClean="0">
                <a:solidFill>
                  <a:srgbClr val="FFFF00"/>
                </a:solidFill>
              </a:rPr>
              <a:t>Software</a:t>
            </a:r>
            <a:endParaRPr lang="en-US" sz="4400" b="1" dirty="0">
              <a:solidFill>
                <a:srgbClr val="FFFF00"/>
              </a:solidFill>
            </a:endParaRPr>
          </a:p>
          <a:p>
            <a:r>
              <a:rPr lang="en-US" b="1" dirty="0"/>
              <a:t> </a:t>
            </a:r>
            <a:r>
              <a:rPr lang="en-US" sz="2400" b="1" u="sng" dirty="0"/>
              <a:t>Uniform naming</a:t>
            </a:r>
            <a:r>
              <a:rPr lang="en-US" b="1" dirty="0"/>
              <a:t>:</a:t>
            </a:r>
            <a:r>
              <a:rPr lang="en-US" dirty="0"/>
              <a:t> </a:t>
            </a:r>
            <a:r>
              <a:rPr lang="en-US" sz="1600" dirty="0"/>
              <a:t>N</a:t>
            </a:r>
            <a:r>
              <a:rPr lang="en-US" sz="1600" dirty="0" smtClean="0"/>
              <a:t>aming </a:t>
            </a:r>
            <a:r>
              <a:rPr lang="en-US" sz="1600" dirty="0"/>
              <a:t>of file systems in Operating Systems is done in a way that the user does not have to be aware of the underlying hardware name. </a:t>
            </a:r>
            <a:endParaRPr lang="en-US" sz="1600" dirty="0" smtClean="0"/>
          </a:p>
          <a:p>
            <a:endParaRPr lang="en-US" sz="2400" dirty="0"/>
          </a:p>
          <a:p>
            <a:r>
              <a:rPr lang="en-US" sz="2400" b="1" u="sng" dirty="0" smtClean="0"/>
              <a:t>Synchronous </a:t>
            </a:r>
            <a:r>
              <a:rPr lang="en-US" sz="2400" b="1" u="sng" dirty="0"/>
              <a:t>versus Asynchronous</a:t>
            </a:r>
            <a:r>
              <a:rPr lang="en-US" b="1" dirty="0"/>
              <a:t>:</a:t>
            </a:r>
            <a:r>
              <a:rPr lang="en-US" dirty="0"/>
              <a:t> </a:t>
            </a:r>
            <a:r>
              <a:rPr lang="en-US" sz="1600" dirty="0"/>
              <a:t>When the CPU is working on some process it goes into the block state when the interrupt occurs. Therefore most of the devices are asynchronous. And if the I/O operation is in a blocking state it is much easier to write the I/O operation. It is always the operating system’s responsibility to create such an interrupt-driven user program. </a:t>
            </a:r>
            <a:endParaRPr lang="en-US" sz="1600" dirty="0" smtClean="0"/>
          </a:p>
          <a:p>
            <a:endParaRPr lang="en-US" sz="2400" dirty="0"/>
          </a:p>
          <a:p>
            <a:r>
              <a:rPr lang="en-US" sz="2400" b="1" u="sng" dirty="0"/>
              <a:t>Error handling</a:t>
            </a:r>
            <a:r>
              <a:rPr lang="en-US" b="1" dirty="0"/>
              <a:t>:</a:t>
            </a:r>
            <a:r>
              <a:rPr lang="en-US" dirty="0"/>
              <a:t> </a:t>
            </a:r>
            <a:r>
              <a:rPr lang="en-US" sz="1600" dirty="0"/>
              <a:t>Errors and mostly generated by the controller and also they are mostly handled by the controller itself. When the lower level solves the problem it does not reach the upper level. </a:t>
            </a:r>
            <a:endParaRPr lang="en-US" sz="1600" dirty="0" smtClean="0"/>
          </a:p>
          <a:p>
            <a:endParaRPr lang="en-US" sz="1600" dirty="0"/>
          </a:p>
          <a:p>
            <a:r>
              <a:rPr lang="en-US" b="1" dirty="0"/>
              <a:t> </a:t>
            </a:r>
            <a:r>
              <a:rPr lang="en-US" sz="2400" b="1" u="sng" dirty="0"/>
              <a:t>Shareable and Non-Shareable Devices</a:t>
            </a:r>
            <a:r>
              <a:rPr lang="en-US" b="1" dirty="0"/>
              <a:t>: </a:t>
            </a:r>
            <a:r>
              <a:rPr lang="en-US" sz="1600" dirty="0"/>
              <a:t>Devices like Hard Disk can be shared among multiple processes while devices like Printers cannot be shared. The goal of I/O software is to handle both types of devices.</a:t>
            </a:r>
            <a:endParaRPr lang="en-US" sz="1600" dirty="0" smtClean="0"/>
          </a:p>
          <a:p>
            <a:endParaRPr lang="en-US" dirty="0"/>
          </a:p>
          <a:p>
            <a:endParaRPr lang="en-US" dirty="0"/>
          </a:p>
        </p:txBody>
      </p:sp>
    </p:spTree>
    <p:extLst>
      <p:ext uri="{BB962C8B-B14F-4D97-AF65-F5344CB8AC3E}">
        <p14:creationId xmlns:p14="http://schemas.microsoft.com/office/powerpoint/2010/main" val="69875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735" y="248194"/>
            <a:ext cx="11175774" cy="6091646"/>
          </a:xfrm>
        </p:spPr>
        <p:txBody>
          <a:bodyPr/>
          <a:lstStyle/>
          <a:p>
            <a:r>
              <a:rPr lang="en-US" sz="2400" b="1" u="sng" dirty="0"/>
              <a:t>Device </a:t>
            </a:r>
            <a:r>
              <a:rPr lang="en-US" sz="2400" b="1" u="sng" dirty="0" smtClean="0"/>
              <a:t>independence: </a:t>
            </a:r>
            <a:r>
              <a:rPr lang="en-US" sz="1600" dirty="0"/>
              <a:t>P</a:t>
            </a:r>
            <a:r>
              <a:rPr lang="en-US" sz="1600" dirty="0" smtClean="0"/>
              <a:t>rograms </a:t>
            </a:r>
            <a:r>
              <a:rPr lang="en-US" sz="1600" dirty="0"/>
              <a:t>can access any I/O device. without specifying device in advance. (floppy, hard drive, or CD-ROM</a:t>
            </a:r>
            <a:r>
              <a:rPr lang="en-US" sz="1600" dirty="0" smtClean="0"/>
              <a:t>).</a:t>
            </a:r>
            <a:endParaRPr lang="en-US" sz="1600" dirty="0"/>
          </a:p>
          <a:p>
            <a:endParaRPr lang="en-US" sz="1600" dirty="0" smtClean="0"/>
          </a:p>
          <a:p>
            <a:endParaRPr lang="en-US" sz="1600" dirty="0"/>
          </a:p>
          <a:p>
            <a:r>
              <a:rPr lang="en-US" sz="2400" b="1" u="sng" dirty="0"/>
              <a:t> Buffering:</a:t>
            </a:r>
            <a:r>
              <a:rPr lang="en-US" dirty="0"/>
              <a:t> </a:t>
            </a:r>
            <a:r>
              <a:rPr lang="en-US" sz="1600" dirty="0"/>
              <a:t>Buffer has a major impact on I/O software as it is the one that ultimately helps store the data and copy data. Many devices have constraints and just to avoid it some data is always put into the buffer in advance so the buffer rate of getting filled with data and getting empty remains balanced</a:t>
            </a:r>
            <a:r>
              <a:rPr lang="en-US" sz="1600" dirty="0" smtClean="0"/>
              <a:t>.</a:t>
            </a:r>
          </a:p>
          <a:p>
            <a:endParaRPr lang="en-US" sz="1600" dirty="0" smtClean="0"/>
          </a:p>
          <a:p>
            <a:endParaRPr lang="en-US" sz="1600" dirty="0"/>
          </a:p>
          <a:p>
            <a:r>
              <a:rPr lang="en-US" sz="2400" b="1" u="sng" dirty="0"/>
              <a:t>Caching</a:t>
            </a:r>
            <a:r>
              <a:rPr lang="en-US" b="1" dirty="0"/>
              <a:t>: </a:t>
            </a:r>
            <a:r>
              <a:rPr lang="en-US" sz="1600" dirty="0"/>
              <a:t>Caching is the process in which all the most accessible and most used data is kept in a separate memory (known as Cache memory) for access by creating a copy of the originally available data. The reason for implementing this Caching process is just to increase the speed of accessing the data since accessing the Cached copy of data is more efficient as compared to accessing the original </a:t>
            </a:r>
            <a:r>
              <a:rPr lang="en-US" sz="1600" dirty="0" smtClean="0"/>
              <a:t>data.</a:t>
            </a:r>
            <a:endParaRPr lang="en-US" sz="1600" dirty="0"/>
          </a:p>
        </p:txBody>
      </p:sp>
    </p:spTree>
    <p:extLst>
      <p:ext uri="{BB962C8B-B14F-4D97-AF65-F5344CB8AC3E}">
        <p14:creationId xmlns:p14="http://schemas.microsoft.com/office/powerpoint/2010/main" val="1190585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INTERRUPT </a:t>
            </a:r>
            <a:r>
              <a:rPr lang="en-US" dirty="0"/>
              <a:t>HANDLER</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The </a:t>
            </a:r>
            <a:r>
              <a:rPr lang="en-US" dirty="0"/>
              <a:t>mechanism for notifying the operating system that an external event has taken place is to interrupt the currently running thread and transfer control to an interrupt handler.</a:t>
            </a:r>
            <a:endParaRPr lang="en-US" dirty="0"/>
          </a:p>
        </p:txBody>
      </p:sp>
    </p:spTree>
    <p:extLst>
      <p:ext uri="{BB962C8B-B14F-4D97-AF65-F5344CB8AC3E}">
        <p14:creationId xmlns:p14="http://schemas.microsoft.com/office/powerpoint/2010/main" val="1201018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 of </a:t>
            </a:r>
            <a:r>
              <a:rPr lang="en-US" dirty="0" smtClean="0">
                <a:solidFill>
                  <a:srgbClr val="FFFF00"/>
                </a:solidFill>
              </a:rPr>
              <a:t>Interrupt Handler</a:t>
            </a:r>
            <a:endParaRPr lang="en-US" dirty="0">
              <a:solidFill>
                <a:srgbClr val="FFFF00"/>
              </a:solidFill>
            </a:endParaRPr>
          </a:p>
        </p:txBody>
      </p:sp>
      <p:sp>
        <p:nvSpPr>
          <p:cNvPr id="3" name="Content Placeholder 2"/>
          <p:cNvSpPr>
            <a:spLocks noGrp="1"/>
          </p:cNvSpPr>
          <p:nvPr>
            <p:ph idx="1"/>
          </p:nvPr>
        </p:nvSpPr>
        <p:spPr>
          <a:xfrm>
            <a:off x="1103312" y="1528354"/>
            <a:ext cx="9712734" cy="4720045"/>
          </a:xfrm>
        </p:spPr>
        <p:txBody>
          <a:bodyPr/>
          <a:lstStyle/>
          <a:p>
            <a:r>
              <a:rPr lang="en-US" sz="2400" b="1" u="sng" dirty="0"/>
              <a:t>Perform any I/O request-related </a:t>
            </a:r>
            <a:r>
              <a:rPr lang="en-US" sz="2400" b="1" u="sng" dirty="0" smtClean="0"/>
              <a:t>processing: </a:t>
            </a:r>
            <a:endParaRPr lang="en-US" sz="2400" b="1" u="sng" dirty="0"/>
          </a:p>
          <a:p>
            <a:pPr marL="0" indent="0">
              <a:buNone/>
            </a:pPr>
            <a:r>
              <a:rPr lang="en-US" sz="1600" dirty="0" smtClean="0"/>
              <a:t>Devices </a:t>
            </a:r>
            <a:r>
              <a:rPr lang="en-US" sz="1600" dirty="0"/>
              <a:t>interrupt for different reasons, such as transfer done or transfer error. This step can involve using data access functions to read the device's data buffer, examine the device's error register, and set the status field in a data structure accordingly</a:t>
            </a:r>
            <a:r>
              <a:rPr lang="en-US" sz="1600" b="1" dirty="0" smtClean="0"/>
              <a:t>.</a:t>
            </a:r>
          </a:p>
          <a:p>
            <a:pPr marL="0" indent="0">
              <a:buNone/>
            </a:pPr>
            <a:endParaRPr lang="en-US" sz="1600" b="1" dirty="0"/>
          </a:p>
          <a:p>
            <a:r>
              <a:rPr lang="en-US" sz="2400" b="1" u="sng" dirty="0"/>
              <a:t>Inform the device that the device is being </a:t>
            </a:r>
            <a:r>
              <a:rPr lang="en-US" sz="2400" b="1" u="sng" dirty="0" smtClean="0"/>
              <a:t>serviced:</a:t>
            </a:r>
            <a:endParaRPr lang="en-US" sz="1600" b="1" u="sng" dirty="0"/>
          </a:p>
          <a:p>
            <a:pPr marL="0" indent="0">
              <a:buNone/>
            </a:pPr>
            <a:r>
              <a:rPr lang="en-US" sz="1600" dirty="0"/>
              <a:t>Informing a device about servicing is a device-specific operation that is required for the majority of devices.</a:t>
            </a:r>
            <a:endParaRPr lang="en-US" sz="1600" b="1" u="sng" dirty="0"/>
          </a:p>
        </p:txBody>
      </p:sp>
    </p:spTree>
    <p:extLst>
      <p:ext uri="{BB962C8B-B14F-4D97-AF65-F5344CB8AC3E}">
        <p14:creationId xmlns:p14="http://schemas.microsoft.com/office/powerpoint/2010/main" val="394459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074" y="313509"/>
            <a:ext cx="10580913" cy="6361611"/>
          </a:xfrm>
        </p:spPr>
        <p:txBody>
          <a:bodyPr>
            <a:normAutofit/>
          </a:bodyPr>
          <a:lstStyle/>
          <a:p>
            <a:r>
              <a:rPr lang="en-US" sz="2400" b="1" u="sng" dirty="0"/>
              <a:t>Determine whether the device is interrupting and possibly reject the </a:t>
            </a:r>
            <a:r>
              <a:rPr lang="en-US" sz="2400" b="1" u="sng" dirty="0" smtClean="0"/>
              <a:t>interrupt:</a:t>
            </a:r>
          </a:p>
          <a:p>
            <a:pPr marL="0" indent="0">
              <a:buNone/>
            </a:pPr>
            <a:r>
              <a:rPr lang="en-US" sz="1600" dirty="0" smtClean="0"/>
              <a:t>The </a:t>
            </a:r>
            <a:r>
              <a:rPr lang="en-US" sz="1600" dirty="0"/>
              <a:t>interrupt handler first examines the device to determine whether this device issued the </a:t>
            </a:r>
            <a:r>
              <a:rPr lang="en-US" sz="1600" dirty="0" smtClean="0"/>
              <a:t>interrupt.</a:t>
            </a:r>
            <a:r>
              <a:rPr lang="en-US" sz="1600" dirty="0"/>
              <a:t>  Any device at the given interrupt priority level might have issued the interrupt. Device polling tells the system whether this device issued the interrupt</a:t>
            </a:r>
            <a:r>
              <a:rPr lang="en-US" sz="1600" dirty="0" smtClean="0"/>
              <a:t>.</a:t>
            </a:r>
          </a:p>
          <a:p>
            <a:pPr marL="0" indent="0">
              <a:buNone/>
            </a:pPr>
            <a:endParaRPr lang="en-US" sz="1600" u="sng" dirty="0"/>
          </a:p>
          <a:p>
            <a:r>
              <a:rPr lang="en-US" sz="2400" b="1" u="sng" dirty="0"/>
              <a:t>Do any additional processing that could prevent another </a:t>
            </a:r>
            <a:r>
              <a:rPr lang="en-US" sz="2400" b="1" u="sng" dirty="0" smtClean="0"/>
              <a:t>interrupt:</a:t>
            </a:r>
            <a:endParaRPr lang="en-US" sz="1600" dirty="0" smtClean="0"/>
          </a:p>
          <a:p>
            <a:pPr marL="0" indent="0">
              <a:buNone/>
            </a:pPr>
            <a:r>
              <a:rPr lang="en-US" sz="1600" dirty="0" smtClean="0"/>
              <a:t>For </a:t>
            </a:r>
            <a:r>
              <a:rPr lang="en-US" sz="1600" dirty="0"/>
              <a:t>example, read the next item of data from the device</a:t>
            </a:r>
            <a:r>
              <a:rPr lang="en-US" sz="1600" dirty="0" smtClean="0"/>
              <a:t>.</a:t>
            </a:r>
          </a:p>
          <a:p>
            <a:pPr marL="0" indent="0">
              <a:buNone/>
            </a:pPr>
            <a:endParaRPr lang="en-US" sz="1600" dirty="0"/>
          </a:p>
          <a:p>
            <a:pPr marL="0" indent="0">
              <a:buNone/>
            </a:pPr>
            <a:endParaRPr lang="en-US" sz="1600" dirty="0"/>
          </a:p>
          <a:p>
            <a:endParaRPr lang="en-US" sz="1600" u="sng" dirty="0" smtClean="0"/>
          </a:p>
          <a:p>
            <a:endParaRPr lang="en-US" sz="1600" u="sng" dirty="0"/>
          </a:p>
          <a:p>
            <a:endParaRPr lang="en-US" sz="1600" u="sng" dirty="0"/>
          </a:p>
        </p:txBody>
      </p:sp>
    </p:spTree>
    <p:extLst>
      <p:ext uri="{BB962C8B-B14F-4D97-AF65-F5344CB8AC3E}">
        <p14:creationId xmlns:p14="http://schemas.microsoft.com/office/powerpoint/2010/main" val="1945550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089" y="1790620"/>
            <a:ext cx="10416613" cy="3669653"/>
          </a:xfrm>
        </p:spPr>
      </p:pic>
    </p:spTree>
    <p:extLst>
      <p:ext uri="{BB962C8B-B14F-4D97-AF65-F5344CB8AC3E}">
        <p14:creationId xmlns:p14="http://schemas.microsoft.com/office/powerpoint/2010/main" val="4347260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101</TotalTime>
  <Words>144</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Operating System I/O Software </vt:lpstr>
      <vt:lpstr>PowerPoint Presentation</vt:lpstr>
      <vt:lpstr>PowerPoint Presentation</vt:lpstr>
      <vt:lpstr>PowerPoint Presentation</vt:lpstr>
      <vt:lpstr>PowerPoint Presentation</vt:lpstr>
      <vt:lpstr>INTERRUPT HANDLER  </vt:lpstr>
      <vt:lpstr>Function of Interrupt Handler</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I/O Software</dc:title>
  <dc:creator>Dell</dc:creator>
  <cp:lastModifiedBy>Dell</cp:lastModifiedBy>
  <cp:revision>14</cp:revision>
  <dcterms:created xsi:type="dcterms:W3CDTF">2022-06-23T00:49:23Z</dcterms:created>
  <dcterms:modified xsi:type="dcterms:W3CDTF">2022-06-23T13:06:57Z</dcterms:modified>
</cp:coreProperties>
</file>