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559675" cy="106918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6uOgHCy27pUOjM4NbX6KYKVNn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7DC5ED-486A-403F-B85A-805FA1A05FED}">
  <a:tblStyle styleId="{F17DC5ED-486A-403F-B85A-805FA1A05F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678190c6f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6678190c6f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6678190c6f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6678190c6f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6678190c6f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6678190c6f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6678190c6f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sp>
        <p:nvSpPr>
          <p:cNvPr id="51" name="Google Shape;51;g26678190c6f_0_45"/>
          <p:cNvSpPr txBox="1"/>
          <p:nvPr>
            <p:ph type="title"/>
          </p:nvPr>
        </p:nvSpPr>
        <p:spPr>
          <a:xfrm>
            <a:off x="484560" y="452880"/>
            <a:ext cx="7054800" cy="14001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g26678190c6f_0_45"/>
          <p:cNvSpPr txBox="1"/>
          <p:nvPr>
            <p:ph idx="1" type="subTitle"/>
          </p:nvPr>
        </p:nvSpPr>
        <p:spPr>
          <a:xfrm>
            <a:off x="827640" y="2053080"/>
            <a:ext cx="6711000" cy="4195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800"/>
              <a:buNone/>
              <a:defRPr b="0" i="0" sz="1800" u="none" cap="none" strike="noStrike"/>
            </a:lvl1pPr>
            <a:lvl2pPr lvl="1" marR="0" rtl="0" algn="l">
              <a:spcBef>
                <a:spcPts val="1200"/>
              </a:spcBef>
              <a:spcAft>
                <a:spcPts val="0"/>
              </a:spcAft>
              <a:buSzPts val="1400"/>
              <a:buNone/>
              <a:defRPr b="0" i="0" sz="1800" u="none" cap="none" strike="noStrike"/>
            </a:lvl2pPr>
            <a:lvl3pPr lvl="2" marR="0" rtl="0" algn="l">
              <a:spcBef>
                <a:spcPts val="1200"/>
              </a:spcBef>
              <a:spcAft>
                <a:spcPts val="0"/>
              </a:spcAft>
              <a:buSzPts val="1400"/>
              <a:buNone/>
              <a:defRPr b="0" i="0" sz="1800" u="none" cap="none" strike="noStrike"/>
            </a:lvl3pPr>
            <a:lvl4pPr lvl="3" marR="0" rtl="0" algn="l">
              <a:spcBef>
                <a:spcPts val="1200"/>
              </a:spcBef>
              <a:spcAft>
                <a:spcPts val="0"/>
              </a:spcAft>
              <a:buSzPts val="1400"/>
              <a:buNone/>
              <a:defRPr b="0" i="0" sz="1800" u="none" cap="none" strike="noStrike"/>
            </a:lvl4pPr>
            <a:lvl5pPr lvl="4" marR="0" rtl="0" algn="l">
              <a:spcBef>
                <a:spcPts val="1200"/>
              </a:spcBef>
              <a:spcAft>
                <a:spcPts val="0"/>
              </a:spcAft>
              <a:buSzPts val="1400"/>
              <a:buNone/>
              <a:defRPr b="0" i="0" sz="1800" u="none" cap="none" strike="noStrike"/>
            </a:lvl5pPr>
            <a:lvl6pPr lvl="5" marR="0" rtl="0" algn="l">
              <a:spcBef>
                <a:spcPts val="1200"/>
              </a:spcBef>
              <a:spcAft>
                <a:spcPts val="0"/>
              </a:spcAft>
              <a:buSzPts val="1400"/>
              <a:buNone/>
              <a:defRPr b="0" i="0" sz="1800" u="none" cap="none" strike="noStrike"/>
            </a:lvl6pPr>
            <a:lvl7pPr lvl="6" marR="0" rtl="0" algn="l">
              <a:spcBef>
                <a:spcPts val="1200"/>
              </a:spcBef>
              <a:spcAft>
                <a:spcPts val="0"/>
              </a:spcAft>
              <a:buSzPts val="1400"/>
              <a:buNone/>
              <a:defRPr b="0" i="0" sz="1800" u="none" cap="none" strike="noStrike"/>
            </a:lvl7pPr>
            <a:lvl8pPr lvl="7" marR="0" rtl="0" algn="l">
              <a:spcBef>
                <a:spcPts val="1200"/>
              </a:spcBef>
              <a:spcAft>
                <a:spcPts val="0"/>
              </a:spcAft>
              <a:buSzPts val="1400"/>
              <a:buNone/>
              <a:defRPr b="0" i="0" sz="1800" u="none" cap="none" strike="noStrike"/>
            </a:lvl8pPr>
            <a:lvl9pPr lvl="8" marR="0" rtl="0" algn="l">
              <a:spcBef>
                <a:spcPts val="1200"/>
              </a:spcBef>
              <a:spcAft>
                <a:spcPts val="1200"/>
              </a:spcAft>
              <a:buSzPts val="1400"/>
              <a:buNone/>
              <a:defRPr b="0" i="0" sz="1800" u="none" cap="none" strike="noStrike"/>
            </a:lvl9pPr>
          </a:lstStyle>
          <a:p/>
        </p:txBody>
      </p:sp>
      <p:sp>
        <p:nvSpPr>
          <p:cNvPr id="53" name="Google Shape;53;g26678190c6f_0_45"/>
          <p:cNvSpPr txBox="1"/>
          <p:nvPr>
            <p:ph idx="11" type="ftr"/>
          </p:nvPr>
        </p:nvSpPr>
        <p:spPr>
          <a:xfrm rot="5400000">
            <a:off x="6233400" y="3263340"/>
            <a:ext cx="3859500" cy="2283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Clr>
                <a:srgbClr val="000000"/>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26678190c6f_0_45"/>
          <p:cNvSpPr txBox="1"/>
          <p:nvPr>
            <p:ph idx="12" type="sldNum"/>
          </p:nvPr>
        </p:nvSpPr>
        <p:spPr>
          <a:xfrm>
            <a:off x="7766280" y="295560"/>
            <a:ext cx="628500" cy="767100"/>
          </a:xfrm>
          <a:prstGeom prst="rect">
            <a:avLst/>
          </a:prstGeom>
          <a:noFill/>
          <a:ln>
            <a:noFill/>
          </a:ln>
        </p:spPr>
        <p:txBody>
          <a:bodyPr anchorCtr="0" anchor="b" bIns="45700" lIns="91425" spcFirstLastPara="1" rIns="91425" wrap="square" tIns="45700">
            <a:noAutofit/>
          </a:bodyPr>
          <a:lstStyle>
            <a:lvl1pPr indent="0" lvl="0"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1pPr>
            <a:lvl2pPr indent="0" lvl="1"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2pPr>
            <a:lvl3pPr indent="0" lvl="2"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3pPr>
            <a:lvl4pPr indent="0" lvl="3"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4pPr>
            <a:lvl5pPr indent="0" lvl="4"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5pPr>
            <a:lvl6pPr indent="0" lvl="5"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6pPr>
            <a:lvl7pPr indent="0" lvl="6"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7pPr>
            <a:lvl8pPr indent="0" lvl="7"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8pPr>
            <a:lvl9pPr indent="0" lvl="8" marL="0" rtl="0" algn="ctr">
              <a:lnSpc>
                <a:spcPct val="100000"/>
              </a:lnSpc>
              <a:spcBef>
                <a:spcPts val="0"/>
              </a:spcBef>
              <a:buClr>
                <a:srgbClr val="888888"/>
              </a:buClr>
              <a:buSzPts val="2800"/>
              <a:buFont typeface="Century Gothic"/>
              <a:buNone/>
              <a:defRPr b="0" sz="2800"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
        <p:nvSpPr>
          <p:cNvPr id="55" name="Google Shape;55;g26678190c6f_0_45"/>
          <p:cNvSpPr txBox="1"/>
          <p:nvPr>
            <p:ph idx="10" type="dt"/>
          </p:nvPr>
        </p:nvSpPr>
        <p:spPr>
          <a:xfrm rot="5400000">
            <a:off x="7495200" y="1828740"/>
            <a:ext cx="990300" cy="228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888888"/>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6678190c6f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6678190c6f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6678190c6f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6678190c6f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6678190c6f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6678190c6f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6678190c6f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6678190c6f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6678190c6f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6678190c6f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6678190c6f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6678190c6f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6678190c6f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6678190c6f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6678190c6f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6678190c6f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6678190c6f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6678190c6f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6678190c6f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6678190c6f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6678190c6f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6678190c6f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6678190c6f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6678190c6f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6678190c6f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6678190c6f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title"/>
          </p:nvPr>
        </p:nvSpPr>
        <p:spPr>
          <a:xfrm>
            <a:off x="484560" y="452880"/>
            <a:ext cx="7054920" cy="918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Century Gothic"/>
              <a:buNone/>
            </a:pPr>
            <a:r>
              <a:rPr b="1" lang="en-US" sz="4200" u="sng" strike="noStrike">
                <a:solidFill>
                  <a:schemeClr val="dk2"/>
                </a:solidFill>
                <a:latin typeface="Century Gothic"/>
                <a:ea typeface="Century Gothic"/>
                <a:cs typeface="Century Gothic"/>
                <a:sym typeface="Century Gothic"/>
              </a:rPr>
              <a:t>CORBA</a:t>
            </a:r>
            <a:endParaRPr b="0" sz="4200" strike="noStrike">
              <a:solidFill>
                <a:schemeClr val="dk1"/>
              </a:solidFill>
              <a:latin typeface="Century Gothic"/>
              <a:ea typeface="Century Gothic"/>
              <a:cs typeface="Century Gothic"/>
              <a:sym typeface="Century Gothic"/>
            </a:endParaRPr>
          </a:p>
        </p:txBody>
      </p:sp>
      <p:sp>
        <p:nvSpPr>
          <p:cNvPr id="61" name="Google Shape;61;p1"/>
          <p:cNvSpPr txBox="1"/>
          <p:nvPr>
            <p:ph idx="4294967295" type="body"/>
          </p:nvPr>
        </p:nvSpPr>
        <p:spPr>
          <a:xfrm>
            <a:off x="827640" y="1523880"/>
            <a:ext cx="7630200" cy="4723920"/>
          </a:xfrm>
          <a:prstGeom prst="rect">
            <a:avLst/>
          </a:prstGeom>
          <a:noFill/>
          <a:ln>
            <a:noFill/>
          </a:ln>
        </p:spPr>
        <p:txBody>
          <a:bodyPr anchorCtr="0" anchor="t" bIns="45700" lIns="91425" spcFirstLastPara="1" rIns="91425" wrap="square" tIns="45700">
            <a:normAutofit/>
          </a:bodyPr>
          <a:lstStyle/>
          <a:p>
            <a:pPr indent="-343080" lvl="0" marL="343080" marR="0" rtl="0" algn="just">
              <a:lnSpc>
                <a:spcPct val="150000"/>
              </a:lnSpc>
              <a:spcBef>
                <a:spcPts val="0"/>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Common Object Request Broker Architecture (CORBA) provides a standard architecture for distributed and heterogeneous objects to interoperate.</a:t>
            </a:r>
            <a:endParaRPr b="0" i="0" sz="2400" u="none" cap="none" strike="noStrike">
              <a:solidFill>
                <a:schemeClr val="dk1"/>
              </a:solidFill>
              <a:latin typeface="Century Gothic"/>
              <a:ea typeface="Century Gothic"/>
              <a:cs typeface="Century Gothic"/>
              <a:sym typeface="Century Gothic"/>
            </a:endParaRPr>
          </a:p>
          <a:p>
            <a:pPr indent="-343080" lvl="0" marL="34308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It is defined by OMG (Object Management Group). </a:t>
            </a:r>
            <a:endParaRPr b="0" i="0" sz="2400" u="none" cap="none" strike="noStrike">
              <a:solidFill>
                <a:schemeClr val="dk1"/>
              </a:solidFill>
              <a:latin typeface="Century Gothic"/>
              <a:ea typeface="Century Gothic"/>
              <a:cs typeface="Century Gothic"/>
              <a:sym typeface="Century Gothic"/>
            </a:endParaRPr>
          </a:p>
          <a:p>
            <a:pPr indent="-343080" lvl="0" marL="34308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OMG adopted CORBA standards in 1990.</a:t>
            </a:r>
            <a:endParaRPr b="0" i="0" sz="2400" u="none" cap="none" strike="noStrike">
              <a:solidFill>
                <a:schemeClr val="dk1"/>
              </a:solidFill>
              <a:latin typeface="Century Gothic"/>
              <a:ea typeface="Century Gothic"/>
              <a:cs typeface="Century Gothic"/>
              <a:sym typeface="Century Gothic"/>
            </a:endParaRPr>
          </a:p>
          <a:p>
            <a:pPr indent="-343080" lvl="0" marL="343080" marR="0" rtl="0" algn="l">
              <a:lnSpc>
                <a:spcPct val="150000"/>
              </a:lnSpc>
              <a:spcBef>
                <a:spcPts val="1001"/>
              </a:spcBef>
              <a:spcAft>
                <a:spcPts val="1200"/>
              </a:spcAft>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62" name="Google Shape;62;p1"/>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304920" y="452880"/>
            <a:ext cx="7461360" cy="767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Century Gothic"/>
              <a:buNone/>
            </a:pPr>
            <a:r>
              <a:rPr b="0" lang="en-US" sz="3200" u="sng" strike="noStrike">
                <a:solidFill>
                  <a:schemeClr val="dk2"/>
                </a:solidFill>
                <a:latin typeface="Century Gothic"/>
                <a:ea typeface="Century Gothic"/>
                <a:cs typeface="Century Gothic"/>
                <a:sym typeface="Century Gothic"/>
              </a:rPr>
              <a:t>Functioning of CORBA Applications</a:t>
            </a:r>
            <a:endParaRPr b="0" sz="3200" strike="noStrike">
              <a:solidFill>
                <a:schemeClr val="dk1"/>
              </a:solidFill>
              <a:latin typeface="Century Gothic"/>
              <a:ea typeface="Century Gothic"/>
              <a:cs typeface="Century Gothic"/>
              <a:sym typeface="Century Gothic"/>
            </a:endParaRPr>
          </a:p>
        </p:txBody>
      </p:sp>
      <p:sp>
        <p:nvSpPr>
          <p:cNvPr id="201" name="Google Shape;201;p10"/>
          <p:cNvSpPr/>
          <p:nvPr/>
        </p:nvSpPr>
        <p:spPr>
          <a:xfrm>
            <a:off x="457200" y="1145520"/>
            <a:ext cx="8229240" cy="447876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50000"/>
              </a:lnSpc>
              <a:spcBef>
                <a:spcPts val="0"/>
              </a:spcBef>
              <a:spcAft>
                <a:spcPts val="0"/>
              </a:spcAft>
              <a:buClr>
                <a:srgbClr val="FFFFFF"/>
              </a:buClr>
              <a:buSzPts val="2400"/>
              <a:buFont typeface="Noto Sans Symbols"/>
              <a:buChar char="⮚"/>
            </a:pPr>
            <a:r>
              <a:rPr b="0" lang="en-US" sz="2400" strike="noStrike">
                <a:solidFill>
                  <a:schemeClr val="dk1"/>
                </a:solidFill>
                <a:latin typeface="Century Gothic"/>
                <a:ea typeface="Century Gothic"/>
                <a:cs typeface="Century Gothic"/>
                <a:sym typeface="Century Gothic"/>
              </a:rPr>
              <a:t>The client application requests the Naming service for a reference to an object. </a:t>
            </a:r>
            <a:endParaRPr b="0" sz="2400" strike="noStrike">
              <a:solidFill>
                <a:srgbClr val="000000"/>
              </a:solidFill>
              <a:latin typeface="Arial"/>
              <a:ea typeface="Arial"/>
              <a:cs typeface="Arial"/>
              <a:sym typeface="Arial"/>
            </a:endParaRPr>
          </a:p>
          <a:p>
            <a:pPr indent="-343080" lvl="0" marL="343080" marR="0" rtl="0" algn="just">
              <a:lnSpc>
                <a:spcPct val="150000"/>
              </a:lnSpc>
              <a:spcBef>
                <a:spcPts val="0"/>
              </a:spcBef>
              <a:spcAft>
                <a:spcPts val="0"/>
              </a:spcAft>
              <a:buClr>
                <a:srgbClr val="FFFFFF"/>
              </a:buClr>
              <a:buSzPts val="2400"/>
              <a:buFont typeface="Noto Sans Symbols"/>
              <a:buChar char="⮚"/>
            </a:pPr>
            <a:r>
              <a:rPr b="0" lang="en-US" sz="2400" strike="noStrike">
                <a:solidFill>
                  <a:schemeClr val="dk1"/>
                </a:solidFill>
                <a:latin typeface="Century Gothic"/>
                <a:ea typeface="Century Gothic"/>
                <a:cs typeface="Century Gothic"/>
                <a:sym typeface="Century Gothic"/>
              </a:rPr>
              <a:t>A reference to a CORBA object is returned and passed to the stub. </a:t>
            </a:r>
            <a:endParaRPr b="0" sz="2400" strike="noStrike">
              <a:solidFill>
                <a:srgbClr val="000000"/>
              </a:solidFill>
              <a:latin typeface="Arial"/>
              <a:ea typeface="Arial"/>
              <a:cs typeface="Arial"/>
              <a:sym typeface="Arial"/>
            </a:endParaRPr>
          </a:p>
          <a:p>
            <a:pPr indent="-343080" lvl="0" marL="343080" marR="0" rtl="0" algn="just">
              <a:lnSpc>
                <a:spcPct val="150000"/>
              </a:lnSpc>
              <a:spcBef>
                <a:spcPts val="0"/>
              </a:spcBef>
              <a:spcAft>
                <a:spcPts val="0"/>
              </a:spcAft>
              <a:buClr>
                <a:srgbClr val="FFFFFF"/>
              </a:buClr>
              <a:buSzPts val="2400"/>
              <a:buFont typeface="Noto Sans Symbols"/>
              <a:buChar char="⮚"/>
            </a:pPr>
            <a:r>
              <a:rPr b="0" lang="en-US" sz="2400" strike="noStrike">
                <a:solidFill>
                  <a:schemeClr val="dk1"/>
                </a:solidFill>
                <a:latin typeface="Century Gothic"/>
                <a:ea typeface="Century Gothic"/>
                <a:cs typeface="Century Gothic"/>
                <a:sym typeface="Century Gothic"/>
              </a:rPr>
              <a:t>The client invokes the methods through the stub reference. </a:t>
            </a:r>
            <a:endParaRPr b="0" sz="2400" strike="noStrike">
              <a:solidFill>
                <a:srgbClr val="000000"/>
              </a:solidFill>
              <a:latin typeface="Arial"/>
              <a:ea typeface="Arial"/>
              <a:cs typeface="Arial"/>
              <a:sym typeface="Arial"/>
            </a:endParaRPr>
          </a:p>
          <a:p>
            <a:pPr indent="-343080" lvl="0" marL="343080" marR="0" rtl="0" algn="just">
              <a:lnSpc>
                <a:spcPct val="150000"/>
              </a:lnSpc>
              <a:spcBef>
                <a:spcPts val="0"/>
              </a:spcBef>
              <a:spcAft>
                <a:spcPts val="0"/>
              </a:spcAft>
              <a:buClr>
                <a:srgbClr val="FFFFFF"/>
              </a:buClr>
              <a:buSzPts val="2400"/>
              <a:buFont typeface="Noto Sans Symbols"/>
              <a:buChar char="⮚"/>
            </a:pPr>
            <a:r>
              <a:rPr b="0" lang="en-US" sz="2400" strike="noStrike">
                <a:solidFill>
                  <a:schemeClr val="dk1"/>
                </a:solidFill>
                <a:latin typeface="Century Gothic"/>
                <a:ea typeface="Century Gothic"/>
                <a:cs typeface="Century Gothic"/>
                <a:sym typeface="Century Gothic"/>
              </a:rPr>
              <a:t>The stub in turn passes requests to the skeleton reference obtained though the Naming service.</a:t>
            </a:r>
            <a:endParaRPr b="0" sz="2400" strike="noStrike">
              <a:solidFill>
                <a:srgbClr val="000000"/>
              </a:solidFill>
              <a:latin typeface="Arial"/>
              <a:ea typeface="Arial"/>
              <a:cs typeface="Arial"/>
              <a:sym typeface="Arial"/>
            </a:endParaRPr>
          </a:p>
        </p:txBody>
      </p:sp>
      <p:sp>
        <p:nvSpPr>
          <p:cNvPr id="202" name="Google Shape;202;p10"/>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diagram-orb_to_orb.gif" id="207" name="Google Shape;207;p11"/>
          <p:cNvPicPr preferRelativeResize="0"/>
          <p:nvPr/>
        </p:nvPicPr>
        <p:blipFill rotWithShape="1">
          <a:blip r:embed="rId3">
            <a:alphaModFix/>
          </a:blip>
          <a:srcRect b="0" l="0" r="0" t="0"/>
          <a:stretch/>
        </p:blipFill>
        <p:spPr>
          <a:xfrm>
            <a:off x="228600" y="1295280"/>
            <a:ext cx="8682840" cy="3733560"/>
          </a:xfrm>
          <a:prstGeom prst="rect">
            <a:avLst/>
          </a:prstGeom>
          <a:noFill/>
          <a:ln>
            <a:noFill/>
          </a:ln>
        </p:spPr>
      </p:pic>
      <p:sp>
        <p:nvSpPr>
          <p:cNvPr id="208" name="Google Shape;208;p11"/>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484560" y="452880"/>
            <a:ext cx="7054920" cy="140004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4200"/>
              <a:buFont typeface="Century Gothic"/>
              <a:buNone/>
            </a:pPr>
            <a:r>
              <a:rPr b="1" lang="en-US" sz="4200" u="sng" strike="noStrike">
                <a:solidFill>
                  <a:schemeClr val="dk2"/>
                </a:solidFill>
                <a:latin typeface="Century Gothic"/>
                <a:ea typeface="Century Gothic"/>
                <a:cs typeface="Century Gothic"/>
                <a:sym typeface="Century Gothic"/>
              </a:rPr>
              <a:t>RMI Vs. COBRA</a:t>
            </a:r>
            <a:endParaRPr b="0" sz="4200" strike="noStrike">
              <a:solidFill>
                <a:schemeClr val="dk1"/>
              </a:solidFill>
              <a:latin typeface="Century Gothic"/>
              <a:ea typeface="Century Gothic"/>
              <a:cs typeface="Century Gothic"/>
              <a:sym typeface="Century Gothic"/>
            </a:endParaRPr>
          </a:p>
        </p:txBody>
      </p:sp>
      <p:graphicFrame>
        <p:nvGraphicFramePr>
          <p:cNvPr id="68" name="Google Shape;68;p2"/>
          <p:cNvGraphicFramePr/>
          <p:nvPr/>
        </p:nvGraphicFramePr>
        <p:xfrm>
          <a:off x="0" y="1600200"/>
          <a:ext cx="3000000" cy="3000000"/>
        </p:xfrm>
        <a:graphic>
          <a:graphicData uri="http://schemas.openxmlformats.org/drawingml/2006/table">
            <a:tbl>
              <a:tblPr>
                <a:noFill/>
                <a:tableStyleId>{F17DC5ED-486A-403F-B85A-805FA1A05FED}</a:tableStyleId>
              </a:tblPr>
              <a:tblGrid>
                <a:gridCol w="4267075"/>
                <a:gridCol w="4876550"/>
              </a:tblGrid>
              <a:tr h="370800">
                <a:tc>
                  <a:txBody>
                    <a:bodyPr/>
                    <a:lstStyle/>
                    <a:p>
                      <a:pPr indent="0" lvl="0" marL="0" marR="0" rtl="0" algn="just">
                        <a:lnSpc>
                          <a:spcPct val="100000"/>
                        </a:lnSpc>
                        <a:spcBef>
                          <a:spcPts val="0"/>
                        </a:spcBef>
                        <a:spcAft>
                          <a:spcPts val="0"/>
                        </a:spcAft>
                        <a:buNone/>
                      </a:pPr>
                      <a:r>
                        <a:rPr b="1" lang="en-US" sz="1800" u="none" cap="none" strike="noStrike">
                          <a:solidFill>
                            <a:schemeClr val="lt1"/>
                          </a:solidFill>
                          <a:latin typeface="Century Gothic"/>
                          <a:ea typeface="Century Gothic"/>
                          <a:cs typeface="Century Gothic"/>
                          <a:sym typeface="Century Gothic"/>
                        </a:rPr>
                        <a:t>RMI</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None/>
                      </a:pPr>
                      <a:r>
                        <a:rPr b="1" lang="en-US" sz="1800" u="none" cap="none" strike="noStrike">
                          <a:solidFill>
                            <a:schemeClr val="lt1"/>
                          </a:solidFill>
                          <a:latin typeface="Century Gothic"/>
                          <a:ea typeface="Century Gothic"/>
                          <a:cs typeface="Century Gothic"/>
                          <a:sym typeface="Century Gothic"/>
                        </a:rPr>
                        <a:t>CORBA</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r>
              <a:tr h="370800">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RMI enables a Java object to remotely communicate with other Java Objects.</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2EFCC"/>
                    </a:solidFill>
                  </a:tcPr>
                </a:tc>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CORBA provides a solution that is portable across multiple platforms. CORBA provides an environment for the communication of objects regardless of the programming languages they are written in or the operating systems that they are running on.</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2EFCC"/>
                    </a:solidFill>
                  </a:tcPr>
                </a:tc>
              </a:tr>
              <a:tr h="370800">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RMI applications are slower than CORBA applications. This is because RMI is based in Java, which interprets Byte code, and thus has interpretation overhead.</a:t>
                      </a:r>
                      <a:endParaRPr b="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F7E7"/>
                    </a:solidFill>
                  </a:tcPr>
                </a:tc>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Since, CORBA applications support multiple languages, it must be compiled completely into machine language and is faster than RMI.</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F7E7"/>
                    </a:solidFill>
                  </a:tcPr>
                </a:tc>
              </a:tr>
              <a:tr h="370800">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RMI passes parameters by value.</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2EFCC"/>
                    </a:solidFill>
                  </a:tcPr>
                </a:tc>
                <a:tc>
                  <a:txBody>
                    <a:bodyPr/>
                    <a:lstStyle/>
                    <a:p>
                      <a:pPr indent="0" lvl="0" marL="0" marR="0" rtl="0" algn="just">
                        <a:lnSpc>
                          <a:spcPct val="100000"/>
                        </a:lnSpc>
                        <a:spcBef>
                          <a:spcPts val="0"/>
                        </a:spcBef>
                        <a:spcAft>
                          <a:spcPts val="0"/>
                        </a:spcAft>
                        <a:buNone/>
                      </a:pPr>
                      <a:r>
                        <a:rPr b="0" lang="en-US" sz="1800" u="none" cap="none" strike="noStrike">
                          <a:solidFill>
                            <a:schemeClr val="dk1"/>
                          </a:solidFill>
                          <a:latin typeface="Century Gothic"/>
                          <a:ea typeface="Century Gothic"/>
                          <a:cs typeface="Century Gothic"/>
                          <a:sym typeface="Century Gothic"/>
                        </a:rPr>
                        <a:t>CORBA passes parameters by reference.</a:t>
                      </a:r>
                      <a:endParaRPr b="0" sz="1800" u="none" cap="none" strike="noStrike">
                        <a:solidFill>
                          <a:srgbClr val="000000"/>
                        </a:solidFill>
                        <a:latin typeface="Arial"/>
                        <a:ea typeface="Arial"/>
                        <a:cs typeface="Arial"/>
                        <a:sym typeface="Arial"/>
                      </a:endParaRPr>
                    </a:p>
                  </a:txBody>
                  <a:tcPr marT="45725" marB="45725" marR="74525" marL="745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2EFCC"/>
                    </a:solidFill>
                  </a:tcPr>
                </a:tc>
              </a:tr>
            </a:tbl>
          </a:graphicData>
        </a:graphic>
      </p:graphicFrame>
      <p:sp>
        <p:nvSpPr>
          <p:cNvPr id="69" name="Google Shape;69;p2"/>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484560" y="682920"/>
            <a:ext cx="7054920" cy="6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200"/>
              <a:buFont typeface="Century Gothic"/>
              <a:buNone/>
            </a:pPr>
            <a:r>
              <a:rPr b="0" lang="en-US" sz="4200" u="sng" strike="noStrike">
                <a:solidFill>
                  <a:schemeClr val="dk2"/>
                </a:solidFill>
                <a:latin typeface="Century Gothic"/>
                <a:ea typeface="Century Gothic"/>
                <a:cs typeface="Century Gothic"/>
                <a:sym typeface="Century Gothic"/>
              </a:rPr>
              <a:t>Architecture of CORBA</a:t>
            </a:r>
            <a:endParaRPr b="0" sz="4200" strike="noStrike">
              <a:solidFill>
                <a:schemeClr val="dk1"/>
              </a:solidFill>
              <a:latin typeface="Century Gothic"/>
              <a:ea typeface="Century Gothic"/>
              <a:cs typeface="Century Gothic"/>
              <a:sym typeface="Century Gothic"/>
            </a:endParaRPr>
          </a:p>
        </p:txBody>
      </p:sp>
      <p:sp>
        <p:nvSpPr>
          <p:cNvPr id="75" name="Google Shape;75;p3"/>
          <p:cNvSpPr txBox="1"/>
          <p:nvPr>
            <p:ph idx="4294967295" type="body"/>
          </p:nvPr>
        </p:nvSpPr>
        <p:spPr>
          <a:xfrm>
            <a:off x="484560" y="1523880"/>
            <a:ext cx="8049240" cy="4723920"/>
          </a:xfrm>
          <a:prstGeom prst="rect">
            <a:avLst/>
          </a:prstGeom>
          <a:noFill/>
          <a:ln>
            <a:noFill/>
          </a:ln>
        </p:spPr>
        <p:txBody>
          <a:bodyPr anchorCtr="0" anchor="t" bIns="45700" lIns="91425" spcFirstLastPara="1" rIns="91425" wrap="square" tIns="45700">
            <a:normAutofit lnSpcReduction="20000"/>
          </a:bodyPr>
          <a:lstStyle/>
          <a:p>
            <a:pPr indent="-343080" lvl="0" marL="343080" marR="0" rtl="0" algn="l">
              <a:lnSpc>
                <a:spcPct val="150000"/>
              </a:lnSpc>
              <a:spcBef>
                <a:spcPts val="0"/>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The CORBA architecture consists of following components:</a:t>
            </a:r>
            <a:endParaRPr b="0" i="0" sz="2400" u="none" cap="none" strike="noStrike">
              <a:solidFill>
                <a:schemeClr val="dk1"/>
              </a:solidFill>
              <a:latin typeface="Century Gothic"/>
              <a:ea typeface="Century Gothic"/>
              <a:cs typeface="Century Gothic"/>
              <a:sym typeface="Century Gothic"/>
            </a:endParaRPr>
          </a:p>
          <a:p>
            <a:pPr indent="-285840" lvl="1" marL="74304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Object Request Broker (ORB)</a:t>
            </a:r>
            <a:endParaRPr b="0" i="0" sz="2400" u="none" cap="none" strike="noStrike">
              <a:solidFill>
                <a:schemeClr val="dk1"/>
              </a:solidFill>
              <a:latin typeface="Century Gothic"/>
              <a:ea typeface="Century Gothic"/>
              <a:cs typeface="Century Gothic"/>
              <a:sym typeface="Century Gothic"/>
            </a:endParaRPr>
          </a:p>
          <a:p>
            <a:pPr indent="-285840" lvl="1" marL="74304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Common Object Services</a:t>
            </a:r>
            <a:endParaRPr b="0" i="0" sz="2400" u="none" cap="none" strike="noStrike">
              <a:solidFill>
                <a:schemeClr val="dk1"/>
              </a:solidFill>
              <a:latin typeface="Century Gothic"/>
              <a:ea typeface="Century Gothic"/>
              <a:cs typeface="Century Gothic"/>
              <a:sym typeface="Century Gothic"/>
            </a:endParaRPr>
          </a:p>
          <a:p>
            <a:pPr indent="-285840" lvl="1" marL="74304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Interface Definition Language (IDL)</a:t>
            </a:r>
            <a:endParaRPr b="0" i="0" sz="2400" u="none" cap="none" strike="noStrike">
              <a:solidFill>
                <a:schemeClr val="dk1"/>
              </a:solidFill>
              <a:latin typeface="Century Gothic"/>
              <a:ea typeface="Century Gothic"/>
              <a:cs typeface="Century Gothic"/>
              <a:sym typeface="Century Gothic"/>
            </a:endParaRPr>
          </a:p>
          <a:p>
            <a:pPr indent="-285840" lvl="1" marL="74304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Internet Inter – ORB Protocol (IIOP)</a:t>
            </a:r>
            <a:endParaRPr b="0" i="0" sz="2400" u="none" cap="none" strike="noStrike">
              <a:solidFill>
                <a:schemeClr val="dk1"/>
              </a:solidFill>
              <a:latin typeface="Century Gothic"/>
              <a:ea typeface="Century Gothic"/>
              <a:cs typeface="Century Gothic"/>
              <a:sym typeface="Century Gothic"/>
            </a:endParaRPr>
          </a:p>
          <a:p>
            <a:pPr indent="-285840" lvl="1" marL="743040" marR="0" rtl="0" algn="l">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Basic Object Adaptor</a:t>
            </a:r>
            <a:endParaRPr b="0" i="0" sz="24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1001"/>
              </a:spcBef>
              <a:spcAft>
                <a:spcPts val="1200"/>
              </a:spcAft>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76" name="Google Shape;76;p3"/>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84560" y="452880"/>
            <a:ext cx="7054920" cy="6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Century Gothic"/>
              <a:buNone/>
            </a:pPr>
            <a:r>
              <a:rPr b="0" lang="en-US" sz="3200" u="sng" strike="noStrike">
                <a:solidFill>
                  <a:schemeClr val="dk2"/>
                </a:solidFill>
                <a:latin typeface="Century Gothic"/>
                <a:ea typeface="Century Gothic"/>
                <a:cs typeface="Century Gothic"/>
                <a:sym typeface="Century Gothic"/>
              </a:rPr>
              <a:t>Object Request Broker</a:t>
            </a:r>
            <a:endParaRPr b="0" sz="3200" strike="noStrike">
              <a:solidFill>
                <a:schemeClr val="dk1"/>
              </a:solidFill>
              <a:latin typeface="Century Gothic"/>
              <a:ea typeface="Century Gothic"/>
              <a:cs typeface="Century Gothic"/>
              <a:sym typeface="Century Gothic"/>
            </a:endParaRPr>
          </a:p>
        </p:txBody>
      </p:sp>
      <p:sp>
        <p:nvSpPr>
          <p:cNvPr id="82" name="Google Shape;82;p4"/>
          <p:cNvSpPr txBox="1"/>
          <p:nvPr>
            <p:ph idx="4294967295" type="body"/>
          </p:nvPr>
        </p:nvSpPr>
        <p:spPr>
          <a:xfrm>
            <a:off x="483840" y="1447920"/>
            <a:ext cx="8431200" cy="4800240"/>
          </a:xfrm>
          <a:prstGeom prst="rect">
            <a:avLst/>
          </a:prstGeom>
          <a:noFill/>
          <a:ln>
            <a:noFill/>
          </a:ln>
        </p:spPr>
        <p:txBody>
          <a:bodyPr anchorCtr="0" anchor="t" bIns="45700" lIns="91425" spcFirstLastPara="1" rIns="91425" wrap="square" tIns="45700">
            <a:normAutofit fontScale="92500" lnSpcReduction="10000"/>
          </a:bodyPr>
          <a:lstStyle/>
          <a:p>
            <a:pPr indent="-338304" lvl="0" marL="343080" marR="0" rtl="0" algn="l">
              <a:lnSpc>
                <a:spcPct val="150000"/>
              </a:lnSpc>
              <a:spcBef>
                <a:spcPts val="0"/>
              </a:spcBef>
              <a:spcAft>
                <a:spcPts val="0"/>
              </a:spcAft>
              <a:buClr>
                <a:srgbClr val="ACD433"/>
              </a:buClr>
              <a:buSzPct val="80000"/>
              <a:buFont typeface="Noto Sans Symbols"/>
              <a:buChar char="►"/>
            </a:pPr>
            <a:r>
              <a:rPr b="0" i="0" lang="en-US" sz="2400" u="none" cap="none" strike="noStrike">
                <a:solidFill>
                  <a:schemeClr val="dk1"/>
                </a:solidFill>
                <a:latin typeface="Century Gothic"/>
                <a:ea typeface="Century Gothic"/>
                <a:cs typeface="Century Gothic"/>
                <a:sym typeface="Century Gothic"/>
              </a:rPr>
              <a:t>Primary mechanism that acts as a middleware between the client and server.</a:t>
            </a:r>
            <a:endParaRPr b="0" i="0" sz="2400" u="none" cap="none" strike="noStrike">
              <a:solidFill>
                <a:schemeClr val="dk1"/>
              </a:solidFill>
              <a:latin typeface="Century Gothic"/>
              <a:ea typeface="Century Gothic"/>
              <a:cs typeface="Century Gothic"/>
              <a:sym typeface="Century Gothic"/>
            </a:endParaRPr>
          </a:p>
          <a:p>
            <a:pPr indent="-338304" lvl="0" marL="343080" marR="0" rtl="0" algn="l">
              <a:lnSpc>
                <a:spcPct val="150000"/>
              </a:lnSpc>
              <a:spcBef>
                <a:spcPts val="1001"/>
              </a:spcBef>
              <a:spcAft>
                <a:spcPts val="0"/>
              </a:spcAft>
              <a:buClr>
                <a:srgbClr val="ACD433"/>
              </a:buClr>
              <a:buSzPct val="80000"/>
              <a:buFont typeface="Noto Sans Symbols"/>
              <a:buChar char="►"/>
            </a:pPr>
            <a:r>
              <a:rPr b="0" i="0" lang="en-US" sz="2400" u="none" cap="none" strike="noStrike">
                <a:solidFill>
                  <a:schemeClr val="dk1"/>
                </a:solidFill>
                <a:latin typeface="Century Gothic"/>
                <a:ea typeface="Century Gothic"/>
                <a:cs typeface="Century Gothic"/>
                <a:sym typeface="Century Gothic"/>
              </a:rPr>
              <a:t>ORB helps establish connection with the remote server. </a:t>
            </a:r>
            <a:endParaRPr b="0" i="0" sz="2400" u="none" cap="none" strike="noStrike">
              <a:solidFill>
                <a:schemeClr val="dk1"/>
              </a:solidFill>
              <a:latin typeface="Century Gothic"/>
              <a:ea typeface="Century Gothic"/>
              <a:cs typeface="Century Gothic"/>
              <a:sym typeface="Century Gothic"/>
            </a:endParaRPr>
          </a:p>
          <a:p>
            <a:pPr indent="-338304" lvl="0" marL="343080" marR="0" rtl="0" algn="l">
              <a:lnSpc>
                <a:spcPct val="150000"/>
              </a:lnSpc>
              <a:spcBef>
                <a:spcPts val="1001"/>
              </a:spcBef>
              <a:spcAft>
                <a:spcPts val="0"/>
              </a:spcAft>
              <a:buClr>
                <a:srgbClr val="ACD433"/>
              </a:buClr>
              <a:buSzPct val="80000"/>
              <a:buFont typeface="Noto Sans Symbols"/>
              <a:buChar char="►"/>
            </a:pPr>
            <a:r>
              <a:rPr b="0" i="0" lang="en-US" sz="2400" u="none" cap="none" strike="noStrike">
                <a:solidFill>
                  <a:schemeClr val="dk1"/>
                </a:solidFill>
                <a:latin typeface="Century Gothic"/>
                <a:ea typeface="Century Gothic"/>
                <a:cs typeface="Century Gothic"/>
                <a:sym typeface="Century Gothic"/>
              </a:rPr>
              <a:t>When a client wants to use the services of a server, it first needs reference to the object that is providing the service.</a:t>
            </a:r>
            <a:endParaRPr b="0" i="0" sz="2400" u="none" cap="none" strike="noStrike">
              <a:solidFill>
                <a:schemeClr val="dk1"/>
              </a:solidFill>
              <a:latin typeface="Century Gothic"/>
              <a:ea typeface="Century Gothic"/>
              <a:cs typeface="Century Gothic"/>
              <a:sym typeface="Century Gothic"/>
            </a:endParaRPr>
          </a:p>
          <a:p>
            <a:pPr indent="-338304" lvl="0" marL="343080" marR="0" rtl="0" algn="just">
              <a:lnSpc>
                <a:spcPct val="150000"/>
              </a:lnSpc>
              <a:spcBef>
                <a:spcPts val="1001"/>
              </a:spcBef>
              <a:spcAft>
                <a:spcPts val="1200"/>
              </a:spcAft>
              <a:buClr>
                <a:srgbClr val="ACD433"/>
              </a:buClr>
              <a:buSzPct val="80000"/>
              <a:buFont typeface="Noto Sans Symbols"/>
              <a:buChar char="►"/>
            </a:pPr>
            <a:r>
              <a:rPr b="0" i="0" lang="en-US" sz="2400" u="none" cap="none" strike="noStrike">
                <a:solidFill>
                  <a:schemeClr val="dk1"/>
                </a:solidFill>
                <a:latin typeface="Century Gothic"/>
                <a:ea typeface="Century Gothic"/>
                <a:cs typeface="Century Gothic"/>
                <a:sym typeface="Century Gothic"/>
              </a:rPr>
              <a:t>ORB resolves client’s request for the object reference by locating the object on behalf of the client and thereby enables the client and server to establish connectivity.</a:t>
            </a:r>
            <a:endParaRPr b="0" i="0" sz="2400" u="none" cap="none" strike="noStrike">
              <a:solidFill>
                <a:schemeClr val="dk1"/>
              </a:solidFill>
              <a:latin typeface="Century Gothic"/>
              <a:ea typeface="Century Gothic"/>
              <a:cs typeface="Century Gothic"/>
              <a:sym typeface="Century Gothic"/>
            </a:endParaRPr>
          </a:p>
        </p:txBody>
      </p:sp>
      <p:sp>
        <p:nvSpPr>
          <p:cNvPr id="83" name="Google Shape;83;p4"/>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484560" y="452880"/>
            <a:ext cx="7054920" cy="918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entury Gothic"/>
              <a:buNone/>
            </a:pPr>
            <a:r>
              <a:rPr b="0" lang="en-US" sz="3600" u="sng" strike="noStrike">
                <a:solidFill>
                  <a:schemeClr val="dk2"/>
                </a:solidFill>
                <a:latin typeface="Century Gothic"/>
                <a:ea typeface="Century Gothic"/>
                <a:cs typeface="Century Gothic"/>
                <a:sym typeface="Century Gothic"/>
              </a:rPr>
              <a:t>Common Object services</a:t>
            </a:r>
            <a:endParaRPr b="0" sz="3600" strike="noStrike">
              <a:solidFill>
                <a:schemeClr val="dk1"/>
              </a:solidFill>
              <a:latin typeface="Century Gothic"/>
              <a:ea typeface="Century Gothic"/>
              <a:cs typeface="Century Gothic"/>
              <a:sym typeface="Century Gothic"/>
            </a:endParaRPr>
          </a:p>
        </p:txBody>
      </p:sp>
      <p:sp>
        <p:nvSpPr>
          <p:cNvPr id="89" name="Google Shape;89;p5"/>
          <p:cNvSpPr txBox="1"/>
          <p:nvPr>
            <p:ph idx="4294967295" type="body"/>
          </p:nvPr>
        </p:nvSpPr>
        <p:spPr>
          <a:xfrm>
            <a:off x="483840" y="1600200"/>
            <a:ext cx="7911000" cy="4195080"/>
          </a:xfrm>
          <a:prstGeom prst="rect">
            <a:avLst/>
          </a:prstGeom>
          <a:noFill/>
          <a:ln>
            <a:noFill/>
          </a:ln>
        </p:spPr>
        <p:txBody>
          <a:bodyPr anchorCtr="0" anchor="t" bIns="45700" lIns="91425" spcFirstLastPara="1" rIns="91425" wrap="square" tIns="45700">
            <a:normAutofit/>
          </a:bodyPr>
          <a:lstStyle/>
          <a:p>
            <a:pPr indent="-343080" lvl="0" marL="343080" marR="0" rtl="0" algn="just">
              <a:lnSpc>
                <a:spcPct val="150000"/>
              </a:lnSpc>
              <a:spcBef>
                <a:spcPts val="0"/>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It is responsible for tasks such as creating objects, and monitoring access control and relocating objects.</a:t>
            </a:r>
            <a:endParaRPr b="0" i="0" sz="24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120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E.g. Naming Service: - It enables a remote server object to register itself with the ORB so that a client can use its services.</a:t>
            </a:r>
            <a:endParaRPr b="0" i="0" sz="2400" u="none" cap="none" strike="noStrike">
              <a:solidFill>
                <a:schemeClr val="dk1"/>
              </a:solidFill>
              <a:latin typeface="Century Gothic"/>
              <a:ea typeface="Century Gothic"/>
              <a:cs typeface="Century Gothic"/>
              <a:sym typeface="Century Gothic"/>
            </a:endParaRPr>
          </a:p>
        </p:txBody>
      </p:sp>
      <p:sp>
        <p:nvSpPr>
          <p:cNvPr id="90" name="Google Shape;90;p5"/>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484560" y="452880"/>
            <a:ext cx="7281360" cy="767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Century Gothic"/>
              <a:buNone/>
            </a:pPr>
            <a:r>
              <a:rPr b="0" lang="en-US" sz="3200" u="sng" strike="noStrike">
                <a:solidFill>
                  <a:schemeClr val="dk2"/>
                </a:solidFill>
                <a:latin typeface="Century Gothic"/>
                <a:ea typeface="Century Gothic"/>
                <a:cs typeface="Century Gothic"/>
                <a:sym typeface="Century Gothic"/>
              </a:rPr>
              <a:t>Interface definition Language (IDL)</a:t>
            </a:r>
            <a:endParaRPr b="0" sz="3200" strike="noStrike">
              <a:solidFill>
                <a:schemeClr val="dk1"/>
              </a:solidFill>
              <a:latin typeface="Century Gothic"/>
              <a:ea typeface="Century Gothic"/>
              <a:cs typeface="Century Gothic"/>
              <a:sym typeface="Century Gothic"/>
            </a:endParaRPr>
          </a:p>
        </p:txBody>
      </p:sp>
      <p:sp>
        <p:nvSpPr>
          <p:cNvPr id="96" name="Google Shape;96;p6"/>
          <p:cNvSpPr txBox="1"/>
          <p:nvPr>
            <p:ph idx="4294967295" type="body"/>
          </p:nvPr>
        </p:nvSpPr>
        <p:spPr>
          <a:xfrm>
            <a:off x="484560" y="1220400"/>
            <a:ext cx="7910280" cy="5027760"/>
          </a:xfrm>
          <a:prstGeom prst="rect">
            <a:avLst/>
          </a:prstGeom>
          <a:noFill/>
          <a:ln>
            <a:noFill/>
          </a:ln>
        </p:spPr>
        <p:txBody>
          <a:bodyPr anchorCtr="0" anchor="t" bIns="45700" lIns="91425" spcFirstLastPara="1" rIns="91425" wrap="square" tIns="45700">
            <a:normAutofit lnSpcReduction="10000"/>
          </a:bodyPr>
          <a:lstStyle/>
          <a:p>
            <a:pPr indent="-343080" lvl="0" marL="343080" marR="0" rtl="0" algn="just">
              <a:lnSpc>
                <a:spcPct val="150000"/>
              </a:lnSpc>
              <a:spcBef>
                <a:spcPts val="0"/>
              </a:spcBef>
              <a:spcAft>
                <a:spcPts val="0"/>
              </a:spcAft>
              <a:buClr>
                <a:srgbClr val="ACD433"/>
              </a:buClr>
              <a:buSzPts val="1600"/>
              <a:buFont typeface="Noto Sans Symbols"/>
              <a:buChar char="►"/>
            </a:pPr>
            <a:r>
              <a:rPr b="0" i="0" lang="en-US" sz="2000" u="none" cap="none" strike="noStrike">
                <a:solidFill>
                  <a:schemeClr val="dk1"/>
                </a:solidFill>
                <a:latin typeface="Century Gothic"/>
                <a:ea typeface="Century Gothic"/>
                <a:cs typeface="Century Gothic"/>
                <a:sym typeface="Century Gothic"/>
              </a:rPr>
              <a:t>IDL is used to define an interface, which describes the methods that are available and the parameters that are required when a call is made for a remote object</a:t>
            </a:r>
            <a:endParaRPr b="0" i="0" sz="20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600"/>
              <a:buFont typeface="Noto Sans Symbols"/>
              <a:buChar char="►"/>
            </a:pPr>
            <a:r>
              <a:rPr b="0" i="0" lang="en-US" sz="2000" u="none" cap="none" strike="noStrike">
                <a:solidFill>
                  <a:schemeClr val="dk1"/>
                </a:solidFill>
                <a:latin typeface="Century Gothic"/>
                <a:ea typeface="Century Gothic"/>
                <a:cs typeface="Century Gothic"/>
                <a:sym typeface="Century Gothic"/>
              </a:rPr>
              <a:t>IDL is a neutral language method of defining how a service is implemented.</a:t>
            </a:r>
            <a:endParaRPr b="0" i="0" sz="20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600"/>
              <a:buFont typeface="Noto Sans Symbols"/>
              <a:buChar char="►"/>
            </a:pPr>
            <a:r>
              <a:rPr b="0" i="0" lang="en-US" sz="2000" u="none" cap="none" strike="noStrike">
                <a:solidFill>
                  <a:schemeClr val="dk1"/>
                </a:solidFill>
                <a:latin typeface="Century Gothic"/>
                <a:ea typeface="Century Gothic"/>
                <a:cs typeface="Century Gothic"/>
                <a:sym typeface="Century Gothic"/>
              </a:rPr>
              <a:t>Independent of any particular language and compiler</a:t>
            </a:r>
            <a:endParaRPr b="0" i="0" sz="20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600"/>
              <a:buFont typeface="Noto Sans Symbols"/>
              <a:buChar char="►"/>
            </a:pPr>
            <a:r>
              <a:rPr b="0" i="0" lang="en-US" sz="2000" u="none" cap="none" strike="noStrike">
                <a:solidFill>
                  <a:schemeClr val="dk1"/>
                </a:solidFill>
                <a:latin typeface="Century Gothic"/>
                <a:ea typeface="Century Gothic"/>
                <a:cs typeface="Century Gothic"/>
                <a:sym typeface="Century Gothic"/>
              </a:rPr>
              <a:t>Mappings will be provided for many languages and compilers</a:t>
            </a:r>
            <a:endParaRPr b="0" i="0" sz="20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600"/>
              <a:buFont typeface="Noto Sans Symbols"/>
              <a:buChar char="►"/>
            </a:pPr>
            <a:r>
              <a:rPr b="0" i="0" lang="en-US" sz="2000" u="none" cap="none" strike="noStrike">
                <a:solidFill>
                  <a:schemeClr val="dk1"/>
                </a:solidFill>
                <a:latin typeface="Century Gothic"/>
                <a:ea typeface="Century Gothic"/>
                <a:cs typeface="Century Gothic"/>
                <a:sym typeface="Century Gothic"/>
              </a:rPr>
              <a:t>Not a programming language</a:t>
            </a:r>
            <a:endParaRPr b="0" i="0" sz="20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1001"/>
              </a:spcBef>
              <a:spcAft>
                <a:spcPts val="1200"/>
              </a:spcAft>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
        <p:nvSpPr>
          <p:cNvPr id="97" name="Google Shape;97;p6"/>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idx="4294967295" type="body"/>
          </p:nvPr>
        </p:nvSpPr>
        <p:spPr>
          <a:xfrm>
            <a:off x="1181160" y="777240"/>
            <a:ext cx="6781320" cy="533160"/>
          </a:xfrm>
          <a:prstGeom prst="rect">
            <a:avLst/>
          </a:prstGeom>
          <a:noFill/>
          <a:ln>
            <a:noFill/>
          </a:ln>
        </p:spPr>
        <p:txBody>
          <a:bodyPr anchorCtr="0" anchor="t" bIns="45700" lIns="91425" spcFirstLastPara="1" rIns="91425" wrap="square" tIns="45700">
            <a:normAutofit/>
          </a:bodyPr>
          <a:lstStyle/>
          <a:p>
            <a:pPr indent="-343080" lvl="0" marL="343080" marR="0" rtl="0" algn="ctr">
              <a:lnSpc>
                <a:spcPct val="100000"/>
              </a:lnSpc>
              <a:spcBef>
                <a:spcPts val="0"/>
              </a:spcBef>
              <a:spcAft>
                <a:spcPts val="1200"/>
              </a:spcAft>
              <a:buClr>
                <a:schemeClr val="dk1"/>
              </a:buClr>
              <a:buSzPts val="2800"/>
              <a:buFont typeface="Century Gothic"/>
              <a:buNone/>
            </a:pPr>
            <a:r>
              <a:rPr b="0" i="0" lang="en-US" sz="2800" u="sng" cap="none" strike="noStrike">
                <a:solidFill>
                  <a:schemeClr val="dk1"/>
                </a:solidFill>
                <a:latin typeface="Century Gothic"/>
                <a:ea typeface="Century Gothic"/>
                <a:cs typeface="Century Gothic"/>
                <a:sym typeface="Century Gothic"/>
              </a:rPr>
              <a:t>The role of IDL</a:t>
            </a:r>
            <a:endParaRPr b="0" i="0" sz="2800" u="none" cap="none" strike="noStrike">
              <a:solidFill>
                <a:schemeClr val="dk1"/>
              </a:solidFill>
              <a:latin typeface="Century Gothic"/>
              <a:ea typeface="Century Gothic"/>
              <a:cs typeface="Century Gothic"/>
              <a:sym typeface="Century Gothic"/>
            </a:endParaRPr>
          </a:p>
        </p:txBody>
      </p:sp>
      <p:grpSp>
        <p:nvGrpSpPr>
          <p:cNvPr id="103" name="Google Shape;103;p7"/>
          <p:cNvGrpSpPr/>
          <p:nvPr/>
        </p:nvGrpSpPr>
        <p:grpSpPr>
          <a:xfrm>
            <a:off x="2648160" y="4028760"/>
            <a:ext cx="403920" cy="1206720"/>
            <a:chOff x="2648160" y="4028760"/>
            <a:chExt cx="403920" cy="1206720"/>
          </a:xfrm>
        </p:grpSpPr>
        <p:cxnSp>
          <p:nvCxnSpPr>
            <p:cNvPr id="104" name="Google Shape;104;p7"/>
            <p:cNvCxnSpPr/>
            <p:nvPr/>
          </p:nvCxnSpPr>
          <p:spPr>
            <a:xfrm flipH="1" rot="10800000">
              <a:off x="2873160" y="4028760"/>
              <a:ext cx="138240" cy="1206720"/>
            </a:xfrm>
            <a:prstGeom prst="straightConnector1">
              <a:avLst/>
            </a:prstGeom>
            <a:noFill/>
            <a:ln cap="flat" cmpd="sng" w="25400">
              <a:solidFill>
                <a:srgbClr val="006600"/>
              </a:solidFill>
              <a:prstDash val="solid"/>
              <a:round/>
              <a:headEnd len="sm" w="sm" type="none"/>
              <a:tailEnd len="sm" w="sm" type="none"/>
            </a:ln>
          </p:spPr>
        </p:cxnSp>
        <p:sp>
          <p:nvSpPr>
            <p:cNvPr id="105" name="Google Shape;105;p7"/>
            <p:cNvSpPr/>
            <p:nvPr/>
          </p:nvSpPr>
          <p:spPr>
            <a:xfrm>
              <a:off x="2648160" y="481500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06" name="Google Shape;106;p7"/>
          <p:cNvGrpSpPr/>
          <p:nvPr/>
        </p:nvGrpSpPr>
        <p:grpSpPr>
          <a:xfrm>
            <a:off x="2373480" y="4028760"/>
            <a:ext cx="637920" cy="914400"/>
            <a:chOff x="2373480" y="4028760"/>
            <a:chExt cx="637920" cy="914400"/>
          </a:xfrm>
        </p:grpSpPr>
        <p:cxnSp>
          <p:nvCxnSpPr>
            <p:cNvPr id="107" name="Google Shape;107;p7"/>
            <p:cNvCxnSpPr/>
            <p:nvPr/>
          </p:nvCxnSpPr>
          <p:spPr>
            <a:xfrm flipH="1" rot="10800000">
              <a:off x="2396880" y="4028760"/>
              <a:ext cx="614520" cy="914400"/>
            </a:xfrm>
            <a:prstGeom prst="straightConnector1">
              <a:avLst/>
            </a:prstGeom>
            <a:noFill/>
            <a:ln cap="flat" cmpd="sng" w="25400">
              <a:solidFill>
                <a:srgbClr val="006600"/>
              </a:solidFill>
              <a:prstDash val="solid"/>
              <a:round/>
              <a:headEnd len="sm" w="sm" type="none"/>
              <a:tailEnd len="sm" w="sm" type="none"/>
            </a:ln>
          </p:spPr>
        </p:cxnSp>
        <p:sp>
          <p:nvSpPr>
            <p:cNvPr id="108" name="Google Shape;108;p7"/>
            <p:cNvSpPr/>
            <p:nvPr/>
          </p:nvSpPr>
          <p:spPr>
            <a:xfrm>
              <a:off x="2373480" y="450684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09" name="Google Shape;109;p7"/>
          <p:cNvGrpSpPr/>
          <p:nvPr/>
        </p:nvGrpSpPr>
        <p:grpSpPr>
          <a:xfrm>
            <a:off x="2063520" y="4020840"/>
            <a:ext cx="955800" cy="347760"/>
            <a:chOff x="2063520" y="4020840"/>
            <a:chExt cx="955800" cy="347760"/>
          </a:xfrm>
        </p:grpSpPr>
        <p:cxnSp>
          <p:nvCxnSpPr>
            <p:cNvPr id="110" name="Google Shape;110;p7"/>
            <p:cNvCxnSpPr/>
            <p:nvPr/>
          </p:nvCxnSpPr>
          <p:spPr>
            <a:xfrm flipH="1" rot="10800000">
              <a:off x="2063520" y="4020840"/>
              <a:ext cx="955800" cy="347760"/>
            </a:xfrm>
            <a:prstGeom prst="straightConnector1">
              <a:avLst/>
            </a:prstGeom>
            <a:noFill/>
            <a:ln cap="flat" cmpd="sng" w="25400">
              <a:solidFill>
                <a:srgbClr val="006600"/>
              </a:solidFill>
              <a:prstDash val="solid"/>
              <a:round/>
              <a:headEnd len="sm" w="sm" type="none"/>
              <a:tailEnd len="sm" w="sm" type="none"/>
            </a:ln>
          </p:spPr>
        </p:cxnSp>
        <p:sp>
          <p:nvSpPr>
            <p:cNvPr id="111" name="Google Shape;111;p7"/>
            <p:cNvSpPr/>
            <p:nvPr/>
          </p:nvSpPr>
          <p:spPr>
            <a:xfrm>
              <a:off x="2154600" y="415116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12" name="Google Shape;112;p7"/>
          <p:cNvGrpSpPr/>
          <p:nvPr/>
        </p:nvGrpSpPr>
        <p:grpSpPr>
          <a:xfrm>
            <a:off x="2073240" y="3770280"/>
            <a:ext cx="914400" cy="258480"/>
            <a:chOff x="2073240" y="3770280"/>
            <a:chExt cx="914400" cy="258480"/>
          </a:xfrm>
        </p:grpSpPr>
        <p:cxnSp>
          <p:nvCxnSpPr>
            <p:cNvPr id="113" name="Google Shape;113;p7"/>
            <p:cNvCxnSpPr/>
            <p:nvPr/>
          </p:nvCxnSpPr>
          <p:spPr>
            <a:xfrm>
              <a:off x="2073240" y="3786120"/>
              <a:ext cx="914400" cy="242640"/>
            </a:xfrm>
            <a:prstGeom prst="straightConnector1">
              <a:avLst/>
            </a:prstGeom>
            <a:noFill/>
            <a:ln cap="flat" cmpd="sng" w="25400">
              <a:solidFill>
                <a:srgbClr val="006600"/>
              </a:solidFill>
              <a:prstDash val="solid"/>
              <a:round/>
              <a:headEnd len="sm" w="sm" type="none"/>
              <a:tailEnd len="sm" w="sm" type="none"/>
            </a:ln>
          </p:spPr>
        </p:cxnSp>
        <p:sp>
          <p:nvSpPr>
            <p:cNvPr id="114" name="Google Shape;114;p7"/>
            <p:cNvSpPr/>
            <p:nvPr/>
          </p:nvSpPr>
          <p:spPr>
            <a:xfrm>
              <a:off x="2154600" y="377028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15" name="Google Shape;115;p7"/>
          <p:cNvGrpSpPr/>
          <p:nvPr/>
        </p:nvGrpSpPr>
        <p:grpSpPr>
          <a:xfrm>
            <a:off x="2373480" y="3274920"/>
            <a:ext cx="637920" cy="753840"/>
            <a:chOff x="2373480" y="3274920"/>
            <a:chExt cx="637920" cy="753840"/>
          </a:xfrm>
        </p:grpSpPr>
        <p:cxnSp>
          <p:nvCxnSpPr>
            <p:cNvPr id="116" name="Google Shape;116;p7"/>
            <p:cNvCxnSpPr/>
            <p:nvPr/>
          </p:nvCxnSpPr>
          <p:spPr>
            <a:xfrm>
              <a:off x="2396880" y="3274920"/>
              <a:ext cx="614520" cy="753840"/>
            </a:xfrm>
            <a:prstGeom prst="straightConnector1">
              <a:avLst/>
            </a:prstGeom>
            <a:noFill/>
            <a:ln cap="flat" cmpd="sng" w="25400">
              <a:solidFill>
                <a:srgbClr val="006600"/>
              </a:solidFill>
              <a:prstDash val="solid"/>
              <a:round/>
              <a:headEnd len="sm" w="sm" type="none"/>
              <a:tailEnd len="sm" w="sm" type="none"/>
            </a:ln>
          </p:spPr>
        </p:cxnSp>
        <p:sp>
          <p:nvSpPr>
            <p:cNvPr id="117" name="Google Shape;117;p7"/>
            <p:cNvSpPr/>
            <p:nvPr/>
          </p:nvSpPr>
          <p:spPr>
            <a:xfrm>
              <a:off x="2373480" y="340668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18" name="Google Shape;118;p7"/>
          <p:cNvGrpSpPr/>
          <p:nvPr/>
        </p:nvGrpSpPr>
        <p:grpSpPr>
          <a:xfrm>
            <a:off x="2648160" y="2943000"/>
            <a:ext cx="403920" cy="1085760"/>
            <a:chOff x="2648160" y="2943000"/>
            <a:chExt cx="403920" cy="1085760"/>
          </a:xfrm>
        </p:grpSpPr>
        <p:cxnSp>
          <p:nvCxnSpPr>
            <p:cNvPr id="119" name="Google Shape;119;p7"/>
            <p:cNvCxnSpPr/>
            <p:nvPr/>
          </p:nvCxnSpPr>
          <p:spPr>
            <a:xfrm>
              <a:off x="2873160" y="2943000"/>
              <a:ext cx="138240" cy="1085760"/>
            </a:xfrm>
            <a:prstGeom prst="straightConnector1">
              <a:avLst/>
            </a:prstGeom>
            <a:noFill/>
            <a:ln cap="flat" cmpd="sng" w="25400">
              <a:solidFill>
                <a:srgbClr val="006600"/>
              </a:solidFill>
              <a:prstDash val="solid"/>
              <a:round/>
              <a:headEnd len="sm" w="sm" type="none"/>
              <a:tailEnd len="sm" w="sm" type="none"/>
            </a:ln>
          </p:spPr>
        </p:cxnSp>
        <p:sp>
          <p:nvSpPr>
            <p:cNvPr id="120" name="Google Shape;120;p7"/>
            <p:cNvSpPr/>
            <p:nvPr/>
          </p:nvSpPr>
          <p:spPr>
            <a:xfrm>
              <a:off x="2648160" y="306720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sp>
        <p:nvSpPr>
          <p:cNvPr id="121" name="Google Shape;121;p7"/>
          <p:cNvSpPr/>
          <p:nvPr/>
        </p:nvSpPr>
        <p:spPr>
          <a:xfrm>
            <a:off x="2716200" y="3765600"/>
            <a:ext cx="1060200" cy="509400"/>
          </a:xfrm>
          <a:prstGeom prst="rect">
            <a:avLst/>
          </a:prstGeom>
          <a:solidFill>
            <a:srgbClr val="000000"/>
          </a:solidFill>
          <a:ln cap="flat" cmpd="sng" w="25400">
            <a:solidFill>
              <a:srgbClr val="0066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22" name="Google Shape;122;p7"/>
          <p:cNvSpPr/>
          <p:nvPr/>
        </p:nvSpPr>
        <p:spPr>
          <a:xfrm>
            <a:off x="2962440" y="3905280"/>
            <a:ext cx="53460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ORB</a:t>
            </a:r>
            <a:endParaRPr b="0" sz="1400" strike="noStrike">
              <a:solidFill>
                <a:srgbClr val="000000"/>
              </a:solidFill>
              <a:latin typeface="Arial"/>
              <a:ea typeface="Arial"/>
              <a:cs typeface="Arial"/>
              <a:sym typeface="Arial"/>
            </a:endParaRPr>
          </a:p>
        </p:txBody>
      </p:sp>
      <p:grpSp>
        <p:nvGrpSpPr>
          <p:cNvPr id="123" name="Google Shape;123;p7"/>
          <p:cNvGrpSpPr/>
          <p:nvPr/>
        </p:nvGrpSpPr>
        <p:grpSpPr>
          <a:xfrm>
            <a:off x="2562120" y="2341440"/>
            <a:ext cx="574200" cy="572760"/>
            <a:chOff x="2562120" y="2341440"/>
            <a:chExt cx="574200" cy="572760"/>
          </a:xfrm>
        </p:grpSpPr>
        <p:sp>
          <p:nvSpPr>
            <p:cNvPr id="124" name="Google Shape;124;p7"/>
            <p:cNvSpPr/>
            <p:nvPr/>
          </p:nvSpPr>
          <p:spPr>
            <a:xfrm>
              <a:off x="2562120" y="2341440"/>
              <a:ext cx="57420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25" name="Google Shape;125;p7"/>
            <p:cNvSpPr/>
            <p:nvPr/>
          </p:nvSpPr>
          <p:spPr>
            <a:xfrm>
              <a:off x="2728800" y="2505240"/>
              <a:ext cx="27108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C</a:t>
              </a:r>
              <a:endParaRPr b="0" sz="1400" strike="noStrike">
                <a:solidFill>
                  <a:srgbClr val="000000"/>
                </a:solidFill>
                <a:latin typeface="Arial"/>
                <a:ea typeface="Arial"/>
                <a:cs typeface="Arial"/>
                <a:sym typeface="Arial"/>
              </a:endParaRPr>
            </a:p>
          </p:txBody>
        </p:sp>
      </p:grpSp>
      <p:grpSp>
        <p:nvGrpSpPr>
          <p:cNvPr id="126" name="Google Shape;126;p7"/>
          <p:cNvGrpSpPr/>
          <p:nvPr/>
        </p:nvGrpSpPr>
        <p:grpSpPr>
          <a:xfrm>
            <a:off x="1916280" y="2746440"/>
            <a:ext cx="572760" cy="572760"/>
            <a:chOff x="1916280" y="2746440"/>
            <a:chExt cx="572760" cy="572760"/>
          </a:xfrm>
        </p:grpSpPr>
        <p:sp>
          <p:nvSpPr>
            <p:cNvPr id="127" name="Google Shape;127;p7"/>
            <p:cNvSpPr/>
            <p:nvPr/>
          </p:nvSpPr>
          <p:spPr>
            <a:xfrm>
              <a:off x="1916280" y="2746440"/>
              <a:ext cx="57276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28" name="Google Shape;128;p7"/>
            <p:cNvSpPr/>
            <p:nvPr/>
          </p:nvSpPr>
          <p:spPr>
            <a:xfrm>
              <a:off x="1984680" y="2909880"/>
              <a:ext cx="47520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C++</a:t>
              </a:r>
              <a:endParaRPr b="0" sz="1400" strike="noStrike">
                <a:solidFill>
                  <a:srgbClr val="000000"/>
                </a:solidFill>
                <a:latin typeface="Arial"/>
                <a:ea typeface="Arial"/>
                <a:cs typeface="Arial"/>
                <a:sym typeface="Arial"/>
              </a:endParaRPr>
            </a:p>
          </p:txBody>
        </p:sp>
      </p:grpSp>
      <p:grpSp>
        <p:nvGrpSpPr>
          <p:cNvPr id="129" name="Google Shape;129;p7"/>
          <p:cNvGrpSpPr/>
          <p:nvPr/>
        </p:nvGrpSpPr>
        <p:grpSpPr>
          <a:xfrm>
            <a:off x="1439640" y="3409920"/>
            <a:ext cx="684000" cy="572760"/>
            <a:chOff x="1439640" y="3409920"/>
            <a:chExt cx="684000" cy="572760"/>
          </a:xfrm>
        </p:grpSpPr>
        <p:sp>
          <p:nvSpPr>
            <p:cNvPr id="130" name="Google Shape;130;p7"/>
            <p:cNvSpPr/>
            <p:nvPr/>
          </p:nvSpPr>
          <p:spPr>
            <a:xfrm>
              <a:off x="1484280" y="3409920"/>
              <a:ext cx="57420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31" name="Google Shape;131;p7"/>
            <p:cNvSpPr/>
            <p:nvPr/>
          </p:nvSpPr>
          <p:spPr>
            <a:xfrm>
              <a:off x="1439640" y="3573360"/>
              <a:ext cx="684000" cy="24336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200" strike="noStrike">
                  <a:solidFill>
                    <a:schemeClr val="dk1"/>
                  </a:solidFill>
                  <a:latin typeface="Century Gothic"/>
                  <a:ea typeface="Century Gothic"/>
                  <a:cs typeface="Century Gothic"/>
                  <a:sym typeface="Century Gothic"/>
                </a:rPr>
                <a:t>COBOL</a:t>
              </a:r>
              <a:endParaRPr b="0" sz="1200" strike="noStrike">
                <a:solidFill>
                  <a:srgbClr val="000000"/>
                </a:solidFill>
                <a:latin typeface="Arial"/>
                <a:ea typeface="Arial"/>
                <a:cs typeface="Arial"/>
                <a:sym typeface="Arial"/>
              </a:endParaRPr>
            </a:p>
          </p:txBody>
        </p:sp>
      </p:grpSp>
      <p:grpSp>
        <p:nvGrpSpPr>
          <p:cNvPr id="132" name="Google Shape;132;p7"/>
          <p:cNvGrpSpPr/>
          <p:nvPr/>
        </p:nvGrpSpPr>
        <p:grpSpPr>
          <a:xfrm>
            <a:off x="1494000" y="4187880"/>
            <a:ext cx="574200" cy="572760"/>
            <a:chOff x="1494000" y="4187880"/>
            <a:chExt cx="574200" cy="572760"/>
          </a:xfrm>
        </p:grpSpPr>
        <p:sp>
          <p:nvSpPr>
            <p:cNvPr id="133" name="Google Shape;133;p7"/>
            <p:cNvSpPr/>
            <p:nvPr/>
          </p:nvSpPr>
          <p:spPr>
            <a:xfrm>
              <a:off x="1494000" y="4187880"/>
              <a:ext cx="57420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34" name="Google Shape;134;p7"/>
            <p:cNvSpPr/>
            <p:nvPr/>
          </p:nvSpPr>
          <p:spPr>
            <a:xfrm>
              <a:off x="1558800" y="4351320"/>
              <a:ext cx="50112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Ada</a:t>
              </a:r>
              <a:endParaRPr b="0" sz="1400" strike="noStrike">
                <a:solidFill>
                  <a:srgbClr val="000000"/>
                </a:solidFill>
                <a:latin typeface="Arial"/>
                <a:ea typeface="Arial"/>
                <a:cs typeface="Arial"/>
                <a:sym typeface="Arial"/>
              </a:endParaRPr>
            </a:p>
          </p:txBody>
        </p:sp>
      </p:grpSp>
      <p:grpSp>
        <p:nvGrpSpPr>
          <p:cNvPr id="135" name="Google Shape;135;p7"/>
          <p:cNvGrpSpPr/>
          <p:nvPr/>
        </p:nvGrpSpPr>
        <p:grpSpPr>
          <a:xfrm>
            <a:off x="1916280" y="4898880"/>
            <a:ext cx="572760" cy="574200"/>
            <a:chOff x="1916280" y="4898880"/>
            <a:chExt cx="572760" cy="574200"/>
          </a:xfrm>
        </p:grpSpPr>
        <p:sp>
          <p:nvSpPr>
            <p:cNvPr id="136" name="Google Shape;136;p7"/>
            <p:cNvSpPr/>
            <p:nvPr/>
          </p:nvSpPr>
          <p:spPr>
            <a:xfrm>
              <a:off x="1916280" y="4898880"/>
              <a:ext cx="572760" cy="57420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37" name="Google Shape;137;p7"/>
            <p:cNvSpPr/>
            <p:nvPr/>
          </p:nvSpPr>
          <p:spPr>
            <a:xfrm>
              <a:off x="1936800" y="5070600"/>
              <a:ext cx="53460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Java</a:t>
              </a:r>
              <a:endParaRPr b="0" sz="1400" strike="noStrike">
                <a:solidFill>
                  <a:srgbClr val="000000"/>
                </a:solidFill>
                <a:latin typeface="Arial"/>
                <a:ea typeface="Arial"/>
                <a:cs typeface="Arial"/>
                <a:sym typeface="Arial"/>
              </a:endParaRPr>
            </a:p>
          </p:txBody>
        </p:sp>
      </p:grpSp>
      <p:grpSp>
        <p:nvGrpSpPr>
          <p:cNvPr id="138" name="Google Shape;138;p7"/>
          <p:cNvGrpSpPr/>
          <p:nvPr/>
        </p:nvGrpSpPr>
        <p:grpSpPr>
          <a:xfrm>
            <a:off x="2550960" y="5294160"/>
            <a:ext cx="619560" cy="572760"/>
            <a:chOff x="2550960" y="5294160"/>
            <a:chExt cx="619560" cy="572760"/>
          </a:xfrm>
        </p:grpSpPr>
        <p:sp>
          <p:nvSpPr>
            <p:cNvPr id="139" name="Google Shape;139;p7"/>
            <p:cNvSpPr/>
            <p:nvPr/>
          </p:nvSpPr>
          <p:spPr>
            <a:xfrm>
              <a:off x="2550960" y="5294160"/>
              <a:ext cx="57420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40" name="Google Shape;140;p7"/>
            <p:cNvSpPr/>
            <p:nvPr/>
          </p:nvSpPr>
          <p:spPr>
            <a:xfrm>
              <a:off x="2555280" y="5457960"/>
              <a:ext cx="61524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More</a:t>
              </a:r>
              <a:endParaRPr b="0" sz="1400" strike="noStrike">
                <a:solidFill>
                  <a:srgbClr val="000000"/>
                </a:solidFill>
                <a:latin typeface="Arial"/>
                <a:ea typeface="Arial"/>
                <a:cs typeface="Arial"/>
                <a:sym typeface="Arial"/>
              </a:endParaRPr>
            </a:p>
          </p:txBody>
        </p:sp>
      </p:grpSp>
      <p:sp>
        <p:nvSpPr>
          <p:cNvPr id="141" name="Google Shape;141;p7"/>
          <p:cNvSpPr/>
          <p:nvPr/>
        </p:nvSpPr>
        <p:spPr>
          <a:xfrm>
            <a:off x="2151000" y="1822320"/>
            <a:ext cx="1201320" cy="284760"/>
          </a:xfrm>
          <a:prstGeom prst="rect">
            <a:avLst/>
          </a:prstGeom>
          <a:noFill/>
          <a:ln cap="flat" cmpd="sng" w="25400">
            <a:solidFill>
              <a:srgbClr val="006600"/>
            </a:solidFill>
            <a:prstDash val="solid"/>
            <a:miter lim="8000"/>
            <a:headEnd len="sm" w="sm" type="none"/>
            <a:tailEnd len="sm" w="sm" type="none"/>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500" strike="noStrike">
                <a:solidFill>
                  <a:schemeClr val="dk1"/>
                </a:solidFill>
                <a:latin typeface="Century Gothic"/>
                <a:ea typeface="Century Gothic"/>
                <a:cs typeface="Century Gothic"/>
                <a:sym typeface="Century Gothic"/>
              </a:rPr>
              <a:t>Client Side</a:t>
            </a:r>
            <a:endParaRPr b="0" sz="1500" strike="noStrike">
              <a:solidFill>
                <a:srgbClr val="000000"/>
              </a:solidFill>
              <a:latin typeface="Arial"/>
              <a:ea typeface="Arial"/>
              <a:cs typeface="Arial"/>
              <a:sym typeface="Arial"/>
            </a:endParaRPr>
          </a:p>
        </p:txBody>
      </p:sp>
      <p:sp>
        <p:nvSpPr>
          <p:cNvPr id="142" name="Google Shape;142;p7"/>
          <p:cNvSpPr/>
          <p:nvPr/>
        </p:nvSpPr>
        <p:spPr>
          <a:xfrm>
            <a:off x="5610240" y="1822320"/>
            <a:ext cx="1628280" cy="284760"/>
          </a:xfrm>
          <a:prstGeom prst="rect">
            <a:avLst/>
          </a:prstGeom>
          <a:noFill/>
          <a:ln cap="flat" cmpd="sng" w="25400">
            <a:solidFill>
              <a:srgbClr val="006600"/>
            </a:solidFill>
            <a:prstDash val="solid"/>
            <a:miter lim="8000"/>
            <a:headEnd len="sm" w="sm" type="none"/>
            <a:tailEnd len="sm" w="sm" type="none"/>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500" strike="noStrike">
                <a:solidFill>
                  <a:schemeClr val="dk1"/>
                </a:solidFill>
                <a:latin typeface="Century Gothic"/>
                <a:ea typeface="Century Gothic"/>
                <a:cs typeface="Century Gothic"/>
                <a:sym typeface="Century Gothic"/>
              </a:rPr>
              <a:t>Server Side</a:t>
            </a:r>
            <a:endParaRPr b="0" sz="1500" strike="noStrike">
              <a:solidFill>
                <a:srgbClr val="000000"/>
              </a:solidFill>
              <a:latin typeface="Arial"/>
              <a:ea typeface="Arial"/>
              <a:cs typeface="Arial"/>
              <a:sym typeface="Arial"/>
            </a:endParaRPr>
          </a:p>
        </p:txBody>
      </p:sp>
      <p:grpSp>
        <p:nvGrpSpPr>
          <p:cNvPr id="143" name="Google Shape;143;p7"/>
          <p:cNvGrpSpPr/>
          <p:nvPr/>
        </p:nvGrpSpPr>
        <p:grpSpPr>
          <a:xfrm>
            <a:off x="5943240" y="2344680"/>
            <a:ext cx="684000" cy="574200"/>
            <a:chOff x="5943240" y="2344680"/>
            <a:chExt cx="684000" cy="574200"/>
          </a:xfrm>
        </p:grpSpPr>
        <p:sp>
          <p:nvSpPr>
            <p:cNvPr id="144" name="Google Shape;144;p7"/>
            <p:cNvSpPr/>
            <p:nvPr/>
          </p:nvSpPr>
          <p:spPr>
            <a:xfrm>
              <a:off x="6005520" y="2344680"/>
              <a:ext cx="572760" cy="57420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45" name="Google Shape;145;p7"/>
            <p:cNvSpPr/>
            <p:nvPr/>
          </p:nvSpPr>
          <p:spPr>
            <a:xfrm>
              <a:off x="5943240" y="2508120"/>
              <a:ext cx="684000" cy="24336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200" strike="noStrike">
                  <a:solidFill>
                    <a:schemeClr val="dk1"/>
                  </a:solidFill>
                  <a:latin typeface="Century Gothic"/>
                  <a:ea typeface="Century Gothic"/>
                  <a:cs typeface="Century Gothic"/>
                  <a:sym typeface="Century Gothic"/>
                </a:rPr>
                <a:t>COBOL</a:t>
              </a:r>
              <a:endParaRPr b="0" sz="1200" strike="noStrike">
                <a:solidFill>
                  <a:srgbClr val="000000"/>
                </a:solidFill>
                <a:latin typeface="Arial"/>
                <a:ea typeface="Arial"/>
                <a:cs typeface="Arial"/>
                <a:sym typeface="Arial"/>
              </a:endParaRPr>
            </a:p>
          </p:txBody>
        </p:sp>
      </p:grpSp>
      <p:grpSp>
        <p:nvGrpSpPr>
          <p:cNvPr id="146" name="Google Shape;146;p7"/>
          <p:cNvGrpSpPr/>
          <p:nvPr/>
        </p:nvGrpSpPr>
        <p:grpSpPr>
          <a:xfrm>
            <a:off x="6653160" y="2749680"/>
            <a:ext cx="572760" cy="574200"/>
            <a:chOff x="6653160" y="2749680"/>
            <a:chExt cx="572760" cy="574200"/>
          </a:xfrm>
        </p:grpSpPr>
        <p:sp>
          <p:nvSpPr>
            <p:cNvPr id="147" name="Google Shape;147;p7"/>
            <p:cNvSpPr/>
            <p:nvPr/>
          </p:nvSpPr>
          <p:spPr>
            <a:xfrm>
              <a:off x="6653160" y="2749680"/>
              <a:ext cx="572760" cy="57420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48" name="Google Shape;148;p7"/>
            <p:cNvSpPr/>
            <p:nvPr/>
          </p:nvSpPr>
          <p:spPr>
            <a:xfrm>
              <a:off x="6799320" y="2913120"/>
              <a:ext cx="27108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C</a:t>
              </a:r>
              <a:endParaRPr b="0" sz="1400" strike="noStrike">
                <a:solidFill>
                  <a:srgbClr val="000000"/>
                </a:solidFill>
                <a:latin typeface="Arial"/>
                <a:ea typeface="Arial"/>
                <a:cs typeface="Arial"/>
                <a:sym typeface="Arial"/>
              </a:endParaRPr>
            </a:p>
          </p:txBody>
        </p:sp>
      </p:grpSp>
      <p:grpSp>
        <p:nvGrpSpPr>
          <p:cNvPr id="149" name="Google Shape;149;p7"/>
          <p:cNvGrpSpPr/>
          <p:nvPr/>
        </p:nvGrpSpPr>
        <p:grpSpPr>
          <a:xfrm>
            <a:off x="7116840" y="3408480"/>
            <a:ext cx="572760" cy="574200"/>
            <a:chOff x="7116840" y="3408480"/>
            <a:chExt cx="572760" cy="574200"/>
          </a:xfrm>
        </p:grpSpPr>
        <p:sp>
          <p:nvSpPr>
            <p:cNvPr id="150" name="Google Shape;150;p7"/>
            <p:cNvSpPr/>
            <p:nvPr/>
          </p:nvSpPr>
          <p:spPr>
            <a:xfrm>
              <a:off x="7116840" y="3408480"/>
              <a:ext cx="572760" cy="57420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51" name="Google Shape;151;p7"/>
            <p:cNvSpPr/>
            <p:nvPr/>
          </p:nvSpPr>
          <p:spPr>
            <a:xfrm>
              <a:off x="7161120" y="3573360"/>
              <a:ext cx="50112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Ada</a:t>
              </a:r>
              <a:endParaRPr b="0" sz="1400" strike="noStrike">
                <a:solidFill>
                  <a:srgbClr val="000000"/>
                </a:solidFill>
                <a:latin typeface="Arial"/>
                <a:ea typeface="Arial"/>
                <a:cs typeface="Arial"/>
                <a:sym typeface="Arial"/>
              </a:endParaRPr>
            </a:p>
          </p:txBody>
        </p:sp>
      </p:grpSp>
      <p:grpSp>
        <p:nvGrpSpPr>
          <p:cNvPr id="152" name="Google Shape;152;p7"/>
          <p:cNvGrpSpPr/>
          <p:nvPr/>
        </p:nvGrpSpPr>
        <p:grpSpPr>
          <a:xfrm>
            <a:off x="6653160" y="4903920"/>
            <a:ext cx="572760" cy="572760"/>
            <a:chOff x="6653160" y="4903920"/>
            <a:chExt cx="572760" cy="572760"/>
          </a:xfrm>
        </p:grpSpPr>
        <p:sp>
          <p:nvSpPr>
            <p:cNvPr id="153" name="Google Shape;153;p7"/>
            <p:cNvSpPr/>
            <p:nvPr/>
          </p:nvSpPr>
          <p:spPr>
            <a:xfrm>
              <a:off x="6710400" y="5083200"/>
              <a:ext cx="47520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C++</a:t>
              </a:r>
              <a:endParaRPr b="0" sz="1400" strike="noStrike">
                <a:solidFill>
                  <a:srgbClr val="000000"/>
                </a:solidFill>
                <a:latin typeface="Arial"/>
                <a:ea typeface="Arial"/>
                <a:cs typeface="Arial"/>
                <a:sym typeface="Arial"/>
              </a:endParaRPr>
            </a:p>
          </p:txBody>
        </p:sp>
        <p:sp>
          <p:nvSpPr>
            <p:cNvPr id="154" name="Google Shape;154;p7"/>
            <p:cNvSpPr/>
            <p:nvPr/>
          </p:nvSpPr>
          <p:spPr>
            <a:xfrm>
              <a:off x="6653160" y="4903920"/>
              <a:ext cx="57276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grpSp>
      <p:grpSp>
        <p:nvGrpSpPr>
          <p:cNvPr id="155" name="Google Shape;155;p7"/>
          <p:cNvGrpSpPr/>
          <p:nvPr/>
        </p:nvGrpSpPr>
        <p:grpSpPr>
          <a:xfrm>
            <a:off x="7045200" y="4191120"/>
            <a:ext cx="645840" cy="574200"/>
            <a:chOff x="7045200" y="4191120"/>
            <a:chExt cx="645840" cy="574200"/>
          </a:xfrm>
        </p:grpSpPr>
        <p:sp>
          <p:nvSpPr>
            <p:cNvPr id="156" name="Google Shape;156;p7"/>
            <p:cNvSpPr/>
            <p:nvPr/>
          </p:nvSpPr>
          <p:spPr>
            <a:xfrm>
              <a:off x="7074000" y="4191120"/>
              <a:ext cx="572760" cy="57420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57" name="Google Shape;157;p7"/>
            <p:cNvSpPr/>
            <p:nvPr/>
          </p:nvSpPr>
          <p:spPr>
            <a:xfrm>
              <a:off x="7045200" y="4294080"/>
              <a:ext cx="645840" cy="46332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Small</a:t>
              </a:r>
              <a:endParaRPr b="0" sz="1400"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talk</a:t>
              </a:r>
              <a:endParaRPr b="0" sz="1400" strike="noStrike">
                <a:solidFill>
                  <a:srgbClr val="000000"/>
                </a:solidFill>
                <a:latin typeface="Arial"/>
                <a:ea typeface="Arial"/>
                <a:cs typeface="Arial"/>
                <a:sym typeface="Arial"/>
              </a:endParaRPr>
            </a:p>
          </p:txBody>
        </p:sp>
      </p:grpSp>
      <p:grpSp>
        <p:nvGrpSpPr>
          <p:cNvPr id="158" name="Google Shape;158;p7"/>
          <p:cNvGrpSpPr/>
          <p:nvPr/>
        </p:nvGrpSpPr>
        <p:grpSpPr>
          <a:xfrm>
            <a:off x="5992560" y="5276880"/>
            <a:ext cx="615240" cy="572760"/>
            <a:chOff x="5992560" y="5276880"/>
            <a:chExt cx="615240" cy="572760"/>
          </a:xfrm>
        </p:grpSpPr>
        <p:sp>
          <p:nvSpPr>
            <p:cNvPr id="159" name="Google Shape;159;p7"/>
            <p:cNvSpPr/>
            <p:nvPr/>
          </p:nvSpPr>
          <p:spPr>
            <a:xfrm>
              <a:off x="6005520" y="5276880"/>
              <a:ext cx="572760" cy="572760"/>
            </a:xfrm>
            <a:prstGeom prst="ellipse">
              <a:avLst/>
            </a:prstGeom>
            <a:noFill/>
            <a:ln cap="flat" cmpd="sng" w="25400">
              <a:solidFill>
                <a:srgbClr val="0066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60" name="Google Shape;160;p7"/>
            <p:cNvSpPr/>
            <p:nvPr/>
          </p:nvSpPr>
          <p:spPr>
            <a:xfrm>
              <a:off x="5992560" y="5440320"/>
              <a:ext cx="61524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More</a:t>
              </a:r>
              <a:endParaRPr b="0" sz="1400" strike="noStrike">
                <a:solidFill>
                  <a:srgbClr val="000000"/>
                </a:solidFill>
                <a:latin typeface="Arial"/>
                <a:ea typeface="Arial"/>
                <a:cs typeface="Arial"/>
                <a:sym typeface="Arial"/>
              </a:endParaRPr>
            </a:p>
          </p:txBody>
        </p:sp>
      </p:grpSp>
      <p:grpSp>
        <p:nvGrpSpPr>
          <p:cNvPr id="161" name="Google Shape;161;p7"/>
          <p:cNvGrpSpPr/>
          <p:nvPr/>
        </p:nvGrpSpPr>
        <p:grpSpPr>
          <a:xfrm>
            <a:off x="6069240" y="4020840"/>
            <a:ext cx="403920" cy="1206720"/>
            <a:chOff x="6069240" y="4020840"/>
            <a:chExt cx="403920" cy="1206720"/>
          </a:xfrm>
        </p:grpSpPr>
        <p:cxnSp>
          <p:nvCxnSpPr>
            <p:cNvPr id="162" name="Google Shape;162;p7"/>
            <p:cNvCxnSpPr/>
            <p:nvPr/>
          </p:nvCxnSpPr>
          <p:spPr>
            <a:xfrm rot="10800000">
              <a:off x="6136920" y="4020840"/>
              <a:ext cx="136800" cy="1206720"/>
            </a:xfrm>
            <a:prstGeom prst="straightConnector1">
              <a:avLst/>
            </a:prstGeom>
            <a:noFill/>
            <a:ln cap="flat" cmpd="sng" w="25400">
              <a:solidFill>
                <a:srgbClr val="006600"/>
              </a:solidFill>
              <a:prstDash val="solid"/>
              <a:round/>
              <a:headEnd len="sm" w="sm" type="none"/>
              <a:tailEnd len="sm" w="sm" type="none"/>
            </a:ln>
          </p:spPr>
        </p:cxnSp>
        <p:sp>
          <p:nvSpPr>
            <p:cNvPr id="163" name="Google Shape;163;p7"/>
            <p:cNvSpPr/>
            <p:nvPr/>
          </p:nvSpPr>
          <p:spPr>
            <a:xfrm>
              <a:off x="6069240" y="481176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64" name="Google Shape;164;p7"/>
          <p:cNvGrpSpPr/>
          <p:nvPr/>
        </p:nvGrpSpPr>
        <p:grpSpPr>
          <a:xfrm>
            <a:off x="6137280" y="4020840"/>
            <a:ext cx="614160" cy="914400"/>
            <a:chOff x="6137280" y="4020840"/>
            <a:chExt cx="614160" cy="914400"/>
          </a:xfrm>
        </p:grpSpPr>
        <p:cxnSp>
          <p:nvCxnSpPr>
            <p:cNvPr id="165" name="Google Shape;165;p7"/>
            <p:cNvCxnSpPr/>
            <p:nvPr/>
          </p:nvCxnSpPr>
          <p:spPr>
            <a:xfrm rot="10800000">
              <a:off x="6137280" y="4020840"/>
              <a:ext cx="614160" cy="914400"/>
            </a:xfrm>
            <a:prstGeom prst="straightConnector1">
              <a:avLst/>
            </a:prstGeom>
            <a:noFill/>
            <a:ln cap="flat" cmpd="sng" w="25400">
              <a:solidFill>
                <a:srgbClr val="006600"/>
              </a:solidFill>
              <a:prstDash val="solid"/>
              <a:round/>
              <a:headEnd len="sm" w="sm" type="none"/>
              <a:tailEnd len="sm" w="sm" type="none"/>
            </a:ln>
          </p:spPr>
        </p:cxnSp>
        <p:sp>
          <p:nvSpPr>
            <p:cNvPr id="166" name="Google Shape;166;p7"/>
            <p:cNvSpPr/>
            <p:nvPr/>
          </p:nvSpPr>
          <p:spPr>
            <a:xfrm>
              <a:off x="6343920" y="450360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67" name="Google Shape;167;p7"/>
          <p:cNvGrpSpPr/>
          <p:nvPr/>
        </p:nvGrpSpPr>
        <p:grpSpPr>
          <a:xfrm>
            <a:off x="6127560" y="4012920"/>
            <a:ext cx="955800" cy="347760"/>
            <a:chOff x="6127560" y="4012920"/>
            <a:chExt cx="955800" cy="347760"/>
          </a:xfrm>
        </p:grpSpPr>
        <p:cxnSp>
          <p:nvCxnSpPr>
            <p:cNvPr id="168" name="Google Shape;168;p7"/>
            <p:cNvCxnSpPr/>
            <p:nvPr/>
          </p:nvCxnSpPr>
          <p:spPr>
            <a:xfrm rot="10800000">
              <a:off x="6127560" y="4012920"/>
              <a:ext cx="955800" cy="347760"/>
            </a:xfrm>
            <a:prstGeom prst="straightConnector1">
              <a:avLst/>
            </a:prstGeom>
            <a:noFill/>
            <a:ln cap="flat" cmpd="sng" w="25400">
              <a:solidFill>
                <a:srgbClr val="006600"/>
              </a:solidFill>
              <a:prstDash val="solid"/>
              <a:round/>
              <a:headEnd len="sm" w="sm" type="none"/>
              <a:tailEnd len="sm" w="sm" type="none"/>
            </a:ln>
          </p:spPr>
        </p:cxnSp>
        <p:sp>
          <p:nvSpPr>
            <p:cNvPr id="169" name="Google Shape;169;p7"/>
            <p:cNvSpPr/>
            <p:nvPr/>
          </p:nvSpPr>
          <p:spPr>
            <a:xfrm>
              <a:off x="6562800" y="414648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70" name="Google Shape;170;p7"/>
          <p:cNvGrpSpPr/>
          <p:nvPr/>
        </p:nvGrpSpPr>
        <p:grpSpPr>
          <a:xfrm>
            <a:off x="6161040" y="3767040"/>
            <a:ext cx="914400" cy="253800"/>
            <a:chOff x="6161040" y="3767040"/>
            <a:chExt cx="914400" cy="253800"/>
          </a:xfrm>
        </p:grpSpPr>
        <p:cxnSp>
          <p:nvCxnSpPr>
            <p:cNvPr id="171" name="Google Shape;171;p7"/>
            <p:cNvCxnSpPr/>
            <p:nvPr/>
          </p:nvCxnSpPr>
          <p:spPr>
            <a:xfrm flipH="1">
              <a:off x="6161040" y="3778200"/>
              <a:ext cx="914400" cy="242640"/>
            </a:xfrm>
            <a:prstGeom prst="straightConnector1">
              <a:avLst/>
            </a:prstGeom>
            <a:noFill/>
            <a:ln cap="flat" cmpd="sng" w="25400">
              <a:solidFill>
                <a:srgbClr val="006600"/>
              </a:solidFill>
              <a:prstDash val="solid"/>
              <a:round/>
              <a:headEnd len="sm" w="sm" type="none"/>
              <a:tailEnd len="sm" w="sm" type="none"/>
            </a:ln>
          </p:spPr>
        </p:cxnSp>
        <p:sp>
          <p:nvSpPr>
            <p:cNvPr id="172" name="Google Shape;172;p7"/>
            <p:cNvSpPr/>
            <p:nvPr/>
          </p:nvSpPr>
          <p:spPr>
            <a:xfrm>
              <a:off x="6562800" y="376704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73" name="Google Shape;173;p7"/>
          <p:cNvGrpSpPr/>
          <p:nvPr/>
        </p:nvGrpSpPr>
        <p:grpSpPr>
          <a:xfrm>
            <a:off x="6137280" y="3267000"/>
            <a:ext cx="614160" cy="753840"/>
            <a:chOff x="6137280" y="3267000"/>
            <a:chExt cx="614160" cy="753840"/>
          </a:xfrm>
        </p:grpSpPr>
        <p:cxnSp>
          <p:nvCxnSpPr>
            <p:cNvPr id="174" name="Google Shape;174;p7"/>
            <p:cNvCxnSpPr/>
            <p:nvPr/>
          </p:nvCxnSpPr>
          <p:spPr>
            <a:xfrm flipH="1">
              <a:off x="6137280" y="3267000"/>
              <a:ext cx="614160" cy="753840"/>
            </a:xfrm>
            <a:prstGeom prst="straightConnector1">
              <a:avLst/>
            </a:prstGeom>
            <a:noFill/>
            <a:ln cap="flat" cmpd="sng" w="25400">
              <a:solidFill>
                <a:srgbClr val="006600"/>
              </a:solidFill>
              <a:prstDash val="solid"/>
              <a:round/>
              <a:headEnd len="sm" w="sm" type="none"/>
              <a:tailEnd len="sm" w="sm" type="none"/>
            </a:ln>
          </p:spPr>
        </p:cxnSp>
        <p:sp>
          <p:nvSpPr>
            <p:cNvPr id="175" name="Google Shape;175;p7"/>
            <p:cNvSpPr/>
            <p:nvPr/>
          </p:nvSpPr>
          <p:spPr>
            <a:xfrm>
              <a:off x="6343920" y="340200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grpSp>
        <p:nvGrpSpPr>
          <p:cNvPr id="176" name="Google Shape;176;p7"/>
          <p:cNvGrpSpPr/>
          <p:nvPr/>
        </p:nvGrpSpPr>
        <p:grpSpPr>
          <a:xfrm>
            <a:off x="6069240" y="2935080"/>
            <a:ext cx="403920" cy="1085760"/>
            <a:chOff x="6069240" y="2935080"/>
            <a:chExt cx="403920" cy="1085760"/>
          </a:xfrm>
        </p:grpSpPr>
        <p:cxnSp>
          <p:nvCxnSpPr>
            <p:cNvPr id="177" name="Google Shape;177;p7"/>
            <p:cNvCxnSpPr/>
            <p:nvPr/>
          </p:nvCxnSpPr>
          <p:spPr>
            <a:xfrm flipH="1">
              <a:off x="6136920" y="2935080"/>
              <a:ext cx="136800" cy="1085760"/>
            </a:xfrm>
            <a:prstGeom prst="straightConnector1">
              <a:avLst/>
            </a:prstGeom>
            <a:noFill/>
            <a:ln cap="flat" cmpd="sng" w="25400">
              <a:solidFill>
                <a:srgbClr val="006600"/>
              </a:solidFill>
              <a:prstDash val="solid"/>
              <a:round/>
              <a:headEnd len="sm" w="sm" type="none"/>
              <a:tailEnd len="sm" w="sm" type="none"/>
            </a:ln>
          </p:spPr>
        </p:cxnSp>
        <p:sp>
          <p:nvSpPr>
            <p:cNvPr id="178" name="Google Shape;178;p7"/>
            <p:cNvSpPr/>
            <p:nvPr/>
          </p:nvSpPr>
          <p:spPr>
            <a:xfrm>
              <a:off x="6069240" y="3062160"/>
              <a:ext cx="403920" cy="200520"/>
            </a:xfrm>
            <a:prstGeom prst="rect">
              <a:avLst/>
            </a:prstGeom>
            <a:solidFill>
              <a:schemeClr val="lt1"/>
            </a:solidFill>
            <a:ln cap="flat" cmpd="sng" w="25400">
              <a:solidFill>
                <a:srgbClr val="006600"/>
              </a:solidFill>
              <a:prstDash val="solid"/>
              <a:miter lim="8000"/>
              <a:headEnd len="sm" w="sm" type="none"/>
              <a:tailEnd len="sm" w="sm" type="none"/>
            </a:ln>
          </p:spPr>
          <p:txBody>
            <a:bodyPr anchorCtr="0" anchor="t" bIns="31675" lIns="61900" spcFirstLastPara="1" rIns="61900" wrap="square" tIns="31675">
              <a:spAutoFit/>
            </a:bodyPr>
            <a:lstStyle/>
            <a:p>
              <a:pPr indent="0" lvl="0" marL="0" marR="0" rtl="0" algn="l">
                <a:lnSpc>
                  <a:spcPct val="90000"/>
                </a:lnSpc>
                <a:spcBef>
                  <a:spcPts val="0"/>
                </a:spcBef>
                <a:spcAft>
                  <a:spcPts val="0"/>
                </a:spcAft>
                <a:buNone/>
              </a:pPr>
              <a:r>
                <a:rPr b="1" lang="en-US" sz="1000" strike="noStrike">
                  <a:solidFill>
                    <a:schemeClr val="dk1"/>
                  </a:solidFill>
                  <a:latin typeface="Century Gothic"/>
                  <a:ea typeface="Century Gothic"/>
                  <a:cs typeface="Century Gothic"/>
                  <a:sym typeface="Century Gothic"/>
                </a:rPr>
                <a:t>I D L</a:t>
              </a:r>
              <a:endParaRPr b="0" sz="1000" strike="noStrike">
                <a:solidFill>
                  <a:srgbClr val="FFFFFF"/>
                </a:solidFill>
                <a:latin typeface="Arial"/>
                <a:ea typeface="Arial"/>
                <a:cs typeface="Arial"/>
                <a:sym typeface="Arial"/>
              </a:endParaRPr>
            </a:p>
          </p:txBody>
        </p:sp>
      </p:grpSp>
      <p:sp>
        <p:nvSpPr>
          <p:cNvPr id="179" name="Google Shape;179;p7"/>
          <p:cNvSpPr/>
          <p:nvPr/>
        </p:nvSpPr>
        <p:spPr>
          <a:xfrm>
            <a:off x="5384880" y="3770280"/>
            <a:ext cx="1058400" cy="509400"/>
          </a:xfrm>
          <a:prstGeom prst="rect">
            <a:avLst/>
          </a:prstGeom>
          <a:solidFill>
            <a:srgbClr val="000000"/>
          </a:solidFill>
          <a:ln cap="flat" cmpd="sng" w="25400">
            <a:solidFill>
              <a:srgbClr val="0066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Century Gothic"/>
              <a:ea typeface="Century Gothic"/>
              <a:cs typeface="Century Gothic"/>
              <a:sym typeface="Century Gothic"/>
            </a:endParaRPr>
          </a:p>
        </p:txBody>
      </p:sp>
      <p:sp>
        <p:nvSpPr>
          <p:cNvPr id="180" name="Google Shape;180;p7"/>
          <p:cNvSpPr/>
          <p:nvPr/>
        </p:nvSpPr>
        <p:spPr>
          <a:xfrm>
            <a:off x="5637240" y="3917880"/>
            <a:ext cx="534600" cy="271080"/>
          </a:xfrm>
          <a:prstGeom prst="rect">
            <a:avLst/>
          </a:prstGeom>
          <a:noFill/>
          <a:ln>
            <a:noFill/>
          </a:ln>
        </p:spPr>
        <p:txBody>
          <a:bodyPr anchorCtr="0" anchor="t" bIns="39600" lIns="77750" spcFirstLastPara="1" rIns="77750" wrap="square" tIns="39600">
            <a:spAutoFit/>
          </a:bodyPr>
          <a:lstStyle/>
          <a:p>
            <a:pPr indent="0" lvl="0" marL="0" marR="0" rtl="0" algn="l">
              <a:lnSpc>
                <a:spcPct val="90000"/>
              </a:lnSpc>
              <a:spcBef>
                <a:spcPts val="0"/>
              </a:spcBef>
              <a:spcAft>
                <a:spcPts val="0"/>
              </a:spcAft>
              <a:buNone/>
            </a:pPr>
            <a:r>
              <a:rPr b="1" lang="en-US" sz="1400" strike="noStrike">
                <a:solidFill>
                  <a:schemeClr val="dk1"/>
                </a:solidFill>
                <a:latin typeface="Century Gothic"/>
                <a:ea typeface="Century Gothic"/>
                <a:cs typeface="Century Gothic"/>
                <a:sym typeface="Century Gothic"/>
              </a:rPr>
              <a:t>ORB</a:t>
            </a:r>
            <a:endParaRPr b="0" sz="1400" strike="noStrike">
              <a:solidFill>
                <a:srgbClr val="000000"/>
              </a:solidFill>
              <a:latin typeface="Arial"/>
              <a:ea typeface="Arial"/>
              <a:cs typeface="Arial"/>
              <a:sym typeface="Arial"/>
            </a:endParaRPr>
          </a:p>
        </p:txBody>
      </p:sp>
      <p:cxnSp>
        <p:nvCxnSpPr>
          <p:cNvPr id="181" name="Google Shape;181;p7"/>
          <p:cNvCxnSpPr/>
          <p:nvPr/>
        </p:nvCxnSpPr>
        <p:spPr>
          <a:xfrm>
            <a:off x="3643200" y="4017960"/>
            <a:ext cx="1869840" cy="360"/>
          </a:xfrm>
          <a:prstGeom prst="straightConnector1">
            <a:avLst/>
          </a:prstGeom>
          <a:noFill/>
          <a:ln cap="flat" cmpd="sng" w="57150">
            <a:solidFill>
              <a:srgbClr val="006600"/>
            </a:solidFill>
            <a:prstDash val="solid"/>
            <a:round/>
            <a:headEnd len="med" w="med" type="stealth"/>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484560" y="452880"/>
            <a:ext cx="7054920" cy="767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Century Gothic"/>
              <a:buNone/>
            </a:pPr>
            <a:r>
              <a:rPr b="0" lang="en-US" sz="3200" u="sng" strike="noStrike">
                <a:solidFill>
                  <a:schemeClr val="dk2"/>
                </a:solidFill>
                <a:latin typeface="Century Gothic"/>
                <a:ea typeface="Century Gothic"/>
                <a:cs typeface="Century Gothic"/>
                <a:sym typeface="Century Gothic"/>
              </a:rPr>
              <a:t>Internet Inter-ORB Protocol (IIOP)</a:t>
            </a:r>
            <a:endParaRPr b="0" sz="3200" strike="noStrike">
              <a:solidFill>
                <a:schemeClr val="dk1"/>
              </a:solidFill>
              <a:latin typeface="Century Gothic"/>
              <a:ea typeface="Century Gothic"/>
              <a:cs typeface="Century Gothic"/>
              <a:sym typeface="Century Gothic"/>
            </a:endParaRPr>
          </a:p>
        </p:txBody>
      </p:sp>
      <p:sp>
        <p:nvSpPr>
          <p:cNvPr id="187" name="Google Shape;187;p8"/>
          <p:cNvSpPr txBox="1"/>
          <p:nvPr>
            <p:ph idx="4294967295" type="body"/>
          </p:nvPr>
        </p:nvSpPr>
        <p:spPr>
          <a:xfrm>
            <a:off x="487440" y="1331280"/>
            <a:ext cx="7907400" cy="4195080"/>
          </a:xfrm>
          <a:prstGeom prst="rect">
            <a:avLst/>
          </a:prstGeom>
          <a:noFill/>
          <a:ln>
            <a:noFill/>
          </a:ln>
        </p:spPr>
        <p:txBody>
          <a:bodyPr anchorCtr="0" anchor="t" bIns="45700" lIns="91425" spcFirstLastPara="1" rIns="91425" wrap="square" tIns="45700">
            <a:normAutofit/>
          </a:bodyPr>
          <a:lstStyle/>
          <a:p>
            <a:pPr indent="-343080" lvl="0" marL="343080" marR="0" rtl="0" algn="just">
              <a:lnSpc>
                <a:spcPct val="150000"/>
              </a:lnSpc>
              <a:spcBef>
                <a:spcPts val="0"/>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CORBA standard specifies General Inter-ORB Protocol (GIOP), as a standard protocol that defines how ORBs communicate with components. </a:t>
            </a:r>
            <a:endParaRPr b="0" i="0" sz="24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IIOP is TCP/IP implementation of GIOP. </a:t>
            </a:r>
            <a:endParaRPr b="0" i="0" sz="24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120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It is a standard protocol for communication between ORB’s on TCP/IP based networks.</a:t>
            </a:r>
            <a:endParaRPr b="0" i="0" sz="2400" u="none" cap="none" strike="noStrike">
              <a:solidFill>
                <a:schemeClr val="dk1"/>
              </a:solidFill>
              <a:latin typeface="Century Gothic"/>
              <a:ea typeface="Century Gothic"/>
              <a:cs typeface="Century Gothic"/>
              <a:sym typeface="Century Gothic"/>
            </a:endParaRPr>
          </a:p>
        </p:txBody>
      </p:sp>
      <p:sp>
        <p:nvSpPr>
          <p:cNvPr id="188" name="Google Shape;188;p8"/>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84560" y="452880"/>
            <a:ext cx="7054920" cy="8780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Century Gothic"/>
              <a:buNone/>
            </a:pPr>
            <a:r>
              <a:rPr b="0" lang="en-US" sz="3200" u="sng" strike="noStrike">
                <a:solidFill>
                  <a:schemeClr val="dk2"/>
                </a:solidFill>
                <a:latin typeface="Century Gothic"/>
                <a:ea typeface="Century Gothic"/>
                <a:cs typeface="Century Gothic"/>
                <a:sym typeface="Century Gothic"/>
              </a:rPr>
              <a:t>Basic Object Adapter (BOA)</a:t>
            </a:r>
            <a:endParaRPr b="0" sz="3200" strike="noStrike">
              <a:solidFill>
                <a:schemeClr val="dk1"/>
              </a:solidFill>
              <a:latin typeface="Century Gothic"/>
              <a:ea typeface="Century Gothic"/>
              <a:cs typeface="Century Gothic"/>
              <a:sym typeface="Century Gothic"/>
            </a:endParaRPr>
          </a:p>
        </p:txBody>
      </p:sp>
      <p:sp>
        <p:nvSpPr>
          <p:cNvPr id="194" name="Google Shape;194;p9"/>
          <p:cNvSpPr txBox="1"/>
          <p:nvPr>
            <p:ph idx="4294967295" type="body"/>
          </p:nvPr>
        </p:nvSpPr>
        <p:spPr>
          <a:xfrm>
            <a:off x="484560" y="1331280"/>
            <a:ext cx="7910280" cy="4195080"/>
          </a:xfrm>
          <a:prstGeom prst="rect">
            <a:avLst/>
          </a:prstGeom>
          <a:noFill/>
          <a:ln>
            <a:noFill/>
          </a:ln>
        </p:spPr>
        <p:txBody>
          <a:bodyPr anchorCtr="0" anchor="t" bIns="45700" lIns="91425" spcFirstLastPara="1" rIns="91425" wrap="square" tIns="45700">
            <a:normAutofit lnSpcReduction="20000"/>
          </a:bodyPr>
          <a:lstStyle/>
          <a:p>
            <a:pPr indent="-343080" lvl="0" marL="343080" marR="0" rtl="0" algn="just">
              <a:lnSpc>
                <a:spcPct val="150000"/>
              </a:lnSpc>
              <a:spcBef>
                <a:spcPts val="0"/>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BOA is a part of the ORB. The basic BOA provides the basic functions required for accessing the services of an ORB. </a:t>
            </a:r>
            <a:endParaRPr b="0" i="0" sz="24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If ORB is an operating system, BOA can be thought of as shell program.</a:t>
            </a:r>
            <a:endParaRPr b="0" i="0" sz="2400" u="none" cap="none" strike="noStrike">
              <a:solidFill>
                <a:schemeClr val="dk1"/>
              </a:solidFill>
              <a:latin typeface="Century Gothic"/>
              <a:ea typeface="Century Gothic"/>
              <a:cs typeface="Century Gothic"/>
              <a:sym typeface="Century Gothic"/>
            </a:endParaRPr>
          </a:p>
          <a:p>
            <a:pPr indent="-343080" lvl="0" marL="343080" marR="0" rtl="0" algn="just">
              <a:lnSpc>
                <a:spcPct val="150000"/>
              </a:lnSpc>
              <a:spcBef>
                <a:spcPts val="1001"/>
              </a:spcBef>
              <a:spcAft>
                <a:spcPts val="0"/>
              </a:spcAft>
              <a:buClr>
                <a:srgbClr val="ACD433"/>
              </a:buClr>
              <a:buSzPts val="1920"/>
              <a:buFont typeface="Noto Sans Symbols"/>
              <a:buChar char="►"/>
            </a:pPr>
            <a:r>
              <a:rPr b="0" i="0" lang="en-US" sz="2400" u="none" cap="none" strike="noStrike">
                <a:solidFill>
                  <a:schemeClr val="dk1"/>
                </a:solidFill>
                <a:latin typeface="Century Gothic"/>
                <a:ea typeface="Century Gothic"/>
                <a:cs typeface="Century Gothic"/>
                <a:sym typeface="Century Gothic"/>
              </a:rPr>
              <a:t>Services provided by BOA can range from user authentication to object persistence.</a:t>
            </a:r>
            <a:endParaRPr b="0" i="0" sz="2400"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1001"/>
              </a:spcBef>
              <a:spcAft>
                <a:spcPts val="1200"/>
              </a:spcAft>
              <a:buSzPts val="2400"/>
              <a:buFont typeface="Arial"/>
              <a:buNone/>
            </a:pPr>
            <a:r>
              <a:t/>
            </a:r>
            <a:endParaRPr b="0" i="0" sz="2400" u="none" cap="none" strike="noStrike">
              <a:solidFill>
                <a:schemeClr val="dk1"/>
              </a:solidFill>
              <a:latin typeface="Century Gothic"/>
              <a:ea typeface="Century Gothic"/>
              <a:cs typeface="Century Gothic"/>
              <a:sym typeface="Century Gothic"/>
            </a:endParaRPr>
          </a:p>
        </p:txBody>
      </p:sp>
      <p:sp>
        <p:nvSpPr>
          <p:cNvPr id="195" name="Google Shape;195;p9"/>
          <p:cNvSpPr txBox="1"/>
          <p:nvPr>
            <p:ph idx="12" type="sldNum"/>
          </p:nvPr>
        </p:nvSpPr>
        <p:spPr>
          <a:xfrm>
            <a:off x="7766280" y="295560"/>
            <a:ext cx="628560" cy="76716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888888"/>
              </a:buClr>
              <a:buSzPts val="2800"/>
              <a:buFont typeface="Century Gothic"/>
              <a:buNone/>
            </a:pPr>
            <a:fld id="{00000000-1234-1234-1234-123412341234}" type="slidenum">
              <a:rPr b="0" lang="en-US" sz="2800" strike="noStrike">
                <a:solidFill>
                  <a:srgbClr val="888888"/>
                </a:solidFill>
                <a:latin typeface="Century Gothic"/>
                <a:ea typeface="Century Gothic"/>
                <a:cs typeface="Century Gothic"/>
                <a:sym typeface="Century Gothic"/>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2003-11-10T01:03:59Z</dcterms:created>
  <dc:creator>Gyan Prakash Joshi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12</vt:i4>
  </property>
</Properties>
</file>