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7" r:id="rId14"/>
    <p:sldId id="288" r:id="rId15"/>
    <p:sldId id="326" r:id="rId16"/>
    <p:sldId id="327" r:id="rId17"/>
    <p:sldId id="328" r:id="rId18"/>
    <p:sldId id="268" r:id="rId19"/>
    <p:sldId id="269" r:id="rId20"/>
    <p:sldId id="270" r:id="rId21"/>
    <p:sldId id="289" r:id="rId22"/>
    <p:sldId id="290" r:id="rId23"/>
    <p:sldId id="271" r:id="rId24"/>
    <p:sldId id="333" r:id="rId25"/>
    <p:sldId id="334" r:id="rId26"/>
    <p:sldId id="335" r:id="rId27"/>
    <p:sldId id="272" r:id="rId28"/>
    <p:sldId id="273" r:id="rId29"/>
    <p:sldId id="274" r:id="rId30"/>
    <p:sldId id="275" r:id="rId31"/>
    <p:sldId id="318" r:id="rId32"/>
    <p:sldId id="277" r:id="rId33"/>
    <p:sldId id="351" r:id="rId34"/>
    <p:sldId id="278" r:id="rId35"/>
    <p:sldId id="352" r:id="rId36"/>
    <p:sldId id="279" r:id="rId37"/>
    <p:sldId id="353" r:id="rId38"/>
    <p:sldId id="347" r:id="rId39"/>
    <p:sldId id="280" r:id="rId40"/>
    <p:sldId id="354" r:id="rId41"/>
    <p:sldId id="348" r:id="rId42"/>
    <p:sldId id="349" r:id="rId43"/>
    <p:sldId id="350" r:id="rId44"/>
    <p:sldId id="281" r:id="rId45"/>
    <p:sldId id="282" r:id="rId46"/>
    <p:sldId id="329" r:id="rId47"/>
    <p:sldId id="330" r:id="rId48"/>
    <p:sldId id="331" r:id="rId49"/>
    <p:sldId id="332" r:id="rId50"/>
    <p:sldId id="301" r:id="rId51"/>
    <p:sldId id="302" r:id="rId52"/>
    <p:sldId id="303" r:id="rId53"/>
    <p:sldId id="283" r:id="rId54"/>
    <p:sldId id="336" r:id="rId55"/>
    <p:sldId id="337" r:id="rId56"/>
    <p:sldId id="340" r:id="rId57"/>
    <p:sldId id="338" r:id="rId58"/>
    <p:sldId id="339" r:id="rId59"/>
    <p:sldId id="311" r:id="rId60"/>
    <p:sldId id="319" r:id="rId61"/>
    <p:sldId id="313" r:id="rId62"/>
    <p:sldId id="314" r:id="rId63"/>
    <p:sldId id="315" r:id="rId64"/>
    <p:sldId id="341" r:id="rId65"/>
    <p:sldId id="342" r:id="rId66"/>
    <p:sldId id="343" r:id="rId67"/>
    <p:sldId id="344" r:id="rId68"/>
    <p:sldId id="346" r:id="rId69"/>
    <p:sldId id="34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CHAPTER 3</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Event Handling</a:t>
            </a:r>
            <a:endParaRPr lang="en-US" dirty="0"/>
          </a:p>
        </p:txBody>
      </p:sp>
    </p:spTree>
    <p:extLst>
      <p:ext uri="{BB962C8B-B14F-4D97-AF65-F5344CB8AC3E}">
        <p14:creationId xmlns:p14="http://schemas.microsoft.com/office/powerpoint/2010/main" xmlns="" val="3679249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dirty="0"/>
              <a:t>Event Classes </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2400" dirty="0" smtClean="0"/>
              <a:t>The </a:t>
            </a:r>
            <a:r>
              <a:rPr lang="en-US" sz="2400" dirty="0"/>
              <a:t>classes that represent events are at the core of Java’s event handling mechanism. </a:t>
            </a:r>
            <a:endParaRPr lang="en-US" sz="2400" dirty="0" smtClean="0"/>
          </a:p>
          <a:p>
            <a:r>
              <a:rPr lang="en-US" sz="2400" dirty="0" smtClean="0"/>
              <a:t>Thus</a:t>
            </a:r>
            <a:r>
              <a:rPr lang="en-US" sz="2400" dirty="0"/>
              <a:t>, a discussion of event handling must begin with the event classes. </a:t>
            </a:r>
            <a:endParaRPr lang="en-US" sz="2400" dirty="0" smtClean="0"/>
          </a:p>
          <a:p>
            <a:r>
              <a:rPr lang="en-US" sz="2400" dirty="0" smtClean="0"/>
              <a:t>The most </a:t>
            </a:r>
            <a:r>
              <a:rPr lang="en-US" sz="2400" dirty="0"/>
              <a:t>widely used events at the time of this writing are those defined by the AWT and those defined by Swing. </a:t>
            </a:r>
            <a:endParaRPr lang="en-US" sz="2400" dirty="0" smtClean="0"/>
          </a:p>
          <a:p>
            <a:r>
              <a:rPr lang="en-US" sz="2400" dirty="0" smtClean="0"/>
              <a:t>This </a:t>
            </a:r>
            <a:r>
              <a:rPr lang="en-US" sz="2400" dirty="0"/>
              <a:t>chapter focuses on the AWT events. (Most of these events also apply to Swing</a:t>
            </a:r>
            <a:r>
              <a:rPr lang="en-US" sz="2400"/>
              <a:t>.) </a:t>
            </a:r>
            <a:endParaRPr lang="en-US" sz="2400" smtClean="0"/>
          </a:p>
          <a:p>
            <a:r>
              <a:rPr lang="en-US" sz="2400" smtClean="0"/>
              <a:t>Several </a:t>
            </a:r>
            <a:r>
              <a:rPr lang="en-US" sz="2400" dirty="0"/>
              <a:t>Swing-specific events are described later, when Swing is covered. </a:t>
            </a:r>
          </a:p>
          <a:p>
            <a:endParaRPr lang="en-US" sz="2400" dirty="0"/>
          </a:p>
        </p:txBody>
      </p:sp>
    </p:spTree>
    <p:extLst>
      <p:ext uri="{BB962C8B-B14F-4D97-AF65-F5344CB8AC3E}">
        <p14:creationId xmlns:p14="http://schemas.microsoft.com/office/powerpoint/2010/main" xmlns="" val="285041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KeyEvent</a:t>
            </a:r>
            <a:r>
              <a:rPr lang="en-US" b="1" dirty="0"/>
              <a:t> Class </a:t>
            </a:r>
            <a:endParaRPr lang="en-US" dirty="0"/>
          </a:p>
        </p:txBody>
      </p:sp>
      <p:sp>
        <p:nvSpPr>
          <p:cNvPr id="3" name="Content Placeholder 2"/>
          <p:cNvSpPr>
            <a:spLocks noGrp="1"/>
          </p:cNvSpPr>
          <p:nvPr>
            <p:ph idx="1"/>
          </p:nvPr>
        </p:nvSpPr>
        <p:spPr>
          <a:xfrm>
            <a:off x="381000" y="1219200"/>
            <a:ext cx="8458200" cy="5410200"/>
          </a:xfrm>
        </p:spPr>
        <p:txBody>
          <a:bodyPr>
            <a:normAutofit lnSpcReduction="10000"/>
          </a:bodyPr>
          <a:lstStyle/>
          <a:p>
            <a:r>
              <a:rPr lang="en-US" sz="2400" dirty="0" smtClean="0"/>
              <a:t>A </a:t>
            </a:r>
            <a:r>
              <a:rPr lang="en-US" sz="2400" dirty="0" err="1"/>
              <a:t>KeyEvent</a:t>
            </a:r>
            <a:r>
              <a:rPr lang="en-US" sz="2400" dirty="0"/>
              <a:t> is generated when keyboard input occurs. </a:t>
            </a:r>
            <a:endParaRPr lang="en-US" sz="2400" dirty="0" smtClean="0"/>
          </a:p>
          <a:p>
            <a:r>
              <a:rPr lang="en-US" sz="2400" dirty="0" smtClean="0"/>
              <a:t>There </a:t>
            </a:r>
            <a:r>
              <a:rPr lang="en-US" sz="2400" dirty="0"/>
              <a:t>are three types of key events, which are identified by these integer constants: </a:t>
            </a:r>
            <a:endParaRPr lang="en-US" sz="2400" dirty="0" smtClean="0"/>
          </a:p>
          <a:p>
            <a:r>
              <a:rPr lang="en-US" sz="2400" b="1" dirty="0" smtClean="0"/>
              <a:t>KEY_PRESSED</a:t>
            </a:r>
            <a:r>
              <a:rPr lang="en-US" sz="2400" b="1" dirty="0"/>
              <a:t>, KEY_RELEASED</a:t>
            </a:r>
            <a:r>
              <a:rPr lang="en-US" sz="2400" dirty="0"/>
              <a:t>, and </a:t>
            </a:r>
            <a:r>
              <a:rPr lang="en-US" sz="2400" b="1" dirty="0"/>
              <a:t>KEY_TYPED</a:t>
            </a:r>
            <a:r>
              <a:rPr lang="en-US" sz="2400" dirty="0"/>
              <a:t>. </a:t>
            </a:r>
            <a:endParaRPr lang="en-US" sz="2400" dirty="0" smtClean="0"/>
          </a:p>
          <a:p>
            <a:r>
              <a:rPr lang="en-US" sz="2400" dirty="0" smtClean="0"/>
              <a:t>The </a:t>
            </a:r>
            <a:r>
              <a:rPr lang="en-US" sz="2400" dirty="0"/>
              <a:t>first two events are generated when any key is pressed or released. </a:t>
            </a:r>
            <a:endParaRPr lang="en-US" sz="2400" dirty="0" smtClean="0"/>
          </a:p>
          <a:p>
            <a:r>
              <a:rPr lang="en-US" sz="2400" dirty="0" smtClean="0"/>
              <a:t>The </a:t>
            </a:r>
            <a:r>
              <a:rPr lang="en-US" sz="2400" dirty="0"/>
              <a:t>last event occurs only when a character is generated. </a:t>
            </a:r>
            <a:endParaRPr lang="en-US" sz="2400" dirty="0" smtClean="0"/>
          </a:p>
          <a:p>
            <a:r>
              <a:rPr lang="en-US" sz="2400" dirty="0" smtClean="0"/>
              <a:t>Remember</a:t>
            </a:r>
            <a:r>
              <a:rPr lang="en-US" sz="2400" dirty="0"/>
              <a:t>, not all keypresses result in characters. For example, pressing shift does not generate a character. </a:t>
            </a:r>
          </a:p>
          <a:p>
            <a:r>
              <a:rPr lang="en-US" sz="2400" dirty="0"/>
              <a:t>There are many other integer constants that are defined by </a:t>
            </a:r>
            <a:r>
              <a:rPr lang="en-US" sz="2400" dirty="0" err="1"/>
              <a:t>KeyEvent</a:t>
            </a:r>
            <a:r>
              <a:rPr lang="en-US" sz="2400" dirty="0"/>
              <a:t>. </a:t>
            </a:r>
            <a:endParaRPr lang="en-US" sz="2400" dirty="0" smtClean="0"/>
          </a:p>
          <a:p>
            <a:r>
              <a:rPr lang="en-US" sz="2400" dirty="0" smtClean="0"/>
              <a:t>For </a:t>
            </a:r>
            <a:r>
              <a:rPr lang="en-US" sz="2400" dirty="0"/>
              <a:t>example, VK_0 through VK_9 and VK_A through VK_Z define the ASCII equivalents of the numbers and letters. </a:t>
            </a:r>
            <a:endParaRPr lang="en-US" sz="2400" dirty="0" smtClean="0"/>
          </a:p>
          <a:p>
            <a:r>
              <a:rPr lang="en-US" sz="2400" dirty="0" smtClean="0"/>
              <a:t>Here </a:t>
            </a:r>
            <a:r>
              <a:rPr lang="en-US" sz="2400" dirty="0"/>
              <a:t>are some others:</a:t>
            </a:r>
          </a:p>
          <a:p>
            <a:endParaRPr lang="en-US" sz="2400" dirty="0"/>
          </a:p>
        </p:txBody>
      </p:sp>
    </p:spTree>
    <p:extLst>
      <p:ext uri="{BB962C8B-B14F-4D97-AF65-F5344CB8AC3E}">
        <p14:creationId xmlns:p14="http://schemas.microsoft.com/office/powerpoint/2010/main" xmlns="" val="2133494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555006486"/>
              </p:ext>
            </p:extLst>
          </p:nvPr>
        </p:nvGraphicFramePr>
        <p:xfrm>
          <a:off x="609600" y="1600200"/>
          <a:ext cx="7772400" cy="2438399"/>
        </p:xfrm>
        <a:graphic>
          <a:graphicData uri="http://schemas.openxmlformats.org/drawingml/2006/table">
            <a:tbl>
              <a:tblPr firstRow="1" firstCol="1" bandRow="1">
                <a:tableStyleId>{5940675A-B579-460E-94D1-54222C63F5DA}</a:tableStyleId>
              </a:tblPr>
              <a:tblGrid>
                <a:gridCol w="1943100"/>
                <a:gridCol w="1943100"/>
                <a:gridCol w="1943100"/>
                <a:gridCol w="1943100"/>
              </a:tblGrid>
              <a:tr h="974500">
                <a:tc>
                  <a:txBody>
                    <a:bodyPr/>
                    <a:lstStyle/>
                    <a:p>
                      <a:pPr marL="0" marR="0" algn="just">
                        <a:lnSpc>
                          <a:spcPct val="150000"/>
                        </a:lnSpc>
                        <a:spcBef>
                          <a:spcPts val="0"/>
                        </a:spcBef>
                        <a:spcAft>
                          <a:spcPts val="0"/>
                        </a:spcAft>
                      </a:pPr>
                      <a:r>
                        <a:rPr lang="en-US" sz="2000" dirty="0">
                          <a:effectLst/>
                        </a:rPr>
                        <a:t>VK_ALT</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VK_DOWN</a:t>
                      </a:r>
                      <a:endParaRPr lang="en-US" sz="20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VK_LEFT</a:t>
                      </a:r>
                      <a:endParaRPr lang="en-US" sz="20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VK_RIGHT</a:t>
                      </a:r>
                      <a:endParaRPr lang="en-US" sz="2000">
                        <a:effectLst/>
                        <a:latin typeface="Calibri"/>
                        <a:ea typeface="Calibri"/>
                        <a:cs typeface="Times New Roman"/>
                      </a:endParaRPr>
                    </a:p>
                  </a:txBody>
                  <a:tcPr marL="68580" marR="68580" marT="0" marB="0"/>
                </a:tc>
              </a:tr>
              <a:tr h="768839">
                <a:tc>
                  <a:txBody>
                    <a:bodyPr/>
                    <a:lstStyle/>
                    <a:p>
                      <a:pPr marL="0" marR="0" algn="just">
                        <a:lnSpc>
                          <a:spcPct val="150000"/>
                        </a:lnSpc>
                        <a:spcBef>
                          <a:spcPts val="0"/>
                        </a:spcBef>
                        <a:spcAft>
                          <a:spcPts val="0"/>
                        </a:spcAft>
                      </a:pPr>
                      <a:r>
                        <a:rPr lang="en-US" sz="2000">
                          <a:effectLst/>
                        </a:rPr>
                        <a:t>VK_CANCEL</a:t>
                      </a:r>
                      <a:endParaRPr lang="en-US" sz="20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VK_ENTER</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VK_PAGE_DOWN</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VK_SHIFT</a:t>
                      </a:r>
                      <a:endParaRPr lang="en-US" sz="2000">
                        <a:effectLst/>
                        <a:latin typeface="Calibri"/>
                        <a:ea typeface="Calibri"/>
                        <a:cs typeface="Times New Roman"/>
                      </a:endParaRPr>
                    </a:p>
                  </a:txBody>
                  <a:tcPr marL="68580" marR="68580" marT="0" marB="0"/>
                </a:tc>
              </a:tr>
              <a:tr h="695060">
                <a:tc>
                  <a:txBody>
                    <a:bodyPr/>
                    <a:lstStyle/>
                    <a:p>
                      <a:pPr marL="0" marR="0" algn="just">
                        <a:lnSpc>
                          <a:spcPct val="150000"/>
                        </a:lnSpc>
                        <a:spcBef>
                          <a:spcPts val="0"/>
                        </a:spcBef>
                        <a:spcAft>
                          <a:spcPts val="0"/>
                        </a:spcAft>
                      </a:pPr>
                      <a:r>
                        <a:rPr lang="en-US" sz="2000">
                          <a:effectLst/>
                        </a:rPr>
                        <a:t>VK_CONTROL</a:t>
                      </a:r>
                      <a:endParaRPr lang="en-US" sz="20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VK_ESCAPE</a:t>
                      </a:r>
                      <a:endParaRPr lang="en-US" sz="20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VK_PAGE_UP</a:t>
                      </a:r>
                      <a:endParaRPr lang="en-US" sz="200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VK_UP</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1646325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324600"/>
          </a:xfrm>
        </p:spPr>
        <p:txBody>
          <a:bodyPr>
            <a:noAutofit/>
          </a:bodyPr>
          <a:lstStyle/>
          <a:p>
            <a:r>
              <a:rPr lang="en-US" sz="2200" dirty="0" err="1"/>
              <a:t>KeyEvent</a:t>
            </a:r>
            <a:r>
              <a:rPr lang="en-US" sz="2200" dirty="0"/>
              <a:t> is a subclass of </a:t>
            </a:r>
            <a:r>
              <a:rPr lang="en-US" sz="2200" dirty="0" err="1"/>
              <a:t>InputEvent</a:t>
            </a:r>
            <a:r>
              <a:rPr lang="en-US" sz="2200" dirty="0"/>
              <a:t>. Here is one of its constructors: </a:t>
            </a:r>
          </a:p>
          <a:p>
            <a:r>
              <a:rPr lang="en-US" sz="2200" dirty="0" err="1"/>
              <a:t>KeyEvent</a:t>
            </a:r>
            <a:r>
              <a:rPr lang="en-US" sz="2200" dirty="0"/>
              <a:t>(Component </a:t>
            </a:r>
            <a:r>
              <a:rPr lang="en-US" sz="2200" dirty="0" err="1"/>
              <a:t>src</a:t>
            </a:r>
            <a:r>
              <a:rPr lang="en-US" sz="2200" dirty="0"/>
              <a:t>, </a:t>
            </a:r>
            <a:r>
              <a:rPr lang="en-US" sz="2200" dirty="0" err="1"/>
              <a:t>int</a:t>
            </a:r>
            <a:r>
              <a:rPr lang="en-US" sz="2200" dirty="0"/>
              <a:t> type, long when, </a:t>
            </a:r>
            <a:r>
              <a:rPr lang="en-US" sz="2200" dirty="0" err="1"/>
              <a:t>int</a:t>
            </a:r>
            <a:r>
              <a:rPr lang="en-US" sz="2200" dirty="0"/>
              <a:t> modifiers, </a:t>
            </a:r>
            <a:r>
              <a:rPr lang="en-US" sz="2200" dirty="0" err="1"/>
              <a:t>int</a:t>
            </a:r>
            <a:r>
              <a:rPr lang="en-US" sz="2200" dirty="0"/>
              <a:t> code, char </a:t>
            </a:r>
            <a:r>
              <a:rPr lang="en-US" sz="2200" dirty="0" err="1"/>
              <a:t>ch</a:t>
            </a:r>
            <a:r>
              <a:rPr lang="en-US" sz="2200" dirty="0"/>
              <a:t>) </a:t>
            </a:r>
          </a:p>
          <a:p>
            <a:r>
              <a:rPr lang="en-US" sz="2200" dirty="0"/>
              <a:t>Here, </a:t>
            </a:r>
            <a:r>
              <a:rPr lang="en-US" sz="2200" dirty="0" err="1"/>
              <a:t>src</a:t>
            </a:r>
            <a:r>
              <a:rPr lang="en-US" sz="2200" dirty="0"/>
              <a:t> is a reference to the component that generated the event. </a:t>
            </a:r>
            <a:endParaRPr lang="en-US" sz="2200" dirty="0" smtClean="0"/>
          </a:p>
          <a:p>
            <a:r>
              <a:rPr lang="en-US" sz="2200" dirty="0" smtClean="0"/>
              <a:t>The </a:t>
            </a:r>
            <a:r>
              <a:rPr lang="en-US" sz="2200" dirty="0"/>
              <a:t>type of the event is specified by type. </a:t>
            </a:r>
            <a:endParaRPr lang="en-US" sz="2200" dirty="0" smtClean="0"/>
          </a:p>
          <a:p>
            <a:r>
              <a:rPr lang="en-US" sz="2200" dirty="0" smtClean="0"/>
              <a:t>The </a:t>
            </a:r>
            <a:r>
              <a:rPr lang="en-US" sz="2200" dirty="0"/>
              <a:t>system time at which the key was pressed is passed in when. </a:t>
            </a:r>
            <a:endParaRPr lang="en-US" sz="2200" dirty="0" smtClean="0"/>
          </a:p>
          <a:p>
            <a:r>
              <a:rPr lang="en-US" sz="2200" dirty="0" smtClean="0"/>
              <a:t>The </a:t>
            </a:r>
            <a:r>
              <a:rPr lang="en-US" sz="2200" dirty="0"/>
              <a:t>modifiers argument indicates which modifiers were pressed when this key event occurred. </a:t>
            </a:r>
            <a:endParaRPr lang="en-US" sz="2200" dirty="0" smtClean="0"/>
          </a:p>
          <a:p>
            <a:r>
              <a:rPr lang="en-US" sz="2200" dirty="0" smtClean="0"/>
              <a:t>The </a:t>
            </a:r>
            <a:r>
              <a:rPr lang="en-US" sz="2200" dirty="0"/>
              <a:t>virtual key code, such as </a:t>
            </a:r>
            <a:r>
              <a:rPr lang="en-US" sz="2200" b="1" dirty="0"/>
              <a:t>VK_UP</a:t>
            </a:r>
            <a:r>
              <a:rPr lang="en-US" sz="2200" dirty="0"/>
              <a:t>, </a:t>
            </a:r>
            <a:r>
              <a:rPr lang="en-US" sz="2200" b="1" dirty="0"/>
              <a:t>VK_A</a:t>
            </a:r>
            <a:r>
              <a:rPr lang="en-US" sz="2200" dirty="0"/>
              <a:t>, and so forth, is passed in code. </a:t>
            </a:r>
            <a:endParaRPr lang="en-US" sz="2200" dirty="0" smtClean="0"/>
          </a:p>
          <a:p>
            <a:r>
              <a:rPr lang="en-US" sz="2200" dirty="0" smtClean="0"/>
              <a:t>The </a:t>
            </a:r>
            <a:r>
              <a:rPr lang="en-US" sz="2200" dirty="0"/>
              <a:t>character equivalent (if one exists) is passed in </a:t>
            </a:r>
            <a:r>
              <a:rPr lang="en-US" sz="2200" dirty="0" err="1"/>
              <a:t>ch.</a:t>
            </a:r>
            <a:r>
              <a:rPr lang="en-US" sz="2200" dirty="0"/>
              <a:t> If no valid character exists, then </a:t>
            </a:r>
            <a:r>
              <a:rPr lang="en-US" sz="2200" dirty="0" err="1"/>
              <a:t>ch</a:t>
            </a:r>
            <a:r>
              <a:rPr lang="en-US" sz="2200" dirty="0"/>
              <a:t> contains </a:t>
            </a:r>
            <a:r>
              <a:rPr lang="en-US" sz="2200" b="1" dirty="0"/>
              <a:t>CHAR_UNDEFINED</a:t>
            </a:r>
            <a:r>
              <a:rPr lang="en-US" sz="2200" dirty="0"/>
              <a:t>. For </a:t>
            </a:r>
            <a:r>
              <a:rPr lang="en-US" sz="2200" b="1" dirty="0"/>
              <a:t>KEY_TYPED</a:t>
            </a:r>
            <a:r>
              <a:rPr lang="en-US" sz="2200" dirty="0"/>
              <a:t> events, code will contain </a:t>
            </a:r>
            <a:r>
              <a:rPr lang="en-US" sz="2200" b="1" dirty="0"/>
              <a:t>VK_UNDEFINED.</a:t>
            </a:r>
            <a:r>
              <a:rPr lang="en-US" sz="2200" dirty="0"/>
              <a:t> </a:t>
            </a:r>
            <a:endParaRPr lang="en-US" sz="2200" dirty="0" smtClean="0"/>
          </a:p>
          <a:p>
            <a:r>
              <a:rPr lang="en-US" sz="2200" dirty="0" smtClean="0"/>
              <a:t>The </a:t>
            </a:r>
            <a:r>
              <a:rPr lang="en-US" sz="2200" b="1" dirty="0" err="1"/>
              <a:t>KeyEvent</a:t>
            </a:r>
            <a:r>
              <a:rPr lang="en-US" sz="2200" dirty="0"/>
              <a:t> class defines several methods, but probably the most commonly used ones are </a:t>
            </a:r>
            <a:r>
              <a:rPr lang="en-US" sz="2200" b="1" dirty="0" err="1"/>
              <a:t>getKeyChar</a:t>
            </a:r>
            <a:r>
              <a:rPr lang="en-US" sz="2200" b="1" dirty="0"/>
              <a:t>( ),</a:t>
            </a:r>
            <a:r>
              <a:rPr lang="en-US" sz="2200" dirty="0"/>
              <a:t> which returns the character that was entered, and </a:t>
            </a:r>
            <a:r>
              <a:rPr lang="en-US" sz="2200" b="1" dirty="0" err="1"/>
              <a:t>getKeyCode</a:t>
            </a:r>
            <a:r>
              <a:rPr lang="en-US" sz="2200" b="1" dirty="0"/>
              <a:t>( )</a:t>
            </a:r>
            <a:r>
              <a:rPr lang="en-US" sz="2200" dirty="0"/>
              <a:t>, which returns the key code. Their general forms are shown here: </a:t>
            </a:r>
          </a:p>
        </p:txBody>
      </p:sp>
    </p:spTree>
    <p:extLst>
      <p:ext uri="{BB962C8B-B14F-4D97-AF65-F5344CB8AC3E}">
        <p14:creationId xmlns:p14="http://schemas.microsoft.com/office/powerpoint/2010/main" xmlns="" val="477993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sz="2200" dirty="0">
                <a:solidFill>
                  <a:srgbClr val="FF0000"/>
                </a:solidFill>
              </a:rPr>
              <a:t>char </a:t>
            </a:r>
            <a:r>
              <a:rPr lang="en-US" sz="2200" dirty="0" err="1">
                <a:solidFill>
                  <a:srgbClr val="FF0000"/>
                </a:solidFill>
              </a:rPr>
              <a:t>getKeyChar</a:t>
            </a:r>
            <a:r>
              <a:rPr lang="en-US" sz="2200" dirty="0">
                <a:solidFill>
                  <a:srgbClr val="FF0000"/>
                </a:solidFill>
              </a:rPr>
              <a:t>( ) </a:t>
            </a:r>
          </a:p>
          <a:p>
            <a:pPr lvl="1"/>
            <a:r>
              <a:rPr lang="en-US" sz="2200" dirty="0" err="1">
                <a:solidFill>
                  <a:srgbClr val="FF0000"/>
                </a:solidFill>
              </a:rPr>
              <a:t>int</a:t>
            </a:r>
            <a:r>
              <a:rPr lang="en-US" sz="2200" dirty="0">
                <a:solidFill>
                  <a:srgbClr val="FF0000"/>
                </a:solidFill>
              </a:rPr>
              <a:t> </a:t>
            </a:r>
            <a:r>
              <a:rPr lang="en-US" sz="2200" dirty="0" err="1">
                <a:solidFill>
                  <a:srgbClr val="FF0000"/>
                </a:solidFill>
              </a:rPr>
              <a:t>getKeyCode</a:t>
            </a:r>
            <a:r>
              <a:rPr lang="en-US" sz="2200" dirty="0">
                <a:solidFill>
                  <a:srgbClr val="FF0000"/>
                </a:solidFill>
              </a:rPr>
              <a:t>( ) </a:t>
            </a:r>
          </a:p>
          <a:p>
            <a:r>
              <a:rPr lang="en-US" sz="2200" dirty="0"/>
              <a:t>If no valid character is available, then </a:t>
            </a:r>
            <a:r>
              <a:rPr lang="en-US" sz="2200" b="1" dirty="0" err="1"/>
              <a:t>getKeyChar</a:t>
            </a:r>
            <a:r>
              <a:rPr lang="en-US" sz="2200" b="1" dirty="0"/>
              <a:t>( )</a:t>
            </a:r>
            <a:r>
              <a:rPr lang="en-US" sz="2200" dirty="0"/>
              <a:t> returns CHAR_UNDEFINED. When a KEY_TYPED event occurs, </a:t>
            </a:r>
            <a:r>
              <a:rPr lang="en-US" sz="2200" b="1" dirty="0" err="1"/>
              <a:t>getKeyCode</a:t>
            </a:r>
            <a:r>
              <a:rPr lang="en-US" sz="2200" b="1" dirty="0"/>
              <a:t>( )</a:t>
            </a:r>
            <a:r>
              <a:rPr lang="en-US" sz="2200" dirty="0"/>
              <a:t> returns </a:t>
            </a:r>
            <a:r>
              <a:rPr lang="en-US" sz="2200" b="1" dirty="0"/>
              <a:t>VK_UNDEFINED.</a:t>
            </a:r>
            <a:endParaRPr lang="en-US" sz="2200" dirty="0"/>
          </a:p>
          <a:p>
            <a:endParaRPr lang="en-US" dirty="0"/>
          </a:p>
        </p:txBody>
      </p:sp>
    </p:spTree>
    <p:extLst>
      <p:ext uri="{BB962C8B-B14F-4D97-AF65-F5344CB8AC3E}">
        <p14:creationId xmlns:p14="http://schemas.microsoft.com/office/powerpoint/2010/main" xmlns="" val="1367762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a:t>
            </a:r>
            <a:r>
              <a:rPr lang="en-US" dirty="0" smtClean="0"/>
              <a:t>mport </a:t>
            </a:r>
            <a:r>
              <a:rPr lang="en-US" dirty="0" err="1" smtClean="0"/>
              <a:t>java.awt</a:t>
            </a:r>
            <a:r>
              <a:rPr lang="en-US" dirty="0" smtClean="0"/>
              <a:t>.*;</a:t>
            </a:r>
          </a:p>
          <a:p>
            <a:pPr marL="0" indent="0">
              <a:buNone/>
            </a:pPr>
            <a:r>
              <a:rPr lang="en-US" dirty="0"/>
              <a:t>i</a:t>
            </a:r>
            <a:r>
              <a:rPr lang="en-US" dirty="0" smtClean="0"/>
              <a:t>mport </a:t>
            </a:r>
            <a:r>
              <a:rPr lang="en-US" dirty="0" err="1" smtClean="0"/>
              <a:t>java.awt.event</a:t>
            </a:r>
            <a:r>
              <a:rPr lang="en-US" dirty="0" smtClean="0"/>
              <a:t>.*;</a:t>
            </a:r>
          </a:p>
          <a:p>
            <a:pPr marL="0" indent="0">
              <a:buNone/>
            </a:pPr>
            <a:r>
              <a:rPr lang="en-US" dirty="0" smtClean="0"/>
              <a:t>public </a:t>
            </a:r>
            <a:r>
              <a:rPr lang="en-US" dirty="0"/>
              <a:t>class </a:t>
            </a:r>
            <a:r>
              <a:rPr lang="en-US" dirty="0" err="1"/>
              <a:t>KeyEventDemo</a:t>
            </a:r>
            <a:r>
              <a:rPr lang="en-US" dirty="0"/>
              <a:t> {</a:t>
            </a:r>
          </a:p>
          <a:p>
            <a:pPr marL="0" indent="0">
              <a:buNone/>
            </a:pPr>
            <a:endParaRPr lang="en-US" dirty="0"/>
          </a:p>
          <a:p>
            <a:pPr marL="0" indent="0">
              <a:buNone/>
            </a:pPr>
            <a:r>
              <a:rPr lang="en-US" dirty="0"/>
              <a:t>    private Frame f;</a:t>
            </a:r>
          </a:p>
          <a:p>
            <a:pPr marL="0" indent="0">
              <a:buNone/>
            </a:pPr>
            <a:r>
              <a:rPr lang="en-US" dirty="0"/>
              <a:t>    private Label h;</a:t>
            </a:r>
          </a:p>
          <a:p>
            <a:pPr marL="0" indent="0">
              <a:buNone/>
            </a:pPr>
            <a:r>
              <a:rPr lang="en-US" dirty="0"/>
              <a:t>    private Label s;</a:t>
            </a:r>
          </a:p>
          <a:p>
            <a:pPr marL="0" indent="0">
              <a:buNone/>
            </a:pPr>
            <a:r>
              <a:rPr lang="en-US" dirty="0"/>
              <a:t>    private Panel p;</a:t>
            </a:r>
          </a:p>
          <a:p>
            <a:pPr marL="0" indent="0">
              <a:buNone/>
            </a:pPr>
            <a:r>
              <a:rPr lang="en-US" dirty="0"/>
              <a:t>    private </a:t>
            </a:r>
            <a:r>
              <a:rPr lang="en-US" dirty="0" err="1"/>
              <a:t>TextField</a:t>
            </a:r>
            <a:r>
              <a:rPr lang="en-US" dirty="0"/>
              <a:t> t;</a:t>
            </a:r>
          </a:p>
          <a:p>
            <a:pPr marL="0" indent="0">
              <a:buNone/>
            </a:pPr>
            <a:endParaRPr lang="en-US" dirty="0"/>
          </a:p>
          <a:p>
            <a:pPr marL="0" indent="0">
              <a:buNone/>
            </a:pPr>
            <a:r>
              <a:rPr lang="en-US" dirty="0"/>
              <a:t>    public </a:t>
            </a:r>
            <a:r>
              <a:rPr lang="en-US" dirty="0" err="1"/>
              <a:t>KeyEventDemo</a:t>
            </a:r>
            <a:r>
              <a:rPr lang="en-US" dirty="0"/>
              <a:t>() {</a:t>
            </a:r>
          </a:p>
          <a:p>
            <a:pPr marL="0" indent="0">
              <a:buNone/>
            </a:pPr>
            <a:r>
              <a:rPr lang="en-US" dirty="0"/>
              <a:t>        f = new Frame("Java AWT Examples");</a:t>
            </a:r>
          </a:p>
          <a:p>
            <a:pPr marL="0" indent="0">
              <a:buNone/>
            </a:pPr>
            <a:r>
              <a:rPr lang="en-US" dirty="0"/>
              <a:t>        </a:t>
            </a:r>
            <a:r>
              <a:rPr lang="en-US" dirty="0" err="1"/>
              <a:t>f.setSize</a:t>
            </a:r>
            <a:r>
              <a:rPr lang="en-US" dirty="0"/>
              <a:t>(400, 400);</a:t>
            </a:r>
          </a:p>
          <a:p>
            <a:pPr marL="0" indent="0">
              <a:buNone/>
            </a:pPr>
            <a:r>
              <a:rPr lang="en-US" dirty="0"/>
              <a:t>        </a:t>
            </a:r>
            <a:r>
              <a:rPr lang="en-US" dirty="0" err="1"/>
              <a:t>f.setLayout</a:t>
            </a:r>
            <a:r>
              <a:rPr lang="en-US" dirty="0"/>
              <a:t>(new </a:t>
            </a:r>
            <a:r>
              <a:rPr lang="en-US" dirty="0" err="1"/>
              <a:t>GridLayout</a:t>
            </a:r>
            <a:r>
              <a:rPr lang="en-US" dirty="0"/>
              <a:t>(3, 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2073519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r>
              <a:rPr lang="en-US" dirty="0" smtClean="0"/>
              <a:t>     h </a:t>
            </a:r>
            <a:r>
              <a:rPr lang="en-US" dirty="0"/>
              <a:t>= new Label("Key Event Demo Program", </a:t>
            </a:r>
            <a:r>
              <a:rPr lang="en-US" dirty="0" err="1"/>
              <a:t>Label.CENTER</a:t>
            </a:r>
            <a:r>
              <a:rPr lang="en-US" dirty="0"/>
              <a:t>);</a:t>
            </a:r>
          </a:p>
          <a:p>
            <a:pPr marL="0" indent="0">
              <a:buNone/>
            </a:pPr>
            <a:r>
              <a:rPr lang="en-US" dirty="0" smtClean="0"/>
              <a:t>       s </a:t>
            </a:r>
            <a:r>
              <a:rPr lang="en-US" dirty="0"/>
              <a:t>= new Label("", </a:t>
            </a:r>
            <a:r>
              <a:rPr lang="en-US" dirty="0" err="1"/>
              <a:t>Label.CENTER</a:t>
            </a:r>
            <a:r>
              <a:rPr lang="en-US" dirty="0" smtClean="0"/>
              <a:t>);</a:t>
            </a:r>
          </a:p>
          <a:p>
            <a:pPr marL="0" indent="0">
              <a:buNone/>
            </a:pPr>
            <a:r>
              <a:rPr lang="en-US" dirty="0" smtClean="0"/>
              <a:t>       p = new Panel();</a:t>
            </a:r>
          </a:p>
          <a:p>
            <a:pPr marL="0" indent="0">
              <a:buNone/>
            </a:pPr>
            <a:r>
              <a:rPr lang="en-US" dirty="0" smtClean="0"/>
              <a:t>        </a:t>
            </a:r>
            <a:r>
              <a:rPr lang="en-US" dirty="0" err="1"/>
              <a:t>p.setLayout</a:t>
            </a:r>
            <a:r>
              <a:rPr lang="en-US" dirty="0"/>
              <a:t>(new </a:t>
            </a:r>
            <a:r>
              <a:rPr lang="en-US" dirty="0" err="1"/>
              <a:t>FlowLayout</a:t>
            </a:r>
            <a:r>
              <a:rPr lang="en-US" dirty="0"/>
              <a:t>());</a:t>
            </a:r>
          </a:p>
          <a:p>
            <a:pPr marL="0" indent="0">
              <a:buNone/>
            </a:pPr>
            <a:endParaRPr lang="en-US" dirty="0"/>
          </a:p>
          <a:p>
            <a:pPr marL="0" indent="0">
              <a:buNone/>
            </a:pPr>
            <a:r>
              <a:rPr lang="en-US" dirty="0"/>
              <a:t>        </a:t>
            </a:r>
            <a:r>
              <a:rPr lang="en-US" dirty="0" err="1"/>
              <a:t>f.add</a:t>
            </a:r>
            <a:r>
              <a:rPr lang="en-US" dirty="0"/>
              <a:t>(h);</a:t>
            </a:r>
          </a:p>
          <a:p>
            <a:pPr marL="0" indent="0">
              <a:buNone/>
            </a:pPr>
            <a:r>
              <a:rPr lang="en-US" dirty="0"/>
              <a:t>        </a:t>
            </a:r>
            <a:r>
              <a:rPr lang="en-US" dirty="0" err="1"/>
              <a:t>f.add</a:t>
            </a:r>
            <a:r>
              <a:rPr lang="en-US" dirty="0"/>
              <a:t>(p);</a:t>
            </a:r>
          </a:p>
          <a:p>
            <a:pPr marL="0" indent="0">
              <a:buNone/>
            </a:pPr>
            <a:r>
              <a:rPr lang="en-US" dirty="0"/>
              <a:t>        </a:t>
            </a:r>
            <a:r>
              <a:rPr lang="en-US" dirty="0" err="1"/>
              <a:t>f.add</a:t>
            </a:r>
            <a:r>
              <a:rPr lang="en-US" dirty="0"/>
              <a:t>(s);</a:t>
            </a:r>
          </a:p>
          <a:p>
            <a:pPr marL="0" indent="0">
              <a:buNone/>
            </a:pPr>
            <a:endParaRPr lang="en-US" dirty="0"/>
          </a:p>
          <a:p>
            <a:pPr marL="0" indent="0">
              <a:buNone/>
            </a:pPr>
            <a:r>
              <a:rPr lang="en-US" dirty="0"/>
              <a:t>        t = new </a:t>
            </a:r>
            <a:r>
              <a:rPr lang="en-US" dirty="0" err="1"/>
              <a:t>TextField</a:t>
            </a:r>
            <a:r>
              <a:rPr lang="en-US" dirty="0"/>
              <a:t>(10);</a:t>
            </a:r>
          </a:p>
          <a:p>
            <a:pPr marL="0" indent="0">
              <a:buNone/>
            </a:pPr>
            <a:endParaRPr lang="en-US" dirty="0"/>
          </a:p>
          <a:p>
            <a:pPr marL="0" indent="0">
              <a:buNone/>
            </a:pPr>
            <a:r>
              <a:rPr lang="en-US" dirty="0"/>
              <a:t>        </a:t>
            </a:r>
            <a:r>
              <a:rPr lang="en-US" dirty="0" err="1"/>
              <a:t>t.addKeyListener</a:t>
            </a:r>
            <a:r>
              <a:rPr lang="en-US" dirty="0"/>
              <a:t>(new </a:t>
            </a:r>
            <a:r>
              <a:rPr lang="en-US" dirty="0" err="1"/>
              <a:t>KeyListener</a:t>
            </a:r>
            <a:r>
              <a:rPr lang="en-US" dirty="0"/>
              <a:t>() {</a:t>
            </a:r>
          </a:p>
          <a:p>
            <a:pPr marL="0" indent="0">
              <a:buNone/>
            </a:pPr>
            <a:r>
              <a:rPr lang="en-US" dirty="0"/>
              <a:t>            public void </a:t>
            </a:r>
            <a:r>
              <a:rPr lang="en-US" dirty="0" err="1"/>
              <a:t>keyTyped</a:t>
            </a:r>
            <a:r>
              <a:rPr lang="en-US" dirty="0"/>
              <a:t>(</a:t>
            </a:r>
            <a:r>
              <a:rPr lang="en-US" dirty="0" err="1"/>
              <a:t>KeyEvent</a:t>
            </a:r>
            <a:r>
              <a:rPr lang="en-US" dirty="0"/>
              <a:t> e) {</a:t>
            </a:r>
          </a:p>
          <a:p>
            <a:pPr marL="0" indent="0">
              <a:buNone/>
            </a:pP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xmlns="" val="1701592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524000"/>
            <a:ext cx="8229600" cy="4525963"/>
          </a:xfrm>
        </p:spPr>
        <p:txBody>
          <a:bodyPr>
            <a:noAutofit/>
          </a:bodyPr>
          <a:lstStyle/>
          <a:p>
            <a:pPr marL="0" indent="0">
              <a:buNone/>
            </a:pPr>
            <a:endParaRPr lang="en-US" sz="1800" dirty="0"/>
          </a:p>
          <a:p>
            <a:pPr marL="0" indent="0">
              <a:buNone/>
            </a:pPr>
            <a:r>
              <a:rPr lang="en-US" sz="1800" dirty="0"/>
              <a:t> public void </a:t>
            </a:r>
            <a:r>
              <a:rPr lang="en-US" sz="1800" dirty="0" err="1"/>
              <a:t>keyPressed</a:t>
            </a:r>
            <a:r>
              <a:rPr lang="en-US" sz="1800" dirty="0"/>
              <a:t>(</a:t>
            </a:r>
            <a:r>
              <a:rPr lang="en-US" sz="1800" dirty="0" err="1"/>
              <a:t>KeyEvent</a:t>
            </a:r>
            <a:r>
              <a:rPr lang="en-US" sz="1800" dirty="0"/>
              <a:t> e) {</a:t>
            </a:r>
          </a:p>
          <a:p>
            <a:pPr marL="0" indent="0">
              <a:buNone/>
            </a:pPr>
            <a:r>
              <a:rPr lang="en-US" sz="1800" dirty="0"/>
              <a:t> </a:t>
            </a:r>
            <a:r>
              <a:rPr lang="en-US" sz="1800" dirty="0" smtClean="0"/>
              <a:t>        </a:t>
            </a:r>
            <a:r>
              <a:rPr lang="en-US" sz="1800" dirty="0" err="1" smtClean="0"/>
              <a:t>s.setText</a:t>
            </a:r>
            <a:r>
              <a:rPr lang="en-US" sz="1800" dirty="0"/>
              <a:t>("Entered text: " + </a:t>
            </a:r>
            <a:r>
              <a:rPr lang="en-US" sz="1800" dirty="0" err="1"/>
              <a:t>t.getText</a:t>
            </a:r>
            <a:r>
              <a:rPr lang="en-US" sz="1800" dirty="0"/>
              <a:t>());</a:t>
            </a:r>
          </a:p>
          <a:p>
            <a:pPr marL="0" indent="0">
              <a:buNone/>
            </a:pPr>
            <a:r>
              <a:rPr lang="en-US" sz="1800" dirty="0"/>
              <a:t>            </a:t>
            </a:r>
            <a:r>
              <a:rPr lang="en-US" sz="1800" dirty="0" smtClean="0"/>
              <a:t>}        </a:t>
            </a:r>
          </a:p>
          <a:p>
            <a:pPr marL="0" indent="0">
              <a:buNone/>
            </a:pPr>
            <a:r>
              <a:rPr lang="en-US" sz="1800" dirty="0" smtClean="0"/>
              <a:t> </a:t>
            </a:r>
            <a:r>
              <a:rPr lang="en-US" sz="1800" dirty="0"/>
              <a:t>public void </a:t>
            </a:r>
            <a:r>
              <a:rPr lang="en-US" sz="1800" dirty="0" err="1"/>
              <a:t>keyReleased</a:t>
            </a:r>
            <a:r>
              <a:rPr lang="en-US" sz="1800" dirty="0"/>
              <a:t>(</a:t>
            </a:r>
            <a:r>
              <a:rPr lang="en-US" sz="1800" dirty="0" err="1"/>
              <a:t>KeyEvent</a:t>
            </a:r>
            <a:r>
              <a:rPr lang="en-US" sz="1800" dirty="0"/>
              <a:t> e) {</a:t>
            </a:r>
          </a:p>
          <a:p>
            <a:pPr marL="0" indent="0">
              <a:buNone/>
            </a:pPr>
            <a:r>
              <a:rPr lang="en-US" sz="1800" dirty="0" smtClean="0"/>
              <a:t>        </a:t>
            </a:r>
            <a:r>
              <a:rPr lang="en-US" sz="1800" dirty="0" err="1" smtClean="0"/>
              <a:t>s.setText</a:t>
            </a:r>
            <a:r>
              <a:rPr lang="en-US" sz="1800" dirty="0" smtClean="0"/>
              <a:t>(</a:t>
            </a:r>
            <a:r>
              <a:rPr lang="en-US" sz="1800" dirty="0" err="1" smtClean="0"/>
              <a:t>Character.toString</a:t>
            </a:r>
            <a:r>
              <a:rPr lang="en-US" sz="1800" dirty="0" smtClean="0"/>
              <a:t>(</a:t>
            </a:r>
            <a:r>
              <a:rPr lang="en-US" sz="1800" dirty="0" err="1" smtClean="0"/>
              <a:t>e.getKeyChar</a:t>
            </a:r>
            <a:r>
              <a:rPr lang="en-US" sz="1800" dirty="0" smtClean="0"/>
              <a:t>()));</a:t>
            </a:r>
          </a:p>
          <a:p>
            <a:pPr marL="0" indent="0">
              <a:buNone/>
            </a:pPr>
            <a:r>
              <a:rPr lang="en-US" sz="1800" dirty="0" smtClean="0"/>
              <a:t>}</a:t>
            </a:r>
          </a:p>
          <a:p>
            <a:pPr marL="0" indent="0">
              <a:buNone/>
            </a:pPr>
            <a:r>
              <a:rPr lang="en-US" sz="1800" dirty="0" smtClean="0"/>
              <a:t>        });</a:t>
            </a:r>
            <a:endParaRPr lang="en-US" sz="1800" dirty="0"/>
          </a:p>
          <a:p>
            <a:pPr marL="0" indent="0">
              <a:buNone/>
            </a:pPr>
            <a:r>
              <a:rPr lang="en-US" sz="1800" dirty="0"/>
              <a:t>        </a:t>
            </a:r>
            <a:r>
              <a:rPr lang="en-US" sz="1800" dirty="0" err="1"/>
              <a:t>p.add</a:t>
            </a:r>
            <a:r>
              <a:rPr lang="en-US" sz="1800" dirty="0"/>
              <a:t>(t</a:t>
            </a:r>
            <a:r>
              <a:rPr lang="en-US" sz="1800" dirty="0" smtClean="0"/>
              <a:t>);</a:t>
            </a:r>
            <a:endParaRPr lang="en-US" sz="1800" dirty="0"/>
          </a:p>
          <a:p>
            <a:pPr marL="0" indent="0">
              <a:buNone/>
            </a:pPr>
            <a:r>
              <a:rPr lang="en-US" sz="1800" dirty="0"/>
              <a:t>        </a:t>
            </a:r>
            <a:r>
              <a:rPr lang="en-US" sz="1800" dirty="0" err="1"/>
              <a:t>f.setLocationRelativeTo</a:t>
            </a:r>
            <a:r>
              <a:rPr lang="en-US" sz="1800" dirty="0"/>
              <a:t>(null);</a:t>
            </a:r>
          </a:p>
          <a:p>
            <a:pPr marL="0" indent="0">
              <a:buNone/>
            </a:pPr>
            <a:r>
              <a:rPr lang="en-US" sz="1800" dirty="0"/>
              <a:t>        </a:t>
            </a:r>
            <a:r>
              <a:rPr lang="en-US" sz="1800" dirty="0" err="1"/>
              <a:t>f.setVisible</a:t>
            </a:r>
            <a:r>
              <a:rPr lang="en-US" sz="1800" dirty="0"/>
              <a:t>(true</a:t>
            </a:r>
            <a:r>
              <a:rPr lang="en-US" sz="1800" dirty="0" smtClean="0"/>
              <a:t>);</a:t>
            </a:r>
            <a:endParaRPr lang="en-US" sz="1800" dirty="0"/>
          </a:p>
          <a:p>
            <a:pPr marL="0" indent="0">
              <a:buNone/>
            </a:pPr>
            <a:r>
              <a:rPr lang="en-US" sz="1800" dirty="0"/>
              <a:t>    </a:t>
            </a:r>
            <a:r>
              <a:rPr lang="en-US" sz="1800" dirty="0" smtClean="0"/>
              <a:t>}</a:t>
            </a:r>
            <a:endParaRPr lang="en-US" sz="1800" dirty="0"/>
          </a:p>
          <a:p>
            <a:pPr marL="0" indent="0">
              <a:buNone/>
            </a:pPr>
            <a:r>
              <a:rPr lang="en-US" sz="1800" dirty="0"/>
              <a:t>    public static void main(String[] </a:t>
            </a:r>
            <a:r>
              <a:rPr lang="en-US" sz="1800" dirty="0" err="1"/>
              <a:t>args</a:t>
            </a:r>
            <a:r>
              <a:rPr lang="en-US" sz="1800" dirty="0"/>
              <a:t>) {</a:t>
            </a:r>
          </a:p>
          <a:p>
            <a:pPr marL="0" indent="0">
              <a:buNone/>
            </a:pPr>
            <a:r>
              <a:rPr lang="en-US" sz="1800" dirty="0"/>
              <a:t>        new </a:t>
            </a:r>
            <a:r>
              <a:rPr lang="en-US" sz="1800" dirty="0" err="1"/>
              <a:t>KeyEventDemo</a:t>
            </a:r>
            <a:r>
              <a:rPr lang="en-US" sz="1800" dirty="0"/>
              <a:t>();</a:t>
            </a:r>
          </a:p>
          <a:p>
            <a:pPr marL="0" indent="0">
              <a:buNone/>
            </a:pPr>
            <a:r>
              <a:rPr lang="en-US" sz="1800" dirty="0"/>
              <a:t>    </a:t>
            </a:r>
            <a:r>
              <a:rPr lang="en-US" sz="1800" dirty="0" smtClean="0"/>
              <a:t>}</a:t>
            </a:r>
            <a:endParaRPr lang="en-US" sz="1800" dirty="0"/>
          </a:p>
          <a:p>
            <a:pPr marL="0" indent="0">
              <a:buNone/>
            </a:pPr>
            <a:r>
              <a:rPr lang="en-US" sz="1800" dirty="0"/>
              <a:t>}</a:t>
            </a:r>
          </a:p>
          <a:p>
            <a:pPr marL="0" indent="0">
              <a:buNone/>
            </a:pPr>
            <a:endParaRPr lang="en-US" sz="1800" dirty="0"/>
          </a:p>
        </p:txBody>
      </p:sp>
    </p:spTree>
    <p:extLst>
      <p:ext uri="{BB962C8B-B14F-4D97-AF65-F5344CB8AC3E}">
        <p14:creationId xmlns:p14="http://schemas.microsoft.com/office/powerpoint/2010/main" xmlns="" val="1927004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The </a:t>
            </a:r>
            <a:r>
              <a:rPr lang="en-US" b="1" dirty="0" err="1"/>
              <a:t>MouseEvent</a:t>
            </a:r>
            <a:r>
              <a:rPr lang="en-US" b="1" dirty="0"/>
              <a:t> Class </a:t>
            </a:r>
            <a:endParaRPr lang="en-US" dirty="0"/>
          </a:p>
        </p:txBody>
      </p:sp>
      <p:sp>
        <p:nvSpPr>
          <p:cNvPr id="3" name="Content Placeholder 2"/>
          <p:cNvSpPr>
            <a:spLocks noGrp="1"/>
          </p:cNvSpPr>
          <p:nvPr>
            <p:ph idx="1"/>
          </p:nvPr>
        </p:nvSpPr>
        <p:spPr>
          <a:xfrm>
            <a:off x="457200" y="1066800"/>
            <a:ext cx="8229600" cy="4525963"/>
          </a:xfrm>
        </p:spPr>
        <p:txBody>
          <a:bodyPr>
            <a:normAutofit/>
          </a:bodyPr>
          <a:lstStyle/>
          <a:p>
            <a:r>
              <a:rPr lang="en-US" sz="2400" dirty="0" smtClean="0"/>
              <a:t>There </a:t>
            </a:r>
            <a:r>
              <a:rPr lang="en-US" sz="2400" dirty="0"/>
              <a:t>are eight types of mouse events. The </a:t>
            </a:r>
            <a:r>
              <a:rPr lang="en-US" sz="2400" dirty="0" err="1"/>
              <a:t>MouseEvent</a:t>
            </a:r>
            <a:r>
              <a:rPr lang="en-US" sz="2400" dirty="0"/>
              <a:t> class defines the following integer constants that can be used to identify them</a:t>
            </a:r>
            <a:r>
              <a:rPr lang="en-US" sz="2400" dirty="0" smtClean="0"/>
              <a:t>:</a:t>
            </a:r>
          </a:p>
          <a:p>
            <a:endParaRPr lang="en-US" sz="2400" dirty="0"/>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xmlns="" val="2670238388"/>
              </p:ext>
            </p:extLst>
          </p:nvPr>
        </p:nvGraphicFramePr>
        <p:xfrm>
          <a:off x="762000" y="2286000"/>
          <a:ext cx="7848600" cy="4389120"/>
        </p:xfrm>
        <a:graphic>
          <a:graphicData uri="http://schemas.openxmlformats.org/drawingml/2006/table">
            <a:tbl>
              <a:tblPr firstRow="1" firstCol="1" bandRow="1">
                <a:tableStyleId>{5940675A-B579-460E-94D1-54222C63F5DA}</a:tableStyleId>
              </a:tblPr>
              <a:tblGrid>
                <a:gridCol w="2819400"/>
                <a:gridCol w="5029200"/>
              </a:tblGrid>
              <a:tr h="428625">
                <a:tc>
                  <a:txBody>
                    <a:bodyPr/>
                    <a:lstStyle/>
                    <a:p>
                      <a:pPr marL="0" marR="0" algn="just">
                        <a:lnSpc>
                          <a:spcPct val="150000"/>
                        </a:lnSpc>
                        <a:spcBef>
                          <a:spcPts val="0"/>
                        </a:spcBef>
                        <a:spcAft>
                          <a:spcPts val="0"/>
                        </a:spcAft>
                      </a:pPr>
                      <a:r>
                        <a:rPr lang="en-US" sz="2400" b="1" dirty="0">
                          <a:effectLst/>
                        </a:rPr>
                        <a:t>MOUSE_CLICKED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The user clicked the mouse. </a:t>
                      </a:r>
                      <a:endParaRPr lang="en-US" sz="2400" dirty="0">
                        <a:effectLst/>
                        <a:latin typeface="Calibri"/>
                        <a:ea typeface="Calibri"/>
                        <a:cs typeface="Times New Roman"/>
                      </a:endParaRPr>
                    </a:p>
                  </a:txBody>
                  <a:tcPr marL="68580" marR="68580" marT="0" marB="0"/>
                </a:tc>
              </a:tr>
              <a:tr h="428625">
                <a:tc>
                  <a:txBody>
                    <a:bodyPr/>
                    <a:lstStyle/>
                    <a:p>
                      <a:pPr marL="0" marR="0" algn="just">
                        <a:lnSpc>
                          <a:spcPct val="150000"/>
                        </a:lnSpc>
                        <a:spcBef>
                          <a:spcPts val="0"/>
                        </a:spcBef>
                        <a:spcAft>
                          <a:spcPts val="0"/>
                        </a:spcAft>
                      </a:pPr>
                      <a:r>
                        <a:rPr lang="en-US" sz="2400" b="1" dirty="0">
                          <a:effectLst/>
                        </a:rPr>
                        <a:t>MOUSE_DRAGGED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The user dragged the mouse. </a:t>
                      </a:r>
                      <a:endParaRPr lang="en-US" sz="2400" dirty="0">
                        <a:effectLst/>
                        <a:latin typeface="Calibri"/>
                        <a:ea typeface="Calibri"/>
                        <a:cs typeface="Times New Roman"/>
                      </a:endParaRPr>
                    </a:p>
                  </a:txBody>
                  <a:tcPr marL="68580" marR="68580" marT="0" marB="0"/>
                </a:tc>
              </a:tr>
              <a:tr h="428625">
                <a:tc>
                  <a:txBody>
                    <a:bodyPr/>
                    <a:lstStyle/>
                    <a:p>
                      <a:pPr marL="0" marR="0" algn="just">
                        <a:lnSpc>
                          <a:spcPct val="150000"/>
                        </a:lnSpc>
                        <a:spcBef>
                          <a:spcPts val="0"/>
                        </a:spcBef>
                        <a:spcAft>
                          <a:spcPts val="0"/>
                        </a:spcAft>
                      </a:pPr>
                      <a:r>
                        <a:rPr lang="en-US" sz="2400" b="1" dirty="0">
                          <a:effectLst/>
                        </a:rPr>
                        <a:t>MOUSE_ENTERED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a:effectLst/>
                        </a:rPr>
                        <a:t>The mouse entered a component. </a:t>
                      </a:r>
                      <a:endParaRPr lang="en-US" sz="2400">
                        <a:effectLst/>
                        <a:latin typeface="Calibri"/>
                        <a:ea typeface="Calibri"/>
                        <a:cs typeface="Times New Roman"/>
                      </a:endParaRPr>
                    </a:p>
                  </a:txBody>
                  <a:tcPr marL="68580" marR="68580" marT="0" marB="0"/>
                </a:tc>
              </a:tr>
              <a:tr h="428625">
                <a:tc>
                  <a:txBody>
                    <a:bodyPr/>
                    <a:lstStyle/>
                    <a:p>
                      <a:pPr marL="0" marR="0" algn="just">
                        <a:lnSpc>
                          <a:spcPct val="150000"/>
                        </a:lnSpc>
                        <a:spcBef>
                          <a:spcPts val="0"/>
                        </a:spcBef>
                        <a:spcAft>
                          <a:spcPts val="0"/>
                        </a:spcAft>
                      </a:pPr>
                      <a:r>
                        <a:rPr lang="en-US" sz="2400" b="1" dirty="0">
                          <a:effectLst/>
                        </a:rPr>
                        <a:t>MOUSE_EXITED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a:effectLst/>
                        </a:rPr>
                        <a:t>The mouse exited from a component. </a:t>
                      </a:r>
                      <a:endParaRPr lang="en-US" sz="2400">
                        <a:effectLst/>
                        <a:latin typeface="Calibri"/>
                        <a:ea typeface="Calibri"/>
                        <a:cs typeface="Times New Roman"/>
                      </a:endParaRPr>
                    </a:p>
                  </a:txBody>
                  <a:tcPr marL="68580" marR="68580" marT="0" marB="0"/>
                </a:tc>
              </a:tr>
              <a:tr h="428625">
                <a:tc>
                  <a:txBody>
                    <a:bodyPr/>
                    <a:lstStyle/>
                    <a:p>
                      <a:pPr marL="0" marR="0" algn="just">
                        <a:lnSpc>
                          <a:spcPct val="150000"/>
                        </a:lnSpc>
                        <a:spcBef>
                          <a:spcPts val="0"/>
                        </a:spcBef>
                        <a:spcAft>
                          <a:spcPts val="0"/>
                        </a:spcAft>
                      </a:pPr>
                      <a:r>
                        <a:rPr lang="en-US" sz="2400" b="1" dirty="0">
                          <a:effectLst/>
                        </a:rPr>
                        <a:t>MOUSE_MOVED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The mouse moved. </a:t>
                      </a:r>
                      <a:endParaRPr lang="en-US" sz="2400" dirty="0">
                        <a:effectLst/>
                        <a:latin typeface="Calibri"/>
                        <a:ea typeface="Calibri"/>
                        <a:cs typeface="Times New Roman"/>
                      </a:endParaRPr>
                    </a:p>
                  </a:txBody>
                  <a:tcPr marL="68580" marR="68580" marT="0" marB="0"/>
                </a:tc>
              </a:tr>
              <a:tr h="428625">
                <a:tc>
                  <a:txBody>
                    <a:bodyPr/>
                    <a:lstStyle/>
                    <a:p>
                      <a:pPr marL="0" marR="0" algn="just">
                        <a:lnSpc>
                          <a:spcPct val="150000"/>
                        </a:lnSpc>
                        <a:spcBef>
                          <a:spcPts val="0"/>
                        </a:spcBef>
                        <a:spcAft>
                          <a:spcPts val="0"/>
                        </a:spcAft>
                      </a:pPr>
                      <a:r>
                        <a:rPr lang="en-US" sz="2400" b="1" dirty="0">
                          <a:effectLst/>
                        </a:rPr>
                        <a:t>MOUSE_PRESSED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The mouse was pressed. </a:t>
                      </a:r>
                      <a:endParaRPr lang="en-US" sz="2400" dirty="0">
                        <a:effectLst/>
                        <a:latin typeface="Calibri"/>
                        <a:ea typeface="Calibri"/>
                        <a:cs typeface="Times New Roman"/>
                      </a:endParaRPr>
                    </a:p>
                  </a:txBody>
                  <a:tcPr marL="68580" marR="68580" marT="0" marB="0"/>
                </a:tc>
              </a:tr>
              <a:tr h="428625">
                <a:tc>
                  <a:txBody>
                    <a:bodyPr/>
                    <a:lstStyle/>
                    <a:p>
                      <a:pPr marL="0" marR="0" algn="just">
                        <a:lnSpc>
                          <a:spcPct val="150000"/>
                        </a:lnSpc>
                        <a:spcBef>
                          <a:spcPts val="0"/>
                        </a:spcBef>
                        <a:spcAft>
                          <a:spcPts val="0"/>
                        </a:spcAft>
                      </a:pPr>
                      <a:r>
                        <a:rPr lang="en-US" sz="2400" b="1" dirty="0">
                          <a:effectLst/>
                        </a:rPr>
                        <a:t>MOUSE_RELEASED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The mouse was released. </a:t>
                      </a:r>
                      <a:endParaRPr lang="en-US" sz="2400" dirty="0">
                        <a:effectLst/>
                        <a:latin typeface="Calibri"/>
                        <a:ea typeface="Calibri"/>
                        <a:cs typeface="Times New Roman"/>
                      </a:endParaRPr>
                    </a:p>
                  </a:txBody>
                  <a:tcPr marL="68580" marR="68580" marT="0" marB="0"/>
                </a:tc>
              </a:tr>
              <a:tr h="428625">
                <a:tc>
                  <a:txBody>
                    <a:bodyPr/>
                    <a:lstStyle/>
                    <a:p>
                      <a:pPr marL="0" marR="0" algn="just">
                        <a:lnSpc>
                          <a:spcPct val="150000"/>
                        </a:lnSpc>
                        <a:spcBef>
                          <a:spcPts val="0"/>
                        </a:spcBef>
                        <a:spcAft>
                          <a:spcPts val="0"/>
                        </a:spcAft>
                      </a:pPr>
                      <a:r>
                        <a:rPr lang="en-US" sz="2400" b="1" dirty="0">
                          <a:effectLst/>
                        </a:rPr>
                        <a:t>MOUSE_WHEEL </a:t>
                      </a:r>
                      <a:endParaRPr lang="en-US" sz="2400" b="1"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The mouse wheel was moved.</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2675658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6324600"/>
          </a:xfrm>
        </p:spPr>
        <p:txBody>
          <a:bodyPr>
            <a:noAutofit/>
          </a:bodyPr>
          <a:lstStyle/>
          <a:p>
            <a:r>
              <a:rPr lang="en-US" sz="2400" dirty="0" err="1"/>
              <a:t>MouseEvent</a:t>
            </a:r>
            <a:r>
              <a:rPr lang="en-US" sz="2400" dirty="0"/>
              <a:t> is a subclass of </a:t>
            </a:r>
            <a:r>
              <a:rPr lang="en-US" sz="2400" dirty="0" err="1"/>
              <a:t>InputEvent</a:t>
            </a:r>
            <a:r>
              <a:rPr lang="en-US" sz="2400" dirty="0"/>
              <a:t>. Here is one of its constructors:</a:t>
            </a:r>
          </a:p>
          <a:p>
            <a:r>
              <a:rPr lang="en-US" sz="2400" b="1" dirty="0" err="1"/>
              <a:t>MouseEvent</a:t>
            </a:r>
            <a:r>
              <a:rPr lang="en-US" sz="2400" b="1" dirty="0"/>
              <a:t>(Component </a:t>
            </a:r>
            <a:r>
              <a:rPr lang="en-US" sz="2400" b="1" dirty="0" err="1"/>
              <a:t>src</a:t>
            </a:r>
            <a:r>
              <a:rPr lang="en-US" sz="2400" b="1" dirty="0"/>
              <a:t>, </a:t>
            </a:r>
            <a:r>
              <a:rPr lang="en-US" sz="2400" b="1" dirty="0" err="1"/>
              <a:t>int</a:t>
            </a:r>
            <a:r>
              <a:rPr lang="en-US" sz="2400" b="1" dirty="0"/>
              <a:t> type, long </a:t>
            </a:r>
            <a:r>
              <a:rPr lang="en-US" sz="2400" b="1" dirty="0" err="1"/>
              <a:t>when,int</a:t>
            </a:r>
            <a:r>
              <a:rPr lang="en-US" sz="2400" b="1" dirty="0"/>
              <a:t> modifier, </a:t>
            </a:r>
            <a:r>
              <a:rPr lang="en-US" sz="2400" b="1" dirty="0" err="1"/>
              <a:t>int</a:t>
            </a:r>
            <a:r>
              <a:rPr lang="en-US" sz="2400" b="1" dirty="0"/>
              <a:t> x, </a:t>
            </a:r>
            <a:r>
              <a:rPr lang="en-US" sz="2400" b="1" dirty="0" err="1"/>
              <a:t>int</a:t>
            </a:r>
            <a:r>
              <a:rPr lang="en-US" sz="2400" b="1" dirty="0"/>
              <a:t> y, </a:t>
            </a:r>
            <a:r>
              <a:rPr lang="en-US" sz="2400" b="1" dirty="0" err="1"/>
              <a:t>int</a:t>
            </a:r>
            <a:r>
              <a:rPr lang="en-US" sz="2400" b="1" dirty="0"/>
              <a:t> </a:t>
            </a:r>
            <a:r>
              <a:rPr lang="en-US" sz="2400" b="1" dirty="0" err="1" smtClean="0"/>
              <a:t>clickCount</a:t>
            </a:r>
            <a:r>
              <a:rPr lang="en-US" sz="2400" b="1" dirty="0" smtClean="0"/>
              <a:t>, </a:t>
            </a:r>
            <a:r>
              <a:rPr lang="en-US" sz="2400" b="1" dirty="0" err="1"/>
              <a:t>boolean</a:t>
            </a:r>
            <a:r>
              <a:rPr lang="en-US" sz="2400" b="1" dirty="0"/>
              <a:t>  </a:t>
            </a:r>
            <a:r>
              <a:rPr lang="en-US" sz="2400" b="1" dirty="0" err="1"/>
              <a:t>triggersPopup</a:t>
            </a:r>
            <a:r>
              <a:rPr lang="en-US" sz="2400" b="1" dirty="0"/>
              <a:t>)</a:t>
            </a:r>
            <a:endParaRPr lang="en-US" sz="2400" dirty="0"/>
          </a:p>
          <a:p>
            <a:r>
              <a:rPr lang="en-US" sz="2400" dirty="0"/>
              <a:t>Here, </a:t>
            </a:r>
            <a:r>
              <a:rPr lang="en-US" sz="2400" dirty="0" err="1"/>
              <a:t>src</a:t>
            </a:r>
            <a:r>
              <a:rPr lang="en-US" sz="2400" dirty="0"/>
              <a:t> is a reference to the component that generated the event. </a:t>
            </a:r>
            <a:endParaRPr lang="en-US" sz="2400" dirty="0" smtClean="0"/>
          </a:p>
          <a:p>
            <a:r>
              <a:rPr lang="en-US" sz="2400" dirty="0" smtClean="0"/>
              <a:t>The </a:t>
            </a:r>
            <a:r>
              <a:rPr lang="en-US" sz="2400" dirty="0"/>
              <a:t>type of the event is specified by type. </a:t>
            </a:r>
            <a:endParaRPr lang="en-US" sz="2400" dirty="0" smtClean="0"/>
          </a:p>
          <a:p>
            <a:r>
              <a:rPr lang="en-US" sz="2400" dirty="0" smtClean="0"/>
              <a:t>The </a:t>
            </a:r>
            <a:r>
              <a:rPr lang="en-US" sz="2400" dirty="0"/>
              <a:t>system time at which the mouse event occurred is passed in when. </a:t>
            </a:r>
            <a:endParaRPr lang="en-US" sz="2400" dirty="0" smtClean="0"/>
          </a:p>
          <a:p>
            <a:r>
              <a:rPr lang="en-US" sz="2400" dirty="0" smtClean="0"/>
              <a:t>The </a:t>
            </a:r>
            <a:r>
              <a:rPr lang="en-US" sz="2400" dirty="0"/>
              <a:t>modifiers argument indicates which modifiers were pressed when a mouse event occurred. </a:t>
            </a:r>
            <a:endParaRPr lang="en-US" sz="2400" dirty="0" smtClean="0"/>
          </a:p>
          <a:p>
            <a:r>
              <a:rPr lang="en-US" sz="2400" dirty="0" smtClean="0"/>
              <a:t>The </a:t>
            </a:r>
            <a:r>
              <a:rPr lang="en-US" sz="2400" dirty="0"/>
              <a:t>coordinates of the mouse are passed in x and y. </a:t>
            </a:r>
            <a:endParaRPr lang="en-US" sz="2400" dirty="0" smtClean="0"/>
          </a:p>
          <a:p>
            <a:r>
              <a:rPr lang="en-US" sz="2400" dirty="0" smtClean="0"/>
              <a:t>The </a:t>
            </a:r>
            <a:r>
              <a:rPr lang="en-US" sz="2400" dirty="0"/>
              <a:t>click count is passed in </a:t>
            </a:r>
            <a:r>
              <a:rPr lang="en-US" sz="2400" dirty="0" err="1" smtClean="0"/>
              <a:t>clickCount</a:t>
            </a:r>
            <a:r>
              <a:rPr lang="en-US" sz="2400" dirty="0" smtClean="0"/>
              <a:t>. </a:t>
            </a:r>
          </a:p>
          <a:p>
            <a:r>
              <a:rPr lang="en-US" sz="2400" dirty="0" smtClean="0"/>
              <a:t>The </a:t>
            </a:r>
            <a:r>
              <a:rPr lang="en-US" sz="2400" dirty="0" err="1"/>
              <a:t>triggersPopup</a:t>
            </a:r>
            <a:r>
              <a:rPr lang="en-US" sz="2400" dirty="0"/>
              <a:t> flag indicates if this event causes a pop-up menu to appear on this platform. </a:t>
            </a:r>
          </a:p>
          <a:p>
            <a:endParaRPr lang="en-US" sz="2400" dirty="0"/>
          </a:p>
        </p:txBody>
      </p:sp>
    </p:spTree>
    <p:extLst>
      <p:ext uri="{BB962C8B-B14F-4D97-AF65-F5344CB8AC3E}">
        <p14:creationId xmlns:p14="http://schemas.microsoft.com/office/powerpoint/2010/main" xmlns="" val="404390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Two Event Handling </a:t>
            </a:r>
            <a:r>
              <a:rPr lang="en-US" b="1" dirty="0" smtClean="0"/>
              <a:t>Mechanisms</a:t>
            </a:r>
            <a:endParaRPr lang="en-US" dirty="0"/>
          </a:p>
        </p:txBody>
      </p:sp>
      <p:sp>
        <p:nvSpPr>
          <p:cNvPr id="3" name="Content Placeholder 2"/>
          <p:cNvSpPr>
            <a:spLocks noGrp="1"/>
          </p:cNvSpPr>
          <p:nvPr>
            <p:ph idx="1"/>
          </p:nvPr>
        </p:nvSpPr>
        <p:spPr/>
        <p:txBody>
          <a:bodyPr>
            <a:noAutofit/>
          </a:bodyPr>
          <a:lstStyle/>
          <a:p>
            <a:r>
              <a:rPr lang="en-US" sz="2400" dirty="0" smtClean="0"/>
              <a:t>The </a:t>
            </a:r>
            <a:r>
              <a:rPr lang="en-US" sz="2400" dirty="0"/>
              <a:t>way in which events are handled changed significantly between the original version of Java (1.0) and all subsequent versions of Java, </a:t>
            </a:r>
            <a:r>
              <a:rPr lang="en-US" sz="2400" dirty="0" smtClean="0"/>
              <a:t>beginning </a:t>
            </a:r>
            <a:r>
              <a:rPr lang="en-US" sz="2400" dirty="0"/>
              <a:t>with version 1.1</a:t>
            </a:r>
            <a:r>
              <a:rPr lang="en-US" sz="2400" dirty="0" smtClean="0"/>
              <a:t>.</a:t>
            </a:r>
          </a:p>
          <a:p>
            <a:r>
              <a:rPr lang="en-US" sz="2400" dirty="0" smtClean="0"/>
              <a:t>Although </a:t>
            </a:r>
            <a:r>
              <a:rPr lang="en-US" sz="2400" dirty="0"/>
              <a:t>the 1.0 method of event handling is still supported, it is not recommended for new programs. </a:t>
            </a:r>
            <a:endParaRPr lang="en-US" sz="2400" dirty="0" smtClean="0"/>
          </a:p>
          <a:p>
            <a:r>
              <a:rPr lang="en-US" sz="2400" dirty="0" smtClean="0"/>
              <a:t>Also</a:t>
            </a:r>
            <a:r>
              <a:rPr lang="en-US" sz="2400" dirty="0"/>
              <a:t>, many of the methods that support the old 1.0 event model have been deprecated. </a:t>
            </a:r>
            <a:endParaRPr lang="en-US" sz="2400" dirty="0" smtClean="0"/>
          </a:p>
          <a:p>
            <a:r>
              <a:rPr lang="en-US" sz="2400" dirty="0" smtClean="0"/>
              <a:t>The </a:t>
            </a:r>
            <a:r>
              <a:rPr lang="en-US" sz="2400" dirty="0"/>
              <a:t>modern approach is the way that events should be handled by all new </a:t>
            </a:r>
            <a:r>
              <a:rPr lang="en-US" sz="2400" dirty="0" smtClean="0"/>
              <a:t>programs</a:t>
            </a:r>
            <a:endParaRPr lang="en-US" sz="2400" dirty="0"/>
          </a:p>
        </p:txBody>
      </p:sp>
    </p:spTree>
    <p:extLst>
      <p:ext uri="{BB962C8B-B14F-4D97-AF65-F5344CB8AC3E}">
        <p14:creationId xmlns:p14="http://schemas.microsoft.com/office/powerpoint/2010/main" xmlns="" val="3864983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a:t>Two commonly used methods in this class are </a:t>
            </a:r>
            <a:r>
              <a:rPr lang="en-US" sz="2200" b="1" dirty="0" err="1"/>
              <a:t>getX</a:t>
            </a:r>
            <a:r>
              <a:rPr lang="en-US" sz="2200" b="1" dirty="0"/>
              <a:t>( )</a:t>
            </a:r>
            <a:r>
              <a:rPr lang="en-US" sz="2200" dirty="0"/>
              <a:t> and </a:t>
            </a:r>
            <a:r>
              <a:rPr lang="en-US" sz="2200" b="1" dirty="0" err="1"/>
              <a:t>getY</a:t>
            </a:r>
            <a:r>
              <a:rPr lang="en-US" sz="2200" b="1" dirty="0"/>
              <a:t>( )</a:t>
            </a:r>
            <a:r>
              <a:rPr lang="en-US" sz="2200" dirty="0"/>
              <a:t>. </a:t>
            </a:r>
            <a:endParaRPr lang="en-US" sz="2200" dirty="0" smtClean="0"/>
          </a:p>
          <a:p>
            <a:r>
              <a:rPr lang="en-US" sz="2200" dirty="0" smtClean="0"/>
              <a:t>These </a:t>
            </a:r>
            <a:r>
              <a:rPr lang="en-US" sz="2200" dirty="0"/>
              <a:t>return the X and Y coordinates of the mouse within the component when the event occurred. </a:t>
            </a:r>
            <a:endParaRPr lang="en-US" sz="2200" dirty="0" smtClean="0"/>
          </a:p>
          <a:p>
            <a:r>
              <a:rPr lang="en-US" sz="2200" dirty="0" smtClean="0"/>
              <a:t>Their </a:t>
            </a:r>
            <a:r>
              <a:rPr lang="en-US" sz="2200" dirty="0"/>
              <a:t>forms are shown here: </a:t>
            </a:r>
          </a:p>
          <a:p>
            <a:pPr lvl="1"/>
            <a:r>
              <a:rPr lang="en-US" sz="2200" dirty="0" err="1">
                <a:solidFill>
                  <a:srgbClr val="FF0000"/>
                </a:solidFill>
              </a:rPr>
              <a:t>int</a:t>
            </a:r>
            <a:r>
              <a:rPr lang="en-US" sz="2200" dirty="0">
                <a:solidFill>
                  <a:srgbClr val="FF0000"/>
                </a:solidFill>
              </a:rPr>
              <a:t> </a:t>
            </a:r>
            <a:r>
              <a:rPr lang="en-US" sz="2200" dirty="0" err="1">
                <a:solidFill>
                  <a:srgbClr val="FF0000"/>
                </a:solidFill>
              </a:rPr>
              <a:t>getX</a:t>
            </a:r>
            <a:r>
              <a:rPr lang="en-US" sz="2200" dirty="0">
                <a:solidFill>
                  <a:srgbClr val="FF0000"/>
                </a:solidFill>
              </a:rPr>
              <a:t>( )</a:t>
            </a:r>
          </a:p>
          <a:p>
            <a:pPr lvl="1"/>
            <a:r>
              <a:rPr lang="en-US" sz="2200" dirty="0" err="1">
                <a:solidFill>
                  <a:srgbClr val="FF0000"/>
                </a:solidFill>
              </a:rPr>
              <a:t>int</a:t>
            </a:r>
            <a:r>
              <a:rPr lang="en-US" sz="2200" dirty="0">
                <a:solidFill>
                  <a:srgbClr val="FF0000"/>
                </a:solidFill>
              </a:rPr>
              <a:t> </a:t>
            </a:r>
            <a:r>
              <a:rPr lang="en-US" sz="2200" dirty="0" err="1">
                <a:solidFill>
                  <a:srgbClr val="FF0000"/>
                </a:solidFill>
              </a:rPr>
              <a:t>getY</a:t>
            </a:r>
            <a:r>
              <a:rPr lang="en-US" sz="2200" dirty="0">
                <a:solidFill>
                  <a:srgbClr val="FF0000"/>
                </a:solidFill>
              </a:rPr>
              <a:t>( ) </a:t>
            </a:r>
            <a:endParaRPr lang="en-US" sz="2200" dirty="0" smtClean="0">
              <a:solidFill>
                <a:srgbClr val="FF0000"/>
              </a:solidFill>
            </a:endParaRPr>
          </a:p>
          <a:p>
            <a:r>
              <a:rPr lang="en-US" sz="2200" dirty="0"/>
              <a:t>Alternatively, you can use the </a:t>
            </a:r>
            <a:r>
              <a:rPr lang="en-US" sz="2200" b="1" dirty="0" err="1"/>
              <a:t>getPoint</a:t>
            </a:r>
            <a:r>
              <a:rPr lang="en-US" sz="2200" b="1" dirty="0"/>
              <a:t>( )</a:t>
            </a:r>
            <a:r>
              <a:rPr lang="en-US" sz="2200" dirty="0"/>
              <a:t> method to obtain the coordinates of the mouse. It is shown here: </a:t>
            </a:r>
          </a:p>
          <a:p>
            <a:pPr lvl="1"/>
            <a:r>
              <a:rPr lang="en-US" sz="2200" dirty="0">
                <a:solidFill>
                  <a:srgbClr val="FF0000"/>
                </a:solidFill>
              </a:rPr>
              <a:t>Point </a:t>
            </a:r>
            <a:r>
              <a:rPr lang="en-US" sz="2200" dirty="0" err="1">
                <a:solidFill>
                  <a:srgbClr val="FF0000"/>
                </a:solidFill>
              </a:rPr>
              <a:t>getPoint</a:t>
            </a:r>
            <a:r>
              <a:rPr lang="en-US" sz="2200" dirty="0">
                <a:solidFill>
                  <a:srgbClr val="FF0000"/>
                </a:solidFill>
              </a:rPr>
              <a:t>( ) </a:t>
            </a:r>
            <a:endParaRPr lang="en-US" sz="2200" dirty="0" smtClean="0">
              <a:solidFill>
                <a:srgbClr val="FF0000"/>
              </a:solidFill>
            </a:endParaRPr>
          </a:p>
          <a:p>
            <a:r>
              <a:rPr lang="en-US" sz="2200" dirty="0"/>
              <a:t>It returns a Point object that contains the X,Y coordinates in its integer members: x and y. </a:t>
            </a:r>
          </a:p>
          <a:p>
            <a:endParaRPr lang="en-US" sz="2600" dirty="0">
              <a:solidFill>
                <a:srgbClr val="FF0000"/>
              </a:solidFill>
            </a:endParaRPr>
          </a:p>
          <a:p>
            <a:pPr lvl="1"/>
            <a:endParaRPr lang="en-US" sz="2200" dirty="0"/>
          </a:p>
          <a:p>
            <a:endParaRPr lang="en-US" sz="2200" dirty="0"/>
          </a:p>
        </p:txBody>
      </p:sp>
    </p:spTree>
    <p:extLst>
      <p:ext uri="{BB962C8B-B14F-4D97-AF65-F5344CB8AC3E}">
        <p14:creationId xmlns:p14="http://schemas.microsoft.com/office/powerpoint/2010/main" xmlns="" val="4253775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305800" cy="6477000"/>
          </a:xfrm>
        </p:spPr>
        <p:txBody>
          <a:bodyPr>
            <a:noAutofit/>
          </a:bodyPr>
          <a:lstStyle/>
          <a:p>
            <a:r>
              <a:rPr lang="en-US" sz="2200" dirty="0" smtClean="0"/>
              <a:t>The </a:t>
            </a:r>
            <a:r>
              <a:rPr lang="en-US" sz="2200" b="1" dirty="0" err="1"/>
              <a:t>translatePoint</a:t>
            </a:r>
            <a:r>
              <a:rPr lang="en-US" sz="2200" b="1" dirty="0"/>
              <a:t>( )</a:t>
            </a:r>
            <a:r>
              <a:rPr lang="en-US" sz="2200" dirty="0"/>
              <a:t> method changes the location of the event. Its form is shown here: </a:t>
            </a:r>
          </a:p>
          <a:p>
            <a:pPr lvl="1"/>
            <a:r>
              <a:rPr lang="en-US" sz="2200" dirty="0">
                <a:solidFill>
                  <a:srgbClr val="FF0000"/>
                </a:solidFill>
              </a:rPr>
              <a:t>void </a:t>
            </a:r>
            <a:r>
              <a:rPr lang="en-US" sz="2200" dirty="0" err="1">
                <a:solidFill>
                  <a:srgbClr val="FF0000"/>
                </a:solidFill>
              </a:rPr>
              <a:t>translatePoint</a:t>
            </a:r>
            <a:r>
              <a:rPr lang="en-US" sz="2200" dirty="0">
                <a:solidFill>
                  <a:srgbClr val="FF0000"/>
                </a:solidFill>
              </a:rPr>
              <a:t>(</a:t>
            </a:r>
            <a:r>
              <a:rPr lang="en-US" sz="2200" dirty="0" err="1">
                <a:solidFill>
                  <a:srgbClr val="FF0000"/>
                </a:solidFill>
              </a:rPr>
              <a:t>int</a:t>
            </a:r>
            <a:r>
              <a:rPr lang="en-US" sz="2200" dirty="0">
                <a:solidFill>
                  <a:srgbClr val="FF0000"/>
                </a:solidFill>
              </a:rPr>
              <a:t> x, </a:t>
            </a:r>
            <a:r>
              <a:rPr lang="en-US" sz="2200" dirty="0" err="1">
                <a:solidFill>
                  <a:srgbClr val="FF0000"/>
                </a:solidFill>
              </a:rPr>
              <a:t>int</a:t>
            </a:r>
            <a:r>
              <a:rPr lang="en-US" sz="2200" dirty="0">
                <a:solidFill>
                  <a:srgbClr val="FF0000"/>
                </a:solidFill>
              </a:rPr>
              <a:t> y) </a:t>
            </a:r>
          </a:p>
          <a:p>
            <a:r>
              <a:rPr lang="en-US" sz="2200" dirty="0"/>
              <a:t>Here, the arguments x and y are added to the coordinates of the event. </a:t>
            </a:r>
          </a:p>
          <a:p>
            <a:r>
              <a:rPr lang="en-US" sz="2200" dirty="0"/>
              <a:t>The </a:t>
            </a:r>
            <a:r>
              <a:rPr lang="en-US" sz="2200" b="1" dirty="0" err="1"/>
              <a:t>getClickCount</a:t>
            </a:r>
            <a:r>
              <a:rPr lang="en-US" sz="2200" b="1" dirty="0"/>
              <a:t>( )</a:t>
            </a:r>
            <a:r>
              <a:rPr lang="en-US" sz="2200" dirty="0"/>
              <a:t> method obtains the number of mouse clicks for this event. Its signature is shown here: </a:t>
            </a:r>
          </a:p>
          <a:p>
            <a:pPr lvl="1"/>
            <a:r>
              <a:rPr lang="en-US" sz="2200" dirty="0" err="1">
                <a:solidFill>
                  <a:srgbClr val="FF0000"/>
                </a:solidFill>
              </a:rPr>
              <a:t>int</a:t>
            </a:r>
            <a:r>
              <a:rPr lang="en-US" sz="2200" dirty="0">
                <a:solidFill>
                  <a:srgbClr val="FF0000"/>
                </a:solidFill>
              </a:rPr>
              <a:t> </a:t>
            </a:r>
            <a:r>
              <a:rPr lang="en-US" sz="2200" dirty="0" err="1">
                <a:solidFill>
                  <a:srgbClr val="FF0000"/>
                </a:solidFill>
              </a:rPr>
              <a:t>getClickCount</a:t>
            </a:r>
            <a:r>
              <a:rPr lang="en-US" sz="2200" dirty="0">
                <a:solidFill>
                  <a:srgbClr val="FF0000"/>
                </a:solidFill>
              </a:rPr>
              <a:t>( ) </a:t>
            </a:r>
          </a:p>
          <a:p>
            <a:r>
              <a:rPr lang="en-US" sz="2200" dirty="0"/>
              <a:t>The </a:t>
            </a:r>
            <a:r>
              <a:rPr lang="en-US" sz="2200" b="1" dirty="0" err="1"/>
              <a:t>isPopupTrigger</a:t>
            </a:r>
            <a:r>
              <a:rPr lang="en-US" sz="2200" b="1" dirty="0"/>
              <a:t>( )</a:t>
            </a:r>
            <a:r>
              <a:rPr lang="en-US" sz="2200" dirty="0"/>
              <a:t> method tests if this event causes a pop-up menu to appear on this platform. Its form is shown here: </a:t>
            </a:r>
          </a:p>
          <a:p>
            <a:pPr lvl="1"/>
            <a:r>
              <a:rPr lang="en-US" sz="2200" dirty="0" err="1">
                <a:solidFill>
                  <a:srgbClr val="FF0000"/>
                </a:solidFill>
              </a:rPr>
              <a:t>boolean</a:t>
            </a:r>
            <a:r>
              <a:rPr lang="en-US" sz="2200" dirty="0">
                <a:solidFill>
                  <a:srgbClr val="FF0000"/>
                </a:solidFill>
              </a:rPr>
              <a:t> </a:t>
            </a:r>
            <a:r>
              <a:rPr lang="en-US" sz="2200" dirty="0" err="1">
                <a:solidFill>
                  <a:srgbClr val="FF0000"/>
                </a:solidFill>
              </a:rPr>
              <a:t>isPopupTrigger</a:t>
            </a:r>
            <a:r>
              <a:rPr lang="en-US" sz="2200" dirty="0">
                <a:solidFill>
                  <a:srgbClr val="FF0000"/>
                </a:solidFill>
              </a:rPr>
              <a:t>( ) </a:t>
            </a:r>
          </a:p>
          <a:p>
            <a:r>
              <a:rPr lang="en-US" sz="2200" dirty="0"/>
              <a:t>Also available is the </a:t>
            </a:r>
            <a:r>
              <a:rPr lang="en-US" sz="2200" b="1" dirty="0" err="1"/>
              <a:t>getButton</a:t>
            </a:r>
            <a:r>
              <a:rPr lang="en-US" sz="2200" b="1" dirty="0"/>
              <a:t>( )</a:t>
            </a:r>
            <a:r>
              <a:rPr lang="en-US" sz="2200" dirty="0"/>
              <a:t> method, shown here: </a:t>
            </a:r>
          </a:p>
          <a:p>
            <a:pPr lvl="1"/>
            <a:r>
              <a:rPr lang="en-US" sz="2200" dirty="0" err="1">
                <a:solidFill>
                  <a:srgbClr val="FF0000"/>
                </a:solidFill>
              </a:rPr>
              <a:t>int</a:t>
            </a:r>
            <a:r>
              <a:rPr lang="en-US" sz="2200" dirty="0">
                <a:solidFill>
                  <a:srgbClr val="FF0000"/>
                </a:solidFill>
              </a:rPr>
              <a:t> </a:t>
            </a:r>
            <a:r>
              <a:rPr lang="en-US" sz="2200" dirty="0" err="1">
                <a:solidFill>
                  <a:srgbClr val="FF0000"/>
                </a:solidFill>
              </a:rPr>
              <a:t>getButton</a:t>
            </a:r>
            <a:r>
              <a:rPr lang="en-US" sz="2200" dirty="0">
                <a:solidFill>
                  <a:srgbClr val="FF0000"/>
                </a:solidFill>
              </a:rPr>
              <a:t>( ) </a:t>
            </a:r>
          </a:p>
          <a:p>
            <a:r>
              <a:rPr lang="en-US" sz="2200" dirty="0"/>
              <a:t>It returns a value that represents the button that caused the event. For most cases, the return value will be one of these constants defined by </a:t>
            </a:r>
            <a:r>
              <a:rPr lang="en-US" sz="2200" b="1" dirty="0" err="1"/>
              <a:t>MouseEvent</a:t>
            </a:r>
            <a:r>
              <a:rPr lang="en-US" sz="2200" dirty="0" smtClean="0"/>
              <a:t>:</a:t>
            </a:r>
          </a:p>
          <a:p>
            <a:endParaRPr lang="en-US" sz="2200" dirty="0"/>
          </a:p>
          <a:p>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xmlns="" val="4083131378"/>
              </p:ext>
            </p:extLst>
          </p:nvPr>
        </p:nvGraphicFramePr>
        <p:xfrm>
          <a:off x="1066800" y="6324600"/>
          <a:ext cx="7162800" cy="457200"/>
        </p:xfrm>
        <a:graphic>
          <a:graphicData uri="http://schemas.openxmlformats.org/drawingml/2006/table">
            <a:tbl>
              <a:tblPr firstRow="1" firstCol="1" bandRow="1">
                <a:tableStyleId>{5C22544A-7EE6-4342-B048-85BDC9FD1C3A}</a:tableStyleId>
              </a:tblPr>
              <a:tblGrid>
                <a:gridCol w="1790700"/>
                <a:gridCol w="1790700"/>
                <a:gridCol w="1790700"/>
                <a:gridCol w="1790700"/>
              </a:tblGrid>
              <a:tr h="0">
                <a:tc>
                  <a:txBody>
                    <a:bodyPr/>
                    <a:lstStyle/>
                    <a:p>
                      <a:pPr marL="0" marR="0" algn="just">
                        <a:lnSpc>
                          <a:spcPct val="150000"/>
                        </a:lnSpc>
                        <a:spcBef>
                          <a:spcPts val="0"/>
                        </a:spcBef>
                        <a:spcAft>
                          <a:spcPts val="0"/>
                        </a:spcAft>
                      </a:pPr>
                      <a:r>
                        <a:rPr lang="en-US" sz="2000" dirty="0">
                          <a:effectLst/>
                        </a:rPr>
                        <a:t>NOBUTTON</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BUTTON1</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BUTTON2</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 BUTTON3</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779098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a:t>The NOBUTTON value indicates that no button was pressed or released. </a:t>
            </a:r>
          </a:p>
          <a:p>
            <a:r>
              <a:rPr lang="en-US" sz="2200" dirty="0"/>
              <a:t>Also available are three methods that obtain the coordinates of the mouse relative to the screen rather than the component. They are shown here: </a:t>
            </a:r>
          </a:p>
          <a:p>
            <a:pPr lvl="1"/>
            <a:r>
              <a:rPr lang="en-US" sz="2200" dirty="0">
                <a:solidFill>
                  <a:srgbClr val="FF0000"/>
                </a:solidFill>
              </a:rPr>
              <a:t>Point </a:t>
            </a:r>
            <a:r>
              <a:rPr lang="en-US" sz="2200" dirty="0" err="1">
                <a:solidFill>
                  <a:srgbClr val="FF0000"/>
                </a:solidFill>
              </a:rPr>
              <a:t>getLocationOnScreen</a:t>
            </a:r>
            <a:r>
              <a:rPr lang="en-US" sz="2200" dirty="0">
                <a:solidFill>
                  <a:srgbClr val="FF0000"/>
                </a:solidFill>
              </a:rPr>
              <a:t>( ) </a:t>
            </a:r>
          </a:p>
          <a:p>
            <a:pPr lvl="1"/>
            <a:r>
              <a:rPr lang="en-US" sz="2200" dirty="0" err="1">
                <a:solidFill>
                  <a:srgbClr val="FF0000"/>
                </a:solidFill>
              </a:rPr>
              <a:t>int</a:t>
            </a:r>
            <a:r>
              <a:rPr lang="en-US" sz="2200" dirty="0">
                <a:solidFill>
                  <a:srgbClr val="FF0000"/>
                </a:solidFill>
              </a:rPr>
              <a:t> </a:t>
            </a:r>
            <a:r>
              <a:rPr lang="en-US" sz="2200" dirty="0" err="1">
                <a:solidFill>
                  <a:srgbClr val="FF0000"/>
                </a:solidFill>
              </a:rPr>
              <a:t>getXOnScreen</a:t>
            </a:r>
            <a:r>
              <a:rPr lang="en-US" sz="2200" dirty="0">
                <a:solidFill>
                  <a:srgbClr val="FF0000"/>
                </a:solidFill>
              </a:rPr>
              <a:t>( ) </a:t>
            </a:r>
          </a:p>
          <a:p>
            <a:pPr lvl="1"/>
            <a:r>
              <a:rPr lang="en-US" sz="2200" dirty="0" err="1">
                <a:solidFill>
                  <a:srgbClr val="FF0000"/>
                </a:solidFill>
              </a:rPr>
              <a:t>int</a:t>
            </a:r>
            <a:r>
              <a:rPr lang="en-US" sz="2200" dirty="0">
                <a:solidFill>
                  <a:srgbClr val="FF0000"/>
                </a:solidFill>
              </a:rPr>
              <a:t> </a:t>
            </a:r>
            <a:r>
              <a:rPr lang="en-US" sz="2200" dirty="0" err="1">
                <a:solidFill>
                  <a:srgbClr val="FF0000"/>
                </a:solidFill>
              </a:rPr>
              <a:t>getYOnScreen</a:t>
            </a:r>
            <a:r>
              <a:rPr lang="en-US" sz="2200" dirty="0">
                <a:solidFill>
                  <a:srgbClr val="FF0000"/>
                </a:solidFill>
              </a:rPr>
              <a:t>( ) </a:t>
            </a:r>
          </a:p>
          <a:p>
            <a:r>
              <a:rPr lang="en-US" sz="2200" dirty="0"/>
              <a:t>The </a:t>
            </a:r>
            <a:r>
              <a:rPr lang="en-US" sz="2200" b="1" dirty="0" err="1"/>
              <a:t>getLocationOnScreen</a:t>
            </a:r>
            <a:r>
              <a:rPr lang="en-US" sz="2200" b="1" dirty="0"/>
              <a:t>( ) </a:t>
            </a:r>
            <a:r>
              <a:rPr lang="en-US" sz="2200" dirty="0"/>
              <a:t>method returns a </a:t>
            </a:r>
            <a:r>
              <a:rPr lang="en-US" sz="2200" b="1" dirty="0"/>
              <a:t>Point</a:t>
            </a:r>
            <a:r>
              <a:rPr lang="en-US" sz="2200" dirty="0"/>
              <a:t> object that contains both the X and Y coordinate. The other two methods return the indicated coordinate.</a:t>
            </a:r>
          </a:p>
          <a:p>
            <a:endParaRPr lang="en-US" sz="2200" dirty="0"/>
          </a:p>
        </p:txBody>
      </p:sp>
    </p:spTree>
    <p:extLst>
      <p:ext uri="{BB962C8B-B14F-4D97-AF65-F5344CB8AC3E}">
        <p14:creationId xmlns:p14="http://schemas.microsoft.com/office/powerpoint/2010/main" xmlns="" val="2736079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normAutofit/>
          </a:bodyPr>
          <a:lstStyle/>
          <a:p>
            <a:r>
              <a:rPr lang="en-US" b="1" dirty="0"/>
              <a:t>The </a:t>
            </a:r>
            <a:r>
              <a:rPr lang="en-US" b="1" dirty="0" err="1"/>
              <a:t>TextEvent</a:t>
            </a:r>
            <a:r>
              <a:rPr lang="en-US" b="1" dirty="0"/>
              <a:t> Class </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r>
              <a:rPr lang="en-US" sz="2400" dirty="0" smtClean="0"/>
              <a:t>Instances </a:t>
            </a:r>
            <a:r>
              <a:rPr lang="en-US" sz="2400" dirty="0"/>
              <a:t>of this class describe text events. These are generated by text fields and text areas when characters are entered by a user or program. </a:t>
            </a:r>
            <a:endParaRPr lang="en-US" sz="2400" dirty="0" smtClean="0"/>
          </a:p>
          <a:p>
            <a:r>
              <a:rPr lang="en-US" sz="2400" b="1" dirty="0" err="1" smtClean="0"/>
              <a:t>TextEvent</a:t>
            </a:r>
            <a:r>
              <a:rPr lang="en-US" sz="2400" dirty="0" smtClean="0"/>
              <a:t> </a:t>
            </a:r>
            <a:r>
              <a:rPr lang="en-US" sz="2400" dirty="0"/>
              <a:t>defines the integer constant </a:t>
            </a:r>
            <a:r>
              <a:rPr lang="en-US" sz="2400" b="1" dirty="0"/>
              <a:t>TEXT_VALUE_CHANGED</a:t>
            </a:r>
            <a:r>
              <a:rPr lang="en-US" sz="2400" dirty="0"/>
              <a:t>. </a:t>
            </a:r>
          </a:p>
          <a:p>
            <a:r>
              <a:rPr lang="en-US" sz="2400" dirty="0"/>
              <a:t>The one constructor for this class is shown here: </a:t>
            </a:r>
          </a:p>
          <a:p>
            <a:pPr lvl="1"/>
            <a:r>
              <a:rPr lang="en-US" sz="2400" dirty="0" err="1"/>
              <a:t>TextEvent</a:t>
            </a:r>
            <a:r>
              <a:rPr lang="en-US" sz="2400" dirty="0"/>
              <a:t>(Object </a:t>
            </a:r>
            <a:r>
              <a:rPr lang="en-US" sz="2400" dirty="0" err="1"/>
              <a:t>src</a:t>
            </a:r>
            <a:r>
              <a:rPr lang="en-US" sz="2400" dirty="0"/>
              <a:t>, </a:t>
            </a:r>
            <a:r>
              <a:rPr lang="en-US" sz="2400" dirty="0" err="1"/>
              <a:t>int</a:t>
            </a:r>
            <a:r>
              <a:rPr lang="en-US" sz="2400" dirty="0"/>
              <a:t> type)</a:t>
            </a:r>
          </a:p>
          <a:p>
            <a:r>
              <a:rPr lang="en-US" sz="2400" dirty="0"/>
              <a:t>Here, </a:t>
            </a:r>
            <a:r>
              <a:rPr lang="en-US" sz="2400" dirty="0" err="1"/>
              <a:t>src</a:t>
            </a:r>
            <a:r>
              <a:rPr lang="en-US" sz="2400" dirty="0"/>
              <a:t> is a reference to the object that generated this event. </a:t>
            </a:r>
            <a:endParaRPr lang="en-US" sz="2400" dirty="0" smtClean="0"/>
          </a:p>
          <a:p>
            <a:r>
              <a:rPr lang="en-US" sz="2400" dirty="0" smtClean="0"/>
              <a:t>The </a:t>
            </a:r>
            <a:r>
              <a:rPr lang="en-US" sz="2400" dirty="0"/>
              <a:t>type of the event is specified by type. </a:t>
            </a:r>
          </a:p>
          <a:p>
            <a:r>
              <a:rPr lang="en-US" sz="2400" dirty="0"/>
              <a:t>The </a:t>
            </a:r>
            <a:r>
              <a:rPr lang="en-US" sz="2400" dirty="0" err="1"/>
              <a:t>TextEvent</a:t>
            </a:r>
            <a:r>
              <a:rPr lang="en-US" sz="2400" dirty="0"/>
              <a:t> object does not include the characters currently in the text component that generated the event. Instead, your program must use other methods associated with the text component to retrieve that information. </a:t>
            </a:r>
            <a:endParaRPr lang="en-US" sz="2400" dirty="0" smtClean="0"/>
          </a:p>
          <a:p>
            <a:endParaRPr lang="en-US" sz="2400" dirty="0"/>
          </a:p>
        </p:txBody>
      </p:sp>
    </p:spTree>
    <p:extLst>
      <p:ext uri="{BB962C8B-B14F-4D97-AF65-F5344CB8AC3E}">
        <p14:creationId xmlns:p14="http://schemas.microsoft.com/office/powerpoint/2010/main" xmlns="" val="3431453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buNone/>
            </a:pPr>
            <a:r>
              <a:rPr lang="en-US" dirty="0"/>
              <a:t>import </a:t>
            </a:r>
            <a:r>
              <a:rPr lang="en-US" dirty="0" err="1"/>
              <a:t>java.awt</a:t>
            </a:r>
            <a:r>
              <a:rPr lang="en-US" dirty="0"/>
              <a:t>.*;</a:t>
            </a:r>
          </a:p>
          <a:p>
            <a:pPr marL="0" indent="0">
              <a:buNone/>
            </a:pPr>
            <a:r>
              <a:rPr lang="en-US" dirty="0"/>
              <a:t>import </a:t>
            </a:r>
            <a:r>
              <a:rPr lang="en-US" dirty="0" err="1"/>
              <a:t>java.awt.event</a:t>
            </a:r>
            <a:r>
              <a:rPr lang="en-US" dirty="0"/>
              <a:t>.*;</a:t>
            </a:r>
          </a:p>
          <a:p>
            <a:pPr marL="0" indent="0">
              <a:buNone/>
            </a:pPr>
            <a:endParaRPr lang="en-US" dirty="0"/>
          </a:p>
          <a:p>
            <a:pPr marL="0" indent="0">
              <a:buNone/>
            </a:pPr>
            <a:r>
              <a:rPr lang="en-US" dirty="0"/>
              <a:t>public class </a:t>
            </a:r>
            <a:r>
              <a:rPr lang="en-US" dirty="0" err="1"/>
              <a:t>TextEventHandling</a:t>
            </a:r>
            <a:r>
              <a:rPr lang="en-US" dirty="0"/>
              <a:t> {</a:t>
            </a:r>
          </a:p>
          <a:p>
            <a:pPr marL="0" indent="0">
              <a:buNone/>
            </a:pPr>
            <a:endParaRPr lang="en-US" dirty="0"/>
          </a:p>
          <a:p>
            <a:pPr marL="0" indent="0">
              <a:buNone/>
            </a:pPr>
            <a:r>
              <a:rPr lang="en-US" dirty="0"/>
              <a:t>    private Frame f;</a:t>
            </a:r>
          </a:p>
          <a:p>
            <a:pPr marL="0" indent="0">
              <a:buNone/>
            </a:pPr>
            <a:r>
              <a:rPr lang="en-US" dirty="0"/>
              <a:t>    private Label </a:t>
            </a:r>
            <a:r>
              <a:rPr lang="en-US" dirty="0" err="1" smtClean="0"/>
              <a:t>hl,sl</a:t>
            </a:r>
            <a:r>
              <a:rPr lang="en-US" dirty="0" smtClean="0"/>
              <a:t>;</a:t>
            </a:r>
          </a:p>
          <a:p>
            <a:pPr marL="0" indent="0">
              <a:buNone/>
            </a:pPr>
            <a:r>
              <a:rPr lang="en-US" dirty="0" smtClean="0"/>
              <a:t>    private </a:t>
            </a:r>
            <a:r>
              <a:rPr lang="en-US" dirty="0"/>
              <a:t>Panel p;</a:t>
            </a:r>
          </a:p>
          <a:p>
            <a:pPr marL="0" indent="0">
              <a:buNone/>
            </a:pPr>
            <a:r>
              <a:rPr lang="en-US" dirty="0"/>
              <a:t>    private </a:t>
            </a:r>
            <a:r>
              <a:rPr lang="en-US" dirty="0" err="1"/>
              <a:t>TextField</a:t>
            </a:r>
            <a:r>
              <a:rPr lang="en-US" dirty="0"/>
              <a:t> t;</a:t>
            </a:r>
          </a:p>
          <a:p>
            <a:pPr marL="0" indent="0">
              <a:buNone/>
            </a:pPr>
            <a:endParaRPr lang="en-US" dirty="0"/>
          </a:p>
          <a:p>
            <a:pPr marL="0" indent="0">
              <a:buNone/>
            </a:pPr>
            <a:r>
              <a:rPr lang="en-US" dirty="0"/>
              <a:t>    public </a:t>
            </a:r>
            <a:r>
              <a:rPr lang="en-US" dirty="0" err="1"/>
              <a:t>TextEventHandling</a:t>
            </a:r>
            <a:r>
              <a:rPr lang="en-US" dirty="0"/>
              <a:t>() {</a:t>
            </a:r>
          </a:p>
          <a:p>
            <a:pPr marL="0" indent="0">
              <a:buNone/>
            </a:pPr>
            <a:r>
              <a:rPr lang="en-US" dirty="0"/>
              <a:t>        f = new Frame("Java </a:t>
            </a:r>
            <a:r>
              <a:rPr lang="en-US" dirty="0" err="1"/>
              <a:t>TextEvent</a:t>
            </a:r>
            <a:r>
              <a:rPr lang="en-US" dirty="0"/>
              <a:t> Handling Examples");</a:t>
            </a:r>
          </a:p>
          <a:p>
            <a:pPr marL="0" indent="0">
              <a:buNone/>
            </a:pPr>
            <a:r>
              <a:rPr lang="en-US" dirty="0"/>
              <a:t>        </a:t>
            </a:r>
            <a:r>
              <a:rPr lang="en-US" dirty="0" err="1"/>
              <a:t>f.setSize</a:t>
            </a:r>
            <a:r>
              <a:rPr lang="en-US" dirty="0"/>
              <a:t>(400, 400);</a:t>
            </a:r>
          </a:p>
          <a:p>
            <a:pPr marL="0" indent="0">
              <a:buNone/>
            </a:pPr>
            <a:r>
              <a:rPr lang="en-US" dirty="0"/>
              <a:t>        </a:t>
            </a:r>
            <a:r>
              <a:rPr lang="en-US" dirty="0" err="1"/>
              <a:t>f.setLayout</a:t>
            </a:r>
            <a:r>
              <a:rPr lang="en-US" dirty="0"/>
              <a:t>(new </a:t>
            </a:r>
            <a:r>
              <a:rPr lang="en-US" dirty="0" err="1"/>
              <a:t>GridLayout</a:t>
            </a:r>
            <a:r>
              <a:rPr lang="en-US" dirty="0"/>
              <a:t>(3, 1</a:t>
            </a:r>
            <a:r>
              <a:rPr lang="en-US" dirty="0" smtClean="0"/>
              <a:t>));</a:t>
            </a:r>
            <a:endParaRPr lang="en-US" dirty="0"/>
          </a:p>
        </p:txBody>
      </p:sp>
    </p:spTree>
    <p:extLst>
      <p:ext uri="{BB962C8B-B14F-4D97-AF65-F5344CB8AC3E}">
        <p14:creationId xmlns:p14="http://schemas.microsoft.com/office/powerpoint/2010/main" xmlns="" val="575372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r>
              <a:rPr lang="en-US" dirty="0" smtClean="0"/>
              <a:t>      hl </a:t>
            </a:r>
            <a:r>
              <a:rPr lang="en-US" dirty="0"/>
              <a:t>= new Label("</a:t>
            </a:r>
            <a:r>
              <a:rPr lang="en-US" dirty="0" err="1"/>
              <a:t>TextListener</a:t>
            </a:r>
            <a:r>
              <a:rPr lang="en-US" dirty="0"/>
              <a:t> in Action", </a:t>
            </a:r>
            <a:r>
              <a:rPr lang="en-US" dirty="0" err="1"/>
              <a:t>Label.CENTER</a:t>
            </a:r>
            <a:r>
              <a:rPr lang="en-US" dirty="0"/>
              <a:t>);</a:t>
            </a:r>
          </a:p>
          <a:p>
            <a:pPr marL="0" indent="0">
              <a:buNone/>
            </a:pPr>
            <a:r>
              <a:rPr lang="en-US" dirty="0"/>
              <a:t>        </a:t>
            </a:r>
            <a:r>
              <a:rPr lang="en-US" dirty="0" err="1"/>
              <a:t>sl</a:t>
            </a:r>
            <a:r>
              <a:rPr lang="en-US" dirty="0"/>
              <a:t> = new Label("", </a:t>
            </a:r>
            <a:r>
              <a:rPr lang="en-US" dirty="0" err="1"/>
              <a:t>Label.CENTER</a:t>
            </a:r>
            <a:r>
              <a:rPr lang="en-US" dirty="0"/>
              <a:t>);</a:t>
            </a:r>
          </a:p>
          <a:p>
            <a:pPr marL="0" indent="0">
              <a:buNone/>
            </a:pPr>
            <a:endParaRPr lang="en-US" dirty="0"/>
          </a:p>
          <a:p>
            <a:pPr marL="0" indent="0">
              <a:buNone/>
            </a:pPr>
            <a:r>
              <a:rPr lang="en-US" dirty="0"/>
              <a:t>        p = new Panel();</a:t>
            </a:r>
          </a:p>
          <a:p>
            <a:pPr marL="0" indent="0">
              <a:buNone/>
            </a:pPr>
            <a:r>
              <a:rPr lang="en-US" dirty="0"/>
              <a:t>        </a:t>
            </a:r>
            <a:r>
              <a:rPr lang="en-US" dirty="0" err="1"/>
              <a:t>p.setLayout</a:t>
            </a:r>
            <a:r>
              <a:rPr lang="en-US" dirty="0"/>
              <a:t>(new </a:t>
            </a:r>
            <a:r>
              <a:rPr lang="en-US" dirty="0" err="1"/>
              <a:t>FlowLayout</a:t>
            </a:r>
            <a:r>
              <a:rPr lang="en-US" dirty="0"/>
              <a:t>());</a:t>
            </a:r>
          </a:p>
          <a:p>
            <a:pPr marL="0" indent="0">
              <a:buNone/>
            </a:pPr>
            <a:endParaRPr lang="en-US" dirty="0"/>
          </a:p>
          <a:p>
            <a:pPr marL="0" indent="0">
              <a:buNone/>
            </a:pPr>
            <a:r>
              <a:rPr lang="en-US" dirty="0"/>
              <a:t>        </a:t>
            </a:r>
            <a:r>
              <a:rPr lang="en-US" dirty="0" err="1"/>
              <a:t>f.add</a:t>
            </a:r>
            <a:r>
              <a:rPr lang="en-US" dirty="0"/>
              <a:t>(hl);</a:t>
            </a:r>
          </a:p>
          <a:p>
            <a:pPr marL="0" indent="0">
              <a:buNone/>
            </a:pPr>
            <a:r>
              <a:rPr lang="en-US" dirty="0"/>
              <a:t>        </a:t>
            </a:r>
            <a:r>
              <a:rPr lang="en-US" dirty="0" err="1"/>
              <a:t>f.add</a:t>
            </a:r>
            <a:r>
              <a:rPr lang="en-US" dirty="0"/>
              <a:t>(p);</a:t>
            </a:r>
          </a:p>
          <a:p>
            <a:pPr marL="0" indent="0">
              <a:buNone/>
            </a:pPr>
            <a:r>
              <a:rPr lang="en-US" dirty="0"/>
              <a:t>        </a:t>
            </a:r>
            <a:r>
              <a:rPr lang="en-US" dirty="0" err="1"/>
              <a:t>f.add</a:t>
            </a:r>
            <a:r>
              <a:rPr lang="en-US" dirty="0"/>
              <a:t>(</a:t>
            </a:r>
            <a:r>
              <a:rPr lang="en-US" dirty="0" err="1"/>
              <a:t>sl</a:t>
            </a:r>
            <a:r>
              <a:rPr lang="en-US" dirty="0"/>
              <a:t>);</a:t>
            </a:r>
          </a:p>
          <a:p>
            <a:pPr marL="0" indent="0">
              <a:buNone/>
            </a:pPr>
            <a:r>
              <a:rPr lang="en-US" dirty="0"/>
              <a:t>        </a:t>
            </a:r>
            <a:r>
              <a:rPr lang="en-US" dirty="0" err="1"/>
              <a:t>f.setVisible</a:t>
            </a:r>
            <a:r>
              <a:rPr lang="en-US" dirty="0"/>
              <a:t>(true);</a:t>
            </a:r>
          </a:p>
          <a:p>
            <a:pPr marL="0" indent="0">
              <a:buNone/>
            </a:pPr>
            <a:endParaRPr lang="en-US" dirty="0"/>
          </a:p>
          <a:p>
            <a:pPr marL="0" indent="0">
              <a:buNone/>
            </a:pPr>
            <a:r>
              <a:rPr lang="en-US" dirty="0"/>
              <a:t>        t = new </a:t>
            </a:r>
            <a:r>
              <a:rPr lang="en-US" dirty="0" err="1"/>
              <a:t>TextField</a:t>
            </a:r>
            <a:r>
              <a:rPr lang="en-US" dirty="0"/>
              <a:t>(10</a:t>
            </a:r>
            <a:r>
              <a:rPr lang="en-US" dirty="0" smtClean="0"/>
              <a:t>);</a:t>
            </a:r>
            <a:endParaRPr lang="en-US" dirty="0"/>
          </a:p>
        </p:txBody>
      </p:sp>
    </p:spTree>
    <p:extLst>
      <p:ext uri="{BB962C8B-B14F-4D97-AF65-F5344CB8AC3E}">
        <p14:creationId xmlns:p14="http://schemas.microsoft.com/office/powerpoint/2010/main" xmlns="" val="2341489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400050" lvl="1" indent="0">
              <a:buNone/>
            </a:pPr>
            <a:r>
              <a:rPr lang="en-US" dirty="0"/>
              <a:t> </a:t>
            </a:r>
            <a:r>
              <a:rPr lang="en-US" dirty="0" err="1"/>
              <a:t>t.addTextListener</a:t>
            </a:r>
            <a:r>
              <a:rPr lang="en-US" dirty="0"/>
              <a:t>(new </a:t>
            </a:r>
            <a:r>
              <a:rPr lang="en-US" dirty="0" err="1"/>
              <a:t>TextListener</a:t>
            </a:r>
            <a:r>
              <a:rPr lang="en-US" dirty="0"/>
              <a:t>() {</a:t>
            </a:r>
          </a:p>
          <a:p>
            <a:pPr marL="400050" lvl="1" indent="0">
              <a:buNone/>
            </a:pPr>
            <a:r>
              <a:rPr lang="en-US" dirty="0"/>
              <a:t>            @Override</a:t>
            </a:r>
          </a:p>
          <a:p>
            <a:pPr marL="400050" lvl="1" indent="0">
              <a:buNone/>
            </a:pPr>
            <a:r>
              <a:rPr lang="en-US" dirty="0"/>
              <a:t>            public void </a:t>
            </a:r>
            <a:r>
              <a:rPr lang="en-US" dirty="0" err="1"/>
              <a:t>textValueChanged</a:t>
            </a:r>
            <a:r>
              <a:rPr lang="en-US" dirty="0"/>
              <a:t>(</a:t>
            </a:r>
            <a:r>
              <a:rPr lang="en-US" dirty="0" err="1"/>
              <a:t>TextEvent</a:t>
            </a:r>
            <a:r>
              <a:rPr lang="en-US" dirty="0"/>
              <a:t> e) {</a:t>
            </a:r>
          </a:p>
          <a:p>
            <a:pPr marL="400050" lvl="1" indent="0">
              <a:buNone/>
            </a:pPr>
            <a:r>
              <a:rPr lang="en-US" dirty="0"/>
              <a:t>                </a:t>
            </a:r>
            <a:r>
              <a:rPr lang="en-US" dirty="0" err="1"/>
              <a:t>sl.setText</a:t>
            </a:r>
            <a:r>
              <a:rPr lang="en-US" dirty="0"/>
              <a:t>("Entered text: " + </a:t>
            </a:r>
            <a:r>
              <a:rPr lang="en-US" dirty="0" err="1"/>
              <a:t>t.getText</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p.add</a:t>
            </a:r>
            <a:r>
              <a:rPr lang="en-US" dirty="0"/>
              <a:t>(t);</a:t>
            </a:r>
          </a:p>
          <a:p>
            <a:pPr marL="400050" lvl="1" indent="0">
              <a:buNone/>
            </a:pPr>
            <a:r>
              <a:rPr lang="en-US" dirty="0"/>
              <a:t>        </a:t>
            </a:r>
            <a:r>
              <a:rPr lang="en-US" dirty="0" err="1"/>
              <a:t>f.setVisible</a:t>
            </a:r>
            <a:r>
              <a:rPr lang="en-US" dirty="0"/>
              <a:t>(true);</a:t>
            </a:r>
          </a:p>
          <a:p>
            <a:pPr marL="400050" lvl="1" indent="0">
              <a:buNone/>
            </a:pPr>
            <a:r>
              <a:rPr lang="en-US" dirty="0"/>
              <a:t>    }</a:t>
            </a:r>
          </a:p>
          <a:p>
            <a:pPr marL="400050" lvl="1" indent="0">
              <a:buNone/>
            </a:pPr>
            <a:endParaRPr lang="en-US" dirty="0"/>
          </a:p>
          <a:p>
            <a:pPr marL="400050" lvl="1" indent="0">
              <a:buNone/>
            </a:pPr>
            <a:r>
              <a:rPr lang="en-US" dirty="0"/>
              <a:t>    public static void main(String[] </a:t>
            </a:r>
            <a:r>
              <a:rPr lang="en-US" dirty="0" err="1"/>
              <a:t>args</a:t>
            </a:r>
            <a:r>
              <a:rPr lang="en-US" dirty="0"/>
              <a:t>) {</a:t>
            </a:r>
          </a:p>
          <a:p>
            <a:pPr marL="400050" lvl="1" indent="0">
              <a:buNone/>
            </a:pPr>
            <a:r>
              <a:rPr lang="en-US" dirty="0"/>
              <a:t>        new </a:t>
            </a:r>
            <a:r>
              <a:rPr lang="en-US" dirty="0" err="1"/>
              <a:t>TextEventHandling</a:t>
            </a:r>
            <a:r>
              <a:rPr lang="en-US" dirty="0"/>
              <a:t>();</a:t>
            </a:r>
          </a:p>
          <a:p>
            <a:pPr marL="400050" lvl="1" indent="0">
              <a:buNone/>
            </a:pPr>
            <a:r>
              <a:rPr lang="en-US" dirty="0"/>
              <a:t>    }</a:t>
            </a:r>
          </a:p>
          <a:p>
            <a:pPr marL="400050" lvl="1" indent="0">
              <a:buNone/>
            </a:pPr>
            <a:r>
              <a:rPr lang="en-US" dirty="0"/>
              <a:t>}</a:t>
            </a:r>
          </a:p>
        </p:txBody>
      </p:sp>
    </p:spTree>
    <p:extLst>
      <p:ext uri="{BB962C8B-B14F-4D97-AF65-F5344CB8AC3E}">
        <p14:creationId xmlns:p14="http://schemas.microsoft.com/office/powerpoint/2010/main" xmlns="" val="4080221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563562"/>
          </a:xfrm>
        </p:spPr>
        <p:txBody>
          <a:bodyPr>
            <a:normAutofit fontScale="90000"/>
          </a:bodyPr>
          <a:lstStyle/>
          <a:p>
            <a:r>
              <a:rPr lang="en-US" b="1" dirty="0"/>
              <a:t>The </a:t>
            </a:r>
            <a:r>
              <a:rPr lang="en-US" b="1" dirty="0" err="1"/>
              <a:t>WindowEvent</a:t>
            </a:r>
            <a:r>
              <a:rPr lang="en-US" b="1" dirty="0"/>
              <a:t> Class </a:t>
            </a:r>
            <a:endParaRPr lang="en-US" dirty="0"/>
          </a:p>
        </p:txBody>
      </p:sp>
      <p:sp>
        <p:nvSpPr>
          <p:cNvPr id="3" name="Content Placeholder 2"/>
          <p:cNvSpPr>
            <a:spLocks noGrp="1"/>
          </p:cNvSpPr>
          <p:nvPr>
            <p:ph idx="1"/>
          </p:nvPr>
        </p:nvSpPr>
        <p:spPr>
          <a:xfrm>
            <a:off x="457200" y="914400"/>
            <a:ext cx="8229600" cy="4525963"/>
          </a:xfrm>
        </p:spPr>
        <p:txBody>
          <a:bodyPr>
            <a:normAutofit/>
          </a:bodyPr>
          <a:lstStyle/>
          <a:p>
            <a:r>
              <a:rPr lang="en-US" sz="2200" dirty="0" smtClean="0"/>
              <a:t>There </a:t>
            </a:r>
            <a:r>
              <a:rPr lang="en-US" sz="2200" dirty="0"/>
              <a:t>are ten types of window events. The </a:t>
            </a:r>
            <a:r>
              <a:rPr lang="en-US" sz="2200" dirty="0" err="1"/>
              <a:t>WindowEvent</a:t>
            </a:r>
            <a:r>
              <a:rPr lang="en-US" sz="2200" dirty="0"/>
              <a:t> class defines integer constants that can be used to identify them. The constants and their meanings are shown here</a:t>
            </a:r>
            <a:r>
              <a:rPr lang="en-US" sz="2200" dirty="0" smtClean="0"/>
              <a:t>:</a:t>
            </a:r>
          </a:p>
          <a:p>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xmlns="" val="3757588603"/>
              </p:ext>
            </p:extLst>
          </p:nvPr>
        </p:nvGraphicFramePr>
        <p:xfrm>
          <a:off x="533400" y="2286000"/>
          <a:ext cx="8305800" cy="4038601"/>
        </p:xfrm>
        <a:graphic>
          <a:graphicData uri="http://schemas.openxmlformats.org/drawingml/2006/table">
            <a:tbl>
              <a:tblPr firstRow="1" firstCol="1" bandRow="1">
                <a:tableStyleId>{5940675A-B579-460E-94D1-54222C63F5DA}</a:tableStyleId>
              </a:tblPr>
              <a:tblGrid>
                <a:gridCol w="2743200"/>
                <a:gridCol w="5562600"/>
              </a:tblGrid>
              <a:tr h="576943">
                <a:tc>
                  <a:txBody>
                    <a:bodyPr/>
                    <a:lstStyle/>
                    <a:p>
                      <a:pPr marL="0" marR="0" algn="just">
                        <a:lnSpc>
                          <a:spcPct val="150000"/>
                        </a:lnSpc>
                        <a:spcBef>
                          <a:spcPts val="0"/>
                        </a:spcBef>
                        <a:spcAft>
                          <a:spcPts val="0"/>
                        </a:spcAft>
                      </a:pPr>
                      <a:r>
                        <a:rPr lang="en-US" sz="2000" dirty="0">
                          <a:effectLst/>
                        </a:rPr>
                        <a:t>WINDOW_ACTIVATED </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The window was activated. </a:t>
                      </a:r>
                      <a:endParaRPr lang="en-US" sz="2000" dirty="0">
                        <a:effectLst/>
                        <a:latin typeface="Calibri"/>
                        <a:ea typeface="Calibri"/>
                        <a:cs typeface="Times New Roman"/>
                      </a:endParaRPr>
                    </a:p>
                  </a:txBody>
                  <a:tcPr marL="68580" marR="68580" marT="0" marB="0"/>
                </a:tc>
              </a:tr>
              <a:tr h="576943">
                <a:tc>
                  <a:txBody>
                    <a:bodyPr/>
                    <a:lstStyle/>
                    <a:p>
                      <a:pPr marL="0" marR="0" algn="just">
                        <a:lnSpc>
                          <a:spcPct val="150000"/>
                        </a:lnSpc>
                        <a:spcBef>
                          <a:spcPts val="0"/>
                        </a:spcBef>
                        <a:spcAft>
                          <a:spcPts val="0"/>
                        </a:spcAft>
                      </a:pPr>
                      <a:r>
                        <a:rPr lang="en-US" sz="2000" dirty="0">
                          <a:effectLst/>
                        </a:rPr>
                        <a:t>WINDOW_CLOSED </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The window has been closed.</a:t>
                      </a:r>
                      <a:endParaRPr lang="en-US" sz="2000">
                        <a:effectLst/>
                        <a:latin typeface="Calibri"/>
                        <a:ea typeface="Calibri"/>
                        <a:cs typeface="Times New Roman"/>
                      </a:endParaRPr>
                    </a:p>
                  </a:txBody>
                  <a:tcPr marL="68580" marR="68580" marT="0" marB="0"/>
                </a:tc>
              </a:tr>
              <a:tr h="576943">
                <a:tc>
                  <a:txBody>
                    <a:bodyPr/>
                    <a:lstStyle/>
                    <a:p>
                      <a:pPr marL="0" marR="0" algn="just">
                        <a:lnSpc>
                          <a:spcPct val="150000"/>
                        </a:lnSpc>
                        <a:spcBef>
                          <a:spcPts val="0"/>
                        </a:spcBef>
                        <a:spcAft>
                          <a:spcPts val="0"/>
                        </a:spcAft>
                      </a:pPr>
                      <a:r>
                        <a:rPr lang="en-US" sz="2000" dirty="0">
                          <a:effectLst/>
                        </a:rPr>
                        <a:t>WINDOW_CLOSING </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The user requested that the window be closed.</a:t>
                      </a:r>
                      <a:endParaRPr lang="en-US" sz="2000" dirty="0">
                        <a:effectLst/>
                        <a:latin typeface="Calibri"/>
                        <a:ea typeface="Calibri"/>
                        <a:cs typeface="Times New Roman"/>
                      </a:endParaRPr>
                    </a:p>
                  </a:txBody>
                  <a:tcPr marL="68580" marR="68580" marT="0" marB="0"/>
                </a:tc>
              </a:tr>
              <a:tr h="576943">
                <a:tc>
                  <a:txBody>
                    <a:bodyPr/>
                    <a:lstStyle/>
                    <a:p>
                      <a:pPr marL="0" marR="0" algn="just">
                        <a:lnSpc>
                          <a:spcPct val="150000"/>
                        </a:lnSpc>
                        <a:spcBef>
                          <a:spcPts val="0"/>
                        </a:spcBef>
                        <a:spcAft>
                          <a:spcPts val="0"/>
                        </a:spcAft>
                      </a:pPr>
                      <a:r>
                        <a:rPr lang="en-US" sz="2000" dirty="0">
                          <a:effectLst/>
                        </a:rPr>
                        <a:t>WINDOW_DEACTIVATED </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The window was deactivated. </a:t>
                      </a:r>
                      <a:endParaRPr lang="en-US" sz="2000" dirty="0">
                        <a:effectLst/>
                        <a:latin typeface="Calibri"/>
                        <a:ea typeface="Calibri"/>
                        <a:cs typeface="Times New Roman"/>
                      </a:endParaRPr>
                    </a:p>
                  </a:txBody>
                  <a:tcPr marL="68580" marR="68580" marT="0" marB="0"/>
                </a:tc>
              </a:tr>
              <a:tr h="576943">
                <a:tc>
                  <a:txBody>
                    <a:bodyPr/>
                    <a:lstStyle/>
                    <a:p>
                      <a:pPr marL="0" marR="0" algn="just">
                        <a:lnSpc>
                          <a:spcPct val="150000"/>
                        </a:lnSpc>
                        <a:spcBef>
                          <a:spcPts val="0"/>
                        </a:spcBef>
                        <a:spcAft>
                          <a:spcPts val="0"/>
                        </a:spcAft>
                      </a:pPr>
                      <a:r>
                        <a:rPr lang="en-US" sz="2000" dirty="0">
                          <a:effectLst/>
                        </a:rPr>
                        <a:t>WINDOW_DEICONIFIED </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effectLst/>
                        </a:rPr>
                        <a:t>The window was deiconified. </a:t>
                      </a:r>
                      <a:endParaRPr lang="en-US" sz="2000">
                        <a:effectLst/>
                        <a:latin typeface="Calibri"/>
                        <a:ea typeface="Calibri"/>
                        <a:cs typeface="Times New Roman"/>
                      </a:endParaRPr>
                    </a:p>
                  </a:txBody>
                  <a:tcPr marL="68580" marR="68580" marT="0" marB="0"/>
                </a:tc>
              </a:tr>
              <a:tr h="576943">
                <a:tc>
                  <a:txBody>
                    <a:bodyPr/>
                    <a:lstStyle/>
                    <a:p>
                      <a:pPr marL="0" marR="0" algn="just">
                        <a:lnSpc>
                          <a:spcPct val="150000"/>
                        </a:lnSpc>
                        <a:spcBef>
                          <a:spcPts val="0"/>
                        </a:spcBef>
                        <a:spcAft>
                          <a:spcPts val="0"/>
                        </a:spcAft>
                      </a:pPr>
                      <a:r>
                        <a:rPr lang="en-US" sz="2000" dirty="0">
                          <a:effectLst/>
                        </a:rPr>
                        <a:t>WINDOW_ICONIFIED </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The window was </a:t>
                      </a:r>
                      <a:r>
                        <a:rPr lang="en-US" sz="2000" dirty="0" err="1">
                          <a:effectLst/>
                        </a:rPr>
                        <a:t>iconified</a:t>
                      </a:r>
                      <a:r>
                        <a:rPr lang="en-US" sz="2000" dirty="0">
                          <a:effectLst/>
                        </a:rPr>
                        <a:t>.</a:t>
                      </a:r>
                      <a:endParaRPr lang="en-US" sz="2000" dirty="0">
                        <a:effectLst/>
                        <a:latin typeface="Calibri"/>
                        <a:ea typeface="Calibri"/>
                        <a:cs typeface="Times New Roman"/>
                      </a:endParaRPr>
                    </a:p>
                  </a:txBody>
                  <a:tcPr marL="68580" marR="68580" marT="0" marB="0"/>
                </a:tc>
              </a:tr>
              <a:tr h="576943">
                <a:tc>
                  <a:txBody>
                    <a:bodyPr/>
                    <a:lstStyle/>
                    <a:p>
                      <a:pPr marL="0" marR="0" algn="just">
                        <a:lnSpc>
                          <a:spcPct val="150000"/>
                        </a:lnSpc>
                        <a:spcBef>
                          <a:spcPts val="0"/>
                        </a:spcBef>
                        <a:spcAft>
                          <a:spcPts val="0"/>
                        </a:spcAft>
                      </a:pPr>
                      <a:r>
                        <a:rPr lang="en-US" sz="2000" dirty="0">
                          <a:effectLst/>
                        </a:rPr>
                        <a:t>WINDOW_OPENED </a:t>
                      </a:r>
                      <a:endParaRPr lang="en-US" sz="2000" dirty="0">
                        <a:effectLst/>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effectLst/>
                        </a:rPr>
                        <a:t>The window was opened.</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2053399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Autofit/>
          </a:bodyPr>
          <a:lstStyle/>
          <a:p>
            <a:r>
              <a:rPr lang="en-US" sz="2200" dirty="0" err="1"/>
              <a:t>WindowEvent</a:t>
            </a:r>
            <a:r>
              <a:rPr lang="en-US" sz="2200" dirty="0"/>
              <a:t> is a subclass of </a:t>
            </a:r>
            <a:r>
              <a:rPr lang="en-US" sz="2200" dirty="0" err="1"/>
              <a:t>ComponentEvent</a:t>
            </a:r>
            <a:r>
              <a:rPr lang="en-US" sz="2200" dirty="0"/>
              <a:t>. It defines several constructors. The first is</a:t>
            </a:r>
          </a:p>
          <a:p>
            <a:pPr lvl="1"/>
            <a:r>
              <a:rPr lang="en-US" sz="2200" dirty="0" err="1"/>
              <a:t>WindowEvent</a:t>
            </a:r>
            <a:r>
              <a:rPr lang="en-US" sz="2200" dirty="0"/>
              <a:t>(Window </a:t>
            </a:r>
            <a:r>
              <a:rPr lang="en-US" sz="2200" dirty="0" err="1"/>
              <a:t>src</a:t>
            </a:r>
            <a:r>
              <a:rPr lang="en-US" sz="2200" dirty="0"/>
              <a:t>, </a:t>
            </a:r>
            <a:r>
              <a:rPr lang="en-US" sz="2200" dirty="0" err="1"/>
              <a:t>int</a:t>
            </a:r>
            <a:r>
              <a:rPr lang="en-US" sz="2200" dirty="0"/>
              <a:t> type) </a:t>
            </a:r>
          </a:p>
          <a:p>
            <a:r>
              <a:rPr lang="en-US" sz="2200" dirty="0"/>
              <a:t>Here, </a:t>
            </a:r>
            <a:r>
              <a:rPr lang="en-US" sz="2200" dirty="0" err="1"/>
              <a:t>src</a:t>
            </a:r>
            <a:r>
              <a:rPr lang="en-US" sz="2200" dirty="0"/>
              <a:t> is a reference to the object that generated this event. The type of the event is type. The next three constructors offer more detailed control: </a:t>
            </a:r>
          </a:p>
          <a:p>
            <a:r>
              <a:rPr lang="en-US" sz="2200" dirty="0" err="1"/>
              <a:t>WindowEvent</a:t>
            </a:r>
            <a:r>
              <a:rPr lang="en-US" sz="2200" dirty="0"/>
              <a:t>(Window </a:t>
            </a:r>
            <a:r>
              <a:rPr lang="en-US" sz="2200" dirty="0" err="1"/>
              <a:t>src</a:t>
            </a:r>
            <a:r>
              <a:rPr lang="en-US" sz="2200" dirty="0"/>
              <a:t>, </a:t>
            </a:r>
            <a:r>
              <a:rPr lang="en-US" sz="2200" dirty="0" err="1"/>
              <a:t>int</a:t>
            </a:r>
            <a:r>
              <a:rPr lang="en-US" sz="2200" dirty="0"/>
              <a:t> type, Window other) </a:t>
            </a:r>
          </a:p>
          <a:p>
            <a:r>
              <a:rPr lang="en-US" sz="2200" dirty="0" err="1"/>
              <a:t>WindowEvent</a:t>
            </a:r>
            <a:r>
              <a:rPr lang="en-US" sz="2200" dirty="0"/>
              <a:t>(Window </a:t>
            </a:r>
            <a:r>
              <a:rPr lang="en-US" sz="2200" dirty="0" err="1"/>
              <a:t>src</a:t>
            </a:r>
            <a:r>
              <a:rPr lang="en-US" sz="2200" dirty="0"/>
              <a:t>, </a:t>
            </a:r>
            <a:r>
              <a:rPr lang="en-US" sz="2200" dirty="0" err="1"/>
              <a:t>int</a:t>
            </a:r>
            <a:r>
              <a:rPr lang="en-US" sz="2200" dirty="0"/>
              <a:t> type, </a:t>
            </a:r>
            <a:r>
              <a:rPr lang="en-US" sz="2200" dirty="0" err="1"/>
              <a:t>int</a:t>
            </a:r>
            <a:r>
              <a:rPr lang="en-US" sz="2200" dirty="0"/>
              <a:t> </a:t>
            </a:r>
            <a:r>
              <a:rPr lang="en-US" sz="2200" dirty="0" err="1"/>
              <a:t>fromState</a:t>
            </a:r>
            <a:r>
              <a:rPr lang="en-US" sz="2200" dirty="0"/>
              <a:t>, </a:t>
            </a:r>
            <a:r>
              <a:rPr lang="en-US" sz="2200" dirty="0" err="1"/>
              <a:t>int</a:t>
            </a:r>
            <a:r>
              <a:rPr lang="en-US" sz="2200" dirty="0"/>
              <a:t> </a:t>
            </a:r>
            <a:r>
              <a:rPr lang="en-US" sz="2200" dirty="0" err="1"/>
              <a:t>toState</a:t>
            </a:r>
            <a:r>
              <a:rPr lang="en-US" sz="2200" dirty="0"/>
              <a:t>) </a:t>
            </a:r>
          </a:p>
          <a:p>
            <a:r>
              <a:rPr lang="en-US" sz="2200" dirty="0" err="1"/>
              <a:t>WindowEvent</a:t>
            </a:r>
            <a:r>
              <a:rPr lang="en-US" sz="2200" dirty="0"/>
              <a:t>(Window </a:t>
            </a:r>
            <a:r>
              <a:rPr lang="en-US" sz="2200" dirty="0" err="1"/>
              <a:t>src</a:t>
            </a:r>
            <a:r>
              <a:rPr lang="en-US" sz="2200" dirty="0"/>
              <a:t>, </a:t>
            </a:r>
            <a:r>
              <a:rPr lang="en-US" sz="2200" dirty="0" err="1"/>
              <a:t>int</a:t>
            </a:r>
            <a:r>
              <a:rPr lang="en-US" sz="2200" dirty="0"/>
              <a:t> type, Window other, </a:t>
            </a:r>
            <a:r>
              <a:rPr lang="en-US" sz="2200" dirty="0" err="1"/>
              <a:t>int</a:t>
            </a:r>
            <a:r>
              <a:rPr lang="en-US" sz="2200" dirty="0"/>
              <a:t> </a:t>
            </a:r>
            <a:r>
              <a:rPr lang="en-US" sz="2200" dirty="0" err="1"/>
              <a:t>fromState</a:t>
            </a:r>
            <a:r>
              <a:rPr lang="en-US" sz="2200" dirty="0"/>
              <a:t>, </a:t>
            </a:r>
            <a:r>
              <a:rPr lang="en-US" sz="2200" dirty="0" err="1"/>
              <a:t>int</a:t>
            </a:r>
            <a:r>
              <a:rPr lang="en-US" sz="2200" dirty="0"/>
              <a:t> </a:t>
            </a:r>
            <a:r>
              <a:rPr lang="en-US" sz="2200" dirty="0" err="1"/>
              <a:t>toState</a:t>
            </a:r>
            <a:r>
              <a:rPr lang="en-US" sz="2200" dirty="0"/>
              <a:t>) </a:t>
            </a:r>
          </a:p>
          <a:p>
            <a:r>
              <a:rPr lang="en-US" sz="2200" dirty="0"/>
              <a:t>Here, other specifies the opposite window when a focus or activation event occurs. The </a:t>
            </a:r>
            <a:r>
              <a:rPr lang="en-US" sz="2200" dirty="0" err="1"/>
              <a:t>fromState</a:t>
            </a:r>
            <a:r>
              <a:rPr lang="en-US" sz="2200" dirty="0"/>
              <a:t> specifies the prior state of the window, and </a:t>
            </a:r>
            <a:r>
              <a:rPr lang="en-US" sz="2200" dirty="0" err="1"/>
              <a:t>toState</a:t>
            </a:r>
            <a:r>
              <a:rPr lang="en-US" sz="2200" dirty="0"/>
              <a:t> specifies the new state that the window will have when a window state change occurs. </a:t>
            </a:r>
          </a:p>
          <a:p>
            <a:endParaRPr lang="en-US" sz="2200" dirty="0"/>
          </a:p>
        </p:txBody>
      </p:sp>
    </p:spTree>
    <p:extLst>
      <p:ext uri="{BB962C8B-B14F-4D97-AF65-F5344CB8AC3E}">
        <p14:creationId xmlns:p14="http://schemas.microsoft.com/office/powerpoint/2010/main" xmlns="" val="1899733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a:t>A commonly used method in this class is </a:t>
            </a:r>
            <a:r>
              <a:rPr lang="en-US" sz="2200" b="1" dirty="0" err="1"/>
              <a:t>getWindow</a:t>
            </a:r>
            <a:r>
              <a:rPr lang="en-US" sz="2200" b="1" dirty="0"/>
              <a:t>( )</a:t>
            </a:r>
            <a:r>
              <a:rPr lang="en-US" sz="2200" dirty="0"/>
              <a:t>. It returns the Window object that generated the event. Its general form is shown here: </a:t>
            </a:r>
          </a:p>
          <a:p>
            <a:pPr lvl="1"/>
            <a:r>
              <a:rPr lang="en-US" sz="2200" dirty="0"/>
              <a:t>Window </a:t>
            </a:r>
            <a:r>
              <a:rPr lang="en-US" sz="2200" dirty="0" err="1"/>
              <a:t>getWindow</a:t>
            </a:r>
            <a:r>
              <a:rPr lang="en-US" sz="2200" dirty="0"/>
              <a:t>( )</a:t>
            </a:r>
          </a:p>
          <a:p>
            <a:r>
              <a:rPr lang="en-US" sz="2200" dirty="0" err="1"/>
              <a:t>WindowEvent</a:t>
            </a:r>
            <a:r>
              <a:rPr lang="en-US" sz="2200" dirty="0"/>
              <a:t> also defines methods that return the opposite window (when a focus or activation event has occurred), the previous window state, and the current window state. These methods are shown here: </a:t>
            </a:r>
          </a:p>
          <a:p>
            <a:pPr lvl="1"/>
            <a:r>
              <a:rPr lang="en-US" sz="2200" dirty="0"/>
              <a:t>Window </a:t>
            </a:r>
            <a:r>
              <a:rPr lang="en-US" sz="2200" dirty="0" err="1"/>
              <a:t>getOppositeWindow</a:t>
            </a:r>
            <a:r>
              <a:rPr lang="en-US" sz="2200" dirty="0"/>
              <a:t>( ) </a:t>
            </a:r>
          </a:p>
          <a:p>
            <a:pPr lvl="1"/>
            <a:r>
              <a:rPr lang="en-US" sz="2200" dirty="0" err="1"/>
              <a:t>int</a:t>
            </a:r>
            <a:r>
              <a:rPr lang="en-US" sz="2200" dirty="0"/>
              <a:t> </a:t>
            </a:r>
            <a:r>
              <a:rPr lang="en-US" sz="2200" dirty="0" err="1"/>
              <a:t>getOldState</a:t>
            </a:r>
            <a:r>
              <a:rPr lang="en-US" sz="2200" dirty="0"/>
              <a:t>( ) </a:t>
            </a:r>
          </a:p>
          <a:p>
            <a:pPr lvl="1"/>
            <a:r>
              <a:rPr lang="en-US" sz="2200" dirty="0" err="1"/>
              <a:t>int</a:t>
            </a:r>
            <a:r>
              <a:rPr lang="en-US" sz="2200" dirty="0"/>
              <a:t> </a:t>
            </a:r>
            <a:r>
              <a:rPr lang="en-US" sz="2200" dirty="0" err="1"/>
              <a:t>getNewState</a:t>
            </a:r>
            <a:r>
              <a:rPr lang="en-US" sz="2200" dirty="0"/>
              <a:t>( )</a:t>
            </a:r>
          </a:p>
          <a:p>
            <a:pPr lvl="1"/>
            <a:endParaRPr lang="en-US" sz="2200" dirty="0"/>
          </a:p>
        </p:txBody>
      </p:sp>
    </p:spTree>
    <p:extLst>
      <p:ext uri="{BB962C8B-B14F-4D97-AF65-F5344CB8AC3E}">
        <p14:creationId xmlns:p14="http://schemas.microsoft.com/office/powerpoint/2010/main" xmlns="" val="1377245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Delegation Event Model </a:t>
            </a:r>
            <a:endParaRPr lang="en-US" dirty="0"/>
          </a:p>
        </p:txBody>
      </p:sp>
      <p:sp>
        <p:nvSpPr>
          <p:cNvPr id="3" name="Content Placeholder 2"/>
          <p:cNvSpPr>
            <a:spLocks noGrp="1"/>
          </p:cNvSpPr>
          <p:nvPr>
            <p:ph idx="1"/>
          </p:nvPr>
        </p:nvSpPr>
        <p:spPr>
          <a:xfrm>
            <a:off x="381000" y="1295400"/>
            <a:ext cx="8458200" cy="5334000"/>
          </a:xfrm>
        </p:spPr>
        <p:txBody>
          <a:bodyPr>
            <a:noAutofit/>
          </a:bodyPr>
          <a:lstStyle/>
          <a:p>
            <a:r>
              <a:rPr lang="en-US" sz="2400" dirty="0"/>
              <a:t>The modern approach to handling events is based on the delegation event model, which defines standard and consistent mechanisms to generate and process events. </a:t>
            </a:r>
            <a:endParaRPr lang="en-US" sz="2400" dirty="0" smtClean="0"/>
          </a:p>
          <a:p>
            <a:r>
              <a:rPr lang="en-US" sz="2400" dirty="0" smtClean="0"/>
              <a:t>Its </a:t>
            </a:r>
            <a:r>
              <a:rPr lang="en-US" sz="2400" dirty="0"/>
              <a:t>concept is quite simple: a source generates an event and sends it to one or more listeners. </a:t>
            </a:r>
            <a:endParaRPr lang="en-US" sz="2400" dirty="0" smtClean="0"/>
          </a:p>
          <a:p>
            <a:r>
              <a:rPr lang="en-US" sz="2400" dirty="0" smtClean="0"/>
              <a:t>In </a:t>
            </a:r>
            <a:r>
              <a:rPr lang="en-US" sz="2400" dirty="0"/>
              <a:t>this scheme, the listener simply waits until it receives an event. Once an event is received, the listener processes the event and then returns. </a:t>
            </a:r>
            <a:endParaRPr lang="en-US" sz="2400" dirty="0" smtClean="0"/>
          </a:p>
          <a:p>
            <a:r>
              <a:rPr lang="en-US" sz="2400" dirty="0" smtClean="0"/>
              <a:t>The </a:t>
            </a:r>
            <a:r>
              <a:rPr lang="en-US" sz="2400" dirty="0"/>
              <a:t>advantage of this design is that the application logic that processes events is cleanly separated from the user interface logic that generates those events. </a:t>
            </a:r>
            <a:endParaRPr lang="en-US" sz="2400" dirty="0" smtClean="0"/>
          </a:p>
          <a:p>
            <a:r>
              <a:rPr lang="en-US" sz="2400" dirty="0" smtClean="0"/>
              <a:t>A </a:t>
            </a:r>
            <a:r>
              <a:rPr lang="en-US" sz="2400" dirty="0"/>
              <a:t>user interface element is able to “delegate” the processing of an event to a separate piece of code. </a:t>
            </a:r>
          </a:p>
          <a:p>
            <a:endParaRPr lang="en-US" sz="2400" dirty="0"/>
          </a:p>
        </p:txBody>
      </p:sp>
    </p:spTree>
    <p:extLst>
      <p:ext uri="{BB962C8B-B14F-4D97-AF65-F5344CB8AC3E}">
        <p14:creationId xmlns:p14="http://schemas.microsoft.com/office/powerpoint/2010/main" xmlns="" val="2089436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Event Listener Interfaces </a:t>
            </a:r>
            <a:endParaRPr lang="en-US" dirty="0"/>
          </a:p>
        </p:txBody>
      </p:sp>
      <p:sp>
        <p:nvSpPr>
          <p:cNvPr id="3" name="Content Placeholder 2"/>
          <p:cNvSpPr>
            <a:spLocks noGrp="1"/>
          </p:cNvSpPr>
          <p:nvPr>
            <p:ph idx="1"/>
          </p:nvPr>
        </p:nvSpPr>
        <p:spPr/>
        <p:txBody>
          <a:bodyPr>
            <a:normAutofit/>
          </a:bodyPr>
          <a:lstStyle/>
          <a:p>
            <a:r>
              <a:rPr lang="en-US" sz="2200" dirty="0" smtClean="0"/>
              <a:t>As </a:t>
            </a:r>
            <a:r>
              <a:rPr lang="en-US" sz="2200" dirty="0"/>
              <a:t>explained, the delegation event model has two parts: sources and listeners. </a:t>
            </a:r>
            <a:endParaRPr lang="en-US" sz="2200" dirty="0" smtClean="0"/>
          </a:p>
          <a:p>
            <a:r>
              <a:rPr lang="en-US" sz="2200" dirty="0" smtClean="0"/>
              <a:t>Listeners </a:t>
            </a:r>
            <a:r>
              <a:rPr lang="en-US" sz="2200" dirty="0"/>
              <a:t>are created by implementing one or more of the interfaces defined by the </a:t>
            </a:r>
            <a:r>
              <a:rPr lang="en-US" sz="2200" dirty="0" err="1"/>
              <a:t>java.awt.event</a:t>
            </a:r>
            <a:r>
              <a:rPr lang="en-US" sz="2200" dirty="0"/>
              <a:t> package. </a:t>
            </a:r>
            <a:endParaRPr lang="en-US" sz="2200" dirty="0" smtClean="0"/>
          </a:p>
          <a:p>
            <a:r>
              <a:rPr lang="en-US" sz="2200" dirty="0" smtClean="0"/>
              <a:t>When </a:t>
            </a:r>
            <a:r>
              <a:rPr lang="en-US" sz="2200" dirty="0"/>
              <a:t>an event occurs, the event source invokes the appropriate method defined by the listener and provides an event object as its argument. </a:t>
            </a:r>
            <a:endParaRPr lang="en-US" sz="2200" dirty="0" smtClean="0"/>
          </a:p>
          <a:p>
            <a:r>
              <a:rPr lang="en-US" sz="2200" dirty="0" smtClean="0"/>
              <a:t>Table below lists </a:t>
            </a:r>
            <a:r>
              <a:rPr lang="en-US" sz="2200" dirty="0"/>
              <a:t>several commonly used listener interfaces and provides a brief description of the methods that they define. </a:t>
            </a:r>
            <a:endParaRPr lang="en-US" sz="2200" dirty="0" smtClean="0"/>
          </a:p>
          <a:p>
            <a:r>
              <a:rPr lang="en-US" sz="2200" dirty="0" smtClean="0"/>
              <a:t>The </a:t>
            </a:r>
            <a:r>
              <a:rPr lang="en-US" sz="2200" dirty="0"/>
              <a:t>following sections examine the specific methods that are contained in each interface.</a:t>
            </a:r>
          </a:p>
          <a:p>
            <a:endParaRPr lang="en-US" sz="2200" dirty="0"/>
          </a:p>
        </p:txBody>
      </p:sp>
    </p:spTree>
    <p:extLst>
      <p:ext uri="{BB962C8B-B14F-4D97-AF65-F5344CB8AC3E}">
        <p14:creationId xmlns:p14="http://schemas.microsoft.com/office/powerpoint/2010/main" xmlns="" val="3576545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002610870"/>
              </p:ext>
            </p:extLst>
          </p:nvPr>
        </p:nvGraphicFramePr>
        <p:xfrm>
          <a:off x="381000" y="228600"/>
          <a:ext cx="8534400" cy="6326664"/>
        </p:xfrm>
        <a:graphic>
          <a:graphicData uri="http://schemas.openxmlformats.org/drawingml/2006/table">
            <a:tbl>
              <a:tblPr>
                <a:tableStyleId>{5940675A-B579-460E-94D1-54222C63F5DA}</a:tableStyleId>
              </a:tblPr>
              <a:tblGrid>
                <a:gridCol w="2286000"/>
                <a:gridCol w="6248400"/>
              </a:tblGrid>
              <a:tr h="210679">
                <a:tc>
                  <a:txBody>
                    <a:bodyPr/>
                    <a:lstStyle/>
                    <a:p>
                      <a:pPr algn="ctr" fontAlgn="t"/>
                      <a:r>
                        <a:rPr lang="en-US" sz="2000" b="1" dirty="0">
                          <a:effectLst/>
                        </a:rPr>
                        <a:t>Interface</a:t>
                      </a:r>
                    </a:p>
                  </a:txBody>
                  <a:tcPr marL="42378" marR="121080" marT="18162" marB="18162"/>
                </a:tc>
                <a:tc>
                  <a:txBody>
                    <a:bodyPr/>
                    <a:lstStyle/>
                    <a:p>
                      <a:pPr algn="ctr" fontAlgn="t"/>
                      <a:r>
                        <a:rPr lang="en-US" sz="2000" b="1" dirty="0">
                          <a:effectLst/>
                        </a:rPr>
                        <a:t>Description</a:t>
                      </a:r>
                    </a:p>
                  </a:txBody>
                  <a:tcPr marL="42378" marR="18162" marT="18162" marB="18162"/>
                </a:tc>
              </a:tr>
              <a:tr h="210679">
                <a:tc>
                  <a:txBody>
                    <a:bodyPr/>
                    <a:lstStyle/>
                    <a:p>
                      <a:pPr algn="l" fontAlgn="t"/>
                      <a:r>
                        <a:rPr lang="en-US" sz="1700" kern="1200" dirty="0" err="1" smtClean="0">
                          <a:solidFill>
                            <a:schemeClr val="tx1"/>
                          </a:solidFill>
                          <a:effectLst/>
                          <a:latin typeface="+mn-lt"/>
                          <a:ea typeface="+mn-ea"/>
                          <a:cs typeface="+mn-cs"/>
                        </a:rPr>
                        <a:t>ActionListener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a:effectLst/>
                        </a:rPr>
                        <a:t>The listener interface for receiving action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AdjustmentListener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adjustment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ComponentListener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component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ContainerListener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container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FocusListener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keyboard focus events on a component.</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InputMethodListener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input method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ItemListener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item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KeyListener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keyboard events (keystrokes).</a:t>
                      </a:r>
                    </a:p>
                  </a:txBody>
                  <a:tcPr marL="42378" marR="18162" marT="18162" marB="18162"/>
                </a:tc>
              </a:tr>
              <a:tr h="385034">
                <a:tc>
                  <a:txBody>
                    <a:bodyPr/>
                    <a:lstStyle/>
                    <a:p>
                      <a:pPr algn="l" fontAlgn="t"/>
                      <a:r>
                        <a:rPr lang="en-US" sz="1700" kern="1200" dirty="0" err="1" smtClean="0">
                          <a:solidFill>
                            <a:schemeClr val="tx1"/>
                          </a:solidFill>
                          <a:effectLst/>
                          <a:latin typeface="+mn-lt"/>
                          <a:ea typeface="+mn-ea"/>
                          <a:cs typeface="+mn-cs"/>
                        </a:rPr>
                        <a:t>MouseListener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"interesting" mouse events (press, release, click, enter, and exit) on a component.</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MouseMotionListener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mouse motion events on a component.</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MouseWheelListener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mouse wheel events on a component.</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TextListener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text events.</a:t>
                      </a:r>
                    </a:p>
                  </a:txBody>
                  <a:tcPr marL="42378" marR="18162" marT="18162" marB="18162"/>
                </a:tc>
              </a:tr>
              <a:tr h="385034">
                <a:tc>
                  <a:txBody>
                    <a:bodyPr/>
                    <a:lstStyle/>
                    <a:p>
                      <a:pPr algn="l" fontAlgn="t"/>
                      <a:r>
                        <a:rPr lang="en-US" sz="1700" kern="1200" dirty="0" err="1">
                          <a:solidFill>
                            <a:schemeClr val="tx1"/>
                          </a:solidFill>
                          <a:effectLst/>
                          <a:latin typeface="+mn-lt"/>
                          <a:ea typeface="+mn-ea"/>
                          <a:cs typeface="+mn-cs"/>
                        </a:rPr>
                        <a:t>WindowFocusListener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a:t>
                      </a:r>
                      <a:r>
                        <a:rPr lang="en-US" sz="1700" dirty="0" err="1">
                          <a:effectLst/>
                        </a:rPr>
                        <a:t>WindowEvents</a:t>
                      </a:r>
                      <a:r>
                        <a:rPr lang="en-US" sz="1700" dirty="0">
                          <a:effectLst/>
                        </a:rPr>
                        <a:t>, including WINDOW_GAINED_FOCUS and WINDOW_LOST_FOCUS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WindowListener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window events.</a:t>
                      </a:r>
                    </a:p>
                  </a:txBody>
                  <a:tcPr marL="42378" marR="18162" marT="18162" marB="18162"/>
                </a:tc>
              </a:tr>
              <a:tr h="210679">
                <a:tc>
                  <a:txBody>
                    <a:bodyPr/>
                    <a:lstStyle/>
                    <a:p>
                      <a:pPr algn="l" fontAlgn="t"/>
                      <a:r>
                        <a:rPr lang="en-US" sz="1700" kern="1200" dirty="0" err="1">
                          <a:solidFill>
                            <a:schemeClr val="tx1"/>
                          </a:solidFill>
                          <a:effectLst/>
                          <a:latin typeface="+mn-lt"/>
                          <a:ea typeface="+mn-ea"/>
                          <a:cs typeface="+mn-cs"/>
                        </a:rPr>
                        <a:t>WindowStateListener</a:t>
                      </a:r>
                      <a:endParaRPr lang="en-US" sz="1700" kern="1200" dirty="0">
                        <a:solidFill>
                          <a:schemeClr val="tx1"/>
                        </a:solidFill>
                        <a:effectLst/>
                        <a:latin typeface="+mn-lt"/>
                        <a:ea typeface="+mn-ea"/>
                        <a:cs typeface="+mn-cs"/>
                      </a:endParaRPr>
                    </a:p>
                  </a:txBody>
                  <a:tcPr marL="42378" marR="18162" marT="18162" marB="18162"/>
                </a:tc>
                <a:tc>
                  <a:txBody>
                    <a:bodyPr/>
                    <a:lstStyle/>
                    <a:p>
                      <a:pPr algn="l" fontAlgn="t"/>
                      <a:r>
                        <a:rPr lang="en-US" sz="1700" dirty="0">
                          <a:effectLst/>
                        </a:rPr>
                        <a:t>The listener interface for receiving window state events.</a:t>
                      </a:r>
                    </a:p>
                  </a:txBody>
                  <a:tcPr marL="42378" marR="18162" marT="18162" marB="18162"/>
                </a:tc>
              </a:tr>
            </a:tbl>
          </a:graphicData>
        </a:graphic>
      </p:graphicFrame>
    </p:spTree>
    <p:extLst>
      <p:ext uri="{BB962C8B-B14F-4D97-AF65-F5344CB8AC3E}">
        <p14:creationId xmlns:p14="http://schemas.microsoft.com/office/powerpoint/2010/main" xmlns="" val="3121549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ActionListener</a:t>
            </a:r>
            <a:r>
              <a:rPr lang="en-US" b="1" dirty="0"/>
              <a:t> Interface </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listener interface for receiving action events. </a:t>
            </a:r>
            <a:endParaRPr lang="en-US" sz="2400" dirty="0" smtClean="0"/>
          </a:p>
          <a:p>
            <a:r>
              <a:rPr lang="en-US" sz="2400" dirty="0" smtClean="0"/>
              <a:t>The </a:t>
            </a:r>
            <a:r>
              <a:rPr lang="en-US" sz="2400" dirty="0"/>
              <a:t>class that is interested in processing an action event implements this interface, and the object created with that class is registered with a component, using the component's </a:t>
            </a:r>
            <a:r>
              <a:rPr lang="en-US" sz="2400" dirty="0" err="1"/>
              <a:t>addActionListener</a:t>
            </a:r>
            <a:r>
              <a:rPr lang="en-US" sz="2400" dirty="0"/>
              <a:t> method. </a:t>
            </a:r>
            <a:endParaRPr lang="en-US" sz="2400" dirty="0" smtClean="0"/>
          </a:p>
          <a:p>
            <a:r>
              <a:rPr lang="en-US" sz="2400" dirty="0" smtClean="0"/>
              <a:t>When </a:t>
            </a:r>
            <a:r>
              <a:rPr lang="en-US" sz="2400" dirty="0"/>
              <a:t>the action event occurs, that object's </a:t>
            </a:r>
            <a:r>
              <a:rPr lang="en-US" sz="2400" dirty="0" err="1"/>
              <a:t>actionPerformed</a:t>
            </a:r>
            <a:r>
              <a:rPr lang="en-US" sz="2400" dirty="0"/>
              <a:t> method is invoked.</a:t>
            </a:r>
            <a:endParaRPr lang="en-US" sz="2400" dirty="0" smtClean="0"/>
          </a:p>
          <a:p>
            <a:r>
              <a:rPr lang="en-US" sz="2400" dirty="0" smtClean="0"/>
              <a:t>This </a:t>
            </a:r>
            <a:r>
              <a:rPr lang="en-US" sz="2400" dirty="0"/>
              <a:t>interface defines the </a:t>
            </a:r>
            <a:r>
              <a:rPr lang="en-US" sz="2400" b="1" dirty="0" err="1"/>
              <a:t>actionPerformed</a:t>
            </a:r>
            <a:r>
              <a:rPr lang="en-US" sz="2400" b="1" dirty="0"/>
              <a:t>( )</a:t>
            </a:r>
            <a:r>
              <a:rPr lang="en-US" sz="2400" dirty="0"/>
              <a:t> method that is invoked when an action event occurs. Its general form is shown here: </a:t>
            </a:r>
          </a:p>
          <a:p>
            <a:r>
              <a:rPr lang="en-US" sz="2400" dirty="0"/>
              <a:t>void </a:t>
            </a:r>
            <a:r>
              <a:rPr lang="en-US" sz="2400" dirty="0" err="1" smtClean="0"/>
              <a:t>actionPerformed</a:t>
            </a:r>
            <a:r>
              <a:rPr lang="en-US" sz="2400" dirty="0" smtClean="0"/>
              <a:t>(</a:t>
            </a:r>
            <a:r>
              <a:rPr lang="en-US" sz="2400" dirty="0" err="1" smtClean="0"/>
              <a:t>ActionEvent</a:t>
            </a:r>
            <a:r>
              <a:rPr lang="en-US" sz="2400" dirty="0" smtClean="0"/>
              <a:t> </a:t>
            </a:r>
            <a:r>
              <a:rPr lang="en-US" sz="2400" dirty="0"/>
              <a:t>ae</a:t>
            </a:r>
            <a:r>
              <a:rPr lang="en-US" sz="2400" dirty="0" smtClean="0"/>
              <a:t>)</a:t>
            </a:r>
          </a:p>
          <a:p>
            <a:pPr lvl="1"/>
            <a:endParaRPr lang="en-US" sz="2400" dirty="0"/>
          </a:p>
        </p:txBody>
      </p:sp>
    </p:spTree>
    <p:extLst>
      <p:ext uri="{BB962C8B-B14F-4D97-AF65-F5344CB8AC3E}">
        <p14:creationId xmlns:p14="http://schemas.microsoft.com/office/powerpoint/2010/main" xmlns="" val="2146873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The </a:t>
            </a:r>
            <a:r>
              <a:rPr lang="en-US" b="1" dirty="0" err="1"/>
              <a:t>ContainerListener</a:t>
            </a:r>
            <a:r>
              <a:rPr lang="en-US" b="1" dirty="0"/>
              <a:t> Interface </a:t>
            </a:r>
            <a:endParaRPr lang="en-US" dirty="0"/>
          </a:p>
        </p:txBody>
      </p:sp>
      <p:sp>
        <p:nvSpPr>
          <p:cNvPr id="3" name="Content Placeholder 2"/>
          <p:cNvSpPr>
            <a:spLocks noGrp="1"/>
          </p:cNvSpPr>
          <p:nvPr>
            <p:ph idx="1"/>
          </p:nvPr>
        </p:nvSpPr>
        <p:spPr>
          <a:xfrm>
            <a:off x="457200" y="838200"/>
            <a:ext cx="8229600" cy="5867400"/>
          </a:xfrm>
        </p:spPr>
        <p:txBody>
          <a:bodyPr>
            <a:noAutofit/>
          </a:bodyPr>
          <a:lstStyle/>
          <a:p>
            <a:r>
              <a:rPr lang="en-US" sz="2400" dirty="0" smtClean="0"/>
              <a:t>The </a:t>
            </a:r>
            <a:r>
              <a:rPr lang="en-US" sz="2400" dirty="0"/>
              <a:t>listener interface for receiving container events. </a:t>
            </a:r>
            <a:endParaRPr lang="en-US" sz="2400" dirty="0" smtClean="0"/>
          </a:p>
          <a:p>
            <a:r>
              <a:rPr lang="en-US" sz="2400" dirty="0" smtClean="0"/>
              <a:t>The </a:t>
            </a:r>
            <a:r>
              <a:rPr lang="en-US" sz="2400" dirty="0"/>
              <a:t>class that is interested in processing a container event either implements this interface (and all the methods it contains) or extends the abstract </a:t>
            </a:r>
            <a:r>
              <a:rPr lang="en-US" sz="2400" dirty="0" err="1"/>
              <a:t>ContainerAdapter</a:t>
            </a:r>
            <a:r>
              <a:rPr lang="en-US" sz="2400" dirty="0"/>
              <a:t> class (overriding only the methods of interest). </a:t>
            </a:r>
            <a:endParaRPr lang="en-US" sz="2400" dirty="0" smtClean="0"/>
          </a:p>
          <a:p>
            <a:r>
              <a:rPr lang="en-US" sz="2400" dirty="0" smtClean="0"/>
              <a:t>The </a:t>
            </a:r>
            <a:r>
              <a:rPr lang="en-US" sz="2400" dirty="0"/>
              <a:t>listener object created from that class is then registered with a component using </a:t>
            </a:r>
            <a:r>
              <a:rPr lang="en-US" sz="2400" dirty="0" smtClean="0"/>
              <a:t>the component’s </a:t>
            </a:r>
            <a:r>
              <a:rPr lang="en-US" sz="2400" dirty="0" err="1" smtClean="0"/>
              <a:t>addContainerListener</a:t>
            </a:r>
            <a:r>
              <a:rPr lang="en-US" sz="2400" dirty="0"/>
              <a:t> </a:t>
            </a:r>
            <a:r>
              <a:rPr lang="en-US" sz="2400" dirty="0" smtClean="0"/>
              <a:t>method</a:t>
            </a:r>
            <a:r>
              <a:rPr lang="en-US" sz="2400" dirty="0"/>
              <a:t>. </a:t>
            </a:r>
            <a:endParaRPr lang="en-US" sz="2400" dirty="0" smtClean="0"/>
          </a:p>
          <a:p>
            <a:r>
              <a:rPr lang="en-US" sz="2400" dirty="0" smtClean="0"/>
              <a:t>This </a:t>
            </a:r>
            <a:r>
              <a:rPr lang="en-US" sz="2400" dirty="0"/>
              <a:t>interface contains two methods. When a component is added to a container, </a:t>
            </a:r>
            <a:r>
              <a:rPr lang="en-US" sz="2400" b="1" dirty="0" err="1"/>
              <a:t>componentAdded</a:t>
            </a:r>
            <a:r>
              <a:rPr lang="en-US" sz="2400" b="1" dirty="0"/>
              <a:t>( )</a:t>
            </a:r>
            <a:r>
              <a:rPr lang="en-US" sz="2400" dirty="0"/>
              <a:t> is invoked. When a component is removed from a container, </a:t>
            </a:r>
            <a:r>
              <a:rPr lang="en-US" sz="2400" b="1" dirty="0" err="1"/>
              <a:t>componentRemoved</a:t>
            </a:r>
            <a:r>
              <a:rPr lang="en-US" sz="2400" b="1" dirty="0"/>
              <a:t>( )</a:t>
            </a:r>
            <a:r>
              <a:rPr lang="en-US" sz="2400" dirty="0"/>
              <a:t> is invoked. Their general forms are shown here: </a:t>
            </a:r>
          </a:p>
          <a:p>
            <a:pPr lvl="1"/>
            <a:r>
              <a:rPr lang="en-US" sz="2400" dirty="0"/>
              <a:t>void </a:t>
            </a:r>
            <a:r>
              <a:rPr lang="en-US" sz="2400" dirty="0" err="1"/>
              <a:t>componentAdded</a:t>
            </a:r>
            <a:r>
              <a:rPr lang="en-US" sz="2400" dirty="0"/>
              <a:t>(</a:t>
            </a:r>
            <a:r>
              <a:rPr lang="en-US" sz="2400" dirty="0" err="1"/>
              <a:t>ContainerEvent</a:t>
            </a:r>
            <a:r>
              <a:rPr lang="en-US" sz="2400" dirty="0"/>
              <a:t> </a:t>
            </a:r>
            <a:r>
              <a:rPr lang="en-US" sz="2400" dirty="0" err="1"/>
              <a:t>ce</a:t>
            </a:r>
            <a:r>
              <a:rPr lang="en-US" sz="2400" dirty="0"/>
              <a:t>) </a:t>
            </a:r>
          </a:p>
          <a:p>
            <a:pPr lvl="1"/>
            <a:r>
              <a:rPr lang="en-US" sz="2400" dirty="0"/>
              <a:t>void </a:t>
            </a:r>
            <a:r>
              <a:rPr lang="en-US" sz="2400" dirty="0" err="1"/>
              <a:t>componentRemoved</a:t>
            </a:r>
            <a:r>
              <a:rPr lang="en-US" sz="2400" dirty="0"/>
              <a:t>(</a:t>
            </a:r>
            <a:r>
              <a:rPr lang="en-US" sz="2400" dirty="0" err="1"/>
              <a:t>ContainerEvent</a:t>
            </a:r>
            <a:r>
              <a:rPr lang="en-US" sz="2400" dirty="0"/>
              <a:t> </a:t>
            </a:r>
            <a:r>
              <a:rPr lang="en-US" sz="2400" dirty="0" err="1"/>
              <a:t>ce</a:t>
            </a:r>
            <a:r>
              <a:rPr lang="en-US" sz="2400" dirty="0" smtClean="0"/>
              <a:t>)</a:t>
            </a:r>
            <a:endParaRPr lang="en-US" sz="2400" dirty="0"/>
          </a:p>
        </p:txBody>
      </p:sp>
    </p:spTree>
    <p:extLst>
      <p:ext uri="{BB962C8B-B14F-4D97-AF65-F5344CB8AC3E}">
        <p14:creationId xmlns:p14="http://schemas.microsoft.com/office/powerpoint/2010/main" xmlns="" val="261484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KeyListener</a:t>
            </a:r>
            <a:r>
              <a:rPr lang="en-US" b="1" dirty="0"/>
              <a:t> Interface </a:t>
            </a:r>
            <a:endParaRPr lang="en-US" dirty="0"/>
          </a:p>
        </p:txBody>
      </p:sp>
      <p:sp>
        <p:nvSpPr>
          <p:cNvPr id="3" name="Content Placeholder 2"/>
          <p:cNvSpPr>
            <a:spLocks noGrp="1"/>
          </p:cNvSpPr>
          <p:nvPr>
            <p:ph idx="1"/>
          </p:nvPr>
        </p:nvSpPr>
        <p:spPr/>
        <p:txBody>
          <a:bodyPr>
            <a:noAutofit/>
          </a:bodyPr>
          <a:lstStyle/>
          <a:p>
            <a:r>
              <a:rPr lang="en-US" sz="2400" dirty="0" smtClean="0"/>
              <a:t>The </a:t>
            </a:r>
            <a:r>
              <a:rPr lang="en-US" sz="2400" dirty="0"/>
              <a:t>listener interface for receiving keyboard events (keystrokes). </a:t>
            </a:r>
            <a:endParaRPr lang="en-US" sz="2400" dirty="0" smtClean="0"/>
          </a:p>
          <a:p>
            <a:r>
              <a:rPr lang="en-US" sz="2400" dirty="0" smtClean="0"/>
              <a:t>The </a:t>
            </a:r>
            <a:r>
              <a:rPr lang="en-US" sz="2400" dirty="0"/>
              <a:t>class that is interested in processing a keyboard event either implements this interface (and all the methods it contains) or extends the abstract </a:t>
            </a:r>
            <a:r>
              <a:rPr lang="en-US" sz="2400" dirty="0" err="1"/>
              <a:t>KeyAdapter</a:t>
            </a:r>
            <a:r>
              <a:rPr lang="en-US" sz="2400" dirty="0"/>
              <a:t> class (overriding only the methods of interest</a:t>
            </a:r>
            <a:r>
              <a:rPr lang="en-US" sz="2400" dirty="0" smtClean="0"/>
              <a:t>).</a:t>
            </a:r>
            <a:endParaRPr lang="en-US" sz="2200" dirty="0" smtClean="0"/>
          </a:p>
          <a:p>
            <a:r>
              <a:rPr lang="en-US" sz="2200" dirty="0" smtClean="0"/>
              <a:t>This </a:t>
            </a:r>
            <a:r>
              <a:rPr lang="en-US" sz="2200" dirty="0"/>
              <a:t>interface defines three methods. The </a:t>
            </a:r>
            <a:r>
              <a:rPr lang="en-US" sz="2200" b="1" dirty="0" err="1"/>
              <a:t>keyPressed</a:t>
            </a:r>
            <a:r>
              <a:rPr lang="en-US" sz="2200" b="1" dirty="0"/>
              <a:t>( )</a:t>
            </a:r>
            <a:r>
              <a:rPr lang="en-US" sz="2200" dirty="0"/>
              <a:t> and </a:t>
            </a:r>
            <a:r>
              <a:rPr lang="en-US" sz="2200" b="1" dirty="0" err="1"/>
              <a:t>keyReleased</a:t>
            </a:r>
            <a:r>
              <a:rPr lang="en-US" sz="2200" b="1" dirty="0"/>
              <a:t>( )</a:t>
            </a:r>
            <a:r>
              <a:rPr lang="en-US" sz="2200" dirty="0"/>
              <a:t> methods are invoked when a key is pressed and released, respectively. The </a:t>
            </a:r>
            <a:r>
              <a:rPr lang="en-US" sz="2200" b="1" dirty="0" err="1"/>
              <a:t>keyTyped</a:t>
            </a:r>
            <a:r>
              <a:rPr lang="en-US" sz="2200" b="1" dirty="0"/>
              <a:t>( )</a:t>
            </a:r>
            <a:r>
              <a:rPr lang="en-US" sz="2200" dirty="0"/>
              <a:t> method is invoked when a character has been entered. </a:t>
            </a:r>
          </a:p>
          <a:p>
            <a:r>
              <a:rPr lang="en-US" sz="2200" dirty="0"/>
              <a:t>For example, if a user presses and releases the a key, three events are generated in sequence: key pressed, typed, and released. </a:t>
            </a:r>
            <a:endParaRPr lang="en-US" sz="2200" dirty="0" smtClean="0"/>
          </a:p>
          <a:p>
            <a:endParaRPr lang="en-US" sz="2200" dirty="0"/>
          </a:p>
        </p:txBody>
      </p:sp>
    </p:spTree>
    <p:extLst>
      <p:ext uri="{BB962C8B-B14F-4D97-AF65-F5344CB8AC3E}">
        <p14:creationId xmlns:p14="http://schemas.microsoft.com/office/powerpoint/2010/main" xmlns="" val="1632989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2400" dirty="0"/>
              <a:t>If a user presses and releases the home key, two key events are generated in sequence: key pressed and released. The general forms of these methods are shown here: </a:t>
            </a:r>
          </a:p>
          <a:p>
            <a:pPr lvl="1"/>
            <a:r>
              <a:rPr lang="en-US" sz="2400" dirty="0"/>
              <a:t>void </a:t>
            </a:r>
            <a:r>
              <a:rPr lang="en-US" sz="2400" dirty="0" err="1"/>
              <a:t>keyPressed</a:t>
            </a:r>
            <a:r>
              <a:rPr lang="en-US" sz="2400" dirty="0"/>
              <a:t>(</a:t>
            </a:r>
            <a:r>
              <a:rPr lang="en-US" sz="2400" dirty="0" err="1"/>
              <a:t>KeyEvent</a:t>
            </a:r>
            <a:r>
              <a:rPr lang="en-US" sz="2400" dirty="0"/>
              <a:t> </a:t>
            </a:r>
            <a:r>
              <a:rPr lang="en-US" sz="2400" dirty="0" err="1"/>
              <a:t>ke</a:t>
            </a:r>
            <a:r>
              <a:rPr lang="en-US" sz="2400" dirty="0"/>
              <a:t>) </a:t>
            </a:r>
          </a:p>
          <a:p>
            <a:pPr lvl="1"/>
            <a:r>
              <a:rPr lang="en-US" sz="2400" dirty="0"/>
              <a:t>void </a:t>
            </a:r>
            <a:r>
              <a:rPr lang="en-US" sz="2400" dirty="0" err="1"/>
              <a:t>keyReleased</a:t>
            </a:r>
            <a:r>
              <a:rPr lang="en-US" sz="2400" dirty="0"/>
              <a:t>(</a:t>
            </a:r>
            <a:r>
              <a:rPr lang="en-US" sz="2400" dirty="0" err="1"/>
              <a:t>KeyEvent</a:t>
            </a:r>
            <a:r>
              <a:rPr lang="en-US" sz="2400" dirty="0"/>
              <a:t> </a:t>
            </a:r>
            <a:r>
              <a:rPr lang="en-US" sz="2400" dirty="0" err="1"/>
              <a:t>ke</a:t>
            </a:r>
            <a:r>
              <a:rPr lang="en-US" sz="2400" dirty="0"/>
              <a:t>) </a:t>
            </a:r>
          </a:p>
          <a:p>
            <a:pPr lvl="1"/>
            <a:r>
              <a:rPr lang="en-US" sz="2400" dirty="0"/>
              <a:t>void </a:t>
            </a:r>
            <a:r>
              <a:rPr lang="en-US" sz="2400" dirty="0" err="1"/>
              <a:t>keyTyped</a:t>
            </a:r>
            <a:r>
              <a:rPr lang="en-US" sz="2400" dirty="0"/>
              <a:t>(</a:t>
            </a:r>
            <a:r>
              <a:rPr lang="en-US" sz="2400" dirty="0" err="1"/>
              <a:t>KeyEvent</a:t>
            </a:r>
            <a:r>
              <a:rPr lang="en-US" sz="2400" dirty="0"/>
              <a:t> </a:t>
            </a:r>
            <a:r>
              <a:rPr lang="en-US" sz="2400" dirty="0" err="1"/>
              <a:t>ke</a:t>
            </a:r>
            <a:r>
              <a:rPr lang="en-US" sz="2400" dirty="0"/>
              <a:t>)</a:t>
            </a:r>
          </a:p>
          <a:p>
            <a:endParaRPr lang="en-US" sz="3600" dirty="0"/>
          </a:p>
        </p:txBody>
      </p:sp>
    </p:spTree>
    <p:extLst>
      <p:ext uri="{BB962C8B-B14F-4D97-AF65-F5344CB8AC3E}">
        <p14:creationId xmlns:p14="http://schemas.microsoft.com/office/powerpoint/2010/main" xmlns="" val="2326389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a:p>
        </p:txBody>
      </p:sp>
      <p:sp>
        <p:nvSpPr>
          <p:cNvPr id="3" name="Content Placeholder 2"/>
          <p:cNvSpPr>
            <a:spLocks noGrp="1"/>
          </p:cNvSpPr>
          <p:nvPr>
            <p:ph idx="1"/>
          </p:nvPr>
        </p:nvSpPr>
        <p:spPr>
          <a:xfrm>
            <a:off x="533400" y="762000"/>
            <a:ext cx="8153400" cy="5943600"/>
          </a:xfrm>
        </p:spPr>
        <p:txBody>
          <a:bodyPr>
            <a:noAutofit/>
          </a:bodyPr>
          <a:lstStyle/>
          <a:p>
            <a:pPr marL="0" indent="0">
              <a:buNone/>
            </a:pPr>
            <a:r>
              <a:rPr lang="en-US" sz="2400" b="1" dirty="0"/>
              <a:t>The </a:t>
            </a:r>
            <a:r>
              <a:rPr lang="en-US" sz="2400" b="1" dirty="0" err="1"/>
              <a:t>MouseListener</a:t>
            </a:r>
            <a:r>
              <a:rPr lang="en-US" sz="2400" b="1" dirty="0"/>
              <a:t> Interface </a:t>
            </a:r>
            <a:endParaRPr lang="en-US" sz="2400" dirty="0"/>
          </a:p>
          <a:p>
            <a:r>
              <a:rPr lang="en-US" sz="2400" dirty="0"/>
              <a:t>The listener interface for receiving "interesting" mouse events (press, release, click, enter, and exit) on a component. (To track mouse moves and mouse drags, use the </a:t>
            </a:r>
            <a:r>
              <a:rPr lang="en-US" sz="2400" dirty="0" err="1"/>
              <a:t>MouseMotionListener</a:t>
            </a:r>
            <a:r>
              <a:rPr lang="en-US" sz="2400" dirty="0" smtClean="0"/>
              <a:t>.)</a:t>
            </a:r>
          </a:p>
          <a:p>
            <a:r>
              <a:rPr lang="en-US" sz="2400" dirty="0" smtClean="0"/>
              <a:t>The </a:t>
            </a:r>
            <a:r>
              <a:rPr lang="en-US" sz="2400" dirty="0"/>
              <a:t>class that is interested in processing a mouse event either implements this interface (and all the methods it contains) or extends the abstract </a:t>
            </a:r>
            <a:r>
              <a:rPr lang="en-US" sz="2400" dirty="0" err="1"/>
              <a:t>MouseAdapter</a:t>
            </a:r>
            <a:r>
              <a:rPr lang="en-US" sz="2400" dirty="0"/>
              <a:t> class (overriding only the methods of interest</a:t>
            </a:r>
            <a:r>
              <a:rPr lang="en-US" sz="2400" dirty="0" smtClean="0"/>
              <a:t>).</a:t>
            </a:r>
            <a:endParaRPr lang="en-US" sz="2200" dirty="0" smtClean="0"/>
          </a:p>
          <a:p>
            <a:r>
              <a:rPr lang="en-US" sz="2400" dirty="0"/>
              <a:t>This interface defines five methods. </a:t>
            </a:r>
          </a:p>
          <a:p>
            <a:r>
              <a:rPr lang="en-US" sz="2400" dirty="0"/>
              <a:t>If the mouse is pressed and released at the same point, </a:t>
            </a:r>
            <a:r>
              <a:rPr lang="en-US" sz="2400" dirty="0" err="1"/>
              <a:t>mouseClicked</a:t>
            </a:r>
            <a:r>
              <a:rPr lang="en-US" sz="2400" dirty="0"/>
              <a:t>( ) is invoked. </a:t>
            </a:r>
          </a:p>
          <a:p>
            <a:r>
              <a:rPr lang="en-US" sz="2400" dirty="0"/>
              <a:t>When the mouse enters a component, the </a:t>
            </a:r>
            <a:r>
              <a:rPr lang="en-US" sz="2400" dirty="0" err="1"/>
              <a:t>mouseEntered</a:t>
            </a:r>
            <a:r>
              <a:rPr lang="en-US" sz="2400" dirty="0"/>
              <a:t>( ) method is called. </a:t>
            </a:r>
          </a:p>
        </p:txBody>
      </p:sp>
    </p:spTree>
    <p:extLst>
      <p:ext uri="{BB962C8B-B14F-4D97-AF65-F5344CB8AC3E}">
        <p14:creationId xmlns:p14="http://schemas.microsoft.com/office/powerpoint/2010/main" xmlns="" val="1443317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400" dirty="0"/>
              <a:t>When it leaves, </a:t>
            </a:r>
            <a:r>
              <a:rPr lang="en-US" sz="2400" dirty="0" err="1"/>
              <a:t>mouseExited</a:t>
            </a:r>
            <a:r>
              <a:rPr lang="en-US" sz="2400" dirty="0"/>
              <a:t>( ) is called. </a:t>
            </a:r>
          </a:p>
          <a:p>
            <a:r>
              <a:rPr lang="en-US" sz="2400" dirty="0"/>
              <a:t>The </a:t>
            </a:r>
            <a:r>
              <a:rPr lang="en-US" sz="2400" dirty="0" err="1"/>
              <a:t>mousePressed</a:t>
            </a:r>
            <a:r>
              <a:rPr lang="en-US" sz="2400" dirty="0"/>
              <a:t>( ) and </a:t>
            </a:r>
            <a:r>
              <a:rPr lang="en-US" sz="2400" dirty="0" err="1"/>
              <a:t>mouseReleased</a:t>
            </a:r>
            <a:r>
              <a:rPr lang="en-US" sz="2400" dirty="0"/>
              <a:t>( ) methods are invoked when the mouse is pressed and released, respectively. The general forms of these methods are shown here: </a:t>
            </a:r>
          </a:p>
          <a:p>
            <a:pPr lvl="1"/>
            <a:r>
              <a:rPr lang="en-US" sz="2400" dirty="0"/>
              <a:t>void </a:t>
            </a:r>
            <a:r>
              <a:rPr lang="en-US" sz="2400" dirty="0" err="1"/>
              <a:t>mouseClicked</a:t>
            </a:r>
            <a:r>
              <a:rPr lang="en-US" sz="2400" dirty="0"/>
              <a:t>(</a:t>
            </a:r>
            <a:r>
              <a:rPr lang="en-US" sz="2400" dirty="0" err="1"/>
              <a:t>MouseEvent</a:t>
            </a:r>
            <a:r>
              <a:rPr lang="en-US" sz="2400" dirty="0"/>
              <a:t> me) </a:t>
            </a:r>
          </a:p>
          <a:p>
            <a:pPr lvl="1"/>
            <a:r>
              <a:rPr lang="en-US" sz="2400" dirty="0"/>
              <a:t>void </a:t>
            </a:r>
            <a:r>
              <a:rPr lang="en-US" sz="2400" dirty="0" err="1"/>
              <a:t>mouseEntered</a:t>
            </a:r>
            <a:r>
              <a:rPr lang="en-US" sz="2400" dirty="0"/>
              <a:t>(</a:t>
            </a:r>
            <a:r>
              <a:rPr lang="en-US" sz="2400" dirty="0" err="1"/>
              <a:t>MouseEvent</a:t>
            </a:r>
            <a:r>
              <a:rPr lang="en-US" sz="2400" dirty="0"/>
              <a:t> me) </a:t>
            </a:r>
          </a:p>
          <a:p>
            <a:pPr lvl="1"/>
            <a:r>
              <a:rPr lang="en-US" sz="2400" dirty="0"/>
              <a:t>void </a:t>
            </a:r>
            <a:r>
              <a:rPr lang="en-US" sz="2400" dirty="0" err="1"/>
              <a:t>mouseExited</a:t>
            </a:r>
            <a:r>
              <a:rPr lang="en-US" sz="2400" dirty="0"/>
              <a:t>(</a:t>
            </a:r>
            <a:r>
              <a:rPr lang="en-US" sz="2400" dirty="0" err="1"/>
              <a:t>MouseEvent</a:t>
            </a:r>
            <a:r>
              <a:rPr lang="en-US" sz="2400" dirty="0"/>
              <a:t> me) </a:t>
            </a:r>
          </a:p>
          <a:p>
            <a:pPr lvl="1"/>
            <a:r>
              <a:rPr lang="en-US" sz="2400" dirty="0"/>
              <a:t>void </a:t>
            </a:r>
            <a:r>
              <a:rPr lang="en-US" sz="2400" dirty="0" err="1"/>
              <a:t>mousePressed</a:t>
            </a:r>
            <a:r>
              <a:rPr lang="en-US" sz="2400" dirty="0"/>
              <a:t>(</a:t>
            </a:r>
            <a:r>
              <a:rPr lang="en-US" sz="2400" dirty="0" err="1"/>
              <a:t>MouseEvent</a:t>
            </a:r>
            <a:r>
              <a:rPr lang="en-US" sz="2400" dirty="0"/>
              <a:t> me) </a:t>
            </a:r>
          </a:p>
          <a:p>
            <a:pPr lvl="1"/>
            <a:r>
              <a:rPr lang="en-US" sz="2400" dirty="0"/>
              <a:t>void </a:t>
            </a:r>
            <a:r>
              <a:rPr lang="en-US" sz="2400" dirty="0" err="1"/>
              <a:t>mouseReleased</a:t>
            </a:r>
            <a:r>
              <a:rPr lang="en-US" sz="2400" dirty="0"/>
              <a:t>(</a:t>
            </a:r>
            <a:r>
              <a:rPr lang="en-US" sz="2400" dirty="0" err="1"/>
              <a:t>MouseEvent</a:t>
            </a:r>
            <a:r>
              <a:rPr lang="en-US" sz="2400" dirty="0"/>
              <a:t> me)</a:t>
            </a:r>
          </a:p>
          <a:p>
            <a:endParaRPr lang="en-US" sz="2200" dirty="0"/>
          </a:p>
          <a:p>
            <a:endParaRPr lang="en-US" dirty="0"/>
          </a:p>
        </p:txBody>
      </p:sp>
    </p:spTree>
    <p:extLst>
      <p:ext uri="{BB962C8B-B14F-4D97-AF65-F5344CB8AC3E}">
        <p14:creationId xmlns:p14="http://schemas.microsoft.com/office/powerpoint/2010/main" xmlns="" val="2748200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4525963"/>
          </a:xfrm>
        </p:spPr>
        <p:txBody>
          <a:bodyPr>
            <a:noAutofit/>
          </a:bodyPr>
          <a:lstStyle/>
          <a:p>
            <a:pPr marL="0" indent="0">
              <a:buNone/>
            </a:pPr>
            <a:r>
              <a:rPr lang="en-US" sz="2400" b="1" dirty="0" smtClean="0"/>
              <a:t>The </a:t>
            </a:r>
            <a:r>
              <a:rPr lang="en-US" sz="2400" b="1" dirty="0" err="1"/>
              <a:t>MouseMotionListener</a:t>
            </a:r>
            <a:r>
              <a:rPr lang="en-US" sz="2400" b="1" dirty="0"/>
              <a:t> </a:t>
            </a:r>
            <a:r>
              <a:rPr lang="en-US" sz="2400" b="1" dirty="0" smtClean="0"/>
              <a:t>Interface</a:t>
            </a:r>
          </a:p>
          <a:p>
            <a:r>
              <a:rPr lang="en-US" sz="2200" dirty="0"/>
              <a:t>The Java </a:t>
            </a:r>
            <a:r>
              <a:rPr lang="en-US" sz="2200" dirty="0" err="1"/>
              <a:t>MouseMotionListener</a:t>
            </a:r>
            <a:r>
              <a:rPr lang="en-US" sz="2200" dirty="0"/>
              <a:t> is notified whenever you move or drag mouse. It is notified against </a:t>
            </a:r>
            <a:r>
              <a:rPr lang="en-US" sz="2200" dirty="0" err="1"/>
              <a:t>MouseEvent</a:t>
            </a:r>
            <a:r>
              <a:rPr lang="en-US" sz="2200" dirty="0"/>
              <a:t>. </a:t>
            </a:r>
            <a:endParaRPr lang="en-US" sz="2200" dirty="0" smtClean="0"/>
          </a:p>
          <a:p>
            <a:r>
              <a:rPr lang="en-US" sz="2200" dirty="0" smtClean="0"/>
              <a:t>The </a:t>
            </a:r>
            <a:r>
              <a:rPr lang="en-US" sz="2200" dirty="0" err="1"/>
              <a:t>MouseMotionListener</a:t>
            </a:r>
            <a:r>
              <a:rPr lang="en-US" sz="2200" dirty="0"/>
              <a:t> interface is found in </a:t>
            </a:r>
            <a:r>
              <a:rPr lang="en-US" sz="2200" dirty="0" err="1"/>
              <a:t>java.awt.event</a:t>
            </a:r>
            <a:r>
              <a:rPr lang="en-US" sz="2200" dirty="0"/>
              <a:t> package. It has two methods.</a:t>
            </a:r>
          </a:p>
          <a:p>
            <a:pPr lvl="1"/>
            <a:r>
              <a:rPr lang="en-US" sz="2200" dirty="0" smtClean="0"/>
              <a:t>void</a:t>
            </a:r>
            <a:r>
              <a:rPr lang="en-US" sz="2200" dirty="0"/>
              <a:t> </a:t>
            </a:r>
            <a:r>
              <a:rPr lang="en-US" sz="2200" dirty="0" err="1"/>
              <a:t>mouseDragged</a:t>
            </a:r>
            <a:r>
              <a:rPr lang="en-US" sz="2200" dirty="0"/>
              <a:t>(</a:t>
            </a:r>
            <a:r>
              <a:rPr lang="en-US" sz="2200" dirty="0" err="1"/>
              <a:t>MouseEvent</a:t>
            </a:r>
            <a:r>
              <a:rPr lang="en-US" sz="2200" dirty="0"/>
              <a:t> e);  </a:t>
            </a:r>
          </a:p>
          <a:p>
            <a:pPr lvl="1"/>
            <a:r>
              <a:rPr lang="en-US" sz="2200" dirty="0" smtClean="0"/>
              <a:t>void</a:t>
            </a:r>
            <a:r>
              <a:rPr lang="en-US" sz="2200" dirty="0"/>
              <a:t> </a:t>
            </a:r>
            <a:r>
              <a:rPr lang="en-US" sz="2200" dirty="0" err="1"/>
              <a:t>mouseMoved</a:t>
            </a:r>
            <a:r>
              <a:rPr lang="en-US" sz="2200" dirty="0"/>
              <a:t>(</a:t>
            </a:r>
            <a:r>
              <a:rPr lang="en-US" sz="2200" dirty="0" err="1"/>
              <a:t>MouseEvent</a:t>
            </a:r>
            <a:r>
              <a:rPr lang="en-US" sz="2200" dirty="0"/>
              <a:t> e);  </a:t>
            </a:r>
          </a:p>
          <a:p>
            <a:pPr marL="0" indent="0">
              <a:buNone/>
            </a:pPr>
            <a:r>
              <a:rPr lang="en-US" sz="2400" b="1" dirty="0" smtClean="0"/>
              <a:t>The </a:t>
            </a:r>
            <a:r>
              <a:rPr lang="en-US" sz="2400" b="1" dirty="0" err="1" smtClean="0"/>
              <a:t>MouseWheelListener</a:t>
            </a:r>
            <a:endParaRPr lang="en-US" sz="2400" b="1" dirty="0" smtClean="0"/>
          </a:p>
          <a:p>
            <a:r>
              <a:rPr lang="en-US" sz="2200" dirty="0"/>
              <a:t>The listener interface for receiving mouse wheel events on a component. </a:t>
            </a:r>
            <a:endParaRPr lang="en-US" sz="2200" dirty="0" smtClean="0"/>
          </a:p>
          <a:p>
            <a:r>
              <a:rPr lang="en-US" sz="2200" dirty="0"/>
              <a:t>The class that is interested in processing a mouse wheel event implements this </a:t>
            </a:r>
            <a:r>
              <a:rPr lang="en-US" sz="2200" dirty="0" smtClean="0"/>
              <a:t>interface</a:t>
            </a:r>
          </a:p>
          <a:p>
            <a:r>
              <a:rPr lang="en-US" sz="2200" dirty="0"/>
              <a:t>It has </a:t>
            </a:r>
            <a:r>
              <a:rPr lang="en-US" sz="2200" dirty="0" smtClean="0"/>
              <a:t>only one method</a:t>
            </a:r>
            <a:endParaRPr lang="en-US" sz="2200" b="1" dirty="0" smtClean="0"/>
          </a:p>
          <a:p>
            <a:pPr lvl="1"/>
            <a:r>
              <a:rPr lang="en-US" sz="2200" b="1" dirty="0"/>
              <a:t>void</a:t>
            </a:r>
            <a:r>
              <a:rPr lang="en-US" sz="2200" dirty="0"/>
              <a:t> </a:t>
            </a:r>
            <a:r>
              <a:rPr lang="en-US" sz="2200" dirty="0" err="1"/>
              <a:t>mouseWheelMoved</a:t>
            </a:r>
            <a:r>
              <a:rPr lang="en-US" sz="2200" dirty="0"/>
              <a:t>(</a:t>
            </a:r>
            <a:r>
              <a:rPr lang="en-US" sz="2200" dirty="0" err="1"/>
              <a:t>MouseWheelEvent</a:t>
            </a:r>
            <a:r>
              <a:rPr lang="en-US" sz="2200" dirty="0"/>
              <a:t> e)</a:t>
            </a:r>
            <a:endParaRPr lang="en-US" sz="2200" b="1" dirty="0"/>
          </a:p>
          <a:p>
            <a:pPr marL="0" indent="0">
              <a:buNone/>
            </a:pPr>
            <a:endParaRPr lang="en-US" sz="2200" b="1" dirty="0"/>
          </a:p>
        </p:txBody>
      </p:sp>
    </p:spTree>
    <p:extLst>
      <p:ext uri="{BB962C8B-B14F-4D97-AF65-F5344CB8AC3E}">
        <p14:creationId xmlns:p14="http://schemas.microsoft.com/office/powerpoint/2010/main" xmlns="" val="3367636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458200" cy="5638800"/>
          </a:xfrm>
        </p:spPr>
        <p:txBody>
          <a:bodyPr>
            <a:noAutofit/>
          </a:bodyPr>
          <a:lstStyle/>
          <a:p>
            <a:r>
              <a:rPr lang="en-US" sz="2400" dirty="0" smtClean="0"/>
              <a:t>The </a:t>
            </a:r>
            <a:r>
              <a:rPr lang="en-US" sz="2400" dirty="0"/>
              <a:t>listener interface for receiving window events. </a:t>
            </a:r>
            <a:endParaRPr lang="en-US" sz="2400" dirty="0" smtClean="0"/>
          </a:p>
          <a:p>
            <a:r>
              <a:rPr lang="en-US" sz="2400" dirty="0" smtClean="0"/>
              <a:t>The </a:t>
            </a:r>
            <a:r>
              <a:rPr lang="en-US" sz="2400" dirty="0"/>
              <a:t>class that is interested in processing a window event either implements this interface (and all the methods it contains) or extends the abstract </a:t>
            </a:r>
            <a:r>
              <a:rPr lang="en-US" sz="2400" dirty="0" err="1"/>
              <a:t>WindowAdapter</a:t>
            </a:r>
            <a:r>
              <a:rPr lang="en-US" sz="2400" dirty="0"/>
              <a:t> class (overriding only the methods of interest). </a:t>
            </a:r>
            <a:endParaRPr lang="en-US" sz="2400" dirty="0" smtClean="0"/>
          </a:p>
          <a:p>
            <a:r>
              <a:rPr lang="en-US" sz="2400" dirty="0" smtClean="0"/>
              <a:t>This </a:t>
            </a:r>
            <a:r>
              <a:rPr lang="en-US" sz="2400" dirty="0"/>
              <a:t>interface defines seven methods. The </a:t>
            </a:r>
            <a:r>
              <a:rPr lang="en-US" sz="2400" b="1" dirty="0" err="1"/>
              <a:t>windowActivated</a:t>
            </a:r>
            <a:r>
              <a:rPr lang="en-US" sz="2400" b="1" dirty="0"/>
              <a:t>( )</a:t>
            </a:r>
            <a:r>
              <a:rPr lang="en-US" sz="2400" dirty="0"/>
              <a:t> and </a:t>
            </a:r>
            <a:r>
              <a:rPr lang="en-US" sz="2400" b="1" dirty="0" err="1"/>
              <a:t>windowDeactivated</a:t>
            </a:r>
            <a:r>
              <a:rPr lang="en-US" sz="2400" b="1" dirty="0"/>
              <a:t>( )</a:t>
            </a:r>
            <a:r>
              <a:rPr lang="en-US" sz="2400" dirty="0"/>
              <a:t> methods are invoked when a window is activated or deactivated, respectively. </a:t>
            </a:r>
            <a:endParaRPr lang="en-US" sz="2400" dirty="0" smtClean="0"/>
          </a:p>
          <a:p>
            <a:r>
              <a:rPr lang="en-US" sz="2400" dirty="0" smtClean="0"/>
              <a:t>If </a:t>
            </a:r>
            <a:r>
              <a:rPr lang="en-US" sz="2400" dirty="0"/>
              <a:t>a window </a:t>
            </a:r>
            <a:r>
              <a:rPr lang="en-US" sz="2400"/>
              <a:t>is </a:t>
            </a:r>
            <a:r>
              <a:rPr lang="en-US" sz="2400" smtClean="0"/>
              <a:t>minimized, </a:t>
            </a:r>
            <a:r>
              <a:rPr lang="en-US" sz="2400" dirty="0"/>
              <a:t>the </a:t>
            </a:r>
            <a:r>
              <a:rPr lang="en-US" sz="2400" b="1" dirty="0" err="1"/>
              <a:t>windowIconified</a:t>
            </a:r>
            <a:r>
              <a:rPr lang="en-US" sz="2400" b="1" dirty="0"/>
              <a:t>( )</a:t>
            </a:r>
            <a:r>
              <a:rPr lang="en-US" sz="2400" dirty="0"/>
              <a:t> method is called. </a:t>
            </a:r>
            <a:endParaRPr lang="en-US" sz="2400" dirty="0" smtClean="0"/>
          </a:p>
          <a:p>
            <a:r>
              <a:rPr lang="en-US" sz="2400" dirty="0" smtClean="0"/>
              <a:t>When </a:t>
            </a:r>
            <a:r>
              <a:rPr lang="en-US" sz="2400" dirty="0"/>
              <a:t>a window is </a:t>
            </a:r>
            <a:r>
              <a:rPr lang="en-US" sz="2400" dirty="0" err="1"/>
              <a:t>deiconified</a:t>
            </a:r>
            <a:r>
              <a:rPr lang="en-US" sz="2400" dirty="0"/>
              <a:t>, the </a:t>
            </a:r>
            <a:r>
              <a:rPr lang="en-US" sz="2400" b="1" dirty="0" err="1"/>
              <a:t>windowDeiconified</a:t>
            </a:r>
            <a:r>
              <a:rPr lang="en-US" sz="2400" b="1" dirty="0"/>
              <a:t>( )</a:t>
            </a:r>
            <a:r>
              <a:rPr lang="en-US" sz="2400" dirty="0"/>
              <a:t> method is called. </a:t>
            </a:r>
            <a:r>
              <a:rPr lang="en-US" sz="2400" dirty="0" smtClean="0"/>
              <a:t>When </a:t>
            </a:r>
            <a:r>
              <a:rPr lang="en-US" sz="2400" dirty="0"/>
              <a:t>a window is opened or closed, the </a:t>
            </a:r>
            <a:r>
              <a:rPr lang="en-US" sz="2400" b="1" dirty="0" err="1"/>
              <a:t>windowOpened</a:t>
            </a:r>
            <a:r>
              <a:rPr lang="en-US" sz="2400" b="1" dirty="0"/>
              <a:t>( )</a:t>
            </a:r>
            <a:r>
              <a:rPr lang="en-US" sz="2400" dirty="0"/>
              <a:t> or </a:t>
            </a:r>
            <a:r>
              <a:rPr lang="en-US" sz="2400" b="1" dirty="0" err="1"/>
              <a:t>windowClosed</a:t>
            </a:r>
            <a:r>
              <a:rPr lang="en-US" sz="2400" b="1" dirty="0"/>
              <a:t>( </a:t>
            </a:r>
            <a:r>
              <a:rPr lang="en-US" sz="2400" dirty="0"/>
              <a:t>) methods are called, respectively. The </a:t>
            </a:r>
            <a:r>
              <a:rPr lang="en-US" sz="2400" b="1" dirty="0" err="1"/>
              <a:t>windowClosing</a:t>
            </a:r>
            <a:r>
              <a:rPr lang="en-US" sz="2400" b="1" dirty="0"/>
              <a:t>( )</a:t>
            </a:r>
            <a:r>
              <a:rPr lang="en-US" sz="2400" dirty="0"/>
              <a:t> method is called when a window is being closed. </a:t>
            </a:r>
          </a:p>
        </p:txBody>
      </p:sp>
      <p:sp>
        <p:nvSpPr>
          <p:cNvPr id="4" name="Title 1"/>
          <p:cNvSpPr>
            <a:spLocks noGrp="1"/>
          </p:cNvSpPr>
          <p:nvPr>
            <p:ph type="title"/>
          </p:nvPr>
        </p:nvSpPr>
        <p:spPr>
          <a:xfrm>
            <a:off x="457200" y="274638"/>
            <a:ext cx="8305800" cy="639762"/>
          </a:xfrm>
        </p:spPr>
        <p:txBody>
          <a:bodyPr>
            <a:normAutofit fontScale="90000"/>
          </a:bodyPr>
          <a:lstStyle/>
          <a:p>
            <a:r>
              <a:rPr lang="en-US" b="1" dirty="0"/>
              <a:t>The </a:t>
            </a:r>
            <a:r>
              <a:rPr lang="en-US" b="1" dirty="0" err="1"/>
              <a:t>WindowListener</a:t>
            </a:r>
            <a:r>
              <a:rPr lang="en-US" b="1" dirty="0"/>
              <a:t> Interface </a:t>
            </a:r>
          </a:p>
        </p:txBody>
      </p:sp>
    </p:spTree>
    <p:extLst>
      <p:ext uri="{BB962C8B-B14F-4D97-AF65-F5344CB8AC3E}">
        <p14:creationId xmlns:p14="http://schemas.microsoft.com/office/powerpoint/2010/main" xmlns="" val="4269777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In the delegation event model, listeners must register with a source in order to receive an event notification. </a:t>
            </a:r>
            <a:endParaRPr lang="en-US" sz="2400" dirty="0" smtClean="0"/>
          </a:p>
          <a:p>
            <a:r>
              <a:rPr lang="en-US" sz="2400" dirty="0" smtClean="0"/>
              <a:t>This </a:t>
            </a:r>
            <a:r>
              <a:rPr lang="en-US" sz="2400" dirty="0"/>
              <a:t>provides an important benefit: notifications are sent only to listeners that want to receive them. </a:t>
            </a:r>
            <a:endParaRPr lang="en-US" sz="2400" dirty="0" smtClean="0"/>
          </a:p>
          <a:p>
            <a:r>
              <a:rPr lang="en-US" sz="2400" dirty="0" smtClean="0"/>
              <a:t>Previously</a:t>
            </a:r>
            <a:r>
              <a:rPr lang="en-US" sz="2400" dirty="0"/>
              <a:t>, an event was propagated up the containment hierarchy until it was handled by a component. </a:t>
            </a:r>
            <a:endParaRPr lang="en-US" sz="2400" dirty="0" smtClean="0"/>
          </a:p>
          <a:p>
            <a:r>
              <a:rPr lang="en-US" sz="2400" dirty="0" smtClean="0"/>
              <a:t>This </a:t>
            </a:r>
            <a:r>
              <a:rPr lang="en-US" sz="2400" dirty="0"/>
              <a:t>required components to receive events that they did not process, and it wasted valuable time. </a:t>
            </a:r>
            <a:endParaRPr lang="en-US" sz="2400" dirty="0" smtClean="0"/>
          </a:p>
          <a:p>
            <a:r>
              <a:rPr lang="en-US" sz="2400" dirty="0" smtClean="0"/>
              <a:t>The </a:t>
            </a:r>
            <a:r>
              <a:rPr lang="en-US" sz="2400" dirty="0"/>
              <a:t>delegation event model eliminates this overhead.</a:t>
            </a:r>
          </a:p>
          <a:p>
            <a:endParaRPr lang="en-US" sz="2400" dirty="0"/>
          </a:p>
        </p:txBody>
      </p:sp>
    </p:spTree>
    <p:extLst>
      <p:ext uri="{BB962C8B-B14F-4D97-AF65-F5344CB8AC3E}">
        <p14:creationId xmlns:p14="http://schemas.microsoft.com/office/powerpoint/2010/main" xmlns="" val="20734449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2400" dirty="0"/>
              <a:t>The general forms of these methods are </a:t>
            </a:r>
          </a:p>
          <a:p>
            <a:pPr lvl="1"/>
            <a:r>
              <a:rPr lang="en-US" sz="2400" dirty="0"/>
              <a:t>void </a:t>
            </a:r>
            <a:r>
              <a:rPr lang="en-US" sz="2400" dirty="0" err="1"/>
              <a:t>windowActivated</a:t>
            </a:r>
            <a:r>
              <a:rPr lang="en-US" sz="2400" dirty="0"/>
              <a:t>(</a:t>
            </a:r>
            <a:r>
              <a:rPr lang="en-US" sz="2400" dirty="0" err="1"/>
              <a:t>WindowEvent</a:t>
            </a:r>
            <a:r>
              <a:rPr lang="en-US" sz="2400" dirty="0"/>
              <a:t> we) </a:t>
            </a:r>
          </a:p>
          <a:p>
            <a:pPr lvl="1"/>
            <a:r>
              <a:rPr lang="en-US" sz="2400" dirty="0"/>
              <a:t>void </a:t>
            </a:r>
            <a:r>
              <a:rPr lang="en-US" sz="2400" dirty="0" err="1"/>
              <a:t>windowClosed</a:t>
            </a:r>
            <a:r>
              <a:rPr lang="en-US" sz="2400" dirty="0"/>
              <a:t>(</a:t>
            </a:r>
            <a:r>
              <a:rPr lang="en-US" sz="2400" dirty="0" err="1"/>
              <a:t>WindowEvent</a:t>
            </a:r>
            <a:r>
              <a:rPr lang="en-US" sz="2400" dirty="0"/>
              <a:t> we) </a:t>
            </a:r>
          </a:p>
          <a:p>
            <a:pPr lvl="1"/>
            <a:r>
              <a:rPr lang="en-US" sz="2400" dirty="0"/>
              <a:t>void </a:t>
            </a:r>
            <a:r>
              <a:rPr lang="en-US" sz="2400" dirty="0" err="1"/>
              <a:t>windowClosing</a:t>
            </a:r>
            <a:r>
              <a:rPr lang="en-US" sz="2400" dirty="0"/>
              <a:t>(</a:t>
            </a:r>
            <a:r>
              <a:rPr lang="en-US" sz="2400" dirty="0" err="1"/>
              <a:t>WindowEvent</a:t>
            </a:r>
            <a:r>
              <a:rPr lang="en-US" sz="2400" dirty="0"/>
              <a:t> we) </a:t>
            </a:r>
          </a:p>
          <a:p>
            <a:pPr lvl="1"/>
            <a:r>
              <a:rPr lang="en-US" sz="2400" dirty="0"/>
              <a:t>void </a:t>
            </a:r>
            <a:r>
              <a:rPr lang="en-US" sz="2400" dirty="0" err="1"/>
              <a:t>windowDeactivated</a:t>
            </a:r>
            <a:r>
              <a:rPr lang="en-US" sz="2400" dirty="0"/>
              <a:t>(</a:t>
            </a:r>
            <a:r>
              <a:rPr lang="en-US" sz="2400" dirty="0" err="1"/>
              <a:t>WindowEvent</a:t>
            </a:r>
            <a:r>
              <a:rPr lang="en-US" sz="2400" dirty="0"/>
              <a:t> we) </a:t>
            </a:r>
          </a:p>
          <a:p>
            <a:pPr lvl="1"/>
            <a:r>
              <a:rPr lang="en-US" sz="2400" dirty="0"/>
              <a:t>void </a:t>
            </a:r>
            <a:r>
              <a:rPr lang="en-US" sz="2400" dirty="0" err="1"/>
              <a:t>windowDeiconified</a:t>
            </a:r>
            <a:r>
              <a:rPr lang="en-US" sz="2400" dirty="0"/>
              <a:t>(</a:t>
            </a:r>
            <a:r>
              <a:rPr lang="en-US" sz="2400" dirty="0" err="1"/>
              <a:t>WindowEvent</a:t>
            </a:r>
            <a:r>
              <a:rPr lang="en-US" sz="2400" dirty="0"/>
              <a:t> we) </a:t>
            </a:r>
          </a:p>
          <a:p>
            <a:pPr lvl="1"/>
            <a:r>
              <a:rPr lang="en-US" sz="2400" dirty="0"/>
              <a:t>void </a:t>
            </a:r>
            <a:r>
              <a:rPr lang="en-US" sz="2400" dirty="0" err="1"/>
              <a:t>windowIconified</a:t>
            </a:r>
            <a:r>
              <a:rPr lang="en-US" sz="2400" dirty="0"/>
              <a:t>(</a:t>
            </a:r>
            <a:r>
              <a:rPr lang="en-US" sz="2400" dirty="0" err="1"/>
              <a:t>WindowEvent</a:t>
            </a:r>
            <a:r>
              <a:rPr lang="en-US" sz="2400" dirty="0"/>
              <a:t> we) </a:t>
            </a:r>
          </a:p>
          <a:p>
            <a:pPr lvl="1"/>
            <a:r>
              <a:rPr lang="en-US" sz="2400" dirty="0"/>
              <a:t>void </a:t>
            </a:r>
            <a:r>
              <a:rPr lang="en-US" sz="2400" dirty="0" err="1"/>
              <a:t>windowOpened</a:t>
            </a:r>
            <a:r>
              <a:rPr lang="en-US" sz="2400" dirty="0"/>
              <a:t>(</a:t>
            </a:r>
            <a:r>
              <a:rPr lang="en-US" sz="2400" dirty="0" err="1"/>
              <a:t>WindowEvent</a:t>
            </a:r>
            <a:r>
              <a:rPr lang="en-US" sz="2400" dirty="0"/>
              <a:t> we)</a:t>
            </a:r>
          </a:p>
          <a:p>
            <a:endParaRPr lang="en-US" sz="3600" dirty="0"/>
          </a:p>
        </p:txBody>
      </p:sp>
    </p:spTree>
    <p:extLst>
      <p:ext uri="{BB962C8B-B14F-4D97-AF65-F5344CB8AC3E}">
        <p14:creationId xmlns:p14="http://schemas.microsoft.com/office/powerpoint/2010/main" xmlns="" val="762549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487362"/>
          </a:xfrm>
        </p:spPr>
        <p:txBody>
          <a:bodyPr>
            <a:normAutofit fontScale="90000"/>
          </a:bodyPr>
          <a:lstStyle/>
          <a:p>
            <a:endParaRPr lang="en-US"/>
          </a:p>
        </p:txBody>
      </p:sp>
      <p:sp>
        <p:nvSpPr>
          <p:cNvPr id="3" name="Content Placeholder 2"/>
          <p:cNvSpPr>
            <a:spLocks noGrp="1"/>
          </p:cNvSpPr>
          <p:nvPr>
            <p:ph idx="1"/>
          </p:nvPr>
        </p:nvSpPr>
        <p:spPr>
          <a:xfrm>
            <a:off x="457200" y="1036637"/>
            <a:ext cx="8229600" cy="4525963"/>
          </a:xfrm>
        </p:spPr>
        <p:txBody>
          <a:bodyPr>
            <a:noAutofit/>
          </a:bodyPr>
          <a:lstStyle/>
          <a:p>
            <a:pPr marL="0" indent="0">
              <a:buNone/>
            </a:pPr>
            <a:r>
              <a:rPr lang="en-US" sz="2400" b="1" dirty="0" smtClean="0"/>
              <a:t>The </a:t>
            </a:r>
            <a:r>
              <a:rPr lang="en-US" sz="2400" b="1" dirty="0" err="1" smtClean="0"/>
              <a:t>WindowFocusListener</a:t>
            </a:r>
            <a:r>
              <a:rPr lang="en-US" sz="2400" b="1" dirty="0" smtClean="0"/>
              <a:t> Interface</a:t>
            </a:r>
          </a:p>
          <a:p>
            <a:r>
              <a:rPr lang="en-US" sz="2200" dirty="0"/>
              <a:t>The listener interface for receiving </a:t>
            </a:r>
            <a:r>
              <a:rPr lang="en-US" sz="2200" dirty="0" err="1"/>
              <a:t>WindowEvents</a:t>
            </a:r>
            <a:r>
              <a:rPr lang="en-US" sz="2200" dirty="0" smtClean="0"/>
              <a:t>, including WINDOW_GAINED_FOCUS</a:t>
            </a:r>
            <a:r>
              <a:rPr lang="en-US" sz="2200" dirty="0"/>
              <a:t> and WINDOW_LOST_FOCUS events. </a:t>
            </a:r>
            <a:endParaRPr lang="en-US" sz="2200" dirty="0" smtClean="0"/>
          </a:p>
          <a:p>
            <a:r>
              <a:rPr lang="en-US" sz="2200" dirty="0" smtClean="0"/>
              <a:t>The </a:t>
            </a:r>
            <a:r>
              <a:rPr lang="en-US" sz="2200" dirty="0"/>
              <a:t>class that is interested in </a:t>
            </a:r>
            <a:r>
              <a:rPr lang="en-US" sz="2200" dirty="0" smtClean="0"/>
              <a:t>processing a </a:t>
            </a:r>
            <a:r>
              <a:rPr lang="en-US" sz="2200" dirty="0" err="1" smtClean="0"/>
              <a:t>WindowEvent</a:t>
            </a:r>
            <a:r>
              <a:rPr lang="en-US" sz="2200" dirty="0" smtClean="0"/>
              <a:t> either implements </a:t>
            </a:r>
            <a:r>
              <a:rPr lang="en-US" sz="2200" dirty="0"/>
              <a:t>this interface (and all the methods </a:t>
            </a:r>
            <a:r>
              <a:rPr lang="en-US" sz="2200" dirty="0" smtClean="0"/>
              <a:t>it contains) </a:t>
            </a:r>
            <a:r>
              <a:rPr lang="en-US" sz="2200" dirty="0"/>
              <a:t>or extends </a:t>
            </a:r>
            <a:r>
              <a:rPr lang="en-US" sz="2200" dirty="0" smtClean="0"/>
              <a:t>the abstract </a:t>
            </a:r>
            <a:r>
              <a:rPr lang="en-US" sz="2200" dirty="0" err="1" smtClean="0"/>
              <a:t>WindowAdapter</a:t>
            </a:r>
            <a:r>
              <a:rPr lang="en-US" sz="2200" dirty="0" smtClean="0"/>
              <a:t> class. </a:t>
            </a:r>
          </a:p>
          <a:p>
            <a:r>
              <a:rPr lang="en-US" sz="2200" dirty="0" smtClean="0"/>
              <a:t>It has two methods</a:t>
            </a:r>
          </a:p>
          <a:p>
            <a:pPr lvl="1"/>
            <a:r>
              <a:rPr lang="en-US" sz="2200" dirty="0"/>
              <a:t>void </a:t>
            </a:r>
            <a:r>
              <a:rPr lang="en-US" sz="2200" dirty="0" err="1"/>
              <a:t>windowGainedFocus</a:t>
            </a:r>
            <a:r>
              <a:rPr lang="en-US" sz="2200" dirty="0"/>
              <a:t>(</a:t>
            </a:r>
            <a:r>
              <a:rPr lang="en-US" sz="2200" dirty="0" err="1"/>
              <a:t>WindowEvent</a:t>
            </a:r>
            <a:r>
              <a:rPr lang="en-US" sz="2200" dirty="0"/>
              <a:t> e</a:t>
            </a:r>
            <a:r>
              <a:rPr lang="en-US" sz="2200" dirty="0" smtClean="0"/>
              <a:t>)</a:t>
            </a:r>
          </a:p>
          <a:p>
            <a:pPr lvl="1"/>
            <a:r>
              <a:rPr lang="en-US" sz="2200" dirty="0"/>
              <a:t>void </a:t>
            </a:r>
            <a:r>
              <a:rPr lang="en-US" sz="2200" dirty="0" err="1"/>
              <a:t>windowLostFocus</a:t>
            </a:r>
            <a:r>
              <a:rPr lang="en-US" sz="2200" dirty="0"/>
              <a:t>(</a:t>
            </a:r>
            <a:r>
              <a:rPr lang="en-US" sz="2200" dirty="0" err="1"/>
              <a:t>WindowEvent</a:t>
            </a:r>
            <a:r>
              <a:rPr lang="en-US" sz="2200" dirty="0"/>
              <a:t> e</a:t>
            </a:r>
            <a:r>
              <a:rPr lang="en-US" sz="2200" dirty="0" smtClean="0"/>
              <a:t>)</a:t>
            </a:r>
          </a:p>
          <a:p>
            <a:pPr marL="0" indent="0">
              <a:buNone/>
            </a:pPr>
            <a:r>
              <a:rPr lang="en-US" sz="2400" b="1" dirty="0"/>
              <a:t>The </a:t>
            </a:r>
            <a:r>
              <a:rPr lang="en-US" sz="2400" b="1" dirty="0" err="1"/>
              <a:t>WindowStateListener</a:t>
            </a:r>
            <a:r>
              <a:rPr lang="en-US" sz="2400" b="1" dirty="0"/>
              <a:t> Interface</a:t>
            </a:r>
          </a:p>
          <a:p>
            <a:r>
              <a:rPr lang="en-US" sz="2200" dirty="0"/>
              <a:t>The listener interface for receiving window state events</a:t>
            </a:r>
            <a:r>
              <a:rPr lang="en-US" sz="2200" dirty="0" smtClean="0"/>
              <a:t>.</a:t>
            </a:r>
          </a:p>
          <a:p>
            <a:r>
              <a:rPr lang="en-US" sz="2200" dirty="0" smtClean="0"/>
              <a:t>It has only one method.</a:t>
            </a:r>
          </a:p>
          <a:p>
            <a:pPr lvl="1"/>
            <a:r>
              <a:rPr lang="en-US" sz="2200" dirty="0" smtClean="0"/>
              <a:t>void</a:t>
            </a:r>
            <a:r>
              <a:rPr lang="en-US" sz="2200" dirty="0"/>
              <a:t> </a:t>
            </a:r>
            <a:r>
              <a:rPr lang="en-US" sz="2200" dirty="0" err="1"/>
              <a:t>windowStateChanged</a:t>
            </a:r>
            <a:r>
              <a:rPr lang="en-US" sz="2200" dirty="0"/>
              <a:t>(</a:t>
            </a:r>
            <a:r>
              <a:rPr lang="en-US" sz="2200" dirty="0" err="1"/>
              <a:t>WindowEvent</a:t>
            </a:r>
            <a:r>
              <a:rPr lang="en-US" sz="2200" dirty="0"/>
              <a:t> e)</a:t>
            </a:r>
            <a:endParaRPr lang="en-US" sz="2200" dirty="0" smtClean="0"/>
          </a:p>
          <a:p>
            <a:endParaRPr lang="en-US" sz="2200" dirty="0"/>
          </a:p>
        </p:txBody>
      </p:sp>
    </p:spTree>
    <p:extLst>
      <p:ext uri="{BB962C8B-B14F-4D97-AF65-F5344CB8AC3E}">
        <p14:creationId xmlns:p14="http://schemas.microsoft.com/office/powerpoint/2010/main" xmlns="" val="875918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400" b="1" dirty="0" smtClean="0"/>
              <a:t>The </a:t>
            </a:r>
            <a:r>
              <a:rPr lang="en-US" sz="2400" b="1" dirty="0" err="1" smtClean="0"/>
              <a:t>FocusListener</a:t>
            </a:r>
            <a:r>
              <a:rPr lang="en-US" sz="2400" b="1" dirty="0" smtClean="0"/>
              <a:t> Interface</a:t>
            </a:r>
          </a:p>
          <a:p>
            <a:r>
              <a:rPr lang="en-US" sz="2400" dirty="0"/>
              <a:t>The listener interface for receiving keyboard focus events on a component. </a:t>
            </a:r>
            <a:endParaRPr lang="en-US" sz="2400" dirty="0" smtClean="0"/>
          </a:p>
          <a:p>
            <a:r>
              <a:rPr lang="en-US" sz="2400" dirty="0" smtClean="0"/>
              <a:t>The </a:t>
            </a:r>
            <a:r>
              <a:rPr lang="en-US" sz="2400" dirty="0"/>
              <a:t>class that is interested in processing a focus event either implements this interface </a:t>
            </a:r>
            <a:r>
              <a:rPr lang="en-US" sz="2400" dirty="0" smtClean="0"/>
              <a:t>or </a:t>
            </a:r>
            <a:r>
              <a:rPr lang="en-US" sz="2400" dirty="0"/>
              <a:t>extends the abstract </a:t>
            </a:r>
            <a:r>
              <a:rPr lang="en-US" sz="2400" dirty="0" err="1"/>
              <a:t>FocusAdapter</a:t>
            </a:r>
            <a:r>
              <a:rPr lang="en-US" sz="2400" dirty="0"/>
              <a:t> </a:t>
            </a:r>
            <a:r>
              <a:rPr lang="en-US" sz="2400" dirty="0" smtClean="0"/>
              <a:t>class</a:t>
            </a:r>
          </a:p>
          <a:p>
            <a:r>
              <a:rPr lang="en-US" sz="2400" dirty="0" smtClean="0"/>
              <a:t>It has two methods</a:t>
            </a:r>
          </a:p>
          <a:p>
            <a:pPr lvl="1"/>
            <a:r>
              <a:rPr lang="en-US" sz="2400" dirty="0"/>
              <a:t>void </a:t>
            </a:r>
            <a:r>
              <a:rPr lang="en-US" sz="2400" dirty="0" err="1"/>
              <a:t>focusGained</a:t>
            </a:r>
            <a:r>
              <a:rPr lang="en-US" sz="2400" dirty="0"/>
              <a:t>(</a:t>
            </a:r>
            <a:r>
              <a:rPr lang="en-US" sz="2400" dirty="0" err="1"/>
              <a:t>FocusEvent</a:t>
            </a:r>
            <a:r>
              <a:rPr lang="en-US" sz="2400" dirty="0"/>
              <a:t> e)Invoked when a component gains the keyboard focus.</a:t>
            </a:r>
          </a:p>
          <a:p>
            <a:pPr lvl="1"/>
            <a:r>
              <a:rPr lang="en-US" sz="2400" dirty="0"/>
              <a:t>void </a:t>
            </a:r>
            <a:r>
              <a:rPr lang="en-US" sz="2400" dirty="0" err="1"/>
              <a:t>focusLost</a:t>
            </a:r>
            <a:r>
              <a:rPr lang="en-US" sz="2400" dirty="0"/>
              <a:t>(</a:t>
            </a:r>
            <a:r>
              <a:rPr lang="en-US" sz="2400" dirty="0" err="1"/>
              <a:t>FocusEvent</a:t>
            </a:r>
            <a:r>
              <a:rPr lang="en-US" sz="2400" dirty="0"/>
              <a:t> e)Invoked when a component loses the keyboard focus.</a:t>
            </a:r>
          </a:p>
          <a:p>
            <a:endParaRPr lang="en-US" sz="2400" dirty="0"/>
          </a:p>
        </p:txBody>
      </p:sp>
    </p:spTree>
    <p:extLst>
      <p:ext uri="{BB962C8B-B14F-4D97-AF65-F5344CB8AC3E}">
        <p14:creationId xmlns:p14="http://schemas.microsoft.com/office/powerpoint/2010/main" xmlns="" val="305166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smtClean="0"/>
              <a:t>The </a:t>
            </a:r>
            <a:r>
              <a:rPr lang="en-US" sz="2400" b="1" dirty="0" err="1" smtClean="0"/>
              <a:t>ItemListener</a:t>
            </a:r>
            <a:r>
              <a:rPr lang="en-US" sz="2400" b="1" dirty="0" smtClean="0"/>
              <a:t> Interface</a:t>
            </a:r>
          </a:p>
          <a:p>
            <a:r>
              <a:rPr lang="en-US" sz="2400" dirty="0"/>
              <a:t>The listener interface for receiving item events. The class that is interested in processing an item event implements this interface</a:t>
            </a:r>
            <a:r>
              <a:rPr lang="en-US" sz="2400" dirty="0" smtClean="0"/>
              <a:t>.</a:t>
            </a:r>
          </a:p>
          <a:p>
            <a:pPr lvl="1"/>
            <a:r>
              <a:rPr lang="en-US" sz="2400" dirty="0"/>
              <a:t>void </a:t>
            </a:r>
            <a:r>
              <a:rPr lang="en-US" sz="2400" dirty="0" err="1"/>
              <a:t>itemStateChanged</a:t>
            </a:r>
            <a:r>
              <a:rPr lang="en-US" sz="2400" dirty="0"/>
              <a:t>(</a:t>
            </a:r>
            <a:r>
              <a:rPr lang="en-US" sz="2400" dirty="0" err="1"/>
              <a:t>ItemEvent</a:t>
            </a:r>
            <a:r>
              <a:rPr lang="en-US" sz="2400" dirty="0"/>
              <a:t> e)Invoked when an item has been selected or deselected by the user. </a:t>
            </a:r>
            <a:endParaRPr lang="en-US" sz="2400" dirty="0" smtClean="0"/>
          </a:p>
          <a:p>
            <a:pPr marL="0" indent="0">
              <a:buNone/>
            </a:pPr>
            <a:r>
              <a:rPr lang="en-US" sz="2400" b="1" dirty="0" smtClean="0"/>
              <a:t>The </a:t>
            </a:r>
            <a:r>
              <a:rPr lang="en-US" sz="2400" b="1" dirty="0" err="1" smtClean="0"/>
              <a:t>AdjustmentListener</a:t>
            </a:r>
            <a:r>
              <a:rPr lang="en-US" sz="2400" b="1" dirty="0" smtClean="0"/>
              <a:t> Interface</a:t>
            </a:r>
          </a:p>
          <a:p>
            <a:r>
              <a:rPr lang="en-US" sz="2400" dirty="0"/>
              <a:t>The listener interface for receiving adjustment events</a:t>
            </a:r>
            <a:r>
              <a:rPr lang="en-US" sz="2400" dirty="0" smtClean="0"/>
              <a:t>.</a:t>
            </a:r>
          </a:p>
          <a:p>
            <a:pPr lvl="1"/>
            <a:r>
              <a:rPr lang="en-US" sz="2400" dirty="0"/>
              <a:t>void </a:t>
            </a:r>
            <a:r>
              <a:rPr lang="en-US" sz="2400" dirty="0" err="1"/>
              <a:t>adjustmentValueChanged</a:t>
            </a:r>
            <a:r>
              <a:rPr lang="en-US" sz="2400" dirty="0"/>
              <a:t>(</a:t>
            </a:r>
            <a:r>
              <a:rPr lang="en-US" sz="2400" dirty="0" err="1"/>
              <a:t>AdjustmentEvent</a:t>
            </a:r>
            <a:r>
              <a:rPr lang="en-US" sz="2400" dirty="0"/>
              <a:t> e)Invoked when the value of the adjustable has changed.</a:t>
            </a:r>
          </a:p>
          <a:p>
            <a:endParaRPr lang="en-US" sz="2400" b="1" dirty="0"/>
          </a:p>
          <a:p>
            <a:pPr marL="0" indent="0">
              <a:buNone/>
            </a:pPr>
            <a:endParaRPr lang="en-US" sz="2400" dirty="0"/>
          </a:p>
          <a:p>
            <a:endParaRPr lang="en-US" sz="2400" b="1" dirty="0"/>
          </a:p>
        </p:txBody>
      </p:sp>
    </p:spTree>
    <p:extLst>
      <p:ext uri="{BB962C8B-B14F-4D97-AF65-F5344CB8AC3E}">
        <p14:creationId xmlns:p14="http://schemas.microsoft.com/office/powerpoint/2010/main" xmlns="" val="986817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the Delegation Event Model </a:t>
            </a:r>
            <a:endParaRPr lang="en-US" dirty="0"/>
          </a:p>
        </p:txBody>
      </p:sp>
      <p:sp>
        <p:nvSpPr>
          <p:cNvPr id="3" name="Content Placeholder 2"/>
          <p:cNvSpPr>
            <a:spLocks noGrp="1"/>
          </p:cNvSpPr>
          <p:nvPr>
            <p:ph idx="1"/>
          </p:nvPr>
        </p:nvSpPr>
        <p:spPr>
          <a:xfrm>
            <a:off x="457200" y="1295400"/>
            <a:ext cx="8382000" cy="5334000"/>
          </a:xfrm>
        </p:spPr>
        <p:txBody>
          <a:bodyPr>
            <a:noAutofit/>
          </a:bodyPr>
          <a:lstStyle/>
          <a:p>
            <a:r>
              <a:rPr lang="en-US" sz="2200" dirty="0" smtClean="0"/>
              <a:t>Using </a:t>
            </a:r>
            <a:r>
              <a:rPr lang="en-US" sz="2200" dirty="0"/>
              <a:t>the delegation event model is actually quite easy. Just follow these two steps:</a:t>
            </a:r>
          </a:p>
          <a:p>
            <a:pPr lvl="0"/>
            <a:r>
              <a:rPr lang="en-US" sz="2200" dirty="0"/>
              <a:t>Implement the appropriate interface in the listener so that it can receive the type of event desired. </a:t>
            </a:r>
          </a:p>
          <a:p>
            <a:pPr lvl="0"/>
            <a:r>
              <a:rPr lang="en-US" sz="2200" dirty="0"/>
              <a:t>Implement code to register and unregister (if necessary) the listener as a recipient for the event notifications.</a:t>
            </a:r>
          </a:p>
          <a:p>
            <a:r>
              <a:rPr lang="en-US" sz="2200" dirty="0"/>
              <a:t>Remember that a source may generate several types of events. Each event must be registered separately. Also, an object may register to receive several types of events, but it must implement all of the interfaces that are required to receive these events. </a:t>
            </a:r>
          </a:p>
          <a:p>
            <a:r>
              <a:rPr lang="en-US" sz="2200" dirty="0"/>
              <a:t>To see how the delegation model works in practice, we will look at examples that handle two commonly used event generators: the mouse and keyboard.</a:t>
            </a:r>
          </a:p>
          <a:p>
            <a:pPr marL="0" indent="0">
              <a:buNone/>
            </a:pPr>
            <a:endParaRPr lang="en-US" sz="2200" dirty="0"/>
          </a:p>
        </p:txBody>
      </p:sp>
    </p:spTree>
    <p:extLst>
      <p:ext uri="{BB962C8B-B14F-4D97-AF65-F5344CB8AC3E}">
        <p14:creationId xmlns:p14="http://schemas.microsoft.com/office/powerpoint/2010/main" xmlns="" val="6955184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Handling Mouse Events </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sz="2400" dirty="0" smtClean="0"/>
              <a:t>To </a:t>
            </a:r>
            <a:r>
              <a:rPr lang="en-US" sz="2400" dirty="0"/>
              <a:t>handle mouse events, you must implement the </a:t>
            </a:r>
            <a:r>
              <a:rPr lang="en-US" sz="2400" b="1" dirty="0" err="1"/>
              <a:t>MouseListener</a:t>
            </a:r>
            <a:r>
              <a:rPr lang="en-US" sz="2400" dirty="0"/>
              <a:t> and the </a:t>
            </a:r>
            <a:r>
              <a:rPr lang="en-US" sz="2400" b="1" dirty="0" err="1"/>
              <a:t>MouseMotionListener</a:t>
            </a:r>
            <a:r>
              <a:rPr lang="en-US" sz="2400" dirty="0"/>
              <a:t> interfaces. </a:t>
            </a:r>
            <a:endParaRPr lang="en-US" sz="2400" dirty="0" smtClean="0"/>
          </a:p>
          <a:p>
            <a:endParaRPr lang="en-US" sz="2400" dirty="0"/>
          </a:p>
        </p:txBody>
      </p:sp>
    </p:spTree>
    <p:extLst>
      <p:ext uri="{BB962C8B-B14F-4D97-AF65-F5344CB8AC3E}">
        <p14:creationId xmlns:p14="http://schemas.microsoft.com/office/powerpoint/2010/main" xmlns="" val="2004006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a:t>import </a:t>
            </a:r>
            <a:r>
              <a:rPr lang="en-US" sz="2000" dirty="0" err="1"/>
              <a:t>java.awt</a:t>
            </a:r>
            <a:r>
              <a:rPr lang="en-US" sz="2000" dirty="0"/>
              <a:t>.*;</a:t>
            </a:r>
          </a:p>
          <a:p>
            <a:pPr marL="0" indent="0">
              <a:buNone/>
            </a:pPr>
            <a:r>
              <a:rPr lang="en-US" sz="2000" dirty="0"/>
              <a:t>import </a:t>
            </a:r>
            <a:r>
              <a:rPr lang="en-US" sz="2000" dirty="0" err="1"/>
              <a:t>java.awt.event</a:t>
            </a:r>
            <a:r>
              <a:rPr lang="en-US" sz="2000" dirty="0"/>
              <a:t>.*;</a:t>
            </a:r>
          </a:p>
          <a:p>
            <a:pPr marL="0" indent="0">
              <a:buNone/>
            </a:pPr>
            <a:endParaRPr lang="en-US" sz="2000" dirty="0"/>
          </a:p>
          <a:p>
            <a:pPr marL="0" indent="0">
              <a:buNone/>
            </a:pPr>
            <a:r>
              <a:rPr lang="en-US" sz="2000" dirty="0"/>
              <a:t>public class </a:t>
            </a:r>
            <a:r>
              <a:rPr lang="en-US" sz="2000" dirty="0" err="1"/>
              <a:t>MouseEventHandlingDemo</a:t>
            </a:r>
            <a:r>
              <a:rPr lang="en-US" sz="2000" dirty="0"/>
              <a:t> {</a:t>
            </a:r>
          </a:p>
          <a:p>
            <a:pPr marL="0" indent="0">
              <a:buNone/>
            </a:pPr>
            <a:endParaRPr lang="en-US" sz="2000" dirty="0"/>
          </a:p>
          <a:p>
            <a:pPr marL="0" indent="0">
              <a:buNone/>
            </a:pPr>
            <a:r>
              <a:rPr lang="en-US" sz="2000" dirty="0"/>
              <a:t>    private Frame f;</a:t>
            </a:r>
          </a:p>
          <a:p>
            <a:pPr marL="0" indent="0">
              <a:buNone/>
            </a:pPr>
            <a:r>
              <a:rPr lang="en-US" sz="2000" dirty="0"/>
              <a:t>    private Label hl, ml, </a:t>
            </a:r>
            <a:r>
              <a:rPr lang="en-US" sz="2000" dirty="0" err="1"/>
              <a:t>sl</a:t>
            </a:r>
            <a:r>
              <a:rPr lang="en-US" sz="2000" dirty="0"/>
              <a:t>;</a:t>
            </a:r>
          </a:p>
          <a:p>
            <a:pPr marL="0" indent="0">
              <a:buNone/>
            </a:pPr>
            <a:r>
              <a:rPr lang="en-US" sz="2000" dirty="0"/>
              <a:t>    private Panel p;</a:t>
            </a:r>
          </a:p>
          <a:p>
            <a:pPr marL="0" indent="0">
              <a:buNone/>
            </a:pPr>
            <a:endParaRPr lang="en-US" sz="2000" dirty="0"/>
          </a:p>
          <a:p>
            <a:pPr marL="0" indent="0">
              <a:buNone/>
            </a:pPr>
            <a:r>
              <a:rPr lang="en-US" sz="2000" dirty="0"/>
              <a:t>    public </a:t>
            </a:r>
            <a:r>
              <a:rPr lang="en-US" sz="2000" dirty="0" err="1"/>
              <a:t>MouseEventHandlingDemo</a:t>
            </a:r>
            <a:r>
              <a:rPr lang="en-US" sz="2000" dirty="0"/>
              <a:t>() {</a:t>
            </a:r>
          </a:p>
          <a:p>
            <a:pPr marL="0" indent="0">
              <a:buNone/>
            </a:pPr>
            <a:r>
              <a:rPr lang="en-US" sz="2000" dirty="0"/>
              <a:t>        f = new Frame("Java </a:t>
            </a:r>
            <a:r>
              <a:rPr lang="en-US" sz="2000" dirty="0" err="1"/>
              <a:t>MouseEvent</a:t>
            </a:r>
            <a:r>
              <a:rPr lang="en-US" sz="2000" dirty="0"/>
              <a:t> Examples");</a:t>
            </a:r>
          </a:p>
          <a:p>
            <a:pPr marL="0" indent="0">
              <a:buNone/>
            </a:pPr>
            <a:r>
              <a:rPr lang="en-US" sz="2000" dirty="0"/>
              <a:t>        </a:t>
            </a:r>
            <a:r>
              <a:rPr lang="en-US" sz="2000" dirty="0" err="1"/>
              <a:t>f.setSize</a:t>
            </a:r>
            <a:r>
              <a:rPr lang="en-US" sz="2000" dirty="0"/>
              <a:t>(400, 400);</a:t>
            </a:r>
          </a:p>
          <a:p>
            <a:pPr marL="0" indent="0">
              <a:buNone/>
            </a:pPr>
            <a:r>
              <a:rPr lang="en-US" sz="2000" dirty="0"/>
              <a:t>        </a:t>
            </a:r>
            <a:r>
              <a:rPr lang="en-US" sz="2000" dirty="0" err="1"/>
              <a:t>f.setLayout</a:t>
            </a:r>
            <a:r>
              <a:rPr lang="en-US" sz="2000" dirty="0"/>
              <a:t>(new </a:t>
            </a:r>
            <a:r>
              <a:rPr lang="en-US" sz="2000" dirty="0" err="1"/>
              <a:t>GridLayout</a:t>
            </a:r>
            <a:r>
              <a:rPr lang="en-US" sz="2000" dirty="0"/>
              <a:t>(3, 1));</a:t>
            </a:r>
          </a:p>
          <a:p>
            <a:pPr marL="0" indent="0">
              <a:buNone/>
            </a:pPr>
            <a:endParaRPr lang="en-US" sz="2000" dirty="0"/>
          </a:p>
          <a:p>
            <a:pPr marL="0" indent="0">
              <a:buNone/>
            </a:pPr>
            <a:r>
              <a:rPr lang="en-US" sz="2000" dirty="0"/>
              <a:t>        </a:t>
            </a:r>
          </a:p>
        </p:txBody>
      </p:sp>
    </p:spTree>
    <p:extLst>
      <p:ext uri="{BB962C8B-B14F-4D97-AF65-F5344CB8AC3E}">
        <p14:creationId xmlns:p14="http://schemas.microsoft.com/office/powerpoint/2010/main" xmlns="" val="3382846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        hl </a:t>
            </a:r>
            <a:r>
              <a:rPr lang="en-US" sz="2000" dirty="0"/>
              <a:t>= new Label("</a:t>
            </a:r>
            <a:r>
              <a:rPr lang="en-US" sz="2000" dirty="0" err="1"/>
              <a:t>MouseListener</a:t>
            </a:r>
            <a:r>
              <a:rPr lang="en-US" sz="2000" dirty="0"/>
              <a:t>", </a:t>
            </a:r>
            <a:r>
              <a:rPr lang="en-US" sz="2000" dirty="0" err="1"/>
              <a:t>Label.CENTER</a:t>
            </a:r>
            <a:r>
              <a:rPr lang="en-US" sz="2000" dirty="0"/>
              <a:t>);</a:t>
            </a:r>
          </a:p>
          <a:p>
            <a:pPr marL="0" indent="0">
              <a:buNone/>
            </a:pPr>
            <a:r>
              <a:rPr lang="en-US" sz="2000" dirty="0"/>
              <a:t>        </a:t>
            </a:r>
            <a:r>
              <a:rPr lang="en-US" sz="2000" dirty="0" err="1"/>
              <a:t>sl</a:t>
            </a:r>
            <a:r>
              <a:rPr lang="en-US" sz="2000" dirty="0"/>
              <a:t> = new Label("Result", </a:t>
            </a:r>
            <a:r>
              <a:rPr lang="en-US" sz="2000" dirty="0" err="1"/>
              <a:t>Label.CENTER</a:t>
            </a:r>
            <a:r>
              <a:rPr lang="en-US" sz="2000" dirty="0"/>
              <a:t>);</a:t>
            </a:r>
          </a:p>
          <a:p>
            <a:pPr marL="0" indent="0">
              <a:buNone/>
            </a:pPr>
            <a:r>
              <a:rPr lang="en-US" sz="2000" dirty="0"/>
              <a:t>        ml = new Label("Interact here to see event");</a:t>
            </a:r>
          </a:p>
          <a:p>
            <a:pPr marL="0" indent="0">
              <a:buNone/>
            </a:pPr>
            <a:r>
              <a:rPr lang="en-US" sz="2000" dirty="0"/>
              <a:t>        p = new Panel();</a:t>
            </a:r>
          </a:p>
          <a:p>
            <a:pPr marL="0" indent="0">
              <a:buNone/>
            </a:pPr>
            <a:r>
              <a:rPr lang="en-US" sz="2000" dirty="0"/>
              <a:t>        </a:t>
            </a:r>
            <a:r>
              <a:rPr lang="en-US" sz="2000" dirty="0" err="1"/>
              <a:t>p.setLayout</a:t>
            </a:r>
            <a:r>
              <a:rPr lang="en-US" sz="2000" dirty="0"/>
              <a:t>(new </a:t>
            </a:r>
            <a:r>
              <a:rPr lang="en-US" sz="2000" dirty="0" err="1"/>
              <a:t>FlowLayout</a:t>
            </a:r>
            <a:r>
              <a:rPr lang="en-US" sz="2000" dirty="0" smtClean="0"/>
              <a:t>()); </a:t>
            </a:r>
          </a:p>
          <a:p>
            <a:pPr marL="0" indent="0">
              <a:buNone/>
            </a:pPr>
            <a:r>
              <a:rPr lang="en-US" sz="2000" dirty="0" smtClean="0"/>
              <a:t>        </a:t>
            </a:r>
            <a:r>
              <a:rPr lang="en-US" sz="2000" dirty="0" err="1" smtClean="0"/>
              <a:t>f.add</a:t>
            </a:r>
            <a:r>
              <a:rPr lang="en-US" sz="2000" dirty="0" smtClean="0"/>
              <a:t>(hl</a:t>
            </a:r>
            <a:r>
              <a:rPr lang="en-US" sz="2000" dirty="0"/>
              <a:t>);</a:t>
            </a:r>
          </a:p>
          <a:p>
            <a:pPr marL="0" indent="0">
              <a:buNone/>
            </a:pPr>
            <a:r>
              <a:rPr lang="en-US" sz="2000" dirty="0"/>
              <a:t>        </a:t>
            </a:r>
            <a:r>
              <a:rPr lang="en-US" sz="2000" dirty="0" err="1"/>
              <a:t>f.add</a:t>
            </a:r>
            <a:r>
              <a:rPr lang="en-US" sz="2000" dirty="0"/>
              <a:t>(p);</a:t>
            </a:r>
          </a:p>
          <a:p>
            <a:pPr marL="0" indent="0">
              <a:buNone/>
            </a:pPr>
            <a:r>
              <a:rPr lang="en-US" sz="2000" dirty="0"/>
              <a:t>        </a:t>
            </a:r>
            <a:r>
              <a:rPr lang="en-US" sz="2000" dirty="0" err="1"/>
              <a:t>f.add</a:t>
            </a:r>
            <a:r>
              <a:rPr lang="en-US" sz="2000" dirty="0"/>
              <a:t>(</a:t>
            </a:r>
            <a:r>
              <a:rPr lang="en-US" sz="2000" dirty="0" err="1"/>
              <a:t>sl</a:t>
            </a:r>
            <a:r>
              <a:rPr lang="en-US" sz="2000" dirty="0"/>
              <a:t>);</a:t>
            </a:r>
          </a:p>
          <a:p>
            <a:pPr marL="0" indent="0">
              <a:buNone/>
            </a:pPr>
            <a:endParaRPr lang="en-US" sz="2000" dirty="0"/>
          </a:p>
          <a:p>
            <a:pPr marL="0" indent="0">
              <a:buNone/>
            </a:pPr>
            <a:r>
              <a:rPr lang="en-US" sz="2000" dirty="0"/>
              <a:t>        </a:t>
            </a:r>
            <a:r>
              <a:rPr lang="en-US" sz="2000" dirty="0" err="1"/>
              <a:t>ml.setAlignment</a:t>
            </a:r>
            <a:r>
              <a:rPr lang="en-US" sz="2000" dirty="0"/>
              <a:t>(</a:t>
            </a:r>
            <a:r>
              <a:rPr lang="en-US" sz="2000" dirty="0" err="1"/>
              <a:t>Label.CENTER</a:t>
            </a:r>
            <a:r>
              <a:rPr lang="en-US" sz="2000" dirty="0"/>
              <a:t>);</a:t>
            </a:r>
          </a:p>
          <a:p>
            <a:pPr marL="0" indent="0">
              <a:buNone/>
            </a:pPr>
            <a:r>
              <a:rPr lang="en-US" sz="2000" dirty="0"/>
              <a:t>        </a:t>
            </a:r>
          </a:p>
        </p:txBody>
      </p:sp>
    </p:spTree>
    <p:extLst>
      <p:ext uri="{BB962C8B-B14F-4D97-AF65-F5344CB8AC3E}">
        <p14:creationId xmlns:p14="http://schemas.microsoft.com/office/powerpoint/2010/main" xmlns="" val="12635290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000" dirty="0" smtClean="0"/>
              <a:t>        </a:t>
            </a:r>
            <a:r>
              <a:rPr lang="en-US" sz="2000" dirty="0" err="1" smtClean="0"/>
              <a:t>ml.addMouseListener</a:t>
            </a:r>
            <a:r>
              <a:rPr lang="en-US" sz="2000" dirty="0" smtClean="0"/>
              <a:t>(new </a:t>
            </a:r>
            <a:r>
              <a:rPr lang="en-US" sz="2000" dirty="0" err="1"/>
              <a:t>MouseListener</a:t>
            </a:r>
            <a:r>
              <a:rPr lang="en-US" sz="2000" dirty="0"/>
              <a:t>() {</a:t>
            </a:r>
          </a:p>
          <a:p>
            <a:pPr marL="0" indent="0">
              <a:buNone/>
            </a:pPr>
            <a:r>
              <a:rPr lang="en-US" sz="2000" dirty="0"/>
              <a:t>            public void </a:t>
            </a:r>
            <a:r>
              <a:rPr lang="en-US" sz="2000" dirty="0" err="1"/>
              <a:t>mouseClicked</a:t>
            </a:r>
            <a:r>
              <a:rPr lang="en-US" sz="2000" dirty="0"/>
              <a:t>(</a:t>
            </a:r>
            <a:r>
              <a:rPr lang="en-US" sz="2000" dirty="0" err="1"/>
              <a:t>MouseEvent</a:t>
            </a:r>
            <a:r>
              <a:rPr lang="en-US" sz="2000" dirty="0"/>
              <a:t> e) {</a:t>
            </a:r>
          </a:p>
          <a:p>
            <a:pPr marL="0" indent="0">
              <a:buNone/>
            </a:pPr>
            <a:r>
              <a:rPr lang="en-US" sz="2000" dirty="0"/>
              <a:t>                </a:t>
            </a:r>
            <a:r>
              <a:rPr lang="en-US" sz="2000" dirty="0" err="1"/>
              <a:t>sl.setText</a:t>
            </a:r>
            <a:r>
              <a:rPr lang="en-US" sz="2000" dirty="0"/>
              <a:t>("Mouse Clicked: (" + </a:t>
            </a:r>
            <a:r>
              <a:rPr lang="en-US" sz="2000" dirty="0" err="1"/>
              <a:t>e.getX</a:t>
            </a:r>
            <a:r>
              <a:rPr lang="en-US" sz="2000" dirty="0"/>
              <a:t>() + ", " + </a:t>
            </a:r>
            <a:r>
              <a:rPr lang="en-US" sz="2000" dirty="0" err="1"/>
              <a:t>e.getY</a:t>
            </a:r>
            <a:r>
              <a:rPr lang="en-US" sz="2000" dirty="0"/>
              <a:t>() + ")");</a:t>
            </a:r>
          </a:p>
          <a:p>
            <a:pPr marL="0" indent="0">
              <a:buNone/>
            </a:pPr>
            <a:r>
              <a:rPr lang="en-US" sz="2000" dirty="0"/>
              <a:t>            </a:t>
            </a:r>
            <a:r>
              <a:rPr lang="en-US" sz="2000" dirty="0" smtClean="0"/>
              <a:t>}</a:t>
            </a:r>
            <a:endParaRPr lang="en-US" sz="2000" dirty="0"/>
          </a:p>
          <a:p>
            <a:pPr marL="0" indent="0">
              <a:buNone/>
            </a:pPr>
            <a:r>
              <a:rPr lang="en-US" sz="2000" dirty="0"/>
              <a:t>            public void </a:t>
            </a:r>
            <a:r>
              <a:rPr lang="en-US" sz="2000" dirty="0" err="1"/>
              <a:t>mousePressed</a:t>
            </a:r>
            <a:r>
              <a:rPr lang="en-US" sz="2000" dirty="0"/>
              <a:t>(</a:t>
            </a:r>
            <a:r>
              <a:rPr lang="en-US" sz="2000" dirty="0" err="1"/>
              <a:t>MouseEvent</a:t>
            </a:r>
            <a:r>
              <a:rPr lang="en-US" sz="2000" dirty="0"/>
              <a:t> e) {</a:t>
            </a:r>
          </a:p>
          <a:p>
            <a:pPr marL="0" indent="0">
              <a:buNone/>
            </a:pPr>
            <a:r>
              <a:rPr lang="en-US" sz="2000" dirty="0"/>
              <a:t>            </a:t>
            </a:r>
            <a:r>
              <a:rPr lang="en-US" sz="2000" dirty="0" smtClean="0"/>
              <a:t>}</a:t>
            </a:r>
            <a:endParaRPr lang="en-US" sz="2000" dirty="0"/>
          </a:p>
          <a:p>
            <a:pPr marL="0" indent="0">
              <a:buNone/>
            </a:pPr>
            <a:r>
              <a:rPr lang="en-US" sz="2000" dirty="0"/>
              <a:t>            public void </a:t>
            </a:r>
            <a:r>
              <a:rPr lang="en-US" sz="2000" dirty="0" err="1"/>
              <a:t>mouseReleased</a:t>
            </a:r>
            <a:r>
              <a:rPr lang="en-US" sz="2000" dirty="0"/>
              <a:t>(</a:t>
            </a:r>
            <a:r>
              <a:rPr lang="en-US" sz="2000" dirty="0" err="1"/>
              <a:t>MouseEvent</a:t>
            </a:r>
            <a:r>
              <a:rPr lang="en-US" sz="2000" dirty="0"/>
              <a:t> e) {</a:t>
            </a:r>
          </a:p>
          <a:p>
            <a:pPr marL="0" indent="0">
              <a:buNone/>
            </a:pPr>
            <a:r>
              <a:rPr lang="en-US" sz="2000" dirty="0"/>
              <a:t>            </a:t>
            </a:r>
            <a:r>
              <a:rPr lang="en-US" sz="2000" dirty="0" smtClean="0"/>
              <a:t>}</a:t>
            </a:r>
          </a:p>
          <a:p>
            <a:pPr marL="0" indent="0">
              <a:buNone/>
            </a:pPr>
            <a:r>
              <a:rPr lang="en-US" sz="2000" dirty="0" smtClean="0"/>
              <a:t>public </a:t>
            </a:r>
            <a:r>
              <a:rPr lang="en-US" sz="2000" dirty="0"/>
              <a:t>void </a:t>
            </a:r>
            <a:r>
              <a:rPr lang="en-US" sz="2000" dirty="0" err="1"/>
              <a:t>mouseEntered</a:t>
            </a:r>
            <a:r>
              <a:rPr lang="en-US" sz="2000" dirty="0"/>
              <a:t>(</a:t>
            </a:r>
            <a:r>
              <a:rPr lang="en-US" sz="2000" dirty="0" err="1"/>
              <a:t>MouseEvent</a:t>
            </a:r>
            <a:r>
              <a:rPr lang="en-US" sz="2000" dirty="0"/>
              <a:t> e) {</a:t>
            </a:r>
          </a:p>
          <a:p>
            <a:pPr marL="0" indent="0">
              <a:buNone/>
            </a:pPr>
            <a:r>
              <a:rPr lang="en-US" sz="2000" dirty="0"/>
              <a:t>            </a:t>
            </a:r>
            <a:r>
              <a:rPr lang="en-US" sz="2000" dirty="0" smtClean="0"/>
              <a:t>}</a:t>
            </a:r>
            <a:endParaRPr lang="en-US" sz="2000" dirty="0"/>
          </a:p>
          <a:p>
            <a:pPr marL="0" indent="0">
              <a:buNone/>
            </a:pPr>
            <a:r>
              <a:rPr lang="en-US" sz="2000" dirty="0"/>
              <a:t>            public void </a:t>
            </a:r>
            <a:r>
              <a:rPr lang="en-US" sz="2000" dirty="0" err="1"/>
              <a:t>mouseExited</a:t>
            </a:r>
            <a:r>
              <a:rPr lang="en-US" sz="2000" dirty="0"/>
              <a:t>(</a:t>
            </a:r>
            <a:r>
              <a:rPr lang="en-US" sz="2000" dirty="0" err="1"/>
              <a:t>MouseEvent</a:t>
            </a:r>
            <a:r>
              <a:rPr lang="en-US" sz="2000" dirty="0"/>
              <a:t> e) {</a:t>
            </a:r>
          </a:p>
          <a:p>
            <a:pPr marL="0" indent="0">
              <a:buNone/>
            </a:pPr>
            <a:r>
              <a:rPr lang="en-US" sz="2000" dirty="0"/>
              <a:t>            }</a:t>
            </a:r>
          </a:p>
          <a:p>
            <a:pPr marL="0" indent="0">
              <a:buNone/>
            </a:pPr>
            <a:r>
              <a:rPr lang="en-US" sz="2000" dirty="0"/>
              <a:t>        });</a:t>
            </a:r>
            <a:r>
              <a:rPr lang="en-US" sz="2000" dirty="0" smtClean="0"/>
              <a:t> </a:t>
            </a:r>
          </a:p>
        </p:txBody>
      </p:sp>
    </p:spTree>
    <p:extLst>
      <p:ext uri="{BB962C8B-B14F-4D97-AF65-F5344CB8AC3E}">
        <p14:creationId xmlns:p14="http://schemas.microsoft.com/office/powerpoint/2010/main" xmlns="" val="31967195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400050" lvl="1" indent="0">
              <a:buNone/>
            </a:pPr>
            <a:r>
              <a:rPr lang="en-US" sz="2000" dirty="0" err="1"/>
              <a:t>p.add</a:t>
            </a:r>
            <a:r>
              <a:rPr lang="en-US" sz="2000" dirty="0"/>
              <a:t>(ml);</a:t>
            </a:r>
          </a:p>
          <a:p>
            <a:pPr marL="400050" lvl="1" indent="0">
              <a:buNone/>
            </a:pPr>
            <a:r>
              <a:rPr lang="en-US" sz="2000" dirty="0"/>
              <a:t>        </a:t>
            </a:r>
            <a:r>
              <a:rPr lang="en-US" sz="2000" dirty="0" err="1"/>
              <a:t>f.add</a:t>
            </a:r>
            <a:r>
              <a:rPr lang="en-US" sz="2000" dirty="0"/>
              <a:t>(p);</a:t>
            </a:r>
          </a:p>
          <a:p>
            <a:pPr marL="400050" lvl="1" indent="0">
              <a:buNone/>
            </a:pPr>
            <a:r>
              <a:rPr lang="en-US" sz="2000" dirty="0"/>
              <a:t>        </a:t>
            </a:r>
            <a:r>
              <a:rPr lang="en-US" sz="2000" dirty="0" err="1"/>
              <a:t>f.setVisible</a:t>
            </a:r>
            <a:r>
              <a:rPr lang="en-US" sz="2000" dirty="0"/>
              <a:t>(true);</a:t>
            </a:r>
          </a:p>
          <a:p>
            <a:pPr marL="400050" lvl="1" indent="0">
              <a:buNone/>
            </a:pPr>
            <a:r>
              <a:rPr lang="en-US" sz="2000" dirty="0"/>
              <a:t>    }</a:t>
            </a:r>
          </a:p>
          <a:p>
            <a:pPr marL="400050" lvl="1" indent="0">
              <a:buNone/>
            </a:pPr>
            <a:endParaRPr lang="en-US" sz="2000" dirty="0"/>
          </a:p>
          <a:p>
            <a:pPr marL="400050" lvl="1" indent="0">
              <a:buNone/>
            </a:pPr>
            <a:r>
              <a:rPr lang="en-US" sz="2000" dirty="0"/>
              <a:t>    public static void main(String[] </a:t>
            </a:r>
            <a:r>
              <a:rPr lang="en-US" sz="2000" dirty="0" err="1"/>
              <a:t>args</a:t>
            </a:r>
            <a:r>
              <a:rPr lang="en-US" sz="2000" dirty="0"/>
              <a:t>) {</a:t>
            </a:r>
          </a:p>
          <a:p>
            <a:pPr marL="400050" lvl="1" indent="0">
              <a:buNone/>
            </a:pPr>
            <a:r>
              <a:rPr lang="en-US" sz="2000" dirty="0"/>
              <a:t>        new </a:t>
            </a:r>
            <a:r>
              <a:rPr lang="en-US" sz="2000" dirty="0" err="1"/>
              <a:t>MouseEventHandlingDemo</a:t>
            </a:r>
            <a:r>
              <a:rPr lang="en-US" sz="2000" dirty="0"/>
              <a:t>();</a:t>
            </a:r>
          </a:p>
          <a:p>
            <a:pPr marL="400050" lvl="1" indent="0">
              <a:buNone/>
            </a:pPr>
            <a:r>
              <a:rPr lang="en-US" sz="2000" dirty="0"/>
              <a:t>    }</a:t>
            </a:r>
          </a:p>
          <a:p>
            <a:pPr marL="400050" lvl="1" indent="0">
              <a:buNone/>
            </a:pPr>
            <a:r>
              <a:rPr lang="en-US" sz="2000" dirty="0"/>
              <a:t>}</a:t>
            </a:r>
          </a:p>
          <a:p>
            <a:pPr marL="400050" lvl="1" indent="0">
              <a:buNone/>
            </a:pPr>
            <a:endParaRPr lang="en-US" sz="2000" dirty="0"/>
          </a:p>
        </p:txBody>
      </p:sp>
    </p:spTree>
    <p:extLst>
      <p:ext uri="{BB962C8B-B14F-4D97-AF65-F5344CB8AC3E}">
        <p14:creationId xmlns:p14="http://schemas.microsoft.com/office/powerpoint/2010/main" xmlns="" val="1476362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001000" cy="762001"/>
          </a:xfrm>
        </p:spPr>
        <p:txBody>
          <a:bodyPr>
            <a:normAutofit/>
          </a:bodyPr>
          <a:lstStyle/>
          <a:p>
            <a:r>
              <a:rPr lang="en-US" b="1" dirty="0"/>
              <a:t>Events </a:t>
            </a:r>
            <a:endParaRPr lang="en-US" dirty="0"/>
          </a:p>
        </p:txBody>
      </p:sp>
      <p:sp>
        <p:nvSpPr>
          <p:cNvPr id="3" name="Content Placeholder 2"/>
          <p:cNvSpPr>
            <a:spLocks noGrp="1"/>
          </p:cNvSpPr>
          <p:nvPr>
            <p:ph idx="1"/>
          </p:nvPr>
        </p:nvSpPr>
        <p:spPr>
          <a:xfrm>
            <a:off x="457200" y="914400"/>
            <a:ext cx="8458200" cy="5791200"/>
          </a:xfrm>
        </p:spPr>
        <p:txBody>
          <a:bodyPr>
            <a:noAutofit/>
          </a:bodyPr>
          <a:lstStyle/>
          <a:p>
            <a:r>
              <a:rPr lang="en-US" sz="2400" dirty="0" smtClean="0"/>
              <a:t>In </a:t>
            </a:r>
            <a:r>
              <a:rPr lang="en-US" sz="2400" dirty="0"/>
              <a:t>the delegation model, an event is an object that describes a state change in a source. </a:t>
            </a:r>
            <a:endParaRPr lang="en-US" sz="2400" dirty="0" smtClean="0"/>
          </a:p>
          <a:p>
            <a:r>
              <a:rPr lang="en-US" sz="2400" dirty="0" smtClean="0"/>
              <a:t>An event </a:t>
            </a:r>
            <a:r>
              <a:rPr lang="en-US" sz="2400" dirty="0"/>
              <a:t>can be generated as a consequence of a person interacting with the elements in a graphical user interface. </a:t>
            </a:r>
            <a:endParaRPr lang="en-US" sz="2400" dirty="0" smtClean="0"/>
          </a:p>
          <a:p>
            <a:r>
              <a:rPr lang="en-US" sz="2400" dirty="0" smtClean="0"/>
              <a:t>Some </a:t>
            </a:r>
            <a:r>
              <a:rPr lang="en-US" sz="2400" dirty="0"/>
              <a:t>of the activities that cause events to be generated are pressing a button, entering a character via the keyboard, selecting an item in a list, and clicking the mouse. </a:t>
            </a:r>
            <a:endParaRPr lang="en-US" sz="2400" dirty="0" smtClean="0"/>
          </a:p>
          <a:p>
            <a:r>
              <a:rPr lang="en-US" sz="2400" dirty="0" smtClean="0"/>
              <a:t>Events </a:t>
            </a:r>
            <a:r>
              <a:rPr lang="en-US" sz="2400" dirty="0"/>
              <a:t>may also occur that are not directly caused by interactions with a user interface. </a:t>
            </a:r>
            <a:endParaRPr lang="en-US" sz="2400" dirty="0" smtClean="0"/>
          </a:p>
          <a:p>
            <a:r>
              <a:rPr lang="en-US" sz="2400" dirty="0" smtClean="0"/>
              <a:t>For </a:t>
            </a:r>
            <a:r>
              <a:rPr lang="en-US" sz="2400" dirty="0"/>
              <a:t>example, an event may be generated when a timer expires, a counter exceeds a value, software or hardware failure occurs, or an operation is completed. </a:t>
            </a:r>
          </a:p>
        </p:txBody>
      </p:sp>
    </p:spTree>
    <p:extLst>
      <p:ext uri="{BB962C8B-B14F-4D97-AF65-F5344CB8AC3E}">
        <p14:creationId xmlns:p14="http://schemas.microsoft.com/office/powerpoint/2010/main" xmlns="" val="40594051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639762"/>
          </a:xfrm>
        </p:spPr>
        <p:txBody>
          <a:bodyPr>
            <a:normAutofit fontScale="90000"/>
          </a:bodyPr>
          <a:lstStyle/>
          <a:p>
            <a:r>
              <a:rPr lang="en-US" dirty="0" smtClean="0"/>
              <a:t>Program 2</a:t>
            </a:r>
            <a:endParaRPr lang="en-US" dirty="0"/>
          </a:p>
        </p:txBody>
      </p:sp>
      <p:sp>
        <p:nvSpPr>
          <p:cNvPr id="3" name="Content Placeholder 2"/>
          <p:cNvSpPr>
            <a:spLocks noGrp="1"/>
          </p:cNvSpPr>
          <p:nvPr>
            <p:ph idx="1"/>
          </p:nvPr>
        </p:nvSpPr>
        <p:spPr>
          <a:xfrm>
            <a:off x="457200" y="838200"/>
            <a:ext cx="8229600" cy="5791200"/>
          </a:xfrm>
        </p:spPr>
        <p:txBody>
          <a:bodyPr>
            <a:normAutofit fontScale="62500" lnSpcReduction="20000"/>
          </a:bodyPr>
          <a:lstStyle/>
          <a:p>
            <a:pPr marL="0" indent="0">
              <a:buNone/>
            </a:pPr>
            <a:endParaRPr lang="en-US" dirty="0"/>
          </a:p>
          <a:p>
            <a:pPr marL="0" indent="0">
              <a:buNone/>
            </a:pPr>
            <a:r>
              <a:rPr lang="en-US" dirty="0"/>
              <a:t>import </a:t>
            </a:r>
            <a:r>
              <a:rPr lang="en-US" dirty="0" err="1" smtClean="0"/>
              <a:t>java.awt</a:t>
            </a:r>
            <a:r>
              <a:rPr lang="en-US" dirty="0" smtClean="0"/>
              <a:t>.*;</a:t>
            </a:r>
            <a:endParaRPr lang="en-US" dirty="0"/>
          </a:p>
          <a:p>
            <a:pPr marL="0" indent="0">
              <a:buNone/>
            </a:pPr>
            <a:r>
              <a:rPr lang="en-US" dirty="0" smtClean="0"/>
              <a:t>import </a:t>
            </a:r>
            <a:r>
              <a:rPr lang="en-US" dirty="0" err="1" smtClean="0"/>
              <a:t>java.awt.event</a:t>
            </a:r>
            <a:r>
              <a:rPr lang="en-US" dirty="0" smtClean="0"/>
              <a:t>.*;</a:t>
            </a:r>
            <a:endParaRPr lang="en-US" dirty="0"/>
          </a:p>
          <a:p>
            <a:pPr marL="0" indent="0">
              <a:buNone/>
            </a:pPr>
            <a:endParaRPr lang="en-US" dirty="0"/>
          </a:p>
          <a:p>
            <a:pPr marL="0" indent="0">
              <a:buNone/>
            </a:pPr>
            <a:r>
              <a:rPr lang="en-US" dirty="0"/>
              <a:t>public class </a:t>
            </a:r>
            <a:r>
              <a:rPr lang="en-US" dirty="0" err="1"/>
              <a:t>MouseEventDemo</a:t>
            </a:r>
            <a:r>
              <a:rPr lang="en-US" dirty="0"/>
              <a:t> extends Frame implements </a:t>
            </a:r>
            <a:r>
              <a:rPr lang="en-US" dirty="0" err="1"/>
              <a:t>MouseListener</a:t>
            </a:r>
            <a:r>
              <a:rPr lang="en-US" dirty="0"/>
              <a:t> </a:t>
            </a:r>
            <a:r>
              <a:rPr lang="en-US" dirty="0" smtClean="0"/>
              <a:t>{</a:t>
            </a:r>
            <a:endParaRPr lang="en-US" dirty="0"/>
          </a:p>
          <a:p>
            <a:pPr marL="0" indent="0">
              <a:buNone/>
            </a:pPr>
            <a:r>
              <a:rPr lang="en-US" dirty="0"/>
              <a:t>    </a:t>
            </a:r>
            <a:r>
              <a:rPr lang="en-US" dirty="0" err="1"/>
              <a:t>int</a:t>
            </a:r>
            <a:r>
              <a:rPr lang="en-US" dirty="0"/>
              <a:t> x = 0, y = 0;</a:t>
            </a:r>
          </a:p>
          <a:p>
            <a:pPr marL="0" indent="0">
              <a:buNone/>
            </a:pPr>
            <a:r>
              <a:rPr lang="en-US" dirty="0"/>
              <a:t>    String </a:t>
            </a:r>
            <a:r>
              <a:rPr lang="en-US" dirty="0" err="1"/>
              <a:t>strEvent</a:t>
            </a:r>
            <a:r>
              <a:rPr lang="en-US" dirty="0"/>
              <a:t> = </a:t>
            </a:r>
            <a:r>
              <a:rPr lang="en-US" dirty="0" smtClean="0"/>
              <a:t>"";</a:t>
            </a:r>
            <a:endParaRPr lang="en-US" dirty="0"/>
          </a:p>
          <a:p>
            <a:pPr marL="0" indent="0">
              <a:buNone/>
            </a:pPr>
            <a:r>
              <a:rPr lang="en-US" dirty="0"/>
              <a:t>    </a:t>
            </a:r>
            <a:r>
              <a:rPr lang="en-US" dirty="0" err="1"/>
              <a:t>MouseEventDemo</a:t>
            </a:r>
            <a:r>
              <a:rPr lang="en-US" dirty="0"/>
              <a:t>(String title) {</a:t>
            </a:r>
          </a:p>
          <a:p>
            <a:pPr marL="0" indent="0">
              <a:buNone/>
            </a:pPr>
            <a:r>
              <a:rPr lang="en-US" dirty="0"/>
              <a:t>        super(title);</a:t>
            </a:r>
          </a:p>
          <a:p>
            <a:pPr marL="0" indent="0">
              <a:buNone/>
            </a:pPr>
            <a:r>
              <a:rPr lang="en-US" dirty="0"/>
              <a:t>        </a:t>
            </a:r>
            <a:r>
              <a:rPr lang="en-US" dirty="0" err="1"/>
              <a:t>addWindowListener</a:t>
            </a:r>
            <a:r>
              <a:rPr lang="en-US" dirty="0"/>
              <a:t>(new </a:t>
            </a:r>
            <a:r>
              <a:rPr lang="en-US" dirty="0" err="1"/>
              <a:t>WindowAdapter</a:t>
            </a:r>
            <a:r>
              <a:rPr lang="en-US" dirty="0"/>
              <a:t>() {</a:t>
            </a:r>
          </a:p>
          <a:p>
            <a:pPr marL="0" indent="0">
              <a:buNone/>
            </a:pPr>
            <a:r>
              <a:rPr lang="en-US" dirty="0"/>
              <a:t>            public void </a:t>
            </a:r>
            <a:r>
              <a:rPr lang="en-US" dirty="0" err="1"/>
              <a:t>windowClosing</a:t>
            </a:r>
            <a:r>
              <a:rPr lang="en-US" dirty="0"/>
              <a:t>(</a:t>
            </a:r>
            <a:r>
              <a:rPr lang="en-US" dirty="0" err="1"/>
              <a:t>WindowEvent</a:t>
            </a:r>
            <a:r>
              <a:rPr lang="en-US" dirty="0"/>
              <a:t> we) {</a:t>
            </a:r>
          </a:p>
          <a:p>
            <a:pPr marL="0" indent="0">
              <a:buNone/>
            </a:pPr>
            <a:r>
              <a:rPr lang="en-US" dirty="0"/>
              <a:t>                </a:t>
            </a:r>
            <a:r>
              <a:rPr lang="en-US" dirty="0" err="1"/>
              <a:t>System.exit</a:t>
            </a:r>
            <a:r>
              <a:rPr lang="en-US" dirty="0"/>
              <a:t>(0);</a:t>
            </a:r>
          </a:p>
          <a:p>
            <a:pPr marL="0" indent="0">
              <a:buNone/>
            </a:pPr>
            <a:r>
              <a:rPr lang="en-US" dirty="0"/>
              <a:t>            }</a:t>
            </a:r>
          </a:p>
          <a:p>
            <a:pPr marL="0" indent="0">
              <a:buNone/>
            </a:pPr>
            <a:r>
              <a:rPr lang="en-US" dirty="0"/>
              <a:t>        });</a:t>
            </a:r>
          </a:p>
          <a:p>
            <a:pPr marL="0" indent="0">
              <a:buNone/>
            </a:pPr>
            <a:r>
              <a:rPr lang="en-US" dirty="0"/>
              <a:t>        </a:t>
            </a:r>
            <a:r>
              <a:rPr lang="en-US" dirty="0" err="1"/>
              <a:t>addMouseListener</a:t>
            </a:r>
            <a:r>
              <a:rPr lang="en-US" dirty="0"/>
              <a:t>(this);</a:t>
            </a:r>
          </a:p>
          <a:p>
            <a:pPr marL="0" indent="0">
              <a:buNone/>
            </a:pPr>
            <a:r>
              <a:rPr lang="en-US" dirty="0"/>
              <a:t>        </a:t>
            </a:r>
            <a:r>
              <a:rPr lang="en-US" dirty="0" err="1"/>
              <a:t>setSize</a:t>
            </a:r>
            <a:r>
              <a:rPr lang="en-US" dirty="0"/>
              <a:t>(300, 300);</a:t>
            </a:r>
          </a:p>
          <a:p>
            <a:pPr marL="0" indent="0">
              <a:buNone/>
            </a:pPr>
            <a:r>
              <a:rPr lang="en-US" dirty="0"/>
              <a:t>        </a:t>
            </a:r>
            <a:r>
              <a:rPr lang="en-US" dirty="0" err="1"/>
              <a:t>setVisible</a:t>
            </a:r>
            <a:r>
              <a:rPr lang="en-US" dirty="0"/>
              <a:t>(true);</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xmlns="" val="34606203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763000" cy="6324600"/>
          </a:xfrm>
        </p:spPr>
        <p:txBody>
          <a:bodyPr>
            <a:normAutofit fontScale="55000" lnSpcReduction="20000"/>
          </a:bodyPr>
          <a:lstStyle/>
          <a:p>
            <a:pPr marL="0" indent="0">
              <a:buNone/>
            </a:pPr>
            <a:r>
              <a:rPr lang="en-US" dirty="0"/>
              <a:t>public void </a:t>
            </a:r>
            <a:r>
              <a:rPr lang="en-US" dirty="0" err="1"/>
              <a:t>mouseClicked</a:t>
            </a:r>
            <a:r>
              <a:rPr lang="en-US" dirty="0"/>
              <a:t>(</a:t>
            </a:r>
            <a:r>
              <a:rPr lang="en-US" dirty="0" err="1"/>
              <a:t>MouseEvent</a:t>
            </a:r>
            <a:r>
              <a:rPr lang="en-US" dirty="0"/>
              <a:t> e) {</a:t>
            </a:r>
          </a:p>
          <a:p>
            <a:pPr marL="0" indent="0">
              <a:buNone/>
            </a:pPr>
            <a:r>
              <a:rPr lang="en-US" dirty="0"/>
              <a:t>        </a:t>
            </a:r>
            <a:r>
              <a:rPr lang="en-US" dirty="0" err="1"/>
              <a:t>strEvent</a:t>
            </a:r>
            <a:r>
              <a:rPr lang="en-US" dirty="0"/>
              <a:t> = "</a:t>
            </a:r>
            <a:r>
              <a:rPr lang="en-US" dirty="0" err="1"/>
              <a:t>MouseClicked</a:t>
            </a:r>
            <a:r>
              <a:rPr lang="en-US" dirty="0"/>
              <a:t>";</a:t>
            </a:r>
          </a:p>
          <a:p>
            <a:pPr marL="0" indent="0">
              <a:buNone/>
            </a:pPr>
            <a:r>
              <a:rPr lang="en-US" dirty="0"/>
              <a:t>        x = </a:t>
            </a:r>
            <a:r>
              <a:rPr lang="en-US" dirty="0" err="1"/>
              <a:t>e.getX</a:t>
            </a:r>
            <a:r>
              <a:rPr lang="en-US" dirty="0"/>
              <a:t>();</a:t>
            </a:r>
          </a:p>
          <a:p>
            <a:pPr marL="0" indent="0">
              <a:buNone/>
            </a:pPr>
            <a:r>
              <a:rPr lang="en-US" dirty="0"/>
              <a:t>        y = </a:t>
            </a:r>
            <a:r>
              <a:rPr lang="en-US" dirty="0" err="1" smtClean="0"/>
              <a:t>e.getY</a:t>
            </a:r>
            <a:r>
              <a:rPr lang="en-US" dirty="0"/>
              <a:t>();</a:t>
            </a:r>
          </a:p>
          <a:p>
            <a:pPr marL="0" indent="0">
              <a:buNone/>
            </a:pPr>
            <a:r>
              <a:rPr lang="en-US" dirty="0"/>
              <a:t>        repaint();</a:t>
            </a:r>
          </a:p>
          <a:p>
            <a:pPr marL="0" indent="0">
              <a:buNone/>
            </a:pPr>
            <a:r>
              <a:rPr lang="en-US" dirty="0"/>
              <a:t>    }</a:t>
            </a:r>
          </a:p>
          <a:p>
            <a:pPr marL="0" indent="0">
              <a:buNone/>
            </a:pPr>
            <a:endParaRPr lang="en-US" dirty="0"/>
          </a:p>
          <a:p>
            <a:pPr marL="0" indent="0">
              <a:buNone/>
            </a:pPr>
            <a:r>
              <a:rPr lang="en-US" dirty="0"/>
              <a:t>    public void </a:t>
            </a:r>
            <a:r>
              <a:rPr lang="en-US" dirty="0" err="1"/>
              <a:t>mousePressed</a:t>
            </a:r>
            <a:r>
              <a:rPr lang="en-US" dirty="0"/>
              <a:t>(</a:t>
            </a:r>
            <a:r>
              <a:rPr lang="en-US" dirty="0" err="1"/>
              <a:t>MouseEvent</a:t>
            </a:r>
            <a:r>
              <a:rPr lang="en-US" dirty="0"/>
              <a:t> e) {</a:t>
            </a:r>
          </a:p>
          <a:p>
            <a:pPr marL="0" indent="0">
              <a:buNone/>
            </a:pPr>
            <a:r>
              <a:rPr lang="en-US" dirty="0"/>
              <a:t>        </a:t>
            </a:r>
            <a:r>
              <a:rPr lang="en-US" dirty="0" err="1"/>
              <a:t>strEvent</a:t>
            </a:r>
            <a:r>
              <a:rPr lang="en-US" dirty="0"/>
              <a:t> = "</a:t>
            </a:r>
            <a:r>
              <a:rPr lang="en-US" dirty="0" err="1"/>
              <a:t>MousePressed</a:t>
            </a:r>
            <a:r>
              <a:rPr lang="en-US" dirty="0"/>
              <a:t>";</a:t>
            </a:r>
          </a:p>
          <a:p>
            <a:pPr marL="0" indent="0">
              <a:buNone/>
            </a:pPr>
            <a:r>
              <a:rPr lang="en-US" dirty="0"/>
              <a:t>        x = </a:t>
            </a:r>
            <a:r>
              <a:rPr lang="en-US" dirty="0" err="1"/>
              <a:t>e.getX</a:t>
            </a:r>
            <a:r>
              <a:rPr lang="en-US" dirty="0"/>
              <a:t>();</a:t>
            </a:r>
          </a:p>
          <a:p>
            <a:pPr marL="0" indent="0">
              <a:buNone/>
            </a:pPr>
            <a:r>
              <a:rPr lang="en-US" dirty="0"/>
              <a:t>        y = </a:t>
            </a:r>
            <a:r>
              <a:rPr lang="en-US" dirty="0" err="1" smtClean="0"/>
              <a:t>e.getY</a:t>
            </a:r>
            <a:r>
              <a:rPr lang="en-US" dirty="0"/>
              <a:t>();</a:t>
            </a:r>
          </a:p>
          <a:p>
            <a:pPr marL="0" indent="0">
              <a:buNone/>
            </a:pPr>
            <a:r>
              <a:rPr lang="en-US" dirty="0"/>
              <a:t>        repaint();</a:t>
            </a:r>
          </a:p>
          <a:p>
            <a:pPr marL="0" indent="0">
              <a:buNone/>
            </a:pPr>
            <a:endParaRPr lang="en-US" dirty="0"/>
          </a:p>
          <a:p>
            <a:pPr marL="0" indent="0">
              <a:buNone/>
            </a:pPr>
            <a:r>
              <a:rPr lang="en-US" dirty="0"/>
              <a:t>    }</a:t>
            </a:r>
          </a:p>
          <a:p>
            <a:pPr marL="0" indent="0">
              <a:buNone/>
            </a:pPr>
            <a:endParaRPr lang="en-US" dirty="0"/>
          </a:p>
          <a:p>
            <a:pPr marL="0" indent="0">
              <a:buNone/>
            </a:pPr>
            <a:r>
              <a:rPr lang="en-US" dirty="0"/>
              <a:t>    public void </a:t>
            </a:r>
            <a:r>
              <a:rPr lang="en-US" dirty="0" err="1"/>
              <a:t>mouseReleased</a:t>
            </a:r>
            <a:r>
              <a:rPr lang="en-US" dirty="0"/>
              <a:t>(</a:t>
            </a:r>
            <a:r>
              <a:rPr lang="en-US" dirty="0" err="1"/>
              <a:t>MouseEvent</a:t>
            </a:r>
            <a:r>
              <a:rPr lang="en-US" dirty="0"/>
              <a:t> e) {</a:t>
            </a:r>
          </a:p>
          <a:p>
            <a:pPr marL="0" indent="0">
              <a:buNone/>
            </a:pPr>
            <a:r>
              <a:rPr lang="en-US" dirty="0"/>
              <a:t>        </a:t>
            </a:r>
            <a:r>
              <a:rPr lang="en-US" dirty="0" err="1"/>
              <a:t>strEvent</a:t>
            </a:r>
            <a:r>
              <a:rPr lang="en-US" dirty="0"/>
              <a:t> = "</a:t>
            </a:r>
            <a:r>
              <a:rPr lang="en-US" dirty="0" err="1"/>
              <a:t>MouseReleased</a:t>
            </a:r>
            <a:r>
              <a:rPr lang="en-US" dirty="0"/>
              <a:t>";</a:t>
            </a:r>
          </a:p>
          <a:p>
            <a:pPr marL="0" indent="0">
              <a:buNone/>
            </a:pPr>
            <a:r>
              <a:rPr lang="en-US" dirty="0"/>
              <a:t>        x = </a:t>
            </a:r>
            <a:r>
              <a:rPr lang="en-US" dirty="0" err="1"/>
              <a:t>e.getX</a:t>
            </a:r>
            <a:r>
              <a:rPr lang="en-US" dirty="0"/>
              <a:t>();</a:t>
            </a:r>
          </a:p>
          <a:p>
            <a:pPr marL="0" indent="0">
              <a:buNone/>
            </a:pPr>
            <a:r>
              <a:rPr lang="en-US" dirty="0"/>
              <a:t>        y = </a:t>
            </a:r>
            <a:r>
              <a:rPr lang="en-US" dirty="0" err="1" smtClean="0"/>
              <a:t>e.getY</a:t>
            </a:r>
            <a:r>
              <a:rPr lang="en-US" dirty="0"/>
              <a:t>();</a:t>
            </a:r>
          </a:p>
          <a:p>
            <a:pPr marL="0" indent="0">
              <a:buNone/>
            </a:pPr>
            <a:r>
              <a:rPr lang="en-US" dirty="0"/>
              <a:t>        repaint();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xmlns="" val="7341049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62500" lnSpcReduction="20000"/>
          </a:bodyPr>
          <a:lstStyle/>
          <a:p>
            <a:pPr marL="0" indent="0">
              <a:buNone/>
            </a:pPr>
            <a:r>
              <a:rPr lang="en-US" dirty="0"/>
              <a:t>public void </a:t>
            </a:r>
            <a:r>
              <a:rPr lang="en-US" dirty="0" err="1"/>
              <a:t>mouseEntered</a:t>
            </a:r>
            <a:r>
              <a:rPr lang="en-US" dirty="0"/>
              <a:t>(</a:t>
            </a:r>
            <a:r>
              <a:rPr lang="en-US" dirty="0" err="1"/>
              <a:t>MouseEvent</a:t>
            </a:r>
            <a:r>
              <a:rPr lang="en-US" dirty="0"/>
              <a:t> e) {</a:t>
            </a:r>
          </a:p>
          <a:p>
            <a:pPr marL="0" indent="0">
              <a:buNone/>
            </a:pPr>
            <a:r>
              <a:rPr lang="en-US" dirty="0"/>
              <a:t>        </a:t>
            </a:r>
            <a:r>
              <a:rPr lang="en-US" dirty="0" err="1"/>
              <a:t>strEvent</a:t>
            </a:r>
            <a:r>
              <a:rPr lang="en-US" dirty="0"/>
              <a:t> = "</a:t>
            </a:r>
            <a:r>
              <a:rPr lang="en-US" dirty="0" err="1"/>
              <a:t>MouseEntered</a:t>
            </a:r>
            <a:r>
              <a:rPr lang="en-US" dirty="0"/>
              <a:t>";</a:t>
            </a:r>
          </a:p>
          <a:p>
            <a:pPr marL="0" indent="0">
              <a:buNone/>
            </a:pPr>
            <a:r>
              <a:rPr lang="en-US" dirty="0"/>
              <a:t>        x = </a:t>
            </a:r>
            <a:r>
              <a:rPr lang="en-US" dirty="0" err="1"/>
              <a:t>e.getX</a:t>
            </a:r>
            <a:r>
              <a:rPr lang="en-US" dirty="0"/>
              <a:t>();</a:t>
            </a:r>
          </a:p>
          <a:p>
            <a:pPr marL="0" indent="0">
              <a:buNone/>
            </a:pPr>
            <a:r>
              <a:rPr lang="en-US" dirty="0"/>
              <a:t>        y = </a:t>
            </a:r>
            <a:r>
              <a:rPr lang="en-US" dirty="0" err="1" smtClean="0"/>
              <a:t>e.getY</a:t>
            </a:r>
            <a:r>
              <a:rPr lang="en-US" dirty="0"/>
              <a:t>();</a:t>
            </a:r>
          </a:p>
          <a:p>
            <a:pPr marL="0" indent="0">
              <a:buNone/>
            </a:pPr>
            <a:r>
              <a:rPr lang="en-US" dirty="0"/>
              <a:t>        repaint();</a:t>
            </a:r>
          </a:p>
          <a:p>
            <a:pPr marL="0" indent="0">
              <a:buNone/>
            </a:pPr>
            <a:endParaRPr lang="en-US" dirty="0"/>
          </a:p>
          <a:p>
            <a:pPr marL="0" indent="0">
              <a:buNone/>
            </a:pPr>
            <a:r>
              <a:rPr lang="en-US" dirty="0"/>
              <a:t>    </a:t>
            </a:r>
            <a:r>
              <a:rPr lang="en-US" dirty="0" smtClean="0"/>
              <a:t>}</a:t>
            </a:r>
            <a:endParaRPr lang="en-US" dirty="0"/>
          </a:p>
          <a:p>
            <a:pPr marL="0" indent="0">
              <a:buNone/>
            </a:pPr>
            <a:r>
              <a:rPr lang="en-US" dirty="0"/>
              <a:t>    public void </a:t>
            </a:r>
            <a:r>
              <a:rPr lang="en-US" dirty="0" err="1"/>
              <a:t>mouseExited</a:t>
            </a:r>
            <a:r>
              <a:rPr lang="en-US" dirty="0"/>
              <a:t>(</a:t>
            </a:r>
            <a:r>
              <a:rPr lang="en-US" dirty="0" err="1"/>
              <a:t>MouseEvent</a:t>
            </a:r>
            <a:r>
              <a:rPr lang="en-US" dirty="0"/>
              <a:t> e) {</a:t>
            </a:r>
          </a:p>
          <a:p>
            <a:pPr marL="0" indent="0">
              <a:buNone/>
            </a:pPr>
            <a:r>
              <a:rPr lang="en-US" dirty="0"/>
              <a:t>        </a:t>
            </a:r>
            <a:r>
              <a:rPr lang="en-US" dirty="0" err="1"/>
              <a:t>strEvent</a:t>
            </a:r>
            <a:r>
              <a:rPr lang="en-US" dirty="0"/>
              <a:t> = "</a:t>
            </a:r>
            <a:r>
              <a:rPr lang="en-US" dirty="0" err="1"/>
              <a:t>MouseExited</a:t>
            </a:r>
            <a:r>
              <a:rPr lang="en-US" dirty="0"/>
              <a:t>";</a:t>
            </a:r>
          </a:p>
          <a:p>
            <a:pPr marL="0" indent="0">
              <a:buNone/>
            </a:pPr>
            <a:r>
              <a:rPr lang="en-US" dirty="0"/>
              <a:t>        x = </a:t>
            </a:r>
            <a:r>
              <a:rPr lang="en-US" dirty="0" err="1"/>
              <a:t>e.getX</a:t>
            </a:r>
            <a:r>
              <a:rPr lang="en-US" dirty="0"/>
              <a:t>();</a:t>
            </a:r>
          </a:p>
          <a:p>
            <a:pPr marL="0" indent="0">
              <a:buNone/>
            </a:pPr>
            <a:r>
              <a:rPr lang="en-US" dirty="0"/>
              <a:t>        y = </a:t>
            </a:r>
            <a:r>
              <a:rPr lang="en-US" dirty="0" err="1" smtClean="0"/>
              <a:t>e.getY</a:t>
            </a:r>
            <a:r>
              <a:rPr lang="en-US" dirty="0"/>
              <a:t>();</a:t>
            </a:r>
          </a:p>
          <a:p>
            <a:pPr marL="0" indent="0">
              <a:buNone/>
            </a:pPr>
            <a:r>
              <a:rPr lang="en-US" dirty="0"/>
              <a:t>        repaint</a:t>
            </a:r>
            <a:r>
              <a:rPr lang="en-US" dirty="0" smtClean="0"/>
              <a:t>();</a:t>
            </a:r>
            <a:endParaRPr lang="en-US" dirty="0"/>
          </a:p>
          <a:p>
            <a:pPr marL="0" indent="0">
              <a:buNone/>
            </a:pPr>
            <a:r>
              <a:rPr lang="en-US" dirty="0"/>
              <a:t>    </a:t>
            </a:r>
            <a:r>
              <a:rPr lang="en-US" dirty="0" smtClean="0"/>
              <a:t>}</a:t>
            </a:r>
            <a:endParaRPr lang="en-US" dirty="0"/>
          </a:p>
          <a:p>
            <a:pPr marL="0" indent="0">
              <a:buNone/>
            </a:pPr>
            <a:r>
              <a:rPr lang="en-US" dirty="0"/>
              <a:t>    public void paint(Graphics g) {</a:t>
            </a:r>
          </a:p>
          <a:p>
            <a:pPr marL="0" indent="0">
              <a:buNone/>
            </a:pPr>
            <a:r>
              <a:rPr lang="en-US" dirty="0"/>
              <a:t>        </a:t>
            </a:r>
            <a:r>
              <a:rPr lang="en-US" dirty="0" err="1"/>
              <a:t>g.drawString</a:t>
            </a:r>
            <a:r>
              <a:rPr lang="en-US" dirty="0"/>
              <a:t>(</a:t>
            </a:r>
            <a:r>
              <a:rPr lang="en-US" dirty="0" err="1"/>
              <a:t>strEvent</a:t>
            </a:r>
            <a:r>
              <a:rPr lang="en-US" dirty="0"/>
              <a:t> + " at " + x + "," + y, 50, 50);</a:t>
            </a:r>
          </a:p>
          <a:p>
            <a:pPr marL="0" indent="0">
              <a:buNone/>
            </a:pPr>
            <a:r>
              <a:rPr lang="en-US" dirty="0"/>
              <a:t>    </a:t>
            </a:r>
            <a:r>
              <a:rPr lang="en-US" dirty="0" smtClean="0"/>
              <a:t>}</a:t>
            </a:r>
            <a:endParaRPr lang="en-US" dirty="0"/>
          </a:p>
          <a:p>
            <a:pPr marL="0" indent="0">
              <a:buNone/>
            </a:pPr>
            <a:r>
              <a:rPr lang="en-US" dirty="0"/>
              <a:t>    public static void main(String[] </a:t>
            </a:r>
            <a:r>
              <a:rPr lang="en-US" dirty="0" err="1"/>
              <a:t>args</a:t>
            </a:r>
            <a:r>
              <a:rPr lang="en-US" dirty="0"/>
              <a:t>) {</a:t>
            </a:r>
          </a:p>
          <a:p>
            <a:pPr marL="0" indent="0">
              <a:buNone/>
            </a:pPr>
            <a:r>
              <a:rPr lang="en-US" dirty="0"/>
              <a:t>        new </a:t>
            </a:r>
            <a:r>
              <a:rPr lang="en-US" dirty="0" err="1"/>
              <a:t>MouseEventDemo</a:t>
            </a:r>
            <a:r>
              <a:rPr lang="en-US" dirty="0"/>
              <a:t>("Window With Mouse Events Example");</a:t>
            </a:r>
          </a:p>
          <a:p>
            <a:pPr marL="0" indent="0">
              <a:buNone/>
            </a:pPr>
            <a:r>
              <a:rPr lang="en-US" dirty="0"/>
              <a:t>    }</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xmlns="" val="20624337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Handling Keyboard Events </a:t>
            </a:r>
            <a:br>
              <a:rPr lang="en-US" b="1" dirty="0"/>
            </a:br>
            <a:endParaRPr lang="en-US" dirty="0"/>
          </a:p>
        </p:txBody>
      </p:sp>
      <p:sp>
        <p:nvSpPr>
          <p:cNvPr id="3" name="Content Placeholder 2"/>
          <p:cNvSpPr>
            <a:spLocks noGrp="1"/>
          </p:cNvSpPr>
          <p:nvPr>
            <p:ph idx="1"/>
          </p:nvPr>
        </p:nvSpPr>
        <p:spPr>
          <a:xfrm>
            <a:off x="457200" y="838200"/>
            <a:ext cx="8305800" cy="5867400"/>
          </a:xfrm>
        </p:spPr>
        <p:txBody>
          <a:bodyPr>
            <a:noAutofit/>
          </a:bodyPr>
          <a:lstStyle/>
          <a:p>
            <a:r>
              <a:rPr lang="en-US" sz="2000" dirty="0" smtClean="0"/>
              <a:t>To </a:t>
            </a:r>
            <a:r>
              <a:rPr lang="en-US" sz="2000" dirty="0"/>
              <a:t>handle keyboard events, you use the same general architecture as that shown in the mouse event example in the preceding section. The difference, of course, is that you will be implementing the </a:t>
            </a:r>
            <a:r>
              <a:rPr lang="en-US" sz="2000" b="1" dirty="0" err="1"/>
              <a:t>KeyListener</a:t>
            </a:r>
            <a:r>
              <a:rPr lang="en-US" sz="2000" dirty="0"/>
              <a:t> interface. </a:t>
            </a:r>
          </a:p>
          <a:p>
            <a:r>
              <a:rPr lang="en-US" sz="2000" dirty="0" smtClean="0"/>
              <a:t>When </a:t>
            </a:r>
            <a:r>
              <a:rPr lang="en-US" sz="2000" dirty="0"/>
              <a:t>a key is pressed, a </a:t>
            </a:r>
            <a:r>
              <a:rPr lang="en-US" sz="2000" b="1" dirty="0"/>
              <a:t>KEY_PRESSED</a:t>
            </a:r>
            <a:r>
              <a:rPr lang="en-US" sz="2000" dirty="0"/>
              <a:t> event is generated. This results in a call to the </a:t>
            </a:r>
            <a:r>
              <a:rPr lang="en-US" sz="2000" b="1" dirty="0" err="1"/>
              <a:t>keyPressed</a:t>
            </a:r>
            <a:r>
              <a:rPr lang="en-US" sz="2000" b="1" dirty="0"/>
              <a:t>( )</a:t>
            </a:r>
            <a:r>
              <a:rPr lang="en-US" sz="2000" dirty="0"/>
              <a:t> event handler. </a:t>
            </a:r>
            <a:endParaRPr lang="en-US" sz="2000" dirty="0" smtClean="0"/>
          </a:p>
          <a:p>
            <a:r>
              <a:rPr lang="en-US" sz="2000" dirty="0" smtClean="0"/>
              <a:t>When </a:t>
            </a:r>
            <a:r>
              <a:rPr lang="en-US" sz="2000" dirty="0"/>
              <a:t>the key is released, a </a:t>
            </a:r>
            <a:r>
              <a:rPr lang="en-US" sz="2000" b="1" dirty="0"/>
              <a:t>KEY_RELEASED</a:t>
            </a:r>
            <a:r>
              <a:rPr lang="en-US" sz="2000" dirty="0"/>
              <a:t> event is generated and the </a:t>
            </a:r>
            <a:r>
              <a:rPr lang="en-US" sz="2000" b="1" dirty="0" err="1"/>
              <a:t>keyReleased</a:t>
            </a:r>
            <a:r>
              <a:rPr lang="en-US" sz="2000" b="1" dirty="0"/>
              <a:t>( )</a:t>
            </a:r>
            <a:r>
              <a:rPr lang="en-US" sz="2000" dirty="0"/>
              <a:t> handler is executed</a:t>
            </a:r>
            <a:r>
              <a:rPr lang="en-US" sz="2000" dirty="0" smtClean="0"/>
              <a:t>.</a:t>
            </a:r>
          </a:p>
          <a:p>
            <a:r>
              <a:rPr lang="en-US" sz="2000" dirty="0" smtClean="0"/>
              <a:t> </a:t>
            </a:r>
            <a:r>
              <a:rPr lang="en-US" sz="2000" dirty="0"/>
              <a:t>If a character is generated by the keystroke, then a KEY_TYPED event is sent and the </a:t>
            </a:r>
            <a:r>
              <a:rPr lang="en-US" sz="2000" dirty="0" err="1"/>
              <a:t>keyTyped</a:t>
            </a:r>
            <a:r>
              <a:rPr lang="en-US" sz="2000" dirty="0"/>
              <a:t>( ) handler is invoked. </a:t>
            </a:r>
            <a:endParaRPr lang="en-US" sz="2000" dirty="0" smtClean="0"/>
          </a:p>
          <a:p>
            <a:r>
              <a:rPr lang="en-US" sz="2000" dirty="0" smtClean="0"/>
              <a:t>Thus</a:t>
            </a:r>
            <a:r>
              <a:rPr lang="en-US" sz="2000" dirty="0"/>
              <a:t>, each time the user presses a key, at least two and often three events are generated. If all you care about are actual characters, then you can ignore the information passed by the key press and release events. </a:t>
            </a:r>
            <a:endParaRPr lang="en-US" sz="2000" dirty="0" smtClean="0"/>
          </a:p>
          <a:p>
            <a:r>
              <a:rPr lang="en-US" sz="2000" dirty="0" smtClean="0"/>
              <a:t>However</a:t>
            </a:r>
            <a:r>
              <a:rPr lang="en-US" sz="2000" dirty="0"/>
              <a:t>, if your program needs to handle special keys, such as the arrow or function keys, then it must watch for them through the </a:t>
            </a:r>
            <a:r>
              <a:rPr lang="en-US" sz="2000" b="1" dirty="0" err="1"/>
              <a:t>keyPressed</a:t>
            </a:r>
            <a:r>
              <a:rPr lang="en-US" sz="2000" b="1" dirty="0"/>
              <a:t>( )</a:t>
            </a:r>
            <a:r>
              <a:rPr lang="en-US" sz="2000" dirty="0"/>
              <a:t> handler. </a:t>
            </a:r>
          </a:p>
        </p:txBody>
      </p:sp>
    </p:spTree>
    <p:extLst>
      <p:ext uri="{BB962C8B-B14F-4D97-AF65-F5344CB8AC3E}">
        <p14:creationId xmlns:p14="http://schemas.microsoft.com/office/powerpoint/2010/main" xmlns="" val="36486642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Event Handling</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marL="0" indent="0">
              <a:buNone/>
            </a:pPr>
            <a:r>
              <a:rPr lang="en-US" dirty="0"/>
              <a:t>import </a:t>
            </a:r>
            <a:r>
              <a:rPr lang="en-US" dirty="0" err="1"/>
              <a:t>java.awt</a:t>
            </a:r>
            <a:r>
              <a:rPr lang="en-US" dirty="0"/>
              <a:t>.*;</a:t>
            </a:r>
          </a:p>
          <a:p>
            <a:pPr marL="0" indent="0">
              <a:buNone/>
            </a:pPr>
            <a:r>
              <a:rPr lang="en-US" dirty="0"/>
              <a:t>import </a:t>
            </a:r>
            <a:r>
              <a:rPr lang="en-US" dirty="0" err="1"/>
              <a:t>java.awt.event</a:t>
            </a:r>
            <a:r>
              <a:rPr lang="en-US" dirty="0"/>
              <a:t>.*;</a:t>
            </a:r>
          </a:p>
          <a:p>
            <a:pPr marL="0" indent="0">
              <a:buNone/>
            </a:pPr>
            <a:endParaRPr lang="en-US" dirty="0"/>
          </a:p>
          <a:p>
            <a:pPr marL="0" indent="0">
              <a:buNone/>
            </a:pPr>
            <a:r>
              <a:rPr lang="en-US" dirty="0"/>
              <a:t>public class </a:t>
            </a:r>
            <a:r>
              <a:rPr lang="en-US" dirty="0" err="1"/>
              <a:t>WindowEventHandling</a:t>
            </a:r>
            <a:r>
              <a:rPr lang="en-US" dirty="0"/>
              <a:t> {</a:t>
            </a:r>
          </a:p>
          <a:p>
            <a:pPr marL="0" indent="0">
              <a:buNone/>
            </a:pPr>
            <a:endParaRPr lang="en-US" dirty="0"/>
          </a:p>
          <a:p>
            <a:pPr marL="0" indent="0">
              <a:buNone/>
            </a:pPr>
            <a:r>
              <a:rPr lang="en-US" dirty="0"/>
              <a:t>    private Frame </a:t>
            </a:r>
            <a:r>
              <a:rPr lang="en-US" dirty="0" err="1"/>
              <a:t>mf,af</a:t>
            </a:r>
            <a:r>
              <a:rPr lang="en-US" dirty="0"/>
              <a:t>;</a:t>
            </a:r>
          </a:p>
          <a:p>
            <a:pPr marL="0" indent="0">
              <a:buNone/>
            </a:pPr>
            <a:r>
              <a:rPr lang="en-US" dirty="0"/>
              <a:t>    private Label hl;</a:t>
            </a:r>
          </a:p>
          <a:p>
            <a:pPr marL="0" indent="0">
              <a:buNone/>
            </a:pPr>
            <a:r>
              <a:rPr lang="en-US" dirty="0"/>
              <a:t>    private Label </a:t>
            </a:r>
            <a:r>
              <a:rPr lang="en-US" dirty="0" err="1"/>
              <a:t>sl</a:t>
            </a:r>
            <a:r>
              <a:rPr lang="en-US" dirty="0"/>
              <a:t>;</a:t>
            </a:r>
          </a:p>
          <a:p>
            <a:pPr marL="0" indent="0">
              <a:buNone/>
            </a:pPr>
            <a:r>
              <a:rPr lang="en-US" dirty="0"/>
              <a:t>    private Panel p;</a:t>
            </a:r>
          </a:p>
          <a:p>
            <a:pPr marL="0" indent="0">
              <a:buNone/>
            </a:pPr>
            <a:endParaRPr lang="en-US" dirty="0"/>
          </a:p>
          <a:p>
            <a:pPr marL="0" indent="0">
              <a:buNone/>
            </a:pPr>
            <a:r>
              <a:rPr lang="en-US" dirty="0"/>
              <a:t>    public </a:t>
            </a:r>
            <a:r>
              <a:rPr lang="en-US" dirty="0" err="1"/>
              <a:t>WindowEventHandling</a:t>
            </a:r>
            <a:r>
              <a:rPr lang="en-US" dirty="0"/>
              <a:t>() {</a:t>
            </a:r>
          </a:p>
          <a:p>
            <a:pPr marL="0" indent="0">
              <a:buNone/>
            </a:pPr>
            <a:r>
              <a:rPr lang="en-US" dirty="0"/>
              <a:t>        mf = new Frame("Java AWT Examples");</a:t>
            </a:r>
          </a:p>
          <a:p>
            <a:pPr marL="0" indent="0">
              <a:buNone/>
            </a:pPr>
            <a:r>
              <a:rPr lang="en-US" dirty="0"/>
              <a:t>        </a:t>
            </a:r>
            <a:r>
              <a:rPr lang="en-US" dirty="0" err="1"/>
              <a:t>mf.setSize</a:t>
            </a:r>
            <a:r>
              <a:rPr lang="en-US" dirty="0"/>
              <a:t>(400, 400);</a:t>
            </a:r>
          </a:p>
          <a:p>
            <a:pPr marL="0" indent="0">
              <a:buNone/>
            </a:pPr>
            <a:r>
              <a:rPr lang="en-US" dirty="0"/>
              <a:t>        </a:t>
            </a:r>
            <a:r>
              <a:rPr lang="en-US" dirty="0" err="1"/>
              <a:t>mf.setLayout</a:t>
            </a:r>
            <a:r>
              <a:rPr lang="en-US" dirty="0"/>
              <a:t>(new </a:t>
            </a:r>
            <a:r>
              <a:rPr lang="en-US" dirty="0" err="1"/>
              <a:t>GridLayout</a:t>
            </a:r>
            <a:r>
              <a:rPr lang="en-US" dirty="0"/>
              <a:t>(3, 1</a:t>
            </a:r>
            <a:r>
              <a:rPr lang="en-US" dirty="0" smtClean="0"/>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24387413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hl </a:t>
            </a:r>
            <a:r>
              <a:rPr lang="en-US" dirty="0"/>
              <a:t>= new Label();</a:t>
            </a:r>
          </a:p>
          <a:p>
            <a:pPr marL="0" indent="0">
              <a:buNone/>
            </a:pPr>
            <a:r>
              <a:rPr lang="en-US" dirty="0"/>
              <a:t>        </a:t>
            </a:r>
            <a:r>
              <a:rPr lang="en-US" dirty="0" err="1"/>
              <a:t>hl.setAlignment</a:t>
            </a:r>
            <a:r>
              <a:rPr lang="en-US" dirty="0"/>
              <a:t>(</a:t>
            </a:r>
            <a:r>
              <a:rPr lang="en-US" dirty="0" err="1"/>
              <a:t>Label.CENTER</a:t>
            </a:r>
            <a:r>
              <a:rPr lang="en-US" dirty="0"/>
              <a:t>);</a:t>
            </a:r>
          </a:p>
          <a:p>
            <a:pPr marL="0" indent="0">
              <a:buNone/>
            </a:pPr>
            <a:r>
              <a:rPr lang="en-US" dirty="0"/>
              <a:t>        </a:t>
            </a:r>
            <a:r>
              <a:rPr lang="en-US" dirty="0" err="1"/>
              <a:t>sl</a:t>
            </a:r>
            <a:r>
              <a:rPr lang="en-US" dirty="0"/>
              <a:t> = new Label();</a:t>
            </a:r>
          </a:p>
          <a:p>
            <a:pPr marL="0" indent="0">
              <a:buNone/>
            </a:pPr>
            <a:r>
              <a:rPr lang="en-US" dirty="0"/>
              <a:t>        </a:t>
            </a:r>
            <a:r>
              <a:rPr lang="en-US" dirty="0" err="1"/>
              <a:t>sl.setAlignment</a:t>
            </a:r>
            <a:r>
              <a:rPr lang="en-US" dirty="0"/>
              <a:t>(</a:t>
            </a:r>
            <a:r>
              <a:rPr lang="en-US" dirty="0" err="1"/>
              <a:t>Label.CENTER</a:t>
            </a:r>
            <a:r>
              <a:rPr lang="en-US" dirty="0"/>
              <a:t>);</a:t>
            </a:r>
          </a:p>
          <a:p>
            <a:pPr marL="0" indent="0">
              <a:buNone/>
            </a:pPr>
            <a:r>
              <a:rPr lang="en-US" dirty="0"/>
              <a:t>        </a:t>
            </a:r>
            <a:r>
              <a:rPr lang="en-US" dirty="0" err="1"/>
              <a:t>sl.setSize</a:t>
            </a:r>
            <a:r>
              <a:rPr lang="en-US" dirty="0"/>
              <a:t>(350, 100);</a:t>
            </a:r>
          </a:p>
          <a:p>
            <a:pPr marL="0" indent="0">
              <a:buNone/>
            </a:pPr>
            <a:endParaRPr lang="en-US" dirty="0"/>
          </a:p>
          <a:p>
            <a:pPr marL="0" indent="0">
              <a:buNone/>
            </a:pPr>
            <a:r>
              <a:rPr lang="en-US" dirty="0"/>
              <a:t>        p = new Panel();</a:t>
            </a:r>
          </a:p>
          <a:p>
            <a:pPr marL="0" indent="0">
              <a:buNone/>
            </a:pPr>
            <a:r>
              <a:rPr lang="en-US" dirty="0"/>
              <a:t>        </a:t>
            </a:r>
            <a:r>
              <a:rPr lang="en-US" dirty="0" err="1"/>
              <a:t>p.setLayout</a:t>
            </a:r>
            <a:r>
              <a:rPr lang="en-US" dirty="0"/>
              <a:t>(new </a:t>
            </a:r>
            <a:r>
              <a:rPr lang="en-US" dirty="0" err="1"/>
              <a:t>FlowLayout</a:t>
            </a:r>
            <a:r>
              <a:rPr lang="en-US" dirty="0"/>
              <a:t>());</a:t>
            </a:r>
          </a:p>
          <a:p>
            <a:pPr marL="0" indent="0">
              <a:buNone/>
            </a:pPr>
            <a:endParaRPr lang="en-US" dirty="0"/>
          </a:p>
          <a:p>
            <a:pPr marL="0" indent="0">
              <a:buNone/>
            </a:pPr>
            <a:r>
              <a:rPr lang="en-US" dirty="0"/>
              <a:t>        </a:t>
            </a:r>
            <a:r>
              <a:rPr lang="en-US" dirty="0" err="1"/>
              <a:t>mf.add</a:t>
            </a:r>
            <a:r>
              <a:rPr lang="en-US" dirty="0"/>
              <a:t>(hl);</a:t>
            </a:r>
          </a:p>
          <a:p>
            <a:pPr marL="0" indent="0">
              <a:buNone/>
            </a:pPr>
            <a:r>
              <a:rPr lang="en-US" dirty="0"/>
              <a:t>        </a:t>
            </a:r>
            <a:r>
              <a:rPr lang="en-US" dirty="0" err="1"/>
              <a:t>mf.add</a:t>
            </a:r>
            <a:r>
              <a:rPr lang="en-US" dirty="0"/>
              <a:t>(p);</a:t>
            </a:r>
          </a:p>
          <a:p>
            <a:pPr marL="0" indent="0">
              <a:buNone/>
            </a:pPr>
            <a:r>
              <a:rPr lang="en-US" dirty="0"/>
              <a:t>        </a:t>
            </a:r>
            <a:r>
              <a:rPr lang="en-US" dirty="0" err="1"/>
              <a:t>mf.add</a:t>
            </a:r>
            <a:r>
              <a:rPr lang="en-US" dirty="0"/>
              <a:t>(</a:t>
            </a:r>
            <a:r>
              <a:rPr lang="en-US" dirty="0" err="1"/>
              <a:t>sl</a:t>
            </a:r>
            <a:r>
              <a:rPr lang="en-US" dirty="0"/>
              <a:t>);</a:t>
            </a:r>
          </a:p>
          <a:p>
            <a:pPr marL="0" indent="0">
              <a:buNone/>
            </a:pPr>
            <a:r>
              <a:rPr lang="en-US" dirty="0"/>
              <a:t>        </a:t>
            </a:r>
            <a:r>
              <a:rPr lang="en-US" dirty="0" err="1"/>
              <a:t>mf.setVisible</a:t>
            </a:r>
            <a:r>
              <a:rPr lang="en-US" dirty="0"/>
              <a:t>(true);</a:t>
            </a:r>
          </a:p>
          <a:p>
            <a:pPr marL="0" indent="0">
              <a:buNone/>
            </a:pPr>
            <a:r>
              <a:rPr lang="en-US" dirty="0"/>
              <a:t>        </a:t>
            </a:r>
            <a:r>
              <a:rPr lang="en-US" dirty="0" err="1"/>
              <a:t>hl.setText</a:t>
            </a:r>
            <a:r>
              <a:rPr lang="en-US" dirty="0"/>
              <a:t>("Listener in action: </a:t>
            </a:r>
            <a:r>
              <a:rPr lang="en-US" dirty="0" err="1"/>
              <a:t>WindowListener</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8548654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2200" dirty="0" smtClean="0"/>
              <a:t>        </a:t>
            </a:r>
            <a:r>
              <a:rPr lang="en-US" sz="2200" dirty="0" err="1"/>
              <a:t>af</a:t>
            </a:r>
            <a:r>
              <a:rPr lang="en-US" sz="2200" dirty="0"/>
              <a:t> = new Frame("</a:t>
            </a:r>
            <a:r>
              <a:rPr lang="en-US" sz="2200" dirty="0" err="1"/>
              <a:t>WindowListener</a:t>
            </a:r>
            <a:r>
              <a:rPr lang="en-US" sz="2200" dirty="0"/>
              <a:t> Demo");</a:t>
            </a:r>
          </a:p>
          <a:p>
            <a:pPr marL="0" indent="0">
              <a:buNone/>
            </a:pPr>
            <a:r>
              <a:rPr lang="en-US" sz="2200" dirty="0"/>
              <a:t>        </a:t>
            </a:r>
            <a:r>
              <a:rPr lang="en-US" sz="2200" dirty="0" err="1"/>
              <a:t>af.setSize</a:t>
            </a:r>
            <a:r>
              <a:rPr lang="en-US" sz="2200" dirty="0"/>
              <a:t>(300, 200);;</a:t>
            </a:r>
          </a:p>
          <a:p>
            <a:pPr marL="0" indent="0">
              <a:buNone/>
            </a:pPr>
            <a:r>
              <a:rPr lang="en-US" sz="2200" dirty="0"/>
              <a:t>        </a:t>
            </a:r>
            <a:r>
              <a:rPr lang="en-US" sz="2200" dirty="0" err="1"/>
              <a:t>af.addWindowListener</a:t>
            </a:r>
            <a:r>
              <a:rPr lang="en-US" sz="2200" dirty="0"/>
              <a:t>(new </a:t>
            </a:r>
            <a:r>
              <a:rPr lang="en-US" sz="2200" dirty="0" err="1"/>
              <a:t>CustomWindowListener</a:t>
            </a:r>
            <a:r>
              <a:rPr lang="en-US" sz="2200" dirty="0"/>
              <a:t>());</a:t>
            </a:r>
          </a:p>
          <a:p>
            <a:pPr marL="0" indent="0">
              <a:buNone/>
            </a:pPr>
            <a:endParaRPr lang="en-US" sz="2200" dirty="0"/>
          </a:p>
          <a:p>
            <a:pPr marL="0" indent="0">
              <a:buNone/>
            </a:pPr>
            <a:r>
              <a:rPr lang="en-US" sz="2200" dirty="0"/>
              <a:t>        Label </a:t>
            </a:r>
            <a:r>
              <a:rPr lang="en-US" sz="2200" dirty="0" err="1"/>
              <a:t>msgLabel</a:t>
            </a:r>
            <a:r>
              <a:rPr lang="en-US" sz="2200" dirty="0"/>
              <a:t> = new Label("Welcome to </a:t>
            </a:r>
            <a:r>
              <a:rPr lang="en-US" sz="2200" dirty="0" err="1"/>
              <a:t>tutorialspoint</a:t>
            </a:r>
            <a:r>
              <a:rPr lang="en-US" sz="2200" dirty="0"/>
              <a:t>.");</a:t>
            </a:r>
          </a:p>
          <a:p>
            <a:pPr marL="0" indent="0">
              <a:buNone/>
            </a:pPr>
            <a:r>
              <a:rPr lang="en-US" sz="2200" dirty="0"/>
              <a:t>        </a:t>
            </a:r>
            <a:r>
              <a:rPr lang="en-US" sz="2200" dirty="0" err="1"/>
              <a:t>msgLabel.setAlignment</a:t>
            </a:r>
            <a:r>
              <a:rPr lang="en-US" sz="2200" dirty="0"/>
              <a:t>(</a:t>
            </a:r>
            <a:r>
              <a:rPr lang="en-US" sz="2200" dirty="0" err="1"/>
              <a:t>Label.CENTER</a:t>
            </a:r>
            <a:r>
              <a:rPr lang="en-US" sz="2200" dirty="0"/>
              <a:t>);</a:t>
            </a:r>
          </a:p>
          <a:p>
            <a:pPr marL="0" indent="0">
              <a:buNone/>
            </a:pPr>
            <a:r>
              <a:rPr lang="en-US" sz="2200" dirty="0"/>
              <a:t>        </a:t>
            </a:r>
            <a:r>
              <a:rPr lang="en-US" sz="2200" dirty="0" err="1"/>
              <a:t>msgLabel.setSize</a:t>
            </a:r>
            <a:r>
              <a:rPr lang="en-US" sz="2200" dirty="0"/>
              <a:t>(100, 100);</a:t>
            </a:r>
          </a:p>
          <a:p>
            <a:pPr marL="0" indent="0">
              <a:buNone/>
            </a:pPr>
            <a:r>
              <a:rPr lang="en-US" sz="2200" dirty="0"/>
              <a:t>        </a:t>
            </a:r>
            <a:r>
              <a:rPr lang="en-US" sz="2200" dirty="0" err="1"/>
              <a:t>af.add</a:t>
            </a:r>
            <a:r>
              <a:rPr lang="en-US" sz="2200" dirty="0"/>
              <a:t>(</a:t>
            </a:r>
            <a:r>
              <a:rPr lang="en-US" sz="2200" dirty="0" err="1"/>
              <a:t>msgLabel</a:t>
            </a:r>
            <a:r>
              <a:rPr lang="en-US" sz="2200" dirty="0"/>
              <a:t>);</a:t>
            </a:r>
          </a:p>
          <a:p>
            <a:pPr marL="0" indent="0">
              <a:buNone/>
            </a:pPr>
            <a:r>
              <a:rPr lang="en-US" sz="2200" dirty="0"/>
              <a:t>        </a:t>
            </a:r>
            <a:r>
              <a:rPr lang="en-US" sz="2200" dirty="0" err="1"/>
              <a:t>af.setVisible</a:t>
            </a:r>
            <a:r>
              <a:rPr lang="en-US" sz="2200" dirty="0"/>
              <a:t>(true);</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xmlns="" val="39244434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525963"/>
          </a:xfrm>
        </p:spPr>
        <p:txBody>
          <a:bodyPr>
            <a:noAutofit/>
          </a:bodyPr>
          <a:lstStyle/>
          <a:p>
            <a:pPr marL="0" indent="0">
              <a:buNone/>
            </a:pPr>
            <a:r>
              <a:rPr lang="en-US" sz="2200" dirty="0"/>
              <a:t> public static void main(String[] </a:t>
            </a:r>
            <a:r>
              <a:rPr lang="en-US" sz="2200" dirty="0" err="1"/>
              <a:t>args</a:t>
            </a:r>
            <a:r>
              <a:rPr lang="en-US" sz="2200" dirty="0"/>
              <a:t>) {</a:t>
            </a:r>
          </a:p>
          <a:p>
            <a:pPr marL="0" indent="0">
              <a:buNone/>
            </a:pPr>
            <a:r>
              <a:rPr lang="en-US" sz="2200" dirty="0"/>
              <a:t>        new </a:t>
            </a:r>
            <a:r>
              <a:rPr lang="en-US" sz="2200" dirty="0" err="1"/>
              <a:t>WindowEventHandling</a:t>
            </a:r>
            <a:r>
              <a:rPr lang="en-US" sz="2200" dirty="0"/>
              <a:t>();</a:t>
            </a:r>
          </a:p>
          <a:p>
            <a:pPr marL="0" indent="0">
              <a:buNone/>
            </a:pPr>
            <a:r>
              <a:rPr lang="en-US" sz="2200" dirty="0"/>
              <a:t>    }</a:t>
            </a:r>
          </a:p>
          <a:p>
            <a:pPr marL="0" indent="0">
              <a:buNone/>
            </a:pPr>
            <a:endParaRPr lang="en-US" sz="2200" dirty="0"/>
          </a:p>
          <a:p>
            <a:pPr marL="0" indent="0">
              <a:buNone/>
            </a:pPr>
            <a:r>
              <a:rPr lang="en-US" sz="2200" dirty="0"/>
              <a:t>    class </a:t>
            </a:r>
            <a:r>
              <a:rPr lang="en-US" sz="2200" dirty="0" err="1"/>
              <a:t>CustomWindowListener</a:t>
            </a:r>
            <a:r>
              <a:rPr lang="en-US" sz="2200" dirty="0"/>
              <a:t> implements </a:t>
            </a:r>
            <a:r>
              <a:rPr lang="en-US" sz="2200" dirty="0" err="1"/>
              <a:t>WindowListener</a:t>
            </a:r>
            <a:r>
              <a:rPr lang="en-US" sz="2200" dirty="0"/>
              <a:t> </a:t>
            </a:r>
            <a:r>
              <a:rPr lang="en-US" sz="2200" dirty="0" smtClean="0"/>
              <a:t>{</a:t>
            </a:r>
            <a:endParaRPr lang="en-US" sz="2200" dirty="0"/>
          </a:p>
          <a:p>
            <a:pPr marL="0" indent="0">
              <a:buNone/>
            </a:pPr>
            <a:r>
              <a:rPr lang="en-US" sz="2200" dirty="0"/>
              <a:t>        public void </a:t>
            </a:r>
            <a:r>
              <a:rPr lang="en-US" sz="2200" dirty="0" err="1"/>
              <a:t>windowOpened</a:t>
            </a:r>
            <a:r>
              <a:rPr lang="en-US" sz="2200" dirty="0"/>
              <a:t>(</a:t>
            </a:r>
            <a:r>
              <a:rPr lang="en-US" sz="2200" dirty="0" err="1"/>
              <a:t>WindowEvent</a:t>
            </a:r>
            <a:r>
              <a:rPr lang="en-US" sz="2200" dirty="0"/>
              <a:t> e) {</a:t>
            </a:r>
          </a:p>
          <a:p>
            <a:pPr marL="0" indent="0">
              <a:buNone/>
            </a:pPr>
            <a:r>
              <a:rPr lang="en-US" sz="2200" dirty="0"/>
              <a:t>            </a:t>
            </a:r>
            <a:r>
              <a:rPr lang="en-US" sz="2200" dirty="0" err="1"/>
              <a:t>sl.setText</a:t>
            </a:r>
            <a:r>
              <a:rPr lang="en-US" sz="2200" dirty="0"/>
              <a:t>("Window Opened");</a:t>
            </a:r>
          </a:p>
          <a:p>
            <a:pPr marL="0" indent="0">
              <a:buNone/>
            </a:pPr>
            <a:r>
              <a:rPr lang="en-US" sz="2200" dirty="0"/>
              <a:t>        </a:t>
            </a:r>
            <a:r>
              <a:rPr lang="en-US" sz="2200" dirty="0" smtClean="0"/>
              <a:t>}</a:t>
            </a:r>
            <a:endParaRPr lang="en-US" sz="2200" dirty="0"/>
          </a:p>
          <a:p>
            <a:pPr marL="0" indent="0">
              <a:buNone/>
            </a:pPr>
            <a:r>
              <a:rPr lang="en-US" sz="2200" dirty="0"/>
              <a:t>        public void </a:t>
            </a:r>
            <a:r>
              <a:rPr lang="en-US" sz="2200" dirty="0" err="1"/>
              <a:t>windowClosing</a:t>
            </a:r>
            <a:r>
              <a:rPr lang="en-US" sz="2200" dirty="0"/>
              <a:t>(</a:t>
            </a:r>
            <a:r>
              <a:rPr lang="en-US" sz="2200" dirty="0" err="1"/>
              <a:t>WindowEvent</a:t>
            </a:r>
            <a:r>
              <a:rPr lang="en-US" sz="2200" dirty="0"/>
              <a:t> e) {</a:t>
            </a:r>
          </a:p>
          <a:p>
            <a:pPr marL="0" indent="0">
              <a:buNone/>
            </a:pPr>
            <a:r>
              <a:rPr lang="en-US" sz="2200" dirty="0" smtClean="0"/>
              <a:t>	</a:t>
            </a:r>
            <a:r>
              <a:rPr lang="en-US" sz="2200" dirty="0" err="1" smtClean="0"/>
              <a:t>af.dispose</a:t>
            </a:r>
            <a:r>
              <a:rPr lang="en-US" sz="2200" dirty="0" smtClean="0"/>
              <a:t>();</a:t>
            </a:r>
          </a:p>
          <a:p>
            <a:pPr marL="0" indent="0">
              <a:buNone/>
            </a:pPr>
            <a:r>
              <a:rPr lang="en-US" sz="2200" dirty="0" smtClean="0"/>
              <a:t>        }</a:t>
            </a:r>
            <a:endParaRPr lang="en-US" sz="2200" dirty="0"/>
          </a:p>
          <a:p>
            <a:pPr marL="0" indent="0">
              <a:buNone/>
            </a:pPr>
            <a:r>
              <a:rPr lang="en-US" sz="2200" dirty="0"/>
              <a:t>        public void </a:t>
            </a:r>
            <a:r>
              <a:rPr lang="en-US" sz="2200" dirty="0" err="1"/>
              <a:t>windowClosed</a:t>
            </a:r>
            <a:r>
              <a:rPr lang="en-US" sz="2200" dirty="0"/>
              <a:t>(</a:t>
            </a:r>
            <a:r>
              <a:rPr lang="en-US" sz="2200" dirty="0" err="1"/>
              <a:t>WindowEvent</a:t>
            </a:r>
            <a:r>
              <a:rPr lang="en-US" sz="2200" dirty="0"/>
              <a:t> e) {</a:t>
            </a:r>
          </a:p>
          <a:p>
            <a:pPr marL="0" indent="0">
              <a:buNone/>
            </a:pPr>
            <a:r>
              <a:rPr lang="en-US" sz="2200" dirty="0" smtClean="0"/>
              <a:t>            </a:t>
            </a:r>
            <a:r>
              <a:rPr lang="en-US" sz="2200" dirty="0" err="1"/>
              <a:t>sl.setText</a:t>
            </a:r>
            <a:r>
              <a:rPr lang="en-US" sz="2200" dirty="0"/>
              <a:t>("Window closed");</a:t>
            </a:r>
          </a:p>
          <a:p>
            <a:pPr marL="0" indent="0">
              <a:buNone/>
            </a:pPr>
            <a:r>
              <a:rPr lang="en-US" sz="2200" dirty="0"/>
              <a:t>        }</a:t>
            </a:r>
          </a:p>
          <a:p>
            <a:pPr marL="0" indent="0">
              <a:buNone/>
            </a:pPr>
            <a:endParaRPr lang="en-US" sz="2200" dirty="0"/>
          </a:p>
        </p:txBody>
      </p:sp>
    </p:spTree>
    <p:extLst>
      <p:ext uri="{BB962C8B-B14F-4D97-AF65-F5344CB8AC3E}">
        <p14:creationId xmlns:p14="http://schemas.microsoft.com/office/powerpoint/2010/main" xmlns="" val="3626552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5334000"/>
          </a:xfrm>
        </p:spPr>
        <p:txBody>
          <a:bodyPr>
            <a:normAutofit fontScale="62500" lnSpcReduction="20000"/>
          </a:bodyPr>
          <a:lstStyle/>
          <a:p>
            <a:pPr marL="0" indent="0">
              <a:buNone/>
            </a:pPr>
            <a:r>
              <a:rPr lang="en-US" dirty="0"/>
              <a:t> public void </a:t>
            </a:r>
            <a:r>
              <a:rPr lang="en-US" dirty="0" err="1"/>
              <a:t>windowIconified</a:t>
            </a:r>
            <a:r>
              <a:rPr lang="en-US" dirty="0"/>
              <a:t>(</a:t>
            </a:r>
            <a:r>
              <a:rPr lang="en-US" dirty="0" err="1"/>
              <a:t>WindowEvent</a:t>
            </a:r>
            <a:r>
              <a:rPr lang="en-US" dirty="0"/>
              <a:t> e) {</a:t>
            </a:r>
          </a:p>
          <a:p>
            <a:pPr marL="0" indent="0">
              <a:buNone/>
            </a:pPr>
            <a:r>
              <a:rPr lang="en-US" dirty="0" smtClean="0"/>
              <a:t>            </a:t>
            </a:r>
            <a:r>
              <a:rPr lang="en-US" dirty="0" err="1"/>
              <a:t>sl.setText</a:t>
            </a:r>
            <a:r>
              <a:rPr lang="en-US" dirty="0"/>
              <a:t>("Window </a:t>
            </a:r>
            <a:r>
              <a:rPr lang="en-US" dirty="0" err="1"/>
              <a:t>iconified</a:t>
            </a:r>
            <a:r>
              <a:rPr lang="en-US" dirty="0"/>
              <a:t>");</a:t>
            </a:r>
          </a:p>
          <a:p>
            <a:pPr marL="0" indent="0">
              <a:buNone/>
            </a:pPr>
            <a:r>
              <a:rPr lang="en-US" dirty="0" smtClean="0"/>
              <a:t>}</a:t>
            </a:r>
            <a:endParaRPr lang="en-US" dirty="0"/>
          </a:p>
          <a:p>
            <a:pPr marL="0" indent="0">
              <a:buNone/>
            </a:pPr>
            <a:endParaRPr lang="en-US" dirty="0"/>
          </a:p>
          <a:p>
            <a:pPr marL="0" indent="0">
              <a:buNone/>
            </a:pPr>
            <a:r>
              <a:rPr lang="en-US" dirty="0"/>
              <a:t>        public void </a:t>
            </a:r>
            <a:r>
              <a:rPr lang="en-US" dirty="0" err="1"/>
              <a:t>windowDeiconified</a:t>
            </a:r>
            <a:r>
              <a:rPr lang="en-US" dirty="0"/>
              <a:t>(</a:t>
            </a:r>
            <a:r>
              <a:rPr lang="en-US" dirty="0" err="1"/>
              <a:t>WindowEvent</a:t>
            </a:r>
            <a:r>
              <a:rPr lang="en-US" dirty="0"/>
              <a:t> e) {</a:t>
            </a:r>
          </a:p>
          <a:p>
            <a:pPr marL="0" indent="0">
              <a:buNone/>
            </a:pPr>
            <a:r>
              <a:rPr lang="en-US" dirty="0" smtClean="0"/>
              <a:t>            </a:t>
            </a:r>
            <a:r>
              <a:rPr lang="en-US" dirty="0" err="1"/>
              <a:t>sl.setText</a:t>
            </a:r>
            <a:r>
              <a:rPr lang="en-US" dirty="0"/>
              <a:t>("Window </a:t>
            </a:r>
            <a:r>
              <a:rPr lang="en-US" dirty="0" err="1"/>
              <a:t>deiconified</a:t>
            </a:r>
            <a:r>
              <a:rPr lang="en-US" dirty="0"/>
              <a:t>");</a:t>
            </a:r>
          </a:p>
          <a:p>
            <a:pPr marL="0" indent="0">
              <a:buNone/>
            </a:pPr>
            <a:r>
              <a:rPr lang="en-US" dirty="0"/>
              <a:t>        }</a:t>
            </a:r>
          </a:p>
          <a:p>
            <a:pPr marL="0" indent="0">
              <a:buNone/>
            </a:pPr>
            <a:endParaRPr lang="en-US" dirty="0"/>
          </a:p>
          <a:p>
            <a:pPr marL="0" indent="0">
              <a:buNone/>
            </a:pPr>
            <a:r>
              <a:rPr lang="en-US" dirty="0"/>
              <a:t>        public void </a:t>
            </a:r>
            <a:r>
              <a:rPr lang="en-US" dirty="0" err="1"/>
              <a:t>windowActivated</a:t>
            </a:r>
            <a:r>
              <a:rPr lang="en-US" dirty="0"/>
              <a:t>(</a:t>
            </a:r>
            <a:r>
              <a:rPr lang="en-US" dirty="0" err="1"/>
              <a:t>WindowEvent</a:t>
            </a:r>
            <a:r>
              <a:rPr lang="en-US" dirty="0"/>
              <a:t> e) {</a:t>
            </a:r>
          </a:p>
          <a:p>
            <a:pPr marL="0" indent="0">
              <a:buNone/>
            </a:pPr>
            <a:r>
              <a:rPr lang="en-US" dirty="0"/>
              <a:t>            </a:t>
            </a:r>
            <a:r>
              <a:rPr lang="en-US" dirty="0" err="1"/>
              <a:t>sl.setText</a:t>
            </a:r>
            <a:r>
              <a:rPr lang="en-US" dirty="0"/>
              <a:t>("Window activated");</a:t>
            </a:r>
          </a:p>
          <a:p>
            <a:pPr marL="0" indent="0">
              <a:buNone/>
            </a:pPr>
            <a:r>
              <a:rPr lang="en-US" dirty="0"/>
              <a:t>        }</a:t>
            </a:r>
          </a:p>
          <a:p>
            <a:pPr marL="0" indent="0">
              <a:buNone/>
            </a:pPr>
            <a:endParaRPr lang="en-US" dirty="0"/>
          </a:p>
          <a:p>
            <a:pPr marL="0" indent="0">
              <a:buNone/>
            </a:pPr>
            <a:r>
              <a:rPr lang="en-US" dirty="0"/>
              <a:t>        public void </a:t>
            </a:r>
            <a:r>
              <a:rPr lang="en-US" dirty="0" err="1"/>
              <a:t>windowDeactivated</a:t>
            </a:r>
            <a:r>
              <a:rPr lang="en-US" dirty="0"/>
              <a:t>(</a:t>
            </a:r>
            <a:r>
              <a:rPr lang="en-US" dirty="0" err="1"/>
              <a:t>WindowEvent</a:t>
            </a:r>
            <a:r>
              <a:rPr lang="en-US" dirty="0"/>
              <a:t> e) {</a:t>
            </a:r>
          </a:p>
          <a:p>
            <a:pPr marL="0" indent="0">
              <a:buNone/>
            </a:pPr>
            <a:r>
              <a:rPr lang="en-US" dirty="0"/>
              <a:t>           </a:t>
            </a:r>
            <a:r>
              <a:rPr lang="en-US" dirty="0" smtClean="0"/>
              <a:t> </a:t>
            </a:r>
            <a:r>
              <a:rPr lang="en-US" dirty="0" err="1"/>
              <a:t>sl.setText</a:t>
            </a:r>
            <a:r>
              <a:rPr lang="en-US" dirty="0"/>
              <a:t>("Window deactivated");</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xmlns="" val="2203622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411162"/>
          </a:xfrm>
        </p:spPr>
        <p:txBody>
          <a:bodyPr>
            <a:normAutofit fontScale="90000"/>
          </a:bodyPr>
          <a:lstStyle/>
          <a:p>
            <a:r>
              <a:rPr lang="en-US" b="1" dirty="0"/>
              <a:t>Adapter Classes </a:t>
            </a:r>
            <a:endParaRPr lang="en-US" dirty="0"/>
          </a:p>
        </p:txBody>
      </p:sp>
      <p:sp>
        <p:nvSpPr>
          <p:cNvPr id="3" name="Content Placeholder 2"/>
          <p:cNvSpPr>
            <a:spLocks noGrp="1"/>
          </p:cNvSpPr>
          <p:nvPr>
            <p:ph idx="1"/>
          </p:nvPr>
        </p:nvSpPr>
        <p:spPr>
          <a:xfrm>
            <a:off x="381000" y="762000"/>
            <a:ext cx="8229600" cy="5943600"/>
          </a:xfrm>
        </p:spPr>
        <p:txBody>
          <a:bodyPr>
            <a:noAutofit/>
          </a:bodyPr>
          <a:lstStyle/>
          <a:p>
            <a:r>
              <a:rPr lang="en-US" sz="2200" dirty="0" smtClean="0"/>
              <a:t>Java </a:t>
            </a:r>
            <a:r>
              <a:rPr lang="en-US" sz="2200" dirty="0"/>
              <a:t>provides a special feature, called an adapter class, that can simplify the creation of event handlers in certain situations. </a:t>
            </a:r>
            <a:endParaRPr lang="en-US" sz="2200" dirty="0" smtClean="0"/>
          </a:p>
          <a:p>
            <a:r>
              <a:rPr lang="en-US" sz="2200" dirty="0" smtClean="0"/>
              <a:t>An </a:t>
            </a:r>
            <a:r>
              <a:rPr lang="en-US" sz="2200" dirty="0"/>
              <a:t>adapter class provides an empty implementation of all methods in an event listener interface. </a:t>
            </a:r>
            <a:endParaRPr lang="en-US" sz="2200" dirty="0" smtClean="0"/>
          </a:p>
          <a:p>
            <a:r>
              <a:rPr lang="en-US" sz="2200" dirty="0" smtClean="0"/>
              <a:t>Adapter </a:t>
            </a:r>
            <a:r>
              <a:rPr lang="en-US" sz="2200" dirty="0"/>
              <a:t>classes are useful when you want to receive and process only some of the events that are handled by a particular event listener interface. </a:t>
            </a:r>
            <a:endParaRPr lang="en-US" sz="2200" dirty="0" smtClean="0"/>
          </a:p>
          <a:p>
            <a:r>
              <a:rPr lang="en-US" sz="2200" dirty="0" smtClean="0"/>
              <a:t>You </a:t>
            </a:r>
            <a:r>
              <a:rPr lang="en-US" sz="2200" dirty="0"/>
              <a:t>can define a new class to act as an event listener by extending one of the adapter classes and implementing only those events in which you are interested. </a:t>
            </a:r>
            <a:endParaRPr lang="en-US" sz="2200" dirty="0" smtClean="0"/>
          </a:p>
          <a:p>
            <a:r>
              <a:rPr lang="en-US" sz="2200" dirty="0" smtClean="0"/>
              <a:t>For </a:t>
            </a:r>
            <a:r>
              <a:rPr lang="en-US" sz="2200" dirty="0"/>
              <a:t>example, the </a:t>
            </a:r>
            <a:r>
              <a:rPr lang="en-US" sz="2200" dirty="0" err="1"/>
              <a:t>MouseMotionAdapter</a:t>
            </a:r>
            <a:r>
              <a:rPr lang="en-US" sz="2200" dirty="0"/>
              <a:t> class has two methods, </a:t>
            </a:r>
            <a:r>
              <a:rPr lang="en-US" sz="2200" dirty="0" err="1"/>
              <a:t>mouseDragged</a:t>
            </a:r>
            <a:r>
              <a:rPr lang="en-US" sz="2200" dirty="0"/>
              <a:t>( ) and </a:t>
            </a:r>
            <a:r>
              <a:rPr lang="en-US" sz="2200" dirty="0" err="1"/>
              <a:t>mouseMoved</a:t>
            </a:r>
            <a:r>
              <a:rPr lang="en-US" sz="2200" dirty="0"/>
              <a:t>( ), which are the methods defined by the </a:t>
            </a:r>
            <a:r>
              <a:rPr lang="en-US" sz="2200" dirty="0" err="1"/>
              <a:t>MouseMotionListener</a:t>
            </a:r>
            <a:r>
              <a:rPr lang="en-US" sz="2200" dirty="0"/>
              <a:t> interface. If you were interested in only mouse drag events, then you could simply extend </a:t>
            </a:r>
            <a:r>
              <a:rPr lang="en-US" sz="2200" dirty="0" err="1"/>
              <a:t>MouseMotionAdapter</a:t>
            </a:r>
            <a:r>
              <a:rPr lang="en-US" sz="2200" dirty="0"/>
              <a:t> and override </a:t>
            </a:r>
            <a:r>
              <a:rPr lang="en-US" sz="2200" dirty="0" err="1"/>
              <a:t>mouseDragged</a:t>
            </a:r>
            <a:r>
              <a:rPr lang="en-US" sz="2200" dirty="0"/>
              <a:t>( ). The empty implementation of </a:t>
            </a:r>
            <a:r>
              <a:rPr lang="en-US" sz="2200" dirty="0" err="1"/>
              <a:t>mouseMoved</a:t>
            </a:r>
            <a:r>
              <a:rPr lang="en-US" sz="2200" dirty="0"/>
              <a:t>( ) would handle the mouse motion events for you. </a:t>
            </a:r>
          </a:p>
        </p:txBody>
      </p:sp>
    </p:spTree>
    <p:extLst>
      <p:ext uri="{BB962C8B-B14F-4D97-AF65-F5344CB8AC3E}">
        <p14:creationId xmlns:p14="http://schemas.microsoft.com/office/powerpoint/2010/main" xmlns="" val="3707517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001000" cy="884903"/>
          </a:xfrm>
        </p:spPr>
        <p:txBody>
          <a:bodyPr>
            <a:normAutofit/>
          </a:bodyPr>
          <a:lstStyle/>
          <a:p>
            <a:r>
              <a:rPr lang="en-US" b="1" dirty="0"/>
              <a:t>Event Sources </a:t>
            </a:r>
            <a:endParaRPr lang="en-US" dirty="0"/>
          </a:p>
        </p:txBody>
      </p:sp>
      <p:sp>
        <p:nvSpPr>
          <p:cNvPr id="3" name="Content Placeholder 2"/>
          <p:cNvSpPr>
            <a:spLocks noGrp="1"/>
          </p:cNvSpPr>
          <p:nvPr>
            <p:ph idx="1"/>
          </p:nvPr>
        </p:nvSpPr>
        <p:spPr>
          <a:xfrm>
            <a:off x="381000" y="990600"/>
            <a:ext cx="8534400" cy="5638800"/>
          </a:xfrm>
        </p:spPr>
        <p:txBody>
          <a:bodyPr>
            <a:noAutofit/>
          </a:bodyPr>
          <a:lstStyle/>
          <a:p>
            <a:r>
              <a:rPr lang="en-US" sz="2400" dirty="0" smtClean="0"/>
              <a:t>A </a:t>
            </a:r>
            <a:r>
              <a:rPr lang="en-US" sz="2400" dirty="0"/>
              <a:t>source is an object that generates an event. </a:t>
            </a:r>
            <a:r>
              <a:rPr lang="en-US" sz="2400" dirty="0" smtClean="0"/>
              <a:t>This </a:t>
            </a:r>
            <a:r>
              <a:rPr lang="en-US" sz="2400" dirty="0"/>
              <a:t>occurs when the internal state of that object changes in some way. </a:t>
            </a:r>
            <a:endParaRPr lang="en-US" sz="2400" dirty="0" smtClean="0"/>
          </a:p>
          <a:p>
            <a:r>
              <a:rPr lang="en-US" sz="2400" dirty="0" smtClean="0"/>
              <a:t>Sources </a:t>
            </a:r>
            <a:r>
              <a:rPr lang="en-US" sz="2400" dirty="0"/>
              <a:t>may generate more than one type of event. </a:t>
            </a:r>
            <a:endParaRPr lang="en-US" sz="2400" dirty="0" smtClean="0"/>
          </a:p>
          <a:p>
            <a:r>
              <a:rPr lang="en-US" sz="2400" dirty="0" smtClean="0"/>
              <a:t>A </a:t>
            </a:r>
            <a:r>
              <a:rPr lang="en-US" sz="2400" dirty="0"/>
              <a:t>source must register listeners in order for the listeners to receive notifications about a specific type of event. </a:t>
            </a:r>
            <a:endParaRPr lang="en-US" sz="2400" dirty="0" smtClean="0"/>
          </a:p>
          <a:p>
            <a:r>
              <a:rPr lang="en-US" sz="2400" dirty="0" smtClean="0"/>
              <a:t>Each </a:t>
            </a:r>
            <a:r>
              <a:rPr lang="en-US" sz="2400" dirty="0"/>
              <a:t>type of event has its own registration method. </a:t>
            </a:r>
            <a:endParaRPr lang="en-US" sz="2400" dirty="0" smtClean="0"/>
          </a:p>
          <a:p>
            <a:r>
              <a:rPr lang="en-US" sz="2400" dirty="0" smtClean="0"/>
              <a:t>Here </a:t>
            </a:r>
            <a:r>
              <a:rPr lang="en-US" sz="2400" dirty="0"/>
              <a:t>is the general form: </a:t>
            </a:r>
          </a:p>
          <a:p>
            <a:pPr lvl="1"/>
            <a:r>
              <a:rPr lang="en-US" sz="2400" dirty="0"/>
              <a:t>public void </a:t>
            </a:r>
            <a:r>
              <a:rPr lang="en-US" sz="2400" dirty="0" err="1"/>
              <a:t>addTypeListener</a:t>
            </a:r>
            <a:r>
              <a:rPr lang="en-US" sz="2400" dirty="0"/>
              <a:t> (</a:t>
            </a:r>
            <a:r>
              <a:rPr lang="en-US" sz="2400" dirty="0" err="1"/>
              <a:t>TypeListener</a:t>
            </a:r>
            <a:r>
              <a:rPr lang="en-US" sz="2400" dirty="0"/>
              <a:t> el ) </a:t>
            </a:r>
            <a:endParaRPr lang="en-US" sz="2400" dirty="0" smtClean="0"/>
          </a:p>
          <a:p>
            <a:r>
              <a:rPr lang="en-US" sz="2400" dirty="0"/>
              <a:t>Here, Type is the name of the event, and el is a reference to the event listener. </a:t>
            </a:r>
            <a:endParaRPr lang="en-US" sz="2400" dirty="0" smtClean="0"/>
          </a:p>
          <a:p>
            <a:r>
              <a:rPr lang="en-US" sz="2400" dirty="0" smtClean="0"/>
              <a:t>For </a:t>
            </a:r>
            <a:r>
              <a:rPr lang="en-US" sz="2400" dirty="0"/>
              <a:t>example, the method that registers a keyboard event listener is called </a:t>
            </a:r>
            <a:r>
              <a:rPr lang="en-US" sz="2400" b="1" dirty="0" err="1"/>
              <a:t>addKeyListener</a:t>
            </a:r>
            <a:r>
              <a:rPr lang="en-US" sz="2400" b="1" dirty="0"/>
              <a:t>( ).</a:t>
            </a:r>
            <a:r>
              <a:rPr lang="en-US" sz="2400" dirty="0"/>
              <a:t> The method that registers a mouse motion listener is called </a:t>
            </a:r>
            <a:r>
              <a:rPr lang="en-US" sz="2400" b="1" dirty="0" err="1"/>
              <a:t>addMouseMotionListener</a:t>
            </a:r>
            <a:r>
              <a:rPr lang="en-US" sz="2400" b="1" dirty="0"/>
              <a:t>( ).</a:t>
            </a:r>
            <a:r>
              <a:rPr lang="en-US" sz="2400" dirty="0"/>
              <a:t> </a:t>
            </a:r>
          </a:p>
          <a:p>
            <a:endParaRPr lang="en-US" sz="2400" dirty="0"/>
          </a:p>
        </p:txBody>
      </p:sp>
    </p:spTree>
    <p:extLst>
      <p:ext uri="{BB962C8B-B14F-4D97-AF65-F5344CB8AC3E}">
        <p14:creationId xmlns:p14="http://schemas.microsoft.com/office/powerpoint/2010/main" xmlns="" val="34592206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69267936"/>
              </p:ext>
            </p:extLst>
          </p:nvPr>
        </p:nvGraphicFramePr>
        <p:xfrm>
          <a:off x="457200" y="1600200"/>
          <a:ext cx="8229600" cy="4389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400" dirty="0" smtClean="0"/>
                        <a:t>Adapter Class</a:t>
                      </a:r>
                      <a:endParaRPr lang="en-US" sz="2400" dirty="0"/>
                    </a:p>
                  </a:txBody>
                  <a:tcPr/>
                </a:tc>
                <a:tc>
                  <a:txBody>
                    <a:bodyPr/>
                    <a:lstStyle/>
                    <a:p>
                      <a:r>
                        <a:rPr lang="en-US" sz="2400" dirty="0" smtClean="0"/>
                        <a:t>Listener</a:t>
                      </a:r>
                      <a:r>
                        <a:rPr lang="en-US" sz="2400" baseline="0" dirty="0" smtClean="0"/>
                        <a:t> Interface</a:t>
                      </a:r>
                      <a:endParaRPr lang="en-US" sz="2400" dirty="0"/>
                    </a:p>
                  </a:txBody>
                  <a:tcPr/>
                </a:tc>
              </a:tr>
              <a:tr h="370840">
                <a:tc>
                  <a:txBody>
                    <a:bodyPr/>
                    <a:lstStyle/>
                    <a:p>
                      <a:r>
                        <a:rPr lang="en-US" sz="2400" dirty="0" err="1" smtClean="0"/>
                        <a:t>ComponentAdapter</a:t>
                      </a:r>
                      <a:endParaRPr lang="en-US" sz="2400" dirty="0" smtClean="0"/>
                    </a:p>
                  </a:txBody>
                  <a:tcPr/>
                </a:tc>
                <a:tc>
                  <a:txBody>
                    <a:bodyPr/>
                    <a:lstStyle/>
                    <a:p>
                      <a:r>
                        <a:rPr lang="en-US" sz="2400" dirty="0" err="1" smtClean="0"/>
                        <a:t>ComponentListener</a:t>
                      </a:r>
                      <a:endParaRPr lang="en-US" sz="2400" dirty="0" smtClean="0"/>
                    </a:p>
                  </a:txBody>
                  <a:tcPr/>
                </a:tc>
              </a:tr>
              <a:tr h="370840">
                <a:tc>
                  <a:txBody>
                    <a:bodyPr/>
                    <a:lstStyle/>
                    <a:p>
                      <a:r>
                        <a:rPr lang="en-US" sz="2400" dirty="0" err="1" smtClean="0"/>
                        <a:t>ContainerAdapter</a:t>
                      </a:r>
                      <a:endParaRPr lang="en-US" sz="2400" dirty="0"/>
                    </a:p>
                  </a:txBody>
                  <a:tcPr/>
                </a:tc>
                <a:tc>
                  <a:txBody>
                    <a:bodyPr/>
                    <a:lstStyle/>
                    <a:p>
                      <a:r>
                        <a:rPr lang="en-US" sz="2400" dirty="0" err="1" smtClean="0"/>
                        <a:t>ContainerListener</a:t>
                      </a:r>
                      <a:endParaRPr lang="en-US" sz="2400" dirty="0" smtClean="0"/>
                    </a:p>
                  </a:txBody>
                  <a:tcPr/>
                </a:tc>
              </a:tr>
              <a:tr h="370840">
                <a:tc>
                  <a:txBody>
                    <a:bodyPr/>
                    <a:lstStyle/>
                    <a:p>
                      <a:r>
                        <a:rPr lang="en-US" sz="2400" dirty="0" err="1" smtClean="0"/>
                        <a:t>FocusAdapter</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FocusListener</a:t>
                      </a:r>
                      <a:endParaRPr lang="en-US" sz="2400" dirty="0" smtClean="0"/>
                    </a:p>
                  </a:txBody>
                  <a:tcPr/>
                </a:tc>
              </a:tr>
              <a:tr h="370840">
                <a:tc>
                  <a:txBody>
                    <a:bodyPr/>
                    <a:lstStyle/>
                    <a:p>
                      <a:r>
                        <a:rPr lang="en-US" sz="2400" dirty="0" err="1" smtClean="0"/>
                        <a:t>KeyAdapter</a:t>
                      </a:r>
                      <a:endParaRPr lang="en-US" sz="2400" dirty="0"/>
                    </a:p>
                  </a:txBody>
                  <a:tcPr/>
                </a:tc>
                <a:tc>
                  <a:txBody>
                    <a:bodyPr/>
                    <a:lstStyle/>
                    <a:p>
                      <a:r>
                        <a:rPr lang="en-US" sz="2400" dirty="0" err="1" smtClean="0"/>
                        <a:t>KeyListener</a:t>
                      </a:r>
                      <a:endParaRPr lang="en-US" sz="2400" dirty="0" smtClean="0"/>
                    </a:p>
                  </a:txBody>
                  <a:tcPr/>
                </a:tc>
              </a:tr>
              <a:tr h="370840">
                <a:tc>
                  <a:txBody>
                    <a:bodyPr/>
                    <a:lstStyle/>
                    <a:p>
                      <a:r>
                        <a:rPr lang="en-US" sz="2400" dirty="0" err="1" smtClean="0"/>
                        <a:t>MouseAdapter</a:t>
                      </a:r>
                      <a:endParaRPr lang="en-US" sz="2400" dirty="0"/>
                    </a:p>
                  </a:txBody>
                  <a:tcPr/>
                </a:tc>
                <a:tc>
                  <a:txBody>
                    <a:bodyPr/>
                    <a:lstStyle/>
                    <a:p>
                      <a:r>
                        <a:rPr lang="en-US" sz="2400" dirty="0" err="1" smtClean="0"/>
                        <a:t>MouseListener</a:t>
                      </a:r>
                      <a:endParaRPr lang="en-US" sz="2400" dirty="0" smtClean="0"/>
                    </a:p>
                  </a:txBody>
                  <a:tcPr/>
                </a:tc>
              </a:tr>
              <a:tr h="370840">
                <a:tc>
                  <a:txBody>
                    <a:bodyPr/>
                    <a:lstStyle/>
                    <a:p>
                      <a:r>
                        <a:rPr lang="en-US" sz="2400" dirty="0" err="1" smtClean="0"/>
                        <a:t>MouseMotionAdapter</a:t>
                      </a:r>
                      <a:endParaRPr lang="en-US" sz="2400" dirty="0"/>
                    </a:p>
                  </a:txBody>
                  <a:tcPr/>
                </a:tc>
                <a:tc>
                  <a:txBody>
                    <a:bodyPr/>
                    <a:lstStyle/>
                    <a:p>
                      <a:r>
                        <a:rPr lang="en-US" sz="2400" dirty="0" err="1" smtClean="0"/>
                        <a:t>MouseMotionListener</a:t>
                      </a:r>
                      <a:endParaRPr lang="en-US" sz="2400" dirty="0" smtClean="0"/>
                    </a:p>
                  </a:txBody>
                  <a:tcPr/>
                </a:tc>
              </a:tr>
              <a:tr h="370840">
                <a:tc>
                  <a:txBody>
                    <a:bodyPr/>
                    <a:lstStyle/>
                    <a:p>
                      <a:r>
                        <a:rPr lang="en-US" sz="2400" dirty="0" err="1" smtClean="0"/>
                        <a:t>WindowAdapter</a:t>
                      </a:r>
                      <a:endParaRPr lang="en-US" sz="2400" dirty="0"/>
                    </a:p>
                  </a:txBody>
                  <a:tcPr/>
                </a:tc>
                <a:tc>
                  <a:txBody>
                    <a:bodyPr/>
                    <a:lstStyle/>
                    <a:p>
                      <a:r>
                        <a:rPr lang="en-US" sz="2400" dirty="0" err="1" smtClean="0"/>
                        <a:t>WindowListener</a:t>
                      </a:r>
                      <a:r>
                        <a:rPr lang="en-US" sz="2400" dirty="0" smtClean="0"/>
                        <a:t>, </a:t>
                      </a:r>
                      <a:r>
                        <a:rPr lang="en-US" sz="2400" dirty="0" err="1" smtClean="0"/>
                        <a:t>WindowFocusListener</a:t>
                      </a:r>
                      <a:r>
                        <a:rPr lang="en-US" sz="2400" dirty="0" smtClean="0"/>
                        <a:t> and </a:t>
                      </a:r>
                      <a:r>
                        <a:rPr lang="en-US" sz="2400" dirty="0" err="1" smtClean="0"/>
                        <a:t>WindowStateListener</a:t>
                      </a:r>
                      <a:endParaRPr lang="en-US" sz="2400" dirty="0" smtClean="0"/>
                    </a:p>
                  </a:txBody>
                  <a:tcPr/>
                </a:tc>
              </a:tr>
            </a:tbl>
          </a:graphicData>
        </a:graphic>
      </p:graphicFrame>
    </p:spTree>
    <p:extLst>
      <p:ext uri="{BB962C8B-B14F-4D97-AF65-F5344CB8AC3E}">
        <p14:creationId xmlns:p14="http://schemas.microsoft.com/office/powerpoint/2010/main" xmlns="" val="304906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6553200"/>
          </a:xfrm>
        </p:spPr>
        <p:txBody>
          <a:bodyPr>
            <a:noAutofit/>
          </a:bodyPr>
          <a:lstStyle/>
          <a:p>
            <a:pPr marL="0" indent="0">
              <a:buNone/>
            </a:pPr>
            <a:r>
              <a:rPr lang="en-US" sz="2100" dirty="0" smtClean="0"/>
              <a:t>import </a:t>
            </a:r>
            <a:r>
              <a:rPr lang="en-US" sz="2100" dirty="0" err="1" smtClean="0"/>
              <a:t>java.awt</a:t>
            </a:r>
            <a:r>
              <a:rPr lang="en-US" sz="2100" dirty="0" smtClean="0"/>
              <a:t>.*;</a:t>
            </a:r>
            <a:endParaRPr lang="en-US" sz="2100" dirty="0"/>
          </a:p>
          <a:p>
            <a:pPr marL="0" indent="0">
              <a:buNone/>
            </a:pPr>
            <a:r>
              <a:rPr lang="en-US" sz="2100" dirty="0" smtClean="0"/>
              <a:t>import </a:t>
            </a:r>
            <a:r>
              <a:rPr lang="en-US" sz="2100" dirty="0" err="1" smtClean="0"/>
              <a:t>java.awt.event</a:t>
            </a:r>
            <a:r>
              <a:rPr lang="en-US" sz="2100" dirty="0" smtClean="0"/>
              <a:t>.*;</a:t>
            </a:r>
            <a:endParaRPr lang="en-US" sz="2100" dirty="0"/>
          </a:p>
          <a:p>
            <a:pPr marL="0" indent="0">
              <a:buNone/>
            </a:pPr>
            <a:r>
              <a:rPr lang="en-US" sz="2100" dirty="0" smtClean="0"/>
              <a:t>public </a:t>
            </a:r>
            <a:r>
              <a:rPr lang="en-US" sz="2100" dirty="0"/>
              <a:t>class </a:t>
            </a:r>
            <a:r>
              <a:rPr lang="en-US" sz="2100" dirty="0" err="1"/>
              <a:t>KeyAdapterDemo</a:t>
            </a:r>
            <a:r>
              <a:rPr lang="en-US" sz="2100" dirty="0"/>
              <a:t> extends </a:t>
            </a:r>
            <a:r>
              <a:rPr lang="en-US" sz="2100" dirty="0" err="1"/>
              <a:t>KeyAdapter</a:t>
            </a:r>
            <a:r>
              <a:rPr lang="en-US" sz="2100" dirty="0" smtClean="0"/>
              <a:t>{</a:t>
            </a:r>
            <a:endParaRPr lang="en-US" sz="2100" dirty="0"/>
          </a:p>
          <a:p>
            <a:pPr marL="0" indent="0">
              <a:buNone/>
            </a:pPr>
            <a:r>
              <a:rPr lang="en-US" sz="2100" dirty="0"/>
              <a:t>    private Frame f;</a:t>
            </a:r>
          </a:p>
          <a:p>
            <a:pPr marL="0" indent="0">
              <a:buNone/>
            </a:pPr>
            <a:r>
              <a:rPr lang="en-US" sz="2100" dirty="0"/>
              <a:t>    private Label </a:t>
            </a:r>
            <a:r>
              <a:rPr lang="en-US" sz="2100" dirty="0" err="1"/>
              <a:t>headerLabel</a:t>
            </a:r>
            <a:r>
              <a:rPr lang="en-US" sz="2100" dirty="0"/>
              <a:t>;</a:t>
            </a:r>
          </a:p>
          <a:p>
            <a:pPr marL="0" indent="0">
              <a:buNone/>
            </a:pPr>
            <a:r>
              <a:rPr lang="en-US" sz="2100" dirty="0"/>
              <a:t>    private Label </a:t>
            </a:r>
            <a:r>
              <a:rPr lang="en-US" sz="2100" dirty="0" err="1"/>
              <a:t>statusLabel</a:t>
            </a:r>
            <a:r>
              <a:rPr lang="en-US" sz="2100" dirty="0"/>
              <a:t>;</a:t>
            </a:r>
          </a:p>
          <a:p>
            <a:pPr marL="0" indent="0">
              <a:buNone/>
            </a:pPr>
            <a:r>
              <a:rPr lang="en-US" sz="2100" dirty="0"/>
              <a:t>    private Panel </a:t>
            </a:r>
            <a:r>
              <a:rPr lang="en-US" sz="2100" dirty="0" err="1"/>
              <a:t>panel</a:t>
            </a:r>
            <a:r>
              <a:rPr lang="en-US" sz="2100" dirty="0"/>
              <a:t>;</a:t>
            </a:r>
          </a:p>
          <a:p>
            <a:pPr marL="0" indent="0">
              <a:buNone/>
            </a:pPr>
            <a:r>
              <a:rPr lang="en-US" sz="2100" dirty="0"/>
              <a:t>    private </a:t>
            </a:r>
            <a:r>
              <a:rPr lang="en-US" sz="2100" dirty="0" err="1"/>
              <a:t>TextField</a:t>
            </a:r>
            <a:r>
              <a:rPr lang="en-US" sz="2100" dirty="0"/>
              <a:t> </a:t>
            </a:r>
            <a:r>
              <a:rPr lang="en-US" sz="2100" dirty="0" err="1"/>
              <a:t>textField</a:t>
            </a:r>
            <a:r>
              <a:rPr lang="en-US" sz="2100" dirty="0" smtClean="0"/>
              <a:t>;</a:t>
            </a:r>
            <a:endParaRPr lang="en-US" sz="2100" dirty="0"/>
          </a:p>
          <a:p>
            <a:pPr marL="0" indent="0">
              <a:buNone/>
            </a:pPr>
            <a:r>
              <a:rPr lang="en-US" sz="2100" dirty="0"/>
              <a:t>    public </a:t>
            </a:r>
            <a:r>
              <a:rPr lang="en-US" sz="2100" dirty="0" err="1"/>
              <a:t>KeyAdapterDemo</a:t>
            </a:r>
            <a:r>
              <a:rPr lang="en-US" sz="2100" dirty="0"/>
              <a:t>() {</a:t>
            </a:r>
          </a:p>
          <a:p>
            <a:pPr marL="0" indent="0">
              <a:buNone/>
            </a:pPr>
            <a:r>
              <a:rPr lang="en-US" sz="2100" dirty="0"/>
              <a:t>        f = new Frame("Java AWT Examples");</a:t>
            </a:r>
          </a:p>
          <a:p>
            <a:pPr marL="0" indent="0">
              <a:buNone/>
            </a:pPr>
            <a:r>
              <a:rPr lang="en-US" sz="2100" dirty="0"/>
              <a:t>        </a:t>
            </a:r>
            <a:r>
              <a:rPr lang="en-US" sz="2100" dirty="0" err="1"/>
              <a:t>f.setSize</a:t>
            </a:r>
            <a:r>
              <a:rPr lang="en-US" sz="2100" dirty="0"/>
              <a:t>(400, 400);</a:t>
            </a:r>
          </a:p>
          <a:p>
            <a:pPr marL="0" indent="0">
              <a:buNone/>
            </a:pPr>
            <a:r>
              <a:rPr lang="en-US" sz="2100" dirty="0"/>
              <a:t>        </a:t>
            </a:r>
            <a:r>
              <a:rPr lang="en-US" sz="2100" dirty="0" err="1"/>
              <a:t>f.setLayout</a:t>
            </a:r>
            <a:r>
              <a:rPr lang="en-US" sz="2100" dirty="0"/>
              <a:t>(new </a:t>
            </a:r>
            <a:r>
              <a:rPr lang="en-US" sz="2100" dirty="0" err="1"/>
              <a:t>GridLayout</a:t>
            </a:r>
            <a:r>
              <a:rPr lang="en-US" sz="2100" dirty="0"/>
              <a:t>(3, 1));</a:t>
            </a:r>
          </a:p>
          <a:p>
            <a:pPr marL="0" indent="0">
              <a:buNone/>
            </a:pPr>
            <a:r>
              <a:rPr lang="en-US" sz="2100" dirty="0"/>
              <a:t>        </a:t>
            </a:r>
            <a:r>
              <a:rPr lang="en-US" sz="2100" dirty="0" err="1"/>
              <a:t>f.addWindowListener</a:t>
            </a:r>
            <a:r>
              <a:rPr lang="en-US" sz="2100" dirty="0"/>
              <a:t>(new </a:t>
            </a:r>
            <a:r>
              <a:rPr lang="en-US" sz="2100" dirty="0" err="1"/>
              <a:t>WindowAdapter</a:t>
            </a:r>
            <a:r>
              <a:rPr lang="en-US" sz="2100" dirty="0"/>
              <a:t>() {</a:t>
            </a:r>
          </a:p>
          <a:p>
            <a:pPr marL="0" indent="0">
              <a:buNone/>
            </a:pPr>
            <a:r>
              <a:rPr lang="en-US" sz="2100" dirty="0"/>
              <a:t>            public void </a:t>
            </a:r>
            <a:r>
              <a:rPr lang="en-US" sz="2100" dirty="0" err="1"/>
              <a:t>windowClosing</a:t>
            </a:r>
            <a:r>
              <a:rPr lang="en-US" sz="2100" dirty="0"/>
              <a:t>(</a:t>
            </a:r>
            <a:r>
              <a:rPr lang="en-US" sz="2100" dirty="0" err="1"/>
              <a:t>WindowEvent</a:t>
            </a:r>
            <a:r>
              <a:rPr lang="en-US" sz="2100" dirty="0"/>
              <a:t> </a:t>
            </a:r>
            <a:r>
              <a:rPr lang="en-US" sz="2100" dirty="0" err="1"/>
              <a:t>windowEvent</a:t>
            </a:r>
            <a:r>
              <a:rPr lang="en-US" sz="2100" dirty="0"/>
              <a:t>) {</a:t>
            </a:r>
          </a:p>
          <a:p>
            <a:pPr marL="0" indent="0">
              <a:buNone/>
            </a:pPr>
            <a:r>
              <a:rPr lang="en-US" sz="2100" dirty="0"/>
              <a:t>                </a:t>
            </a:r>
            <a:r>
              <a:rPr lang="en-US" sz="2100" dirty="0" err="1"/>
              <a:t>System.exit</a:t>
            </a:r>
            <a:r>
              <a:rPr lang="en-US" sz="2100" dirty="0"/>
              <a:t>(0);</a:t>
            </a:r>
          </a:p>
          <a:p>
            <a:pPr marL="0" indent="0">
              <a:buNone/>
            </a:pPr>
            <a:r>
              <a:rPr lang="en-US" sz="2100" dirty="0"/>
              <a:t>            }</a:t>
            </a:r>
          </a:p>
          <a:p>
            <a:pPr marL="0" indent="0">
              <a:buNone/>
            </a:pPr>
            <a:r>
              <a:rPr lang="en-US" sz="2100" dirty="0"/>
              <a:t>        });</a:t>
            </a:r>
          </a:p>
          <a:p>
            <a:pPr marL="0" indent="0">
              <a:buNone/>
            </a:pPr>
            <a:endParaRPr lang="en-US" sz="2100" dirty="0"/>
          </a:p>
          <a:p>
            <a:pPr marL="0" indent="0">
              <a:buNone/>
            </a:pPr>
            <a:r>
              <a:rPr lang="en-US" sz="2100" dirty="0"/>
              <a:t>        </a:t>
            </a:r>
          </a:p>
        </p:txBody>
      </p:sp>
    </p:spTree>
    <p:extLst>
      <p:ext uri="{BB962C8B-B14F-4D97-AF65-F5344CB8AC3E}">
        <p14:creationId xmlns:p14="http://schemas.microsoft.com/office/powerpoint/2010/main" xmlns="" val="30143521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172200"/>
          </a:xfrm>
        </p:spPr>
        <p:txBody>
          <a:bodyPr>
            <a:noAutofit/>
          </a:bodyPr>
          <a:lstStyle/>
          <a:p>
            <a:pPr marL="0" indent="0">
              <a:buNone/>
            </a:pPr>
            <a:r>
              <a:rPr lang="en-US" sz="2200" dirty="0" smtClean="0"/>
              <a:t>        </a:t>
            </a:r>
            <a:r>
              <a:rPr lang="en-US" sz="2200" dirty="0" err="1" smtClean="0"/>
              <a:t>headerLabel</a:t>
            </a:r>
            <a:r>
              <a:rPr lang="en-US" sz="2200" dirty="0" smtClean="0"/>
              <a:t> </a:t>
            </a:r>
            <a:r>
              <a:rPr lang="en-US" sz="2200" dirty="0"/>
              <a:t>= new Label("Key Event </a:t>
            </a:r>
            <a:r>
              <a:rPr lang="en-US" sz="2200" dirty="0" smtClean="0"/>
              <a:t>Program</a:t>
            </a:r>
            <a:r>
              <a:rPr lang="en-US" sz="2200" dirty="0"/>
              <a:t>", </a:t>
            </a:r>
            <a:r>
              <a:rPr lang="en-US" sz="2200" dirty="0" err="1"/>
              <a:t>Label.CENTER</a:t>
            </a:r>
            <a:r>
              <a:rPr lang="en-US" sz="2200" dirty="0"/>
              <a:t>);</a:t>
            </a:r>
          </a:p>
          <a:p>
            <a:pPr marL="0" indent="0">
              <a:buNone/>
            </a:pPr>
            <a:r>
              <a:rPr lang="en-US" sz="2200" dirty="0"/>
              <a:t>        </a:t>
            </a:r>
            <a:r>
              <a:rPr lang="en-US" sz="2200" dirty="0" err="1"/>
              <a:t>statusLabel</a:t>
            </a:r>
            <a:r>
              <a:rPr lang="en-US" sz="2200" dirty="0"/>
              <a:t> = new Label("", </a:t>
            </a:r>
            <a:r>
              <a:rPr lang="en-US" sz="2200" dirty="0" err="1"/>
              <a:t>Label.CENTER</a:t>
            </a:r>
            <a:r>
              <a:rPr lang="en-US" sz="2200" dirty="0" smtClean="0"/>
              <a:t>);</a:t>
            </a:r>
            <a:endParaRPr lang="en-US" sz="2200" dirty="0"/>
          </a:p>
          <a:p>
            <a:pPr marL="0" indent="0">
              <a:buNone/>
            </a:pPr>
            <a:r>
              <a:rPr lang="en-US" sz="2200" dirty="0"/>
              <a:t>        panel = new Panel();</a:t>
            </a:r>
          </a:p>
          <a:p>
            <a:pPr marL="0" indent="0">
              <a:buNone/>
            </a:pPr>
            <a:r>
              <a:rPr lang="en-US" sz="2200" dirty="0"/>
              <a:t>        </a:t>
            </a:r>
            <a:r>
              <a:rPr lang="en-US" sz="2200" dirty="0" err="1"/>
              <a:t>panel.setLayout</a:t>
            </a:r>
            <a:r>
              <a:rPr lang="en-US" sz="2200" dirty="0"/>
              <a:t>(new </a:t>
            </a:r>
            <a:r>
              <a:rPr lang="en-US" sz="2200" dirty="0" err="1"/>
              <a:t>FlowLayout</a:t>
            </a:r>
            <a:r>
              <a:rPr lang="en-US" sz="2200" dirty="0" smtClean="0"/>
              <a:t>());</a:t>
            </a:r>
            <a:endParaRPr lang="en-US" sz="2200" dirty="0"/>
          </a:p>
          <a:p>
            <a:pPr marL="0" indent="0">
              <a:buNone/>
            </a:pPr>
            <a:r>
              <a:rPr lang="en-US" sz="2200" dirty="0"/>
              <a:t>        </a:t>
            </a:r>
            <a:r>
              <a:rPr lang="en-US" sz="2200" dirty="0" err="1"/>
              <a:t>f.add</a:t>
            </a:r>
            <a:r>
              <a:rPr lang="en-US" sz="2200" dirty="0"/>
              <a:t>(</a:t>
            </a:r>
            <a:r>
              <a:rPr lang="en-US" sz="2200" dirty="0" err="1"/>
              <a:t>headerLabel</a:t>
            </a:r>
            <a:r>
              <a:rPr lang="en-US" sz="2200" dirty="0"/>
              <a:t>);</a:t>
            </a:r>
          </a:p>
          <a:p>
            <a:pPr marL="0" indent="0">
              <a:buNone/>
            </a:pPr>
            <a:r>
              <a:rPr lang="en-US" sz="2200" dirty="0"/>
              <a:t>        </a:t>
            </a:r>
            <a:r>
              <a:rPr lang="en-US" sz="2200" dirty="0" err="1"/>
              <a:t>f.add</a:t>
            </a:r>
            <a:r>
              <a:rPr lang="en-US" sz="2200" dirty="0"/>
              <a:t>(panel);</a:t>
            </a:r>
          </a:p>
          <a:p>
            <a:pPr marL="0" indent="0">
              <a:buNone/>
            </a:pPr>
            <a:r>
              <a:rPr lang="en-US" sz="2200" dirty="0"/>
              <a:t>        </a:t>
            </a:r>
            <a:r>
              <a:rPr lang="en-US" sz="2200" dirty="0" err="1"/>
              <a:t>f.add</a:t>
            </a:r>
            <a:r>
              <a:rPr lang="en-US" sz="2200" dirty="0"/>
              <a:t>(</a:t>
            </a:r>
            <a:r>
              <a:rPr lang="en-US" sz="2200" dirty="0" err="1"/>
              <a:t>statusLabel</a:t>
            </a:r>
            <a:r>
              <a:rPr lang="en-US" sz="2200" dirty="0" smtClean="0"/>
              <a:t>);</a:t>
            </a:r>
            <a:endParaRPr lang="en-US" sz="2200" dirty="0"/>
          </a:p>
          <a:p>
            <a:pPr marL="0" indent="0">
              <a:buNone/>
            </a:pPr>
            <a:r>
              <a:rPr lang="en-US" sz="2200" dirty="0"/>
              <a:t>        </a:t>
            </a:r>
            <a:r>
              <a:rPr lang="en-US" sz="2200" dirty="0" err="1"/>
              <a:t>TextField</a:t>
            </a:r>
            <a:r>
              <a:rPr lang="en-US" sz="2200" dirty="0"/>
              <a:t> </a:t>
            </a:r>
            <a:r>
              <a:rPr lang="en-US" sz="2200" dirty="0" err="1"/>
              <a:t>textField</a:t>
            </a:r>
            <a:r>
              <a:rPr lang="en-US" sz="2200" dirty="0"/>
              <a:t> = new </a:t>
            </a:r>
            <a:r>
              <a:rPr lang="en-US" sz="2200" dirty="0" err="1"/>
              <a:t>TextField</a:t>
            </a:r>
            <a:r>
              <a:rPr lang="en-US" sz="2200" dirty="0"/>
              <a:t>(10);</a:t>
            </a:r>
          </a:p>
          <a:p>
            <a:pPr marL="0" indent="0">
              <a:buNone/>
            </a:pPr>
            <a:r>
              <a:rPr lang="en-US" sz="2200" dirty="0"/>
              <a:t>        </a:t>
            </a:r>
            <a:r>
              <a:rPr lang="en-US" sz="2200" dirty="0" err="1"/>
              <a:t>textField.addKeyListener</a:t>
            </a:r>
            <a:r>
              <a:rPr lang="en-US" sz="2200" dirty="0"/>
              <a:t>(this);</a:t>
            </a:r>
          </a:p>
          <a:p>
            <a:pPr marL="0" indent="0">
              <a:buNone/>
            </a:pPr>
            <a:r>
              <a:rPr lang="en-US" sz="2200" dirty="0"/>
              <a:t> </a:t>
            </a:r>
          </a:p>
          <a:p>
            <a:pPr marL="0" indent="0">
              <a:buNone/>
            </a:pPr>
            <a:r>
              <a:rPr lang="en-US" sz="2200" dirty="0" smtClean="0"/>
              <a:t>        </a:t>
            </a:r>
            <a:r>
              <a:rPr lang="en-US" sz="2200" dirty="0" err="1" smtClean="0"/>
              <a:t>panel.add</a:t>
            </a:r>
            <a:r>
              <a:rPr lang="en-US" sz="2200" dirty="0" smtClean="0"/>
              <a:t>(</a:t>
            </a:r>
            <a:r>
              <a:rPr lang="en-US" sz="2200" dirty="0" err="1" smtClean="0"/>
              <a:t>textField</a:t>
            </a:r>
            <a:r>
              <a:rPr lang="en-US" sz="2200" dirty="0"/>
              <a:t>);</a:t>
            </a:r>
          </a:p>
          <a:p>
            <a:pPr marL="0" indent="0">
              <a:buNone/>
            </a:pPr>
            <a:r>
              <a:rPr lang="en-US" sz="2200" dirty="0"/>
              <a:t>        </a:t>
            </a:r>
            <a:r>
              <a:rPr lang="en-US" sz="2200" dirty="0" err="1"/>
              <a:t>f.setLocationRelativeTo</a:t>
            </a:r>
            <a:r>
              <a:rPr lang="en-US" sz="2200" dirty="0"/>
              <a:t>(null);</a:t>
            </a:r>
          </a:p>
          <a:p>
            <a:pPr marL="0" indent="0">
              <a:buNone/>
            </a:pPr>
            <a:r>
              <a:rPr lang="en-US" sz="2200" dirty="0"/>
              <a:t>        </a:t>
            </a:r>
            <a:r>
              <a:rPr lang="en-US" sz="2200" dirty="0" err="1"/>
              <a:t>f.setVisible</a:t>
            </a:r>
            <a:r>
              <a:rPr lang="en-US" sz="2200" dirty="0"/>
              <a:t>(true);</a:t>
            </a:r>
          </a:p>
          <a:p>
            <a:pPr marL="0" indent="0">
              <a:buNone/>
            </a:pPr>
            <a:r>
              <a:rPr lang="en-US" sz="2200" dirty="0"/>
              <a:t>    }</a:t>
            </a:r>
          </a:p>
          <a:p>
            <a:pPr marL="0" indent="0">
              <a:buNone/>
            </a:pPr>
            <a:r>
              <a:rPr lang="en-US" sz="2200" dirty="0"/>
              <a:t>    </a:t>
            </a:r>
          </a:p>
        </p:txBody>
      </p:sp>
    </p:spTree>
    <p:extLst>
      <p:ext uri="{BB962C8B-B14F-4D97-AF65-F5344CB8AC3E}">
        <p14:creationId xmlns:p14="http://schemas.microsoft.com/office/powerpoint/2010/main" xmlns="" val="12091291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a:t>@Override</a:t>
            </a:r>
          </a:p>
          <a:p>
            <a:pPr marL="0" indent="0">
              <a:buNone/>
            </a:pPr>
            <a:r>
              <a:rPr lang="en-US" sz="2200" dirty="0"/>
              <a:t>    public void </a:t>
            </a:r>
            <a:r>
              <a:rPr lang="en-US" sz="2200" dirty="0" err="1"/>
              <a:t>keyPressed</a:t>
            </a:r>
            <a:r>
              <a:rPr lang="en-US" sz="2200" dirty="0"/>
              <a:t>(</a:t>
            </a:r>
            <a:r>
              <a:rPr lang="en-US" sz="2200" dirty="0" err="1"/>
              <a:t>KeyEvent</a:t>
            </a:r>
            <a:r>
              <a:rPr lang="en-US" sz="2200" dirty="0"/>
              <a:t> e){</a:t>
            </a:r>
          </a:p>
          <a:p>
            <a:pPr marL="0" indent="0">
              <a:buNone/>
            </a:pPr>
            <a:r>
              <a:rPr lang="en-US" sz="2200" dirty="0"/>
              <a:t>        </a:t>
            </a:r>
            <a:r>
              <a:rPr lang="en-US" sz="2200" dirty="0" err="1"/>
              <a:t>System.out.println</a:t>
            </a:r>
            <a:r>
              <a:rPr lang="en-US" sz="2200" dirty="0"/>
              <a:t>("hello");</a:t>
            </a:r>
          </a:p>
          <a:p>
            <a:pPr marL="0" indent="0">
              <a:buNone/>
            </a:pPr>
            <a:r>
              <a:rPr lang="en-US" sz="2200" dirty="0"/>
              <a:t>      //</a:t>
            </a:r>
          </a:p>
          <a:p>
            <a:pPr marL="0" indent="0">
              <a:buNone/>
            </a:pPr>
            <a:r>
              <a:rPr lang="en-US" sz="2200" dirty="0"/>
              <a:t>       }</a:t>
            </a:r>
          </a:p>
          <a:p>
            <a:pPr marL="0" indent="0">
              <a:buNone/>
            </a:pPr>
            <a:r>
              <a:rPr lang="en-US" sz="2200" dirty="0"/>
              <a:t>   </a:t>
            </a:r>
          </a:p>
          <a:p>
            <a:pPr marL="0" indent="0">
              <a:buNone/>
            </a:pPr>
            <a:r>
              <a:rPr lang="en-US" sz="2200" dirty="0"/>
              <a:t>    public static void main(String[] </a:t>
            </a:r>
            <a:r>
              <a:rPr lang="en-US" sz="2200" dirty="0" err="1"/>
              <a:t>args</a:t>
            </a:r>
            <a:r>
              <a:rPr lang="en-US" sz="2200" dirty="0"/>
              <a:t>) {</a:t>
            </a:r>
          </a:p>
          <a:p>
            <a:pPr marL="0" indent="0">
              <a:buNone/>
            </a:pPr>
            <a:r>
              <a:rPr lang="en-US" sz="2200" dirty="0"/>
              <a:t>        new </a:t>
            </a:r>
            <a:r>
              <a:rPr lang="en-US" sz="2200" dirty="0" err="1"/>
              <a:t>KeyAdapterDemo</a:t>
            </a:r>
            <a:r>
              <a:rPr lang="en-US" sz="2200" dirty="0"/>
              <a:t>();</a:t>
            </a:r>
          </a:p>
          <a:p>
            <a:pPr marL="0" indent="0">
              <a:buNone/>
            </a:pPr>
            <a:r>
              <a:rPr lang="en-US" sz="2200" dirty="0"/>
              <a:t>    }</a:t>
            </a:r>
          </a:p>
          <a:p>
            <a:pPr marL="0" indent="0">
              <a:buNone/>
            </a:pPr>
            <a:r>
              <a:rPr lang="en-US" sz="2200" dirty="0"/>
              <a:t>}</a:t>
            </a:r>
          </a:p>
          <a:p>
            <a:endParaRPr lang="en-US" sz="2200" dirty="0"/>
          </a:p>
        </p:txBody>
      </p:sp>
    </p:spTree>
    <p:extLst>
      <p:ext uri="{BB962C8B-B14F-4D97-AF65-F5344CB8AC3E}">
        <p14:creationId xmlns:p14="http://schemas.microsoft.com/office/powerpoint/2010/main" xmlns="" val="28028056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Classes</a:t>
            </a:r>
            <a:endParaRPr lang="en-US" dirty="0"/>
          </a:p>
        </p:txBody>
      </p:sp>
      <p:sp>
        <p:nvSpPr>
          <p:cNvPr id="3" name="Content Placeholder 2"/>
          <p:cNvSpPr>
            <a:spLocks noGrp="1"/>
          </p:cNvSpPr>
          <p:nvPr>
            <p:ph idx="1"/>
          </p:nvPr>
        </p:nvSpPr>
        <p:spPr>
          <a:xfrm>
            <a:off x="457200" y="1143000"/>
            <a:ext cx="8229600" cy="5486400"/>
          </a:xfrm>
        </p:spPr>
        <p:txBody>
          <a:bodyPr>
            <a:normAutofit fontScale="55000" lnSpcReduction="20000"/>
          </a:bodyPr>
          <a:lstStyle/>
          <a:p>
            <a:pPr marL="0" indent="0">
              <a:buNone/>
            </a:pPr>
            <a:r>
              <a:rPr lang="en-US" dirty="0"/>
              <a:t>import </a:t>
            </a:r>
            <a:r>
              <a:rPr lang="en-US" dirty="0" err="1"/>
              <a:t>java.awt</a:t>
            </a:r>
            <a:r>
              <a:rPr lang="en-US" dirty="0"/>
              <a:t>.*;</a:t>
            </a:r>
          </a:p>
          <a:p>
            <a:pPr marL="0" indent="0">
              <a:buNone/>
            </a:pPr>
            <a:r>
              <a:rPr lang="en-US" dirty="0"/>
              <a:t>import </a:t>
            </a:r>
            <a:r>
              <a:rPr lang="en-US" dirty="0" err="1"/>
              <a:t>java.awt.event</a:t>
            </a:r>
            <a:r>
              <a:rPr lang="en-US" dirty="0"/>
              <a:t>.*;</a:t>
            </a:r>
          </a:p>
          <a:p>
            <a:pPr marL="0" indent="0">
              <a:buNone/>
            </a:pPr>
            <a:endParaRPr lang="en-US" dirty="0"/>
          </a:p>
          <a:p>
            <a:pPr marL="0" indent="0">
              <a:buNone/>
            </a:pPr>
            <a:r>
              <a:rPr lang="en-US" dirty="0"/>
              <a:t>public class </a:t>
            </a:r>
            <a:r>
              <a:rPr lang="en-US" dirty="0" err="1"/>
              <a:t>InnerClassEventHandling</a:t>
            </a:r>
            <a:r>
              <a:rPr lang="en-US" dirty="0"/>
              <a:t> {</a:t>
            </a:r>
          </a:p>
          <a:p>
            <a:pPr marL="0" indent="0">
              <a:buNone/>
            </a:pPr>
            <a:endParaRPr lang="en-US" dirty="0"/>
          </a:p>
          <a:p>
            <a:pPr marL="0" indent="0">
              <a:buNone/>
            </a:pPr>
            <a:r>
              <a:rPr lang="en-US" dirty="0"/>
              <a:t>    private Frame f;</a:t>
            </a:r>
          </a:p>
          <a:p>
            <a:pPr marL="0" indent="0">
              <a:buNone/>
            </a:pPr>
            <a:r>
              <a:rPr lang="en-US" dirty="0"/>
              <a:t>    private Label </a:t>
            </a:r>
            <a:r>
              <a:rPr lang="en-US" dirty="0" err="1" smtClean="0"/>
              <a:t>hl,sl</a:t>
            </a:r>
            <a:r>
              <a:rPr lang="en-US" dirty="0" smtClean="0"/>
              <a:t>;</a:t>
            </a:r>
            <a:endParaRPr lang="en-US" dirty="0"/>
          </a:p>
          <a:p>
            <a:pPr marL="0" indent="0">
              <a:buNone/>
            </a:pPr>
            <a:r>
              <a:rPr lang="en-US" dirty="0"/>
              <a:t>    private Panel p;</a:t>
            </a:r>
          </a:p>
          <a:p>
            <a:pPr marL="0" indent="0">
              <a:buNone/>
            </a:pPr>
            <a:r>
              <a:rPr lang="en-US" dirty="0"/>
              <a:t>    private </a:t>
            </a:r>
            <a:r>
              <a:rPr lang="en-US" dirty="0" err="1"/>
              <a:t>TextField</a:t>
            </a:r>
            <a:r>
              <a:rPr lang="en-US" dirty="0"/>
              <a:t> t;</a:t>
            </a:r>
          </a:p>
          <a:p>
            <a:pPr marL="0" indent="0">
              <a:buNone/>
            </a:pPr>
            <a:endParaRPr lang="en-US" dirty="0"/>
          </a:p>
          <a:p>
            <a:pPr marL="0" indent="0">
              <a:buNone/>
            </a:pPr>
            <a:r>
              <a:rPr lang="en-US" dirty="0"/>
              <a:t>    public </a:t>
            </a:r>
            <a:r>
              <a:rPr lang="en-US" dirty="0" err="1"/>
              <a:t>InnerClassEventHandling</a:t>
            </a:r>
            <a:r>
              <a:rPr lang="en-US" dirty="0"/>
              <a:t>() {</a:t>
            </a:r>
          </a:p>
          <a:p>
            <a:pPr marL="0" indent="0">
              <a:buNone/>
            </a:pPr>
            <a:r>
              <a:rPr lang="en-US" dirty="0"/>
              <a:t>        f = new Frame("Java AWT Examples");</a:t>
            </a:r>
          </a:p>
          <a:p>
            <a:pPr marL="0" indent="0">
              <a:buNone/>
            </a:pPr>
            <a:r>
              <a:rPr lang="en-US" dirty="0"/>
              <a:t>        </a:t>
            </a:r>
            <a:r>
              <a:rPr lang="en-US" dirty="0" err="1"/>
              <a:t>f.setSize</a:t>
            </a:r>
            <a:r>
              <a:rPr lang="en-US" dirty="0"/>
              <a:t>(400, 400);</a:t>
            </a:r>
          </a:p>
          <a:p>
            <a:pPr marL="0" indent="0">
              <a:buNone/>
            </a:pPr>
            <a:r>
              <a:rPr lang="en-US" dirty="0"/>
              <a:t>        </a:t>
            </a:r>
            <a:r>
              <a:rPr lang="en-US" dirty="0" err="1"/>
              <a:t>f.setLayout</a:t>
            </a:r>
            <a:r>
              <a:rPr lang="en-US" dirty="0"/>
              <a:t>(new </a:t>
            </a:r>
            <a:r>
              <a:rPr lang="en-US" dirty="0" err="1"/>
              <a:t>GridLayout</a:t>
            </a:r>
            <a:r>
              <a:rPr lang="en-US" dirty="0"/>
              <a:t>(3, 1</a:t>
            </a:r>
            <a:r>
              <a:rPr lang="en-US" dirty="0" smtClean="0"/>
              <a:t>));</a:t>
            </a:r>
          </a:p>
          <a:p>
            <a:pPr marL="0" indent="0">
              <a:buNone/>
            </a:pPr>
            <a:r>
              <a:rPr lang="en-US" dirty="0" smtClean="0"/>
              <a:t>        hl </a:t>
            </a:r>
            <a:r>
              <a:rPr lang="en-US" dirty="0"/>
              <a:t>= new Label();</a:t>
            </a:r>
          </a:p>
          <a:p>
            <a:pPr marL="0" indent="0">
              <a:buNone/>
            </a:pPr>
            <a:r>
              <a:rPr lang="en-US" dirty="0"/>
              <a:t>        </a:t>
            </a:r>
            <a:r>
              <a:rPr lang="en-US" dirty="0" err="1"/>
              <a:t>hl.setAlignment</a:t>
            </a:r>
            <a:r>
              <a:rPr lang="en-US" dirty="0"/>
              <a:t>(</a:t>
            </a:r>
            <a:r>
              <a:rPr lang="en-US" dirty="0" err="1"/>
              <a:t>Label.CENTER</a:t>
            </a:r>
            <a:r>
              <a:rPr lang="en-US" dirty="0"/>
              <a:t>);</a:t>
            </a:r>
          </a:p>
          <a:p>
            <a:pPr marL="0" indent="0">
              <a:buNone/>
            </a:pPr>
            <a:r>
              <a:rPr lang="en-US" dirty="0"/>
              <a:t>        </a:t>
            </a:r>
            <a:r>
              <a:rPr lang="en-US" dirty="0" err="1"/>
              <a:t>sl</a:t>
            </a:r>
            <a:r>
              <a:rPr lang="en-US" dirty="0"/>
              <a:t> = new Label();</a:t>
            </a:r>
          </a:p>
          <a:p>
            <a:pPr marL="0" indent="0">
              <a:buNone/>
            </a:pPr>
            <a:r>
              <a:rPr lang="en-US" dirty="0"/>
              <a:t>        </a:t>
            </a:r>
            <a:r>
              <a:rPr lang="en-US" dirty="0" err="1"/>
              <a:t>sl.setAlignment</a:t>
            </a:r>
            <a:r>
              <a:rPr lang="en-US" dirty="0"/>
              <a:t>(</a:t>
            </a:r>
            <a:r>
              <a:rPr lang="en-US" dirty="0" err="1"/>
              <a:t>Label.CENTER</a:t>
            </a:r>
            <a:r>
              <a:rPr lang="en-US" dirty="0"/>
              <a:t>);</a:t>
            </a:r>
          </a:p>
          <a:p>
            <a:pPr marL="0" indent="0">
              <a:buNone/>
            </a:pPr>
            <a:endParaRPr lang="en-US" dirty="0"/>
          </a:p>
        </p:txBody>
      </p:sp>
    </p:spTree>
    <p:extLst>
      <p:ext uri="{BB962C8B-B14F-4D97-AF65-F5344CB8AC3E}">
        <p14:creationId xmlns:p14="http://schemas.microsoft.com/office/powerpoint/2010/main" xmlns="" val="3937670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marL="0" indent="0">
              <a:buNone/>
            </a:pPr>
            <a:r>
              <a:rPr lang="en-US" dirty="0" smtClean="0"/>
              <a:t>        </a:t>
            </a:r>
            <a:r>
              <a:rPr lang="en-US" dirty="0" err="1" smtClean="0"/>
              <a:t>sl.setSize</a:t>
            </a:r>
            <a:r>
              <a:rPr lang="en-US" dirty="0" smtClean="0"/>
              <a:t>(350</a:t>
            </a:r>
            <a:r>
              <a:rPr lang="en-US" dirty="0"/>
              <a:t>, 100</a:t>
            </a:r>
            <a:r>
              <a:rPr lang="en-US" dirty="0" smtClean="0"/>
              <a:t>);</a:t>
            </a:r>
            <a:endParaRPr lang="en-US" dirty="0"/>
          </a:p>
          <a:p>
            <a:pPr marL="0" indent="0">
              <a:buNone/>
            </a:pPr>
            <a:r>
              <a:rPr lang="en-US" dirty="0"/>
              <a:t>        p = new Panel();</a:t>
            </a:r>
          </a:p>
          <a:p>
            <a:pPr marL="0" indent="0">
              <a:buNone/>
            </a:pPr>
            <a:r>
              <a:rPr lang="en-US" dirty="0"/>
              <a:t>        </a:t>
            </a:r>
            <a:r>
              <a:rPr lang="en-US" dirty="0" err="1"/>
              <a:t>p.setLayout</a:t>
            </a:r>
            <a:r>
              <a:rPr lang="en-US" dirty="0"/>
              <a:t>(new </a:t>
            </a:r>
            <a:r>
              <a:rPr lang="en-US" dirty="0" err="1"/>
              <a:t>FlowLayout</a:t>
            </a:r>
            <a:r>
              <a:rPr lang="en-US" dirty="0"/>
              <a:t>());</a:t>
            </a:r>
          </a:p>
          <a:p>
            <a:pPr marL="0" indent="0">
              <a:buNone/>
            </a:pPr>
            <a:endParaRPr lang="en-US" dirty="0"/>
          </a:p>
          <a:p>
            <a:pPr marL="0" indent="0">
              <a:buNone/>
            </a:pPr>
            <a:r>
              <a:rPr lang="en-US" dirty="0"/>
              <a:t>        </a:t>
            </a:r>
            <a:r>
              <a:rPr lang="en-US" dirty="0" err="1"/>
              <a:t>f.add</a:t>
            </a:r>
            <a:r>
              <a:rPr lang="en-US" dirty="0"/>
              <a:t>(hl);</a:t>
            </a:r>
          </a:p>
          <a:p>
            <a:pPr marL="0" indent="0">
              <a:buNone/>
            </a:pPr>
            <a:r>
              <a:rPr lang="en-US" dirty="0"/>
              <a:t>        </a:t>
            </a:r>
            <a:r>
              <a:rPr lang="en-US" dirty="0" err="1"/>
              <a:t>f.add</a:t>
            </a:r>
            <a:r>
              <a:rPr lang="en-US" dirty="0"/>
              <a:t>(p);</a:t>
            </a:r>
          </a:p>
          <a:p>
            <a:pPr marL="0" indent="0">
              <a:buNone/>
            </a:pPr>
            <a:r>
              <a:rPr lang="en-US" dirty="0"/>
              <a:t>        </a:t>
            </a:r>
            <a:r>
              <a:rPr lang="en-US" dirty="0" err="1"/>
              <a:t>f.add</a:t>
            </a:r>
            <a:r>
              <a:rPr lang="en-US" dirty="0"/>
              <a:t>(</a:t>
            </a:r>
            <a:r>
              <a:rPr lang="en-US" dirty="0" err="1"/>
              <a:t>sl</a:t>
            </a:r>
            <a:r>
              <a:rPr lang="en-US" dirty="0"/>
              <a:t>);</a:t>
            </a:r>
          </a:p>
          <a:p>
            <a:pPr marL="0" indent="0">
              <a:buNone/>
            </a:pPr>
            <a:r>
              <a:rPr lang="en-US" dirty="0"/>
              <a:t>        </a:t>
            </a:r>
            <a:r>
              <a:rPr lang="en-US" dirty="0" err="1"/>
              <a:t>f.setVisible</a:t>
            </a:r>
            <a:r>
              <a:rPr lang="en-US" dirty="0"/>
              <a:t>(true);</a:t>
            </a:r>
          </a:p>
          <a:p>
            <a:pPr marL="0" indent="0">
              <a:buNone/>
            </a:pPr>
            <a:r>
              <a:rPr lang="en-US" dirty="0"/>
              <a:t>        </a:t>
            </a:r>
            <a:r>
              <a:rPr lang="en-US" dirty="0" err="1"/>
              <a:t>hl.setText</a:t>
            </a:r>
            <a:r>
              <a:rPr lang="en-US" dirty="0"/>
              <a:t>("Listener in action: </a:t>
            </a:r>
            <a:r>
              <a:rPr lang="en-US" dirty="0" err="1"/>
              <a:t>KeyListener</a:t>
            </a:r>
            <a:r>
              <a:rPr lang="en-US" dirty="0"/>
              <a:t>");</a:t>
            </a:r>
          </a:p>
          <a:p>
            <a:pPr marL="0" indent="0">
              <a:buNone/>
            </a:pPr>
            <a:endParaRPr lang="en-US" dirty="0"/>
          </a:p>
          <a:p>
            <a:pPr marL="0" indent="0">
              <a:buNone/>
            </a:pPr>
            <a:r>
              <a:rPr lang="en-US" dirty="0"/>
              <a:t>        t = new </a:t>
            </a:r>
            <a:r>
              <a:rPr lang="en-US" dirty="0" err="1"/>
              <a:t>TextField</a:t>
            </a:r>
            <a:r>
              <a:rPr lang="en-US" dirty="0"/>
              <a:t>(10);</a:t>
            </a:r>
          </a:p>
          <a:p>
            <a:pPr marL="0" indent="0">
              <a:buNone/>
            </a:pPr>
            <a:r>
              <a:rPr lang="en-US" dirty="0"/>
              <a:t>        </a:t>
            </a:r>
            <a:r>
              <a:rPr lang="en-US" dirty="0" err="1"/>
              <a:t>t.addKeyListener</a:t>
            </a:r>
            <a:r>
              <a:rPr lang="en-US" dirty="0"/>
              <a:t>(new </a:t>
            </a:r>
            <a:r>
              <a:rPr lang="en-US" dirty="0" err="1"/>
              <a:t>CustomKeyListener</a:t>
            </a:r>
            <a:r>
              <a:rPr lang="en-US" dirty="0"/>
              <a:t>());</a:t>
            </a:r>
          </a:p>
          <a:p>
            <a:pPr marL="0" indent="0">
              <a:buNone/>
            </a:pPr>
            <a:r>
              <a:rPr lang="en-US" dirty="0"/>
              <a:t>        </a:t>
            </a:r>
          </a:p>
          <a:p>
            <a:pPr marL="0" indent="0">
              <a:buNone/>
            </a:pPr>
            <a:r>
              <a:rPr lang="en-US" dirty="0"/>
              <a:t>        </a:t>
            </a:r>
            <a:r>
              <a:rPr lang="en-US" dirty="0" err="1"/>
              <a:t>p.add</a:t>
            </a:r>
            <a:r>
              <a:rPr lang="en-US" dirty="0"/>
              <a:t>(t);</a:t>
            </a:r>
          </a:p>
          <a:p>
            <a:pPr marL="0" indent="0">
              <a:buNone/>
            </a:pPr>
            <a:r>
              <a:rPr lang="en-US" dirty="0"/>
              <a:t>        </a:t>
            </a:r>
            <a:r>
              <a:rPr lang="en-US" dirty="0" err="1"/>
              <a:t>f.setVisible</a:t>
            </a:r>
            <a:r>
              <a:rPr lang="en-US" dirty="0"/>
              <a:t>(true);</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xmlns="" val="21422889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562600"/>
          </a:xfrm>
        </p:spPr>
        <p:txBody>
          <a:bodyPr>
            <a:normAutofit fontScale="62500" lnSpcReduction="20000"/>
          </a:bodyPr>
          <a:lstStyle/>
          <a:p>
            <a:pPr marL="0" indent="0">
              <a:buNone/>
            </a:pPr>
            <a:r>
              <a:rPr lang="en-US" dirty="0"/>
              <a:t> public static void main(String[] </a:t>
            </a:r>
            <a:r>
              <a:rPr lang="en-US" dirty="0" err="1"/>
              <a:t>args</a:t>
            </a:r>
            <a:r>
              <a:rPr lang="en-US" dirty="0"/>
              <a:t>) {</a:t>
            </a:r>
          </a:p>
          <a:p>
            <a:pPr marL="0" indent="0">
              <a:buNone/>
            </a:pPr>
            <a:r>
              <a:rPr lang="en-US" dirty="0"/>
              <a:t>        </a:t>
            </a:r>
            <a:r>
              <a:rPr lang="en-US" dirty="0" err="1"/>
              <a:t>InnerClassEventHandling</a:t>
            </a:r>
            <a:r>
              <a:rPr lang="en-US" dirty="0"/>
              <a:t> a = new </a:t>
            </a:r>
            <a:r>
              <a:rPr lang="en-US" dirty="0" err="1"/>
              <a:t>InnerClassEventHandling</a:t>
            </a:r>
            <a:r>
              <a:rPr lang="en-US" dirty="0"/>
              <a:t>();</a:t>
            </a:r>
          </a:p>
          <a:p>
            <a:pPr marL="0" indent="0">
              <a:buNone/>
            </a:pPr>
            <a:r>
              <a:rPr lang="en-US" dirty="0"/>
              <a:t>    }</a:t>
            </a:r>
          </a:p>
          <a:p>
            <a:pPr marL="0" indent="0">
              <a:buNone/>
            </a:pPr>
            <a:r>
              <a:rPr lang="en-US" dirty="0"/>
              <a:t>    class </a:t>
            </a:r>
            <a:r>
              <a:rPr lang="en-US" dirty="0" err="1"/>
              <a:t>CustomKeyListener</a:t>
            </a:r>
            <a:r>
              <a:rPr lang="en-US" dirty="0"/>
              <a:t> implements </a:t>
            </a:r>
            <a:r>
              <a:rPr lang="en-US" dirty="0" err="1"/>
              <a:t>KeyListener</a:t>
            </a:r>
            <a:r>
              <a:rPr lang="en-US" dirty="0"/>
              <a:t> {</a:t>
            </a:r>
          </a:p>
          <a:p>
            <a:pPr marL="0" indent="0">
              <a:buNone/>
            </a:pPr>
            <a:endParaRPr lang="en-US" dirty="0"/>
          </a:p>
          <a:p>
            <a:pPr marL="0" indent="0">
              <a:buNone/>
            </a:pPr>
            <a:r>
              <a:rPr lang="en-US" dirty="0"/>
              <a:t>        public void </a:t>
            </a:r>
            <a:r>
              <a:rPr lang="en-US" dirty="0" err="1"/>
              <a:t>keyTyped</a:t>
            </a:r>
            <a:r>
              <a:rPr lang="en-US" dirty="0"/>
              <a:t>(</a:t>
            </a:r>
            <a:r>
              <a:rPr lang="en-US" dirty="0" err="1"/>
              <a:t>KeyEvent</a:t>
            </a:r>
            <a:r>
              <a:rPr lang="en-US" dirty="0"/>
              <a:t> e) {</a:t>
            </a:r>
          </a:p>
          <a:p>
            <a:pPr marL="0" indent="0">
              <a:buNone/>
            </a:pPr>
            <a:r>
              <a:rPr lang="en-US" dirty="0"/>
              <a:t>        }</a:t>
            </a:r>
          </a:p>
          <a:p>
            <a:pPr marL="0" indent="0">
              <a:buNone/>
            </a:pPr>
            <a:endParaRPr lang="en-US" dirty="0"/>
          </a:p>
          <a:p>
            <a:pPr marL="0" indent="0">
              <a:buNone/>
            </a:pPr>
            <a:r>
              <a:rPr lang="en-US" dirty="0"/>
              <a:t>        public void </a:t>
            </a:r>
            <a:r>
              <a:rPr lang="en-US" dirty="0" err="1"/>
              <a:t>keyPressed</a:t>
            </a:r>
            <a:r>
              <a:rPr lang="en-US" dirty="0"/>
              <a:t>(</a:t>
            </a:r>
            <a:r>
              <a:rPr lang="en-US" dirty="0" err="1"/>
              <a:t>KeyEvent</a:t>
            </a:r>
            <a:r>
              <a:rPr lang="en-US" dirty="0"/>
              <a:t> e) {</a:t>
            </a:r>
          </a:p>
          <a:p>
            <a:pPr marL="0" indent="0">
              <a:buNone/>
            </a:pPr>
            <a:r>
              <a:rPr lang="en-US" dirty="0"/>
              <a:t>            if (</a:t>
            </a:r>
            <a:r>
              <a:rPr lang="en-US" dirty="0" err="1"/>
              <a:t>e.getKeyCode</a:t>
            </a:r>
            <a:r>
              <a:rPr lang="en-US" dirty="0"/>
              <a:t>() == </a:t>
            </a:r>
            <a:r>
              <a:rPr lang="en-US" dirty="0" err="1"/>
              <a:t>KeyEvent.VK_ENTER</a:t>
            </a:r>
            <a:r>
              <a:rPr lang="en-US" dirty="0"/>
              <a:t>) {</a:t>
            </a:r>
          </a:p>
          <a:p>
            <a:pPr marL="0" indent="0">
              <a:buNone/>
            </a:pPr>
            <a:r>
              <a:rPr lang="en-US" dirty="0"/>
              <a:t>                </a:t>
            </a:r>
            <a:r>
              <a:rPr lang="en-US" dirty="0" err="1"/>
              <a:t>sl.setText</a:t>
            </a:r>
            <a:r>
              <a:rPr lang="en-US" dirty="0"/>
              <a:t>("Entered text: " + </a:t>
            </a:r>
            <a:r>
              <a:rPr lang="en-US" dirty="0" err="1"/>
              <a:t>t.getText</a:t>
            </a:r>
            <a:r>
              <a:rPr lang="en-US" dirty="0"/>
              <a:t>());</a:t>
            </a:r>
          </a:p>
          <a:p>
            <a:pPr marL="0" indent="0">
              <a:buNone/>
            </a:pPr>
            <a:r>
              <a:rPr lang="en-US" dirty="0"/>
              <a:t>            }</a:t>
            </a:r>
          </a:p>
          <a:p>
            <a:pPr marL="0" indent="0">
              <a:buNone/>
            </a:pPr>
            <a:r>
              <a:rPr lang="en-US" dirty="0"/>
              <a:t>        }</a:t>
            </a:r>
          </a:p>
          <a:p>
            <a:pPr marL="0" indent="0">
              <a:buNone/>
            </a:pPr>
            <a:endParaRPr lang="en-US" dirty="0"/>
          </a:p>
          <a:p>
            <a:pPr marL="0" indent="0">
              <a:buNone/>
            </a:pPr>
            <a:r>
              <a:rPr lang="en-US" dirty="0"/>
              <a:t>        public void </a:t>
            </a:r>
            <a:r>
              <a:rPr lang="en-US" dirty="0" err="1"/>
              <a:t>keyReleased</a:t>
            </a:r>
            <a:r>
              <a:rPr lang="en-US" dirty="0"/>
              <a:t>(</a:t>
            </a:r>
            <a:r>
              <a:rPr lang="en-US" dirty="0" err="1"/>
              <a:t>KeyEvent</a:t>
            </a:r>
            <a:r>
              <a:rPr lang="en-US" dirty="0"/>
              <a:t> e)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xmlns="" val="4177251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Event</a:t>
            </a:r>
            <a:endParaRPr lang="en-US" dirty="0"/>
          </a:p>
        </p:txBody>
      </p:sp>
      <p:sp>
        <p:nvSpPr>
          <p:cNvPr id="3" name="Content Placeholder 2"/>
          <p:cNvSpPr>
            <a:spLocks noGrp="1"/>
          </p:cNvSpPr>
          <p:nvPr>
            <p:ph idx="1"/>
          </p:nvPr>
        </p:nvSpPr>
        <p:spPr/>
        <p:txBody>
          <a:bodyPr>
            <a:noAutofit/>
          </a:bodyPr>
          <a:lstStyle/>
          <a:p>
            <a:pPr marL="0" indent="0">
              <a:buNone/>
            </a:pPr>
            <a:r>
              <a:rPr lang="en-US" sz="2200" dirty="0"/>
              <a:t>import </a:t>
            </a:r>
            <a:r>
              <a:rPr lang="en-US" sz="2200" dirty="0" err="1"/>
              <a:t>java.awt</a:t>
            </a:r>
            <a:r>
              <a:rPr lang="en-US" sz="2200" dirty="0"/>
              <a:t>.*;</a:t>
            </a:r>
          </a:p>
          <a:p>
            <a:pPr marL="0" indent="0">
              <a:buNone/>
            </a:pPr>
            <a:r>
              <a:rPr lang="en-US" sz="2200" dirty="0"/>
              <a:t>import </a:t>
            </a:r>
            <a:r>
              <a:rPr lang="en-US" sz="2200" dirty="0" err="1"/>
              <a:t>java.awt.event</a:t>
            </a:r>
            <a:r>
              <a:rPr lang="en-US" sz="2200" dirty="0"/>
              <a:t>.*;</a:t>
            </a:r>
          </a:p>
          <a:p>
            <a:pPr marL="0" indent="0">
              <a:buNone/>
            </a:pPr>
            <a:endParaRPr lang="en-US" sz="2200" dirty="0"/>
          </a:p>
          <a:p>
            <a:pPr marL="0" indent="0">
              <a:buNone/>
            </a:pPr>
            <a:r>
              <a:rPr lang="en-US" sz="2200" dirty="0"/>
              <a:t>public class </a:t>
            </a:r>
            <a:r>
              <a:rPr lang="en-US" sz="2200" dirty="0" err="1"/>
              <a:t>EventDemo</a:t>
            </a:r>
            <a:r>
              <a:rPr lang="en-US" sz="2200" dirty="0"/>
              <a:t> </a:t>
            </a:r>
            <a:r>
              <a:rPr lang="en-US" sz="2200" dirty="0" smtClean="0"/>
              <a:t>{</a:t>
            </a:r>
            <a:endParaRPr lang="en-US" sz="2200" dirty="0"/>
          </a:p>
          <a:p>
            <a:pPr marL="0" indent="0">
              <a:buNone/>
            </a:pPr>
            <a:r>
              <a:rPr lang="en-US" sz="2200" dirty="0"/>
              <a:t>    public </a:t>
            </a:r>
            <a:r>
              <a:rPr lang="en-US" sz="2200" dirty="0" err="1"/>
              <a:t>EventDemo</a:t>
            </a:r>
            <a:r>
              <a:rPr lang="en-US" sz="2200" dirty="0"/>
              <a:t>() {</a:t>
            </a:r>
          </a:p>
          <a:p>
            <a:pPr marL="0" indent="0">
              <a:buNone/>
            </a:pPr>
            <a:r>
              <a:rPr lang="en-US" sz="2200" dirty="0"/>
              <a:t>        Frame f = new Frame();</a:t>
            </a:r>
          </a:p>
          <a:p>
            <a:pPr marL="0" indent="0">
              <a:buNone/>
            </a:pPr>
            <a:r>
              <a:rPr lang="en-US" sz="2200" dirty="0"/>
              <a:t>        </a:t>
            </a:r>
            <a:r>
              <a:rPr lang="en-US" sz="2200" dirty="0" err="1"/>
              <a:t>f.setLayout</a:t>
            </a:r>
            <a:r>
              <a:rPr lang="en-US" sz="2200" dirty="0"/>
              <a:t>(new </a:t>
            </a:r>
            <a:r>
              <a:rPr lang="en-US" sz="2200" dirty="0" err="1"/>
              <a:t>GridLayout</a:t>
            </a:r>
            <a:r>
              <a:rPr lang="en-US" sz="2200" dirty="0"/>
              <a:t>(3, 1</a:t>
            </a:r>
            <a:r>
              <a:rPr lang="en-US" sz="2200" dirty="0" smtClean="0"/>
              <a:t>));</a:t>
            </a:r>
            <a:endParaRPr lang="en-US" sz="2200" dirty="0"/>
          </a:p>
          <a:p>
            <a:pPr marL="0" indent="0">
              <a:buNone/>
            </a:pPr>
            <a:r>
              <a:rPr lang="en-US" sz="2200" dirty="0"/>
              <a:t>        Button b1 = new Button("Click Here");</a:t>
            </a:r>
          </a:p>
          <a:p>
            <a:pPr marL="0" indent="0">
              <a:buNone/>
            </a:pPr>
            <a:r>
              <a:rPr lang="en-US" sz="2200" dirty="0"/>
              <a:t>        Button b2 = new Button("Again Click Here");</a:t>
            </a:r>
          </a:p>
          <a:p>
            <a:pPr marL="0" indent="0">
              <a:buNone/>
            </a:pPr>
            <a:r>
              <a:rPr lang="en-US" sz="2200" dirty="0"/>
              <a:t>        </a:t>
            </a:r>
            <a:r>
              <a:rPr lang="en-US" sz="2200" dirty="0" err="1"/>
              <a:t>f.setSize</a:t>
            </a:r>
            <a:r>
              <a:rPr lang="en-US" sz="2200" dirty="0"/>
              <a:t>(200, 200);</a:t>
            </a:r>
          </a:p>
          <a:p>
            <a:pPr marL="0" indent="0">
              <a:buNone/>
            </a:pPr>
            <a:r>
              <a:rPr lang="en-US" sz="2200" dirty="0"/>
              <a:t>        </a:t>
            </a:r>
            <a:r>
              <a:rPr lang="en-US" sz="2200" dirty="0" err="1"/>
              <a:t>f.add</a:t>
            </a:r>
            <a:r>
              <a:rPr lang="en-US" sz="2200" dirty="0"/>
              <a:t>(b1);</a:t>
            </a:r>
          </a:p>
          <a:p>
            <a:pPr marL="0" indent="0">
              <a:buNone/>
            </a:pPr>
            <a:r>
              <a:rPr lang="en-US" sz="2200" dirty="0"/>
              <a:t>        </a:t>
            </a:r>
          </a:p>
        </p:txBody>
      </p:sp>
    </p:spTree>
    <p:extLst>
      <p:ext uri="{BB962C8B-B14F-4D97-AF65-F5344CB8AC3E}">
        <p14:creationId xmlns:p14="http://schemas.microsoft.com/office/powerpoint/2010/main" xmlns="" val="26363566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477000"/>
          </a:xfrm>
        </p:spPr>
        <p:txBody>
          <a:bodyPr>
            <a:noAutofit/>
          </a:bodyPr>
          <a:lstStyle/>
          <a:p>
            <a:pPr marL="0" indent="0">
              <a:buNone/>
            </a:pPr>
            <a:r>
              <a:rPr lang="en-US" sz="2200" dirty="0" smtClean="0"/>
              <a:t>          </a:t>
            </a:r>
            <a:r>
              <a:rPr lang="en-US" sz="2200" dirty="0" err="1" smtClean="0"/>
              <a:t>f.addContainerListener</a:t>
            </a:r>
            <a:r>
              <a:rPr lang="en-US" sz="2200" dirty="0" smtClean="0"/>
              <a:t>(new </a:t>
            </a:r>
            <a:r>
              <a:rPr lang="en-US" sz="2200" dirty="0" err="1"/>
              <a:t>ContainerListener</a:t>
            </a:r>
            <a:r>
              <a:rPr lang="en-US" sz="2200" dirty="0"/>
              <a:t>() {</a:t>
            </a:r>
          </a:p>
          <a:p>
            <a:pPr marL="0" indent="0">
              <a:buNone/>
            </a:pPr>
            <a:r>
              <a:rPr lang="en-US" sz="2200" dirty="0"/>
              <a:t>	public void </a:t>
            </a:r>
            <a:r>
              <a:rPr lang="en-US" sz="2200" dirty="0" err="1"/>
              <a:t>componentAdded</a:t>
            </a:r>
            <a:r>
              <a:rPr lang="en-US" sz="2200" dirty="0"/>
              <a:t>(</a:t>
            </a:r>
            <a:r>
              <a:rPr lang="en-US" sz="2200" dirty="0" err="1"/>
              <a:t>ContainerEvent</a:t>
            </a:r>
            <a:r>
              <a:rPr lang="en-US" sz="2200" dirty="0"/>
              <a:t> e) {</a:t>
            </a:r>
          </a:p>
          <a:p>
            <a:pPr marL="0" indent="0">
              <a:buNone/>
            </a:pPr>
            <a:r>
              <a:rPr lang="en-US" sz="2200" dirty="0"/>
              <a:t>                </a:t>
            </a:r>
            <a:r>
              <a:rPr lang="en-US" sz="2200" dirty="0" err="1"/>
              <a:t>System.out.println</a:t>
            </a:r>
            <a:r>
              <a:rPr lang="en-US" sz="2200" dirty="0"/>
              <a:t>("</a:t>
            </a:r>
            <a:r>
              <a:rPr lang="en-US" sz="2200" dirty="0" err="1"/>
              <a:t>COmponent</a:t>
            </a:r>
            <a:r>
              <a:rPr lang="en-US" sz="2200" dirty="0"/>
              <a:t> added");</a:t>
            </a:r>
          </a:p>
          <a:p>
            <a:pPr marL="0" indent="0">
              <a:buNone/>
            </a:pPr>
            <a:r>
              <a:rPr lang="en-US" sz="2200" dirty="0"/>
              <a:t>            </a:t>
            </a:r>
            <a:r>
              <a:rPr lang="en-US" sz="2200" dirty="0" smtClean="0"/>
              <a:t>}</a:t>
            </a:r>
          </a:p>
          <a:p>
            <a:pPr marL="0" indent="0">
              <a:buNone/>
            </a:pPr>
            <a:r>
              <a:rPr lang="en-US" sz="2200" dirty="0"/>
              <a:t> </a:t>
            </a:r>
            <a:r>
              <a:rPr lang="en-US" sz="2200" dirty="0" smtClean="0"/>
              <a:t>          @</a:t>
            </a:r>
            <a:r>
              <a:rPr lang="en-US" sz="2200" dirty="0"/>
              <a:t>Override</a:t>
            </a:r>
          </a:p>
          <a:p>
            <a:pPr marL="0" indent="0">
              <a:buNone/>
            </a:pPr>
            <a:r>
              <a:rPr lang="en-US" sz="2200" dirty="0"/>
              <a:t>            public void </a:t>
            </a:r>
            <a:r>
              <a:rPr lang="en-US" sz="2200" dirty="0" err="1"/>
              <a:t>componentRemoved</a:t>
            </a:r>
            <a:r>
              <a:rPr lang="en-US" sz="2200" dirty="0"/>
              <a:t>(</a:t>
            </a:r>
            <a:r>
              <a:rPr lang="en-US" sz="2200" dirty="0" err="1"/>
              <a:t>ContainerEvent</a:t>
            </a:r>
            <a:r>
              <a:rPr lang="en-US" sz="2200" dirty="0"/>
              <a:t> e) {</a:t>
            </a:r>
          </a:p>
          <a:p>
            <a:pPr marL="0" indent="0">
              <a:buNone/>
            </a:pPr>
            <a:r>
              <a:rPr lang="en-US" sz="2200" dirty="0"/>
              <a:t>                </a:t>
            </a:r>
            <a:r>
              <a:rPr lang="en-US" sz="2200" dirty="0" err="1"/>
              <a:t>System.out.println</a:t>
            </a:r>
            <a:r>
              <a:rPr lang="en-US" sz="2200" dirty="0"/>
              <a:t>("Component removed");</a:t>
            </a:r>
          </a:p>
          <a:p>
            <a:pPr marL="0" indent="0">
              <a:buNone/>
            </a:pPr>
            <a:r>
              <a:rPr lang="en-US" sz="2200" dirty="0"/>
              <a:t>            </a:t>
            </a:r>
            <a:r>
              <a:rPr lang="en-US" sz="2200" dirty="0" smtClean="0"/>
              <a:t>}</a:t>
            </a:r>
          </a:p>
          <a:p>
            <a:pPr marL="0" indent="0">
              <a:buNone/>
            </a:pPr>
            <a:r>
              <a:rPr lang="en-US" sz="2200" dirty="0" smtClean="0"/>
              <a:t>       });</a:t>
            </a:r>
          </a:p>
          <a:p>
            <a:pPr marL="0" indent="0">
              <a:buNone/>
            </a:pPr>
            <a:r>
              <a:rPr lang="en-US" sz="2200" dirty="0"/>
              <a:t>b1.addActionListener(new </a:t>
            </a:r>
            <a:r>
              <a:rPr lang="en-US" sz="2200" dirty="0" err="1"/>
              <a:t>ActionListener</a:t>
            </a:r>
            <a:r>
              <a:rPr lang="en-US" sz="2200" dirty="0"/>
              <a:t>() {</a:t>
            </a:r>
          </a:p>
          <a:p>
            <a:pPr marL="0" indent="0">
              <a:buNone/>
            </a:pPr>
            <a:r>
              <a:rPr lang="en-US" sz="2200" dirty="0"/>
              <a:t>            @Override</a:t>
            </a:r>
          </a:p>
          <a:p>
            <a:pPr marL="0" indent="0">
              <a:buNone/>
            </a:pPr>
            <a:r>
              <a:rPr lang="en-US" sz="2200" dirty="0"/>
              <a:t>            public void </a:t>
            </a:r>
            <a:r>
              <a:rPr lang="en-US" sz="2200" dirty="0" err="1"/>
              <a:t>actionPerformed</a:t>
            </a:r>
            <a:r>
              <a:rPr lang="en-US" sz="2200" dirty="0"/>
              <a:t>(</a:t>
            </a:r>
            <a:r>
              <a:rPr lang="en-US" sz="2200" dirty="0" err="1"/>
              <a:t>ActionEvent</a:t>
            </a:r>
            <a:r>
              <a:rPr lang="en-US" sz="2200" dirty="0"/>
              <a:t> e) {</a:t>
            </a:r>
          </a:p>
          <a:p>
            <a:pPr marL="0" indent="0">
              <a:buNone/>
            </a:pPr>
            <a:r>
              <a:rPr lang="en-US" sz="2200" dirty="0"/>
              <a:t>                </a:t>
            </a:r>
            <a:r>
              <a:rPr lang="en-US" sz="2200" dirty="0" err="1"/>
              <a:t>f.add</a:t>
            </a:r>
            <a:r>
              <a:rPr lang="en-US" sz="2200" dirty="0"/>
              <a:t>(b2);</a:t>
            </a:r>
          </a:p>
          <a:p>
            <a:pPr marL="0" indent="0">
              <a:buNone/>
            </a:pPr>
            <a:r>
              <a:rPr lang="en-US" sz="2200" dirty="0"/>
              <a:t>                </a:t>
            </a:r>
            <a:r>
              <a:rPr lang="en-US" sz="2200" dirty="0" err="1"/>
              <a:t>f.setVisible</a:t>
            </a:r>
            <a:r>
              <a:rPr lang="en-US" sz="2200" dirty="0"/>
              <a:t>(true);</a:t>
            </a:r>
          </a:p>
          <a:p>
            <a:pPr marL="0" indent="0">
              <a:buNone/>
            </a:pPr>
            <a:r>
              <a:rPr lang="en-US" sz="2200" dirty="0"/>
              <a:t>            }</a:t>
            </a:r>
          </a:p>
          <a:p>
            <a:pPr marL="0" indent="0">
              <a:buNone/>
            </a:pPr>
            <a:r>
              <a:rPr lang="en-US" sz="2200" dirty="0"/>
              <a:t>        });</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xmlns="" val="1887679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Autofit/>
          </a:bodyPr>
          <a:lstStyle/>
          <a:p>
            <a:pPr marL="0" indent="0">
              <a:buNone/>
            </a:pPr>
            <a:r>
              <a:rPr lang="en-US" sz="2200" dirty="0" smtClean="0"/>
              <a:t>b2.addActionListener(new </a:t>
            </a:r>
            <a:r>
              <a:rPr lang="en-US" sz="2200" dirty="0" err="1"/>
              <a:t>ActionListener</a:t>
            </a:r>
            <a:r>
              <a:rPr lang="en-US" sz="2200" dirty="0"/>
              <a:t>() {</a:t>
            </a:r>
          </a:p>
          <a:p>
            <a:pPr marL="0" indent="0">
              <a:buNone/>
            </a:pPr>
            <a:r>
              <a:rPr lang="en-US" sz="2200" dirty="0"/>
              <a:t>            @Override</a:t>
            </a:r>
          </a:p>
          <a:p>
            <a:pPr marL="0" indent="0">
              <a:buNone/>
            </a:pPr>
            <a:r>
              <a:rPr lang="en-US" sz="2200" dirty="0"/>
              <a:t>            public void </a:t>
            </a:r>
            <a:r>
              <a:rPr lang="en-US" sz="2200" dirty="0" err="1"/>
              <a:t>actionPerformed</a:t>
            </a:r>
            <a:r>
              <a:rPr lang="en-US" sz="2200" dirty="0"/>
              <a:t>(</a:t>
            </a:r>
            <a:r>
              <a:rPr lang="en-US" sz="2200" dirty="0" err="1"/>
              <a:t>ActionEvent</a:t>
            </a:r>
            <a:r>
              <a:rPr lang="en-US" sz="2200" dirty="0"/>
              <a:t> e) {</a:t>
            </a:r>
          </a:p>
          <a:p>
            <a:pPr marL="0" indent="0">
              <a:buNone/>
            </a:pPr>
            <a:r>
              <a:rPr lang="en-US" sz="2200" dirty="0"/>
              <a:t>                </a:t>
            </a:r>
            <a:r>
              <a:rPr lang="en-US" sz="2200" dirty="0" err="1"/>
              <a:t>f.remove</a:t>
            </a:r>
            <a:r>
              <a:rPr lang="en-US" sz="2200" dirty="0"/>
              <a:t>(b2);</a:t>
            </a:r>
          </a:p>
          <a:p>
            <a:pPr marL="0" indent="0">
              <a:buNone/>
            </a:pPr>
            <a:r>
              <a:rPr lang="en-US" sz="2200" dirty="0"/>
              <a:t>                </a:t>
            </a:r>
            <a:r>
              <a:rPr lang="en-US" sz="2200" dirty="0" err="1"/>
              <a:t>f.setVisible</a:t>
            </a:r>
            <a:r>
              <a:rPr lang="en-US" sz="2200" dirty="0"/>
              <a:t>(true);</a:t>
            </a:r>
          </a:p>
          <a:p>
            <a:pPr marL="0" indent="0">
              <a:buNone/>
            </a:pPr>
            <a:r>
              <a:rPr lang="en-US" sz="2200" dirty="0"/>
              <a:t>            }</a:t>
            </a:r>
          </a:p>
          <a:p>
            <a:pPr marL="0" indent="0">
              <a:buNone/>
            </a:pPr>
            <a:r>
              <a:rPr lang="en-US" sz="2200" dirty="0"/>
              <a:t>        });</a:t>
            </a:r>
          </a:p>
          <a:p>
            <a:pPr marL="0" indent="0">
              <a:buNone/>
            </a:pPr>
            <a:r>
              <a:rPr lang="en-US" sz="2200" dirty="0" smtClean="0"/>
              <a:t>        </a:t>
            </a:r>
            <a:r>
              <a:rPr lang="en-US" sz="2200" dirty="0" err="1" smtClean="0"/>
              <a:t>f.setVisible</a:t>
            </a:r>
            <a:r>
              <a:rPr lang="en-US" sz="2200" dirty="0" smtClean="0"/>
              <a:t>(true);</a:t>
            </a:r>
            <a:endParaRPr lang="en-US" sz="2200" dirty="0"/>
          </a:p>
          <a:p>
            <a:pPr marL="0" indent="0">
              <a:buNone/>
            </a:pPr>
            <a:r>
              <a:rPr lang="en-US" sz="2200" dirty="0"/>
              <a:t>    </a:t>
            </a:r>
            <a:r>
              <a:rPr lang="en-US" sz="2200" dirty="0" smtClean="0"/>
              <a:t>}</a:t>
            </a:r>
            <a:endParaRPr lang="en-US" sz="2200" dirty="0"/>
          </a:p>
          <a:p>
            <a:pPr marL="0" indent="0">
              <a:buNone/>
            </a:pPr>
            <a:r>
              <a:rPr lang="en-US" sz="2200" dirty="0"/>
              <a:t>    public static void main(String[] </a:t>
            </a:r>
            <a:r>
              <a:rPr lang="en-US" sz="2200" dirty="0" err="1"/>
              <a:t>args</a:t>
            </a:r>
            <a:r>
              <a:rPr lang="en-US" sz="2200" dirty="0"/>
              <a:t>) {</a:t>
            </a:r>
          </a:p>
          <a:p>
            <a:pPr marL="0" indent="0">
              <a:buNone/>
            </a:pPr>
            <a:r>
              <a:rPr lang="en-US" sz="2200" dirty="0"/>
              <a:t>        new </a:t>
            </a:r>
            <a:r>
              <a:rPr lang="en-US" sz="2200" dirty="0" err="1"/>
              <a:t>EventDemo</a:t>
            </a:r>
            <a:r>
              <a:rPr lang="en-US" sz="2200" dirty="0"/>
              <a:t>();</a:t>
            </a:r>
          </a:p>
          <a:p>
            <a:pPr marL="0" indent="0">
              <a:buNone/>
            </a:pPr>
            <a:r>
              <a:rPr lang="en-US" sz="2200" dirty="0"/>
              <a:t>    }</a:t>
            </a:r>
          </a:p>
          <a:p>
            <a:pPr marL="0" indent="0">
              <a:buNone/>
            </a:pPr>
            <a:r>
              <a:rPr lang="en-US" sz="2200" dirty="0"/>
              <a:t>}</a:t>
            </a:r>
          </a:p>
        </p:txBody>
      </p:sp>
    </p:spTree>
    <p:extLst>
      <p:ext uri="{BB962C8B-B14F-4D97-AF65-F5344CB8AC3E}">
        <p14:creationId xmlns:p14="http://schemas.microsoft.com/office/powerpoint/2010/main" xmlns="" val="72746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400800"/>
          </a:xfrm>
        </p:spPr>
        <p:txBody>
          <a:bodyPr>
            <a:noAutofit/>
          </a:bodyPr>
          <a:lstStyle/>
          <a:p>
            <a:r>
              <a:rPr lang="en-US" sz="2400" dirty="0"/>
              <a:t>When an event occurs, all registered listeners are notified and receive a copy of the event object. </a:t>
            </a:r>
            <a:endParaRPr lang="en-US" sz="2400" dirty="0" smtClean="0"/>
          </a:p>
          <a:p>
            <a:r>
              <a:rPr lang="en-US" sz="2400" dirty="0" smtClean="0"/>
              <a:t>This </a:t>
            </a:r>
            <a:r>
              <a:rPr lang="en-US" sz="2400" dirty="0"/>
              <a:t>is known as multicasting the event. In all cases, notifications are sent only to listeners that register to receive them. </a:t>
            </a:r>
            <a:endParaRPr lang="en-US" sz="2400" dirty="0" smtClean="0"/>
          </a:p>
          <a:p>
            <a:r>
              <a:rPr lang="en-US" sz="2400" dirty="0"/>
              <a:t>Some sources may allow only one listener to register. The general form of such a method is this: </a:t>
            </a:r>
          </a:p>
          <a:p>
            <a:pPr lvl="1"/>
            <a:r>
              <a:rPr lang="en-US" sz="2400" dirty="0"/>
              <a:t>public void </a:t>
            </a:r>
            <a:r>
              <a:rPr lang="en-US" sz="2400" dirty="0" err="1"/>
              <a:t>addTypeListener</a:t>
            </a:r>
            <a:r>
              <a:rPr lang="en-US" sz="2400" dirty="0"/>
              <a:t>(</a:t>
            </a:r>
            <a:r>
              <a:rPr lang="en-US" sz="2400" dirty="0" err="1"/>
              <a:t>TypeListener</a:t>
            </a:r>
            <a:r>
              <a:rPr lang="en-US" sz="2400" dirty="0"/>
              <a:t> el </a:t>
            </a:r>
            <a:r>
              <a:rPr lang="en-US" sz="2400" dirty="0" smtClean="0"/>
              <a:t>) </a:t>
            </a:r>
            <a:r>
              <a:rPr lang="en-US" sz="2400" dirty="0" err="1" smtClean="0"/>
              <a:t>java.util.TooManyListenersException</a:t>
            </a:r>
            <a:r>
              <a:rPr lang="en-US" sz="2400" dirty="0" smtClean="0"/>
              <a:t> </a:t>
            </a:r>
          </a:p>
          <a:p>
            <a:r>
              <a:rPr lang="en-US" sz="2400" dirty="0"/>
              <a:t>Here, Type is the name of the event, and el is a reference to the event listener. When such an event occurs, the registered listener is notified. This is known as unicasting the event. </a:t>
            </a:r>
            <a:endParaRPr lang="en-US" sz="2400" dirty="0" smtClean="0"/>
          </a:p>
          <a:p>
            <a:r>
              <a:rPr lang="en-US" sz="2400" dirty="0"/>
              <a:t>A source must also provide a method that allows a listener to unregister an interest in a specific type of event. The general form of such a method is this: </a:t>
            </a:r>
          </a:p>
          <a:p>
            <a:pPr lvl="1"/>
            <a:r>
              <a:rPr lang="en-US" sz="2400" dirty="0"/>
              <a:t>public void </a:t>
            </a:r>
            <a:r>
              <a:rPr lang="en-US" sz="2400" dirty="0" err="1"/>
              <a:t>removeTypeListener</a:t>
            </a:r>
            <a:r>
              <a:rPr lang="en-US" sz="2400" dirty="0"/>
              <a:t>(</a:t>
            </a:r>
            <a:r>
              <a:rPr lang="en-US" sz="2400" dirty="0" err="1"/>
              <a:t>TypeListener</a:t>
            </a:r>
            <a:r>
              <a:rPr lang="en-US" sz="2400" dirty="0"/>
              <a:t> el ) </a:t>
            </a:r>
            <a:endParaRPr lang="en-US" sz="2400" dirty="0" smtClean="0"/>
          </a:p>
          <a:p>
            <a:endParaRPr lang="en-US" sz="2400" dirty="0"/>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xmlns="" val="2018351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Here, Type is the name of the event, and el is a reference to the event listener. </a:t>
            </a:r>
            <a:endParaRPr lang="en-US" sz="2400" dirty="0" smtClean="0"/>
          </a:p>
          <a:p>
            <a:r>
              <a:rPr lang="en-US" sz="2400" dirty="0" smtClean="0"/>
              <a:t>For </a:t>
            </a:r>
            <a:r>
              <a:rPr lang="en-US" sz="2400" dirty="0"/>
              <a:t>example, to remove a keyboard listener, you would call </a:t>
            </a:r>
            <a:r>
              <a:rPr lang="en-US" sz="2400" b="1" dirty="0" err="1"/>
              <a:t>removeKeyListener</a:t>
            </a:r>
            <a:r>
              <a:rPr lang="en-US" sz="2400" b="1" dirty="0"/>
              <a:t>( ).</a:t>
            </a:r>
            <a:r>
              <a:rPr lang="en-US" sz="2400" dirty="0"/>
              <a:t> </a:t>
            </a:r>
          </a:p>
          <a:p>
            <a:pPr marL="0" indent="0">
              <a:buNone/>
            </a:pPr>
            <a:endParaRPr lang="en-US" sz="2400" dirty="0"/>
          </a:p>
        </p:txBody>
      </p:sp>
    </p:spTree>
    <p:extLst>
      <p:ext uri="{BB962C8B-B14F-4D97-AF65-F5344CB8AC3E}">
        <p14:creationId xmlns:p14="http://schemas.microsoft.com/office/powerpoint/2010/main" xmlns="" val="852025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Event Listeners </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2400" dirty="0" smtClean="0"/>
              <a:t>A </a:t>
            </a:r>
            <a:r>
              <a:rPr lang="en-US" sz="2400" dirty="0"/>
              <a:t>listener is an object that is notified when an event occurs. It has two major requirements. </a:t>
            </a:r>
            <a:endParaRPr lang="en-US" sz="2400" dirty="0" smtClean="0"/>
          </a:p>
          <a:p>
            <a:r>
              <a:rPr lang="en-US" sz="2400" dirty="0" smtClean="0"/>
              <a:t>First</a:t>
            </a:r>
            <a:r>
              <a:rPr lang="en-US" sz="2400" dirty="0"/>
              <a:t>, it must have been registered with one or more sources to receive notifications about specific types of events. </a:t>
            </a:r>
            <a:endParaRPr lang="en-US" sz="2400" dirty="0" smtClean="0"/>
          </a:p>
          <a:p>
            <a:r>
              <a:rPr lang="en-US" sz="2400" dirty="0" smtClean="0"/>
              <a:t>Second</a:t>
            </a:r>
            <a:r>
              <a:rPr lang="en-US" sz="2400" dirty="0"/>
              <a:t>, it must implement methods to receive and process these notifications. </a:t>
            </a:r>
          </a:p>
          <a:p>
            <a:r>
              <a:rPr lang="en-US" sz="2400" dirty="0"/>
              <a:t>The methods that receive and process events are defined in a set of interfaces, such as those found in </a:t>
            </a:r>
            <a:r>
              <a:rPr lang="en-US" sz="2400" dirty="0" err="1"/>
              <a:t>java.awt.event</a:t>
            </a:r>
            <a:r>
              <a:rPr lang="en-US" sz="2400" dirty="0"/>
              <a:t>. </a:t>
            </a:r>
            <a:endParaRPr lang="en-US" sz="2400" dirty="0" smtClean="0"/>
          </a:p>
          <a:p>
            <a:r>
              <a:rPr lang="en-US" sz="2400" dirty="0" smtClean="0"/>
              <a:t>For </a:t>
            </a:r>
            <a:r>
              <a:rPr lang="en-US" sz="2400" dirty="0"/>
              <a:t>example, the </a:t>
            </a:r>
            <a:r>
              <a:rPr lang="en-US" sz="2400" dirty="0" err="1"/>
              <a:t>MouseMotionListener</a:t>
            </a:r>
            <a:r>
              <a:rPr lang="en-US" sz="2400" dirty="0"/>
              <a:t> interface defines two methods to receive notifications when the mouse is dragged or moved. </a:t>
            </a:r>
            <a:endParaRPr lang="en-US" sz="2400" dirty="0" smtClean="0"/>
          </a:p>
          <a:p>
            <a:r>
              <a:rPr lang="en-US" sz="2400" dirty="0" smtClean="0"/>
              <a:t>Any </a:t>
            </a:r>
            <a:r>
              <a:rPr lang="en-US" sz="2400" dirty="0"/>
              <a:t>object may receive and process one or both of these events if it provides an implementation of this interface. </a:t>
            </a:r>
          </a:p>
        </p:txBody>
      </p:sp>
    </p:spTree>
    <p:extLst>
      <p:ext uri="{BB962C8B-B14F-4D97-AF65-F5344CB8AC3E}">
        <p14:creationId xmlns:p14="http://schemas.microsoft.com/office/powerpoint/2010/main" xmlns="" val="2947658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TotalTime>
  <Words>4989</Words>
  <Application>Microsoft Office PowerPoint</Application>
  <PresentationFormat>On-screen Show (4:3)</PresentationFormat>
  <Paragraphs>751</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CHAPTER 3 </vt:lpstr>
      <vt:lpstr>Two Event Handling Mechanisms</vt:lpstr>
      <vt:lpstr>The Delegation Event Model </vt:lpstr>
      <vt:lpstr>Slide 4</vt:lpstr>
      <vt:lpstr>Events </vt:lpstr>
      <vt:lpstr>Event Sources </vt:lpstr>
      <vt:lpstr>Slide 7</vt:lpstr>
      <vt:lpstr>Slide 8</vt:lpstr>
      <vt:lpstr>Event Listeners </vt:lpstr>
      <vt:lpstr>Event Classes </vt:lpstr>
      <vt:lpstr>The KeyEvent Class </vt:lpstr>
      <vt:lpstr>Slide 12</vt:lpstr>
      <vt:lpstr>Slide 13</vt:lpstr>
      <vt:lpstr>Slide 14</vt:lpstr>
      <vt:lpstr>Slide 15</vt:lpstr>
      <vt:lpstr>Slide 16</vt:lpstr>
      <vt:lpstr>Slide 17</vt:lpstr>
      <vt:lpstr>The MouseEvent Class </vt:lpstr>
      <vt:lpstr>Slide 19</vt:lpstr>
      <vt:lpstr>Slide 20</vt:lpstr>
      <vt:lpstr>Slide 21</vt:lpstr>
      <vt:lpstr>Slide 22</vt:lpstr>
      <vt:lpstr>The TextEvent Class </vt:lpstr>
      <vt:lpstr>Slide 24</vt:lpstr>
      <vt:lpstr>Slide 25</vt:lpstr>
      <vt:lpstr>Slide 26</vt:lpstr>
      <vt:lpstr>The WindowEvent Class </vt:lpstr>
      <vt:lpstr>Slide 28</vt:lpstr>
      <vt:lpstr>Slide 29</vt:lpstr>
      <vt:lpstr>Event Listener Interfaces </vt:lpstr>
      <vt:lpstr>Slide 31</vt:lpstr>
      <vt:lpstr>The ActionListener Interface </vt:lpstr>
      <vt:lpstr>The ContainerListener Interface </vt:lpstr>
      <vt:lpstr>The KeyListener Interface </vt:lpstr>
      <vt:lpstr>Contd..</vt:lpstr>
      <vt:lpstr>Slide 36</vt:lpstr>
      <vt:lpstr>Contd..</vt:lpstr>
      <vt:lpstr>Slide 38</vt:lpstr>
      <vt:lpstr>The WindowListener Interface </vt:lpstr>
      <vt:lpstr>Contd..</vt:lpstr>
      <vt:lpstr>Slide 41</vt:lpstr>
      <vt:lpstr>Slide 42</vt:lpstr>
      <vt:lpstr>Slide 43</vt:lpstr>
      <vt:lpstr>Using the Delegation Event Model </vt:lpstr>
      <vt:lpstr>Handling Mouse Events </vt:lpstr>
      <vt:lpstr>Slide 46</vt:lpstr>
      <vt:lpstr>Slide 47</vt:lpstr>
      <vt:lpstr>Slide 48</vt:lpstr>
      <vt:lpstr>Slide 49</vt:lpstr>
      <vt:lpstr>Program 2</vt:lpstr>
      <vt:lpstr>Slide 51</vt:lpstr>
      <vt:lpstr>Slide 52</vt:lpstr>
      <vt:lpstr>Handling Keyboard Events  </vt:lpstr>
      <vt:lpstr>Window Event Handling</vt:lpstr>
      <vt:lpstr>Slide 55</vt:lpstr>
      <vt:lpstr>Slide 56</vt:lpstr>
      <vt:lpstr>Slide 57</vt:lpstr>
      <vt:lpstr>Slide 58</vt:lpstr>
      <vt:lpstr>Adapter Classes </vt:lpstr>
      <vt:lpstr>Slide 60</vt:lpstr>
      <vt:lpstr>Slide 61</vt:lpstr>
      <vt:lpstr>Slide 62</vt:lpstr>
      <vt:lpstr>Slide 63</vt:lpstr>
      <vt:lpstr>Inner Classes</vt:lpstr>
      <vt:lpstr>Slide 65</vt:lpstr>
      <vt:lpstr>Slide 66</vt:lpstr>
      <vt:lpstr>Container Event</vt:lpstr>
      <vt:lpstr>Slide 68</vt:lpstr>
      <vt:lpstr>Slide 69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ujjwol shakya</dc:creator>
  <cp:lastModifiedBy>Bhola Kafle</cp:lastModifiedBy>
  <cp:revision>388</cp:revision>
  <dcterms:created xsi:type="dcterms:W3CDTF">2006-08-16T00:00:00Z</dcterms:created>
  <dcterms:modified xsi:type="dcterms:W3CDTF">2023-03-15T04:40:17Z</dcterms:modified>
</cp:coreProperties>
</file>