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84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9-28T06:12:33" idx="1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255" name="PlaceHolder 4"/>
          <p:cNvSpPr>
            <a:spLocks noGrp="1"/>
          </p:cNvSpPr>
          <p:nvPr>
            <p:ph type="dt" idx="1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56" name="PlaceHolder 5"/>
          <p:cNvSpPr>
            <a:spLocks noGrp="1"/>
          </p:cNvSpPr>
          <p:nvPr>
            <p:ph type="ftr" idx="2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57" name="PlaceHolder 6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E22DC5C-EA4D-46CA-AD9B-FF3E66E0F273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6550BCF-B38C-42CB-A959-CEA738F8CF9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241C430-C723-472A-BC5B-0A0099CC099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9E26F56-FA9D-4811-BABD-C7197DA6D1B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8D6F72-6293-4674-8B72-166B36201E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D7F91A5-9FD0-4806-8684-29FE39E9811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AE6DDD5-4128-465A-8BD0-C269E539A8F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7175A03-964E-4823-AD3E-BFB3163DBF9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90AE4EF-1434-4676-A08C-4F4A6B4D2CA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6D5A79-32A9-4B63-98B1-63C0C256ABD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4FF2624-ADA3-4CE1-BE64-082DAC65824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015C46F-1219-459A-80CE-A2A07126924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B1AE4D6-8A4B-4AC6-AF62-41D5197EE8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B82280-4A44-450F-A69B-752333BB762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6B25428-9FD9-41D2-A7F1-7497C571C89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FF46171-C757-41BC-A687-59F5F16DDAF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5D77B4A-6DE7-49DD-A151-9638EDCECCC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3ABC97A-728A-4F3A-B09C-0B5A6D5D3FC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0E75B9-98A3-424C-A02F-C640C978839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EB0550A-815A-4C4C-B5AE-D0B3BE31F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26DF587-7C4D-4E2A-A628-732391FF75C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82904DD-4D4D-436A-9988-C2F4ECC330D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83ECE2A-DC32-4999-A15C-FB880312B01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587E8BB-B6F5-4133-A76A-80BB029E026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79BF106-6F50-4799-8BFB-089C3A9853D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AB8CA14-8ED3-4536-8E1E-9B11B75AD5C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496C59F-F404-4F7C-A787-EA901B6CA7C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E7432A9-C103-4DAB-85AC-767232EF50B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C9DFE90-612D-4D84-A15C-A6B163918C6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39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311122F-B662-4A83-9329-FA2AFECEBC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40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4855B00-DF89-4DF2-BC9F-22C367A52B2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41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83872AA-E1E2-4C7D-A32B-03C7B499067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42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8024F06-6511-49D0-955A-A56B47E5DC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43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DE0CB7-452C-48E6-8C56-70675ADC837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44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A906F63-B60D-4479-A05E-B553E1401A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693E530-6E03-4144-A51A-D9DEB8F737B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45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D8DE01-62B2-4024-A4FF-03C3A5D542F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46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0C7BB72-EBB8-4808-973A-C957FFAE58B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48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BDD0799-D5BC-4707-8E7A-BE20D47BA22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6A65BC-B450-40B3-8543-8A3CB75170B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1A866C9-7D87-44C0-9C14-AE2EC3BECC6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1547609-0EDF-4891-BF14-8EBC99AA9E9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CF5C5C-DA94-42E3-8DDE-0FFC2D26BBF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8E4E5C9-73CF-4152-A027-53CF4418EB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B49195A-701C-42CC-8F5C-8DD0EA853C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75E96FC-8335-43B0-977A-2F47272368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6442F44-D731-43DE-87DE-0788DCEB852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C667546-5842-4ABC-9985-852332CAFF7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59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E61ECCA-532F-4150-A4B0-FD3E4339BE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05E27AA-5309-4A03-B011-542E71170A8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A29C46C-A426-457F-BC48-6519407303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4A3C3BD-01D8-4BAD-9FC1-9E5CCF9AF03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27D151D-5C5F-485C-8195-6E8F29779E6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E448BC3-4067-490F-9249-CF6FD1AB42A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52804AF-A37F-4DBC-9C0D-DBEF6B963AD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2C47C3A-FDB2-4167-9BD1-269A0C7384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9364348-E867-44B3-88DE-85E8EEF9D5B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443A3DF-0B99-46F2-AA41-0F706EBF655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29173D1-5160-482E-9B62-74435E506BD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69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2F0F01D-8586-4333-A43C-474DCDAE3A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B23439D-E772-4A27-A9D4-50359DF68B7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5974D2C-B450-4D67-A457-190BB8B64FF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393999F-4745-44D4-9AB2-FBFD4F05BBA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8F6126F-8EF9-4527-B44A-CF8E995795C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375ACE-0453-4861-8023-94B95317192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1EE88CC-504A-4756-973E-A18B1DF1C28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D67F0D8-B146-43B5-A521-7362A6FA8DE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77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0C3D506-DA0A-4538-B0FE-A8F0FF14ACC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42D78C9-0B9B-4A01-96FD-D98D405DFE6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1F162B-873F-4A55-BE6C-6C7D2AB65A9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13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168835-AE8A-495A-A53A-B0BC5732EDE8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502F01-AABF-4FA9-8F3B-70BC288DEC0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A32F32-45FB-4513-98F2-841D638CD5EF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76C077-20D4-4B6B-9CCA-812851D0EE9D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16275A-C5EC-4D31-BE2F-C729FC88F24B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E062E72-EE2E-4A64-8C6B-BC69E362E00C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974303-4461-4B76-AC5E-06FF3D821D17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903083-DAEB-4589-A625-2E4C6A728C70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B851F3-714F-4FBE-88A6-5BAE1019CC06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725828-FD34-466A-8D0D-1CE032AA3412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030791-1C2E-4C48-AAFD-80F1FFFA37A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425425-97D7-4FBF-BB1F-C1AF82523B76}" type="slidenum">
              <a:rPr/>
              <a:pPr/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F281E5-F599-496C-A64F-AB597B5C93B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B68F007-5BB8-4FAD-BAEF-56FE590C281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664819-A717-4749-88BA-273F753C8B2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108BD6-A028-41DF-95D0-ABADE5840A96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ED0511-F9A2-43FF-A802-264A5AC051DA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D3DF1B9-BFDE-45A4-873B-1876D0139F05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24E467F-ADDD-4683-8C4C-0D1AE904539B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0657380-5972-42AE-B31B-1CB5FB892D8A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0F7369C-80C6-4F67-9A35-A70D5553D497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58D6E92-29EA-4AF4-B5DE-024BC80D1A39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B324CF-28BB-4B95-9F22-E7D6F5574B3D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5913346-B7EE-4299-90DD-83EDCC6F6BA9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35761F-CB59-4F59-85A2-3E8C23B75C5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B7540B8-2DE7-493A-8686-9F84AB8FE566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0855F7D-5A48-41DB-BE34-D0FB7349E6E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21FAC32-D830-4F3C-A509-8A8185808752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1DEE7C-C288-4B22-9F16-2886D14ABE8E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DB92C6C-BDA3-44BC-ACC2-3D2A6322386D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F4111AE-275D-495C-AECE-21917AB20F83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1719DF-4BFE-4611-B4C8-4DF6BD6B57F3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8242D1D-D6A7-418D-B093-8E8EC4FD316E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117DD2-D5E3-4569-87AA-C98F4B29742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1BDFD85-6DF0-4DFD-8A61-0089D2EA736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9C389E6-582D-4929-955C-479E378E57E2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E445E27-0FF1-422A-885E-DB3471C9382D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0D6FE3A-A37E-47CE-891C-6784BB0C84B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F4A439-6BE2-4B73-8785-78B1B71D900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653A0BE-FBB0-4D73-BCC1-030B782B8F1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C85E9D2-895A-496E-B75D-74ECA8E0B75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470045A-3234-46CA-8CB1-AC4E0804D97F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8A449B5-6FB1-4E31-9A9E-9706BB41E5A8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D986FA5-B126-43C2-A4BB-8932A8306117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EA4D8B-C701-4134-A1D1-390C47CAED0E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7559F1C-3D0C-4B2D-B3E9-401DA0CE5E70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05FB8F9-09A0-4FB2-B4E6-4CF554D7C141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7DE4CB4-3C3A-4C9E-845F-8A899624A99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681D51D-9B7C-4B36-84A0-16C3933927E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FC39D77-207B-42CA-8B05-E361815276AA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B48AB31-6BD0-402C-B3B6-DFD024345F6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EA860E4-90FF-4A62-BE41-585ABFCFDB1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5C935BF-DD64-4C81-BD5C-836FF794702B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758C6B5-8B37-41CC-B43F-FFB2AE79A112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DF2A254-B0CA-4817-BF9A-F73E9FF2F38A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5F564C-251D-4820-9966-073F907B5949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541E2CC-16B7-4468-A7AE-1C3A69B8B2B8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36267BC-00CA-4944-A41E-DC3576BA429D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9AD828B-DE1B-427A-86F0-36A9A40563EB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494FC68-9B96-4791-A2A2-6B9D2BE97166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D15E017-1C9F-4354-816A-436F694B7910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B08277E-6477-4CA7-BF65-AE77BFEB882B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409EEDC-915B-4CD1-B893-CF59E7AC3F89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D80C8E-BF86-4032-A7D2-557375DCE836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1661D24-F82F-421C-BC13-C76C60C47E1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C688E5C-E90E-4CE7-A888-BB08DFF87ED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C51A98-7AAE-4A6F-9C0D-4AE5BB7FF8E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C1B4EFF-BA13-4FAA-AD20-6A6AF15242AC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145BA2A-DA7E-4421-BEC2-2C9E05971376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E0781DB-9D79-44C9-B04E-CEE052C480D9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497B15-BA51-4329-8793-EE583B902134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3A472C-0061-435E-BD61-F43C2EB68F5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/>
          <p:nvPr/>
        </p:nvSpPr>
        <p:spPr>
          <a:xfrm>
            <a:off x="-9000" y="5213880"/>
            <a:ext cx="83869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260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E4A5A25-41F0-49C9-9D8B-CC2848E6DA0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-9000" y="5213880"/>
            <a:ext cx="83869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260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8FE57DD-6FE4-467C-B0AD-DD36CEED6D9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-9000" y="5213880"/>
            <a:ext cx="83869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260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7246352-FDF8-40E2-8BBD-7F0A20ACCD1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-9000" y="5213880"/>
            <a:ext cx="83869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124080" y="4767120"/>
            <a:ext cx="289260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655308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73541EA-2290-4D00-8232-AC461F21CF1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45720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-9000" y="5213880"/>
            <a:ext cx="83869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124080" y="4767120"/>
            <a:ext cx="289260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655308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4E5104F-8CE8-4A26-88B3-BE7E9B0B96E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45720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6"/>
          <p:cNvSpPr/>
          <p:nvPr/>
        </p:nvSpPr>
        <p:spPr>
          <a:xfrm>
            <a:off x="-9000" y="5213880"/>
            <a:ext cx="83869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16"/>
          </p:nvPr>
        </p:nvSpPr>
        <p:spPr>
          <a:xfrm>
            <a:off x="3124080" y="4767120"/>
            <a:ext cx="289260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7"/>
          </p:nvPr>
        </p:nvSpPr>
        <p:spPr>
          <a:xfrm>
            <a:off x="655308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D023D3-98A5-4927-A849-220ED18D490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8"/>
          </p:nvPr>
        </p:nvSpPr>
        <p:spPr>
          <a:xfrm>
            <a:off x="457200" y="4767120"/>
            <a:ext cx="2130840" cy="27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54200" y="1350000"/>
            <a:ext cx="7781760" cy="1637640"/>
          </a:xfrm>
          <a:prstGeom prst="rect">
            <a:avLst/>
          </a:prstGeom>
          <a:noFill/>
          <a:ln w="0">
            <a:noFill/>
          </a:ln>
          <a:effectLst>
            <a:outerShdw blurRad="50760" dist="37674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C39C55"/>
                </a:solidFill>
                <a:latin typeface="Calibri"/>
              </a:rPr>
              <a:t>Unit 1 </a:t>
            </a:r>
            <a:r>
              <a:rPr sz="3600"/>
              <a:t/>
            </a:r>
            <a:br>
              <a:rPr sz="3600"/>
            </a:br>
            <a:r>
              <a:rPr lang="en-US" sz="3600" b="0" strike="noStrike" spc="-1">
                <a:solidFill>
                  <a:srgbClr val="C39C55"/>
                </a:solidFill>
                <a:latin typeface="Calibri"/>
              </a:rPr>
              <a:t>Programming in Java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Java Class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Content Placeholder 6"/>
          <p:cNvSpPr/>
          <p:nvPr/>
        </p:nvSpPr>
        <p:spPr>
          <a:xfrm>
            <a:off x="449640" y="1242720"/>
            <a:ext cx="8243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 is a blueprint from which we can create multiple objects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 is a template which provides the initial values for state (member variables) and provides an implementation for methods or behavior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Syntax: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class ClassName{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// member variables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// methods or behavior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defTabSz="914400">
              <a:lnSpc>
                <a:spcPct val="100000"/>
              </a:lnSpc>
              <a:spcBef>
                <a:spcPts val="1134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defTabSz="9144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Java Object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Object is an instance of a class (i.e. it is copy of a class)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 has its own methods and data variables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You can create multiple objects of one class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 create an object we specify class name followed by object name and use new keyword.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Syntax :</a:t>
            </a: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	Student s = new Student();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	Here, s is an object.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defTabSz="9144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Class and Object Example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9" name="Picture 3" descr="code.png"/>
          <p:cNvPicPr/>
          <p:nvPr/>
        </p:nvPicPr>
        <p:blipFill>
          <a:blip r:embed="rId3"/>
          <a:stretch/>
        </p:blipFill>
        <p:spPr>
          <a:xfrm>
            <a:off x="0" y="0"/>
            <a:ext cx="4804920" cy="514152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4" descr="output.png"/>
          <p:cNvPicPr/>
          <p:nvPr/>
        </p:nvPicPr>
        <p:blipFill>
          <a:blip r:embed="rId4"/>
          <a:stretch/>
        </p:blipFill>
        <p:spPr>
          <a:xfrm>
            <a:off x="5943600" y="2495520"/>
            <a:ext cx="1788840" cy="893160"/>
          </a:xfrm>
          <a:prstGeom prst="rect">
            <a:avLst/>
          </a:prstGeom>
          <a:ln w="0">
            <a:noFill/>
          </a:ln>
        </p:spPr>
      </p:pic>
      <p:sp>
        <p:nvSpPr>
          <p:cNvPr id="281" name="TextBox 5"/>
          <p:cNvSpPr/>
          <p:nvPr/>
        </p:nvSpPr>
        <p:spPr>
          <a:xfrm>
            <a:off x="5872320" y="1973880"/>
            <a:ext cx="993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Output :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TextBox 6"/>
          <p:cNvSpPr/>
          <p:nvPr/>
        </p:nvSpPr>
        <p:spPr>
          <a:xfrm>
            <a:off x="5673240" y="3790800"/>
            <a:ext cx="27673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Here,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Student is a class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s1 and s2 are two objects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5"/>
          <p:cNvSpPr/>
          <p:nvPr/>
        </p:nvSpPr>
        <p:spPr>
          <a:xfrm>
            <a:off x="76320" y="2777400"/>
            <a:ext cx="5636520" cy="2375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Student{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String name;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 // parameterized constructor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Student(String name){  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this.name = name;	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432000" defTabSz="914400">
              <a:lnSpc>
                <a:spcPct val="100000"/>
              </a:lnSpc>
              <a:tabLst>
                <a:tab pos="0" algn="l"/>
              </a:tabLst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Constructors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Content Placeholder 6"/>
          <p:cNvSpPr/>
          <p:nvPr/>
        </p:nvSpPr>
        <p:spPr>
          <a:xfrm>
            <a:off x="449640" y="1242720"/>
            <a:ext cx="8243280" cy="170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Constructors in java allows auto initialization of objects at the time of its creation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and is called using new keyword 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 has same name as class name with no return type and is similar to a method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There are two types of constructors : default and parameterized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TextBox 4"/>
          <p:cNvSpPr/>
          <p:nvPr/>
        </p:nvSpPr>
        <p:spPr>
          <a:xfrm>
            <a:off x="3429000" y="2999520"/>
            <a:ext cx="2055240" cy="199836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Student{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// default constructor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Student(){ 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TextBox 6"/>
          <p:cNvSpPr/>
          <p:nvPr/>
        </p:nvSpPr>
        <p:spPr>
          <a:xfrm>
            <a:off x="5791320" y="3500280"/>
            <a:ext cx="3274560" cy="888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050" b="0" strike="noStrike" spc="-1">
                <a:solidFill>
                  <a:schemeClr val="lt1"/>
                </a:solidFill>
                <a:latin typeface="Arial"/>
                <a:ea typeface="DejaVu Sans"/>
              </a:rPr>
              <a:t>// calling default constructor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050" b="0" strike="noStrike" spc="-1">
                <a:solidFill>
                  <a:schemeClr val="lt1"/>
                </a:solidFill>
                <a:latin typeface="Arial"/>
                <a:ea typeface="DejaVu Sans"/>
              </a:rPr>
              <a:t>Student s1 = new Student();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050" b="0" strike="noStrike" spc="-1">
                <a:solidFill>
                  <a:schemeClr val="lt1"/>
                </a:solidFill>
                <a:latin typeface="Arial"/>
                <a:ea typeface="DejaVu Sans"/>
              </a:rPr>
              <a:t>// calling parameterized constructor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050" b="0" strike="noStrike" spc="-1">
                <a:solidFill>
                  <a:schemeClr val="lt1"/>
                </a:solidFill>
                <a:latin typeface="Arial"/>
                <a:ea typeface="DejaVu Sans"/>
              </a:rPr>
              <a:t>Student s2 = new Student(“Ram”);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Connector 8"/>
          <p:cNvCxnSpPr/>
          <p:nvPr/>
        </p:nvCxnSpPr>
        <p:spPr>
          <a:xfrm flipH="1">
            <a:off x="2818440" y="2952720"/>
            <a:ext cx="2880" cy="1983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289" name="TextBox 11"/>
          <p:cNvSpPr/>
          <p:nvPr/>
        </p:nvSpPr>
        <p:spPr>
          <a:xfrm>
            <a:off x="223920" y="4908600"/>
            <a:ext cx="226440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050" b="0" strike="noStrike" spc="-1">
                <a:solidFill>
                  <a:schemeClr val="dk1"/>
                </a:solidFill>
                <a:latin typeface="Arial"/>
                <a:ea typeface="DejaVu Sans"/>
              </a:rPr>
              <a:t>Parameterized constructor example</a:t>
            </a:r>
            <a:endParaRPr lang="en-US" sz="10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TextBox 12"/>
          <p:cNvSpPr/>
          <p:nvPr/>
        </p:nvSpPr>
        <p:spPr>
          <a:xfrm>
            <a:off x="3488400" y="4933800"/>
            <a:ext cx="1824120" cy="24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050" b="0" strike="noStrike" spc="-1">
                <a:solidFill>
                  <a:schemeClr val="dk1"/>
                </a:solidFill>
                <a:latin typeface="Arial"/>
                <a:ea typeface="DejaVu Sans"/>
              </a:rPr>
              <a:t>Default constructor example</a:t>
            </a:r>
            <a:endParaRPr lang="en-US" sz="105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Interface in Java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Interfaces are similar to class in java with some major differences :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889200" lvl="1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 can only declare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  <a:ea typeface="DejaVu Sans"/>
              </a:rPr>
              <a:t>method signature 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but can’t provide its implementation and methods declared in an interfaces are implicitly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  <a:ea typeface="DejaVu Sans"/>
              </a:rPr>
              <a:t>public and abstract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889200" lvl="1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 can implement multiple interfaces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 implement an interface in a class you use “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  <a:ea typeface="DejaVu Sans"/>
              </a:rPr>
              <a:t>implements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” keyword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Classes that implement interface must provide method implementations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Interface is used to achieve polymorphism 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They are commonly used to define contracts that classes must implement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Some interfaces available in Java are “List”, “Set”, “Map” , etc.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They cannot be instantiated and variables defined in interface are by default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  <a:ea typeface="DejaVu Sans"/>
              </a:rPr>
              <a:t>public, static and final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Interface Example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4" name="Picture 4" descr="output.png"/>
          <p:cNvPicPr/>
          <p:nvPr/>
        </p:nvPicPr>
        <p:blipFill>
          <a:blip r:embed="rId3"/>
          <a:stretch/>
        </p:blipFill>
        <p:spPr>
          <a:xfrm>
            <a:off x="6095880" y="2952720"/>
            <a:ext cx="1636200" cy="2930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5"/>
          <p:cNvSpPr/>
          <p:nvPr/>
        </p:nvSpPr>
        <p:spPr>
          <a:xfrm>
            <a:off x="6162480" y="2354760"/>
            <a:ext cx="993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Output :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6" name="Picture 6" descr="code.png"/>
          <p:cNvPicPr/>
          <p:nvPr/>
        </p:nvPicPr>
        <p:blipFill>
          <a:blip r:embed="rId4"/>
          <a:stretch/>
        </p:blipFill>
        <p:spPr>
          <a:xfrm>
            <a:off x="0" y="0"/>
            <a:ext cx="4798440" cy="514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Access Modifiers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Content Placeholder 6"/>
          <p:cNvSpPr/>
          <p:nvPr/>
        </p:nvSpPr>
        <p:spPr>
          <a:xfrm>
            <a:off x="449640" y="1242720"/>
            <a:ext cx="8243280" cy="102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Access modifiers in java are keywords to determine visibility and accessibility of classes, methods and variables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The main access modifiers in java are public, protected, default, private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99" name="Table 3"/>
          <p:cNvGraphicFramePr/>
          <p:nvPr/>
        </p:nvGraphicFramePr>
        <p:xfrm>
          <a:off x="228600" y="2269080"/>
          <a:ext cx="8762400" cy="2613600"/>
        </p:xfrm>
        <a:graphic>
          <a:graphicData uri="http://schemas.openxmlformats.org/drawingml/2006/table">
            <a:tbl>
              <a:tblPr/>
              <a:tblGrid>
                <a:gridCol w="4381200"/>
                <a:gridCol w="4381200"/>
              </a:tblGrid>
              <a:tr h="34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Access Modifier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b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9360">
                      <a:solidFill>
                        <a:srgbClr val="D9D9E3"/>
                      </a:solidFill>
                      <a:prstDash val="solid"/>
                    </a:lnT>
                    <a:lnB w="1224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Visibility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b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9360">
                      <a:solidFill>
                        <a:srgbClr val="D9D9E3"/>
                      </a:solidFill>
                      <a:prstDash val="solid"/>
                    </a:lnT>
                    <a:lnB w="1224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</a:tr>
              <a:tr h="34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public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ctr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12240">
                      <a:solidFill>
                        <a:srgbClr val="D9D9E3"/>
                      </a:solidFill>
                      <a:prstDash val="solid"/>
                    </a:lnT>
                    <a:lnB w="1224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Accessible from anywhere.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ctr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12240">
                      <a:solidFill>
                        <a:srgbClr val="D9D9E3"/>
                      </a:solidFill>
                      <a:prstDash val="solid"/>
                    </a:lnT>
                    <a:lnB w="1224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</a:tr>
              <a:tr h="60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protected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ctr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12240">
                      <a:solidFill>
                        <a:srgbClr val="D9D9E3"/>
                      </a:solidFill>
                      <a:prstDash val="solid"/>
                    </a:lnT>
                    <a:lnB w="1224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Accessible within the same package and by subclasses.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ctr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12240">
                      <a:solidFill>
                        <a:srgbClr val="D9D9E3"/>
                      </a:solidFill>
                      <a:prstDash val="solid"/>
                    </a:lnT>
                    <a:lnB w="1224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</a:tr>
              <a:tr h="60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Default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ctr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12240">
                      <a:solidFill>
                        <a:srgbClr val="D9D9E3"/>
                      </a:solidFill>
                      <a:prstDash val="solid"/>
                    </a:lnT>
                    <a:lnB w="1224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Accessible only within the same package.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ctr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12240">
                      <a:solidFill>
                        <a:srgbClr val="D9D9E3"/>
                      </a:solidFill>
                      <a:prstDash val="solid"/>
                    </a:lnT>
                    <a:lnB w="1224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</a:tr>
              <a:tr h="60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private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ctr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12240">
                      <a:solidFill>
                        <a:srgbClr val="D9D9E3"/>
                      </a:solidFill>
                      <a:prstDash val="solid"/>
                    </a:lnT>
                    <a:lnB w="936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Accessible only within the class only.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280" marR="89280" anchor="ctr">
                    <a:lnL w="9360">
                      <a:solidFill>
                        <a:srgbClr val="D9D9E3"/>
                      </a:solidFill>
                      <a:prstDash val="solid"/>
                    </a:lnL>
                    <a:lnR w="9360">
                      <a:solidFill>
                        <a:srgbClr val="D9D9E3"/>
                      </a:solidFill>
                      <a:prstDash val="solid"/>
                    </a:lnR>
                    <a:lnT w="12240">
                      <a:solidFill>
                        <a:srgbClr val="D9D9E3"/>
                      </a:solidFill>
                      <a:prstDash val="solid"/>
                    </a:lnT>
                    <a:lnB w="9360">
                      <a:solidFill>
                        <a:srgbClr val="D9D9E3"/>
                      </a:solidFill>
                      <a:prstDash val="solid"/>
                    </a:lnB>
                    <a:solidFill>
                      <a:srgbClr val="4446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Arrays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lt1"/>
                </a:solidFill>
                <a:latin typeface="Calibri"/>
                <a:ea typeface="Calibri"/>
              </a:rPr>
              <a:t>Array is a data structure that can store the multiple values of same data type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0000"/>
                </a:solidFill>
                <a:latin typeface="Calibri"/>
                <a:ea typeface="Calibri"/>
              </a:rPr>
              <a:t>Declaration and initialization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chemeClr val="lt1"/>
                </a:solidFill>
                <a:latin typeface="Calibri"/>
                <a:ea typeface="Calibri"/>
              </a:rPr>
              <a:t>	int[] numbers; // declaring integer array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chemeClr val="lt1"/>
                </a:solidFill>
                <a:latin typeface="Calibri"/>
                <a:ea typeface="Calibri"/>
              </a:rPr>
              <a:t>	int[] numbers = {1,2,3,4,5}; // initializing with values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chemeClr val="lt1"/>
                </a:solidFill>
                <a:latin typeface="Calibri"/>
                <a:ea typeface="Calibri"/>
              </a:rPr>
              <a:t>	int[] numbers = new int[5]; // initializing with size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400" b="0" strike="noStrike" spc="-1">
                <a:solidFill>
                  <a:srgbClr val="FF0000"/>
                </a:solidFill>
                <a:latin typeface="Calibri"/>
                <a:ea typeface="Calibri"/>
              </a:rPr>
              <a:t>Accessing elements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chemeClr val="lt1"/>
                </a:solidFill>
                <a:latin typeface="Calibri"/>
                <a:ea typeface="Calibri"/>
              </a:rPr>
              <a:t>	numbers[0]; // accessing the first element = 1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400" b="0" strike="noStrike" spc="-1">
                <a:solidFill>
                  <a:srgbClr val="FF0000"/>
                </a:solidFill>
                <a:latin typeface="Calibri"/>
                <a:ea typeface="Calibri"/>
              </a:rPr>
              <a:t>Array length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chemeClr val="lt1"/>
                </a:solidFill>
                <a:latin typeface="Calibri"/>
                <a:ea typeface="Calibri"/>
              </a:rPr>
              <a:t>	numbers.length; // length gives 5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Arrays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0000"/>
                </a:solidFill>
                <a:latin typeface="Arial"/>
                <a:ea typeface="DejaVu Sans"/>
              </a:rPr>
              <a:t>Iterating over arrays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	for(int i = 0; i &lt; numbers.length ; i++)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		System.out.println(numbers[i]);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	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	for(int num : numbers)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		System.out.println(num);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	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300" b="0" strike="noStrike" spc="-1">
                <a:solidFill>
                  <a:srgbClr val="FF0000"/>
                </a:solidFill>
                <a:latin typeface="Arial"/>
                <a:ea typeface="DejaVu Sans"/>
              </a:rPr>
              <a:t>2D array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	</a:t>
            </a:r>
            <a:r>
              <a:rPr lang="en-GB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int[][] matrix = {{1, 2, 3}, {4, 5, 6}};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300" b="0" strike="noStrike" spc="-1">
                <a:solidFill>
                  <a:schemeClr val="lt1"/>
                </a:solidFill>
                <a:latin typeface="Arial"/>
                <a:ea typeface="DejaVu Sans"/>
              </a:rPr>
              <a:t>	int value = matrix[0][1]; // Accessing the element at row 0, column 1 = 2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	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Packages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Package in Java is a way to organize and group related classes and interfaces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0000"/>
                </a:solidFill>
                <a:latin typeface="Calibri"/>
                <a:ea typeface="DejaVu Sans"/>
              </a:rPr>
              <a:t>Package Declaration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package myPackage;  // declaration 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300" b="0" strike="noStrike" spc="-1">
                <a:solidFill>
                  <a:srgbClr val="FF0000"/>
                </a:solidFill>
                <a:latin typeface="Calibri"/>
                <a:ea typeface="DejaVu Sans"/>
              </a:rPr>
              <a:t>Package Structure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package myPackage.subPackage; // subpackage subPackage inside myPackage  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300" b="0" strike="noStrike" spc="-1">
                <a:solidFill>
                  <a:srgbClr val="FF0000"/>
                </a:solidFill>
                <a:latin typeface="Calibri"/>
                <a:ea typeface="DejaVu Sans"/>
              </a:rPr>
              <a:t>Importing package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import myPackage.Student; // importing Student class from within myPackage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import myPackage.*; // using wildcard to import all classes from myPackage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300" b="0" strike="noStrike" spc="-1">
                <a:solidFill>
                  <a:srgbClr val="FF0000"/>
                </a:solidFill>
                <a:latin typeface="Calibri"/>
                <a:ea typeface="DejaVu Sans"/>
              </a:rPr>
              <a:t>Java Standard Library Packages 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some of the in build packages in java are java.lang, java.util, java.io, etc.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48920" y="262440"/>
            <a:ext cx="8074080" cy="91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C39C55"/>
                </a:solidFill>
                <a:latin typeface="Calibri"/>
              </a:rPr>
              <a:t>Introduction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48920" y="1350000"/>
            <a:ext cx="8243280" cy="350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Java was created by Sun Microsystems Inc. in 1991, later acquired by Oracle Corporation.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Java was originally developed by James Gosling and Patrick Naughton.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There are estimated more than 3 billion (and counting) devices running Java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Inheritance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Inheritance in Java allows to create a child or derived or subclass that inherits properties and behaviors from an existing or parent or base or superclass.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 create a  subclass that inherits from a superclass, we use “extends” keyword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There are various types of inheritance like single, multiple, multi-level, hierarchical, hybrid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0000"/>
                </a:solidFill>
                <a:latin typeface="Calibri"/>
                <a:ea typeface="DejaVu Sans"/>
              </a:rPr>
              <a:t>is-a relationship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subclass is a specialized version of the superclass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class Animal{}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class Dog extends Animal{}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Here, we can say Dog is a animal.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Inheritance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0000"/>
                </a:solidFill>
                <a:latin typeface="Calibri"/>
                <a:ea typeface="DejaVu Sans"/>
              </a:rPr>
              <a:t>has-a relationship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also known as composition or aggregation 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relationship with another class as a whole or partially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class WhiteBoard{}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class ClassRoom{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private WhiteBoard obj; // ClassRoom has-a WhiteBoard (composition)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“this” keyword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This keyword in Java is reference to the current instance of the class in which it appears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Often used to differentiate between instance variable and method parameters with same name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Also used to invoke one constructor from another within the same class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Example: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public class MyClass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    private int value;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    public MyClass(int value)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        this.value = value; // "this" refers to the instance variable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	   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} 	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“super” keyword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Super keyword refer to the immediate parent class 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 is used to access the members of the superclass that might be overridden in the current class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Also used to call the parent class constructor using super() call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 Animal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void makeSound()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    System.out.println("Animal makes a sound");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TextBox 3"/>
          <p:cNvSpPr/>
          <p:nvPr/>
        </p:nvSpPr>
        <p:spPr>
          <a:xfrm>
            <a:off x="4037040" y="2419200"/>
            <a:ext cx="5148000" cy="251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 Dog extends Animal {</a:t>
            </a:r>
            <a:endParaRPr lang="en-US" sz="11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@Override</a:t>
            </a:r>
            <a:endParaRPr lang="en-US" sz="11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void makeSound() {</a:t>
            </a:r>
            <a:endParaRPr lang="en-US" sz="11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    super.makeSound(); // Calls the makeSound method of the superclass</a:t>
            </a:r>
            <a:endParaRPr lang="en-US" sz="11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    System.out.println("Dog barks");</a:t>
            </a:r>
            <a:endParaRPr lang="en-US" sz="11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}</a:t>
            </a:r>
            <a:endParaRPr lang="en-US" sz="11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} 	</a:t>
            </a:r>
            <a:endParaRPr lang="en-US" sz="1100" b="0" strike="noStrike" spc="-1">
              <a:solidFill>
                <a:srgbClr val="FFFFFF"/>
              </a:solidFill>
              <a:latin typeface="Arial"/>
            </a:endParaRPr>
          </a:p>
          <a:p>
            <a:pPr marL="432000" defTabSz="914400">
              <a:lnSpc>
                <a:spcPct val="100000"/>
              </a:lnSpc>
              <a:tabLst>
                <a:tab pos="0" algn="l"/>
              </a:tabLst>
            </a:pPr>
            <a:endParaRPr lang="en-US" sz="11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Method overloading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If a class have multiple methods by same name but different parameters, it is known as Method overloading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On the single operation, methods with same name increases the readability of the program (advantage)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Ways to overload method in Java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889200" lvl="1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By changing number of arguments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889200" lvl="1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By changing the data type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Retrun type is not concerned with method overloading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C39C55"/>
                </a:solidFill>
                <a:latin typeface="Calibri"/>
                <a:ea typeface="DejaVu Sans"/>
              </a:rPr>
              <a:t>Method overloading(by changing no. of args)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Content Placeholder 6"/>
          <p:cNvSpPr/>
          <p:nvPr/>
        </p:nvSpPr>
        <p:spPr>
          <a:xfrm>
            <a:off x="449640" y="1242720"/>
            <a:ext cx="320580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 Calculation{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void sum(int a, int b){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System.out.println(a+b);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void sum(int a,int b,int c){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System.out.println(a+b+c);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Content Placeholder 6"/>
          <p:cNvSpPr/>
          <p:nvPr/>
        </p:nvSpPr>
        <p:spPr>
          <a:xfrm>
            <a:off x="4869360" y="1352520"/>
            <a:ext cx="396792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public static void main(String args[]){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Calculation obj = new Calculation();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obj.sum(2,3);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obj.sum(1,3,4);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Freeform 16"/>
          <p:cNvSpPr/>
          <p:nvPr/>
        </p:nvSpPr>
        <p:spPr>
          <a:xfrm>
            <a:off x="2323800" y="1417680"/>
            <a:ext cx="2766240" cy="3210840"/>
          </a:xfrm>
          <a:custGeom>
            <a:avLst/>
            <a:gdLst>
              <a:gd name="textAreaLeft" fmla="*/ 0 w 2766240"/>
              <a:gd name="textAreaRight" fmla="*/ 2768400 w 2766240"/>
              <a:gd name="textAreaTop" fmla="*/ 0 h 3210840"/>
              <a:gd name="textAreaBottom" fmla="*/ 3213000 h 3210840"/>
            </a:gdLst>
            <a:ahLst/>
            <a:cxnLst/>
            <a:rect l="textAreaLeft" t="textAreaTop" r="textAreaRight" b="textAreaBottom"/>
            <a:pathLst>
              <a:path w="2768367" h="3212984">
                <a:moveTo>
                  <a:pt x="0" y="3212984"/>
                </a:moveTo>
                <a:lnTo>
                  <a:pt x="805344" y="3204595"/>
                </a:lnTo>
                <a:cubicBezTo>
                  <a:pt x="866417" y="3203533"/>
                  <a:pt x="1042184" y="3190532"/>
                  <a:pt x="1107347" y="3187817"/>
                </a:cubicBezTo>
                <a:lnTo>
                  <a:pt x="1367406" y="3179428"/>
                </a:lnTo>
                <a:cubicBezTo>
                  <a:pt x="1468813" y="3168161"/>
                  <a:pt x="1503461" y="3162650"/>
                  <a:pt x="1627465" y="3162650"/>
                </a:cubicBezTo>
                <a:cubicBezTo>
                  <a:pt x="1672294" y="3162650"/>
                  <a:pt x="1716948" y="3168243"/>
                  <a:pt x="1761689" y="3171039"/>
                </a:cubicBezTo>
                <a:cubicBezTo>
                  <a:pt x="1839986" y="3165446"/>
                  <a:pt x="1920275" y="3172680"/>
                  <a:pt x="1996580" y="3154261"/>
                </a:cubicBezTo>
                <a:cubicBezTo>
                  <a:pt x="2010440" y="3150915"/>
                  <a:pt x="2001511" y="3126149"/>
                  <a:pt x="2004969" y="3112316"/>
                </a:cubicBezTo>
                <a:cubicBezTo>
                  <a:pt x="2009353" y="3094781"/>
                  <a:pt x="2025004" y="3058034"/>
                  <a:pt x="2030136" y="3045204"/>
                </a:cubicBezTo>
                <a:cubicBezTo>
                  <a:pt x="2032932" y="3025630"/>
                  <a:pt x="2034382" y="3005815"/>
                  <a:pt x="2038525" y="2986481"/>
                </a:cubicBezTo>
                <a:cubicBezTo>
                  <a:pt x="2042791" y="2966575"/>
                  <a:pt x="2050366" y="2947508"/>
                  <a:pt x="2055303" y="2927758"/>
                </a:cubicBezTo>
                <a:cubicBezTo>
                  <a:pt x="2061556" y="2902747"/>
                  <a:pt x="2066488" y="2877424"/>
                  <a:pt x="2072081" y="2852257"/>
                </a:cubicBezTo>
                <a:lnTo>
                  <a:pt x="2088859" y="2684478"/>
                </a:lnTo>
                <a:cubicBezTo>
                  <a:pt x="2091655" y="2656515"/>
                  <a:pt x="2095495" y="2628636"/>
                  <a:pt x="2097248" y="2600588"/>
                </a:cubicBezTo>
                <a:lnTo>
                  <a:pt x="2105637" y="2466364"/>
                </a:lnTo>
                <a:cubicBezTo>
                  <a:pt x="2102430" y="2379776"/>
                  <a:pt x="2099891" y="2230089"/>
                  <a:pt x="2088859" y="2130804"/>
                </a:cubicBezTo>
                <a:cubicBezTo>
                  <a:pt x="2086538" y="2109913"/>
                  <a:pt x="2073897" y="2012234"/>
                  <a:pt x="2063692" y="1971413"/>
                </a:cubicBezTo>
                <a:cubicBezTo>
                  <a:pt x="2061547" y="1962834"/>
                  <a:pt x="2057037" y="1954917"/>
                  <a:pt x="2055303" y="1946246"/>
                </a:cubicBezTo>
                <a:cubicBezTo>
                  <a:pt x="2027955" y="1809508"/>
                  <a:pt x="2051652" y="1884960"/>
                  <a:pt x="2030136" y="1820411"/>
                </a:cubicBezTo>
                <a:cubicBezTo>
                  <a:pt x="2027340" y="1795244"/>
                  <a:pt x="2025597" y="1769938"/>
                  <a:pt x="2021747" y="1744911"/>
                </a:cubicBezTo>
                <a:cubicBezTo>
                  <a:pt x="2019994" y="1733515"/>
                  <a:pt x="2014631" y="1722814"/>
                  <a:pt x="2013358" y="1711355"/>
                </a:cubicBezTo>
                <a:cubicBezTo>
                  <a:pt x="2003777" y="1625128"/>
                  <a:pt x="1999077" y="1440719"/>
                  <a:pt x="1996580" y="1375795"/>
                </a:cubicBezTo>
                <a:cubicBezTo>
                  <a:pt x="1999376" y="1331054"/>
                  <a:pt x="2000276" y="1286153"/>
                  <a:pt x="2004969" y="1241571"/>
                </a:cubicBezTo>
                <a:cubicBezTo>
                  <a:pt x="2005895" y="1232777"/>
                  <a:pt x="2013358" y="1225247"/>
                  <a:pt x="2013358" y="1216404"/>
                </a:cubicBezTo>
                <a:cubicBezTo>
                  <a:pt x="2013358" y="1102226"/>
                  <a:pt x="2008084" y="1073542"/>
                  <a:pt x="1996580" y="981512"/>
                </a:cubicBezTo>
                <a:cubicBezTo>
                  <a:pt x="2000131" y="924695"/>
                  <a:pt x="2001307" y="848820"/>
                  <a:pt x="2013358" y="788566"/>
                </a:cubicBezTo>
                <a:cubicBezTo>
                  <a:pt x="2015092" y="779895"/>
                  <a:pt x="2018951" y="771788"/>
                  <a:pt x="2021747" y="763399"/>
                </a:cubicBezTo>
                <a:cubicBezTo>
                  <a:pt x="2024543" y="738232"/>
                  <a:pt x="2025973" y="712875"/>
                  <a:pt x="2030136" y="687898"/>
                </a:cubicBezTo>
                <a:cubicBezTo>
                  <a:pt x="2031590" y="679176"/>
                  <a:pt x="2037180" y="671471"/>
                  <a:pt x="2038525" y="662731"/>
                </a:cubicBezTo>
                <a:cubicBezTo>
                  <a:pt x="2042798" y="634955"/>
                  <a:pt x="2042294" y="606561"/>
                  <a:pt x="2046914" y="578841"/>
                </a:cubicBezTo>
                <a:cubicBezTo>
                  <a:pt x="2050705" y="556096"/>
                  <a:pt x="2050901" y="530915"/>
                  <a:pt x="2063692" y="511729"/>
                </a:cubicBezTo>
                <a:cubicBezTo>
                  <a:pt x="2116739" y="432159"/>
                  <a:pt x="2020571" y="581193"/>
                  <a:pt x="2105637" y="411061"/>
                </a:cubicBezTo>
                <a:cubicBezTo>
                  <a:pt x="2119619" y="383098"/>
                  <a:pt x="2130240" y="353184"/>
                  <a:pt x="2147582" y="327171"/>
                </a:cubicBezTo>
                <a:cubicBezTo>
                  <a:pt x="2153175" y="318782"/>
                  <a:pt x="2159851" y="311022"/>
                  <a:pt x="2164360" y="302004"/>
                </a:cubicBezTo>
                <a:cubicBezTo>
                  <a:pt x="2168315" y="294095"/>
                  <a:pt x="2168794" y="284746"/>
                  <a:pt x="2172749" y="276837"/>
                </a:cubicBezTo>
                <a:cubicBezTo>
                  <a:pt x="2188156" y="246022"/>
                  <a:pt x="2198315" y="247010"/>
                  <a:pt x="2223083" y="218114"/>
                </a:cubicBezTo>
                <a:cubicBezTo>
                  <a:pt x="2243717" y="194041"/>
                  <a:pt x="2235938" y="187173"/>
                  <a:pt x="2265028" y="167780"/>
                </a:cubicBezTo>
                <a:cubicBezTo>
                  <a:pt x="2272386" y="162875"/>
                  <a:pt x="2282286" y="163346"/>
                  <a:pt x="2290195" y="159391"/>
                </a:cubicBezTo>
                <a:cubicBezTo>
                  <a:pt x="2299213" y="154882"/>
                  <a:pt x="2306149" y="146708"/>
                  <a:pt x="2315362" y="142613"/>
                </a:cubicBezTo>
                <a:cubicBezTo>
                  <a:pt x="2331523" y="135430"/>
                  <a:pt x="2350981" y="135645"/>
                  <a:pt x="2365696" y="125835"/>
                </a:cubicBezTo>
                <a:cubicBezTo>
                  <a:pt x="2405578" y="99247"/>
                  <a:pt x="2381298" y="112245"/>
                  <a:pt x="2441197" y="92279"/>
                </a:cubicBezTo>
                <a:cubicBezTo>
                  <a:pt x="2457472" y="86854"/>
                  <a:pt x="2483641" y="77416"/>
                  <a:pt x="2499920" y="75501"/>
                </a:cubicBezTo>
                <a:cubicBezTo>
                  <a:pt x="2536130" y="71241"/>
                  <a:pt x="2572625" y="69908"/>
                  <a:pt x="2608977" y="67112"/>
                </a:cubicBezTo>
                <a:cubicBezTo>
                  <a:pt x="2625755" y="69908"/>
                  <a:pt x="2642809" y="71376"/>
                  <a:pt x="2659311" y="75501"/>
                </a:cubicBezTo>
                <a:cubicBezTo>
                  <a:pt x="2676468" y="79790"/>
                  <a:pt x="2709644" y="92279"/>
                  <a:pt x="2709644" y="92279"/>
                </a:cubicBezTo>
                <a:cubicBezTo>
                  <a:pt x="2714908" y="100175"/>
                  <a:pt x="2735140" y="137514"/>
                  <a:pt x="2751589" y="134224"/>
                </a:cubicBezTo>
                <a:cubicBezTo>
                  <a:pt x="2761476" y="132247"/>
                  <a:pt x="2762774" y="117446"/>
                  <a:pt x="2768367" y="109057"/>
                </a:cubicBezTo>
                <a:cubicBezTo>
                  <a:pt x="2732589" y="61353"/>
                  <a:pt x="2747621" y="88765"/>
                  <a:pt x="2726422" y="25167"/>
                </a:cubicBezTo>
                <a:lnTo>
                  <a:pt x="2718033" y="0"/>
                </a:lnTo>
                <a:cubicBezTo>
                  <a:pt x="2720829" y="19574"/>
                  <a:pt x="2723338" y="39192"/>
                  <a:pt x="2726422" y="58723"/>
                </a:cubicBezTo>
                <a:cubicBezTo>
                  <a:pt x="2731728" y="92326"/>
                  <a:pt x="2743200" y="159391"/>
                  <a:pt x="2743200" y="159391"/>
                </a:cubicBezTo>
                <a:cubicBezTo>
                  <a:pt x="2734811" y="162187"/>
                  <a:pt x="2726564" y="165453"/>
                  <a:pt x="2718033" y="167780"/>
                </a:cubicBezTo>
                <a:cubicBezTo>
                  <a:pt x="2695787" y="173847"/>
                  <a:pt x="2672798" y="177266"/>
                  <a:pt x="2650922" y="184558"/>
                </a:cubicBezTo>
                <a:lnTo>
                  <a:pt x="2600588" y="201336"/>
                </a:lnTo>
                <a:lnTo>
                  <a:pt x="2575421" y="209725"/>
                </a:lnTo>
                <a:cubicBezTo>
                  <a:pt x="2546502" y="219365"/>
                  <a:pt x="2544001" y="211861"/>
                  <a:pt x="2558643" y="226503"/>
                </a:cubicBezTo>
              </a:path>
            </a:pathLst>
          </a:custGeom>
          <a:noFill/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6"/>
          <p:cNvSpPr/>
          <p:nvPr/>
        </p:nvSpPr>
        <p:spPr>
          <a:xfrm>
            <a:off x="82764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C39C55"/>
                </a:solidFill>
                <a:latin typeface="Calibri"/>
                <a:ea typeface="DejaVu Sans"/>
              </a:rPr>
              <a:t>Method overloading(by changing data type of args)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Content Placeholder 6"/>
          <p:cNvSpPr/>
          <p:nvPr/>
        </p:nvSpPr>
        <p:spPr>
          <a:xfrm>
            <a:off x="449640" y="1242720"/>
            <a:ext cx="35866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 Calculation{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void sum(int a, int b){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System.out.println(a+b);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void sum(double a,double b){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System.out.println(a+b+c);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Content Placeholder 6"/>
          <p:cNvSpPr/>
          <p:nvPr/>
        </p:nvSpPr>
        <p:spPr>
          <a:xfrm>
            <a:off x="4869360" y="1352520"/>
            <a:ext cx="396792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public static void main(String args[]){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Calculation obj = new Calculation();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obj.sum(2,3);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obj.sum(1.4,4.4);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Freeform 16"/>
          <p:cNvSpPr/>
          <p:nvPr/>
        </p:nvSpPr>
        <p:spPr>
          <a:xfrm>
            <a:off x="2323800" y="1417680"/>
            <a:ext cx="2766240" cy="3210840"/>
          </a:xfrm>
          <a:custGeom>
            <a:avLst/>
            <a:gdLst>
              <a:gd name="textAreaLeft" fmla="*/ 0 w 2766240"/>
              <a:gd name="textAreaRight" fmla="*/ 2768400 w 2766240"/>
              <a:gd name="textAreaTop" fmla="*/ 0 h 3210840"/>
              <a:gd name="textAreaBottom" fmla="*/ 3213000 h 3210840"/>
            </a:gdLst>
            <a:ahLst/>
            <a:cxnLst/>
            <a:rect l="textAreaLeft" t="textAreaTop" r="textAreaRight" b="textAreaBottom"/>
            <a:pathLst>
              <a:path w="2768367" h="3212984">
                <a:moveTo>
                  <a:pt x="0" y="3212984"/>
                </a:moveTo>
                <a:lnTo>
                  <a:pt x="805344" y="3204595"/>
                </a:lnTo>
                <a:cubicBezTo>
                  <a:pt x="866417" y="3203533"/>
                  <a:pt x="1042184" y="3190532"/>
                  <a:pt x="1107347" y="3187817"/>
                </a:cubicBezTo>
                <a:lnTo>
                  <a:pt x="1367406" y="3179428"/>
                </a:lnTo>
                <a:cubicBezTo>
                  <a:pt x="1468813" y="3168161"/>
                  <a:pt x="1503461" y="3162650"/>
                  <a:pt x="1627465" y="3162650"/>
                </a:cubicBezTo>
                <a:cubicBezTo>
                  <a:pt x="1672294" y="3162650"/>
                  <a:pt x="1716948" y="3168243"/>
                  <a:pt x="1761689" y="3171039"/>
                </a:cubicBezTo>
                <a:cubicBezTo>
                  <a:pt x="1839986" y="3165446"/>
                  <a:pt x="1920275" y="3172680"/>
                  <a:pt x="1996580" y="3154261"/>
                </a:cubicBezTo>
                <a:cubicBezTo>
                  <a:pt x="2010440" y="3150915"/>
                  <a:pt x="2001511" y="3126149"/>
                  <a:pt x="2004969" y="3112316"/>
                </a:cubicBezTo>
                <a:cubicBezTo>
                  <a:pt x="2009353" y="3094781"/>
                  <a:pt x="2025004" y="3058034"/>
                  <a:pt x="2030136" y="3045204"/>
                </a:cubicBezTo>
                <a:cubicBezTo>
                  <a:pt x="2032932" y="3025630"/>
                  <a:pt x="2034382" y="3005815"/>
                  <a:pt x="2038525" y="2986481"/>
                </a:cubicBezTo>
                <a:cubicBezTo>
                  <a:pt x="2042791" y="2966575"/>
                  <a:pt x="2050366" y="2947508"/>
                  <a:pt x="2055303" y="2927758"/>
                </a:cubicBezTo>
                <a:cubicBezTo>
                  <a:pt x="2061556" y="2902747"/>
                  <a:pt x="2066488" y="2877424"/>
                  <a:pt x="2072081" y="2852257"/>
                </a:cubicBezTo>
                <a:lnTo>
                  <a:pt x="2088859" y="2684478"/>
                </a:lnTo>
                <a:cubicBezTo>
                  <a:pt x="2091655" y="2656515"/>
                  <a:pt x="2095495" y="2628636"/>
                  <a:pt x="2097248" y="2600588"/>
                </a:cubicBezTo>
                <a:lnTo>
                  <a:pt x="2105637" y="2466364"/>
                </a:lnTo>
                <a:cubicBezTo>
                  <a:pt x="2102430" y="2379776"/>
                  <a:pt x="2099891" y="2230089"/>
                  <a:pt x="2088859" y="2130804"/>
                </a:cubicBezTo>
                <a:cubicBezTo>
                  <a:pt x="2086538" y="2109913"/>
                  <a:pt x="2073897" y="2012234"/>
                  <a:pt x="2063692" y="1971413"/>
                </a:cubicBezTo>
                <a:cubicBezTo>
                  <a:pt x="2061547" y="1962834"/>
                  <a:pt x="2057037" y="1954917"/>
                  <a:pt x="2055303" y="1946246"/>
                </a:cubicBezTo>
                <a:cubicBezTo>
                  <a:pt x="2027955" y="1809508"/>
                  <a:pt x="2051652" y="1884960"/>
                  <a:pt x="2030136" y="1820411"/>
                </a:cubicBezTo>
                <a:cubicBezTo>
                  <a:pt x="2027340" y="1795244"/>
                  <a:pt x="2025597" y="1769938"/>
                  <a:pt x="2021747" y="1744911"/>
                </a:cubicBezTo>
                <a:cubicBezTo>
                  <a:pt x="2019994" y="1733515"/>
                  <a:pt x="2014631" y="1722814"/>
                  <a:pt x="2013358" y="1711355"/>
                </a:cubicBezTo>
                <a:cubicBezTo>
                  <a:pt x="2003777" y="1625128"/>
                  <a:pt x="1999077" y="1440719"/>
                  <a:pt x="1996580" y="1375795"/>
                </a:cubicBezTo>
                <a:cubicBezTo>
                  <a:pt x="1999376" y="1331054"/>
                  <a:pt x="2000276" y="1286153"/>
                  <a:pt x="2004969" y="1241571"/>
                </a:cubicBezTo>
                <a:cubicBezTo>
                  <a:pt x="2005895" y="1232777"/>
                  <a:pt x="2013358" y="1225247"/>
                  <a:pt x="2013358" y="1216404"/>
                </a:cubicBezTo>
                <a:cubicBezTo>
                  <a:pt x="2013358" y="1102226"/>
                  <a:pt x="2008084" y="1073542"/>
                  <a:pt x="1996580" y="981512"/>
                </a:cubicBezTo>
                <a:cubicBezTo>
                  <a:pt x="2000131" y="924695"/>
                  <a:pt x="2001307" y="848820"/>
                  <a:pt x="2013358" y="788566"/>
                </a:cubicBezTo>
                <a:cubicBezTo>
                  <a:pt x="2015092" y="779895"/>
                  <a:pt x="2018951" y="771788"/>
                  <a:pt x="2021747" y="763399"/>
                </a:cubicBezTo>
                <a:cubicBezTo>
                  <a:pt x="2024543" y="738232"/>
                  <a:pt x="2025973" y="712875"/>
                  <a:pt x="2030136" y="687898"/>
                </a:cubicBezTo>
                <a:cubicBezTo>
                  <a:pt x="2031590" y="679176"/>
                  <a:pt x="2037180" y="671471"/>
                  <a:pt x="2038525" y="662731"/>
                </a:cubicBezTo>
                <a:cubicBezTo>
                  <a:pt x="2042798" y="634955"/>
                  <a:pt x="2042294" y="606561"/>
                  <a:pt x="2046914" y="578841"/>
                </a:cubicBezTo>
                <a:cubicBezTo>
                  <a:pt x="2050705" y="556096"/>
                  <a:pt x="2050901" y="530915"/>
                  <a:pt x="2063692" y="511729"/>
                </a:cubicBezTo>
                <a:cubicBezTo>
                  <a:pt x="2116739" y="432159"/>
                  <a:pt x="2020571" y="581193"/>
                  <a:pt x="2105637" y="411061"/>
                </a:cubicBezTo>
                <a:cubicBezTo>
                  <a:pt x="2119619" y="383098"/>
                  <a:pt x="2130240" y="353184"/>
                  <a:pt x="2147582" y="327171"/>
                </a:cubicBezTo>
                <a:cubicBezTo>
                  <a:pt x="2153175" y="318782"/>
                  <a:pt x="2159851" y="311022"/>
                  <a:pt x="2164360" y="302004"/>
                </a:cubicBezTo>
                <a:cubicBezTo>
                  <a:pt x="2168315" y="294095"/>
                  <a:pt x="2168794" y="284746"/>
                  <a:pt x="2172749" y="276837"/>
                </a:cubicBezTo>
                <a:cubicBezTo>
                  <a:pt x="2188156" y="246022"/>
                  <a:pt x="2198315" y="247010"/>
                  <a:pt x="2223083" y="218114"/>
                </a:cubicBezTo>
                <a:cubicBezTo>
                  <a:pt x="2243717" y="194041"/>
                  <a:pt x="2235938" y="187173"/>
                  <a:pt x="2265028" y="167780"/>
                </a:cubicBezTo>
                <a:cubicBezTo>
                  <a:pt x="2272386" y="162875"/>
                  <a:pt x="2282286" y="163346"/>
                  <a:pt x="2290195" y="159391"/>
                </a:cubicBezTo>
                <a:cubicBezTo>
                  <a:pt x="2299213" y="154882"/>
                  <a:pt x="2306149" y="146708"/>
                  <a:pt x="2315362" y="142613"/>
                </a:cubicBezTo>
                <a:cubicBezTo>
                  <a:pt x="2331523" y="135430"/>
                  <a:pt x="2350981" y="135645"/>
                  <a:pt x="2365696" y="125835"/>
                </a:cubicBezTo>
                <a:cubicBezTo>
                  <a:pt x="2405578" y="99247"/>
                  <a:pt x="2381298" y="112245"/>
                  <a:pt x="2441197" y="92279"/>
                </a:cubicBezTo>
                <a:cubicBezTo>
                  <a:pt x="2457472" y="86854"/>
                  <a:pt x="2483641" y="77416"/>
                  <a:pt x="2499920" y="75501"/>
                </a:cubicBezTo>
                <a:cubicBezTo>
                  <a:pt x="2536130" y="71241"/>
                  <a:pt x="2572625" y="69908"/>
                  <a:pt x="2608977" y="67112"/>
                </a:cubicBezTo>
                <a:cubicBezTo>
                  <a:pt x="2625755" y="69908"/>
                  <a:pt x="2642809" y="71376"/>
                  <a:pt x="2659311" y="75501"/>
                </a:cubicBezTo>
                <a:cubicBezTo>
                  <a:pt x="2676468" y="79790"/>
                  <a:pt x="2709644" y="92279"/>
                  <a:pt x="2709644" y="92279"/>
                </a:cubicBezTo>
                <a:cubicBezTo>
                  <a:pt x="2714908" y="100175"/>
                  <a:pt x="2735140" y="137514"/>
                  <a:pt x="2751589" y="134224"/>
                </a:cubicBezTo>
                <a:cubicBezTo>
                  <a:pt x="2761476" y="132247"/>
                  <a:pt x="2762774" y="117446"/>
                  <a:pt x="2768367" y="109057"/>
                </a:cubicBezTo>
                <a:cubicBezTo>
                  <a:pt x="2732589" y="61353"/>
                  <a:pt x="2747621" y="88765"/>
                  <a:pt x="2726422" y="25167"/>
                </a:cubicBezTo>
                <a:lnTo>
                  <a:pt x="2718033" y="0"/>
                </a:lnTo>
                <a:cubicBezTo>
                  <a:pt x="2720829" y="19574"/>
                  <a:pt x="2723338" y="39192"/>
                  <a:pt x="2726422" y="58723"/>
                </a:cubicBezTo>
                <a:cubicBezTo>
                  <a:pt x="2731728" y="92326"/>
                  <a:pt x="2743200" y="159391"/>
                  <a:pt x="2743200" y="159391"/>
                </a:cubicBezTo>
                <a:cubicBezTo>
                  <a:pt x="2734811" y="162187"/>
                  <a:pt x="2726564" y="165453"/>
                  <a:pt x="2718033" y="167780"/>
                </a:cubicBezTo>
                <a:cubicBezTo>
                  <a:pt x="2695787" y="173847"/>
                  <a:pt x="2672798" y="177266"/>
                  <a:pt x="2650922" y="184558"/>
                </a:cubicBezTo>
                <a:lnTo>
                  <a:pt x="2600588" y="201336"/>
                </a:lnTo>
                <a:lnTo>
                  <a:pt x="2575421" y="209725"/>
                </a:lnTo>
                <a:cubicBezTo>
                  <a:pt x="2546502" y="219365"/>
                  <a:pt x="2544001" y="211861"/>
                  <a:pt x="2558643" y="226503"/>
                </a:cubicBezTo>
              </a:path>
            </a:pathLst>
          </a:custGeom>
          <a:noFill/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6"/>
          <p:cNvSpPr/>
          <p:nvPr/>
        </p:nvSpPr>
        <p:spPr>
          <a:xfrm>
            <a:off x="82764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C39C55"/>
                </a:solidFill>
                <a:latin typeface="Calibri"/>
                <a:ea typeface="DejaVu Sans"/>
              </a:rPr>
              <a:t>Can we overload main method?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Content Placeholder 6"/>
          <p:cNvSpPr/>
          <p:nvPr/>
        </p:nvSpPr>
        <p:spPr>
          <a:xfrm>
            <a:off x="449640" y="1242720"/>
            <a:ext cx="503460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 Calculation{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public static void main(int a){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sout(a);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public static void main(String args[]){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sout(“main method called”);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main(2);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		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Method overriding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If subclass(child class) has the same method as declared in the parent class, it is known as method overriding in Java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 is used to provide specific implementation of a method that is already provided by its super class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 is used for runtime polymorphism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Method has same name and same parameter as parent class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C39C55"/>
                </a:solidFill>
                <a:latin typeface="Calibri"/>
                <a:ea typeface="DejaVu Sans"/>
              </a:rPr>
              <a:t>Method overriding (Example)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30" name="Picture 2" descr="code.png"/>
          <p:cNvPicPr/>
          <p:nvPr/>
        </p:nvPicPr>
        <p:blipFill>
          <a:blip r:embed="rId3"/>
          <a:stretch/>
        </p:blipFill>
        <p:spPr>
          <a:xfrm>
            <a:off x="0" y="0"/>
            <a:ext cx="4798440" cy="5141520"/>
          </a:xfrm>
          <a:prstGeom prst="rect">
            <a:avLst/>
          </a:prstGeom>
          <a:ln w="0">
            <a:noFill/>
          </a:ln>
        </p:spPr>
      </p:pic>
      <p:sp>
        <p:nvSpPr>
          <p:cNvPr id="331" name="TextBox 3"/>
          <p:cNvSpPr/>
          <p:nvPr/>
        </p:nvSpPr>
        <p:spPr>
          <a:xfrm>
            <a:off x="5528880" y="2419200"/>
            <a:ext cx="166248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Output :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Generic sound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Bark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Bark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433960" y="281160"/>
            <a:ext cx="6249960" cy="72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C39C55"/>
                </a:solidFill>
                <a:latin typeface="Calibri"/>
              </a:rPr>
              <a:t>Java Architecture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2" name="Picture 219"/>
          <p:cNvPicPr/>
          <p:nvPr/>
        </p:nvPicPr>
        <p:blipFill>
          <a:blip r:embed="rId2"/>
          <a:stretch/>
        </p:blipFill>
        <p:spPr>
          <a:xfrm>
            <a:off x="0" y="0"/>
            <a:ext cx="9141480" cy="514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“final” modifier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 Java, “final” modifier is used to indicate that an element, such as class, method, variable, cannot be further modified once it has been defined or assigned value.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Final Varibales: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final int myConst = 10; // value of myConst can’t be changed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Final Methods: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class Parent{                                               class Child extends Parent{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	final void myMethod(){}	     void myMethod(){  } // override not allowed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				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Final Classes: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final class MyClass{		class MyChildClass extends MyClass{     // can’t create subclass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			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“static” modifier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Static is a keyword that states that all instances of a given class are to share the same variable or method.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Without “static” keyword, it is called “instance variable” and each instance of the class has its own copy of variable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Variable declared with “static” keyword is also known as “class variable”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static int x = 10;  //  should be initialized while declaring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Static method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static  void greet(){ 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Note: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889200" lvl="1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Static method cannot  have non-static variables and non-static methods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889200" lvl="1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 can’t use “this” reference inside static method and can’t override static method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54200" y="1350000"/>
            <a:ext cx="7781760" cy="1637640"/>
          </a:xfrm>
          <a:prstGeom prst="rect">
            <a:avLst/>
          </a:prstGeom>
          <a:noFill/>
          <a:ln w="0">
            <a:noFill/>
          </a:ln>
          <a:effectLst>
            <a:outerShdw blurRad="50760" dist="37674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C39C55"/>
                </a:solidFill>
                <a:latin typeface="Calibri"/>
              </a:rPr>
              <a:t>Exception Handling in Java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2" descr="https://player.slideplayer.com/92/15355327/slides/slide_2.jpg"/>
          <p:cNvPicPr/>
          <p:nvPr/>
        </p:nvPicPr>
        <p:blipFill>
          <a:blip r:embed="rId3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Calibri"/>
                <a:ea typeface="DejaVu Sans"/>
              </a:rPr>
              <a:t>Try-catch block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try{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// statement that cause excpetion (like int a = 10/0;)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}catch(exception(type)       e(object)){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	// error handling code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Calibri"/>
                <a:ea typeface="DejaVu Sans"/>
              </a:rPr>
              <a:t>Multiple catch block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try { //Protected code 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} catch(ExceptionType1 e1) { 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	//Catch block 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}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catch(ExceptionType2 e2){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}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 ……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ontent Placeholder 6"/>
          <p:cNvSpPr/>
          <p:nvPr/>
        </p:nvSpPr>
        <p:spPr>
          <a:xfrm>
            <a:off x="6477120" y="361800"/>
            <a:ext cx="243612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Calibri"/>
                <a:ea typeface="DejaVu Sans"/>
              </a:rPr>
              <a:t>Sequence of events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1" name="Picture 2" descr="https://player.slideplayer.com/92/15355327/slides/slide_5.jpg"/>
          <p:cNvPicPr/>
          <p:nvPr/>
        </p:nvPicPr>
        <p:blipFill>
          <a:blip r:embed="rId3"/>
          <a:stretch/>
        </p:blipFill>
        <p:spPr>
          <a:xfrm>
            <a:off x="1371600" y="1428840"/>
            <a:ext cx="6206760" cy="335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ontent Placeholder 6"/>
          <p:cNvSpPr/>
          <p:nvPr/>
        </p:nvSpPr>
        <p:spPr>
          <a:xfrm>
            <a:off x="6477120" y="361800"/>
            <a:ext cx="2436120" cy="48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Calibri"/>
                <a:ea typeface="DejaVu Sans"/>
              </a:rPr>
              <a:t>Sequence of events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Rectangle 3"/>
          <p:cNvSpPr/>
          <p:nvPr/>
        </p:nvSpPr>
        <p:spPr>
          <a:xfrm>
            <a:off x="1066680" y="1200240"/>
            <a:ext cx="723672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try{ 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	int a[]=new int[7];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	a[4]=30/0; 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}catch(ArithmeticException e){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	System.out.println("Warning: ArithmeticException"); 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}catch(ArrayIndexOutOfBoundsExceptione){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	System.out.println("Warning:ArrayIndexOutOfBoundsException"); 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}catch(Exception e){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	System.out.println("Warning: Some Other exception"); 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1">
                <a:solidFill>
                  <a:schemeClr val="lt1"/>
                </a:solidFill>
                <a:latin typeface="Arial"/>
                <a:ea typeface="DejaVu Sans"/>
              </a:rPr>
              <a:t>System.out.println("Out of try-catch block...");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Nested try-catch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One try-catch block can be present in the another try’s body.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This is called Nesting of try catch blocks.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Each time a try block does not have a catch handler for a particular exception, the stack is unwound and the next try block’s catch (i.e., parent try block’s catch) handlers are inspected for a match.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If no catch block matches, then the java run-time system will handle the exception.</a:t>
            </a:r>
            <a:r>
              <a:rPr sz="1800"/>
              <a:t/>
            </a:r>
            <a:br>
              <a:rPr sz="1800"/>
            </a:b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Nested try-catch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Example: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try{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	try{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	}catch(Exception e){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	}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}catch(Exception e){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8312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C39C55"/>
                </a:solidFill>
                <a:latin typeface="Calibri"/>
              </a:rPr>
              <a:t>Java Architecture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Content Placeholder 1"/>
          <p:cNvSpPr/>
          <p:nvPr/>
        </p:nvSpPr>
        <p:spPr>
          <a:xfrm>
            <a:off x="449280" y="1350360"/>
            <a:ext cx="8243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Java Source Code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Java Compiler – source code to bytecode (.class file)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  <a:ea typeface="DejaVu Sans"/>
              </a:rPr>
              <a:t>Bytecode – executed by JVM(Java Virtual Machine) making Java machine independent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 Loader – for loading classes(bytecode) into memory when they are needed 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Finally Block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Content Placeholder 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A finally statement must be associated with a try statement.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It identifies a block of statements that needs to be executed regardless of whether or not an exception occurs within the try block.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It will run regardless of whether an exception was thrown and handled by the try and catch parts of the block.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try{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}catch(Exception e){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}finally{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2" descr="https://player.slideplayer.com/92/15355327/slides/slide_11.jpg"/>
          <p:cNvPicPr/>
          <p:nvPr/>
        </p:nvPicPr>
        <p:blipFill>
          <a:blip r:embed="rId3"/>
          <a:stretch/>
        </p:blipFill>
        <p:spPr>
          <a:xfrm>
            <a:off x="-48240" y="-19080"/>
            <a:ext cx="9190080" cy="516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“throw” keyword – our own exceptions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Content Placeholder 2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In java we have already defined exception classes such as ArithmeticException, NullPointerException etc.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These exceptions are implicitly thrown by JVM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The throw keyword is used to explicitly throw an exception.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These exceptions are known as user-defined exceptions.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Syntax :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throw new AnyThrowableInstance;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e.g throw new ArithmeticException;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3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“throw” keyword – example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Content Placeholder 7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080000" lvl="4" indent="-21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 age = 17;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try 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if(age &lt; 18){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throw new ArithmeticException("Not eligible to vote");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}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catch (ArithmeticException e) 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// e.printStackTrace();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System.out.println(e.getMessage());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/>
              <a:buChar char="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}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7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“throws” keyword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Content Placeholder 8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The throws keyword is used to declare an exception.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It gives an information to the programmer that there may occur an exception.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So it is better for the programmer to provide the exception handling code so that normal flow can be maintained.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Syntax of throws keyword: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void method_name() throws exception_class1,exception_class2, ….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{ 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  ...  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}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8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“throws” example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Content Placeholder 9"/>
          <p:cNvSpPr/>
          <p:nvPr/>
        </p:nvSpPr>
        <p:spPr>
          <a:xfrm>
            <a:off x="0" y="1242720"/>
            <a:ext cx="914220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public class ExHandling {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     public static void main(String[] args) throws ArithmeticException,NullPointerException {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      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          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9"/>
          <p:cNvSpPr/>
          <p:nvPr/>
        </p:nvSpPr>
        <p:spPr>
          <a:xfrm>
            <a:off x="7086600" y="1433160"/>
            <a:ext cx="1558800" cy="245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“throw” vs “throws” 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0" name="Picture 359"/>
          <p:cNvPicPr/>
          <p:nvPr/>
        </p:nvPicPr>
        <p:blipFill>
          <a:blip r:embed="rId3"/>
          <a:stretch/>
        </p:blipFill>
        <p:spPr>
          <a:xfrm>
            <a:off x="-19800" y="-12960"/>
            <a:ext cx="6855840" cy="514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360"/>
          <p:cNvPicPr/>
          <p:nvPr/>
        </p:nvPicPr>
        <p:blipFill>
          <a:blip r:embed="rId2"/>
          <a:stretch/>
        </p:blipFill>
        <p:spPr>
          <a:xfrm>
            <a:off x="0" y="0"/>
            <a:ext cx="9142200" cy="516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itle 10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Custom exception class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Content Placeholder 10"/>
          <p:cNvSpPr/>
          <p:nvPr/>
        </p:nvSpPr>
        <p:spPr>
          <a:xfrm>
            <a:off x="0" y="1242720"/>
            <a:ext cx="914220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In Java, you can create your own custom exception classes by extending either the Exception class or one of its subclasses.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2600" y="1913400"/>
            <a:ext cx="4100400" cy="291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600" b="0" u="sng" strike="noStrike" spc="-1">
                <a:solidFill>
                  <a:schemeClr val="lt1"/>
                </a:solidFill>
                <a:uFillTx/>
                <a:latin typeface="Arial"/>
                <a:ea typeface="DejaVu Sans"/>
              </a:rPr>
              <a:t>Extending Exception (for checked exceptions)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public class CustomCheckedException extends Exception {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    public CustomCheckedException(String message) {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        super(message);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    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4133160" y="1913400"/>
            <a:ext cx="4551840" cy="321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600" b="0" u="sng" strike="noStrike" spc="-1">
                <a:solidFill>
                  <a:schemeClr val="lt1"/>
                </a:solidFill>
                <a:uFillTx/>
                <a:latin typeface="Arial"/>
                <a:ea typeface="DejaVu Sans"/>
              </a:rPr>
              <a:t>Extending RuntimeException (for unchecked exceptions)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public class CustomUncheckedException extends RuntimeException {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    public CustomUncheckedException(String message) {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        super(message);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    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}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54200" y="1350000"/>
            <a:ext cx="7781760" cy="1637640"/>
          </a:xfrm>
          <a:prstGeom prst="rect">
            <a:avLst/>
          </a:prstGeom>
          <a:noFill/>
          <a:ln w="0">
            <a:noFill/>
          </a:ln>
          <a:effectLst>
            <a:outerShdw blurRad="50760" dist="37674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Concurrency</a:t>
            </a:r>
            <a:r>
              <a:rPr sz="3600"/>
              <a:t/>
            </a:r>
            <a:br>
              <a:rPr sz="3600"/>
            </a:b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- ability of Java to run multiple</a:t>
            </a:r>
            <a:r>
              <a:rPr sz="2400"/>
              <a:t/>
            </a:r>
            <a:br>
              <a:rPr sz="2400"/>
            </a:b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operations simultaneously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2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3600" b="0" strike="noStrike" spc="-1">
                <a:solidFill>
                  <a:srgbClr val="C39C55"/>
                </a:solidFill>
                <a:latin typeface="Calibri"/>
                <a:ea typeface="DejaVu Sans"/>
              </a:rPr>
              <a:t>How Java Works?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Content Placeholder 3"/>
          <p:cNvSpPr/>
          <p:nvPr/>
        </p:nvSpPr>
        <p:spPr>
          <a:xfrm>
            <a:off x="449640" y="1350720"/>
            <a:ext cx="8243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Source code is written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Java compiler converts java code into bytecode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After that, JVM converts byte code into machine code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 machine code is then executed by machine 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1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Thread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Content Placeholder 11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Thread is a smallest unit of a program’s execution that allows for concurrent execution of tasks within a program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Threads can be used to perform multiple operations simultaneously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Creating threads: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648000" lvl="2" indent="-21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By extending “Thread” class and overriding run() method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648000" lvl="2" indent="-21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Implementing “Runnable” interface and passing an instance to “Thread” constructor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648000" lvl="2" indent="-21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Thread are started using start() method which internally calls run() method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itle 12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Multi-threading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Content Placeholder 12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Process of executing multiple threads simultaneously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Multithreading enables to write efficient programs that make maximum use of the CPU because idle time can be utilized to maximum potential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1" u="sng" strike="noStrike" spc="-1">
                <a:solidFill>
                  <a:schemeClr val="lt1"/>
                </a:solidFill>
                <a:uFillTx/>
                <a:latin typeface="Arial"/>
                <a:ea typeface="DejaVu Sans"/>
              </a:rPr>
              <a:t>Creating multithreaded program using Runnable interface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It involves in implementing “run()” method within a separate class and creating and starting threads based on instance of that class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1" u="sng" strike="noStrike" spc="-1">
                <a:solidFill>
                  <a:schemeClr val="lt1"/>
                </a:solidFill>
                <a:uFillTx/>
                <a:latin typeface="Arial"/>
                <a:ea typeface="DejaVu Sans"/>
              </a:rPr>
              <a:t>Creating multithreaded program by using Thread class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Arial"/>
              <a:buChar char="•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It involves in extending “Thread” class and overriding “run()” method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3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Multi-threading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135000" y="1272240"/>
            <a:ext cx="3749760" cy="193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MyRunnable implements Runnable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run()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 = 1; i &lt;= 5; i++) {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System.out.println(Thread.currentThread().getId() + ": " + i);</a:t>
            </a:r>
            <a:endParaRPr lang="en-US" sz="9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en-US" sz="1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4872240" y="2201400"/>
            <a:ext cx="4250520" cy="288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Main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main(String[] args)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// Create instances of MyRunnable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Runnable myRunnable1 = new MyRunnable();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Runnable myRunnable2 = new MyRunnable();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// Create Thread objects and start the threads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Thread thread1 = new Thread(myRunnable1);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Thread thread2 = new Thread(myRunnable2);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thread1.start();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thread2.start();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75000" y="3634200"/>
            <a:ext cx="35380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Implementing Runnable Interface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5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Multi-threading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2560" y="1213560"/>
            <a:ext cx="7489800" cy="288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class MyThread extends Thread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run()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 = 1; i &lt;= 5; i++)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System.out.println("Thread: " + Thread.currentThread().getId() + " Count: " + i);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try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Thread.sleep(1000); // Sleep for 1 second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} catch (InterruptedException e)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System.out.println("Thread interrupted.");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4800600" y="3140640"/>
            <a:ext cx="4181400" cy="188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MultithreadedExample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main(String[] args) {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MyThread thread1 = new MyThread();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MyThread thread2 = new MyThread();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thread1.start(); // Start the first thread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thread2.start(); // Start the second thread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287000" y="3742200"/>
            <a:ext cx="2608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Extending Thread Class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4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Thread methods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80" name="Table 379"/>
          <p:cNvGraphicFramePr/>
          <p:nvPr/>
        </p:nvGraphicFramePr>
        <p:xfrm>
          <a:off x="457200" y="1414800"/>
          <a:ext cx="8458200" cy="2926080"/>
        </p:xfrm>
        <a:graphic>
          <a:graphicData uri="http://schemas.openxmlformats.org/drawingml/2006/table">
            <a:tbl>
              <a:tblPr/>
              <a:tblGrid>
                <a:gridCol w="4228200"/>
                <a:gridCol w="4230000"/>
              </a:tblGrid>
              <a:tr h="36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u="sng" strike="noStrike" spc="-1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Methods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u="sng" strike="noStrike" spc="-1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Description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getName()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Get thread’s name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getPriority()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Get thread’s priority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isAlive()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Get if a thread is still running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join()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Wait for thread to terminate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run()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Entry point for thread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sleep()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Pause thread for specific time (ms)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start()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Start a thread by calling run() method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16"/>
          <p:cNvSpPr/>
          <p:nvPr/>
        </p:nvSpPr>
        <p:spPr>
          <a:xfrm>
            <a:off x="7086600" y="1371600"/>
            <a:ext cx="2055960" cy="20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Thread 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Life Cycle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2" name="Picture 381"/>
          <p:cNvPicPr/>
          <p:nvPr/>
        </p:nvPicPr>
        <p:blipFill>
          <a:blip r:embed="rId3"/>
          <a:stretch/>
        </p:blipFill>
        <p:spPr>
          <a:xfrm>
            <a:off x="13680" y="0"/>
            <a:ext cx="7071480" cy="5168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17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Thread Life Cycle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Content Placeholder 13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New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The thread is in “new” state when it has been created but not started yet.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This means the Thread object is created but start() method has not been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called.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Active (Runnable and Running)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Runnable state means it is now eligible to run but not executing at the moment when start() method is called and waits for CPU time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Running means start() method is being executed after getting CPU time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Note: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1080000" lvl="4" indent="-21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OpenSymbol"/>
              <a:buAutoNum type="arabicPeriod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start() method invokes the run() method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864000" lvl="3" indent="-216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OpenSymbol"/>
              <a:buAutoNum type="arabicPeriod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   OS scheduler determines when to run thread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18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Thread Life Cycle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Content Placeholder 14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Blocked/Waiting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A thread enters blocked state for various reasons. One common reason is when thread is waiting for lock held by another thread.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Second reason is when a thread is explicitly paused using methods like Thread.sleep() or Object.wait()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Timed Waiting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Threads in blocked/waiting state can enter the Timed Waiting when they are paused for specified amount of time by using Thread.sleep(long ms) or Object.wait(timeout)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Terminated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A thread enters terminated state when run() method completes execution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We can check if a thread has terminated using Thread.isAlive() method.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754200" y="1350000"/>
            <a:ext cx="7781760" cy="1637640"/>
          </a:xfrm>
          <a:prstGeom prst="rect">
            <a:avLst/>
          </a:prstGeom>
          <a:noFill/>
          <a:ln w="0">
            <a:noFill/>
          </a:ln>
          <a:effectLst>
            <a:outerShdw blurRad="50760" dist="37674" dir="2700000" rotWithShape="0">
              <a:srgbClr val="000000">
                <a:alpha val="40000"/>
              </a:srgbClr>
            </a:outerShdw>
          </a:effectLst>
        </p:spPr>
        <p:txBody>
          <a:bodyPr lIns="0" tIns="0" rIns="0" bIns="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Working with Files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itle 19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Java I/O Streams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Content Placeholder 15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In Java, I/O (Input/Output) streams are used to read data from or write data to various sources, such as files, network connections, or in-memory data structures.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Java provides a comprehensive set of classes and interfaces for working with I/O streams, which are part of the java.io and java.nio packages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Java I/O streams are organized into two major categories: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864000" lvl="3" indent="-21600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Byte Streams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864000" lvl="3" indent="-21600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Character Streams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4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Components of Java Architecture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Content Placeholder 4"/>
          <p:cNvSpPr/>
          <p:nvPr/>
        </p:nvSpPr>
        <p:spPr>
          <a:xfrm>
            <a:off x="449640" y="1242720"/>
            <a:ext cx="8243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JDK (Java Development Kit)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Development tools : AppletViewer, javadoc, jar, jarsigner, extcheck, apt, etc. 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JRE (Java Runtime Environment)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JVM + Libraries : code libraries, dll(dynamic link library) files, extension files, security files, etc.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JVM (Java Virtual Machine)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Garbage collector, class loader, JIT compiler, etc.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20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Character Streams vs Byte Streams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Content Placeholder 16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Character streams and byte streams are two distinct categories of I/O streams in Java, each designed for handling different types of data. The primary difference between them is in how they process and represent data.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Byte Streams: These handle I/O of raw binary data. They are suitable for handling all kinds of data, including text, images, audio, and more. The primary classes for byte streams are InputStream and OutputStream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800" b="0" strike="noStrike" spc="-1">
                <a:solidFill>
                  <a:schemeClr val="lt1"/>
                </a:solidFill>
                <a:latin typeface="Arial"/>
                <a:ea typeface="DejaVu Sans"/>
              </a:rPr>
              <a:t>Character Streams: These are used specifically for character data, such as reading and writing text files. The primary classes for character streams are Reader and Writer.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itle 21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Character Streams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Content Placeholder 17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Character streams are used for reading and writing text data, which consists of characters (e.g., letters, digits, symbols) encoded in character encodings like UTF-8, UTF-16, or ASCII.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reading and writing text files, parsing configuration files, and handling character-based data formats like XML, HTML, and JSON.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convert characters into bytes when writing to a file and convert bytes into characters when reading from a file. 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Key Character Stream Classes: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Reader: The abstract base class for reading character data.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Writer: The abstract base class for writing character data.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subclasses include FileReader, FileWriter, BufferedReader, and BufferedWriter.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878400" y="4114800"/>
            <a:ext cx="5933160" cy="99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Example: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FileReader reader = new FileReader("text.txt");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BufferedReader bufferedReader = new BufferedReader(reader);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String line = bufferedReader.readLine();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22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Byte Streams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Content Placeholder 18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Byte streams are used for reading and writing binary data, which can represent any type of data, including text, images, audio, video, or any arbitrary binary format.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They are suitable for handling raw binary data where character encoding is not a concern, such as working with image files, audio files, or network protocols.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Byte streams directly read and write bytes without any character encoding conversion.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Key Byte Stream Classes: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InputStream: The abstract base class for reading byte data.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OutputStream: The abstract base class for writing byte data.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subclasses include FileInputStream, FileOutputStream, DataInputStream, and DataOutputStream.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3254400" y="3898800"/>
            <a:ext cx="3915360" cy="12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Example: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FileInputStream inputStream = new FileInputStream("binary.dat");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byte[] buffer = new byte[1024];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int bytesRead = inputStream.read(buffer);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23"/>
          <p:cNvSpPr/>
          <p:nvPr/>
        </p:nvSpPr>
        <p:spPr>
          <a:xfrm>
            <a:off x="5486400" y="281160"/>
            <a:ext cx="31590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Byte Stream Classes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99" name="Table 398"/>
          <p:cNvGraphicFramePr/>
          <p:nvPr/>
        </p:nvGraphicFramePr>
        <p:xfrm>
          <a:off x="0" y="0"/>
          <a:ext cx="5147280" cy="5151960"/>
        </p:xfrm>
        <a:graphic>
          <a:graphicData uri="http://schemas.openxmlformats.org/drawingml/2006/table">
            <a:tbl>
              <a:tblPr/>
              <a:tblGrid>
                <a:gridCol w="2573280"/>
                <a:gridCol w="2574000"/>
              </a:tblGrid>
              <a:tr h="46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Stream Classes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Summary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FileInputStream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bytes from file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ByteArrayInputStream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 bytes from in-memory byte array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BufferedInputStream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Provides buffering for improved performance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DataInputStream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primitive data types (int,double,etc.)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ObjectInputStream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objects that have been serialized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FileOutputStream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bytes to a file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ByteArrayOutuputStream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bytes to an in-memory byte array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BufferedOutputStream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Provides buffering for improved performance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DataOutputStream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primitive data types (int, double, etc.)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7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ObjectOutputStream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objects that can be serialized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Table 399"/>
          <p:cNvGraphicFramePr/>
          <p:nvPr/>
        </p:nvGraphicFramePr>
        <p:xfrm>
          <a:off x="5272920" y="1431720"/>
          <a:ext cx="3678480" cy="2339280"/>
        </p:xfrm>
        <a:graphic>
          <a:graphicData uri="http://schemas.openxmlformats.org/drawingml/2006/table">
            <a:tbl>
              <a:tblPr/>
              <a:tblGrid>
                <a:gridCol w="1839240"/>
                <a:gridCol w="1839240"/>
              </a:tblGrid>
              <a:tr h="3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PipedInputStream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Used for communication between two threads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PipedOutputStream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SequenceInputStream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To cocatenate multiple input streams and present as single 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RandomAccessFile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Allow both reading and writing to binary data to a file. It provides methods for direct access to specific file positions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24"/>
          <p:cNvSpPr/>
          <p:nvPr/>
        </p:nvSpPr>
        <p:spPr>
          <a:xfrm>
            <a:off x="5486400" y="281160"/>
            <a:ext cx="31590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222" lnSpcReduction="10000"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Character Stream Classes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402" name="Table 401"/>
          <p:cNvGraphicFramePr/>
          <p:nvPr/>
        </p:nvGraphicFramePr>
        <p:xfrm>
          <a:off x="0" y="0"/>
          <a:ext cx="5147280" cy="5151960"/>
        </p:xfrm>
        <a:graphic>
          <a:graphicData uri="http://schemas.openxmlformats.org/drawingml/2006/table">
            <a:tbl>
              <a:tblPr/>
              <a:tblGrid>
                <a:gridCol w="2573280"/>
                <a:gridCol w="2574000"/>
              </a:tblGrid>
              <a:tr h="46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Stream Classes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Summary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FileReader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character from a file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InputStreamReader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Input stream that translates bytes to characters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StringReader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characters from string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BufferedReader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Provides buffering for improved performance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CharArrayReader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character from in-memory character array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FileWriter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characters to a file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OutputStreamWriter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Output stream that translates bytes to characters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StringWriter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character to string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BufferedWriter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Provides buffering for improved performance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7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CharArrayWriter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characters to an in-memory character array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Table 402"/>
          <p:cNvGraphicFramePr/>
          <p:nvPr/>
        </p:nvGraphicFramePr>
        <p:xfrm>
          <a:off x="5272920" y="1431720"/>
          <a:ext cx="3678480" cy="1972800"/>
        </p:xfrm>
        <a:graphic>
          <a:graphicData uri="http://schemas.openxmlformats.org/drawingml/2006/table">
            <a:tbl>
              <a:tblPr/>
              <a:tblGrid>
                <a:gridCol w="1839240"/>
                <a:gridCol w="1839240"/>
              </a:tblGrid>
              <a:tr h="3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PrintWriter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writing formatted text to various output destinations, including files and console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Console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for reading and writing characters to the console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PipedReader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Used for communication between two threads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noFill/>
                      <a:prstDash val="soli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PipedWriter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itle 25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Byte Streams Read and Write Example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Content Placeholder 19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26"/>
          <p:cNvSpPr/>
          <p:nvPr/>
        </p:nvSpPr>
        <p:spPr>
          <a:xfrm>
            <a:off x="807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Character Streams Read and Write Example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7" name="Content Placeholder 20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27"/>
          <p:cNvSpPr/>
          <p:nvPr/>
        </p:nvSpPr>
        <p:spPr>
          <a:xfrm>
            <a:off x="591480" y="-684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InputStream methods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Content Placeholder 21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410" name="Table 409"/>
          <p:cNvGraphicFramePr/>
          <p:nvPr/>
        </p:nvGraphicFramePr>
        <p:xfrm>
          <a:off x="336600" y="770760"/>
          <a:ext cx="8578800" cy="4566600"/>
        </p:xfrm>
        <a:graphic>
          <a:graphicData uri="http://schemas.openxmlformats.org/drawingml/2006/table">
            <a:tbl>
              <a:tblPr/>
              <a:tblGrid>
                <a:gridCol w="1602360"/>
                <a:gridCol w="6976440"/>
              </a:tblGrid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method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int read()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the next byte of data from the input stream and returns it as an integer. Returns -1 if the end of the stream has been reached.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int data = inputStream.read();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int read(byte[] b)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up to b.length bytes of data from the input stream into an array of bytes b.Returns -1 if end of stream reached. 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byte[] buffer = new byte[1024];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int bytesRead = inputStream.read(buffer);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int read(byte[] b, int off, int len)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Reads up to len bytes of data from the input stream into an array of bytes b, starting at the specified offset ‘off’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byte[] buffer = new byte[1024];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int bytesRead = inputStream.read(buffer, 0, 512);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long skip(long n)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skips over and discards n bytes of data from the input 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int available()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Returns an estimate of the number of bytes that can be read from the input stream without blocking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void close()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Closes the input stream and releases any associated system resources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void mark(int readlimit)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Marks the current position in the input stream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void reset()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Resets the input stream to the last marked position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28"/>
          <p:cNvSpPr/>
          <p:nvPr/>
        </p:nvSpPr>
        <p:spPr>
          <a:xfrm>
            <a:off x="591480" y="-684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OutputStream methods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Content Placeholder 22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413" name="Table 412"/>
          <p:cNvGraphicFramePr/>
          <p:nvPr/>
        </p:nvGraphicFramePr>
        <p:xfrm>
          <a:off x="410040" y="1377360"/>
          <a:ext cx="8578800" cy="3812160"/>
        </p:xfrm>
        <a:graphic>
          <a:graphicData uri="http://schemas.openxmlformats.org/drawingml/2006/table">
            <a:tbl>
              <a:tblPr/>
              <a:tblGrid>
                <a:gridCol w="1602360"/>
                <a:gridCol w="6976440"/>
              </a:tblGrid>
              <a:tr h="3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method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7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void write(int b)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a single byte to the output stream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outputStream.write(65); // Writes the ASCII code for 'A'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6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void write(byte[] b)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an entire byte array to the output stream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byte[] data = "Hello, World!".getBytes();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outputStream.write(data);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8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void write(byte[] b, int off, int len)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Writes a portion of a byte array to the output stream, starting at the specified offset (off) and writing len bytes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byte[] data = "Hello, World!".getBytes();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outputStream.write(data, 0, 5); // Writes the first 5 bytes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47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void flush()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Forces any buffered output bytes to be written to the underlying output stream or destination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  <a:tr h="67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void close()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Closes the output stream and releases any associated system resources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outputStream.close();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2A6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33"/>
          <p:cNvSpPr/>
          <p:nvPr/>
        </p:nvSpPr>
        <p:spPr>
          <a:xfrm>
            <a:off x="987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C39C55"/>
                </a:solidFill>
                <a:latin typeface="Calibri"/>
                <a:ea typeface="DejaVu Sans"/>
              </a:rPr>
              <a:t> SequenceInputStream Example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Content Placeholder 25"/>
          <p:cNvSpPr/>
          <p:nvPr/>
        </p:nvSpPr>
        <p:spPr>
          <a:xfrm>
            <a:off x="449640" y="1242720"/>
            <a:ext cx="8243280" cy="368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800"/>
              <a:t/>
            </a:r>
            <a:br>
              <a:rPr sz="1800"/>
            </a:b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6" name="Picture 415"/>
          <p:cNvPicPr/>
          <p:nvPr/>
        </p:nvPicPr>
        <p:blipFill>
          <a:blip r:embed="rId3" cstate="print"/>
          <a:stretch/>
        </p:blipFill>
        <p:spPr>
          <a:xfrm>
            <a:off x="0" y="3600"/>
            <a:ext cx="509832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5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Path and ClassPath variable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Content Placeholder 5"/>
          <p:cNvSpPr/>
          <p:nvPr/>
        </p:nvSpPr>
        <p:spPr>
          <a:xfrm>
            <a:off x="449640" y="1242720"/>
            <a:ext cx="8243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Path variable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Environment variable used by OS to locate executable files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E.g use of java or javac command in terminal without specifying the full path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ClassPath variable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Environment variable that specifies JVM to look for classes and JAR files.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E.g </a:t>
            </a:r>
            <a:r>
              <a:rPr lang="en-US" sz="2200" b="0" strike="noStrike" spc="-1">
                <a:solidFill>
                  <a:srgbClr val="C9211E"/>
                </a:solidFill>
                <a:latin typeface="Calibri"/>
                <a:ea typeface="DejaVu Sans"/>
              </a:rPr>
              <a:t>export CLASSPATH=/path/to/directory.jar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29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Random Access File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Content Placeholder 23"/>
          <p:cNvSpPr/>
          <p:nvPr/>
        </p:nvSpPr>
        <p:spPr>
          <a:xfrm>
            <a:off x="449640" y="1242720"/>
            <a:ext cx="8243280" cy="401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In Java, the RandomAccessFile class provides a way to read from and write to a file in a random, non-sequential manner. 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This means you can read from or write to any position within the file, not just sequentially from the beginning to the end. 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RandomAccessFile is often used when you need to perform tasks like updating specific portions of a file or reading/writing data at specific positions within a file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Creating a RandomAccessFile Instance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 algn="r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RandomAccessFile raf = new RandomAccessFile("example.txt", "rw"); 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Reading from a RandomAccessFile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algn="r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int byteRead = raf.read(); // Reads a single byte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algn="r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byte[] buffer = new byte[1024];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algn="r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int bytesRead = raf.read(buffer); // Reads multiple bytes into a buffer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Writing to a RandomAccessFile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algn="r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raf.write(65); // Writes the ASCII code for 'A'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algn="r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byte[] data = "Hello, World!".getBytes();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algn="r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raf.write(data); // Writes a byte array to the file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Seeking to a Specific File Position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algn="r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raf.seek(100); // Move the file pointer to position 100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Getting the Current File Pointer Position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algn="r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>
                <a:solidFill>
                  <a:schemeClr val="lt1"/>
                </a:solidFill>
                <a:latin typeface="Arial"/>
                <a:ea typeface="DejaVu Sans"/>
              </a:rPr>
              <a:t>long currentPosition = raf.getFilePointer();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200"/>
              <a:t/>
            </a:r>
            <a:br>
              <a:rPr sz="1200"/>
            </a:b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30"/>
          <p:cNvSpPr/>
          <p:nvPr/>
        </p:nvSpPr>
        <p:spPr>
          <a:xfrm>
            <a:off x="951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	 Random Access File Example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0" name="Picture 419"/>
          <p:cNvPicPr/>
          <p:nvPr/>
        </p:nvPicPr>
        <p:blipFill>
          <a:blip r:embed="rId3" cstate="print"/>
          <a:stretch/>
        </p:blipFill>
        <p:spPr>
          <a:xfrm>
            <a:off x="0" y="0"/>
            <a:ext cx="4799880" cy="514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itle 34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Reading and Writing Objects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2" name="Content Placeholder 26"/>
          <p:cNvSpPr/>
          <p:nvPr/>
        </p:nvSpPr>
        <p:spPr>
          <a:xfrm>
            <a:off x="449640" y="1242720"/>
            <a:ext cx="8243280" cy="401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In Java, we can read and write objects to and from files using Object Serialization. 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Object Serialization allows you to convert objects into a stream of bytes, which can be saved to a file, transmitted over a network, or stored in a database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Serializtion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convert objects into a stream of bytes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1. Implement Serializable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2. Create an Object Output Stream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3. Write the Object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Deserialization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recreate the original object from that stream of bytes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1. Create an Input Stream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600" b="0" strike="noStrike" spc="-1">
                <a:solidFill>
                  <a:schemeClr val="lt1"/>
                </a:solidFill>
                <a:latin typeface="Arial"/>
                <a:ea typeface="DejaVu Sans"/>
              </a:rPr>
              <a:t>2. Read the Object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200"/>
              <a:t/>
            </a:r>
            <a:br>
              <a:rPr sz="1200"/>
            </a:b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35"/>
          <p:cNvSpPr/>
          <p:nvPr/>
        </p:nvSpPr>
        <p:spPr>
          <a:xfrm>
            <a:off x="5866920" y="2057400"/>
            <a:ext cx="31327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277" lnSpcReduction="10000"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Creating a class to serialize and deserialize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Content Placeholder 27"/>
          <p:cNvSpPr/>
          <p:nvPr/>
        </p:nvSpPr>
        <p:spPr>
          <a:xfrm>
            <a:off x="449640" y="1242720"/>
            <a:ext cx="8243280" cy="401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200"/>
              <a:t/>
            </a:r>
            <a:br>
              <a:rPr sz="1200"/>
            </a:b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5" name="Picture 424"/>
          <p:cNvPicPr/>
          <p:nvPr/>
        </p:nvPicPr>
        <p:blipFill>
          <a:blip r:embed="rId3"/>
          <a:stretch/>
        </p:blipFill>
        <p:spPr>
          <a:xfrm>
            <a:off x="10080" y="0"/>
            <a:ext cx="616176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36"/>
          <p:cNvSpPr/>
          <p:nvPr/>
        </p:nvSpPr>
        <p:spPr>
          <a:xfrm>
            <a:off x="5486400" y="2057400"/>
            <a:ext cx="351324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833" lnSpcReduction="10000"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Writing Objects to a File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Content Placeholder 28"/>
          <p:cNvSpPr/>
          <p:nvPr/>
        </p:nvSpPr>
        <p:spPr>
          <a:xfrm>
            <a:off x="449640" y="1242720"/>
            <a:ext cx="8243280" cy="401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200"/>
              <a:t/>
            </a:r>
            <a:br>
              <a:rPr sz="1200"/>
            </a:b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8" name="Picture 427"/>
          <p:cNvPicPr/>
          <p:nvPr/>
        </p:nvPicPr>
        <p:blipFill>
          <a:blip r:embed="rId3" cstate="print"/>
          <a:stretch/>
        </p:blipFill>
        <p:spPr>
          <a:xfrm>
            <a:off x="0" y="0"/>
            <a:ext cx="54860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37"/>
          <p:cNvSpPr/>
          <p:nvPr/>
        </p:nvSpPr>
        <p:spPr>
          <a:xfrm>
            <a:off x="5486400" y="2057400"/>
            <a:ext cx="351324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222" lnSpcReduction="10000"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Reading Objects from a File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Content Placeholder 29"/>
          <p:cNvSpPr/>
          <p:nvPr/>
        </p:nvSpPr>
        <p:spPr>
          <a:xfrm>
            <a:off x="449640" y="1242720"/>
            <a:ext cx="8243280" cy="401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200"/>
              <a:t/>
            </a:r>
            <a:br>
              <a:rPr sz="1200"/>
            </a:b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1" name="Picture 430"/>
          <p:cNvPicPr/>
          <p:nvPr/>
        </p:nvPicPr>
        <p:blipFill>
          <a:blip r:embed="rId3" cstate="print"/>
          <a:stretch/>
        </p:blipFill>
        <p:spPr>
          <a:xfrm>
            <a:off x="-6480" y="0"/>
            <a:ext cx="572112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itle 31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Java NIO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Content Placeholder 24"/>
          <p:cNvSpPr/>
          <p:nvPr/>
        </p:nvSpPr>
        <p:spPr>
          <a:xfrm>
            <a:off x="449640" y="1242720"/>
            <a:ext cx="8243280" cy="401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Known as New I/O or Non-blocking I/O introduced in Java 1.4 provides additional features for Java I/O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NIO is built around the concept of non-blocking, buffer-oriented I/O operations and provides a more efficient mechanism for handling I/O operations, particularly for network programming and large-scale file operations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java.nio package contains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api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 for Java NIO and it does not replace stream based I/O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</a:pPr>
            <a:r>
              <a:rPr lang="en-GB" sz="1200" b="0" u="sng" strike="noStrike" spc="-1" dirty="0">
                <a:solidFill>
                  <a:schemeClr val="lt1"/>
                </a:solidFill>
                <a:latin typeface="Arial"/>
                <a:ea typeface="DejaVu Sans"/>
              </a:rPr>
              <a:t>Channels and Buffers</a:t>
            </a:r>
            <a:endParaRPr lang="en-US" sz="1200" b="0" u="sng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In Java NIO, data is transferred between a source and a destination using channels and buffers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Different types of channels are available, such as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FileChannel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,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SocketChannel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, and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ServerSocketChannel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</a:pPr>
            <a:r>
              <a:rPr lang="en-GB" sz="1200" b="0" u="sng" strike="noStrike" spc="-1" dirty="0">
                <a:solidFill>
                  <a:schemeClr val="lt1"/>
                </a:solidFill>
                <a:latin typeface="Arial"/>
                <a:ea typeface="DejaVu Sans"/>
              </a:rPr>
              <a:t>Selectors</a:t>
            </a:r>
            <a:endParaRPr lang="en-US" sz="1200" b="0" u="sng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A selector allows you to perform non-blocking, multiplexed I/O operations on multiple channels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</a:pPr>
            <a:r>
              <a:rPr lang="en-GB" sz="1200" b="0" u="sng" strike="noStrike" spc="-1" dirty="0">
                <a:solidFill>
                  <a:schemeClr val="lt1"/>
                </a:solidFill>
                <a:latin typeface="Arial"/>
                <a:ea typeface="DejaVu Sans"/>
              </a:rPr>
              <a:t>Buffer Types</a:t>
            </a:r>
            <a:endParaRPr lang="en-US" sz="1200" b="0" u="sng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Java NIO provides several buffer types, including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ByteBuffer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,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CharBuffer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,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ShortBuffer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,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IntBuffer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,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LongBuffer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,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FloatBuffer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, and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DoubleBuffer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</a:pPr>
            <a:r>
              <a:rPr lang="en-GB" sz="1200" b="0" u="sng" strike="noStrike" spc="-1" dirty="0">
                <a:solidFill>
                  <a:schemeClr val="lt1"/>
                </a:solidFill>
                <a:latin typeface="Arial"/>
                <a:ea typeface="DejaVu Sans"/>
              </a:rPr>
              <a:t>File I/O</a:t>
            </a:r>
            <a:endParaRPr lang="en-US" sz="1200" b="0" u="sng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The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FileChannel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 class provides methods for efficient file I/O operations, including reading and writing data to and from files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</a:pPr>
            <a:r>
              <a:rPr lang="en-GB" sz="1200" b="0" u="sng" strike="noStrike" spc="-1" dirty="0">
                <a:solidFill>
                  <a:schemeClr val="lt1"/>
                </a:solidFill>
                <a:latin typeface="Arial"/>
                <a:ea typeface="DejaVu Sans"/>
              </a:rPr>
              <a:t>Socket I/O</a:t>
            </a:r>
            <a:endParaRPr lang="en-US" sz="1200" b="0" u="sng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NIO provides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SocketChannel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 and </a:t>
            </a:r>
            <a:r>
              <a:rPr lang="en-GB" sz="1200" b="0" strike="noStrike" spc="-1" dirty="0" err="1">
                <a:solidFill>
                  <a:schemeClr val="lt1"/>
                </a:solidFill>
                <a:latin typeface="Arial"/>
                <a:ea typeface="DejaVu Sans"/>
              </a:rPr>
              <a:t>ServerSocketChannel</a:t>
            </a: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 classes for non-blocking network socket communication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Buffer Flipping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GB" sz="12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Buffers have a flip() method that switches a buffer from write mode to read mode and vice versa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sz="1200"/>
              <a:t/>
            </a:r>
            <a:br>
              <a:rPr sz="1200"/>
            </a:b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32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Java NIO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5" name="Picture 434"/>
          <p:cNvPicPr/>
          <p:nvPr/>
        </p:nvPicPr>
        <p:blipFill>
          <a:blip r:embed="rId3"/>
          <a:stretch/>
        </p:blipFill>
        <p:spPr>
          <a:xfrm>
            <a:off x="1600200" y="1334160"/>
            <a:ext cx="5713920" cy="380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28"/>
          <p:cNvPicPr/>
          <p:nvPr/>
        </p:nvPicPr>
        <p:blipFill>
          <a:blip r:embed="rId3"/>
          <a:stretch/>
        </p:blipFill>
        <p:spPr>
          <a:xfrm rot="8400">
            <a:off x="-159480" y="-24120"/>
            <a:ext cx="9668880" cy="515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6"/>
          <p:cNvSpPr/>
          <p:nvPr/>
        </p:nvSpPr>
        <p:spPr>
          <a:xfrm>
            <a:off x="483480" y="281160"/>
            <a:ext cx="816192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rgbClr val="C39C55"/>
                </a:solidFill>
                <a:latin typeface="Calibri"/>
                <a:ea typeface="DejaVu Sans"/>
              </a:rPr>
              <a:t>Compile and Run Java Program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Content Placeholder 6"/>
          <p:cNvSpPr/>
          <p:nvPr/>
        </p:nvSpPr>
        <p:spPr>
          <a:xfrm>
            <a:off x="449640" y="1242720"/>
            <a:ext cx="8243280" cy="350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Compile the program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javac HelloWorld.java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Run the program 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	java HelloWorld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32000" defTabSz="914400">
              <a:lnSpc>
                <a:spcPct val="100000"/>
              </a:lnSpc>
              <a:spcBef>
                <a:spcPts val="1134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defTabSz="9144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3732</Words>
  <Application>LibreOffice/7.6.2.1$Linux_X86_64 LibreOffice_project/56f7684011345957bbf33a7ee678afaf4d2ba333</Application>
  <PresentationFormat>On-screen Show (16:9)</PresentationFormat>
  <Paragraphs>789</Paragraphs>
  <Slides>77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Office Theme</vt:lpstr>
      <vt:lpstr>Office Theme</vt:lpstr>
      <vt:lpstr>Office Theme</vt:lpstr>
      <vt:lpstr>Office Theme</vt:lpstr>
      <vt:lpstr>Office Theme</vt:lpstr>
      <vt:lpstr>Office Theme</vt:lpstr>
      <vt:lpstr>Unit 1  Programming in Java</vt:lpstr>
      <vt:lpstr>Introduction</vt:lpstr>
      <vt:lpstr>Java Architecture</vt:lpstr>
      <vt:lpstr>Java Architecture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Exception Handling in Java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Concurrency - ability of Java to run multiple operations simultaneously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Working with Files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 Programming in Java</dc:title>
  <dc:subject/>
  <dc:creator/>
  <dc:description/>
  <cp:lastModifiedBy>Kali</cp:lastModifiedBy>
  <cp:revision>133</cp:revision>
  <dcterms:created xsi:type="dcterms:W3CDTF">2017-08-01T15:40:51Z</dcterms:created>
  <dcterms:modified xsi:type="dcterms:W3CDTF">2023-10-05T16:12:35Z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36</vt:i4>
  </property>
  <property fmtid="{D5CDD505-2E9C-101B-9397-08002B2CF9AE}" pid="3" name="PresentationFormat">
    <vt:lpwstr>On-screen Show (16:9)</vt:lpwstr>
  </property>
  <property fmtid="{D5CDD505-2E9C-101B-9397-08002B2CF9AE}" pid="4" name="Slides">
    <vt:i4>41</vt:i4>
  </property>
</Properties>
</file>