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48" r:id="rId3"/>
    <p:sldId id="355" r:id="rId4"/>
    <p:sldId id="303" r:id="rId5"/>
    <p:sldId id="356" r:id="rId6"/>
    <p:sldId id="357" r:id="rId7"/>
    <p:sldId id="370" r:id="rId8"/>
    <p:sldId id="272" r:id="rId9"/>
    <p:sldId id="371" r:id="rId10"/>
    <p:sldId id="358" r:id="rId11"/>
    <p:sldId id="284" r:id="rId12"/>
    <p:sldId id="372" r:id="rId13"/>
    <p:sldId id="374" r:id="rId14"/>
    <p:sldId id="373" r:id="rId15"/>
    <p:sldId id="376" r:id="rId16"/>
    <p:sldId id="377" r:id="rId17"/>
    <p:sldId id="378" r:id="rId18"/>
    <p:sldId id="383" r:id="rId19"/>
    <p:sldId id="384" r:id="rId20"/>
    <p:sldId id="385" r:id="rId21"/>
    <p:sldId id="386" r:id="rId22"/>
    <p:sldId id="387" r:id="rId23"/>
    <p:sldId id="388" r:id="rId24"/>
    <p:sldId id="389" r:id="rId25"/>
    <p:sldId id="390" r:id="rId26"/>
    <p:sldId id="391" r:id="rId27"/>
    <p:sldId id="360" r:id="rId28"/>
    <p:sldId id="393" r:id="rId29"/>
    <p:sldId id="394" r:id="rId30"/>
    <p:sldId id="362" r:id="rId31"/>
    <p:sldId id="395" r:id="rId32"/>
    <p:sldId id="396" r:id="rId33"/>
    <p:sldId id="397" r:id="rId34"/>
    <p:sldId id="398" r:id="rId35"/>
    <p:sldId id="399" r:id="rId36"/>
    <p:sldId id="400" r:id="rId37"/>
    <p:sldId id="401" r:id="rId38"/>
    <p:sldId id="366" r:id="rId39"/>
    <p:sldId id="367" r:id="rId40"/>
    <p:sldId id="368"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363" r:id="rId54"/>
    <p:sldId id="425" r:id="rId55"/>
    <p:sldId id="426" r:id="rId56"/>
    <p:sldId id="414" r:id="rId57"/>
    <p:sldId id="427" r:id="rId58"/>
    <p:sldId id="415" r:id="rId59"/>
    <p:sldId id="428" r:id="rId60"/>
    <p:sldId id="429" r:id="rId61"/>
    <p:sldId id="430" r:id="rId62"/>
    <p:sldId id="431" r:id="rId63"/>
    <p:sldId id="432" r:id="rId64"/>
    <p:sldId id="433" r:id="rId65"/>
    <p:sldId id="434" r:id="rId66"/>
    <p:sldId id="442" r:id="rId67"/>
    <p:sldId id="274" r:id="rId68"/>
    <p:sldId id="275" r:id="rId69"/>
    <p:sldId id="276" r:id="rId70"/>
    <p:sldId id="277" r:id="rId71"/>
    <p:sldId id="263" r:id="rId72"/>
    <p:sldId id="278" r:id="rId73"/>
    <p:sldId id="281" r:id="rId74"/>
    <p:sldId id="282" r:id="rId75"/>
    <p:sldId id="283" r:id="rId76"/>
    <p:sldId id="440" r:id="rId77"/>
    <p:sldId id="28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am h" initials="ph" lastIdx="1" clrIdx="0">
    <p:extLst>
      <p:ext uri="{19B8F6BF-5375-455C-9EA6-DF929625EA0E}">
        <p15:presenceInfo xmlns:p15="http://schemas.microsoft.com/office/powerpoint/2012/main" userId="b36cf842d170e8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64429" autoAdjust="0"/>
  </p:normalViewPr>
  <p:slideViewPr>
    <p:cSldViewPr snapToGrid="0">
      <p:cViewPr>
        <p:scale>
          <a:sx n="70" d="100"/>
          <a:sy n="70" d="100"/>
        </p:scale>
        <p:origin x="166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4A795-09E8-42FC-B33B-300882C83FA4}" type="datetimeFigureOut">
              <a:rPr lang="en-CA" smtClean="0"/>
              <a:t>2020-05-30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14350-2408-4E14-9945-57EBC538A02B}" type="slidenum">
              <a:rPr lang="en-CA" smtClean="0"/>
              <a:t>‹#›</a:t>
            </a:fld>
            <a:endParaRPr lang="en-CA"/>
          </a:p>
        </p:txBody>
      </p:sp>
    </p:spTree>
    <p:extLst>
      <p:ext uri="{BB962C8B-B14F-4D97-AF65-F5344CB8AC3E}">
        <p14:creationId xmlns:p14="http://schemas.microsoft.com/office/powerpoint/2010/main" val="82984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a:t>
            </a:fld>
            <a:endParaRPr lang="en-CA"/>
          </a:p>
        </p:txBody>
      </p:sp>
    </p:spTree>
    <p:extLst>
      <p:ext uri="{BB962C8B-B14F-4D97-AF65-F5344CB8AC3E}">
        <p14:creationId xmlns:p14="http://schemas.microsoft.com/office/powerpoint/2010/main" val="265994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Job tracker is going to decide it</a:t>
            </a:r>
          </a:p>
          <a:p>
            <a:pPr marL="457200" lvl="1" indent="0">
              <a:buNone/>
            </a:pPr>
            <a:r>
              <a:rPr lang="en-CA" dirty="0"/>
              <a:t>Job tracker has decided to process B1 on machine 3 ,B2 on M7 and B3 on M21 based on the concept of data locality </a:t>
            </a:r>
          </a:p>
        </p:txBody>
      </p:sp>
      <p:sp>
        <p:nvSpPr>
          <p:cNvPr id="4" name="Slide Number Placeholder 3"/>
          <p:cNvSpPr>
            <a:spLocks noGrp="1"/>
          </p:cNvSpPr>
          <p:nvPr>
            <p:ph type="sldNum" sz="quarter" idx="5"/>
          </p:nvPr>
        </p:nvSpPr>
        <p:spPr/>
        <p:txBody>
          <a:bodyPr/>
          <a:lstStyle/>
          <a:p>
            <a:fld id="{B5914350-2408-4E14-9945-57EBC538A02B}" type="slidenum">
              <a:rPr lang="en-CA" smtClean="0"/>
              <a:t>18</a:t>
            </a:fld>
            <a:endParaRPr lang="en-CA"/>
          </a:p>
        </p:txBody>
      </p:sp>
    </p:spTree>
    <p:extLst>
      <p:ext uri="{BB962C8B-B14F-4D97-AF65-F5344CB8AC3E}">
        <p14:creationId xmlns:p14="http://schemas.microsoft.com/office/powerpoint/2010/main" val="78065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The Data is available now </a:t>
            </a:r>
          </a:p>
          <a:p>
            <a:pPr marL="457200" lvl="1" indent="0">
              <a:buNone/>
            </a:pPr>
            <a:r>
              <a:rPr lang="en-CA" dirty="0"/>
              <a:t>Now Job tracker will take the Jar file and put it in the Machines which has the data after the selection process is complete</a:t>
            </a:r>
          </a:p>
          <a:p>
            <a:pPr marL="457200" lvl="1" indent="0">
              <a:buNone/>
            </a:pPr>
            <a:r>
              <a:rPr lang="en-CA" dirty="0"/>
              <a:t>You have your data and logic is available</a:t>
            </a:r>
          </a:p>
          <a:p>
            <a:pPr marL="457200" lvl="1" indent="0">
              <a:buNone/>
            </a:pPr>
            <a:r>
              <a:rPr lang="en-CA" dirty="0"/>
              <a:t>What else is required ?</a:t>
            </a:r>
          </a:p>
        </p:txBody>
      </p:sp>
      <p:sp>
        <p:nvSpPr>
          <p:cNvPr id="4" name="Slide Number Placeholder 3"/>
          <p:cNvSpPr>
            <a:spLocks noGrp="1"/>
          </p:cNvSpPr>
          <p:nvPr>
            <p:ph type="sldNum" sz="quarter" idx="5"/>
          </p:nvPr>
        </p:nvSpPr>
        <p:spPr/>
        <p:txBody>
          <a:bodyPr/>
          <a:lstStyle/>
          <a:p>
            <a:fld id="{B5914350-2408-4E14-9945-57EBC538A02B}" type="slidenum">
              <a:rPr lang="en-CA" smtClean="0"/>
              <a:t>19</a:t>
            </a:fld>
            <a:endParaRPr lang="en-CA"/>
          </a:p>
        </p:txBody>
      </p:sp>
    </p:spTree>
    <p:extLst>
      <p:ext uri="{BB962C8B-B14F-4D97-AF65-F5344CB8AC3E}">
        <p14:creationId xmlns:p14="http://schemas.microsoft.com/office/powerpoint/2010/main" val="241361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What else is required ?</a:t>
            </a:r>
          </a:p>
          <a:p>
            <a:pPr marL="457200" lvl="1" indent="0">
              <a:buNone/>
            </a:pPr>
            <a:r>
              <a:rPr lang="en-CA" dirty="0"/>
              <a:t>We do require some ram and some processing capacity to process</a:t>
            </a:r>
          </a:p>
          <a:p>
            <a:pPr marL="457200" lvl="1" indent="0">
              <a:buNone/>
            </a:pPr>
            <a:r>
              <a:rPr lang="en-CA" dirty="0"/>
              <a:t>We mentioned before we are going to make of  the local process capacity  (Hard disk ,ram ,CPU)</a:t>
            </a:r>
          </a:p>
          <a:p>
            <a:pPr marL="457200" lvl="1" indent="0">
              <a:buNone/>
            </a:pPr>
            <a:r>
              <a:rPr lang="en-CA" dirty="0"/>
              <a:t>So the process is running in all three slave machine and it called Task Tracker</a:t>
            </a:r>
          </a:p>
        </p:txBody>
      </p:sp>
      <p:sp>
        <p:nvSpPr>
          <p:cNvPr id="4" name="Slide Number Placeholder 3"/>
          <p:cNvSpPr>
            <a:spLocks noGrp="1"/>
          </p:cNvSpPr>
          <p:nvPr>
            <p:ph type="sldNum" sz="quarter" idx="5"/>
          </p:nvPr>
        </p:nvSpPr>
        <p:spPr/>
        <p:txBody>
          <a:bodyPr/>
          <a:lstStyle/>
          <a:p>
            <a:fld id="{B5914350-2408-4E14-9945-57EBC538A02B}" type="slidenum">
              <a:rPr lang="en-CA" smtClean="0"/>
              <a:t>20</a:t>
            </a:fld>
            <a:endParaRPr lang="en-CA"/>
          </a:p>
        </p:txBody>
      </p:sp>
    </p:spTree>
    <p:extLst>
      <p:ext uri="{BB962C8B-B14F-4D97-AF65-F5344CB8AC3E}">
        <p14:creationId xmlns:p14="http://schemas.microsoft.com/office/powerpoint/2010/main" val="3003080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Job tracker will connect to all Task Tracker</a:t>
            </a:r>
          </a:p>
          <a:p>
            <a:pPr marL="457200" lvl="1" indent="0">
              <a:buNone/>
            </a:pPr>
            <a:r>
              <a:rPr lang="en-CA" dirty="0"/>
              <a:t>Job tracker and ask them I want to process this block to your machine with the help of Logic which require some capacity which is a combination of ram and </a:t>
            </a:r>
            <a:r>
              <a:rPr lang="en-CA" dirty="0" err="1"/>
              <a:t>cpu</a:t>
            </a:r>
            <a:endParaRPr lang="en-CA" dirty="0"/>
          </a:p>
          <a:p>
            <a:pPr marL="457200" lvl="1" indent="0">
              <a:buNone/>
            </a:pPr>
            <a:r>
              <a:rPr lang="en-CA" dirty="0"/>
              <a:t>I am asking for JVM </a:t>
            </a:r>
          </a:p>
          <a:p>
            <a:pPr marL="457200" lvl="1" indent="0">
              <a:buNone/>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21</a:t>
            </a:fld>
            <a:endParaRPr lang="en-CA"/>
          </a:p>
        </p:txBody>
      </p:sp>
    </p:spTree>
    <p:extLst>
      <p:ext uri="{BB962C8B-B14F-4D97-AF65-F5344CB8AC3E}">
        <p14:creationId xmlns:p14="http://schemas.microsoft.com/office/powerpoint/2010/main" val="1224686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Job tracker will connect to all Task Tracker</a:t>
            </a:r>
          </a:p>
          <a:p>
            <a:pPr marL="457200" lvl="1" indent="0">
              <a:buNone/>
            </a:pPr>
            <a:r>
              <a:rPr lang="en-CA" dirty="0"/>
              <a:t>Job tracker and ask them I want to process this block to your machine with the help of Logic which require some capacity which is a combination of ram and </a:t>
            </a:r>
            <a:r>
              <a:rPr lang="en-CA" dirty="0" err="1"/>
              <a:t>cpu</a:t>
            </a:r>
            <a:endParaRPr lang="en-CA" dirty="0"/>
          </a:p>
          <a:p>
            <a:pPr marL="457200" lvl="1" indent="0">
              <a:buNone/>
            </a:pPr>
            <a:r>
              <a:rPr lang="en-CA" dirty="0"/>
              <a:t>I am asking for JVM </a:t>
            </a:r>
          </a:p>
          <a:p>
            <a:pPr marL="457200" lvl="1" indent="0">
              <a:buNone/>
            </a:pPr>
            <a:r>
              <a:rPr lang="en-CA" dirty="0"/>
              <a:t>Note :Any of the processing capacity made available for any of the job processing that task will be done by TT at the request of JT because JT is basically the one who requested  TT to do that to locate some of the resource capacity for this particular  processing</a:t>
            </a:r>
          </a:p>
          <a:p>
            <a:pPr marL="457200" lvl="1" indent="0">
              <a:buNone/>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22</a:t>
            </a:fld>
            <a:endParaRPr lang="en-CA"/>
          </a:p>
        </p:txBody>
      </p:sp>
    </p:spTree>
    <p:extLst>
      <p:ext uri="{BB962C8B-B14F-4D97-AF65-F5344CB8AC3E}">
        <p14:creationId xmlns:p14="http://schemas.microsoft.com/office/powerpoint/2010/main" val="76117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Job tracker will connect to all Task Tracker</a:t>
            </a:r>
          </a:p>
          <a:p>
            <a:pPr marL="457200" lvl="1" indent="0">
              <a:buNone/>
            </a:pPr>
            <a:r>
              <a:rPr lang="en-CA" dirty="0"/>
              <a:t>Job tracker and ask them I want to process this block to your machine with the help of Logic </a:t>
            </a:r>
            <a:r>
              <a:rPr lang="en-CA" dirty="0" err="1"/>
              <a:t>wich</a:t>
            </a:r>
            <a:r>
              <a:rPr lang="en-CA" dirty="0"/>
              <a:t> require some capacity which is a combination of ram and </a:t>
            </a:r>
            <a:r>
              <a:rPr lang="en-CA" dirty="0" err="1"/>
              <a:t>cpu</a:t>
            </a:r>
            <a:endParaRPr lang="en-CA" dirty="0"/>
          </a:p>
          <a:p>
            <a:pPr marL="457200" lvl="1" indent="0">
              <a:buNone/>
            </a:pPr>
            <a:r>
              <a:rPr lang="en-CA" dirty="0"/>
              <a:t>I am asking for JVM </a:t>
            </a:r>
          </a:p>
          <a:p>
            <a:pPr marL="457200" lvl="1" indent="0">
              <a:buNone/>
            </a:pPr>
            <a:r>
              <a:rPr lang="en-CA" dirty="0"/>
              <a:t>Note :Any of the processing capacity made available for any of the job processing that task will be done by TT at the request of JT because JT is basically the one who requested  TT to do that to locate some of the resource capacity for this particular  processing</a:t>
            </a:r>
          </a:p>
          <a:p>
            <a:pPr marL="457200" lvl="1" indent="0">
              <a:buNone/>
            </a:pPr>
            <a:r>
              <a:rPr lang="en-CA" dirty="0"/>
              <a:t>Container is the JVM process which has </a:t>
            </a:r>
            <a:r>
              <a:rPr lang="en-CA" dirty="0" err="1"/>
              <a:t>HAS</a:t>
            </a:r>
            <a:r>
              <a:rPr lang="en-CA" dirty="0"/>
              <a:t> SOME AMOUT OF </a:t>
            </a:r>
            <a:r>
              <a:rPr lang="en-CA" dirty="0" err="1"/>
              <a:t>cpu</a:t>
            </a:r>
            <a:r>
              <a:rPr lang="en-CA" dirty="0"/>
              <a:t> ,and RAM</a:t>
            </a:r>
          </a:p>
          <a:p>
            <a:pPr marL="457200" lvl="1" indent="0">
              <a:buNone/>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23</a:t>
            </a:fld>
            <a:endParaRPr lang="en-CA"/>
          </a:p>
        </p:txBody>
      </p:sp>
    </p:spTree>
    <p:extLst>
      <p:ext uri="{BB962C8B-B14F-4D97-AF65-F5344CB8AC3E}">
        <p14:creationId xmlns:p14="http://schemas.microsoft.com/office/powerpoint/2010/main" val="518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Now you have your logic available ,Your block available .your resource capacity available then what ?</a:t>
            </a:r>
          </a:p>
          <a:p>
            <a:pPr marL="457200" lvl="1" indent="0">
              <a:buNone/>
            </a:pPr>
            <a:r>
              <a:rPr lang="en-CA" dirty="0"/>
              <a:t>You simply process your data using this process capacity and get your output </a:t>
            </a:r>
          </a:p>
          <a:p>
            <a:pPr marL="457200" lvl="1" indent="0">
              <a:buNone/>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24</a:t>
            </a:fld>
            <a:endParaRPr lang="en-CA"/>
          </a:p>
        </p:txBody>
      </p:sp>
    </p:spTree>
    <p:extLst>
      <p:ext uri="{BB962C8B-B14F-4D97-AF65-F5344CB8AC3E}">
        <p14:creationId xmlns:p14="http://schemas.microsoft.com/office/powerpoint/2010/main" val="180271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No ,I have to combine this output.</a:t>
            </a:r>
          </a:p>
          <a:p>
            <a:pPr marL="457200" lvl="1" indent="0">
              <a:buNone/>
            </a:pPr>
            <a:r>
              <a:rPr lang="en-CA" dirty="0"/>
              <a:t>I need to find out the person who has got the highest mark .(Alex) </a:t>
            </a:r>
          </a:p>
          <a:p>
            <a:pPr marL="457200" lvl="1" indent="0">
              <a:buNone/>
            </a:pPr>
            <a:r>
              <a:rPr lang="en-CA" dirty="0"/>
              <a:t>Alex record is available in B2.You simply get to know who has got the highest mark in Block B2 itself.</a:t>
            </a:r>
          </a:p>
          <a:p>
            <a:pPr marL="457200" lvl="1" indent="0">
              <a:buNone/>
            </a:pPr>
            <a:r>
              <a:rPr lang="en-CA" dirty="0"/>
              <a:t>If we talk about B1 here .When you processing B1 you can simply get to know who has got the highest mark there like Jeff .These are intermediate output .We need to make sure we combine these output. And find out ultimate output</a:t>
            </a:r>
          </a:p>
        </p:txBody>
      </p:sp>
      <p:sp>
        <p:nvSpPr>
          <p:cNvPr id="4" name="Slide Number Placeholder 3"/>
          <p:cNvSpPr>
            <a:spLocks noGrp="1"/>
          </p:cNvSpPr>
          <p:nvPr>
            <p:ph type="sldNum" sz="quarter" idx="5"/>
          </p:nvPr>
        </p:nvSpPr>
        <p:spPr/>
        <p:txBody>
          <a:bodyPr/>
          <a:lstStyle/>
          <a:p>
            <a:fld id="{B5914350-2408-4E14-9945-57EBC538A02B}" type="slidenum">
              <a:rPr lang="en-CA" smtClean="0"/>
              <a:t>25</a:t>
            </a:fld>
            <a:endParaRPr lang="en-CA"/>
          </a:p>
        </p:txBody>
      </p:sp>
    </p:spTree>
    <p:extLst>
      <p:ext uri="{BB962C8B-B14F-4D97-AF65-F5344CB8AC3E}">
        <p14:creationId xmlns:p14="http://schemas.microsoft.com/office/powerpoint/2010/main" val="583661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dirty="0"/>
              <a:t>What will be happen now ?</a:t>
            </a:r>
          </a:p>
          <a:p>
            <a:pPr marL="457200" lvl="1" indent="0">
              <a:buNone/>
            </a:pPr>
            <a:r>
              <a:rPr lang="en-CA" dirty="0"/>
              <a:t>These are our intermediate output and we need these outputs so we are able to find the ultimate output.</a:t>
            </a:r>
          </a:p>
          <a:p>
            <a:pPr marL="457200" lvl="1" indent="0">
              <a:buNone/>
            </a:pPr>
            <a:r>
              <a:rPr lang="en-CA" dirty="0"/>
              <a:t>So one more machine will be selected and it will get the intermediate data will be collected on top of these machine.</a:t>
            </a:r>
          </a:p>
          <a:p>
            <a:pPr marL="457200" lvl="1" indent="0">
              <a:buNone/>
            </a:pPr>
            <a:r>
              <a:rPr lang="en-CA" dirty="0"/>
              <a:t>To process this out put we transfer the logic  to this machine and this machine has the task tracker running  inside</a:t>
            </a:r>
          </a:p>
          <a:p>
            <a:pPr marL="457200" lvl="1" indent="0">
              <a:buNone/>
            </a:pPr>
            <a:r>
              <a:rPr lang="en-CA" dirty="0"/>
              <a:t>What will happen JT will ask TT to allocate some resource to process this task. It will simply allocate the container</a:t>
            </a:r>
          </a:p>
          <a:p>
            <a:pPr marL="457200" lvl="1" indent="0">
              <a:buNone/>
            </a:pPr>
            <a:r>
              <a:rPr lang="en-CA" dirty="0"/>
              <a:t>The selection of machine is done by job tracker base on data locality</a:t>
            </a:r>
          </a:p>
          <a:p>
            <a:pPr marL="457200" lvl="1" indent="0">
              <a:buNone/>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26</a:t>
            </a:fld>
            <a:endParaRPr lang="en-CA"/>
          </a:p>
        </p:txBody>
      </p:sp>
    </p:spTree>
    <p:extLst>
      <p:ext uri="{BB962C8B-B14F-4D97-AF65-F5344CB8AC3E}">
        <p14:creationId xmlns:p14="http://schemas.microsoft.com/office/powerpoint/2010/main" val="2781190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data will be transferred from your local to HDFS</a:t>
            </a:r>
          </a:p>
          <a:p>
            <a:r>
              <a:rPr lang="en-CA" dirty="0"/>
              <a:t>Which location it will be transferred ? The OutputFilePath which we already given in the command</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27</a:t>
            </a:fld>
            <a:endParaRPr lang="en-CA"/>
          </a:p>
        </p:txBody>
      </p:sp>
    </p:spTree>
    <p:extLst>
      <p:ext uri="{BB962C8B-B14F-4D97-AF65-F5344CB8AC3E}">
        <p14:creationId xmlns:p14="http://schemas.microsoft.com/office/powerpoint/2010/main" val="20720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latin typeface="Times New Roman" panose="02020603050405020304" pitchFamily="18" charset="0"/>
                <a:cs typeface="Times New Roman" panose="02020603050405020304" pitchFamily="18" charset="0"/>
              </a:rPr>
              <a:t>Pedram is not bothered where the program is running (Using Unix or windows)</a:t>
            </a:r>
          </a:p>
          <a:p>
            <a:r>
              <a:rPr lang="en-CA" sz="1200" dirty="0">
                <a:latin typeface="Times New Roman" panose="02020603050405020304" pitchFamily="18" charset="0"/>
                <a:cs typeface="Times New Roman" panose="02020603050405020304" pitchFamily="18" charset="0"/>
              </a:rPr>
              <a:t>What JVM is going to do ? read the Bytecode and covert to machine level code which will be understandable by your OS (Unix or Windows) </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6</a:t>
            </a:fld>
            <a:endParaRPr lang="en-CA"/>
          </a:p>
        </p:txBody>
      </p:sp>
    </p:spTree>
    <p:extLst>
      <p:ext uri="{BB962C8B-B14F-4D97-AF65-F5344CB8AC3E}">
        <p14:creationId xmlns:p14="http://schemas.microsoft.com/office/powerpoint/2010/main" val="3671372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logic called Mapper .we show that by M</a:t>
            </a:r>
          </a:p>
          <a:p>
            <a:r>
              <a:rPr lang="en-CA" dirty="0"/>
              <a:t>The logic which is used at the end is reducer or R</a:t>
            </a:r>
          </a:p>
          <a:p>
            <a:r>
              <a:rPr lang="en-CA" dirty="0"/>
              <a:t>The complete scenario called MapReduce</a:t>
            </a:r>
          </a:p>
          <a:p>
            <a:r>
              <a:rPr lang="en-CA" dirty="0"/>
              <a:t>That’s work is done by an intermediate phase which is call sort and shuffle (These data is collected by different machine and it is made available by single machine)</a:t>
            </a:r>
          </a:p>
          <a:p>
            <a:r>
              <a:rPr lang="en-CA" dirty="0"/>
              <a:t>It takes the output of all Mapper  which are running in different machine and put it in one machine which reducer is going to run</a:t>
            </a:r>
          </a:p>
        </p:txBody>
      </p:sp>
      <p:sp>
        <p:nvSpPr>
          <p:cNvPr id="4" name="Slide Number Placeholder 3"/>
          <p:cNvSpPr>
            <a:spLocks noGrp="1"/>
          </p:cNvSpPr>
          <p:nvPr>
            <p:ph type="sldNum" sz="quarter" idx="5"/>
          </p:nvPr>
        </p:nvSpPr>
        <p:spPr/>
        <p:txBody>
          <a:bodyPr/>
          <a:lstStyle/>
          <a:p>
            <a:fld id="{B5914350-2408-4E14-9945-57EBC538A02B}" type="slidenum">
              <a:rPr lang="en-CA" smtClean="0"/>
              <a:t>28</a:t>
            </a:fld>
            <a:endParaRPr lang="en-CA"/>
          </a:p>
        </p:txBody>
      </p:sp>
    </p:spTree>
    <p:extLst>
      <p:ext uri="{BB962C8B-B14F-4D97-AF65-F5344CB8AC3E}">
        <p14:creationId xmlns:p14="http://schemas.microsoft.com/office/powerpoint/2010/main" val="2485554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29</a:t>
            </a:fld>
            <a:endParaRPr lang="en-CA"/>
          </a:p>
        </p:txBody>
      </p:sp>
    </p:spTree>
    <p:extLst>
      <p:ext uri="{BB962C8B-B14F-4D97-AF65-F5344CB8AC3E}">
        <p14:creationId xmlns:p14="http://schemas.microsoft.com/office/powerpoint/2010/main" val="4255163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TT will do ? It will monitor and confirm it with JT that this Mapper which is running in my machine is failed. JT will ask TT ok no issue please run it again</a:t>
            </a:r>
          </a:p>
          <a:p>
            <a:r>
              <a:rPr lang="en-CA" dirty="0"/>
              <a:t>It means 90% of the task is done and then the issue appear. so TT has to start again.</a:t>
            </a:r>
          </a:p>
          <a:p>
            <a:r>
              <a:rPr lang="en-CA" dirty="0"/>
              <a:t>Please note the mappers do not have any relation with process of other mapper . The failure of Mapper will not affect another Mapper .The other Mapper will not know that one of the Mapper has failed.</a:t>
            </a:r>
          </a:p>
          <a:p>
            <a:r>
              <a:rPr lang="en-CA" dirty="0"/>
              <a:t>They are completely isolated from others</a:t>
            </a:r>
          </a:p>
          <a:p>
            <a:r>
              <a:rPr lang="en-CA" dirty="0"/>
              <a:t>The reduce can not start till all the Mapper are completed and sent to the single machine .</a:t>
            </a:r>
          </a:p>
          <a:p>
            <a:r>
              <a:rPr lang="en-CA" dirty="0"/>
              <a:t>M at M3 has issue but M at M7 and M21 have finished  .It Delays  the Job processing </a:t>
            </a:r>
          </a:p>
          <a:p>
            <a:r>
              <a:rPr lang="en-CA" dirty="0"/>
              <a:t>So M at M3 will increase the time of processing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 many times it ask to run again  ? 4 times so it has to do the same procedure as I mentioned above .After four times Job will be terminated and error message will be displayed in your terminal . You have to find out the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Resolve it and run it again</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31</a:t>
            </a:fld>
            <a:endParaRPr lang="en-CA"/>
          </a:p>
        </p:txBody>
      </p:sp>
    </p:spTree>
    <p:extLst>
      <p:ext uri="{BB962C8B-B14F-4D97-AF65-F5344CB8AC3E}">
        <p14:creationId xmlns:p14="http://schemas.microsoft.com/office/powerpoint/2010/main" val="917295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TT will do ? It will monitor and confirm it with JT that this Reducer which is running in my machine is failed. JT will ask TT ok no issue please run it again</a:t>
            </a:r>
          </a:p>
          <a:p>
            <a:r>
              <a:rPr lang="en-CA" dirty="0"/>
              <a:t>It means 90% of the task is done and then the issue appear. so TT has to start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 many times it ask to run again  ? 4 times so it has to do the same procedure as I mentioned above .After four times Job will be terminated and error message will be displayed in your console. You have to find out the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Resolve it and run it again .</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33</a:t>
            </a:fld>
            <a:endParaRPr lang="en-CA"/>
          </a:p>
        </p:txBody>
      </p:sp>
    </p:spTree>
    <p:extLst>
      <p:ext uri="{BB962C8B-B14F-4D97-AF65-F5344CB8AC3E}">
        <p14:creationId xmlns:p14="http://schemas.microsoft.com/office/powerpoint/2010/main" val="1808467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learned that slave and master are sending heart beat .If TT fails there will be no heartbeat receive by JT and after fixed time it assume that TT is failed.TT failure I same as Machine Failure. For example second TT fails</a:t>
            </a:r>
          </a:p>
          <a:p>
            <a:r>
              <a:rPr lang="en-CA" dirty="0"/>
              <a:t>It means you could not process B2 now. If you are not able to process B2 so what will happen ?  JT has connected with Name Node which has the Metadata .JT can decide on which machine your B2 data can be proceed now based on locality concept.</a:t>
            </a:r>
          </a:p>
          <a:p>
            <a:r>
              <a:rPr lang="en-CA" dirty="0"/>
              <a:t>It can be M4 ,M5 .If its not possible then it will start in another machine.</a:t>
            </a:r>
          </a:p>
          <a:p>
            <a:r>
              <a:rPr lang="en-CA" dirty="0"/>
              <a:t>So mapper has to start again in that machine. It is not a failure of your job .The process of that particular block is going to happen again in another machine.</a:t>
            </a:r>
          </a:p>
          <a:p>
            <a:endParaRPr lang="en-CA" dirty="0"/>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35</a:t>
            </a:fld>
            <a:endParaRPr lang="en-CA"/>
          </a:p>
        </p:txBody>
      </p:sp>
    </p:spTree>
    <p:extLst>
      <p:ext uri="{BB962C8B-B14F-4D97-AF65-F5344CB8AC3E}">
        <p14:creationId xmlns:p14="http://schemas.microsoft.com/office/powerpoint/2010/main" val="101473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will happen if JT fails ?JT is master of job process .If the master goes down then everything goes down. It will result to complete failure .In another word its single point of failure</a:t>
            </a:r>
          </a:p>
          <a:p>
            <a:endParaRPr lang="en-CA" dirty="0"/>
          </a:p>
          <a:p>
            <a:r>
              <a:rPr lang="en-CA" dirty="0"/>
              <a:t>All the jobs which are running at that point of time each and everything will come to stop</a:t>
            </a:r>
          </a:p>
          <a:p>
            <a:r>
              <a:rPr lang="en-CA" dirty="0"/>
              <a:t>It means all the resources will be released and new jobs can not be run </a:t>
            </a:r>
          </a:p>
          <a:p>
            <a:endParaRPr lang="en-CA" dirty="0"/>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37</a:t>
            </a:fld>
            <a:endParaRPr lang="en-CA"/>
          </a:p>
        </p:txBody>
      </p:sp>
    </p:spTree>
    <p:extLst>
      <p:ext uri="{BB962C8B-B14F-4D97-AF65-F5344CB8AC3E}">
        <p14:creationId xmlns:p14="http://schemas.microsoft.com/office/powerpoint/2010/main" val="3595006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Version 1 had many bug which was resolved in HG2</a:t>
            </a:r>
          </a:p>
          <a:p>
            <a:r>
              <a:rPr lang="en-CA" dirty="0"/>
              <a:t>The resource capacity which was available to the machine basically you are lunching these container  .Let me explain what happen to Hadoop generation 1 is ? If this is the total capacity available in one machine </a:t>
            </a:r>
          </a:p>
          <a:p>
            <a:r>
              <a:rPr lang="en-CA" dirty="0"/>
              <a:t> what is done ?These capacity was equally divided. So same capacity is given to any Mapper or reducer</a:t>
            </a:r>
          </a:p>
          <a:p>
            <a:endParaRPr lang="en-CA" dirty="0"/>
          </a:p>
          <a:p>
            <a:r>
              <a:rPr lang="en-CA" dirty="0"/>
              <a:t>Assume that we have got 20 container .15 M and 5 R .These are fixed in advance .This is a problem in HG1.These container is going to work and Mapper or container.</a:t>
            </a:r>
          </a:p>
          <a:p>
            <a:r>
              <a:rPr lang="en-CA" dirty="0"/>
              <a:t>2M is left but our job require 3 M so 2 will be assigned and one will be Waite.</a:t>
            </a:r>
          </a:p>
          <a:p>
            <a:r>
              <a:rPr lang="en-CA" dirty="0"/>
              <a:t>2R is left and job require 1 reduce so in total 1 R will be left .</a:t>
            </a:r>
          </a:p>
          <a:p>
            <a:r>
              <a:rPr lang="en-CA" dirty="0"/>
              <a:t>You were not able to utilize your processing capacity to maximum </a:t>
            </a:r>
          </a:p>
        </p:txBody>
      </p:sp>
      <p:sp>
        <p:nvSpPr>
          <p:cNvPr id="4" name="Slide Number Placeholder 3"/>
          <p:cNvSpPr>
            <a:spLocks noGrp="1"/>
          </p:cNvSpPr>
          <p:nvPr>
            <p:ph type="sldNum" sz="quarter" idx="5"/>
          </p:nvPr>
        </p:nvSpPr>
        <p:spPr/>
        <p:txBody>
          <a:bodyPr/>
          <a:lstStyle/>
          <a:p>
            <a:fld id="{B5914350-2408-4E14-9945-57EBC538A02B}" type="slidenum">
              <a:rPr lang="en-CA" smtClean="0"/>
              <a:t>38</a:t>
            </a:fld>
            <a:endParaRPr lang="en-CA"/>
          </a:p>
        </p:txBody>
      </p:sp>
    </p:spTree>
    <p:extLst>
      <p:ext uri="{BB962C8B-B14F-4D97-AF65-F5344CB8AC3E}">
        <p14:creationId xmlns:p14="http://schemas.microsoft.com/office/powerpoint/2010/main" val="3892862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Pedram is starting his business and he will involve most of the task after his business move forward he starts hiring more people to reduce his task.</a:t>
            </a:r>
          </a:p>
          <a:p>
            <a:r>
              <a:rPr lang="en-CA" dirty="0"/>
              <a:t>Three development center</a:t>
            </a:r>
          </a:p>
          <a:p>
            <a:r>
              <a:rPr lang="en-CA" dirty="0"/>
              <a:t>There is a project come to pedram and pedram assign it to Sara and Sara ask Andrew to do it .Andrew asks for more developer .In this case Pedram focus more on Business side (HG2) rather than doing everything by their own (HG1)</a:t>
            </a:r>
          </a:p>
        </p:txBody>
      </p:sp>
      <p:sp>
        <p:nvSpPr>
          <p:cNvPr id="4" name="Slide Number Placeholder 3"/>
          <p:cNvSpPr>
            <a:spLocks noGrp="1"/>
          </p:cNvSpPr>
          <p:nvPr>
            <p:ph type="sldNum" sz="quarter" idx="5"/>
          </p:nvPr>
        </p:nvSpPr>
        <p:spPr/>
        <p:txBody>
          <a:bodyPr/>
          <a:lstStyle/>
          <a:p>
            <a:fld id="{B5914350-2408-4E14-9945-57EBC538A02B}" type="slidenum">
              <a:rPr lang="en-CA" smtClean="0"/>
              <a:t>39</a:t>
            </a:fld>
            <a:endParaRPr lang="en-CA"/>
          </a:p>
        </p:txBody>
      </p:sp>
    </p:spTree>
    <p:extLst>
      <p:ext uri="{BB962C8B-B14F-4D97-AF65-F5344CB8AC3E}">
        <p14:creationId xmlns:p14="http://schemas.microsoft.com/office/powerpoint/2010/main" val="606451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connect to one of the machine and run the command (</a:t>
            </a:r>
            <a:r>
              <a:rPr lang="en-CA" sz="1200" dirty="0">
                <a:solidFill>
                  <a:schemeClr val="tx1"/>
                </a:solidFill>
                <a:latin typeface="Times New Roman" panose="02020603050405020304" pitchFamily="18" charset="0"/>
                <a:cs typeface="Times New Roman" panose="02020603050405020304" pitchFamily="18" charset="0"/>
              </a:rPr>
              <a:t>Hadoop jar </a:t>
            </a:r>
            <a:r>
              <a:rPr lang="en-CA" sz="1200" dirty="0" err="1">
                <a:solidFill>
                  <a:schemeClr val="tx1"/>
                </a:solidFill>
                <a:latin typeface="Times New Roman" panose="02020603050405020304" pitchFamily="18" charset="0"/>
                <a:cs typeface="Times New Roman" panose="02020603050405020304" pitchFamily="18" charset="0"/>
              </a:rPr>
              <a:t>jarfilename</a:t>
            </a:r>
            <a:r>
              <a:rPr lang="en-CA" sz="1200" dirty="0">
                <a:solidFill>
                  <a:schemeClr val="tx1"/>
                </a:solidFill>
                <a:latin typeface="Times New Roman" panose="02020603050405020304" pitchFamily="18" charset="0"/>
                <a:cs typeface="Times New Roman" panose="02020603050405020304" pitchFamily="18" charset="0"/>
              </a:rPr>
              <a:t> </a:t>
            </a:r>
            <a:r>
              <a:rPr lang="en-CA" sz="1200" dirty="0" err="1">
                <a:solidFill>
                  <a:schemeClr val="tx1"/>
                </a:solidFill>
                <a:latin typeface="Times New Roman" panose="02020603050405020304" pitchFamily="18" charset="0"/>
                <a:cs typeface="Times New Roman" panose="02020603050405020304" pitchFamily="18" charset="0"/>
              </a:rPr>
              <a:t>className</a:t>
            </a:r>
            <a:r>
              <a:rPr lang="en-CA" sz="1200" dirty="0">
                <a:solidFill>
                  <a:schemeClr val="tx1"/>
                </a:solidFill>
                <a:latin typeface="Times New Roman" panose="02020603050405020304" pitchFamily="18" charset="0"/>
                <a:cs typeface="Times New Roman" panose="02020603050405020304" pitchFamily="18" charset="0"/>
              </a:rPr>
              <a:t> InputFilePath OutputFilePath”</a:t>
            </a:r>
            <a:r>
              <a:rPr lang="en-CA" dirty="0"/>
              <a:t>)</a:t>
            </a:r>
          </a:p>
          <a:p>
            <a:r>
              <a:rPr lang="en-CA" dirty="0"/>
              <a:t>In HG2 our Master will be our resource manager .RM will maintain the jobs in the queue and it will ask for wait for some time because of the resource .It will sends the Job ID and it will be starts when the capacity is available. Client will create a folder in HDFS and put </a:t>
            </a:r>
            <a:r>
              <a:rPr lang="en-CA" sz="1200" dirty="0">
                <a:solidFill>
                  <a:schemeClr val="tx1"/>
                </a:solidFill>
                <a:latin typeface="Times New Roman" panose="02020603050405020304" pitchFamily="18" charset="0"/>
                <a:cs typeface="Times New Roman" panose="02020603050405020304" pitchFamily="18" charset="0"/>
              </a:rPr>
              <a:t>JOBID Jar File ,InputFilePath ,OutputFilePath</a:t>
            </a:r>
          </a:p>
          <a:p>
            <a:r>
              <a:rPr lang="en-CA" dirty="0"/>
              <a:t>Once after some time when your resource manager can take your job ,it will find out for one machine which is free. So it reach out to Node Manager</a:t>
            </a:r>
          </a:p>
          <a:p>
            <a:r>
              <a:rPr lang="en-CA" dirty="0"/>
              <a:t>It ask NM ( Sara) that you are free and ask NM to assign some of the resource capacity to do the job .so it will make some resource capacity available to Andrew</a:t>
            </a:r>
          </a:p>
          <a:p>
            <a:r>
              <a:rPr lang="en-CA" b="1" i="1" u="sng" dirty="0">
                <a:highlight>
                  <a:srgbClr val="FFFF00"/>
                </a:highlight>
              </a:rPr>
              <a:t>Resource master will outsource the job</a:t>
            </a:r>
            <a:r>
              <a:rPr lang="en-CA" dirty="0"/>
              <a:t> </a:t>
            </a:r>
          </a:p>
          <a:p>
            <a:r>
              <a:rPr lang="en-CA" dirty="0"/>
              <a:t>AM will go to /JOBID and gets all the information .Then it gets in touch with Name Node (Master for storage part of it)</a:t>
            </a:r>
          </a:p>
          <a:p>
            <a:endParaRPr lang="en-CA" dirty="0"/>
          </a:p>
          <a:p>
            <a:r>
              <a:rPr lang="en-CA" dirty="0"/>
              <a:t>NameNode will respond with Meta Data information to AM.</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NM :Node Manager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solidFill>
                <a:latin typeface="Times New Roman" panose="02020603050405020304" pitchFamily="18" charset="0"/>
                <a:cs typeface="Times New Roman" panose="02020603050405020304" pitchFamily="18" charset="0"/>
              </a:rPr>
              <a:t>AM :Application Master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40</a:t>
            </a:fld>
            <a:endParaRPr lang="en-CA"/>
          </a:p>
        </p:txBody>
      </p:sp>
    </p:spTree>
    <p:extLst>
      <p:ext uri="{BB962C8B-B14F-4D97-AF65-F5344CB8AC3E}">
        <p14:creationId xmlns:p14="http://schemas.microsoft.com/office/powerpoint/2010/main" val="2350436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AM based on the data locality concept it is going to find out I will process B1 on M78 B2 on M5 AND b3 ON m21</a:t>
            </a:r>
          </a:p>
          <a:p>
            <a:r>
              <a:rPr lang="en-CA" dirty="0"/>
              <a:t>Each machine has their own NM</a:t>
            </a:r>
          </a:p>
          <a:p>
            <a:r>
              <a:rPr lang="en-CA" dirty="0"/>
              <a:t>Your logic will be transferred to the machine which has been selected for processing </a:t>
            </a:r>
          </a:p>
          <a:p>
            <a:r>
              <a:rPr lang="en-CA" dirty="0"/>
              <a:t>AM will keep in touch will all NM and ask to allocate resource </a:t>
            </a:r>
          </a:p>
          <a:p>
            <a:r>
              <a:rPr lang="en-CA" dirty="0"/>
              <a:t>Then they will allocate the container</a:t>
            </a:r>
          </a:p>
          <a:p>
            <a:r>
              <a:rPr lang="en-CA" dirty="0"/>
              <a:t>NM :Node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solidFill>
                <a:latin typeface="Times New Roman" panose="02020603050405020304" pitchFamily="18" charset="0"/>
                <a:cs typeface="Times New Roman" panose="02020603050405020304" pitchFamily="18" charset="0"/>
              </a:rPr>
              <a:t>AM :Application Master</a:t>
            </a: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41</a:t>
            </a:fld>
            <a:endParaRPr lang="en-CA"/>
          </a:p>
        </p:txBody>
      </p:sp>
    </p:spTree>
    <p:extLst>
      <p:ext uri="{BB962C8B-B14F-4D97-AF65-F5344CB8AC3E}">
        <p14:creationId xmlns:p14="http://schemas.microsoft.com/office/powerpoint/2010/main" val="108024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latin typeface="Times New Roman" panose="02020603050405020304" pitchFamily="18" charset="0"/>
                <a:cs typeface="Times New Roman" panose="02020603050405020304" pitchFamily="18" charset="0"/>
              </a:rPr>
              <a:t>OutPutFilePath :</a:t>
            </a:r>
            <a:r>
              <a:rPr lang="en-CA" dirty="0">
                <a:latin typeface="Times New Roman" panose="02020603050405020304" pitchFamily="18" charset="0"/>
                <a:cs typeface="Times New Roman" panose="02020603050405020304" pitchFamily="18" charset="0"/>
              </a:rPr>
              <a:t>Your OutPutFilePath is critical because the file has some meaning full information and that meaningful information you extracted from your data you would like to store in HDFS because that </a:t>
            </a:r>
            <a:r>
              <a:rPr lang="en-CA" dirty="0">
                <a:solidFill>
                  <a:srgbClr val="FF0000"/>
                </a:solidFill>
                <a:latin typeface="Times New Roman" panose="02020603050405020304" pitchFamily="18" charset="0"/>
                <a:cs typeface="Times New Roman" panose="02020603050405020304" pitchFamily="18" charset="0"/>
              </a:rPr>
              <a:t>data will replicate and give you high availability </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10</a:t>
            </a:fld>
            <a:endParaRPr lang="en-CA"/>
          </a:p>
        </p:txBody>
      </p:sp>
    </p:spTree>
    <p:extLst>
      <p:ext uri="{BB962C8B-B14F-4D97-AF65-F5344CB8AC3E}">
        <p14:creationId xmlns:p14="http://schemas.microsoft.com/office/powerpoint/2010/main" val="3173358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NM :Node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solidFill>
                <a:latin typeface="Times New Roman" panose="02020603050405020304" pitchFamily="18" charset="0"/>
                <a:cs typeface="Times New Roman" panose="02020603050405020304" pitchFamily="18" charset="0"/>
              </a:rPr>
              <a:t>AM :Application Master (Sara)</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42</a:t>
            </a:fld>
            <a:endParaRPr lang="en-CA"/>
          </a:p>
        </p:txBody>
      </p:sp>
    </p:spTree>
    <p:extLst>
      <p:ext uri="{BB962C8B-B14F-4D97-AF65-F5344CB8AC3E}">
        <p14:creationId xmlns:p14="http://schemas.microsoft.com/office/powerpoint/2010/main" val="3845089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Mapper fails the AM will ask NM to run it again .Your NM will run again and start from scratch. If M on M78 fails it will not affect other process.</a:t>
            </a:r>
          </a:p>
          <a:p>
            <a:r>
              <a:rPr lang="en-CA" dirty="0"/>
              <a:t>It will increase the total time because they have to wait till all Mapper have done.so reducer can not starts</a:t>
            </a:r>
          </a:p>
          <a:p>
            <a:r>
              <a:rPr lang="en-CA" dirty="0"/>
              <a:t>NM :Node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solidFill>
                <a:latin typeface="Times New Roman" panose="02020603050405020304" pitchFamily="18" charset="0"/>
                <a:cs typeface="Times New Roman" panose="02020603050405020304" pitchFamily="18" charset="0"/>
              </a:rPr>
              <a:t>AM :Application Master (Sara)</a:t>
            </a:r>
          </a:p>
          <a:p>
            <a:endParaRPr lang="en-CA" dirty="0"/>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44</a:t>
            </a:fld>
            <a:endParaRPr lang="en-CA"/>
          </a:p>
        </p:txBody>
      </p:sp>
    </p:spTree>
    <p:extLst>
      <p:ext uri="{BB962C8B-B14F-4D97-AF65-F5344CB8AC3E}">
        <p14:creationId xmlns:p14="http://schemas.microsoft.com/office/powerpoint/2010/main" val="1991043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Reducer fails the AM will ask NM to run it again .Your NM will run again and start from scratch (4 times ) </a:t>
            </a:r>
          </a:p>
          <a:p>
            <a:r>
              <a:rPr lang="en-CA" dirty="0"/>
              <a:t>Same stuff as before</a:t>
            </a:r>
          </a:p>
        </p:txBody>
      </p:sp>
      <p:sp>
        <p:nvSpPr>
          <p:cNvPr id="4" name="Slide Number Placeholder 3"/>
          <p:cNvSpPr>
            <a:spLocks noGrp="1"/>
          </p:cNvSpPr>
          <p:nvPr>
            <p:ph type="sldNum" sz="quarter" idx="5"/>
          </p:nvPr>
        </p:nvSpPr>
        <p:spPr/>
        <p:txBody>
          <a:bodyPr/>
          <a:lstStyle/>
          <a:p>
            <a:fld id="{B5914350-2408-4E14-9945-57EBC538A02B}" type="slidenum">
              <a:rPr lang="en-CA" smtClean="0"/>
              <a:t>46</a:t>
            </a:fld>
            <a:endParaRPr lang="en-CA"/>
          </a:p>
        </p:txBody>
      </p:sp>
    </p:spTree>
    <p:extLst>
      <p:ext uri="{BB962C8B-B14F-4D97-AF65-F5344CB8AC3E}">
        <p14:creationId xmlns:p14="http://schemas.microsoft.com/office/powerpoint/2010/main" val="199274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nm fails it will starts other machines</a:t>
            </a:r>
          </a:p>
          <a:p>
            <a:r>
              <a:rPr lang="en-CA" dirty="0"/>
              <a:t>Same stuff as before</a:t>
            </a:r>
          </a:p>
        </p:txBody>
      </p:sp>
      <p:sp>
        <p:nvSpPr>
          <p:cNvPr id="4" name="Slide Number Placeholder 3"/>
          <p:cNvSpPr>
            <a:spLocks noGrp="1"/>
          </p:cNvSpPr>
          <p:nvPr>
            <p:ph type="sldNum" sz="quarter" idx="5"/>
          </p:nvPr>
        </p:nvSpPr>
        <p:spPr/>
        <p:txBody>
          <a:bodyPr/>
          <a:lstStyle/>
          <a:p>
            <a:fld id="{B5914350-2408-4E14-9945-57EBC538A02B}" type="slidenum">
              <a:rPr lang="en-CA" smtClean="0"/>
              <a:t>48</a:t>
            </a:fld>
            <a:endParaRPr lang="en-CA"/>
          </a:p>
        </p:txBody>
      </p:sp>
    </p:spTree>
    <p:extLst>
      <p:ext uri="{BB962C8B-B14F-4D97-AF65-F5344CB8AC3E}">
        <p14:creationId xmlns:p14="http://schemas.microsoft.com/office/powerpoint/2010/main" val="2046277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will happen if Application  Manager fails ?</a:t>
            </a:r>
          </a:p>
          <a:p>
            <a:r>
              <a:rPr lang="en-CA" dirty="0"/>
              <a:t>If AM manager fails it will come to the notice of RM and AM failure is the failure of your job .All the system resource will be release for that job</a:t>
            </a:r>
          </a:p>
          <a:p>
            <a:r>
              <a:rPr lang="en-CA" dirty="0"/>
              <a:t>So RM will find another AM in new machine. That AM is going to start all over again .</a:t>
            </a:r>
          </a:p>
          <a:p>
            <a:r>
              <a:rPr lang="en-CA" dirty="0"/>
              <a:t>As per the current scenario The New AM will proceed with contacting Name Node and then it will identify where process B1,B2 AND B3 BASED ON LOCALITY </a:t>
            </a:r>
          </a:p>
          <a:p>
            <a:r>
              <a:rPr lang="en-CA" dirty="0"/>
              <a:t>Even Jeff is 100% completed the AM will run again .</a:t>
            </a:r>
          </a:p>
        </p:txBody>
      </p:sp>
      <p:sp>
        <p:nvSpPr>
          <p:cNvPr id="4" name="Slide Number Placeholder 3"/>
          <p:cNvSpPr>
            <a:spLocks noGrp="1"/>
          </p:cNvSpPr>
          <p:nvPr>
            <p:ph type="sldNum" sz="quarter" idx="5"/>
          </p:nvPr>
        </p:nvSpPr>
        <p:spPr/>
        <p:txBody>
          <a:bodyPr/>
          <a:lstStyle/>
          <a:p>
            <a:fld id="{B5914350-2408-4E14-9945-57EBC538A02B}" type="slidenum">
              <a:rPr lang="en-CA" smtClean="0"/>
              <a:t>50</a:t>
            </a:fld>
            <a:endParaRPr lang="en-CA"/>
          </a:p>
        </p:txBody>
      </p:sp>
    </p:spTree>
    <p:extLst>
      <p:ext uri="{BB962C8B-B14F-4D97-AF65-F5344CB8AC3E}">
        <p14:creationId xmlns:p14="http://schemas.microsoft.com/office/powerpoint/2010/main" val="407509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will happen if Resource Manager fails ?</a:t>
            </a:r>
          </a:p>
          <a:p>
            <a:r>
              <a:rPr lang="en-CA" dirty="0"/>
              <a:t>If resource manager fails it will not have no impact at all.</a:t>
            </a:r>
          </a:p>
          <a:p>
            <a:r>
              <a:rPr lang="en-CA" dirty="0"/>
              <a:t>20 job on running on that point of time in the cluster how many AM is running ? 20 AM which will be running .1 AM for each one job even the RM fails in the complete cluster</a:t>
            </a:r>
          </a:p>
          <a:p>
            <a:r>
              <a:rPr lang="en-CA" dirty="0"/>
              <a:t>What is going to happen for the new job ? The new job can not start the job because the first point of contact which is RM is not there.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52</a:t>
            </a:fld>
            <a:endParaRPr lang="en-CA"/>
          </a:p>
        </p:txBody>
      </p:sp>
    </p:spTree>
    <p:extLst>
      <p:ext uri="{BB962C8B-B14F-4D97-AF65-F5344CB8AC3E}">
        <p14:creationId xmlns:p14="http://schemas.microsoft.com/office/powerpoint/2010/main" val="1632042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HG1 you were able to process your Data with MapReduce  (You must know Java ) .In HG 2 this constrains is no more there .With YARN you can work with multiple languages (R ,Python ,Java and Scala )</a:t>
            </a:r>
          </a:p>
          <a:p>
            <a:r>
              <a:rPr lang="en-CA" dirty="0"/>
              <a:t>This is how Hadoop become popular. Now storage and processing will make more sense to everyone because now you can program it in different languages as per your expertise.(Possible in HG2)</a:t>
            </a:r>
          </a:p>
          <a:p>
            <a:r>
              <a:rPr lang="en-CA" dirty="0"/>
              <a:t>There are some high level languages available like Hive and Pig . Both of them are good for data analytics .You write it in High level language and what will happen it will converted in run time to MapReduce  and you get a jar file out of it.</a:t>
            </a:r>
          </a:p>
          <a:p>
            <a:r>
              <a:rPr lang="en-CA" dirty="0"/>
              <a:t>And that jar file will be submitted to your cluster.</a:t>
            </a:r>
          </a:p>
          <a:p>
            <a:r>
              <a:rPr lang="en-CA" dirty="0"/>
              <a:t>In Hadoop how we are going o put data inside ?by using storage HDFS. You are not going to create data on your own . You need to use multiple ecosystem of Hadoop like Sqoop ,Kafka ,Flume</a:t>
            </a:r>
          </a:p>
          <a:p>
            <a:r>
              <a:rPr lang="en-CA" dirty="0"/>
              <a:t>If you want to import live data  or work as container </a:t>
            </a:r>
          </a:p>
          <a:p>
            <a:r>
              <a:rPr lang="en-CA" dirty="0"/>
              <a:t>From any source if you want to grab the data and cluster itself should have the data and later on it will be consume so it will be taken to HDFS </a:t>
            </a:r>
          </a:p>
          <a:p>
            <a:endParaRPr lang="en-CA" dirty="0"/>
          </a:p>
          <a:p>
            <a:r>
              <a:rPr lang="en-CA" dirty="0"/>
              <a:t>Flume : streaming data analysis it in real time bases or you want to do it in batch processing manner . Streaming data (Generate data on real time bases ) it keep generating the data and you are supposed to consume </a:t>
            </a:r>
            <a:r>
              <a:rPr lang="en-CA" dirty="0" err="1"/>
              <a:t>it.Twiter</a:t>
            </a:r>
            <a:r>
              <a:rPr lang="en-CA" dirty="0"/>
              <a:t> ,Face book.</a:t>
            </a:r>
          </a:p>
          <a:p>
            <a:r>
              <a:rPr lang="en-CA" dirty="0"/>
              <a:t>Stock marker ,ecommerce website  or IoT </a:t>
            </a:r>
          </a:p>
          <a:p>
            <a:r>
              <a:rPr lang="en-CA" dirty="0"/>
              <a:t>Kafka can be used in both .  </a:t>
            </a:r>
          </a:p>
          <a:p>
            <a:r>
              <a:rPr lang="en-CA" dirty="0"/>
              <a:t>Kafka does not do any processing does not matter its structure or unstructured data .Sqoop is not going to process the data .It just use for input purpose</a:t>
            </a:r>
          </a:p>
        </p:txBody>
      </p:sp>
      <p:sp>
        <p:nvSpPr>
          <p:cNvPr id="4" name="Slide Number Placeholder 3"/>
          <p:cNvSpPr>
            <a:spLocks noGrp="1"/>
          </p:cNvSpPr>
          <p:nvPr>
            <p:ph type="sldNum" sz="quarter" idx="5"/>
          </p:nvPr>
        </p:nvSpPr>
        <p:spPr/>
        <p:txBody>
          <a:bodyPr/>
          <a:lstStyle/>
          <a:p>
            <a:fld id="{B5914350-2408-4E14-9945-57EBC538A02B}" type="slidenum">
              <a:rPr lang="en-CA" smtClean="0"/>
              <a:t>53</a:t>
            </a:fld>
            <a:endParaRPr lang="en-CA"/>
          </a:p>
        </p:txBody>
      </p:sp>
    </p:spTree>
    <p:extLst>
      <p:ext uri="{BB962C8B-B14F-4D97-AF65-F5344CB8AC3E}">
        <p14:creationId xmlns:p14="http://schemas.microsoft.com/office/powerpoint/2010/main" val="3216556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learned that in HG2  we need to run the command “</a:t>
            </a:r>
            <a:r>
              <a:rPr lang="en-CA" sz="1200" dirty="0">
                <a:solidFill>
                  <a:schemeClr val="tx1"/>
                </a:solidFill>
                <a:latin typeface="Times New Roman" panose="02020603050405020304" pitchFamily="18" charset="0"/>
                <a:cs typeface="Times New Roman" panose="02020603050405020304" pitchFamily="18" charset="0"/>
              </a:rPr>
              <a:t>Hadoop jar </a:t>
            </a:r>
            <a:r>
              <a:rPr lang="en-CA" sz="1200" dirty="0" err="1">
                <a:solidFill>
                  <a:schemeClr val="tx1"/>
                </a:solidFill>
                <a:latin typeface="Times New Roman" panose="02020603050405020304" pitchFamily="18" charset="0"/>
                <a:cs typeface="Times New Roman" panose="02020603050405020304" pitchFamily="18" charset="0"/>
              </a:rPr>
              <a:t>jarfilename</a:t>
            </a:r>
            <a:r>
              <a:rPr lang="en-CA" sz="1200" dirty="0">
                <a:solidFill>
                  <a:schemeClr val="tx1"/>
                </a:solidFill>
                <a:latin typeface="Times New Roman" panose="02020603050405020304" pitchFamily="18" charset="0"/>
                <a:cs typeface="Times New Roman" panose="02020603050405020304" pitchFamily="18" charset="0"/>
              </a:rPr>
              <a:t> </a:t>
            </a:r>
            <a:r>
              <a:rPr lang="en-CA" sz="1200" dirty="0" err="1">
                <a:solidFill>
                  <a:schemeClr val="tx1"/>
                </a:solidFill>
                <a:latin typeface="Times New Roman" panose="02020603050405020304" pitchFamily="18" charset="0"/>
                <a:cs typeface="Times New Roman" panose="02020603050405020304" pitchFamily="18" charset="0"/>
              </a:rPr>
              <a:t>className</a:t>
            </a:r>
            <a:r>
              <a:rPr lang="en-CA" sz="1200" dirty="0">
                <a:solidFill>
                  <a:schemeClr val="tx1"/>
                </a:solidFill>
                <a:latin typeface="Times New Roman" panose="02020603050405020304" pitchFamily="18" charset="0"/>
                <a:cs typeface="Times New Roman" panose="02020603050405020304" pitchFamily="18" charset="0"/>
              </a:rPr>
              <a:t> InputFilePath OutputFilePath “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tx1"/>
                </a:solidFill>
                <a:latin typeface="Times New Roman" panose="02020603050405020304" pitchFamily="18" charset="0"/>
                <a:cs typeface="Times New Roman" panose="02020603050405020304" pitchFamily="18" charset="0"/>
              </a:rPr>
              <a:t>It is not just a command .You need to write a jar files .We learn how to write a jar file</a:t>
            </a:r>
          </a:p>
          <a:p>
            <a:endParaRPr lang="en-CA" dirty="0"/>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54</a:t>
            </a:fld>
            <a:endParaRPr lang="en-CA"/>
          </a:p>
        </p:txBody>
      </p:sp>
    </p:spTree>
    <p:extLst>
      <p:ext uri="{BB962C8B-B14F-4D97-AF65-F5344CB8AC3E}">
        <p14:creationId xmlns:p14="http://schemas.microsoft.com/office/powerpoint/2010/main" val="1726078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already learned that Map reduce is consist of Map and Reduce .We are going to learn more about it.</a:t>
            </a:r>
          </a:p>
          <a:p>
            <a:r>
              <a:rPr lang="en-CA" dirty="0"/>
              <a:t>Mapper is something which process the blocks data and we also know that </a:t>
            </a:r>
            <a:r>
              <a:rPr lang="en-CA" b="1" i="1" u="sng" dirty="0"/>
              <a:t>the number of Mappers is equal to number of blocks</a:t>
            </a:r>
            <a:r>
              <a:rPr lang="en-CA" dirty="0"/>
              <a:t>. One Mapper is going to process one data</a:t>
            </a:r>
          </a:p>
          <a:p>
            <a:r>
              <a:rPr lang="en-CA" dirty="0"/>
              <a:t>Mapper understand only the key ,value there .</a:t>
            </a:r>
          </a:p>
          <a:p>
            <a:r>
              <a:rPr lang="en-CA" dirty="0"/>
              <a:t>What is Key ,Value ?</a:t>
            </a:r>
          </a:p>
          <a:p>
            <a:r>
              <a:rPr lang="en-CA" dirty="0"/>
              <a:t>I mentioned one mapper is going to process the data and in the other hand is Key and Value  then what is the relation between these two term?</a:t>
            </a:r>
          </a:p>
          <a:p>
            <a:endParaRPr lang="en-CA" dirty="0"/>
          </a:p>
          <a:p>
            <a:r>
              <a:rPr lang="en-CA" dirty="0"/>
              <a:t>Mapper is not going to process the block in one go. It will process it line by Line.</a:t>
            </a:r>
          </a:p>
        </p:txBody>
      </p:sp>
      <p:sp>
        <p:nvSpPr>
          <p:cNvPr id="4" name="Slide Number Placeholder 3"/>
          <p:cNvSpPr>
            <a:spLocks noGrp="1"/>
          </p:cNvSpPr>
          <p:nvPr>
            <p:ph type="sldNum" sz="quarter" idx="5"/>
          </p:nvPr>
        </p:nvSpPr>
        <p:spPr/>
        <p:txBody>
          <a:bodyPr/>
          <a:lstStyle/>
          <a:p>
            <a:fld id="{B5914350-2408-4E14-9945-57EBC538A02B}" type="slidenum">
              <a:rPr lang="en-CA" smtClean="0"/>
              <a:t>55</a:t>
            </a:fld>
            <a:endParaRPr lang="en-CA"/>
          </a:p>
        </p:txBody>
      </p:sp>
    </p:spTree>
    <p:extLst>
      <p:ext uri="{BB962C8B-B14F-4D97-AF65-F5344CB8AC3E}">
        <p14:creationId xmlns:p14="http://schemas.microsoft.com/office/powerpoint/2010/main" val="1339131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and Values in Out put become Key and Value in Input after </a:t>
            </a:r>
            <a:r>
              <a:rPr lang="en-CA" dirty="0" err="1"/>
              <a:t>SnS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00B050"/>
                </a:solidFill>
                <a:latin typeface="Times New Roman" panose="02020603050405020304" pitchFamily="18" charset="0"/>
                <a:cs typeface="Times New Roman" panose="02020603050405020304" pitchFamily="18" charset="0"/>
              </a:rPr>
              <a:t>Key ,List of Values as output in </a:t>
            </a:r>
            <a:r>
              <a:rPr lang="en-CA" sz="1200" dirty="0" err="1">
                <a:solidFill>
                  <a:srgbClr val="00B050"/>
                </a:solidFill>
                <a:latin typeface="Times New Roman" panose="02020603050405020304" pitchFamily="18" charset="0"/>
                <a:cs typeface="Times New Roman" panose="02020603050405020304" pitchFamily="18" charset="0"/>
              </a:rPr>
              <a:t>SnS</a:t>
            </a:r>
            <a:r>
              <a:rPr lang="en-CA" sz="1200" dirty="0">
                <a:solidFill>
                  <a:srgbClr val="00B050"/>
                </a:solidFill>
                <a:latin typeface="Times New Roman" panose="02020603050405020304" pitchFamily="18" charset="0"/>
                <a:cs typeface="Times New Roman" panose="02020603050405020304" pitchFamily="18" charset="0"/>
              </a:rPr>
              <a:t> become your input in reducer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00B05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solidFill>
                  <a:srgbClr val="00B050"/>
                </a:solidFill>
                <a:latin typeface="Times New Roman" panose="02020603050405020304" pitchFamily="18" charset="0"/>
                <a:cs typeface="Times New Roman" panose="02020603050405020304" pitchFamily="18" charset="0"/>
              </a:rPr>
              <a:t>SnS</a:t>
            </a:r>
            <a:r>
              <a:rPr lang="en-CA" sz="1200" dirty="0">
                <a:solidFill>
                  <a:srgbClr val="00B050"/>
                </a:solidFill>
                <a:latin typeface="Times New Roman" panose="02020603050405020304" pitchFamily="18" charset="0"/>
                <a:cs typeface="Times New Roman" panose="02020603050405020304" pitchFamily="18" charset="0"/>
              </a:rPr>
              <a:t> :(</a:t>
            </a:r>
            <a:r>
              <a:rPr lang="en-CA" sz="1200" dirty="0">
                <a:solidFill>
                  <a:schemeClr val="tx1"/>
                </a:solidFill>
                <a:latin typeface="Times New Roman" panose="02020603050405020304" pitchFamily="18" charset="0"/>
                <a:cs typeface="Times New Roman" panose="02020603050405020304" pitchFamily="18" charset="0"/>
              </a:rPr>
              <a:t>Sort and Shuffle)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56</a:t>
            </a:fld>
            <a:endParaRPr lang="en-CA"/>
          </a:p>
        </p:txBody>
      </p:sp>
    </p:spTree>
    <p:extLst>
      <p:ext uri="{BB962C8B-B14F-4D97-AF65-F5344CB8AC3E}">
        <p14:creationId xmlns:p14="http://schemas.microsoft.com/office/powerpoint/2010/main" val="2166825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So you make it available in local file system and at run time it is getting transferred in to the machine which the data is processing is going to happen(One of these three)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11</a:t>
            </a:fld>
            <a:endParaRPr lang="en-CA"/>
          </a:p>
        </p:txBody>
      </p:sp>
    </p:spTree>
    <p:extLst>
      <p:ext uri="{BB962C8B-B14F-4D97-AF65-F5344CB8AC3E}">
        <p14:creationId xmlns:p14="http://schemas.microsoft.com/office/powerpoint/2010/main" val="2438030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cid</a:t>
            </a:r>
            <a:r>
              <a:rPr lang="en-CA" dirty="0"/>
              <a:t> :city id</a:t>
            </a:r>
          </a:p>
          <a:p>
            <a:r>
              <a:rPr lang="en-CA" dirty="0"/>
              <a:t>We choose small data .</a:t>
            </a:r>
          </a:p>
          <a:p>
            <a:r>
              <a:rPr lang="en-CA" dirty="0"/>
              <a:t>We need to find out City wise maximum temperature ?</a:t>
            </a:r>
          </a:p>
          <a:p>
            <a:r>
              <a:rPr lang="en-CA" dirty="0"/>
              <a:t>First we need to move our data to HDFS so I have to divide it to Block</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57</a:t>
            </a:fld>
            <a:endParaRPr lang="en-CA"/>
          </a:p>
        </p:txBody>
      </p:sp>
    </p:spTree>
    <p:extLst>
      <p:ext uri="{BB962C8B-B14F-4D97-AF65-F5344CB8AC3E}">
        <p14:creationId xmlns:p14="http://schemas.microsoft.com/office/powerpoint/2010/main" val="26149145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cid</a:t>
            </a:r>
            <a:r>
              <a:rPr lang="en-CA" dirty="0"/>
              <a:t> :city id</a:t>
            </a:r>
          </a:p>
          <a:p>
            <a:r>
              <a:rPr lang="en-CA" dirty="0"/>
              <a:t>We choose small data .</a:t>
            </a:r>
          </a:p>
          <a:p>
            <a:r>
              <a:rPr lang="en-CA" dirty="0"/>
              <a:t>We need to find out City wise maximum temperature ?</a:t>
            </a:r>
          </a:p>
          <a:p>
            <a:r>
              <a:rPr lang="en-CA" dirty="0"/>
              <a:t>First we need to move our data to HDFS so I have to divide it to Block</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58</a:t>
            </a:fld>
            <a:endParaRPr lang="en-CA"/>
          </a:p>
        </p:txBody>
      </p:sp>
    </p:spTree>
    <p:extLst>
      <p:ext uri="{BB962C8B-B14F-4D97-AF65-F5344CB8AC3E}">
        <p14:creationId xmlns:p14="http://schemas.microsoft.com/office/powerpoint/2010/main" val="1797072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have to write the logic .One for each block</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59</a:t>
            </a:fld>
            <a:endParaRPr lang="en-CA"/>
          </a:p>
        </p:txBody>
      </p:sp>
    </p:spTree>
    <p:extLst>
      <p:ext uri="{BB962C8B-B14F-4D97-AF65-F5344CB8AC3E}">
        <p14:creationId xmlns:p14="http://schemas.microsoft.com/office/powerpoint/2010/main" val="1246931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present the input mapper here </a:t>
            </a:r>
          </a:p>
        </p:txBody>
      </p:sp>
      <p:sp>
        <p:nvSpPr>
          <p:cNvPr id="4" name="Slide Number Placeholder 3"/>
          <p:cNvSpPr>
            <a:spLocks noGrp="1"/>
          </p:cNvSpPr>
          <p:nvPr>
            <p:ph type="sldNum" sz="quarter" idx="5"/>
          </p:nvPr>
        </p:nvSpPr>
        <p:spPr/>
        <p:txBody>
          <a:bodyPr/>
          <a:lstStyle/>
          <a:p>
            <a:fld id="{B5914350-2408-4E14-9945-57EBC538A02B}" type="slidenum">
              <a:rPr lang="en-CA" smtClean="0"/>
              <a:t>60</a:t>
            </a:fld>
            <a:endParaRPr lang="en-CA"/>
          </a:p>
        </p:txBody>
      </p:sp>
    </p:spTree>
    <p:extLst>
      <p:ext uri="{BB962C8B-B14F-4D97-AF65-F5344CB8AC3E}">
        <p14:creationId xmlns:p14="http://schemas.microsoft.com/office/powerpoint/2010/main" val="3152465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 to find out the maximum temperature .</a:t>
            </a:r>
          </a:p>
          <a:p>
            <a:r>
              <a:rPr lang="en-CA" dirty="0"/>
              <a:t>We are not do anything with line number </a:t>
            </a:r>
          </a:p>
          <a:p>
            <a:r>
              <a:rPr lang="en-CA" dirty="0"/>
              <a:t>Do we need to do anything with date ?No</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61</a:t>
            </a:fld>
            <a:endParaRPr lang="en-CA"/>
          </a:p>
        </p:txBody>
      </p:sp>
    </p:spTree>
    <p:extLst>
      <p:ext uri="{BB962C8B-B14F-4D97-AF65-F5344CB8AC3E}">
        <p14:creationId xmlns:p14="http://schemas.microsoft.com/office/powerpoint/2010/main" val="3075952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2</a:t>
            </a:r>
            <a:r>
              <a:rPr lang="en-CA" baseline="30000" dirty="0"/>
              <a:t>nd</a:t>
            </a:r>
            <a:r>
              <a:rPr lang="en-CA" dirty="0"/>
              <a:t> Mapper</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62</a:t>
            </a:fld>
            <a:endParaRPr lang="en-CA"/>
          </a:p>
        </p:txBody>
      </p:sp>
    </p:spTree>
    <p:extLst>
      <p:ext uri="{BB962C8B-B14F-4D97-AF65-F5344CB8AC3E}">
        <p14:creationId xmlns:p14="http://schemas.microsoft.com/office/powerpoint/2010/main" val="3263909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a:t>
            </a:r>
            <a:r>
              <a:rPr lang="en-CA" baseline="30000" dirty="0"/>
              <a:t>rd</a:t>
            </a:r>
            <a:r>
              <a:rPr lang="en-CA" dirty="0"/>
              <a:t>  Mapper</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63</a:t>
            </a:fld>
            <a:endParaRPr lang="en-CA"/>
          </a:p>
        </p:txBody>
      </p:sp>
    </p:spTree>
    <p:extLst>
      <p:ext uri="{BB962C8B-B14F-4D97-AF65-F5344CB8AC3E}">
        <p14:creationId xmlns:p14="http://schemas.microsoft.com/office/powerpoint/2010/main" val="1999295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Result of 1</a:t>
            </a:r>
            <a:r>
              <a:rPr lang="en-CA" baseline="30000" dirty="0"/>
              <a:t>st ,2nd and 3rd </a:t>
            </a:r>
            <a:r>
              <a:rPr lang="en-CA" dirty="0"/>
              <a:t> Mapper  as we saw in the last slide</a:t>
            </a:r>
          </a:p>
        </p:txBody>
      </p:sp>
      <p:sp>
        <p:nvSpPr>
          <p:cNvPr id="4" name="Slide Number Placeholder 3"/>
          <p:cNvSpPr>
            <a:spLocks noGrp="1"/>
          </p:cNvSpPr>
          <p:nvPr>
            <p:ph type="sldNum" sz="quarter" idx="5"/>
          </p:nvPr>
        </p:nvSpPr>
        <p:spPr/>
        <p:txBody>
          <a:bodyPr/>
          <a:lstStyle/>
          <a:p>
            <a:fld id="{B5914350-2408-4E14-9945-57EBC538A02B}" type="slidenum">
              <a:rPr lang="en-CA" smtClean="0"/>
              <a:t>64</a:t>
            </a:fld>
            <a:endParaRPr lang="en-CA"/>
          </a:p>
        </p:txBody>
      </p:sp>
    </p:spTree>
    <p:extLst>
      <p:ext uri="{BB962C8B-B14F-4D97-AF65-F5344CB8AC3E}">
        <p14:creationId xmlns:p14="http://schemas.microsoft.com/office/powerpoint/2010/main" val="19525942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Sort and shuffle</a:t>
            </a:r>
          </a:p>
          <a:p>
            <a:r>
              <a:rPr lang="en-CA" dirty="0"/>
              <a:t>So it will sort on the basis of the key (Cid)</a:t>
            </a:r>
          </a:p>
          <a:p>
            <a:r>
              <a:rPr lang="en-CA" dirty="0"/>
              <a:t>What is the output of Shuffling : Key ,List of Values</a:t>
            </a:r>
          </a:p>
          <a:p>
            <a:r>
              <a:rPr lang="en-CA" dirty="0"/>
              <a:t>For sorting means put all value from 1 to 4</a:t>
            </a:r>
          </a:p>
          <a:p>
            <a:r>
              <a:rPr lang="en-CA" dirty="0"/>
              <a:t>For shuffling means put all value for 1 then all value for 2 and so one</a:t>
            </a:r>
          </a:p>
        </p:txBody>
      </p:sp>
      <p:sp>
        <p:nvSpPr>
          <p:cNvPr id="4" name="Slide Number Placeholder 3"/>
          <p:cNvSpPr>
            <a:spLocks noGrp="1"/>
          </p:cNvSpPr>
          <p:nvPr>
            <p:ph type="sldNum" sz="quarter" idx="5"/>
          </p:nvPr>
        </p:nvSpPr>
        <p:spPr/>
        <p:txBody>
          <a:bodyPr/>
          <a:lstStyle/>
          <a:p>
            <a:fld id="{B5914350-2408-4E14-9945-57EBC538A02B}" type="slidenum">
              <a:rPr lang="en-CA" smtClean="0"/>
              <a:t>65</a:t>
            </a:fld>
            <a:endParaRPr lang="en-CA"/>
          </a:p>
        </p:txBody>
      </p:sp>
    </p:spTree>
    <p:extLst>
      <p:ext uri="{BB962C8B-B14F-4D97-AF65-F5344CB8AC3E}">
        <p14:creationId xmlns:p14="http://schemas.microsoft.com/office/powerpoint/2010/main" val="1867463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Sort and shuffle</a:t>
            </a:r>
          </a:p>
          <a:p>
            <a:r>
              <a:rPr lang="en-CA" dirty="0"/>
              <a:t>So it will sort on the basis of the key (Cid)</a:t>
            </a:r>
          </a:p>
          <a:p>
            <a:r>
              <a:rPr lang="en-CA" dirty="0"/>
              <a:t>What is the output of Shuffling : Key ,List of Values</a:t>
            </a:r>
          </a:p>
          <a:p>
            <a:r>
              <a:rPr lang="en-CA" dirty="0"/>
              <a:t>For sorting means put all value from 1 to 4</a:t>
            </a:r>
          </a:p>
          <a:p>
            <a:r>
              <a:rPr lang="en-CA" dirty="0"/>
              <a:t>For shuffling means put all value for 1 then all value for 2 and so one</a:t>
            </a:r>
          </a:p>
        </p:txBody>
      </p:sp>
      <p:sp>
        <p:nvSpPr>
          <p:cNvPr id="4" name="Slide Number Placeholder 3"/>
          <p:cNvSpPr>
            <a:spLocks noGrp="1"/>
          </p:cNvSpPr>
          <p:nvPr>
            <p:ph type="sldNum" sz="quarter" idx="5"/>
          </p:nvPr>
        </p:nvSpPr>
        <p:spPr/>
        <p:txBody>
          <a:bodyPr/>
          <a:lstStyle/>
          <a:p>
            <a:fld id="{B5914350-2408-4E14-9945-57EBC538A02B}" type="slidenum">
              <a:rPr lang="en-CA" smtClean="0"/>
              <a:t>66</a:t>
            </a:fld>
            <a:endParaRPr lang="en-CA"/>
          </a:p>
        </p:txBody>
      </p:sp>
    </p:spTree>
    <p:extLst>
      <p:ext uri="{BB962C8B-B14F-4D97-AF65-F5344CB8AC3E}">
        <p14:creationId xmlns:p14="http://schemas.microsoft.com/office/powerpoint/2010/main" val="186688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You will be firing these command (Hadoop jar </a:t>
            </a:r>
            <a:r>
              <a:rPr lang="en-CA" sz="1200" dirty="0" err="1">
                <a:latin typeface="Times New Roman" panose="02020603050405020304" pitchFamily="18" charset="0"/>
                <a:cs typeface="Times New Roman" panose="02020603050405020304" pitchFamily="18" charset="0"/>
              </a:rPr>
              <a:t>Jar</a:t>
            </a:r>
            <a:r>
              <a:rPr lang="en-CA" sz="1200" dirty="0">
                <a:latin typeface="Times New Roman" panose="02020603050405020304" pitchFamily="18" charset="0"/>
                <a:cs typeface="Times New Roman" panose="02020603050405020304" pitchFamily="18" charset="0"/>
              </a:rPr>
              <a:t> FileName ClassName InputFilePath  OutputFilePath).We select one machine (Either Master or Slave)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13</a:t>
            </a:fld>
            <a:endParaRPr lang="en-CA"/>
          </a:p>
        </p:txBody>
      </p:sp>
    </p:spTree>
    <p:extLst>
      <p:ext uri="{BB962C8B-B14F-4D97-AF65-F5344CB8AC3E}">
        <p14:creationId xmlns:p14="http://schemas.microsoft.com/office/powerpoint/2010/main" val="606181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does not allow you.</a:t>
            </a:r>
          </a:p>
          <a:p>
            <a:endParaRPr lang="en-CA" dirty="0"/>
          </a:p>
          <a:p>
            <a:r>
              <a:rPr lang="en-CA" dirty="0"/>
              <a:t>These are the property of cluster or </a:t>
            </a:r>
            <a:r>
              <a:rPr lang="en-CA" dirty="0" err="1"/>
              <a:t>namenode</a:t>
            </a:r>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69</a:t>
            </a:fld>
            <a:endParaRPr lang="en-CA"/>
          </a:p>
        </p:txBody>
      </p:sp>
    </p:spTree>
    <p:extLst>
      <p:ext uri="{BB962C8B-B14F-4D97-AF65-F5344CB8AC3E}">
        <p14:creationId xmlns:p14="http://schemas.microsoft.com/office/powerpoint/2010/main" val="1404577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r>
            <a:r>
              <a:rPr lang="en-CA" dirty="0" err="1"/>
              <a:t>hadoop</a:t>
            </a:r>
            <a:r>
              <a:rPr lang="en-CA" dirty="0"/>
              <a:t>/</a:t>
            </a:r>
            <a:r>
              <a:rPr lang="en-CA" dirty="0" err="1"/>
              <a:t>hdfs</a:t>
            </a:r>
            <a:r>
              <a:rPr lang="en-CA" dirty="0"/>
              <a:t>/data</a:t>
            </a:r>
          </a:p>
          <a:p>
            <a:r>
              <a:rPr lang="en-CA" dirty="0"/>
              <a:t>This is where all data is stored</a:t>
            </a:r>
          </a:p>
          <a:p>
            <a:r>
              <a:rPr lang="en-CA" dirty="0"/>
              <a:t>750 permission</a:t>
            </a:r>
          </a:p>
        </p:txBody>
      </p:sp>
      <p:sp>
        <p:nvSpPr>
          <p:cNvPr id="4" name="Slide Number Placeholder 3"/>
          <p:cNvSpPr>
            <a:spLocks noGrp="1"/>
          </p:cNvSpPr>
          <p:nvPr>
            <p:ph type="sldNum" sz="quarter" idx="5"/>
          </p:nvPr>
        </p:nvSpPr>
        <p:spPr/>
        <p:txBody>
          <a:bodyPr/>
          <a:lstStyle/>
          <a:p>
            <a:fld id="{9FD77646-1E69-4775-BE12-0AA13246D6A9}" type="slidenum">
              <a:rPr lang="en-CA" smtClean="0"/>
              <a:t>72</a:t>
            </a:fld>
            <a:endParaRPr lang="en-CA"/>
          </a:p>
        </p:txBody>
      </p:sp>
    </p:spTree>
    <p:extLst>
      <p:ext uri="{BB962C8B-B14F-4D97-AF65-F5344CB8AC3E}">
        <p14:creationId xmlns:p14="http://schemas.microsoft.com/office/powerpoint/2010/main" val="3180009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run it by using Hadoop command</a:t>
            </a:r>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74</a:t>
            </a:fld>
            <a:endParaRPr lang="en-CA"/>
          </a:p>
        </p:txBody>
      </p:sp>
    </p:spTree>
    <p:extLst>
      <p:ext uri="{BB962C8B-B14F-4D97-AF65-F5344CB8AC3E}">
        <p14:creationId xmlns:p14="http://schemas.microsoft.com/office/powerpoint/2010/main" val="25937367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r>
            <a:r>
              <a:rPr lang="en-CA" dirty="0" err="1"/>
              <a:t>hdfs@sandbox-hdp</a:t>
            </a:r>
            <a:r>
              <a:rPr lang="en-CA" dirty="0"/>
              <a:t> ~]$ </a:t>
            </a:r>
            <a:r>
              <a:rPr lang="en-CA" dirty="0" err="1"/>
              <a:t>hadoop</a:t>
            </a:r>
            <a:r>
              <a:rPr lang="en-CA" dirty="0"/>
              <a:t> jar map-reduce-sample.jar /</a:t>
            </a:r>
            <a:r>
              <a:rPr lang="en-CA" dirty="0" err="1"/>
              <a:t>test_data</a:t>
            </a:r>
            <a:r>
              <a:rPr lang="en-CA" dirty="0"/>
              <a:t>/SalesJan2009.csv /</a:t>
            </a:r>
            <a:r>
              <a:rPr lang="en-CA" dirty="0" err="1"/>
              <a:t>test_data</a:t>
            </a:r>
            <a:r>
              <a:rPr lang="en-CA" dirty="0"/>
              <a:t>/</a:t>
            </a:r>
            <a:r>
              <a:rPr lang="en-CA" dirty="0" err="1"/>
              <a:t>mp_output</a:t>
            </a:r>
            <a:endParaRPr lang="en-CA" dirty="0"/>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76</a:t>
            </a:fld>
            <a:endParaRPr lang="en-CA"/>
          </a:p>
        </p:txBody>
      </p:sp>
    </p:spTree>
    <p:extLst>
      <p:ext uri="{BB962C8B-B14F-4D97-AF65-F5344CB8AC3E}">
        <p14:creationId xmlns:p14="http://schemas.microsoft.com/office/powerpoint/2010/main" val="28547456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77</a:t>
            </a:fld>
            <a:endParaRPr lang="en-CA"/>
          </a:p>
        </p:txBody>
      </p:sp>
    </p:spTree>
    <p:extLst>
      <p:ext uri="{BB962C8B-B14F-4D97-AF65-F5344CB8AC3E}">
        <p14:creationId xmlns:p14="http://schemas.microsoft.com/office/powerpoint/2010/main" val="352048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sz="1600" dirty="0">
                <a:latin typeface="Times New Roman" panose="02020603050405020304" pitchFamily="18" charset="0"/>
                <a:cs typeface="Times New Roman" panose="02020603050405020304" pitchFamily="18" charset="0"/>
              </a:rPr>
              <a:t>We log on to either Master or slave and from there we run the command .Who will be our first contact ? Master ?)</a:t>
            </a:r>
          </a:p>
          <a:p>
            <a:pPr marL="457200" lvl="1" indent="0">
              <a:buNone/>
            </a:pPr>
            <a:r>
              <a:rPr lang="en-CA" sz="1600" dirty="0">
                <a:latin typeface="Times New Roman" panose="02020603050405020304" pitchFamily="18" charset="0"/>
                <a:cs typeface="Times New Roman" panose="02020603050405020304" pitchFamily="18" charset="0"/>
              </a:rPr>
              <a:t>NameNode is not taking the processing .That was for Storage </a:t>
            </a:r>
          </a:p>
          <a:p>
            <a:pPr marL="457200" lvl="1" indent="0">
              <a:buNone/>
            </a:pPr>
            <a:r>
              <a:rPr lang="en-CA" sz="1600" dirty="0">
                <a:latin typeface="Times New Roman" panose="02020603050405020304" pitchFamily="18" charset="0"/>
                <a:cs typeface="Times New Roman" panose="02020603050405020304" pitchFamily="18" charset="0"/>
              </a:rPr>
              <a:t>As a client this Machine will contact Master which running Job Tracker  and says I want to process this file (InputFilePath) with this logic (Jar FileName ClassName ) and save it (OutputFilePath)</a:t>
            </a:r>
          </a:p>
          <a:p>
            <a:pPr marL="457200" lvl="1" indent="0">
              <a:buNone/>
            </a:pPr>
            <a:r>
              <a:rPr lang="en-CA" sz="1600" dirty="0">
                <a:latin typeface="Times New Roman" panose="02020603050405020304" pitchFamily="18" charset="0"/>
                <a:cs typeface="Times New Roman" panose="02020603050405020304" pitchFamily="18" charset="0"/>
              </a:rPr>
              <a:t>Job Tracker might not be available as its doing other Jobs so it will maintain it in Job Queue. There are some Jobs already running .(The forth job is our job).</a:t>
            </a:r>
          </a:p>
          <a:p>
            <a:pPr algn="l"/>
            <a:r>
              <a:rPr lang="en-CA" sz="1600" dirty="0">
                <a:latin typeface="Times New Roman" panose="02020603050405020304" pitchFamily="18" charset="0"/>
                <a:cs typeface="Times New Roman" panose="02020603050405020304" pitchFamily="18" charset="0"/>
              </a:rPr>
              <a:t>It may takes time but it will start .How it will acknowledge back by submitting Job ID then client Machine go to HDFS location and create a folder with the name of  Job ID and </a:t>
            </a:r>
            <a:r>
              <a:rPr lang="en-CA" sz="1600" dirty="0">
                <a:solidFill>
                  <a:schemeClr val="tx1"/>
                </a:solidFill>
                <a:latin typeface="Times New Roman" panose="02020603050405020304" pitchFamily="18" charset="0"/>
                <a:cs typeface="Times New Roman" panose="02020603050405020304" pitchFamily="18" charset="0"/>
              </a:rPr>
              <a:t>/JOB ID and it will put the following files: Jar ,FileInputFilePath ,OutputFilePath.(Client Machine is doing that)</a:t>
            </a:r>
          </a:p>
          <a:p>
            <a:pPr algn="l"/>
            <a:r>
              <a:rPr lang="en-CA" sz="1600" dirty="0">
                <a:solidFill>
                  <a:schemeClr val="tx1"/>
                </a:solidFill>
                <a:latin typeface="Times New Roman" panose="02020603050405020304" pitchFamily="18" charset="0"/>
                <a:cs typeface="Times New Roman" panose="02020603050405020304" pitchFamily="18" charset="0"/>
              </a:rPr>
              <a:t>)</a:t>
            </a:r>
          </a:p>
          <a:p>
            <a:pPr marL="457200" lvl="1" indent="0">
              <a:buNone/>
            </a:pPr>
            <a:endParaRPr lang="en-CA" sz="16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14</a:t>
            </a:fld>
            <a:endParaRPr lang="en-CA"/>
          </a:p>
        </p:txBody>
      </p:sp>
    </p:spTree>
    <p:extLst>
      <p:ext uri="{BB962C8B-B14F-4D97-AF65-F5344CB8AC3E}">
        <p14:creationId xmlns:p14="http://schemas.microsoft.com/office/powerpoint/2010/main" val="416020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sz="16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CA" sz="1600" dirty="0">
                <a:latin typeface="Times New Roman" panose="02020603050405020304" pitchFamily="18" charset="0"/>
                <a:cs typeface="Times New Roman" panose="02020603050405020304" pitchFamily="18" charset="0"/>
              </a:rPr>
              <a:t>Job Tracker is waiting to get some resource become free and Job Tracker is in the good position to get involve with your Job .It will go to HDFS location and search for Job ID from top to bottom</a:t>
            </a:r>
          </a:p>
          <a:p>
            <a:pPr marL="457200" lvl="1" indent="0">
              <a:buNone/>
            </a:pPr>
            <a:r>
              <a:rPr lang="en-CA" sz="1600" dirty="0">
                <a:latin typeface="Times New Roman" panose="02020603050405020304" pitchFamily="18" charset="0"/>
                <a:cs typeface="Times New Roman" panose="02020603050405020304" pitchFamily="18" charset="0"/>
              </a:rPr>
              <a:t>And it will find it . It will come to know about </a:t>
            </a:r>
            <a:r>
              <a:rPr lang="en-CA" sz="1600" dirty="0">
                <a:solidFill>
                  <a:schemeClr val="tx1"/>
                </a:solidFill>
                <a:latin typeface="Times New Roman" panose="02020603050405020304" pitchFamily="18" charset="0"/>
                <a:cs typeface="Times New Roman" panose="02020603050405020304" pitchFamily="18" charset="0"/>
              </a:rPr>
              <a:t>Jar file , FileInputFilePath ,OutputFilePath.</a:t>
            </a:r>
          </a:p>
          <a:p>
            <a:pPr marL="457200" lvl="1" indent="0">
              <a:buNone/>
            </a:pPr>
            <a:r>
              <a:rPr lang="en-CA" sz="1600" dirty="0">
                <a:latin typeface="Times New Roman" panose="02020603050405020304" pitchFamily="18" charset="0"/>
                <a:cs typeface="Times New Roman" panose="02020603050405020304" pitchFamily="18" charset="0"/>
              </a:rPr>
              <a:t>You may Waite some time for your job to start then only it starts .</a:t>
            </a:r>
          </a:p>
          <a:p>
            <a:pPr marL="457200" lvl="1" indent="0">
              <a:buNone/>
            </a:pPr>
            <a:r>
              <a:rPr lang="en-CA" sz="1600" dirty="0">
                <a:latin typeface="Times New Roman" panose="02020603050405020304" pitchFamily="18" charset="0"/>
                <a:cs typeface="Times New Roman" panose="02020603050405020304" pitchFamily="18" charset="0"/>
              </a:rPr>
              <a:t>Job Tracker will process </a:t>
            </a:r>
            <a:r>
              <a:rPr lang="en-CA" sz="1600" dirty="0">
                <a:solidFill>
                  <a:schemeClr val="tx1"/>
                </a:solidFill>
                <a:latin typeface="Times New Roman" panose="02020603050405020304" pitchFamily="18" charset="0"/>
                <a:cs typeface="Times New Roman" panose="02020603050405020304" pitchFamily="18" charset="0"/>
              </a:rPr>
              <a:t>InputFilePath  with the help of this logic (“Jar File” )  and this is where the out put file made available (“OutputFilePath”)</a:t>
            </a:r>
            <a:endParaRPr lang="en-CA" sz="1600" dirty="0">
              <a:latin typeface="Times New Roman" panose="02020603050405020304" pitchFamily="18" charset="0"/>
              <a:cs typeface="Times New Roman" panose="02020603050405020304" pitchFamily="18" charset="0"/>
            </a:endParaRPr>
          </a:p>
          <a:p>
            <a:pPr marL="457200" lvl="1" indent="0">
              <a:buNone/>
            </a:pPr>
            <a:r>
              <a:rPr lang="en-CA" sz="1600" dirty="0">
                <a:latin typeface="Times New Roman" panose="02020603050405020304" pitchFamily="18" charset="0"/>
                <a:cs typeface="Times New Roman" panose="02020603050405020304" pitchFamily="18" charset="0"/>
              </a:rPr>
              <a:t>Job tracker wants to know more information for “</a:t>
            </a:r>
            <a:r>
              <a:rPr lang="en-CA" sz="1600" dirty="0">
                <a:solidFill>
                  <a:schemeClr val="tx1"/>
                </a:solidFill>
                <a:latin typeface="Times New Roman" panose="02020603050405020304" pitchFamily="18" charset="0"/>
                <a:cs typeface="Times New Roman" panose="02020603050405020304" pitchFamily="18" charset="0"/>
              </a:rPr>
              <a:t>InputFilePath “  .From where it gets more information ?</a:t>
            </a:r>
            <a:endParaRPr lang="en-CA" sz="16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15</a:t>
            </a:fld>
            <a:endParaRPr lang="en-CA"/>
          </a:p>
        </p:txBody>
      </p:sp>
    </p:spTree>
    <p:extLst>
      <p:ext uri="{BB962C8B-B14F-4D97-AF65-F5344CB8AC3E}">
        <p14:creationId xmlns:p14="http://schemas.microsoft.com/office/powerpoint/2010/main" val="101615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sz="1600" dirty="0">
                <a:latin typeface="Times New Roman" panose="02020603050405020304" pitchFamily="18" charset="0"/>
                <a:cs typeface="Times New Roman" panose="02020603050405020304" pitchFamily="18" charset="0"/>
              </a:rPr>
              <a:t>Job tracker wants to know more information for “</a:t>
            </a:r>
            <a:r>
              <a:rPr lang="en-CA" sz="1600" dirty="0">
                <a:solidFill>
                  <a:schemeClr val="tx1"/>
                </a:solidFill>
                <a:latin typeface="Times New Roman" panose="02020603050405020304" pitchFamily="18" charset="0"/>
                <a:cs typeface="Times New Roman" panose="02020603050405020304" pitchFamily="18" charset="0"/>
              </a:rPr>
              <a:t>InputFilePath “  .From where it gets more information ?</a:t>
            </a:r>
            <a:endParaRPr lang="en-CA" sz="1600" dirty="0">
              <a:latin typeface="Times New Roman" panose="02020603050405020304" pitchFamily="18" charset="0"/>
              <a:cs typeface="Times New Roman" panose="02020603050405020304" pitchFamily="18" charset="0"/>
            </a:endParaRPr>
          </a:p>
          <a:p>
            <a:r>
              <a:rPr lang="en-CA" dirty="0"/>
              <a:t>Who contains the Meta data information ? WHERE IS MY Meta Data information available ? NameNode</a:t>
            </a:r>
          </a:p>
          <a:p>
            <a:r>
              <a:rPr lang="en-CA" dirty="0"/>
              <a:t>Because the NameNode is the one maintain the Meta Data It says </a:t>
            </a:r>
          </a:p>
          <a:p>
            <a:r>
              <a:rPr lang="en-CA" dirty="0"/>
              <a:t>Your processing Master which is Job Tracker will going to keep in touch with Master of Storage (NameNode) and what it will do ?It says I need to meta Data for this particular file </a:t>
            </a:r>
          </a:p>
          <a:p>
            <a:r>
              <a:rPr lang="en-CA" dirty="0"/>
              <a:t>This NameNode will return the complete information of Meta Data to Job Tracker</a:t>
            </a:r>
          </a:p>
          <a:p>
            <a:r>
              <a:rPr lang="en-CA" dirty="0"/>
              <a:t>The responsibility of NameNode is to provide the Meta Data information and noting more than that. It is not going to provide anything rather than Meta Data.</a:t>
            </a:r>
          </a:p>
        </p:txBody>
      </p:sp>
      <p:sp>
        <p:nvSpPr>
          <p:cNvPr id="4" name="Slide Number Placeholder 3"/>
          <p:cNvSpPr>
            <a:spLocks noGrp="1"/>
          </p:cNvSpPr>
          <p:nvPr>
            <p:ph type="sldNum" sz="quarter" idx="5"/>
          </p:nvPr>
        </p:nvSpPr>
        <p:spPr/>
        <p:txBody>
          <a:bodyPr/>
          <a:lstStyle/>
          <a:p>
            <a:fld id="{B5914350-2408-4E14-9945-57EBC538A02B}" type="slidenum">
              <a:rPr lang="en-CA" smtClean="0"/>
              <a:t>16</a:t>
            </a:fld>
            <a:endParaRPr lang="en-CA"/>
          </a:p>
        </p:txBody>
      </p:sp>
    </p:spTree>
    <p:extLst>
      <p:ext uri="{BB962C8B-B14F-4D97-AF65-F5344CB8AC3E}">
        <p14:creationId xmlns:p14="http://schemas.microsoft.com/office/powerpoint/2010/main" val="344911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CA" sz="1600" dirty="0">
                <a:latin typeface="Times New Roman" panose="02020603050405020304" pitchFamily="18" charset="0"/>
                <a:cs typeface="Times New Roman" panose="02020603050405020304" pitchFamily="18" charset="0"/>
              </a:rPr>
              <a:t>Should I process B1 in all three machine or one is enough ? Only in One Machine </a:t>
            </a:r>
          </a:p>
          <a:p>
            <a:pPr marL="457200" lvl="1" indent="0">
              <a:buNone/>
            </a:pPr>
            <a:r>
              <a:rPr lang="en-CA" sz="1600" dirty="0">
                <a:latin typeface="Times New Roman" panose="02020603050405020304" pitchFamily="18" charset="0"/>
                <a:cs typeface="Times New Roman" panose="02020603050405020304" pitchFamily="18" charset="0"/>
              </a:rPr>
              <a:t>The processing for one block will happen in one machine then how the selection of machine will be done ?selection critical</a:t>
            </a:r>
          </a:p>
          <a:p>
            <a:pPr marL="457200" lvl="1" indent="0">
              <a:buNone/>
            </a:pPr>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17</a:t>
            </a:fld>
            <a:endParaRPr lang="en-CA"/>
          </a:p>
        </p:txBody>
      </p:sp>
    </p:spTree>
    <p:extLst>
      <p:ext uri="{BB962C8B-B14F-4D97-AF65-F5344CB8AC3E}">
        <p14:creationId xmlns:p14="http://schemas.microsoft.com/office/powerpoint/2010/main" val="315306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2DB7-83A1-4170-AAE5-146C69B9F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71450D0-AC3F-4A4B-92E6-F94FD84A5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AF9E10-156D-4F2D-859B-F5051317446E}"/>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5" name="Footer Placeholder 4">
            <a:extLst>
              <a:ext uri="{FF2B5EF4-FFF2-40B4-BE49-F238E27FC236}">
                <a16:creationId xmlns:a16="http://schemas.microsoft.com/office/drawing/2014/main" id="{99467BFE-1417-43F0-B371-43186126EE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230F2D-A995-4B13-8D4C-6D779D676303}"/>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234207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1ADA-E377-44BB-925E-314FA391DFE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F6986C-9A0A-455D-9E54-15EE47EFF2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1F0190-5223-4B3B-9DD6-DF1D5CA3C984}"/>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5" name="Footer Placeholder 4">
            <a:extLst>
              <a:ext uri="{FF2B5EF4-FFF2-40B4-BE49-F238E27FC236}">
                <a16:creationId xmlns:a16="http://schemas.microsoft.com/office/drawing/2014/main" id="{E3360D40-C86D-40F4-9EEA-F29AD0514E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6F814-2728-4D4D-A0B7-AC798AB160B6}"/>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279513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41732-ABB3-491E-8818-4C3A023F6F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73BE92-BBE5-4CFE-A276-B2D4F92E20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90FF41-F07D-4CAC-806E-5FA5F3D586E9}"/>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5" name="Footer Placeholder 4">
            <a:extLst>
              <a:ext uri="{FF2B5EF4-FFF2-40B4-BE49-F238E27FC236}">
                <a16:creationId xmlns:a16="http://schemas.microsoft.com/office/drawing/2014/main" id="{5266FC84-479E-4976-8B02-0852E5CA61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3404C0-1B2E-4D2C-A6FC-0AF083564099}"/>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148386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0B67-374A-4C73-8F0A-B7667545F5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0A6BDF2-0AEA-4998-97FD-02B5C11079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A0B72D-482F-4E61-B004-06A00345CA8C}"/>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5" name="Footer Placeholder 4">
            <a:extLst>
              <a:ext uri="{FF2B5EF4-FFF2-40B4-BE49-F238E27FC236}">
                <a16:creationId xmlns:a16="http://schemas.microsoft.com/office/drawing/2014/main" id="{C7633F6D-DD6E-4FC6-80EB-C8D33D98BB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4234B2-D6FC-4698-A8BE-66C205406AF1}"/>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357008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047F-FD29-44A1-89FF-AAB9A31CB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7474EFB-2503-4365-ADF9-6C26C10C6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40DBE5-BBBC-4450-9B32-C8BBCF6501C1}"/>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5" name="Footer Placeholder 4">
            <a:extLst>
              <a:ext uri="{FF2B5EF4-FFF2-40B4-BE49-F238E27FC236}">
                <a16:creationId xmlns:a16="http://schemas.microsoft.com/office/drawing/2014/main" id="{DE95226C-FE4C-4B06-AD80-C46114724E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2D93C5-403C-4A80-AF10-172E4F60B36E}"/>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67203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D4C0-A439-4A9C-8C83-6AF596232B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8B3155-62DC-4229-88D9-CD78ED7263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1D25318-8E45-49F0-A3D5-BEBABC801B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B72F4F8-644C-4DD4-8C1B-F068C21D263E}"/>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6" name="Footer Placeholder 5">
            <a:extLst>
              <a:ext uri="{FF2B5EF4-FFF2-40B4-BE49-F238E27FC236}">
                <a16:creationId xmlns:a16="http://schemas.microsoft.com/office/drawing/2014/main" id="{8DFBAD3D-C994-47BD-8E2A-C580E40FFA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FB3007-F500-427A-9300-A379B133FB78}"/>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263754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0CCB-32D7-42E5-9ECF-0A2EFCD9242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30A0FE6-E201-47C7-A4DA-1132AC3DB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CE33E7-6635-4FAA-AD4D-7DCDA1B76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620C75F-EE3F-47FE-A6A8-FCB5321DD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6542EC-29DF-42EC-BD80-16276F5F2F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44E6354-1771-4368-BDC7-116D49C4F18F}"/>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8" name="Footer Placeholder 7">
            <a:extLst>
              <a:ext uri="{FF2B5EF4-FFF2-40B4-BE49-F238E27FC236}">
                <a16:creationId xmlns:a16="http://schemas.microsoft.com/office/drawing/2014/main" id="{8A1ED621-0A14-4A03-A9B5-58D01A6704D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A298BE9-BA36-4F7A-B223-F58C98BBE190}"/>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300531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4E6C-1AF2-478F-8048-A36C0719EE1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6A7AC81-4495-46EF-85F0-5D948540AB9D}"/>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4" name="Footer Placeholder 3">
            <a:extLst>
              <a:ext uri="{FF2B5EF4-FFF2-40B4-BE49-F238E27FC236}">
                <a16:creationId xmlns:a16="http://schemas.microsoft.com/office/drawing/2014/main" id="{BA78CC4C-771D-497E-83CA-F1AF440F6AB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77BE848-B53C-463E-BF46-8DED5E926554}"/>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343572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E3820-8526-4AE4-8FB2-2F3E929F89E6}"/>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3" name="Footer Placeholder 2">
            <a:extLst>
              <a:ext uri="{FF2B5EF4-FFF2-40B4-BE49-F238E27FC236}">
                <a16:creationId xmlns:a16="http://schemas.microsoft.com/office/drawing/2014/main" id="{13DFC6B0-7700-47B9-B265-E888A2AD802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CD64C90-9BB8-474A-A4A1-B14C48BBAECC}"/>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410450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767C-5A01-4DD5-9992-882732F11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7A09391-C647-40D6-A842-DDDBCBFBC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1FBBA3F-45E2-45AF-AE6B-715D1ECD0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DA1E86-0FE9-4699-85C7-A8A77889A1BF}"/>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6" name="Footer Placeholder 5">
            <a:extLst>
              <a:ext uri="{FF2B5EF4-FFF2-40B4-BE49-F238E27FC236}">
                <a16:creationId xmlns:a16="http://schemas.microsoft.com/office/drawing/2014/main" id="{A77B0280-4550-4E6B-893E-59E273B4285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2B560F4-61F6-4957-B63D-65513CFC9D3C}"/>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321461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7A43-DCFD-48EE-8704-8B2B30CAE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1D2C28E-BD93-4A96-92DF-9D4CAE465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365BA9-95EB-4726-966D-0C2F274D9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E44-2667-4C65-A3FA-4241C22DD783}"/>
              </a:ext>
            </a:extLst>
          </p:cNvPr>
          <p:cNvSpPr>
            <a:spLocks noGrp="1"/>
          </p:cNvSpPr>
          <p:nvPr>
            <p:ph type="dt" sz="half" idx="10"/>
          </p:nvPr>
        </p:nvSpPr>
        <p:spPr/>
        <p:txBody>
          <a:bodyPr/>
          <a:lstStyle/>
          <a:p>
            <a:fld id="{5E7E1F24-A1AB-4071-9539-A1F95BD050FE}" type="datetimeFigureOut">
              <a:rPr lang="en-CA" smtClean="0"/>
              <a:t>2020-05-30</a:t>
            </a:fld>
            <a:endParaRPr lang="en-CA"/>
          </a:p>
        </p:txBody>
      </p:sp>
      <p:sp>
        <p:nvSpPr>
          <p:cNvPr id="6" name="Footer Placeholder 5">
            <a:extLst>
              <a:ext uri="{FF2B5EF4-FFF2-40B4-BE49-F238E27FC236}">
                <a16:creationId xmlns:a16="http://schemas.microsoft.com/office/drawing/2014/main" id="{A6008138-EC29-4F0A-9ADF-38EDA1AC52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4ABE8D1-D921-4A70-AB5E-DEFDD19BAEF6}"/>
              </a:ext>
            </a:extLst>
          </p:cNvPr>
          <p:cNvSpPr>
            <a:spLocks noGrp="1"/>
          </p:cNvSpPr>
          <p:nvPr>
            <p:ph type="sldNum" sz="quarter" idx="12"/>
          </p:nvPr>
        </p:nvSpPr>
        <p:spPr/>
        <p:txBody>
          <a:bodyPr/>
          <a:lstStyle/>
          <a:p>
            <a:fld id="{1B87CCFF-A864-4AA5-8ADB-A9D047DE0BF1}" type="slidenum">
              <a:rPr lang="en-CA" smtClean="0"/>
              <a:t>‹#›</a:t>
            </a:fld>
            <a:endParaRPr lang="en-CA"/>
          </a:p>
        </p:txBody>
      </p:sp>
    </p:spTree>
    <p:extLst>
      <p:ext uri="{BB962C8B-B14F-4D97-AF65-F5344CB8AC3E}">
        <p14:creationId xmlns:p14="http://schemas.microsoft.com/office/powerpoint/2010/main" val="195719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64DCC-CE8A-47AF-8211-CD5A88054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D2D547-F3D4-45D7-A76A-2EB90A5E0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C2EE-774B-4CC9-B1EF-690013197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E1F24-A1AB-4071-9539-A1F95BD050FE}" type="datetimeFigureOut">
              <a:rPr lang="en-CA" smtClean="0"/>
              <a:t>2020-05-30</a:t>
            </a:fld>
            <a:endParaRPr lang="en-CA"/>
          </a:p>
        </p:txBody>
      </p:sp>
      <p:sp>
        <p:nvSpPr>
          <p:cNvPr id="5" name="Footer Placeholder 4">
            <a:extLst>
              <a:ext uri="{FF2B5EF4-FFF2-40B4-BE49-F238E27FC236}">
                <a16:creationId xmlns:a16="http://schemas.microsoft.com/office/drawing/2014/main" id="{C5723A9F-A0BE-4DF9-8A10-1E814BFD5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9BAEE58-EB34-453A-A055-BB3444BD4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7CCFF-A864-4AA5-8ADB-A9D047DE0BF1}" type="slidenum">
              <a:rPr lang="en-CA" smtClean="0"/>
              <a:t>‹#›</a:t>
            </a:fld>
            <a:endParaRPr lang="en-CA"/>
          </a:p>
        </p:txBody>
      </p:sp>
    </p:spTree>
    <p:extLst>
      <p:ext uri="{BB962C8B-B14F-4D97-AF65-F5344CB8AC3E}">
        <p14:creationId xmlns:p14="http://schemas.microsoft.com/office/powerpoint/2010/main" val="393502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D569-5641-491A-8911-7E14E40FB6DC}"/>
              </a:ext>
            </a:extLst>
          </p:cNvPr>
          <p:cNvSpPr>
            <a:spLocks noGrp="1"/>
          </p:cNvSpPr>
          <p:nvPr>
            <p:ph type="ctrTitle"/>
          </p:nvPr>
        </p:nvSpPr>
        <p:spPr>
          <a:xfrm>
            <a:off x="0" y="667819"/>
            <a:ext cx="12037888" cy="1013343"/>
          </a:xfrm>
        </p:spPr>
        <p:txBody>
          <a:bodyPr>
            <a:normAutofit/>
          </a:bodyPr>
          <a:lstStyle/>
          <a:p>
            <a:r>
              <a:rPr lang="en-CA" sz="5400" b="1" dirty="0">
                <a:solidFill>
                  <a:srgbClr val="FF0000"/>
                </a:solidFill>
                <a:latin typeface="Times New Roman" panose="02020603050405020304" pitchFamily="18" charset="0"/>
                <a:cs typeface="Times New Roman" panose="02020603050405020304" pitchFamily="18" charset="0"/>
              </a:rPr>
              <a:t>MapReduce Framework</a:t>
            </a:r>
          </a:p>
        </p:txBody>
      </p:sp>
      <p:pic>
        <p:nvPicPr>
          <p:cNvPr id="3" name="Picture 2">
            <a:extLst>
              <a:ext uri="{FF2B5EF4-FFF2-40B4-BE49-F238E27FC236}">
                <a16:creationId xmlns:a16="http://schemas.microsoft.com/office/drawing/2014/main" id="{E4BDF164-2758-46E8-9844-8E032658520C}"/>
              </a:ext>
            </a:extLst>
          </p:cNvPr>
          <p:cNvPicPr>
            <a:picLocks noChangeAspect="1"/>
          </p:cNvPicPr>
          <p:nvPr/>
        </p:nvPicPr>
        <p:blipFill>
          <a:blip r:embed="rId3"/>
          <a:stretch>
            <a:fillRect/>
          </a:stretch>
        </p:blipFill>
        <p:spPr>
          <a:xfrm>
            <a:off x="607941" y="2683695"/>
            <a:ext cx="10277475" cy="4038600"/>
          </a:xfrm>
          <a:prstGeom prst="rect">
            <a:avLst/>
          </a:prstGeom>
        </p:spPr>
      </p:pic>
    </p:spTree>
    <p:extLst>
      <p:ext uri="{BB962C8B-B14F-4D97-AF65-F5344CB8AC3E}">
        <p14:creationId xmlns:p14="http://schemas.microsoft.com/office/powerpoint/2010/main" val="213432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OutputFilePath</a:t>
            </a:r>
          </a:p>
        </p:txBody>
      </p:sp>
      <p:sp>
        <p:nvSpPr>
          <p:cNvPr id="4" name="Rectangle 3">
            <a:extLst>
              <a:ext uri="{FF2B5EF4-FFF2-40B4-BE49-F238E27FC236}">
                <a16:creationId xmlns:a16="http://schemas.microsoft.com/office/drawing/2014/main" id="{4AABB789-1A67-404F-9704-09717A5AE314}"/>
              </a:ext>
            </a:extLst>
          </p:cNvPr>
          <p:cNvSpPr/>
          <p:nvPr/>
        </p:nvSpPr>
        <p:spPr>
          <a:xfrm>
            <a:off x="417932" y="882026"/>
            <a:ext cx="4441147"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17932" y="1781318"/>
            <a:ext cx="6014766"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513625" y="2786925"/>
            <a:ext cx="5224413" cy="175366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Tree>
    <p:extLst>
      <p:ext uri="{BB962C8B-B14F-4D97-AF65-F5344CB8AC3E}">
        <p14:creationId xmlns:p14="http://schemas.microsoft.com/office/powerpoint/2010/main" val="95392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Jar File</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5438774"/>
            <a:ext cx="11743769" cy="1289231"/>
          </a:xfrm>
        </p:spPr>
        <p:txBody>
          <a:bodyPr>
            <a:normAutofit lnSpcReduction="10000"/>
          </a:bodyPr>
          <a:lstStyle/>
          <a:p>
            <a:r>
              <a:rPr lang="en-CA" sz="2000" dirty="0">
                <a:latin typeface="Times New Roman" panose="02020603050405020304" pitchFamily="18" charset="0"/>
                <a:cs typeface="Times New Roman" panose="02020603050405020304" pitchFamily="18" charset="0"/>
              </a:rPr>
              <a:t>I need to process B1,B2,B3 .My B1 is available in R1N1,R1N2,R2N6 .Do we know in advance which B1 get process ? </a:t>
            </a:r>
            <a:r>
              <a:rPr lang="en-CA" sz="2000" dirty="0">
                <a:solidFill>
                  <a:srgbClr val="FF0000"/>
                </a:solidFill>
                <a:latin typeface="Times New Roman" panose="02020603050405020304" pitchFamily="18" charset="0"/>
                <a:cs typeface="Times New Roman" panose="02020603050405020304" pitchFamily="18" charset="0"/>
              </a:rPr>
              <a:t>No ,we do not know</a:t>
            </a:r>
          </a:p>
          <a:p>
            <a:r>
              <a:rPr lang="en-CA" sz="2000" dirty="0">
                <a:latin typeface="Times New Roman" panose="02020603050405020304" pitchFamily="18" charset="0"/>
                <a:cs typeface="Times New Roman" panose="02020603050405020304" pitchFamily="18" charset="0"/>
              </a:rPr>
              <a:t>It can process in either B1 ,or B2 or B3.In Runtime your Jar file will be transfer to those machine. If you make it available to HDFS there is no point of doing that.</a:t>
            </a:r>
          </a:p>
        </p:txBody>
      </p:sp>
      <p:sp>
        <p:nvSpPr>
          <p:cNvPr id="4" name="Rectangle 3">
            <a:extLst>
              <a:ext uri="{FF2B5EF4-FFF2-40B4-BE49-F238E27FC236}">
                <a16:creationId xmlns:a16="http://schemas.microsoft.com/office/drawing/2014/main" id="{87FF9AA7-13C5-4527-A54B-118A094079C1}"/>
              </a:ext>
            </a:extLst>
          </p:cNvPr>
          <p:cNvSpPr/>
          <p:nvPr/>
        </p:nvSpPr>
        <p:spPr>
          <a:xfrm>
            <a:off x="2977744" y="1557337"/>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2E9AE69-BAA4-43D5-AF51-B004811A3918}"/>
              </a:ext>
            </a:extLst>
          </p:cNvPr>
          <p:cNvSpPr/>
          <p:nvPr/>
        </p:nvSpPr>
        <p:spPr>
          <a:xfrm>
            <a:off x="3139669" y="1697830"/>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     R1N1</a:t>
            </a:r>
          </a:p>
        </p:txBody>
      </p:sp>
      <p:sp>
        <p:nvSpPr>
          <p:cNvPr id="6" name="Rectangle 5">
            <a:extLst>
              <a:ext uri="{FF2B5EF4-FFF2-40B4-BE49-F238E27FC236}">
                <a16:creationId xmlns:a16="http://schemas.microsoft.com/office/drawing/2014/main" id="{8659027E-19CA-4128-B11E-7FC9A7D67481}"/>
              </a:ext>
            </a:extLst>
          </p:cNvPr>
          <p:cNvSpPr/>
          <p:nvPr/>
        </p:nvSpPr>
        <p:spPr>
          <a:xfrm>
            <a:off x="3187294" y="2609850"/>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1AF139B-21F9-4BA7-9873-4B7102C12824}"/>
              </a:ext>
            </a:extLst>
          </p:cNvPr>
          <p:cNvSpPr/>
          <p:nvPr/>
        </p:nvSpPr>
        <p:spPr>
          <a:xfrm>
            <a:off x="3206344" y="3617119"/>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1BAD504-44E6-431B-A2E0-175E9758357B}"/>
              </a:ext>
            </a:extLst>
          </p:cNvPr>
          <p:cNvSpPr/>
          <p:nvPr/>
        </p:nvSpPr>
        <p:spPr>
          <a:xfrm>
            <a:off x="3187294" y="448865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2D7D6062-B4A6-441C-ACFA-FE9A515C9D08}"/>
              </a:ext>
            </a:extLst>
          </p:cNvPr>
          <p:cNvSpPr/>
          <p:nvPr/>
        </p:nvSpPr>
        <p:spPr>
          <a:xfrm>
            <a:off x="5854294" y="1557337"/>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BA2DCE3-E733-4B77-8C49-BF02B928C36D}"/>
              </a:ext>
            </a:extLst>
          </p:cNvPr>
          <p:cNvSpPr/>
          <p:nvPr/>
        </p:nvSpPr>
        <p:spPr>
          <a:xfrm>
            <a:off x="6097182" y="176212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R2N5</a:t>
            </a:r>
          </a:p>
        </p:txBody>
      </p:sp>
      <p:sp>
        <p:nvSpPr>
          <p:cNvPr id="11" name="Rectangle 10">
            <a:extLst>
              <a:ext uri="{FF2B5EF4-FFF2-40B4-BE49-F238E27FC236}">
                <a16:creationId xmlns:a16="http://schemas.microsoft.com/office/drawing/2014/main" id="{5D3AC520-4CAE-449D-8D2B-09F4C6C7E8CC}"/>
              </a:ext>
            </a:extLst>
          </p:cNvPr>
          <p:cNvSpPr/>
          <p:nvPr/>
        </p:nvSpPr>
        <p:spPr>
          <a:xfrm>
            <a:off x="6120994" y="258365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D018434D-8102-4686-814C-ADEB16669DAB}"/>
              </a:ext>
            </a:extLst>
          </p:cNvPr>
          <p:cNvSpPr/>
          <p:nvPr/>
        </p:nvSpPr>
        <p:spPr>
          <a:xfrm>
            <a:off x="6082894" y="3617120"/>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CFFEC6F-3BE8-4129-A804-88023F222DE9}"/>
              </a:ext>
            </a:extLst>
          </p:cNvPr>
          <p:cNvSpPr/>
          <p:nvPr/>
        </p:nvSpPr>
        <p:spPr>
          <a:xfrm>
            <a:off x="6082894" y="446484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
        <p:nvSpPr>
          <p:cNvPr id="14" name="Rectangle 13">
            <a:extLst>
              <a:ext uri="{FF2B5EF4-FFF2-40B4-BE49-F238E27FC236}">
                <a16:creationId xmlns:a16="http://schemas.microsoft.com/office/drawing/2014/main" id="{82BD7230-5092-4498-B074-27AC1AAEC0B6}"/>
              </a:ext>
            </a:extLst>
          </p:cNvPr>
          <p:cNvSpPr/>
          <p:nvPr/>
        </p:nvSpPr>
        <p:spPr>
          <a:xfrm>
            <a:off x="8730844" y="1533524"/>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B3CC576-47C1-4259-BE1B-9A6AD0D5905E}"/>
              </a:ext>
            </a:extLst>
          </p:cNvPr>
          <p:cNvSpPr/>
          <p:nvPr/>
        </p:nvSpPr>
        <p:spPr>
          <a:xfrm>
            <a:off x="8892769" y="167401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05E9062C-A2D2-4484-9CA1-91535F490A5E}"/>
              </a:ext>
            </a:extLst>
          </p:cNvPr>
          <p:cNvSpPr/>
          <p:nvPr/>
        </p:nvSpPr>
        <p:spPr>
          <a:xfrm>
            <a:off x="8940394" y="258603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EC788B81-798A-403F-863C-C82A2D2451FC}"/>
              </a:ext>
            </a:extLst>
          </p:cNvPr>
          <p:cNvSpPr/>
          <p:nvPr/>
        </p:nvSpPr>
        <p:spPr>
          <a:xfrm>
            <a:off x="8959444" y="3593306"/>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96B9095F-2AD2-4A2B-8272-69B02BED0F3B}"/>
              </a:ext>
            </a:extLst>
          </p:cNvPr>
          <p:cNvSpPr/>
          <p:nvPr/>
        </p:nvSpPr>
        <p:spPr>
          <a:xfrm>
            <a:off x="8940394" y="446484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R3N12</a:t>
            </a:r>
          </a:p>
        </p:txBody>
      </p:sp>
      <p:sp>
        <p:nvSpPr>
          <p:cNvPr id="19" name="Rectangle 18">
            <a:extLst>
              <a:ext uri="{FF2B5EF4-FFF2-40B4-BE49-F238E27FC236}">
                <a16:creationId xmlns:a16="http://schemas.microsoft.com/office/drawing/2014/main" id="{5FA1B0B1-6C74-4820-8AC5-66F17CF9B06E}"/>
              </a:ext>
            </a:extLst>
          </p:cNvPr>
          <p:cNvSpPr/>
          <p:nvPr/>
        </p:nvSpPr>
        <p:spPr>
          <a:xfrm>
            <a:off x="44735" y="2250209"/>
            <a:ext cx="895283" cy="61176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Abc.txt</a:t>
            </a:r>
          </a:p>
          <a:p>
            <a:pPr algn="ctr"/>
            <a:r>
              <a:rPr lang="en-CA" dirty="0">
                <a:solidFill>
                  <a:schemeClr val="tx1"/>
                </a:solidFill>
                <a:latin typeface="Times New Roman" panose="02020603050405020304" pitchFamily="18" charset="0"/>
                <a:cs typeface="Times New Roman" panose="02020603050405020304" pitchFamily="18" charset="0"/>
              </a:rPr>
              <a:t>300MB</a:t>
            </a:r>
          </a:p>
        </p:txBody>
      </p:sp>
      <p:sp>
        <p:nvSpPr>
          <p:cNvPr id="20" name="Rectangle 19">
            <a:extLst>
              <a:ext uri="{FF2B5EF4-FFF2-40B4-BE49-F238E27FC236}">
                <a16:creationId xmlns:a16="http://schemas.microsoft.com/office/drawing/2014/main" id="{5E3C1BF0-166D-4C7A-A5D9-04A5DEFE6330}"/>
              </a:ext>
            </a:extLst>
          </p:cNvPr>
          <p:cNvSpPr/>
          <p:nvPr/>
        </p:nvSpPr>
        <p:spPr>
          <a:xfrm>
            <a:off x="1786585" y="1979217"/>
            <a:ext cx="575943" cy="3544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21" name="Rectangle 20">
            <a:extLst>
              <a:ext uri="{FF2B5EF4-FFF2-40B4-BE49-F238E27FC236}">
                <a16:creationId xmlns:a16="http://schemas.microsoft.com/office/drawing/2014/main" id="{8D5969EA-DEEA-4022-A26D-77C5C66DE683}"/>
              </a:ext>
            </a:extLst>
          </p:cNvPr>
          <p:cNvSpPr/>
          <p:nvPr/>
        </p:nvSpPr>
        <p:spPr>
          <a:xfrm>
            <a:off x="1812733" y="2761506"/>
            <a:ext cx="575943" cy="30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22" name="Rectangle 21">
            <a:extLst>
              <a:ext uri="{FF2B5EF4-FFF2-40B4-BE49-F238E27FC236}">
                <a16:creationId xmlns:a16="http://schemas.microsoft.com/office/drawing/2014/main" id="{61A26DE3-E380-47AD-87A2-4AC94B883BB2}"/>
              </a:ext>
            </a:extLst>
          </p:cNvPr>
          <p:cNvSpPr/>
          <p:nvPr/>
        </p:nvSpPr>
        <p:spPr>
          <a:xfrm>
            <a:off x="1812733" y="3428999"/>
            <a:ext cx="514753" cy="3411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23" name="Rectangle 22">
            <a:extLst>
              <a:ext uri="{FF2B5EF4-FFF2-40B4-BE49-F238E27FC236}">
                <a16:creationId xmlns:a16="http://schemas.microsoft.com/office/drawing/2014/main" id="{85C6DE9E-6D92-4F28-A701-5F69DFBA4E5B}"/>
              </a:ext>
            </a:extLst>
          </p:cNvPr>
          <p:cNvSpPr/>
          <p:nvPr/>
        </p:nvSpPr>
        <p:spPr>
          <a:xfrm>
            <a:off x="44735" y="4277885"/>
            <a:ext cx="1790565" cy="7508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Data Blocks</a:t>
            </a:r>
          </a:p>
          <a:p>
            <a:pPr algn="ctr"/>
            <a:r>
              <a:rPr lang="en-CA" dirty="0">
                <a:solidFill>
                  <a:schemeClr val="tx1"/>
                </a:solidFill>
                <a:latin typeface="Times New Roman" panose="02020603050405020304" pitchFamily="18" charset="0"/>
                <a:cs typeface="Times New Roman" panose="02020603050405020304" pitchFamily="18" charset="0"/>
              </a:rPr>
              <a:t>Block size :128</a:t>
            </a:r>
          </a:p>
        </p:txBody>
      </p:sp>
      <p:cxnSp>
        <p:nvCxnSpPr>
          <p:cNvPr id="24" name="Straight Arrow Connector 23">
            <a:extLst>
              <a:ext uri="{FF2B5EF4-FFF2-40B4-BE49-F238E27FC236}">
                <a16:creationId xmlns:a16="http://schemas.microsoft.com/office/drawing/2014/main" id="{C44EE41F-F806-432F-A071-33BEE0A75669}"/>
              </a:ext>
            </a:extLst>
          </p:cNvPr>
          <p:cNvCxnSpPr>
            <a:cxnSpLocks/>
            <a:stCxn id="23" idx="0"/>
            <a:endCxn id="20" idx="1"/>
          </p:cNvCxnSpPr>
          <p:nvPr/>
        </p:nvCxnSpPr>
        <p:spPr>
          <a:xfrm flipV="1">
            <a:off x="940018" y="2156421"/>
            <a:ext cx="846567" cy="212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AE4362-DE90-4D3F-97A6-A7E9AE9BE8BB}"/>
              </a:ext>
            </a:extLst>
          </p:cNvPr>
          <p:cNvCxnSpPr>
            <a:cxnSpLocks/>
            <a:stCxn id="23" idx="0"/>
          </p:cNvCxnSpPr>
          <p:nvPr/>
        </p:nvCxnSpPr>
        <p:spPr>
          <a:xfrm flipV="1">
            <a:off x="940018" y="2947765"/>
            <a:ext cx="850148" cy="13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DDB98A-DB91-4D47-B2C8-A8A6C7B00C79}"/>
              </a:ext>
            </a:extLst>
          </p:cNvPr>
          <p:cNvCxnSpPr>
            <a:cxnSpLocks/>
            <a:stCxn id="23" idx="0"/>
          </p:cNvCxnSpPr>
          <p:nvPr/>
        </p:nvCxnSpPr>
        <p:spPr>
          <a:xfrm flipV="1">
            <a:off x="940018" y="3666119"/>
            <a:ext cx="872715" cy="61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E044D79-E194-4C8D-8A85-17CBC19B4FB2}"/>
              </a:ext>
            </a:extLst>
          </p:cNvPr>
          <p:cNvSpPr/>
          <p:nvPr/>
        </p:nvSpPr>
        <p:spPr>
          <a:xfrm>
            <a:off x="3217001" y="178256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29" name="Rectangle 28">
            <a:extLst>
              <a:ext uri="{FF2B5EF4-FFF2-40B4-BE49-F238E27FC236}">
                <a16:creationId xmlns:a16="http://schemas.microsoft.com/office/drawing/2014/main" id="{5B342C1F-2CFB-492C-B489-4D4495AE81FE}"/>
              </a:ext>
            </a:extLst>
          </p:cNvPr>
          <p:cNvSpPr/>
          <p:nvPr/>
        </p:nvSpPr>
        <p:spPr>
          <a:xfrm>
            <a:off x="6208455" y="2743662"/>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30" name="Rectangle 29">
            <a:extLst>
              <a:ext uri="{FF2B5EF4-FFF2-40B4-BE49-F238E27FC236}">
                <a16:creationId xmlns:a16="http://schemas.microsoft.com/office/drawing/2014/main" id="{2C56BDB2-B86F-436E-AC93-8C8A7CE1F73B}"/>
              </a:ext>
            </a:extLst>
          </p:cNvPr>
          <p:cNvSpPr/>
          <p:nvPr/>
        </p:nvSpPr>
        <p:spPr>
          <a:xfrm>
            <a:off x="3251115" y="275494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D34DA2B1-FC6C-421F-AAC5-DA372CB154A5}"/>
              </a:ext>
            </a:extLst>
          </p:cNvPr>
          <p:cNvSpPr/>
          <p:nvPr/>
        </p:nvSpPr>
        <p:spPr>
          <a:xfrm>
            <a:off x="6165641" y="376068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2" name="Rectangle 31">
            <a:extLst>
              <a:ext uri="{FF2B5EF4-FFF2-40B4-BE49-F238E27FC236}">
                <a16:creationId xmlns:a16="http://schemas.microsoft.com/office/drawing/2014/main" id="{AB0DCF6F-8241-4B89-BFFB-5E2C1F88E057}"/>
              </a:ext>
            </a:extLst>
          </p:cNvPr>
          <p:cNvSpPr/>
          <p:nvPr/>
        </p:nvSpPr>
        <p:spPr>
          <a:xfrm>
            <a:off x="9013006" y="275341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2201E044-DE23-4164-8ACD-AE345FFDE182}"/>
              </a:ext>
            </a:extLst>
          </p:cNvPr>
          <p:cNvSpPr/>
          <p:nvPr/>
        </p:nvSpPr>
        <p:spPr>
          <a:xfrm>
            <a:off x="3373523" y="376068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34285E45-7226-4339-AF37-53D34EAE69B7}"/>
              </a:ext>
            </a:extLst>
          </p:cNvPr>
          <p:cNvSpPr/>
          <p:nvPr/>
        </p:nvSpPr>
        <p:spPr>
          <a:xfrm>
            <a:off x="6120994" y="459569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7" name="Rectangle 36">
            <a:extLst>
              <a:ext uri="{FF2B5EF4-FFF2-40B4-BE49-F238E27FC236}">
                <a16:creationId xmlns:a16="http://schemas.microsoft.com/office/drawing/2014/main" id="{2FD4F7D2-B900-47D4-87CB-495724FA4ABF}"/>
              </a:ext>
            </a:extLst>
          </p:cNvPr>
          <p:cNvSpPr/>
          <p:nvPr/>
        </p:nvSpPr>
        <p:spPr>
          <a:xfrm>
            <a:off x="3139669" y="842268"/>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     Switch </a:t>
            </a:r>
          </a:p>
        </p:txBody>
      </p:sp>
      <p:sp>
        <p:nvSpPr>
          <p:cNvPr id="38" name="Rectangle 37">
            <a:extLst>
              <a:ext uri="{FF2B5EF4-FFF2-40B4-BE49-F238E27FC236}">
                <a16:creationId xmlns:a16="http://schemas.microsoft.com/office/drawing/2014/main" id="{268E5F1C-D157-4D4D-8117-5E1B84313EF6}"/>
              </a:ext>
            </a:extLst>
          </p:cNvPr>
          <p:cNvSpPr/>
          <p:nvPr/>
        </p:nvSpPr>
        <p:spPr>
          <a:xfrm>
            <a:off x="6097182" y="842268"/>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     Switch </a:t>
            </a:r>
          </a:p>
        </p:txBody>
      </p:sp>
      <p:sp>
        <p:nvSpPr>
          <p:cNvPr id="39" name="Rectangle 38">
            <a:extLst>
              <a:ext uri="{FF2B5EF4-FFF2-40B4-BE49-F238E27FC236}">
                <a16:creationId xmlns:a16="http://schemas.microsoft.com/office/drawing/2014/main" id="{2BFB56F9-0713-4480-8351-784B7AC04CAD}"/>
              </a:ext>
            </a:extLst>
          </p:cNvPr>
          <p:cNvSpPr/>
          <p:nvPr/>
        </p:nvSpPr>
        <p:spPr>
          <a:xfrm>
            <a:off x="8878525" y="869522"/>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     Switch </a:t>
            </a:r>
          </a:p>
        </p:txBody>
      </p:sp>
    </p:spTree>
    <p:extLst>
      <p:ext uri="{BB962C8B-B14F-4D97-AF65-F5344CB8AC3E}">
        <p14:creationId xmlns:p14="http://schemas.microsoft.com/office/powerpoint/2010/main" val="314391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Jar File</a:t>
            </a:r>
          </a:p>
        </p:txBody>
      </p:sp>
      <p:sp>
        <p:nvSpPr>
          <p:cNvPr id="4" name="Rectangle 3">
            <a:extLst>
              <a:ext uri="{FF2B5EF4-FFF2-40B4-BE49-F238E27FC236}">
                <a16:creationId xmlns:a16="http://schemas.microsoft.com/office/drawing/2014/main" id="{4AABB789-1A67-404F-9704-09717A5AE314}"/>
              </a:ext>
            </a:extLst>
          </p:cNvPr>
          <p:cNvSpPr/>
          <p:nvPr/>
        </p:nvSpPr>
        <p:spPr>
          <a:xfrm>
            <a:off x="417932" y="882026"/>
            <a:ext cx="4441147"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17932" y="1781318"/>
            <a:ext cx="6014766"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513625" y="2786925"/>
            <a:ext cx="5224413" cy="175366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pic>
        <p:nvPicPr>
          <p:cNvPr id="7" name="Picture 6">
            <a:extLst>
              <a:ext uri="{FF2B5EF4-FFF2-40B4-BE49-F238E27FC236}">
                <a16:creationId xmlns:a16="http://schemas.microsoft.com/office/drawing/2014/main" id="{B8BD9992-BDBA-403D-97D1-0D843C45AC49}"/>
              </a:ext>
            </a:extLst>
          </p:cNvPr>
          <p:cNvPicPr>
            <a:picLocks noChangeAspect="1"/>
          </p:cNvPicPr>
          <p:nvPr/>
        </p:nvPicPr>
        <p:blipFill rotWithShape="1">
          <a:blip r:embed="rId2"/>
          <a:srcRect t="20132"/>
          <a:stretch/>
        </p:blipFill>
        <p:spPr>
          <a:xfrm>
            <a:off x="8262383" y="1108074"/>
            <a:ext cx="2514600" cy="768351"/>
          </a:xfrm>
          <a:prstGeom prst="rect">
            <a:avLst/>
          </a:prstGeom>
        </p:spPr>
      </p:pic>
    </p:spTree>
    <p:extLst>
      <p:ext uri="{BB962C8B-B14F-4D97-AF65-F5344CB8AC3E}">
        <p14:creationId xmlns:p14="http://schemas.microsoft.com/office/powerpoint/2010/main" val="86791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Master /Slave in HG1,2</a:t>
            </a:r>
          </a:p>
        </p:txBody>
      </p:sp>
      <p:sp>
        <p:nvSpPr>
          <p:cNvPr id="4" name="Flowchart: Connector 3">
            <a:extLst>
              <a:ext uri="{FF2B5EF4-FFF2-40B4-BE49-F238E27FC236}">
                <a16:creationId xmlns:a16="http://schemas.microsoft.com/office/drawing/2014/main" id="{992C4FB1-F6E2-470E-89BE-A86FAA359410}"/>
              </a:ext>
            </a:extLst>
          </p:cNvPr>
          <p:cNvSpPr/>
          <p:nvPr/>
        </p:nvSpPr>
        <p:spPr>
          <a:xfrm>
            <a:off x="4343399" y="1400175"/>
            <a:ext cx="1722249"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HG1</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a:p>
            <a:pPr algn="ctr"/>
            <a:r>
              <a:rPr lang="en-CA" sz="1600" dirty="0">
                <a:solidFill>
                  <a:schemeClr val="tx1"/>
                </a:solidFill>
                <a:latin typeface="Times New Roman" panose="02020603050405020304" pitchFamily="18" charset="0"/>
                <a:cs typeface="Times New Roman" panose="02020603050405020304" pitchFamily="18" charset="0"/>
              </a:rPr>
              <a:t>HG2</a:t>
            </a:r>
          </a:p>
          <a:p>
            <a:pPr algn="ctr"/>
            <a:r>
              <a:rPr lang="en-CA" sz="1600" dirty="0">
                <a:solidFill>
                  <a:schemeClr val="tx1"/>
                </a:solidFill>
                <a:latin typeface="Times New Roman" panose="02020603050405020304" pitchFamily="18" charset="0"/>
                <a:cs typeface="Times New Roman" panose="02020603050405020304" pitchFamily="18" charset="0"/>
              </a:rPr>
              <a:t>Resource Manager</a:t>
            </a:r>
          </a:p>
        </p:txBody>
      </p:sp>
      <p:sp>
        <p:nvSpPr>
          <p:cNvPr id="5" name="Flowchart: Connector 4">
            <a:extLst>
              <a:ext uri="{FF2B5EF4-FFF2-40B4-BE49-F238E27FC236}">
                <a16:creationId xmlns:a16="http://schemas.microsoft.com/office/drawing/2014/main" id="{2EF74A75-166D-457A-B127-911EFD13AA4C}"/>
              </a:ext>
            </a:extLst>
          </p:cNvPr>
          <p:cNvSpPr/>
          <p:nvPr/>
        </p:nvSpPr>
        <p:spPr>
          <a:xfrm>
            <a:off x="4163206" y="3694864"/>
            <a:ext cx="2284437" cy="1582821"/>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r>
              <a:rPr lang="en-CA" sz="1400" dirty="0">
                <a:solidFill>
                  <a:schemeClr val="tx1"/>
                </a:solidFill>
                <a:latin typeface="Times New Roman" panose="02020603050405020304" pitchFamily="18" charset="0"/>
                <a:cs typeface="Times New Roman" panose="02020603050405020304" pitchFamily="18" charset="0"/>
              </a:rPr>
              <a:t>Slave </a:t>
            </a:r>
          </a:p>
          <a:p>
            <a:pPr algn="ctr"/>
            <a:r>
              <a:rPr lang="en-CA" sz="1400" dirty="0">
                <a:solidFill>
                  <a:schemeClr val="tx1"/>
                </a:solidFill>
                <a:latin typeface="Times New Roman" panose="02020603050405020304" pitchFamily="18" charset="0"/>
                <a:cs typeface="Times New Roman" panose="02020603050405020304" pitchFamily="18" charset="0"/>
              </a:rPr>
              <a:t>HG1</a:t>
            </a:r>
          </a:p>
          <a:p>
            <a:pPr algn="ctr"/>
            <a:r>
              <a:rPr lang="en-CA" sz="1400" dirty="0">
                <a:solidFill>
                  <a:schemeClr val="tx1"/>
                </a:solidFill>
                <a:latin typeface="Times New Roman" panose="02020603050405020304" pitchFamily="18" charset="0"/>
                <a:cs typeface="Times New Roman" panose="02020603050405020304" pitchFamily="18" charset="0"/>
              </a:rPr>
              <a:t>Task Tracker</a:t>
            </a:r>
          </a:p>
          <a:p>
            <a:pPr algn="ctr"/>
            <a:r>
              <a:rPr lang="en-CA" sz="1400" dirty="0">
                <a:solidFill>
                  <a:schemeClr val="tx1"/>
                </a:solidFill>
                <a:latin typeface="Times New Roman" panose="02020603050405020304" pitchFamily="18" charset="0"/>
                <a:cs typeface="Times New Roman" panose="02020603050405020304" pitchFamily="18" charset="0"/>
              </a:rPr>
              <a:t>HG2</a:t>
            </a:r>
          </a:p>
          <a:p>
            <a:pPr algn="ctr"/>
            <a:r>
              <a:rPr lang="en-CA" sz="1400" dirty="0">
                <a:solidFill>
                  <a:schemeClr val="tx1"/>
                </a:solidFill>
                <a:latin typeface="Times New Roman" panose="02020603050405020304" pitchFamily="18" charset="0"/>
                <a:cs typeface="Times New Roman" panose="02020603050405020304" pitchFamily="18" charset="0"/>
              </a:rPr>
              <a:t>Node Manager</a:t>
            </a:r>
          </a:p>
          <a:p>
            <a:pPr algn="ctr"/>
            <a:r>
              <a:rPr lang="en-CA" dirty="0">
                <a:solidFill>
                  <a:schemeClr val="tx1"/>
                </a:solidFill>
                <a:latin typeface="Times New Roman" panose="02020603050405020304" pitchFamily="18" charset="0"/>
                <a:cs typeface="Times New Roman" panose="02020603050405020304" pitchFamily="18" charset="0"/>
              </a:rPr>
              <a:t> </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p>
        </p:txBody>
      </p:sp>
      <p:sp>
        <p:nvSpPr>
          <p:cNvPr id="6" name="Flowchart: Connector 5">
            <a:extLst>
              <a:ext uri="{FF2B5EF4-FFF2-40B4-BE49-F238E27FC236}">
                <a16:creationId xmlns:a16="http://schemas.microsoft.com/office/drawing/2014/main" id="{30A0D0D5-8277-467F-A95E-46DC40F4D01E}"/>
              </a:ext>
            </a:extLst>
          </p:cNvPr>
          <p:cNvSpPr/>
          <p:nvPr/>
        </p:nvSpPr>
        <p:spPr>
          <a:xfrm>
            <a:off x="7886699" y="3533775"/>
            <a:ext cx="2190749"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r>
              <a:rPr lang="en-CA" sz="1400" dirty="0">
                <a:solidFill>
                  <a:schemeClr val="tx1"/>
                </a:solidFill>
                <a:latin typeface="Times New Roman" panose="02020603050405020304" pitchFamily="18" charset="0"/>
                <a:cs typeface="Times New Roman" panose="02020603050405020304" pitchFamily="18" charset="0"/>
              </a:rPr>
              <a:t>Slave </a:t>
            </a:r>
          </a:p>
          <a:p>
            <a:pPr algn="ctr"/>
            <a:r>
              <a:rPr lang="en-CA" sz="1400" dirty="0">
                <a:solidFill>
                  <a:schemeClr val="tx1"/>
                </a:solidFill>
                <a:latin typeface="Times New Roman" panose="02020603050405020304" pitchFamily="18" charset="0"/>
                <a:cs typeface="Times New Roman" panose="02020603050405020304" pitchFamily="18" charset="0"/>
              </a:rPr>
              <a:t>HG1</a:t>
            </a:r>
          </a:p>
          <a:p>
            <a:pPr algn="ctr"/>
            <a:r>
              <a:rPr lang="en-CA" sz="1400" dirty="0">
                <a:solidFill>
                  <a:schemeClr val="tx1"/>
                </a:solidFill>
                <a:latin typeface="Times New Roman" panose="02020603050405020304" pitchFamily="18" charset="0"/>
                <a:cs typeface="Times New Roman" panose="02020603050405020304" pitchFamily="18" charset="0"/>
              </a:rPr>
              <a:t>Task Tracker</a:t>
            </a:r>
          </a:p>
          <a:p>
            <a:pPr algn="ctr"/>
            <a:r>
              <a:rPr lang="en-CA" sz="1400" dirty="0">
                <a:solidFill>
                  <a:schemeClr val="tx1"/>
                </a:solidFill>
                <a:latin typeface="Times New Roman" panose="02020603050405020304" pitchFamily="18" charset="0"/>
                <a:cs typeface="Times New Roman" panose="02020603050405020304" pitchFamily="18" charset="0"/>
              </a:rPr>
              <a:t>HG2</a:t>
            </a:r>
          </a:p>
          <a:p>
            <a:pPr algn="ctr"/>
            <a:r>
              <a:rPr lang="en-CA" sz="1400" dirty="0">
                <a:solidFill>
                  <a:schemeClr val="tx1"/>
                </a:solidFill>
                <a:latin typeface="Times New Roman" panose="02020603050405020304" pitchFamily="18" charset="0"/>
                <a:cs typeface="Times New Roman" panose="02020603050405020304" pitchFamily="18" charset="0"/>
              </a:rPr>
              <a:t>Node Manager</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p>
        </p:txBody>
      </p:sp>
      <p:sp>
        <p:nvSpPr>
          <p:cNvPr id="7" name="Flowchart: Connector 6">
            <a:extLst>
              <a:ext uri="{FF2B5EF4-FFF2-40B4-BE49-F238E27FC236}">
                <a16:creationId xmlns:a16="http://schemas.microsoft.com/office/drawing/2014/main" id="{E18FA975-4594-4C30-A402-8536989FEBAB}"/>
              </a:ext>
            </a:extLst>
          </p:cNvPr>
          <p:cNvSpPr/>
          <p:nvPr/>
        </p:nvSpPr>
        <p:spPr>
          <a:xfrm>
            <a:off x="971550" y="3533775"/>
            <a:ext cx="1752600"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Slave </a:t>
            </a:r>
          </a:p>
          <a:p>
            <a:pPr algn="ctr"/>
            <a:r>
              <a:rPr lang="en-CA" sz="1600" dirty="0">
                <a:solidFill>
                  <a:schemeClr val="tx1"/>
                </a:solidFill>
                <a:latin typeface="Times New Roman" panose="02020603050405020304" pitchFamily="18" charset="0"/>
                <a:cs typeface="Times New Roman" panose="02020603050405020304" pitchFamily="18" charset="0"/>
              </a:rPr>
              <a:t>HG1</a:t>
            </a:r>
          </a:p>
          <a:p>
            <a:pPr algn="ctr"/>
            <a:r>
              <a:rPr lang="en-CA" sz="1600" dirty="0">
                <a:solidFill>
                  <a:schemeClr val="tx1"/>
                </a:solidFill>
                <a:latin typeface="Times New Roman" panose="02020603050405020304" pitchFamily="18" charset="0"/>
                <a:cs typeface="Times New Roman" panose="02020603050405020304" pitchFamily="18" charset="0"/>
              </a:rPr>
              <a:t>Task Tracker</a:t>
            </a:r>
          </a:p>
          <a:p>
            <a:pPr algn="ctr"/>
            <a:r>
              <a:rPr lang="en-CA" sz="1600" dirty="0">
                <a:solidFill>
                  <a:schemeClr val="tx1"/>
                </a:solidFill>
                <a:latin typeface="Times New Roman" panose="02020603050405020304" pitchFamily="18" charset="0"/>
                <a:cs typeface="Times New Roman" panose="02020603050405020304" pitchFamily="18" charset="0"/>
              </a:rPr>
              <a:t>HG2</a:t>
            </a:r>
          </a:p>
          <a:p>
            <a:pPr algn="ctr"/>
            <a:r>
              <a:rPr lang="en-CA" sz="1600" dirty="0">
                <a:solidFill>
                  <a:schemeClr val="tx1"/>
                </a:solidFill>
                <a:latin typeface="Times New Roman" panose="02020603050405020304" pitchFamily="18" charset="0"/>
                <a:cs typeface="Times New Roman" panose="02020603050405020304" pitchFamily="18" charset="0"/>
              </a:rPr>
              <a:t>Node Manager</a:t>
            </a:r>
          </a:p>
        </p:txBody>
      </p:sp>
      <p:cxnSp>
        <p:nvCxnSpPr>
          <p:cNvPr id="9" name="Straight Arrow Connector 8">
            <a:extLst>
              <a:ext uri="{FF2B5EF4-FFF2-40B4-BE49-F238E27FC236}">
                <a16:creationId xmlns:a16="http://schemas.microsoft.com/office/drawing/2014/main" id="{ABED35B4-4B89-4C77-BF72-C8BBE0DB1C67}"/>
              </a:ext>
            </a:extLst>
          </p:cNvPr>
          <p:cNvCxnSpPr>
            <a:cxnSpLocks/>
            <a:stCxn id="4" idx="2"/>
          </p:cNvCxnSpPr>
          <p:nvPr/>
        </p:nvCxnSpPr>
        <p:spPr>
          <a:xfrm flipH="1">
            <a:off x="2114551" y="2128838"/>
            <a:ext cx="2228848" cy="1404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AEB8347-3C59-4F4C-8045-126A74A4170A}"/>
              </a:ext>
            </a:extLst>
          </p:cNvPr>
          <p:cNvCxnSpPr>
            <a:cxnSpLocks/>
            <a:stCxn id="4" idx="6"/>
            <a:endCxn id="6" idx="0"/>
          </p:cNvCxnSpPr>
          <p:nvPr/>
        </p:nvCxnSpPr>
        <p:spPr>
          <a:xfrm>
            <a:off x="6065648" y="2128838"/>
            <a:ext cx="2916426" cy="1404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1053EE1-0780-433F-9BEF-FAADB1118AE0}"/>
              </a:ext>
            </a:extLst>
          </p:cNvPr>
          <p:cNvCxnSpPr>
            <a:cxnSpLocks/>
            <a:stCxn id="4" idx="4"/>
          </p:cNvCxnSpPr>
          <p:nvPr/>
        </p:nvCxnSpPr>
        <p:spPr>
          <a:xfrm flipH="1">
            <a:off x="5182866" y="2857500"/>
            <a:ext cx="21658" cy="837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Content Placeholder 2">
            <a:extLst>
              <a:ext uri="{FF2B5EF4-FFF2-40B4-BE49-F238E27FC236}">
                <a16:creationId xmlns:a16="http://schemas.microsoft.com/office/drawing/2014/main" id="{BF2947F9-E9CC-433D-A008-69197C08B503}"/>
              </a:ext>
            </a:extLst>
          </p:cNvPr>
          <p:cNvSpPr>
            <a:spLocks noGrp="1"/>
          </p:cNvSpPr>
          <p:nvPr>
            <p:ph idx="1"/>
          </p:nvPr>
        </p:nvSpPr>
        <p:spPr>
          <a:xfrm>
            <a:off x="142875" y="5429249"/>
            <a:ext cx="11868150" cy="1250951"/>
          </a:xfrm>
        </p:spPr>
        <p:txBody>
          <a:bodyPr>
            <a:normAutofit/>
          </a:bodyPr>
          <a:lstStyle/>
          <a:p>
            <a:pPr marL="457200" lvl="1" indent="0">
              <a:buNone/>
            </a:pPr>
            <a:r>
              <a:rPr lang="en-CA" sz="1600" dirty="0">
                <a:latin typeface="Times New Roman" panose="02020603050405020304" pitchFamily="18" charset="0"/>
                <a:cs typeface="Times New Roman" panose="02020603050405020304" pitchFamily="18" charset="0"/>
              </a:rPr>
              <a:t>When you want to process the data you can log on to any machine .</a:t>
            </a:r>
          </a:p>
        </p:txBody>
      </p:sp>
    </p:spTree>
    <p:extLst>
      <p:ext uri="{BB962C8B-B14F-4D97-AF65-F5344CB8AC3E}">
        <p14:creationId xmlns:p14="http://schemas.microsoft.com/office/powerpoint/2010/main" val="415019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5" y="146051"/>
            <a:ext cx="6749682"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Hadoop</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332923" y="128970"/>
            <a:ext cx="4717594" cy="15214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0602338-F654-44D0-9195-CFCBC9EE5E00}"/>
              </a:ext>
            </a:extLst>
          </p:cNvPr>
          <p:cNvSpPr/>
          <p:nvPr/>
        </p:nvSpPr>
        <p:spPr>
          <a:xfrm>
            <a:off x="5333999" y="3525539"/>
            <a:ext cx="949299"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Queue</a:t>
            </a:r>
            <a:endParaRPr lang="en-CA" sz="1400" dirty="0"/>
          </a:p>
        </p:txBody>
      </p: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b="1" i="1" dirty="0">
                <a:solidFill>
                  <a:srgbClr val="FF0000"/>
                </a:solidFill>
                <a:latin typeface="Times New Roman" panose="02020603050405020304" pitchFamily="18" charset="0"/>
                <a:cs typeface="Times New Roman" panose="02020603050405020304" pitchFamily="18" charset="0"/>
              </a:rPr>
              <a:t>/</a:t>
            </a:r>
            <a:r>
              <a:rPr lang="en-CA" sz="1600" b="1" i="1" dirty="0">
                <a:solidFill>
                  <a:schemeClr val="tx1"/>
                </a:solidFill>
                <a:latin typeface="Times New Roman" panose="02020603050405020304" pitchFamily="18" charset="0"/>
                <a:cs typeface="Times New Roman" panose="02020603050405020304" pitchFamily="18" charset="0"/>
              </a:rPr>
              <a:t>JOB ID (folder)</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46" name="Rectangle 45">
            <a:extLst>
              <a:ext uri="{FF2B5EF4-FFF2-40B4-BE49-F238E27FC236}">
                <a16:creationId xmlns:a16="http://schemas.microsoft.com/office/drawing/2014/main" id="{FC95A1CE-4441-4248-9A56-53D2E88AAA5A}"/>
              </a:ext>
            </a:extLst>
          </p:cNvPr>
          <p:cNvSpPr/>
          <p:nvPr/>
        </p:nvSpPr>
        <p:spPr>
          <a:xfrm>
            <a:off x="4243597" y="3548127"/>
            <a:ext cx="439764" cy="22346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8F93096D-45B5-475D-BF87-C51474AE8090}"/>
              </a:ext>
            </a:extLst>
          </p:cNvPr>
          <p:cNvSpPr/>
          <p:nvPr/>
        </p:nvSpPr>
        <p:spPr>
          <a:xfrm>
            <a:off x="4129249" y="4388667"/>
            <a:ext cx="803425"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Our Job </a:t>
            </a:r>
            <a:endParaRPr lang="en-CA" sz="1400" dirty="0"/>
          </a:p>
        </p:txBody>
      </p:sp>
      <p:cxnSp>
        <p:nvCxnSpPr>
          <p:cNvPr id="48" name="Straight Arrow Connector 47">
            <a:extLst>
              <a:ext uri="{FF2B5EF4-FFF2-40B4-BE49-F238E27FC236}">
                <a16:creationId xmlns:a16="http://schemas.microsoft.com/office/drawing/2014/main" id="{6393A704-892D-40DD-9F40-67E65DE69BD0}"/>
              </a:ext>
            </a:extLst>
          </p:cNvPr>
          <p:cNvCxnSpPr>
            <a:cxnSpLocks/>
          </p:cNvCxnSpPr>
          <p:nvPr/>
        </p:nvCxnSpPr>
        <p:spPr>
          <a:xfrm flipV="1">
            <a:off x="4463479" y="3846912"/>
            <a:ext cx="0" cy="56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FAD8EF70-7E35-43DA-B20F-FF13ECFD780E}"/>
              </a:ext>
            </a:extLst>
          </p:cNvPr>
          <p:cNvSpPr/>
          <p:nvPr/>
        </p:nvSpPr>
        <p:spPr>
          <a:xfrm>
            <a:off x="459459" y="6252465"/>
            <a:ext cx="1385316" cy="307777"/>
          </a:xfrm>
          <a:prstGeom prst="rect">
            <a:avLst/>
          </a:prstGeom>
        </p:spPr>
        <p:txBody>
          <a:bodyPr wrap="none">
            <a:spAutoFit/>
          </a:bodyPr>
          <a:lstStyle/>
          <a:p>
            <a:r>
              <a:rPr lang="en-CA" sz="1400" b="1" i="1" dirty="0">
                <a:latin typeface="Times New Roman" panose="02020603050405020304" pitchFamily="18" charset="0"/>
                <a:cs typeface="Times New Roman" panose="02020603050405020304" pitchFamily="18" charset="0"/>
              </a:rPr>
              <a:t>HDFS Location</a:t>
            </a:r>
            <a:endParaRPr lang="en-CA" sz="1400" b="1" i="1" dirty="0"/>
          </a:p>
        </p:txBody>
      </p:sp>
    </p:spTree>
    <p:extLst>
      <p:ext uri="{BB962C8B-B14F-4D97-AF65-F5344CB8AC3E}">
        <p14:creationId xmlns:p14="http://schemas.microsoft.com/office/powerpoint/2010/main" val="232172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5" y="146051"/>
            <a:ext cx="6749682"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Hadoop</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332923" y="128970"/>
            <a:ext cx="4717594" cy="15214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0602338-F654-44D0-9195-CFCBC9EE5E00}"/>
              </a:ext>
            </a:extLst>
          </p:cNvPr>
          <p:cNvSpPr/>
          <p:nvPr/>
        </p:nvSpPr>
        <p:spPr>
          <a:xfrm>
            <a:off x="5333999" y="3525539"/>
            <a:ext cx="949299"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Queue</a:t>
            </a:r>
            <a:endParaRPr lang="en-CA" sz="1400" dirty="0"/>
          </a:p>
        </p:txBody>
      </p: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 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23" name="Rectangle 22">
            <a:extLst>
              <a:ext uri="{FF2B5EF4-FFF2-40B4-BE49-F238E27FC236}">
                <a16:creationId xmlns:a16="http://schemas.microsoft.com/office/drawing/2014/main" id="{7169210E-4506-4510-BC19-1F26096A34A8}"/>
              </a:ext>
            </a:extLst>
          </p:cNvPr>
          <p:cNvSpPr/>
          <p:nvPr/>
        </p:nvSpPr>
        <p:spPr>
          <a:xfrm>
            <a:off x="4243597" y="3548127"/>
            <a:ext cx="439764" cy="22346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342182" y="3429000"/>
            <a:ext cx="1485539"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FA4B458-4FC2-4E20-AB81-493FD7814212}"/>
              </a:ext>
            </a:extLst>
          </p:cNvPr>
          <p:cNvSpPr/>
          <p:nvPr/>
        </p:nvSpPr>
        <p:spPr>
          <a:xfrm>
            <a:off x="4129249" y="4388667"/>
            <a:ext cx="803425"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Our Job </a:t>
            </a:r>
            <a:endParaRPr lang="en-CA" sz="1400" dirty="0"/>
          </a:p>
        </p:txBody>
      </p:sp>
      <p:cxnSp>
        <p:nvCxnSpPr>
          <p:cNvPr id="26" name="Straight Arrow Connector 25">
            <a:extLst>
              <a:ext uri="{FF2B5EF4-FFF2-40B4-BE49-F238E27FC236}">
                <a16:creationId xmlns:a16="http://schemas.microsoft.com/office/drawing/2014/main" id="{208CAC2E-8FB3-4BE0-BC37-79EA9E4D37D2}"/>
              </a:ext>
            </a:extLst>
          </p:cNvPr>
          <p:cNvCxnSpPr>
            <a:cxnSpLocks/>
          </p:cNvCxnSpPr>
          <p:nvPr/>
        </p:nvCxnSpPr>
        <p:spPr>
          <a:xfrm flipV="1">
            <a:off x="4463479" y="3846912"/>
            <a:ext cx="0" cy="56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Tree>
    <p:extLst>
      <p:ext uri="{BB962C8B-B14F-4D97-AF65-F5344CB8AC3E}">
        <p14:creationId xmlns:p14="http://schemas.microsoft.com/office/powerpoint/2010/main" val="394751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fontScale="90000"/>
          </a:bodyPr>
          <a:lstStyle/>
          <a:p>
            <a:br>
              <a:rPr lang="en-CA" sz="2000" dirty="0">
                <a:solidFill>
                  <a:srgbClr val="FF0000"/>
                </a:solidFill>
                <a:latin typeface="Times New Roman" panose="02020603050405020304" pitchFamily="18" charset="0"/>
                <a:cs typeface="Times New Roman" panose="02020603050405020304" pitchFamily="18" charset="0"/>
              </a:rPr>
            </a:br>
            <a:r>
              <a:rPr lang="en-CA" sz="2000" dirty="0">
                <a:solidFill>
                  <a:srgbClr val="FF0000"/>
                </a:solidFill>
                <a:latin typeface="Times New Roman" panose="02020603050405020304" pitchFamily="18" charset="0"/>
                <a:cs typeface="Times New Roman" panose="02020603050405020304" pitchFamily="18" charset="0"/>
              </a:rPr>
              <a:t>Job tracker wants to know more information for “InputFilePath “  .From where it gets more information ?</a:t>
            </a:r>
            <a:br>
              <a:rPr lang="en-CA" sz="3600" dirty="0">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0602338-F654-44D0-9195-CFCBC9EE5E00}"/>
              </a:ext>
            </a:extLst>
          </p:cNvPr>
          <p:cNvSpPr/>
          <p:nvPr/>
        </p:nvSpPr>
        <p:spPr>
          <a:xfrm>
            <a:off x="4641519" y="3823958"/>
            <a:ext cx="949299"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Queue</a:t>
            </a:r>
            <a:endParaRPr lang="en-CA" sz="1400" dirty="0"/>
          </a:p>
        </p:txBody>
      </p: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23" name="Rectangle 22">
            <a:extLst>
              <a:ext uri="{FF2B5EF4-FFF2-40B4-BE49-F238E27FC236}">
                <a16:creationId xmlns:a16="http://schemas.microsoft.com/office/drawing/2014/main" id="{7169210E-4506-4510-BC19-1F26096A34A8}"/>
              </a:ext>
            </a:extLst>
          </p:cNvPr>
          <p:cNvSpPr/>
          <p:nvPr/>
        </p:nvSpPr>
        <p:spPr>
          <a:xfrm>
            <a:off x="4243597" y="3548127"/>
            <a:ext cx="439764" cy="22346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FA4B458-4FC2-4E20-AB81-493FD7814212}"/>
              </a:ext>
            </a:extLst>
          </p:cNvPr>
          <p:cNvSpPr/>
          <p:nvPr/>
        </p:nvSpPr>
        <p:spPr>
          <a:xfrm>
            <a:off x="4129249" y="4388667"/>
            <a:ext cx="803425"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Our Job </a:t>
            </a:r>
            <a:endParaRPr lang="en-CA" sz="1400" dirty="0"/>
          </a:p>
        </p:txBody>
      </p:sp>
      <p:cxnSp>
        <p:nvCxnSpPr>
          <p:cNvPr id="26" name="Straight Arrow Connector 25">
            <a:extLst>
              <a:ext uri="{FF2B5EF4-FFF2-40B4-BE49-F238E27FC236}">
                <a16:creationId xmlns:a16="http://schemas.microsoft.com/office/drawing/2014/main" id="{208CAC2E-8FB3-4BE0-BC37-79EA9E4D37D2}"/>
              </a:ext>
            </a:extLst>
          </p:cNvPr>
          <p:cNvCxnSpPr>
            <a:cxnSpLocks/>
          </p:cNvCxnSpPr>
          <p:nvPr/>
        </p:nvCxnSpPr>
        <p:spPr>
          <a:xfrm flipV="1">
            <a:off x="4463479" y="3846912"/>
            <a:ext cx="0" cy="56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57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fontScale="90000"/>
          </a:bodyPr>
          <a:lstStyle/>
          <a:p>
            <a:br>
              <a:rPr lang="en-CA" sz="2000" b="1" dirty="0">
                <a:solidFill>
                  <a:srgbClr val="FF0000"/>
                </a:solidFill>
                <a:latin typeface="Times New Roman" panose="02020603050405020304" pitchFamily="18" charset="0"/>
                <a:cs typeface="Times New Roman" panose="02020603050405020304" pitchFamily="18" charset="0"/>
              </a:rPr>
            </a:br>
            <a:br>
              <a:rPr lang="en-CA" sz="2000" b="1" dirty="0">
                <a:solidFill>
                  <a:srgbClr val="FF0000"/>
                </a:solidFill>
                <a:latin typeface="Times New Roman" panose="02020603050405020304" pitchFamily="18" charset="0"/>
                <a:cs typeface="Times New Roman" panose="02020603050405020304" pitchFamily="18" charset="0"/>
              </a:rPr>
            </a:br>
            <a:r>
              <a:rPr lang="en-CA" sz="2000" b="1" dirty="0">
                <a:solidFill>
                  <a:srgbClr val="FF0000"/>
                </a:solidFill>
                <a:latin typeface="Times New Roman" panose="02020603050405020304" pitchFamily="18" charset="0"/>
                <a:cs typeface="Times New Roman" panose="02020603050405020304" pitchFamily="18" charset="0"/>
              </a:rPr>
              <a:t>Should I process B1 in all three machine or one is enough ?</a:t>
            </a:r>
            <a:br>
              <a:rPr lang="en-CA" sz="2000" b="1" dirty="0">
                <a:solidFill>
                  <a:srgbClr val="FF0000"/>
                </a:solidFill>
              </a:rPr>
            </a:br>
            <a:br>
              <a:rPr lang="en-CA" sz="3600" b="1" dirty="0">
                <a:solidFill>
                  <a:srgbClr val="FF0000"/>
                </a:solidFill>
                <a:latin typeface="Times New Roman" panose="02020603050405020304" pitchFamily="18" charset="0"/>
                <a:cs typeface="Times New Roman" panose="02020603050405020304" pitchFamily="18" charset="0"/>
              </a:rPr>
            </a:br>
            <a:endParaRPr lang="en-CA" sz="3600" b="1"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0602338-F654-44D0-9195-CFCBC9EE5E00}"/>
              </a:ext>
            </a:extLst>
          </p:cNvPr>
          <p:cNvSpPr/>
          <p:nvPr/>
        </p:nvSpPr>
        <p:spPr>
          <a:xfrm>
            <a:off x="4641519" y="3823958"/>
            <a:ext cx="949299"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Queue</a:t>
            </a:r>
            <a:endParaRPr lang="en-CA" sz="1400" dirty="0"/>
          </a:p>
        </p:txBody>
      </p: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23" name="Rectangle 22">
            <a:extLst>
              <a:ext uri="{FF2B5EF4-FFF2-40B4-BE49-F238E27FC236}">
                <a16:creationId xmlns:a16="http://schemas.microsoft.com/office/drawing/2014/main" id="{7169210E-4506-4510-BC19-1F26096A34A8}"/>
              </a:ext>
            </a:extLst>
          </p:cNvPr>
          <p:cNvSpPr/>
          <p:nvPr/>
        </p:nvSpPr>
        <p:spPr>
          <a:xfrm>
            <a:off x="4243597" y="3548127"/>
            <a:ext cx="439764" cy="22346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FA4B458-4FC2-4E20-AB81-493FD7814212}"/>
              </a:ext>
            </a:extLst>
          </p:cNvPr>
          <p:cNvSpPr/>
          <p:nvPr/>
        </p:nvSpPr>
        <p:spPr>
          <a:xfrm>
            <a:off x="4129249" y="4388667"/>
            <a:ext cx="803425"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Our Job </a:t>
            </a:r>
            <a:endParaRPr lang="en-CA" sz="1400" dirty="0"/>
          </a:p>
        </p:txBody>
      </p:sp>
      <p:cxnSp>
        <p:nvCxnSpPr>
          <p:cNvPr id="26" name="Straight Arrow Connector 25">
            <a:extLst>
              <a:ext uri="{FF2B5EF4-FFF2-40B4-BE49-F238E27FC236}">
                <a16:creationId xmlns:a16="http://schemas.microsoft.com/office/drawing/2014/main" id="{208CAC2E-8FB3-4BE0-BC37-79EA9E4D37D2}"/>
              </a:ext>
            </a:extLst>
          </p:cNvPr>
          <p:cNvCxnSpPr>
            <a:cxnSpLocks/>
          </p:cNvCxnSpPr>
          <p:nvPr/>
        </p:nvCxnSpPr>
        <p:spPr>
          <a:xfrm flipV="1">
            <a:off x="4463479" y="3846912"/>
            <a:ext cx="0" cy="56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B2:7 ,5,4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71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fontScale="90000"/>
          </a:bodyPr>
          <a:lstStyle/>
          <a:p>
            <a:br>
              <a:rPr lang="en-CA" sz="2000" dirty="0">
                <a:solidFill>
                  <a:srgbClr val="FF0000"/>
                </a:solidFill>
                <a:latin typeface="Times New Roman" panose="02020603050405020304" pitchFamily="18" charset="0"/>
                <a:cs typeface="Times New Roman" panose="02020603050405020304" pitchFamily="18" charset="0"/>
              </a:rPr>
            </a:br>
            <a:r>
              <a:rPr lang="en-CA" sz="2000" dirty="0">
                <a:solidFill>
                  <a:srgbClr val="FF0000"/>
                </a:solidFill>
                <a:latin typeface="Times New Roman" panose="02020603050405020304" pitchFamily="18" charset="0"/>
                <a:cs typeface="Times New Roman" panose="02020603050405020304" pitchFamily="18" charset="0"/>
              </a:rPr>
              <a:t>Who is taking this decision ?</a:t>
            </a:r>
            <a:br>
              <a:rPr lang="en-CA" sz="3600" dirty="0">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B1:3,7,21</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100" b="1" dirty="0">
                <a:solidFill>
                  <a:srgbClr val="FF0000"/>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100" b="1" dirty="0">
                <a:solidFill>
                  <a:srgbClr val="FF0000"/>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100" b="1" dirty="0">
                <a:solidFill>
                  <a:srgbClr val="FF0000"/>
                </a:solidFill>
                <a:latin typeface="Times New Roman" panose="02020603050405020304" pitchFamily="18" charset="0"/>
                <a:cs typeface="Times New Roman" panose="02020603050405020304" pitchFamily="18" charset="0"/>
              </a:rPr>
              <a:t>B3</a:t>
            </a:r>
          </a:p>
        </p:txBody>
      </p:sp>
    </p:spTree>
    <p:extLst>
      <p:ext uri="{BB962C8B-B14F-4D97-AF65-F5344CB8AC3E}">
        <p14:creationId xmlns:p14="http://schemas.microsoft.com/office/powerpoint/2010/main" val="336040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r>
              <a:rPr lang="en-CA" sz="2000" dirty="0">
                <a:solidFill>
                  <a:srgbClr val="FF0000"/>
                </a:solidFill>
                <a:latin typeface="Times New Roman" panose="02020603050405020304" pitchFamily="18" charset="0"/>
                <a:cs typeface="Times New Roman" panose="02020603050405020304" pitchFamily="18" charset="0"/>
              </a:rPr>
              <a:t>What Next ?</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654BF3D7-B321-4271-BF46-3F44D63FD5DB}"/>
              </a:ext>
            </a:extLst>
          </p:cNvPr>
          <p:cNvSpPr/>
          <p:nvPr/>
        </p:nvSpPr>
        <p:spPr>
          <a:xfrm>
            <a:off x="4794042" y="5178911"/>
            <a:ext cx="803425" cy="338554"/>
          </a:xfrm>
          <a:prstGeom prst="rect">
            <a:avLst/>
          </a:prstGeom>
        </p:spPr>
        <p:txBody>
          <a:bodyPr wrap="none">
            <a:spAutoFit/>
          </a:bodyPr>
          <a:lstStyle/>
          <a:p>
            <a:r>
              <a:rPr lang="en-CA" sz="1600" dirty="0">
                <a:solidFill>
                  <a:srgbClr val="FF0000"/>
                </a:solidFill>
                <a:latin typeface="Times New Roman" panose="02020603050405020304" pitchFamily="18" charset="0"/>
                <a:cs typeface="Times New Roman" panose="02020603050405020304" pitchFamily="18" charset="0"/>
              </a:rPr>
              <a:t>Jar file </a:t>
            </a:r>
          </a:p>
        </p:txBody>
      </p:sp>
    </p:spTree>
    <p:extLst>
      <p:ext uri="{BB962C8B-B14F-4D97-AF65-F5344CB8AC3E}">
        <p14:creationId xmlns:p14="http://schemas.microsoft.com/office/powerpoint/2010/main" val="402662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E1F612-A4DF-4736-AC6C-5D37D085643C}"/>
              </a:ext>
            </a:extLst>
          </p:cNvPr>
          <p:cNvSpPr/>
          <p:nvPr/>
        </p:nvSpPr>
        <p:spPr>
          <a:xfrm>
            <a:off x="1938388" y="1913418"/>
            <a:ext cx="6417336" cy="186449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rgbClr val="FF0000"/>
                </a:solidFill>
                <a:latin typeface="Times New Roman" panose="02020603050405020304" pitchFamily="18" charset="0"/>
                <a:cs typeface="Times New Roman" panose="02020603050405020304" pitchFamily="18" charset="0"/>
              </a:rPr>
              <a:t>1.Create a file in Local File system (Vi Editor)</a:t>
            </a:r>
          </a:p>
          <a:p>
            <a:pPr algn="ctr"/>
            <a:r>
              <a:rPr lang="en-CA" sz="1600" dirty="0">
                <a:solidFill>
                  <a:srgbClr val="FF0000"/>
                </a:solidFill>
                <a:latin typeface="Times New Roman" panose="02020603050405020304" pitchFamily="18" charset="0"/>
                <a:cs typeface="Times New Roman" panose="02020603050405020304" pitchFamily="18" charset="0"/>
              </a:rPr>
              <a:t>2.Transfer from LFS TO </a:t>
            </a:r>
            <a:r>
              <a:rPr lang="en-CA" sz="1600" dirty="0" err="1">
                <a:solidFill>
                  <a:srgbClr val="FF0000"/>
                </a:solidFill>
                <a:latin typeface="Times New Roman" panose="02020603050405020304" pitchFamily="18" charset="0"/>
                <a:cs typeface="Times New Roman" panose="02020603050405020304" pitchFamily="18" charset="0"/>
              </a:rPr>
              <a:t>hdfs</a:t>
            </a:r>
            <a:endParaRPr lang="en-CA" sz="1600" dirty="0">
              <a:solidFill>
                <a:srgbClr val="FF0000"/>
              </a:solidFill>
              <a:latin typeface="Times New Roman" panose="02020603050405020304" pitchFamily="18" charset="0"/>
              <a:cs typeface="Times New Roman" panose="02020603050405020304" pitchFamily="18" charset="0"/>
            </a:endParaRPr>
          </a:p>
          <a:p>
            <a:pPr algn="ctr"/>
            <a:r>
              <a:rPr lang="en-CA" sz="1600" dirty="0">
                <a:solidFill>
                  <a:srgbClr val="FF0000"/>
                </a:solidFill>
                <a:latin typeface="Times New Roman" panose="02020603050405020304" pitchFamily="18" charset="0"/>
                <a:cs typeface="Times New Roman" panose="02020603050405020304" pitchFamily="18" charset="0"/>
              </a:rPr>
              <a:t>(</a:t>
            </a:r>
            <a:r>
              <a:rPr lang="en-CA" sz="1600" dirty="0" err="1">
                <a:solidFill>
                  <a:srgbClr val="FF0000"/>
                </a:solidFill>
                <a:latin typeface="Times New Roman" panose="02020603050405020304" pitchFamily="18" charset="0"/>
                <a:cs typeface="Times New Roman" panose="02020603050405020304" pitchFamily="18" charset="0"/>
              </a:rPr>
              <a:t>Hdfs</a:t>
            </a:r>
            <a:r>
              <a:rPr lang="en-CA" sz="1600" dirty="0">
                <a:solidFill>
                  <a:srgbClr val="FF0000"/>
                </a:solidFill>
                <a:latin typeface="Times New Roman" panose="02020603050405020304" pitchFamily="18" charset="0"/>
                <a:cs typeface="Times New Roman" panose="02020603050405020304" pitchFamily="18" charset="0"/>
              </a:rPr>
              <a:t> </a:t>
            </a:r>
            <a:r>
              <a:rPr lang="en-CA" sz="1600" dirty="0" err="1">
                <a:solidFill>
                  <a:srgbClr val="FF0000"/>
                </a:solidFill>
                <a:latin typeface="Times New Roman" panose="02020603050405020304" pitchFamily="18" charset="0"/>
                <a:cs typeface="Times New Roman" panose="02020603050405020304" pitchFamily="18" charset="0"/>
              </a:rPr>
              <a:t>dfs</a:t>
            </a:r>
            <a:r>
              <a:rPr lang="en-CA" sz="1600" dirty="0">
                <a:solidFill>
                  <a:srgbClr val="FF0000"/>
                </a:solidFill>
                <a:latin typeface="Times New Roman" panose="02020603050405020304" pitchFamily="18" charset="0"/>
                <a:cs typeface="Times New Roman" panose="02020603050405020304" pitchFamily="18" charset="0"/>
              </a:rPr>
              <a:t> - put</a:t>
            </a:r>
          </a:p>
        </p:txBody>
      </p:sp>
    </p:spTree>
    <p:extLst>
      <p:ext uri="{BB962C8B-B14F-4D97-AF65-F5344CB8AC3E}">
        <p14:creationId xmlns:p14="http://schemas.microsoft.com/office/powerpoint/2010/main" val="257261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What else is required ?</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cxnSp>
        <p:nvCxnSpPr>
          <p:cNvPr id="11" name="Straight Arrow Connector 10">
            <a:extLst>
              <a:ext uri="{FF2B5EF4-FFF2-40B4-BE49-F238E27FC236}">
                <a16:creationId xmlns:a16="http://schemas.microsoft.com/office/drawing/2014/main" id="{513AD7D9-DD5D-47D7-B9B8-A85430FD4ABF}"/>
              </a:ext>
            </a:extLst>
          </p:cNvPr>
          <p:cNvCxnSpPr>
            <a:cxnSpLocks/>
          </p:cNvCxnSpPr>
          <p:nvPr/>
        </p:nvCxnSpPr>
        <p:spPr>
          <a:xfrm>
            <a:off x="2227307" y="3039295"/>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100390" y="41733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solidFill>
                  <a:srgbClr val="FF0000"/>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219393" y="41889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494210" y="417889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3" name="Rectangle 2">
            <a:extLst>
              <a:ext uri="{FF2B5EF4-FFF2-40B4-BE49-F238E27FC236}">
                <a16:creationId xmlns:a16="http://schemas.microsoft.com/office/drawing/2014/main" id="{37B1A521-87F6-41D3-93C2-8C073A8E2FBE}"/>
              </a:ext>
            </a:extLst>
          </p:cNvPr>
          <p:cNvSpPr/>
          <p:nvPr/>
        </p:nvSpPr>
        <p:spPr>
          <a:xfrm>
            <a:off x="4479609" y="4141378"/>
            <a:ext cx="1380955"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Task Tracker</a:t>
            </a:r>
          </a:p>
        </p:txBody>
      </p:sp>
    </p:spTree>
    <p:extLst>
      <p:ext uri="{BB962C8B-B14F-4D97-AF65-F5344CB8AC3E}">
        <p14:creationId xmlns:p14="http://schemas.microsoft.com/office/powerpoint/2010/main" val="214042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Task Tracker and Job Tracker (TT)</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100390" y="41733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219393" y="41889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494210" y="417889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49" name="Straight Arrow Connector 48">
            <a:extLst>
              <a:ext uri="{FF2B5EF4-FFF2-40B4-BE49-F238E27FC236}">
                <a16:creationId xmlns:a16="http://schemas.microsoft.com/office/drawing/2014/main" id="{9900454D-66E0-4802-8F1E-737C51CC7CEB}"/>
              </a:ext>
            </a:extLst>
          </p:cNvPr>
          <p:cNvCxnSpPr>
            <a:cxnSpLocks/>
            <a:endCxn id="47" idx="0"/>
          </p:cNvCxnSpPr>
          <p:nvPr/>
        </p:nvCxnSpPr>
        <p:spPr>
          <a:xfrm>
            <a:off x="4380614" y="3517845"/>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4A346F3-1CF9-480F-8C24-BE0090156628}"/>
              </a:ext>
            </a:extLst>
          </p:cNvPr>
          <p:cNvCxnSpPr>
            <a:cxnSpLocks/>
            <a:endCxn id="48" idx="0"/>
          </p:cNvCxnSpPr>
          <p:nvPr/>
        </p:nvCxnSpPr>
        <p:spPr>
          <a:xfrm>
            <a:off x="4603899" y="3517845"/>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AD7D9-DD5D-47D7-B9B8-A85430FD4ABF}"/>
              </a:ext>
            </a:extLst>
          </p:cNvPr>
          <p:cNvCxnSpPr>
            <a:cxnSpLocks/>
            <a:endCxn id="46" idx="0"/>
          </p:cNvCxnSpPr>
          <p:nvPr/>
        </p:nvCxnSpPr>
        <p:spPr>
          <a:xfrm>
            <a:off x="4267201" y="3429000"/>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43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Task Tracker and Job Tracker (TT)</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100390" y="41733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219393" y="41889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494210" y="417889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49" name="Straight Arrow Connector 48">
            <a:extLst>
              <a:ext uri="{FF2B5EF4-FFF2-40B4-BE49-F238E27FC236}">
                <a16:creationId xmlns:a16="http://schemas.microsoft.com/office/drawing/2014/main" id="{9900454D-66E0-4802-8F1E-737C51CC7CEB}"/>
              </a:ext>
            </a:extLst>
          </p:cNvPr>
          <p:cNvCxnSpPr>
            <a:cxnSpLocks/>
            <a:endCxn id="47" idx="0"/>
          </p:cNvCxnSpPr>
          <p:nvPr/>
        </p:nvCxnSpPr>
        <p:spPr>
          <a:xfrm>
            <a:off x="4380614" y="3517845"/>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4A346F3-1CF9-480F-8C24-BE0090156628}"/>
              </a:ext>
            </a:extLst>
          </p:cNvPr>
          <p:cNvCxnSpPr>
            <a:cxnSpLocks/>
            <a:endCxn id="48" idx="0"/>
          </p:cNvCxnSpPr>
          <p:nvPr/>
        </p:nvCxnSpPr>
        <p:spPr>
          <a:xfrm>
            <a:off x="4603899" y="3517845"/>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AD7D9-DD5D-47D7-B9B8-A85430FD4ABF}"/>
              </a:ext>
            </a:extLst>
          </p:cNvPr>
          <p:cNvCxnSpPr>
            <a:cxnSpLocks/>
            <a:endCxn id="46" idx="0"/>
          </p:cNvCxnSpPr>
          <p:nvPr/>
        </p:nvCxnSpPr>
        <p:spPr>
          <a:xfrm>
            <a:off x="4267201" y="3429000"/>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5B665B7-F00C-42FE-B894-854DF2101557}"/>
              </a:ext>
            </a:extLst>
          </p:cNvPr>
          <p:cNvSpPr/>
          <p:nvPr/>
        </p:nvSpPr>
        <p:spPr>
          <a:xfrm>
            <a:off x="4160879" y="5150815"/>
            <a:ext cx="58560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CPU</a:t>
            </a:r>
          </a:p>
          <a:p>
            <a:pPr algn="ctr"/>
            <a:r>
              <a:rPr lang="en-CA" sz="1050" dirty="0">
                <a:solidFill>
                  <a:schemeClr val="tx1"/>
                </a:solidFill>
                <a:latin typeface="Times New Roman" panose="02020603050405020304" pitchFamily="18" charset="0"/>
                <a:cs typeface="Times New Roman" panose="02020603050405020304" pitchFamily="18" charset="0"/>
              </a:rPr>
              <a:t>RAM</a:t>
            </a:r>
          </a:p>
        </p:txBody>
      </p:sp>
      <p:cxnSp>
        <p:nvCxnSpPr>
          <p:cNvPr id="52" name="Straight Arrow Connector 51">
            <a:extLst>
              <a:ext uri="{FF2B5EF4-FFF2-40B4-BE49-F238E27FC236}">
                <a16:creationId xmlns:a16="http://schemas.microsoft.com/office/drawing/2014/main" id="{F1EE40BB-C7CD-4786-B545-3D10F5268628}"/>
              </a:ext>
            </a:extLst>
          </p:cNvPr>
          <p:cNvCxnSpPr>
            <a:cxnSpLocks/>
            <a:stCxn id="46" idx="2"/>
          </p:cNvCxnSpPr>
          <p:nvPr/>
        </p:nvCxnSpPr>
        <p:spPr>
          <a:xfrm flipH="1">
            <a:off x="4297407" y="4457708"/>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2A1DB70-C9F3-4EDD-A8BA-C2E95E2E8DBA}"/>
              </a:ext>
            </a:extLst>
          </p:cNvPr>
          <p:cNvSpPr/>
          <p:nvPr/>
        </p:nvSpPr>
        <p:spPr>
          <a:xfrm>
            <a:off x="6194860" y="5138578"/>
            <a:ext cx="58560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CPU</a:t>
            </a:r>
          </a:p>
          <a:p>
            <a:pPr algn="ctr"/>
            <a:r>
              <a:rPr lang="en-CA" sz="1050" dirty="0">
                <a:solidFill>
                  <a:schemeClr val="tx1"/>
                </a:solidFill>
                <a:latin typeface="Times New Roman" panose="02020603050405020304" pitchFamily="18" charset="0"/>
                <a:cs typeface="Times New Roman" panose="02020603050405020304" pitchFamily="18" charset="0"/>
              </a:rPr>
              <a:t>RAM</a:t>
            </a:r>
          </a:p>
        </p:txBody>
      </p:sp>
      <p:cxnSp>
        <p:nvCxnSpPr>
          <p:cNvPr id="54" name="Straight Arrow Connector 53">
            <a:extLst>
              <a:ext uri="{FF2B5EF4-FFF2-40B4-BE49-F238E27FC236}">
                <a16:creationId xmlns:a16="http://schemas.microsoft.com/office/drawing/2014/main" id="{B58088C3-51DF-40EF-BEE7-042E69C18E4D}"/>
              </a:ext>
            </a:extLst>
          </p:cNvPr>
          <p:cNvCxnSpPr>
            <a:cxnSpLocks/>
          </p:cNvCxnSpPr>
          <p:nvPr/>
        </p:nvCxnSpPr>
        <p:spPr>
          <a:xfrm flipH="1">
            <a:off x="6331388" y="444547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4A1077-6718-48C8-A827-66CA100EFF94}"/>
              </a:ext>
            </a:extLst>
          </p:cNvPr>
          <p:cNvSpPr/>
          <p:nvPr/>
        </p:nvSpPr>
        <p:spPr>
          <a:xfrm>
            <a:off x="8506600" y="5166440"/>
            <a:ext cx="58560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CPU</a:t>
            </a:r>
          </a:p>
          <a:p>
            <a:pPr algn="ctr"/>
            <a:r>
              <a:rPr lang="en-CA" sz="1050" dirty="0">
                <a:solidFill>
                  <a:schemeClr val="tx1"/>
                </a:solidFill>
                <a:latin typeface="Times New Roman" panose="02020603050405020304" pitchFamily="18" charset="0"/>
                <a:cs typeface="Times New Roman" panose="02020603050405020304" pitchFamily="18" charset="0"/>
              </a:rPr>
              <a:t>RAM</a:t>
            </a:r>
          </a:p>
        </p:txBody>
      </p:sp>
      <p:cxnSp>
        <p:nvCxnSpPr>
          <p:cNvPr id="56" name="Straight Arrow Connector 55">
            <a:extLst>
              <a:ext uri="{FF2B5EF4-FFF2-40B4-BE49-F238E27FC236}">
                <a16:creationId xmlns:a16="http://schemas.microsoft.com/office/drawing/2014/main" id="{F0113428-35A0-4EF5-A0AD-947E89794502}"/>
              </a:ext>
            </a:extLst>
          </p:cNvPr>
          <p:cNvCxnSpPr>
            <a:cxnSpLocks/>
          </p:cNvCxnSpPr>
          <p:nvPr/>
        </p:nvCxnSpPr>
        <p:spPr>
          <a:xfrm flipH="1">
            <a:off x="8643128" y="4473333"/>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69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Container </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100390" y="41733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219393" y="41889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494210" y="417889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49" name="Straight Arrow Connector 48">
            <a:extLst>
              <a:ext uri="{FF2B5EF4-FFF2-40B4-BE49-F238E27FC236}">
                <a16:creationId xmlns:a16="http://schemas.microsoft.com/office/drawing/2014/main" id="{9900454D-66E0-4802-8F1E-737C51CC7CEB}"/>
              </a:ext>
            </a:extLst>
          </p:cNvPr>
          <p:cNvCxnSpPr>
            <a:cxnSpLocks/>
            <a:endCxn id="47" idx="0"/>
          </p:cNvCxnSpPr>
          <p:nvPr/>
        </p:nvCxnSpPr>
        <p:spPr>
          <a:xfrm>
            <a:off x="4380614" y="3517845"/>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4A346F3-1CF9-480F-8C24-BE0090156628}"/>
              </a:ext>
            </a:extLst>
          </p:cNvPr>
          <p:cNvCxnSpPr>
            <a:cxnSpLocks/>
            <a:endCxn id="48" idx="0"/>
          </p:cNvCxnSpPr>
          <p:nvPr/>
        </p:nvCxnSpPr>
        <p:spPr>
          <a:xfrm>
            <a:off x="4603899" y="3517845"/>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AD7D9-DD5D-47D7-B9B8-A85430FD4ABF}"/>
              </a:ext>
            </a:extLst>
          </p:cNvPr>
          <p:cNvCxnSpPr>
            <a:cxnSpLocks/>
            <a:endCxn id="46" idx="0"/>
          </p:cNvCxnSpPr>
          <p:nvPr/>
        </p:nvCxnSpPr>
        <p:spPr>
          <a:xfrm>
            <a:off x="4267201" y="3429000"/>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5B665B7-F00C-42FE-B894-854DF2101557}"/>
              </a:ext>
            </a:extLst>
          </p:cNvPr>
          <p:cNvSpPr/>
          <p:nvPr/>
        </p:nvSpPr>
        <p:spPr>
          <a:xfrm>
            <a:off x="4160878" y="5150815"/>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2" name="Straight Arrow Connector 51">
            <a:extLst>
              <a:ext uri="{FF2B5EF4-FFF2-40B4-BE49-F238E27FC236}">
                <a16:creationId xmlns:a16="http://schemas.microsoft.com/office/drawing/2014/main" id="{F1EE40BB-C7CD-4786-B545-3D10F5268628}"/>
              </a:ext>
            </a:extLst>
          </p:cNvPr>
          <p:cNvCxnSpPr>
            <a:cxnSpLocks/>
            <a:stCxn id="46" idx="2"/>
          </p:cNvCxnSpPr>
          <p:nvPr/>
        </p:nvCxnSpPr>
        <p:spPr>
          <a:xfrm flipH="1">
            <a:off x="4297407" y="4457708"/>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2A1DB70-C9F3-4EDD-A8BA-C2E95E2E8DBA}"/>
              </a:ext>
            </a:extLst>
          </p:cNvPr>
          <p:cNvSpPr/>
          <p:nvPr/>
        </p:nvSpPr>
        <p:spPr>
          <a:xfrm>
            <a:off x="6194860" y="5138578"/>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4" name="Straight Arrow Connector 53">
            <a:extLst>
              <a:ext uri="{FF2B5EF4-FFF2-40B4-BE49-F238E27FC236}">
                <a16:creationId xmlns:a16="http://schemas.microsoft.com/office/drawing/2014/main" id="{B58088C3-51DF-40EF-BEE7-042E69C18E4D}"/>
              </a:ext>
            </a:extLst>
          </p:cNvPr>
          <p:cNvCxnSpPr>
            <a:cxnSpLocks/>
          </p:cNvCxnSpPr>
          <p:nvPr/>
        </p:nvCxnSpPr>
        <p:spPr>
          <a:xfrm flipH="1">
            <a:off x="6331388" y="444547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4A1077-6718-48C8-A827-66CA100EFF94}"/>
              </a:ext>
            </a:extLst>
          </p:cNvPr>
          <p:cNvSpPr/>
          <p:nvPr/>
        </p:nvSpPr>
        <p:spPr>
          <a:xfrm>
            <a:off x="8506599" y="5166440"/>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6" name="Straight Arrow Connector 55">
            <a:extLst>
              <a:ext uri="{FF2B5EF4-FFF2-40B4-BE49-F238E27FC236}">
                <a16:creationId xmlns:a16="http://schemas.microsoft.com/office/drawing/2014/main" id="{F0113428-35A0-4EF5-A0AD-947E89794502}"/>
              </a:ext>
            </a:extLst>
          </p:cNvPr>
          <p:cNvCxnSpPr>
            <a:cxnSpLocks/>
          </p:cNvCxnSpPr>
          <p:nvPr/>
        </p:nvCxnSpPr>
        <p:spPr>
          <a:xfrm flipH="1">
            <a:off x="8643128" y="4473333"/>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23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Output</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100390" y="41733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219393" y="41889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494210" y="417889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49" name="Straight Arrow Connector 48">
            <a:extLst>
              <a:ext uri="{FF2B5EF4-FFF2-40B4-BE49-F238E27FC236}">
                <a16:creationId xmlns:a16="http://schemas.microsoft.com/office/drawing/2014/main" id="{9900454D-66E0-4802-8F1E-737C51CC7CEB}"/>
              </a:ext>
            </a:extLst>
          </p:cNvPr>
          <p:cNvCxnSpPr>
            <a:cxnSpLocks/>
            <a:endCxn id="47" idx="0"/>
          </p:cNvCxnSpPr>
          <p:nvPr/>
        </p:nvCxnSpPr>
        <p:spPr>
          <a:xfrm>
            <a:off x="4380614" y="3517845"/>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4A346F3-1CF9-480F-8C24-BE0090156628}"/>
              </a:ext>
            </a:extLst>
          </p:cNvPr>
          <p:cNvCxnSpPr>
            <a:cxnSpLocks/>
            <a:endCxn id="48" idx="0"/>
          </p:cNvCxnSpPr>
          <p:nvPr/>
        </p:nvCxnSpPr>
        <p:spPr>
          <a:xfrm>
            <a:off x="4603899" y="3517845"/>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AD7D9-DD5D-47D7-B9B8-A85430FD4ABF}"/>
              </a:ext>
            </a:extLst>
          </p:cNvPr>
          <p:cNvCxnSpPr>
            <a:cxnSpLocks/>
            <a:endCxn id="46" idx="0"/>
          </p:cNvCxnSpPr>
          <p:nvPr/>
        </p:nvCxnSpPr>
        <p:spPr>
          <a:xfrm>
            <a:off x="4267201" y="3429000"/>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5B665B7-F00C-42FE-B894-854DF2101557}"/>
              </a:ext>
            </a:extLst>
          </p:cNvPr>
          <p:cNvSpPr/>
          <p:nvPr/>
        </p:nvSpPr>
        <p:spPr>
          <a:xfrm>
            <a:off x="4160878" y="5150815"/>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2" name="Straight Arrow Connector 51">
            <a:extLst>
              <a:ext uri="{FF2B5EF4-FFF2-40B4-BE49-F238E27FC236}">
                <a16:creationId xmlns:a16="http://schemas.microsoft.com/office/drawing/2014/main" id="{F1EE40BB-C7CD-4786-B545-3D10F5268628}"/>
              </a:ext>
            </a:extLst>
          </p:cNvPr>
          <p:cNvCxnSpPr>
            <a:cxnSpLocks/>
            <a:stCxn id="46" idx="2"/>
          </p:cNvCxnSpPr>
          <p:nvPr/>
        </p:nvCxnSpPr>
        <p:spPr>
          <a:xfrm flipH="1">
            <a:off x="4297407" y="4457708"/>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2A1DB70-C9F3-4EDD-A8BA-C2E95E2E8DBA}"/>
              </a:ext>
            </a:extLst>
          </p:cNvPr>
          <p:cNvSpPr/>
          <p:nvPr/>
        </p:nvSpPr>
        <p:spPr>
          <a:xfrm>
            <a:off x="6194860" y="5138578"/>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4" name="Straight Arrow Connector 53">
            <a:extLst>
              <a:ext uri="{FF2B5EF4-FFF2-40B4-BE49-F238E27FC236}">
                <a16:creationId xmlns:a16="http://schemas.microsoft.com/office/drawing/2014/main" id="{B58088C3-51DF-40EF-BEE7-042E69C18E4D}"/>
              </a:ext>
            </a:extLst>
          </p:cNvPr>
          <p:cNvCxnSpPr>
            <a:cxnSpLocks/>
          </p:cNvCxnSpPr>
          <p:nvPr/>
        </p:nvCxnSpPr>
        <p:spPr>
          <a:xfrm flipH="1">
            <a:off x="6331388" y="444547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4A1077-6718-48C8-A827-66CA100EFF94}"/>
              </a:ext>
            </a:extLst>
          </p:cNvPr>
          <p:cNvSpPr/>
          <p:nvPr/>
        </p:nvSpPr>
        <p:spPr>
          <a:xfrm>
            <a:off x="8506599" y="5166440"/>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6" name="Straight Arrow Connector 55">
            <a:extLst>
              <a:ext uri="{FF2B5EF4-FFF2-40B4-BE49-F238E27FC236}">
                <a16:creationId xmlns:a16="http://schemas.microsoft.com/office/drawing/2014/main" id="{F0113428-35A0-4EF5-A0AD-947E89794502}"/>
              </a:ext>
            </a:extLst>
          </p:cNvPr>
          <p:cNvCxnSpPr>
            <a:cxnSpLocks/>
          </p:cNvCxnSpPr>
          <p:nvPr/>
        </p:nvCxnSpPr>
        <p:spPr>
          <a:xfrm flipH="1">
            <a:off x="8643128" y="4473333"/>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2">
            <a:extLst>
              <a:ext uri="{FF2B5EF4-FFF2-40B4-BE49-F238E27FC236}">
                <a16:creationId xmlns:a16="http://schemas.microsoft.com/office/drawing/2014/main" id="{C0127D28-1E57-41B8-BD1A-F67B31E5DB43}"/>
              </a:ext>
            </a:extLst>
          </p:cNvPr>
          <p:cNvSpPr/>
          <p:nvPr/>
        </p:nvSpPr>
        <p:spPr>
          <a:xfrm>
            <a:off x="3565453" y="5898234"/>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57" name="Straight Arrow Connector 56">
            <a:extLst>
              <a:ext uri="{FF2B5EF4-FFF2-40B4-BE49-F238E27FC236}">
                <a16:creationId xmlns:a16="http://schemas.microsoft.com/office/drawing/2014/main" id="{5D195DCB-88DF-40C8-B013-8B5CF6371516}"/>
              </a:ext>
            </a:extLst>
          </p:cNvPr>
          <p:cNvCxnSpPr>
            <a:cxnSpLocks/>
            <a:stCxn id="42" idx="1"/>
            <a:endCxn id="39" idx="3"/>
          </p:cNvCxnSpPr>
          <p:nvPr/>
        </p:nvCxnSpPr>
        <p:spPr>
          <a:xfrm flipH="1" flipV="1">
            <a:off x="3957085" y="4782496"/>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12D07CF-0923-49F1-B7BF-3A76A5E8661A}"/>
              </a:ext>
            </a:extLst>
          </p:cNvPr>
          <p:cNvCxnSpPr>
            <a:cxnSpLocks/>
          </p:cNvCxnSpPr>
          <p:nvPr/>
        </p:nvCxnSpPr>
        <p:spPr>
          <a:xfrm>
            <a:off x="3698007" y="4950937"/>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Speech Bubble: Rectangle 58">
            <a:extLst>
              <a:ext uri="{FF2B5EF4-FFF2-40B4-BE49-F238E27FC236}">
                <a16:creationId xmlns:a16="http://schemas.microsoft.com/office/drawing/2014/main" id="{67AD9EDD-D21D-4ADC-936B-57ADA038B98A}"/>
              </a:ext>
            </a:extLst>
          </p:cNvPr>
          <p:cNvSpPr/>
          <p:nvPr/>
        </p:nvSpPr>
        <p:spPr>
          <a:xfrm>
            <a:off x="5848419" y="5865464"/>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60" name="Straight Arrow Connector 59">
            <a:extLst>
              <a:ext uri="{FF2B5EF4-FFF2-40B4-BE49-F238E27FC236}">
                <a16:creationId xmlns:a16="http://schemas.microsoft.com/office/drawing/2014/main" id="{26954FFB-00D1-4662-8EF1-8F7E5C7993DA}"/>
              </a:ext>
            </a:extLst>
          </p:cNvPr>
          <p:cNvCxnSpPr>
            <a:cxnSpLocks/>
            <a:stCxn id="43" idx="1"/>
            <a:endCxn id="40" idx="3"/>
          </p:cNvCxnSpPr>
          <p:nvPr/>
        </p:nvCxnSpPr>
        <p:spPr>
          <a:xfrm flipH="1" flipV="1">
            <a:off x="6061076" y="4782496"/>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2997CB1-2707-436D-B2BA-793C57DDA1D6}"/>
              </a:ext>
            </a:extLst>
          </p:cNvPr>
          <p:cNvCxnSpPr>
            <a:cxnSpLocks/>
          </p:cNvCxnSpPr>
          <p:nvPr/>
        </p:nvCxnSpPr>
        <p:spPr>
          <a:xfrm>
            <a:off x="5848419" y="4899108"/>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Speech Bubble: Rectangle 61">
            <a:extLst>
              <a:ext uri="{FF2B5EF4-FFF2-40B4-BE49-F238E27FC236}">
                <a16:creationId xmlns:a16="http://schemas.microsoft.com/office/drawing/2014/main" id="{BEB079C1-ADA8-4999-8AF9-AB2D27E4C9C4}"/>
              </a:ext>
            </a:extLst>
          </p:cNvPr>
          <p:cNvSpPr/>
          <p:nvPr/>
        </p:nvSpPr>
        <p:spPr>
          <a:xfrm>
            <a:off x="8090824" y="5900824"/>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63" name="Straight Arrow Connector 62">
            <a:extLst>
              <a:ext uri="{FF2B5EF4-FFF2-40B4-BE49-F238E27FC236}">
                <a16:creationId xmlns:a16="http://schemas.microsoft.com/office/drawing/2014/main" id="{9109F1FB-5BF7-48C6-9ADE-37B5BC96843D}"/>
              </a:ext>
            </a:extLst>
          </p:cNvPr>
          <p:cNvCxnSpPr>
            <a:cxnSpLocks/>
            <a:stCxn id="44" idx="1"/>
          </p:cNvCxnSpPr>
          <p:nvPr/>
        </p:nvCxnSpPr>
        <p:spPr>
          <a:xfrm flipH="1" flipV="1">
            <a:off x="8303482" y="4817857"/>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667F763-C0B8-4E7C-904E-ED2FDB5875F3}"/>
              </a:ext>
            </a:extLst>
          </p:cNvPr>
          <p:cNvCxnSpPr>
            <a:cxnSpLocks/>
          </p:cNvCxnSpPr>
          <p:nvPr/>
        </p:nvCxnSpPr>
        <p:spPr>
          <a:xfrm>
            <a:off x="8090824" y="4934468"/>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400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146051"/>
            <a:ext cx="7697972" cy="815254"/>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Is this my Ultimate output ?Output</a:t>
            </a:r>
          </a:p>
        </p:txBody>
      </p:sp>
      <p:sp>
        <p:nvSpPr>
          <p:cNvPr id="4" name="Rectangle 3">
            <a:extLst>
              <a:ext uri="{FF2B5EF4-FFF2-40B4-BE49-F238E27FC236}">
                <a16:creationId xmlns:a16="http://schemas.microsoft.com/office/drawing/2014/main" id="{4AABB789-1A67-404F-9704-09717A5AE314}"/>
              </a:ext>
            </a:extLst>
          </p:cNvPr>
          <p:cNvSpPr/>
          <p:nvPr/>
        </p:nvSpPr>
        <p:spPr>
          <a:xfrm>
            <a:off x="405877" y="1036622"/>
            <a:ext cx="4441147" cy="55795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405877" y="1716796"/>
            <a:ext cx="6014766" cy="60503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517311" y="2681242"/>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360967" y="2321830"/>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569275" y="2698596"/>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16" name="Rectangle 15">
            <a:extLst>
              <a:ext uri="{FF2B5EF4-FFF2-40B4-BE49-F238E27FC236}">
                <a16:creationId xmlns:a16="http://schemas.microsoft.com/office/drawing/2014/main" id="{B1D4E590-EC6A-43B9-A03F-3CE59EFB5754}"/>
              </a:ext>
            </a:extLst>
          </p:cNvPr>
          <p:cNvSpPr/>
          <p:nvPr/>
        </p:nvSpPr>
        <p:spPr>
          <a:xfrm>
            <a:off x="3660861" y="3548128"/>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3902150"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086447"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267201"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603899" y="3548128"/>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4905154" y="354812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232630" y="359923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517311" y="4536171"/>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360967" y="3846912"/>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499331" y="3313942"/>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204623" y="3429000"/>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459459" y="6252465"/>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601184" y="2675642"/>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256588" y="3255400"/>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102071" y="2658044"/>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016312" y="3517845"/>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395731"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570943"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804297" y="4533025"/>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554585"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658576" y="464031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7910588" y="46778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4972001"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176283" y="4780482"/>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385374" y="4780481"/>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100390" y="41733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219393" y="41889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494210" y="417889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49" name="Straight Arrow Connector 48">
            <a:extLst>
              <a:ext uri="{FF2B5EF4-FFF2-40B4-BE49-F238E27FC236}">
                <a16:creationId xmlns:a16="http://schemas.microsoft.com/office/drawing/2014/main" id="{9900454D-66E0-4802-8F1E-737C51CC7CEB}"/>
              </a:ext>
            </a:extLst>
          </p:cNvPr>
          <p:cNvCxnSpPr>
            <a:cxnSpLocks/>
            <a:endCxn id="47" idx="0"/>
          </p:cNvCxnSpPr>
          <p:nvPr/>
        </p:nvCxnSpPr>
        <p:spPr>
          <a:xfrm>
            <a:off x="4380614" y="3517845"/>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4A346F3-1CF9-480F-8C24-BE0090156628}"/>
              </a:ext>
            </a:extLst>
          </p:cNvPr>
          <p:cNvCxnSpPr>
            <a:cxnSpLocks/>
            <a:endCxn id="48" idx="0"/>
          </p:cNvCxnSpPr>
          <p:nvPr/>
        </p:nvCxnSpPr>
        <p:spPr>
          <a:xfrm>
            <a:off x="4603899" y="3517845"/>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AD7D9-DD5D-47D7-B9B8-A85430FD4ABF}"/>
              </a:ext>
            </a:extLst>
          </p:cNvPr>
          <p:cNvCxnSpPr>
            <a:cxnSpLocks/>
            <a:endCxn id="46" idx="0"/>
          </p:cNvCxnSpPr>
          <p:nvPr/>
        </p:nvCxnSpPr>
        <p:spPr>
          <a:xfrm>
            <a:off x="4267201" y="3429000"/>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5B665B7-F00C-42FE-B894-854DF2101557}"/>
              </a:ext>
            </a:extLst>
          </p:cNvPr>
          <p:cNvSpPr/>
          <p:nvPr/>
        </p:nvSpPr>
        <p:spPr>
          <a:xfrm>
            <a:off x="4160878" y="5150815"/>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2" name="Straight Arrow Connector 51">
            <a:extLst>
              <a:ext uri="{FF2B5EF4-FFF2-40B4-BE49-F238E27FC236}">
                <a16:creationId xmlns:a16="http://schemas.microsoft.com/office/drawing/2014/main" id="{F1EE40BB-C7CD-4786-B545-3D10F5268628}"/>
              </a:ext>
            </a:extLst>
          </p:cNvPr>
          <p:cNvCxnSpPr>
            <a:cxnSpLocks/>
            <a:stCxn id="46" idx="2"/>
          </p:cNvCxnSpPr>
          <p:nvPr/>
        </p:nvCxnSpPr>
        <p:spPr>
          <a:xfrm flipH="1">
            <a:off x="4297407" y="4457708"/>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2A1DB70-C9F3-4EDD-A8BA-C2E95E2E8DBA}"/>
              </a:ext>
            </a:extLst>
          </p:cNvPr>
          <p:cNvSpPr/>
          <p:nvPr/>
        </p:nvSpPr>
        <p:spPr>
          <a:xfrm>
            <a:off x="6194860" y="5138578"/>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4" name="Straight Arrow Connector 53">
            <a:extLst>
              <a:ext uri="{FF2B5EF4-FFF2-40B4-BE49-F238E27FC236}">
                <a16:creationId xmlns:a16="http://schemas.microsoft.com/office/drawing/2014/main" id="{B58088C3-51DF-40EF-BEE7-042E69C18E4D}"/>
              </a:ext>
            </a:extLst>
          </p:cNvPr>
          <p:cNvCxnSpPr>
            <a:cxnSpLocks/>
          </p:cNvCxnSpPr>
          <p:nvPr/>
        </p:nvCxnSpPr>
        <p:spPr>
          <a:xfrm flipH="1">
            <a:off x="6331388" y="444547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4A1077-6718-48C8-A827-66CA100EFF94}"/>
              </a:ext>
            </a:extLst>
          </p:cNvPr>
          <p:cNvSpPr/>
          <p:nvPr/>
        </p:nvSpPr>
        <p:spPr>
          <a:xfrm>
            <a:off x="8506599" y="5166440"/>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6" name="Straight Arrow Connector 55">
            <a:extLst>
              <a:ext uri="{FF2B5EF4-FFF2-40B4-BE49-F238E27FC236}">
                <a16:creationId xmlns:a16="http://schemas.microsoft.com/office/drawing/2014/main" id="{F0113428-35A0-4EF5-A0AD-947E89794502}"/>
              </a:ext>
            </a:extLst>
          </p:cNvPr>
          <p:cNvCxnSpPr>
            <a:cxnSpLocks/>
          </p:cNvCxnSpPr>
          <p:nvPr/>
        </p:nvCxnSpPr>
        <p:spPr>
          <a:xfrm flipH="1">
            <a:off x="8643128" y="4473333"/>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2">
            <a:extLst>
              <a:ext uri="{FF2B5EF4-FFF2-40B4-BE49-F238E27FC236}">
                <a16:creationId xmlns:a16="http://schemas.microsoft.com/office/drawing/2014/main" id="{C0127D28-1E57-41B8-BD1A-F67B31E5DB43}"/>
              </a:ext>
            </a:extLst>
          </p:cNvPr>
          <p:cNvSpPr/>
          <p:nvPr/>
        </p:nvSpPr>
        <p:spPr>
          <a:xfrm>
            <a:off x="3565453" y="5898234"/>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57" name="Straight Arrow Connector 56">
            <a:extLst>
              <a:ext uri="{FF2B5EF4-FFF2-40B4-BE49-F238E27FC236}">
                <a16:creationId xmlns:a16="http://schemas.microsoft.com/office/drawing/2014/main" id="{5D195DCB-88DF-40C8-B013-8B5CF6371516}"/>
              </a:ext>
            </a:extLst>
          </p:cNvPr>
          <p:cNvCxnSpPr>
            <a:cxnSpLocks/>
            <a:stCxn id="42" idx="1"/>
            <a:endCxn id="39" idx="3"/>
          </p:cNvCxnSpPr>
          <p:nvPr/>
        </p:nvCxnSpPr>
        <p:spPr>
          <a:xfrm flipH="1" flipV="1">
            <a:off x="3957085" y="4782496"/>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12D07CF-0923-49F1-B7BF-3A76A5E8661A}"/>
              </a:ext>
            </a:extLst>
          </p:cNvPr>
          <p:cNvCxnSpPr>
            <a:cxnSpLocks/>
          </p:cNvCxnSpPr>
          <p:nvPr/>
        </p:nvCxnSpPr>
        <p:spPr>
          <a:xfrm>
            <a:off x="3698007" y="4950937"/>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Speech Bubble: Rectangle 58">
            <a:extLst>
              <a:ext uri="{FF2B5EF4-FFF2-40B4-BE49-F238E27FC236}">
                <a16:creationId xmlns:a16="http://schemas.microsoft.com/office/drawing/2014/main" id="{67AD9EDD-D21D-4ADC-936B-57ADA038B98A}"/>
              </a:ext>
            </a:extLst>
          </p:cNvPr>
          <p:cNvSpPr/>
          <p:nvPr/>
        </p:nvSpPr>
        <p:spPr>
          <a:xfrm>
            <a:off x="5848419" y="5865464"/>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0" name="Straight Arrow Connector 59">
            <a:extLst>
              <a:ext uri="{FF2B5EF4-FFF2-40B4-BE49-F238E27FC236}">
                <a16:creationId xmlns:a16="http://schemas.microsoft.com/office/drawing/2014/main" id="{26954FFB-00D1-4662-8EF1-8F7E5C7993DA}"/>
              </a:ext>
            </a:extLst>
          </p:cNvPr>
          <p:cNvCxnSpPr>
            <a:cxnSpLocks/>
            <a:stCxn id="43" idx="1"/>
            <a:endCxn id="40" idx="3"/>
          </p:cNvCxnSpPr>
          <p:nvPr/>
        </p:nvCxnSpPr>
        <p:spPr>
          <a:xfrm flipH="1" flipV="1">
            <a:off x="6061076" y="4782496"/>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2997CB1-2707-436D-B2BA-793C57DDA1D6}"/>
              </a:ext>
            </a:extLst>
          </p:cNvPr>
          <p:cNvCxnSpPr>
            <a:cxnSpLocks/>
          </p:cNvCxnSpPr>
          <p:nvPr/>
        </p:nvCxnSpPr>
        <p:spPr>
          <a:xfrm>
            <a:off x="5848419" y="4899108"/>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Speech Bubble: Rectangle 61">
            <a:extLst>
              <a:ext uri="{FF2B5EF4-FFF2-40B4-BE49-F238E27FC236}">
                <a16:creationId xmlns:a16="http://schemas.microsoft.com/office/drawing/2014/main" id="{BEB079C1-ADA8-4999-8AF9-AB2D27E4C9C4}"/>
              </a:ext>
            </a:extLst>
          </p:cNvPr>
          <p:cNvSpPr/>
          <p:nvPr/>
        </p:nvSpPr>
        <p:spPr>
          <a:xfrm>
            <a:off x="8090824" y="5900824"/>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63" name="Straight Arrow Connector 62">
            <a:extLst>
              <a:ext uri="{FF2B5EF4-FFF2-40B4-BE49-F238E27FC236}">
                <a16:creationId xmlns:a16="http://schemas.microsoft.com/office/drawing/2014/main" id="{9109F1FB-5BF7-48C6-9ADE-37B5BC96843D}"/>
              </a:ext>
            </a:extLst>
          </p:cNvPr>
          <p:cNvCxnSpPr>
            <a:cxnSpLocks/>
            <a:stCxn id="44" idx="1"/>
          </p:cNvCxnSpPr>
          <p:nvPr/>
        </p:nvCxnSpPr>
        <p:spPr>
          <a:xfrm flipH="1" flipV="1">
            <a:off x="8303482" y="4817857"/>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667F763-C0B8-4E7C-904E-ED2FDB5875F3}"/>
              </a:ext>
            </a:extLst>
          </p:cNvPr>
          <p:cNvCxnSpPr>
            <a:cxnSpLocks/>
          </p:cNvCxnSpPr>
          <p:nvPr/>
        </p:nvCxnSpPr>
        <p:spPr>
          <a:xfrm>
            <a:off x="8090824" y="4934468"/>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91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0" y="20116"/>
            <a:ext cx="7697972" cy="396491"/>
          </a:xfrm>
        </p:spPr>
        <p:txBody>
          <a:bodyPr>
            <a:normAutofit/>
          </a:bodyPr>
          <a:lstStyle/>
          <a:p>
            <a:pPr marL="457200" lvl="1" indent="0">
              <a:buNone/>
            </a:pPr>
            <a:r>
              <a:rPr lang="en-CA" dirty="0">
                <a:solidFill>
                  <a:srgbClr val="FF0000"/>
                </a:solidFill>
                <a:latin typeface="Times New Roman" panose="02020603050405020304" pitchFamily="18" charset="0"/>
                <a:cs typeface="Times New Roman" panose="02020603050405020304" pitchFamily="18" charset="0"/>
              </a:rPr>
              <a:t>What will be happen now ?</a:t>
            </a:r>
          </a:p>
        </p:txBody>
      </p:sp>
      <p:sp>
        <p:nvSpPr>
          <p:cNvPr id="4" name="Rectangle 3">
            <a:extLst>
              <a:ext uri="{FF2B5EF4-FFF2-40B4-BE49-F238E27FC236}">
                <a16:creationId xmlns:a16="http://schemas.microsoft.com/office/drawing/2014/main" id="{4AABB789-1A67-404F-9704-09717A5AE314}"/>
              </a:ext>
            </a:extLst>
          </p:cNvPr>
          <p:cNvSpPr/>
          <p:nvPr/>
        </p:nvSpPr>
        <p:spPr>
          <a:xfrm>
            <a:off x="332129" y="480253"/>
            <a:ext cx="4441147" cy="45518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6C6AAED6-B647-49E6-A7FB-FD61CE87701B}"/>
              </a:ext>
            </a:extLst>
          </p:cNvPr>
          <p:cNvSpPr/>
          <p:nvPr/>
        </p:nvSpPr>
        <p:spPr>
          <a:xfrm>
            <a:off x="316622" y="1015366"/>
            <a:ext cx="6014766" cy="4668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8CF32C63-295B-402E-8853-F3F06D633049}"/>
              </a:ext>
            </a:extLst>
          </p:cNvPr>
          <p:cNvSpPr/>
          <p:nvPr/>
        </p:nvSpPr>
        <p:spPr>
          <a:xfrm>
            <a:off x="7804297" y="128970"/>
            <a:ext cx="4246219" cy="12532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Y		X</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X		Y</a:t>
            </a:r>
          </a:p>
        </p:txBody>
      </p:sp>
      <p:sp>
        <p:nvSpPr>
          <p:cNvPr id="7" name="Rectangle 6">
            <a:extLst>
              <a:ext uri="{FF2B5EF4-FFF2-40B4-BE49-F238E27FC236}">
                <a16:creationId xmlns:a16="http://schemas.microsoft.com/office/drawing/2014/main" id="{76BB38BE-4AC1-4790-A074-41E245E8C5BE}"/>
              </a:ext>
            </a:extLst>
          </p:cNvPr>
          <p:cNvSpPr/>
          <p:nvPr/>
        </p:nvSpPr>
        <p:spPr>
          <a:xfrm>
            <a:off x="644902" y="173899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97B12F2-6563-472F-8DD2-DF293BDBF355}"/>
              </a:ext>
            </a:extLst>
          </p:cNvPr>
          <p:cNvCxnSpPr>
            <a:cxnSpLocks/>
          </p:cNvCxnSpPr>
          <p:nvPr/>
        </p:nvCxnSpPr>
        <p:spPr>
          <a:xfrm>
            <a:off x="1488558" y="1454239"/>
            <a:ext cx="0" cy="30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EFA5C9-7974-484F-AAE5-B521A27F84B8}"/>
              </a:ext>
            </a:extLst>
          </p:cNvPr>
          <p:cNvSpPr/>
          <p:nvPr/>
        </p:nvSpPr>
        <p:spPr>
          <a:xfrm>
            <a:off x="3696866" y="175634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16" name="Rectangle 15">
            <a:extLst>
              <a:ext uri="{FF2B5EF4-FFF2-40B4-BE49-F238E27FC236}">
                <a16:creationId xmlns:a16="http://schemas.microsoft.com/office/drawing/2014/main" id="{B1D4E590-EC6A-43B9-A03F-3CE59EFB5754}"/>
              </a:ext>
            </a:extLst>
          </p:cNvPr>
          <p:cNvSpPr/>
          <p:nvPr/>
        </p:nvSpPr>
        <p:spPr>
          <a:xfrm>
            <a:off x="3788452" y="260588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AE5469A-35D9-4D7C-B125-22E071DC6088}"/>
              </a:ext>
            </a:extLst>
          </p:cNvPr>
          <p:cNvCxnSpPr/>
          <p:nvPr/>
        </p:nvCxnSpPr>
        <p:spPr>
          <a:xfrm>
            <a:off x="4029741" y="260588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16DA3-1133-4FD3-93B1-73F2103536FC}"/>
              </a:ext>
            </a:extLst>
          </p:cNvPr>
          <p:cNvCxnSpPr/>
          <p:nvPr/>
        </p:nvCxnSpPr>
        <p:spPr>
          <a:xfrm>
            <a:off x="4214038" y="260588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8A977D-968A-4091-A8EE-555BCAB7E5E6}"/>
              </a:ext>
            </a:extLst>
          </p:cNvPr>
          <p:cNvCxnSpPr/>
          <p:nvPr/>
        </p:nvCxnSpPr>
        <p:spPr>
          <a:xfrm>
            <a:off x="4394792" y="260588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7FCA4C4-FDBC-45A1-AC99-BFCCEFA761C1}"/>
              </a:ext>
            </a:extLst>
          </p:cNvPr>
          <p:cNvCxnSpPr/>
          <p:nvPr/>
        </p:nvCxnSpPr>
        <p:spPr>
          <a:xfrm>
            <a:off x="4731490" y="260588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2FCDF92-38DC-4848-BE26-DE1F4A1A161C}"/>
              </a:ext>
            </a:extLst>
          </p:cNvPr>
          <p:cNvCxnSpPr/>
          <p:nvPr/>
        </p:nvCxnSpPr>
        <p:spPr>
          <a:xfrm>
            <a:off x="5032745" y="260588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FA9788-7609-4A6B-8FFC-73C93B9342D5}"/>
              </a:ext>
            </a:extLst>
          </p:cNvPr>
          <p:cNvCxnSpPr>
            <a:cxnSpLocks/>
          </p:cNvCxnSpPr>
          <p:nvPr/>
        </p:nvCxnSpPr>
        <p:spPr>
          <a:xfrm flipH="1">
            <a:off x="2360221" y="265699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5D1E47-F3B7-42A4-A6FC-E68B65DBDB37}"/>
              </a:ext>
            </a:extLst>
          </p:cNvPr>
          <p:cNvSpPr/>
          <p:nvPr/>
        </p:nvSpPr>
        <p:spPr>
          <a:xfrm>
            <a:off x="644902" y="359392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4" name="Straight Arrow Connector 33">
            <a:extLst>
              <a:ext uri="{FF2B5EF4-FFF2-40B4-BE49-F238E27FC236}">
                <a16:creationId xmlns:a16="http://schemas.microsoft.com/office/drawing/2014/main" id="{5741EBB4-7642-4F1F-8CC5-0F8008F30327}"/>
              </a:ext>
            </a:extLst>
          </p:cNvPr>
          <p:cNvCxnSpPr>
            <a:cxnSpLocks/>
            <a:stCxn id="7" idx="2"/>
          </p:cNvCxnSpPr>
          <p:nvPr/>
        </p:nvCxnSpPr>
        <p:spPr>
          <a:xfrm>
            <a:off x="1488558" y="290466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E796B5E-4A4D-4A08-A9F2-27CF912EF4CA}"/>
              </a:ext>
            </a:extLst>
          </p:cNvPr>
          <p:cNvSpPr/>
          <p:nvPr/>
        </p:nvSpPr>
        <p:spPr>
          <a:xfrm>
            <a:off x="2626922" y="237169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24" name="Straight Arrow Connector 23">
            <a:extLst>
              <a:ext uri="{FF2B5EF4-FFF2-40B4-BE49-F238E27FC236}">
                <a16:creationId xmlns:a16="http://schemas.microsoft.com/office/drawing/2014/main" id="{2A07DBA2-51FB-444F-B700-F097AC081436}"/>
              </a:ext>
            </a:extLst>
          </p:cNvPr>
          <p:cNvCxnSpPr>
            <a:cxnSpLocks/>
          </p:cNvCxnSpPr>
          <p:nvPr/>
        </p:nvCxnSpPr>
        <p:spPr>
          <a:xfrm flipH="1">
            <a:off x="2332214" y="248675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E35FDE-3FEF-4E63-B353-B2538D56195D}"/>
              </a:ext>
            </a:extLst>
          </p:cNvPr>
          <p:cNvSpPr/>
          <p:nvPr/>
        </p:nvSpPr>
        <p:spPr>
          <a:xfrm>
            <a:off x="587050" y="531021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27" name="Rectangle 26">
            <a:extLst>
              <a:ext uri="{FF2B5EF4-FFF2-40B4-BE49-F238E27FC236}">
                <a16:creationId xmlns:a16="http://schemas.microsoft.com/office/drawing/2014/main" id="{C928C985-44E5-42B4-951D-307FCA6909FF}"/>
              </a:ext>
            </a:extLst>
          </p:cNvPr>
          <p:cNvSpPr/>
          <p:nvPr/>
        </p:nvSpPr>
        <p:spPr>
          <a:xfrm>
            <a:off x="6728775" y="173339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32" name="Straight Arrow Connector 31">
            <a:extLst>
              <a:ext uri="{FF2B5EF4-FFF2-40B4-BE49-F238E27FC236}">
                <a16:creationId xmlns:a16="http://schemas.microsoft.com/office/drawing/2014/main" id="{4E4D8DF3-0BF9-4BD4-BC80-8047077AB61A}"/>
              </a:ext>
            </a:extLst>
          </p:cNvPr>
          <p:cNvCxnSpPr>
            <a:cxnSpLocks/>
          </p:cNvCxnSpPr>
          <p:nvPr/>
        </p:nvCxnSpPr>
        <p:spPr>
          <a:xfrm>
            <a:off x="5384179" y="231315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FD7C35-798F-4847-9414-B31C00DE4959}"/>
              </a:ext>
            </a:extLst>
          </p:cNvPr>
          <p:cNvSpPr/>
          <p:nvPr/>
        </p:nvSpPr>
        <p:spPr>
          <a:xfrm>
            <a:off x="8229662" y="1715797"/>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BD71EEC-DD1B-4EED-9203-DA906DD2DB92}"/>
              </a:ext>
            </a:extLst>
          </p:cNvPr>
          <p:cNvCxnSpPr>
            <a:cxnSpLocks/>
          </p:cNvCxnSpPr>
          <p:nvPr/>
        </p:nvCxnSpPr>
        <p:spPr>
          <a:xfrm flipH="1">
            <a:off x="5143903" y="257559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722F51C-DC49-4434-9CED-4E6E942938D7}"/>
              </a:ext>
            </a:extLst>
          </p:cNvPr>
          <p:cNvSpPr/>
          <p:nvPr/>
        </p:nvSpPr>
        <p:spPr>
          <a:xfrm>
            <a:off x="3523322" y="359077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37" name="Rectangle 36">
            <a:extLst>
              <a:ext uri="{FF2B5EF4-FFF2-40B4-BE49-F238E27FC236}">
                <a16:creationId xmlns:a16="http://schemas.microsoft.com/office/drawing/2014/main" id="{40B97F83-69AD-451C-92F3-98D3094E3A20}"/>
              </a:ext>
            </a:extLst>
          </p:cNvPr>
          <p:cNvSpPr/>
          <p:nvPr/>
        </p:nvSpPr>
        <p:spPr>
          <a:xfrm>
            <a:off x="5698534" y="359077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38" name="Rectangle 37">
            <a:extLst>
              <a:ext uri="{FF2B5EF4-FFF2-40B4-BE49-F238E27FC236}">
                <a16:creationId xmlns:a16="http://schemas.microsoft.com/office/drawing/2014/main" id="{134A0DBD-B16F-4BE7-A91B-AE619B184A33}"/>
              </a:ext>
            </a:extLst>
          </p:cNvPr>
          <p:cNvSpPr/>
          <p:nvPr/>
        </p:nvSpPr>
        <p:spPr>
          <a:xfrm>
            <a:off x="7931888" y="359077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39" name="Rectangle 38">
            <a:extLst>
              <a:ext uri="{FF2B5EF4-FFF2-40B4-BE49-F238E27FC236}">
                <a16:creationId xmlns:a16="http://schemas.microsoft.com/office/drawing/2014/main" id="{A2E12E6C-1E58-48EA-AA63-4B1669581C34}"/>
              </a:ext>
            </a:extLst>
          </p:cNvPr>
          <p:cNvSpPr/>
          <p:nvPr/>
        </p:nvSpPr>
        <p:spPr>
          <a:xfrm>
            <a:off x="3682176" y="36980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0" name="Rectangle 39">
            <a:extLst>
              <a:ext uri="{FF2B5EF4-FFF2-40B4-BE49-F238E27FC236}">
                <a16:creationId xmlns:a16="http://schemas.microsoft.com/office/drawing/2014/main" id="{5595F785-9579-4F2A-A3EA-40B8278139CE}"/>
              </a:ext>
            </a:extLst>
          </p:cNvPr>
          <p:cNvSpPr/>
          <p:nvPr/>
        </p:nvSpPr>
        <p:spPr>
          <a:xfrm>
            <a:off x="5786167" y="36980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1" name="Rectangle 40">
            <a:extLst>
              <a:ext uri="{FF2B5EF4-FFF2-40B4-BE49-F238E27FC236}">
                <a16:creationId xmlns:a16="http://schemas.microsoft.com/office/drawing/2014/main" id="{A7136058-2427-4CF7-859F-FB9E823726D6}"/>
              </a:ext>
            </a:extLst>
          </p:cNvPr>
          <p:cNvSpPr/>
          <p:nvPr/>
        </p:nvSpPr>
        <p:spPr>
          <a:xfrm>
            <a:off x="8038179" y="373562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42" name="Diamond 41">
            <a:extLst>
              <a:ext uri="{FF2B5EF4-FFF2-40B4-BE49-F238E27FC236}">
                <a16:creationId xmlns:a16="http://schemas.microsoft.com/office/drawing/2014/main" id="{39FE9287-971D-4320-AB07-EA7D1CF767B2}"/>
              </a:ext>
            </a:extLst>
          </p:cNvPr>
          <p:cNvSpPr/>
          <p:nvPr/>
        </p:nvSpPr>
        <p:spPr>
          <a:xfrm>
            <a:off x="5099592" y="383823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Diamond 42">
            <a:extLst>
              <a:ext uri="{FF2B5EF4-FFF2-40B4-BE49-F238E27FC236}">
                <a16:creationId xmlns:a16="http://schemas.microsoft.com/office/drawing/2014/main" id="{8D14A401-2948-44FB-BDB5-34A4B70959BE}"/>
              </a:ext>
            </a:extLst>
          </p:cNvPr>
          <p:cNvSpPr/>
          <p:nvPr/>
        </p:nvSpPr>
        <p:spPr>
          <a:xfrm>
            <a:off x="7303874" y="383823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Diamond 43">
            <a:extLst>
              <a:ext uri="{FF2B5EF4-FFF2-40B4-BE49-F238E27FC236}">
                <a16:creationId xmlns:a16="http://schemas.microsoft.com/office/drawing/2014/main" id="{5CA6890B-0271-40C7-9163-BFEA46D9C0D6}"/>
              </a:ext>
            </a:extLst>
          </p:cNvPr>
          <p:cNvSpPr/>
          <p:nvPr/>
        </p:nvSpPr>
        <p:spPr>
          <a:xfrm>
            <a:off x="9512965" y="383823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59143E98-06CD-44F4-A20E-565E6F0EB739}"/>
              </a:ext>
            </a:extLst>
          </p:cNvPr>
          <p:cNvSpPr/>
          <p:nvPr/>
        </p:nvSpPr>
        <p:spPr>
          <a:xfrm>
            <a:off x="4227981" y="323109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7" name="Rectangle 46">
            <a:extLst>
              <a:ext uri="{FF2B5EF4-FFF2-40B4-BE49-F238E27FC236}">
                <a16:creationId xmlns:a16="http://schemas.microsoft.com/office/drawing/2014/main" id="{B299C209-F92D-45FA-BA3D-17EB4643CBDB}"/>
              </a:ext>
            </a:extLst>
          </p:cNvPr>
          <p:cNvSpPr/>
          <p:nvPr/>
        </p:nvSpPr>
        <p:spPr>
          <a:xfrm>
            <a:off x="6346984" y="324672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48" name="Rectangle 47">
            <a:extLst>
              <a:ext uri="{FF2B5EF4-FFF2-40B4-BE49-F238E27FC236}">
                <a16:creationId xmlns:a16="http://schemas.microsoft.com/office/drawing/2014/main" id="{F88F0D2D-6BA8-4D60-AE21-FAC70F72D206}"/>
              </a:ext>
            </a:extLst>
          </p:cNvPr>
          <p:cNvSpPr/>
          <p:nvPr/>
        </p:nvSpPr>
        <p:spPr>
          <a:xfrm>
            <a:off x="8621801" y="323664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49" name="Straight Arrow Connector 48">
            <a:extLst>
              <a:ext uri="{FF2B5EF4-FFF2-40B4-BE49-F238E27FC236}">
                <a16:creationId xmlns:a16="http://schemas.microsoft.com/office/drawing/2014/main" id="{9900454D-66E0-4802-8F1E-737C51CC7CEB}"/>
              </a:ext>
            </a:extLst>
          </p:cNvPr>
          <p:cNvCxnSpPr>
            <a:cxnSpLocks/>
            <a:endCxn id="47" idx="0"/>
          </p:cNvCxnSpPr>
          <p:nvPr/>
        </p:nvCxnSpPr>
        <p:spPr>
          <a:xfrm>
            <a:off x="4508205" y="257559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4A346F3-1CF9-480F-8C24-BE0090156628}"/>
              </a:ext>
            </a:extLst>
          </p:cNvPr>
          <p:cNvCxnSpPr>
            <a:cxnSpLocks/>
            <a:endCxn id="48" idx="0"/>
          </p:cNvCxnSpPr>
          <p:nvPr/>
        </p:nvCxnSpPr>
        <p:spPr>
          <a:xfrm>
            <a:off x="4731490" y="257559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AD7D9-DD5D-47D7-B9B8-A85430FD4ABF}"/>
              </a:ext>
            </a:extLst>
          </p:cNvPr>
          <p:cNvCxnSpPr>
            <a:cxnSpLocks/>
            <a:endCxn id="46" idx="0"/>
          </p:cNvCxnSpPr>
          <p:nvPr/>
        </p:nvCxnSpPr>
        <p:spPr>
          <a:xfrm>
            <a:off x="4394792" y="248675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5B665B7-F00C-42FE-B894-854DF2101557}"/>
              </a:ext>
            </a:extLst>
          </p:cNvPr>
          <p:cNvSpPr/>
          <p:nvPr/>
        </p:nvSpPr>
        <p:spPr>
          <a:xfrm>
            <a:off x="4288469" y="420856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2" name="Straight Arrow Connector 51">
            <a:extLst>
              <a:ext uri="{FF2B5EF4-FFF2-40B4-BE49-F238E27FC236}">
                <a16:creationId xmlns:a16="http://schemas.microsoft.com/office/drawing/2014/main" id="{F1EE40BB-C7CD-4786-B545-3D10F5268628}"/>
              </a:ext>
            </a:extLst>
          </p:cNvPr>
          <p:cNvCxnSpPr>
            <a:cxnSpLocks/>
            <a:stCxn id="46" idx="2"/>
          </p:cNvCxnSpPr>
          <p:nvPr/>
        </p:nvCxnSpPr>
        <p:spPr>
          <a:xfrm flipH="1">
            <a:off x="4424998" y="351546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2A1DB70-C9F3-4EDD-A8BA-C2E95E2E8DBA}"/>
              </a:ext>
            </a:extLst>
          </p:cNvPr>
          <p:cNvSpPr/>
          <p:nvPr/>
        </p:nvSpPr>
        <p:spPr>
          <a:xfrm>
            <a:off x="6322451" y="419633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4" name="Straight Arrow Connector 53">
            <a:extLst>
              <a:ext uri="{FF2B5EF4-FFF2-40B4-BE49-F238E27FC236}">
                <a16:creationId xmlns:a16="http://schemas.microsoft.com/office/drawing/2014/main" id="{B58088C3-51DF-40EF-BEE7-042E69C18E4D}"/>
              </a:ext>
            </a:extLst>
          </p:cNvPr>
          <p:cNvCxnSpPr>
            <a:cxnSpLocks/>
          </p:cNvCxnSpPr>
          <p:nvPr/>
        </p:nvCxnSpPr>
        <p:spPr>
          <a:xfrm flipH="1">
            <a:off x="6458979" y="350322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4A1077-6718-48C8-A827-66CA100EFF94}"/>
              </a:ext>
            </a:extLst>
          </p:cNvPr>
          <p:cNvSpPr/>
          <p:nvPr/>
        </p:nvSpPr>
        <p:spPr>
          <a:xfrm>
            <a:off x="8634190" y="422419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56" name="Straight Arrow Connector 55">
            <a:extLst>
              <a:ext uri="{FF2B5EF4-FFF2-40B4-BE49-F238E27FC236}">
                <a16:creationId xmlns:a16="http://schemas.microsoft.com/office/drawing/2014/main" id="{F0113428-35A0-4EF5-A0AD-947E89794502}"/>
              </a:ext>
            </a:extLst>
          </p:cNvPr>
          <p:cNvCxnSpPr>
            <a:cxnSpLocks/>
          </p:cNvCxnSpPr>
          <p:nvPr/>
        </p:nvCxnSpPr>
        <p:spPr>
          <a:xfrm flipH="1">
            <a:off x="8770719" y="353108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2">
            <a:extLst>
              <a:ext uri="{FF2B5EF4-FFF2-40B4-BE49-F238E27FC236}">
                <a16:creationId xmlns:a16="http://schemas.microsoft.com/office/drawing/2014/main" id="{C0127D28-1E57-41B8-BD1A-F67B31E5DB43}"/>
              </a:ext>
            </a:extLst>
          </p:cNvPr>
          <p:cNvSpPr/>
          <p:nvPr/>
        </p:nvSpPr>
        <p:spPr>
          <a:xfrm>
            <a:off x="3693044" y="495598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57" name="Straight Arrow Connector 56">
            <a:extLst>
              <a:ext uri="{FF2B5EF4-FFF2-40B4-BE49-F238E27FC236}">
                <a16:creationId xmlns:a16="http://schemas.microsoft.com/office/drawing/2014/main" id="{5D195DCB-88DF-40C8-B013-8B5CF6371516}"/>
              </a:ext>
            </a:extLst>
          </p:cNvPr>
          <p:cNvCxnSpPr>
            <a:cxnSpLocks/>
            <a:stCxn id="42" idx="1"/>
            <a:endCxn id="39" idx="3"/>
          </p:cNvCxnSpPr>
          <p:nvPr/>
        </p:nvCxnSpPr>
        <p:spPr>
          <a:xfrm flipH="1" flipV="1">
            <a:off x="4084676" y="384024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12D07CF-0923-49F1-B7BF-3A76A5E8661A}"/>
              </a:ext>
            </a:extLst>
          </p:cNvPr>
          <p:cNvCxnSpPr>
            <a:cxnSpLocks/>
          </p:cNvCxnSpPr>
          <p:nvPr/>
        </p:nvCxnSpPr>
        <p:spPr>
          <a:xfrm>
            <a:off x="3825598" y="400869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Speech Bubble: Rectangle 58">
            <a:extLst>
              <a:ext uri="{FF2B5EF4-FFF2-40B4-BE49-F238E27FC236}">
                <a16:creationId xmlns:a16="http://schemas.microsoft.com/office/drawing/2014/main" id="{67AD9EDD-D21D-4ADC-936B-57ADA038B98A}"/>
              </a:ext>
            </a:extLst>
          </p:cNvPr>
          <p:cNvSpPr/>
          <p:nvPr/>
        </p:nvSpPr>
        <p:spPr>
          <a:xfrm>
            <a:off x="5976010" y="492321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0" name="Straight Arrow Connector 59">
            <a:extLst>
              <a:ext uri="{FF2B5EF4-FFF2-40B4-BE49-F238E27FC236}">
                <a16:creationId xmlns:a16="http://schemas.microsoft.com/office/drawing/2014/main" id="{26954FFB-00D1-4662-8EF1-8F7E5C7993DA}"/>
              </a:ext>
            </a:extLst>
          </p:cNvPr>
          <p:cNvCxnSpPr>
            <a:cxnSpLocks/>
            <a:stCxn id="43" idx="1"/>
            <a:endCxn id="40" idx="3"/>
          </p:cNvCxnSpPr>
          <p:nvPr/>
        </p:nvCxnSpPr>
        <p:spPr>
          <a:xfrm flipH="1" flipV="1">
            <a:off x="6188667" y="384024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2997CB1-2707-436D-B2BA-793C57DDA1D6}"/>
              </a:ext>
            </a:extLst>
          </p:cNvPr>
          <p:cNvCxnSpPr>
            <a:cxnSpLocks/>
          </p:cNvCxnSpPr>
          <p:nvPr/>
        </p:nvCxnSpPr>
        <p:spPr>
          <a:xfrm>
            <a:off x="5976010" y="395686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Speech Bubble: Rectangle 61">
            <a:extLst>
              <a:ext uri="{FF2B5EF4-FFF2-40B4-BE49-F238E27FC236}">
                <a16:creationId xmlns:a16="http://schemas.microsoft.com/office/drawing/2014/main" id="{BEB079C1-ADA8-4999-8AF9-AB2D27E4C9C4}"/>
              </a:ext>
            </a:extLst>
          </p:cNvPr>
          <p:cNvSpPr/>
          <p:nvPr/>
        </p:nvSpPr>
        <p:spPr>
          <a:xfrm>
            <a:off x="8218415" y="49585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63" name="Straight Arrow Connector 62">
            <a:extLst>
              <a:ext uri="{FF2B5EF4-FFF2-40B4-BE49-F238E27FC236}">
                <a16:creationId xmlns:a16="http://schemas.microsoft.com/office/drawing/2014/main" id="{9109F1FB-5BF7-48C6-9ADE-37B5BC96843D}"/>
              </a:ext>
            </a:extLst>
          </p:cNvPr>
          <p:cNvCxnSpPr>
            <a:cxnSpLocks/>
            <a:stCxn id="44" idx="1"/>
          </p:cNvCxnSpPr>
          <p:nvPr/>
        </p:nvCxnSpPr>
        <p:spPr>
          <a:xfrm flipH="1" flipV="1">
            <a:off x="8431073" y="387561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667F763-C0B8-4E7C-904E-ED2FDB5875F3}"/>
              </a:ext>
            </a:extLst>
          </p:cNvPr>
          <p:cNvCxnSpPr>
            <a:cxnSpLocks/>
          </p:cNvCxnSpPr>
          <p:nvPr/>
        </p:nvCxnSpPr>
        <p:spPr>
          <a:xfrm>
            <a:off x="8218415" y="39922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30C8742F-54EB-4FA3-BD3E-D601A1388A49}"/>
              </a:ext>
            </a:extLst>
          </p:cNvPr>
          <p:cNvSpPr/>
          <p:nvPr/>
        </p:nvSpPr>
        <p:spPr>
          <a:xfrm>
            <a:off x="5099592" y="6202801"/>
            <a:ext cx="1782327" cy="61838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3D03F289-D964-4DCA-95C2-A6AB08B95704}"/>
              </a:ext>
            </a:extLst>
          </p:cNvPr>
          <p:cNvCxnSpPr>
            <a:cxnSpLocks/>
          </p:cNvCxnSpPr>
          <p:nvPr/>
        </p:nvCxnSpPr>
        <p:spPr>
          <a:xfrm>
            <a:off x="4165315" y="5310218"/>
            <a:ext cx="1759015" cy="106752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4A27C0D-8C10-499C-A9FD-4D263063C9BC}"/>
              </a:ext>
            </a:extLst>
          </p:cNvPr>
          <p:cNvCxnSpPr>
            <a:cxnSpLocks/>
          </p:cNvCxnSpPr>
          <p:nvPr/>
        </p:nvCxnSpPr>
        <p:spPr>
          <a:xfrm flipH="1">
            <a:off x="5940352" y="5308704"/>
            <a:ext cx="348456" cy="107578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125EEA7-6E22-446A-9201-9BB73FE275BB}"/>
              </a:ext>
            </a:extLst>
          </p:cNvPr>
          <p:cNvCxnSpPr>
            <a:cxnSpLocks/>
          </p:cNvCxnSpPr>
          <p:nvPr/>
        </p:nvCxnSpPr>
        <p:spPr>
          <a:xfrm flipH="1">
            <a:off x="5948099" y="5360741"/>
            <a:ext cx="2291330" cy="102374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C7DA60B-EDF2-4E0A-861D-3B014B42975E}"/>
              </a:ext>
            </a:extLst>
          </p:cNvPr>
          <p:cNvSpPr/>
          <p:nvPr/>
        </p:nvSpPr>
        <p:spPr>
          <a:xfrm>
            <a:off x="4695452" y="6369838"/>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70" name="Diamond 69">
            <a:extLst>
              <a:ext uri="{FF2B5EF4-FFF2-40B4-BE49-F238E27FC236}">
                <a16:creationId xmlns:a16="http://schemas.microsoft.com/office/drawing/2014/main" id="{751038C5-6CC9-4F30-9650-041E3DADB27C}"/>
              </a:ext>
            </a:extLst>
          </p:cNvPr>
          <p:cNvSpPr/>
          <p:nvPr/>
        </p:nvSpPr>
        <p:spPr>
          <a:xfrm>
            <a:off x="6676663" y="6316591"/>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1" name="Speech Bubble: Rectangle 70">
            <a:extLst>
              <a:ext uri="{FF2B5EF4-FFF2-40B4-BE49-F238E27FC236}">
                <a16:creationId xmlns:a16="http://schemas.microsoft.com/office/drawing/2014/main" id="{A27F5FC9-52AC-4424-A0D0-ECD93FA96603}"/>
              </a:ext>
            </a:extLst>
          </p:cNvPr>
          <p:cNvSpPr/>
          <p:nvPr/>
        </p:nvSpPr>
        <p:spPr>
          <a:xfrm>
            <a:off x="5742788" y="6428622"/>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cxnSp>
        <p:nvCxnSpPr>
          <p:cNvPr id="72" name="Straight Arrow Connector 71">
            <a:extLst>
              <a:ext uri="{FF2B5EF4-FFF2-40B4-BE49-F238E27FC236}">
                <a16:creationId xmlns:a16="http://schemas.microsoft.com/office/drawing/2014/main" id="{152682D8-37D8-4854-9FF7-99D4684FDCFF}"/>
              </a:ext>
            </a:extLst>
          </p:cNvPr>
          <p:cNvCxnSpPr>
            <a:cxnSpLocks/>
            <a:endCxn id="69" idx="0"/>
          </p:cNvCxnSpPr>
          <p:nvPr/>
        </p:nvCxnSpPr>
        <p:spPr>
          <a:xfrm>
            <a:off x="4473313" y="2509335"/>
            <a:ext cx="423389" cy="386050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14442BE-E621-4838-ACF6-AFCD60744C31}"/>
              </a:ext>
            </a:extLst>
          </p:cNvPr>
          <p:cNvSpPr/>
          <p:nvPr/>
        </p:nvSpPr>
        <p:spPr>
          <a:xfrm>
            <a:off x="6235072" y="6377909"/>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Tree>
    <p:extLst>
      <p:ext uri="{BB962C8B-B14F-4D97-AF65-F5344CB8AC3E}">
        <p14:creationId xmlns:p14="http://schemas.microsoft.com/office/powerpoint/2010/main" val="6071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My Ultimate Result</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p:cNvCxnSpPr>
          <p:nvPr/>
        </p:nvCxnSpPr>
        <p:spPr>
          <a:xfrm flipV="1">
            <a:off x="5315629" y="5533486"/>
            <a:ext cx="1287671" cy="1103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723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MapReduce</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a:stCxn id="23" idx="0"/>
          </p:cNvCxnSpPr>
          <p:nvPr/>
        </p:nvCxnSpPr>
        <p:spPr>
          <a:xfrm flipV="1">
            <a:off x="5388671" y="5533486"/>
            <a:ext cx="1214629" cy="95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43D33C-D4CE-4D81-8863-7E653D158BDB}"/>
              </a:ext>
            </a:extLst>
          </p:cNvPr>
          <p:cNvSpPr/>
          <p:nvPr/>
        </p:nvSpPr>
        <p:spPr>
          <a:xfrm>
            <a:off x="8346562" y="4241283"/>
            <a:ext cx="304892"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R</a:t>
            </a:r>
            <a:endParaRPr lang="en-CA" sz="1400" dirty="0"/>
          </a:p>
        </p:txBody>
      </p:sp>
      <p:sp>
        <p:nvSpPr>
          <p:cNvPr id="10" name="Rectangle 9">
            <a:extLst>
              <a:ext uri="{FF2B5EF4-FFF2-40B4-BE49-F238E27FC236}">
                <a16:creationId xmlns:a16="http://schemas.microsoft.com/office/drawing/2014/main" id="{5A32FC0A-5371-4757-9063-A9FC55BAAE39}"/>
              </a:ext>
            </a:extLst>
          </p:cNvPr>
          <p:cNvSpPr/>
          <p:nvPr/>
        </p:nvSpPr>
        <p:spPr>
          <a:xfrm>
            <a:off x="8769840" y="2156287"/>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4" name="Rectangle 73">
            <a:extLst>
              <a:ext uri="{FF2B5EF4-FFF2-40B4-BE49-F238E27FC236}">
                <a16:creationId xmlns:a16="http://schemas.microsoft.com/office/drawing/2014/main" id="{9F7868EC-825A-4675-B3AB-50528FCF35C6}"/>
              </a:ext>
            </a:extLst>
          </p:cNvPr>
          <p:cNvSpPr/>
          <p:nvPr/>
        </p:nvSpPr>
        <p:spPr>
          <a:xfrm>
            <a:off x="6048055" y="4270796"/>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6" name="Rectangle 75">
            <a:extLst>
              <a:ext uri="{FF2B5EF4-FFF2-40B4-BE49-F238E27FC236}">
                <a16:creationId xmlns:a16="http://schemas.microsoft.com/office/drawing/2014/main" id="{DB4AAEFB-8011-4453-B40F-54C39A718055}"/>
              </a:ext>
            </a:extLst>
          </p:cNvPr>
          <p:cNvSpPr/>
          <p:nvPr/>
        </p:nvSpPr>
        <p:spPr>
          <a:xfrm>
            <a:off x="10969213" y="2171163"/>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7" name="Rectangle 76">
            <a:extLst>
              <a:ext uri="{FF2B5EF4-FFF2-40B4-BE49-F238E27FC236}">
                <a16:creationId xmlns:a16="http://schemas.microsoft.com/office/drawing/2014/main" id="{276FE0E1-2DB9-4FBA-80E3-B6D7BECE4077}"/>
              </a:ext>
            </a:extLst>
          </p:cNvPr>
          <p:cNvSpPr/>
          <p:nvPr/>
        </p:nvSpPr>
        <p:spPr>
          <a:xfrm>
            <a:off x="6548701" y="2179745"/>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9" name="Rectangle 78">
            <a:extLst>
              <a:ext uri="{FF2B5EF4-FFF2-40B4-BE49-F238E27FC236}">
                <a16:creationId xmlns:a16="http://schemas.microsoft.com/office/drawing/2014/main" id="{C4F51902-C5AA-43DC-A34C-357AEFBECDDA}"/>
              </a:ext>
            </a:extLst>
          </p:cNvPr>
          <p:cNvSpPr/>
          <p:nvPr/>
        </p:nvSpPr>
        <p:spPr>
          <a:xfrm>
            <a:off x="8872251" y="3968513"/>
            <a:ext cx="1837216" cy="344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Sort and shuffle</a:t>
            </a:r>
          </a:p>
        </p:txBody>
      </p:sp>
      <p:sp>
        <p:nvSpPr>
          <p:cNvPr id="80" name="Rectangle 79">
            <a:extLst>
              <a:ext uri="{FF2B5EF4-FFF2-40B4-BE49-F238E27FC236}">
                <a16:creationId xmlns:a16="http://schemas.microsoft.com/office/drawing/2014/main" id="{D5313312-2901-491A-88BB-8E782C59CBAD}"/>
              </a:ext>
            </a:extLst>
          </p:cNvPr>
          <p:cNvSpPr/>
          <p:nvPr/>
        </p:nvSpPr>
        <p:spPr>
          <a:xfrm>
            <a:off x="1181908" y="446659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spTree>
    <p:extLst>
      <p:ext uri="{BB962C8B-B14F-4D97-AF65-F5344CB8AC3E}">
        <p14:creationId xmlns:p14="http://schemas.microsoft.com/office/powerpoint/2010/main" val="1497641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What happen if something fails</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a:stCxn id="23" idx="0"/>
          </p:cNvCxnSpPr>
          <p:nvPr/>
        </p:nvCxnSpPr>
        <p:spPr>
          <a:xfrm flipV="1">
            <a:off x="5388671" y="5533486"/>
            <a:ext cx="1214629" cy="95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43D33C-D4CE-4D81-8863-7E653D158BDB}"/>
              </a:ext>
            </a:extLst>
          </p:cNvPr>
          <p:cNvSpPr/>
          <p:nvPr/>
        </p:nvSpPr>
        <p:spPr>
          <a:xfrm>
            <a:off x="8346562" y="4241283"/>
            <a:ext cx="304892"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R</a:t>
            </a:r>
            <a:endParaRPr lang="en-CA" sz="1400" dirty="0"/>
          </a:p>
        </p:txBody>
      </p:sp>
      <p:sp>
        <p:nvSpPr>
          <p:cNvPr id="10" name="Rectangle 9">
            <a:extLst>
              <a:ext uri="{FF2B5EF4-FFF2-40B4-BE49-F238E27FC236}">
                <a16:creationId xmlns:a16="http://schemas.microsoft.com/office/drawing/2014/main" id="{5A32FC0A-5371-4757-9063-A9FC55BAAE39}"/>
              </a:ext>
            </a:extLst>
          </p:cNvPr>
          <p:cNvSpPr/>
          <p:nvPr/>
        </p:nvSpPr>
        <p:spPr>
          <a:xfrm>
            <a:off x="8769840" y="2156287"/>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4" name="Rectangle 73">
            <a:extLst>
              <a:ext uri="{FF2B5EF4-FFF2-40B4-BE49-F238E27FC236}">
                <a16:creationId xmlns:a16="http://schemas.microsoft.com/office/drawing/2014/main" id="{9F7868EC-825A-4675-B3AB-50528FCF35C6}"/>
              </a:ext>
            </a:extLst>
          </p:cNvPr>
          <p:cNvSpPr/>
          <p:nvPr/>
        </p:nvSpPr>
        <p:spPr>
          <a:xfrm>
            <a:off x="6048055" y="4270796"/>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6" name="Rectangle 75">
            <a:extLst>
              <a:ext uri="{FF2B5EF4-FFF2-40B4-BE49-F238E27FC236}">
                <a16:creationId xmlns:a16="http://schemas.microsoft.com/office/drawing/2014/main" id="{DB4AAEFB-8011-4453-B40F-54C39A718055}"/>
              </a:ext>
            </a:extLst>
          </p:cNvPr>
          <p:cNvSpPr/>
          <p:nvPr/>
        </p:nvSpPr>
        <p:spPr>
          <a:xfrm>
            <a:off x="10969213" y="2171163"/>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7" name="Rectangle 76">
            <a:extLst>
              <a:ext uri="{FF2B5EF4-FFF2-40B4-BE49-F238E27FC236}">
                <a16:creationId xmlns:a16="http://schemas.microsoft.com/office/drawing/2014/main" id="{276FE0E1-2DB9-4FBA-80E3-B6D7BECE4077}"/>
              </a:ext>
            </a:extLst>
          </p:cNvPr>
          <p:cNvSpPr/>
          <p:nvPr/>
        </p:nvSpPr>
        <p:spPr>
          <a:xfrm>
            <a:off x="6548701" y="2179745"/>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9" name="Rectangle 78">
            <a:extLst>
              <a:ext uri="{FF2B5EF4-FFF2-40B4-BE49-F238E27FC236}">
                <a16:creationId xmlns:a16="http://schemas.microsoft.com/office/drawing/2014/main" id="{C4F51902-C5AA-43DC-A34C-357AEFBECDDA}"/>
              </a:ext>
            </a:extLst>
          </p:cNvPr>
          <p:cNvSpPr/>
          <p:nvPr/>
        </p:nvSpPr>
        <p:spPr>
          <a:xfrm>
            <a:off x="8872251" y="3968513"/>
            <a:ext cx="1837216" cy="344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Sort and shuffle</a:t>
            </a:r>
          </a:p>
        </p:txBody>
      </p:sp>
      <p:sp>
        <p:nvSpPr>
          <p:cNvPr id="80" name="Rectangle 79">
            <a:extLst>
              <a:ext uri="{FF2B5EF4-FFF2-40B4-BE49-F238E27FC236}">
                <a16:creationId xmlns:a16="http://schemas.microsoft.com/office/drawing/2014/main" id="{D5313312-2901-491A-88BB-8E782C59CBAD}"/>
              </a:ext>
            </a:extLst>
          </p:cNvPr>
          <p:cNvSpPr/>
          <p:nvPr/>
        </p:nvSpPr>
        <p:spPr>
          <a:xfrm>
            <a:off x="1181908" y="446659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spTree>
    <p:extLst>
      <p:ext uri="{BB962C8B-B14F-4D97-AF65-F5344CB8AC3E}">
        <p14:creationId xmlns:p14="http://schemas.microsoft.com/office/powerpoint/2010/main" val="99691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Processing </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42875" y="5429249"/>
            <a:ext cx="11868150" cy="1250951"/>
          </a:xfrm>
        </p:spPr>
        <p:txBody>
          <a:bodyPr>
            <a:normAutofit/>
          </a:bodyPr>
          <a:lstStyle/>
          <a:p>
            <a:r>
              <a:rPr lang="en-CA" sz="2000" dirty="0">
                <a:latin typeface="Times New Roman" panose="02020603050405020304" pitchFamily="18" charset="0"/>
                <a:cs typeface="Times New Roman" panose="02020603050405020304" pitchFamily="18" charset="0"/>
              </a:rPr>
              <a:t>Why do we store the data ? We want to process this data and get value out of it</a:t>
            </a:r>
          </a:p>
        </p:txBody>
      </p:sp>
      <p:sp>
        <p:nvSpPr>
          <p:cNvPr id="7" name="Rectangle 6">
            <a:extLst>
              <a:ext uri="{FF2B5EF4-FFF2-40B4-BE49-F238E27FC236}">
                <a16:creationId xmlns:a16="http://schemas.microsoft.com/office/drawing/2014/main" id="{73848DA7-B1EA-48AE-8785-466C03082291}"/>
              </a:ext>
            </a:extLst>
          </p:cNvPr>
          <p:cNvSpPr/>
          <p:nvPr/>
        </p:nvSpPr>
        <p:spPr>
          <a:xfrm>
            <a:off x="1285243" y="1561945"/>
            <a:ext cx="2443609" cy="34138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rgbClr val="FF0000"/>
                </a:solidFill>
                <a:latin typeface="Times New Roman" panose="02020603050405020304" pitchFamily="18" charset="0"/>
                <a:cs typeface="Times New Roman" panose="02020603050405020304" pitchFamily="18" charset="0"/>
              </a:rPr>
              <a:t>Storage </a:t>
            </a:r>
          </a:p>
          <a:p>
            <a:pPr algn="ctr"/>
            <a:r>
              <a:rPr lang="en-CA" sz="1600" dirty="0">
                <a:solidFill>
                  <a:srgbClr val="FF0000"/>
                </a:solidFill>
                <a:latin typeface="Times New Roman" panose="02020603050405020304" pitchFamily="18" charset="0"/>
                <a:cs typeface="Times New Roman" panose="02020603050405020304" pitchFamily="18" charset="0"/>
              </a:rPr>
              <a:t>HDFS</a:t>
            </a:r>
          </a:p>
          <a:p>
            <a:pPr algn="ctr"/>
            <a:r>
              <a:rPr lang="en-CA" sz="1600" dirty="0">
                <a:solidFill>
                  <a:srgbClr val="FF0000"/>
                </a:solidFill>
                <a:latin typeface="Times New Roman" panose="02020603050405020304" pitchFamily="18" charset="0"/>
                <a:cs typeface="Times New Roman" panose="02020603050405020304" pitchFamily="18" charset="0"/>
              </a:rPr>
              <a:t>Master :NameNode</a:t>
            </a:r>
          </a:p>
          <a:p>
            <a:pPr algn="ctr"/>
            <a:r>
              <a:rPr lang="en-CA" sz="1600" dirty="0">
                <a:solidFill>
                  <a:srgbClr val="FF0000"/>
                </a:solidFill>
                <a:latin typeface="Times New Roman" panose="02020603050405020304" pitchFamily="18" charset="0"/>
                <a:cs typeface="Times New Roman" panose="02020603050405020304" pitchFamily="18" charset="0"/>
              </a:rPr>
              <a:t>Slave : DataNode</a:t>
            </a:r>
          </a:p>
          <a:p>
            <a:pPr algn="ctr"/>
            <a:r>
              <a:rPr lang="en-CA" sz="1600" dirty="0">
                <a:solidFill>
                  <a:srgbClr val="FF0000"/>
                </a:solidFill>
                <a:latin typeface="Times New Roman" panose="02020603050405020304" pitchFamily="18" charset="0"/>
                <a:cs typeface="Times New Roman" panose="02020603050405020304" pitchFamily="18" charset="0"/>
              </a:rPr>
              <a:t>Distributed Storage</a:t>
            </a:r>
          </a:p>
        </p:txBody>
      </p:sp>
      <p:sp>
        <p:nvSpPr>
          <p:cNvPr id="8" name="Rectangle 7">
            <a:extLst>
              <a:ext uri="{FF2B5EF4-FFF2-40B4-BE49-F238E27FC236}">
                <a16:creationId xmlns:a16="http://schemas.microsoft.com/office/drawing/2014/main" id="{98043E63-AC23-4DC5-8943-99DF05C8E21A}"/>
              </a:ext>
            </a:extLst>
          </p:cNvPr>
          <p:cNvSpPr/>
          <p:nvPr/>
        </p:nvSpPr>
        <p:spPr>
          <a:xfrm>
            <a:off x="4214493" y="1561945"/>
            <a:ext cx="2708821" cy="34138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rgbClr val="FF0000"/>
                </a:solidFill>
                <a:latin typeface="Times New Roman" panose="02020603050405020304" pitchFamily="18" charset="0"/>
                <a:cs typeface="Times New Roman" panose="02020603050405020304" pitchFamily="18" charset="0"/>
              </a:rPr>
              <a:t>Processing</a:t>
            </a:r>
          </a:p>
          <a:p>
            <a:pPr algn="ctr"/>
            <a:r>
              <a:rPr lang="en-CA" sz="1600" dirty="0">
                <a:solidFill>
                  <a:schemeClr val="tx1"/>
                </a:solidFill>
                <a:latin typeface="Times New Roman" panose="02020603050405020304" pitchFamily="18" charset="0"/>
                <a:cs typeface="Times New Roman" panose="02020603050405020304" pitchFamily="18" charset="0"/>
              </a:rPr>
              <a:t>Hadoop Generation 1</a:t>
            </a:r>
          </a:p>
          <a:p>
            <a:pPr algn="ctr"/>
            <a:r>
              <a:rPr lang="en-CA" sz="1600" dirty="0">
                <a:solidFill>
                  <a:schemeClr val="tx1"/>
                </a:solidFill>
                <a:latin typeface="Times New Roman" panose="02020603050405020304" pitchFamily="18" charset="0"/>
                <a:cs typeface="Times New Roman" panose="02020603050405020304" pitchFamily="18" charset="0"/>
              </a:rPr>
              <a:t>Master :Job Tracker</a:t>
            </a:r>
          </a:p>
          <a:p>
            <a:pPr algn="ctr"/>
            <a:r>
              <a:rPr lang="en-CA" sz="1600" dirty="0">
                <a:solidFill>
                  <a:schemeClr val="tx1"/>
                </a:solidFill>
                <a:latin typeface="Times New Roman" panose="02020603050405020304" pitchFamily="18" charset="0"/>
                <a:cs typeface="Times New Roman" panose="02020603050405020304" pitchFamily="18" charset="0"/>
              </a:rPr>
              <a:t>Slave :Task Tracker</a:t>
            </a:r>
          </a:p>
          <a:p>
            <a:pPr algn="ctr"/>
            <a:r>
              <a:rPr lang="en-CA" sz="1600" dirty="0">
                <a:solidFill>
                  <a:srgbClr val="FF0000"/>
                </a:solidFill>
                <a:latin typeface="Times New Roman" panose="02020603050405020304" pitchFamily="18" charset="0"/>
                <a:cs typeface="Times New Roman" panose="02020603050405020304" pitchFamily="18" charset="0"/>
              </a:rPr>
              <a:t>Hadoop Generation 2</a:t>
            </a:r>
          </a:p>
          <a:p>
            <a:pPr algn="ctr"/>
            <a:r>
              <a:rPr lang="en-CA" sz="1600" dirty="0">
                <a:solidFill>
                  <a:srgbClr val="FF0000"/>
                </a:solidFill>
                <a:latin typeface="Times New Roman" panose="02020603050405020304" pitchFamily="18" charset="0"/>
                <a:cs typeface="Times New Roman" panose="02020603050405020304" pitchFamily="18" charset="0"/>
              </a:rPr>
              <a:t>Master :Resource Manager</a:t>
            </a:r>
          </a:p>
          <a:p>
            <a:pPr algn="ctr"/>
            <a:r>
              <a:rPr lang="en-CA" sz="1600" dirty="0">
                <a:solidFill>
                  <a:srgbClr val="FF0000"/>
                </a:solidFill>
                <a:latin typeface="Times New Roman" panose="02020603050405020304" pitchFamily="18" charset="0"/>
                <a:cs typeface="Times New Roman" panose="02020603050405020304" pitchFamily="18" charset="0"/>
              </a:rPr>
              <a:t>Slave :Node Manager</a:t>
            </a:r>
          </a:p>
          <a:p>
            <a:pPr algn="ctr"/>
            <a:endParaRPr lang="en-CA" sz="1600" dirty="0">
              <a:solidFill>
                <a:srgbClr val="FF0000"/>
              </a:solidFill>
              <a:latin typeface="Times New Roman" panose="02020603050405020304" pitchFamily="18" charset="0"/>
              <a:cs typeface="Times New Roman" panose="02020603050405020304" pitchFamily="18" charset="0"/>
            </a:endParaRPr>
          </a:p>
          <a:p>
            <a:pPr algn="ctr"/>
            <a:endParaRPr lang="en-CA"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4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rgbClr val="FF0000"/>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r>
              <a:rPr lang="en-CA" dirty="0">
                <a:solidFill>
                  <a:schemeClr val="tx1"/>
                </a:solidFill>
                <a:latin typeface="Times New Roman" panose="02020603050405020304" pitchFamily="18" charset="0"/>
                <a:cs typeface="Times New Roman" panose="02020603050405020304" pitchFamily="18" charset="0"/>
              </a:rPr>
              <a:t>3.TT may fail</a:t>
            </a:r>
          </a:p>
          <a:p>
            <a:r>
              <a:rPr lang="en-CA" dirty="0">
                <a:solidFill>
                  <a:schemeClr val="tx1"/>
                </a:solidFill>
                <a:latin typeface="Times New Roman" panose="02020603050405020304" pitchFamily="18" charset="0"/>
                <a:cs typeface="Times New Roman" panose="02020603050405020304" pitchFamily="18" charset="0"/>
              </a:rPr>
              <a:t>4.JT may fail </a:t>
            </a:r>
          </a:p>
        </p:txBody>
      </p:sp>
    </p:spTree>
    <p:extLst>
      <p:ext uri="{BB962C8B-B14F-4D97-AF65-F5344CB8AC3E}">
        <p14:creationId xmlns:p14="http://schemas.microsoft.com/office/powerpoint/2010/main" val="1240375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Mapper may fail</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a:stCxn id="23" idx="0"/>
          </p:cNvCxnSpPr>
          <p:nvPr/>
        </p:nvCxnSpPr>
        <p:spPr>
          <a:xfrm flipV="1">
            <a:off x="5388671" y="5533486"/>
            <a:ext cx="1214629" cy="95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43D33C-D4CE-4D81-8863-7E653D158BDB}"/>
              </a:ext>
            </a:extLst>
          </p:cNvPr>
          <p:cNvSpPr/>
          <p:nvPr/>
        </p:nvSpPr>
        <p:spPr>
          <a:xfrm>
            <a:off x="8346562" y="4241283"/>
            <a:ext cx="304892"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R</a:t>
            </a:r>
            <a:endParaRPr lang="en-CA" sz="1400" dirty="0"/>
          </a:p>
        </p:txBody>
      </p:sp>
      <p:sp>
        <p:nvSpPr>
          <p:cNvPr id="10" name="Rectangle 9">
            <a:extLst>
              <a:ext uri="{FF2B5EF4-FFF2-40B4-BE49-F238E27FC236}">
                <a16:creationId xmlns:a16="http://schemas.microsoft.com/office/drawing/2014/main" id="{5A32FC0A-5371-4757-9063-A9FC55BAAE39}"/>
              </a:ext>
            </a:extLst>
          </p:cNvPr>
          <p:cNvSpPr/>
          <p:nvPr/>
        </p:nvSpPr>
        <p:spPr>
          <a:xfrm>
            <a:off x="8769840" y="2156287"/>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4" name="Rectangle 73">
            <a:extLst>
              <a:ext uri="{FF2B5EF4-FFF2-40B4-BE49-F238E27FC236}">
                <a16:creationId xmlns:a16="http://schemas.microsoft.com/office/drawing/2014/main" id="{9F7868EC-825A-4675-B3AB-50528FCF35C6}"/>
              </a:ext>
            </a:extLst>
          </p:cNvPr>
          <p:cNvSpPr/>
          <p:nvPr/>
        </p:nvSpPr>
        <p:spPr>
          <a:xfrm>
            <a:off x="6048055" y="4270796"/>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6" name="Rectangle 75">
            <a:extLst>
              <a:ext uri="{FF2B5EF4-FFF2-40B4-BE49-F238E27FC236}">
                <a16:creationId xmlns:a16="http://schemas.microsoft.com/office/drawing/2014/main" id="{DB4AAEFB-8011-4453-B40F-54C39A718055}"/>
              </a:ext>
            </a:extLst>
          </p:cNvPr>
          <p:cNvSpPr/>
          <p:nvPr/>
        </p:nvSpPr>
        <p:spPr>
          <a:xfrm>
            <a:off x="10969213" y="2171163"/>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7" name="Rectangle 76">
            <a:extLst>
              <a:ext uri="{FF2B5EF4-FFF2-40B4-BE49-F238E27FC236}">
                <a16:creationId xmlns:a16="http://schemas.microsoft.com/office/drawing/2014/main" id="{276FE0E1-2DB9-4FBA-80E3-B6D7BECE4077}"/>
              </a:ext>
            </a:extLst>
          </p:cNvPr>
          <p:cNvSpPr/>
          <p:nvPr/>
        </p:nvSpPr>
        <p:spPr>
          <a:xfrm>
            <a:off x="6548701" y="2179745"/>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9" name="Rectangle 78">
            <a:extLst>
              <a:ext uri="{FF2B5EF4-FFF2-40B4-BE49-F238E27FC236}">
                <a16:creationId xmlns:a16="http://schemas.microsoft.com/office/drawing/2014/main" id="{C4F51902-C5AA-43DC-A34C-357AEFBECDDA}"/>
              </a:ext>
            </a:extLst>
          </p:cNvPr>
          <p:cNvSpPr/>
          <p:nvPr/>
        </p:nvSpPr>
        <p:spPr>
          <a:xfrm>
            <a:off x="8872251" y="3968513"/>
            <a:ext cx="1837216" cy="344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Sort and shuffle</a:t>
            </a:r>
          </a:p>
        </p:txBody>
      </p:sp>
      <p:sp>
        <p:nvSpPr>
          <p:cNvPr id="80" name="Rectangle 79">
            <a:extLst>
              <a:ext uri="{FF2B5EF4-FFF2-40B4-BE49-F238E27FC236}">
                <a16:creationId xmlns:a16="http://schemas.microsoft.com/office/drawing/2014/main" id="{D5313312-2901-491A-88BB-8E782C59CBAD}"/>
              </a:ext>
            </a:extLst>
          </p:cNvPr>
          <p:cNvSpPr/>
          <p:nvPr/>
        </p:nvSpPr>
        <p:spPr>
          <a:xfrm>
            <a:off x="1181908" y="446659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cxnSp>
        <p:nvCxnSpPr>
          <p:cNvPr id="82" name="Straight Arrow Connector 81">
            <a:extLst>
              <a:ext uri="{FF2B5EF4-FFF2-40B4-BE49-F238E27FC236}">
                <a16:creationId xmlns:a16="http://schemas.microsoft.com/office/drawing/2014/main" id="{85B560FB-014E-43E4-ACD5-4CBCF95859B2}"/>
              </a:ext>
            </a:extLst>
          </p:cNvPr>
          <p:cNvCxnSpPr>
            <a:cxnSpLocks/>
          </p:cNvCxnSpPr>
          <p:nvPr/>
        </p:nvCxnSpPr>
        <p:spPr>
          <a:xfrm>
            <a:off x="9211518" y="1854606"/>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888E737-C3AB-419F-902A-FFA08622B29C}"/>
              </a:ext>
            </a:extLst>
          </p:cNvPr>
          <p:cNvCxnSpPr>
            <a:cxnSpLocks/>
          </p:cNvCxnSpPr>
          <p:nvPr/>
        </p:nvCxnSpPr>
        <p:spPr>
          <a:xfrm>
            <a:off x="7002165" y="1810300"/>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1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a:t>
            </a:r>
            <a:r>
              <a:rPr lang="en-CA" dirty="0">
                <a:solidFill>
                  <a:srgbClr val="FF0000"/>
                </a:solidFill>
                <a:latin typeface="Times New Roman" panose="02020603050405020304" pitchFamily="18" charset="0"/>
                <a:cs typeface="Times New Roman" panose="02020603050405020304" pitchFamily="18" charset="0"/>
              </a:rPr>
              <a:t>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3.TT may fail</a:t>
            </a:r>
          </a:p>
          <a:p>
            <a:r>
              <a:rPr lang="en-CA" dirty="0">
                <a:solidFill>
                  <a:schemeClr val="tx1"/>
                </a:solidFill>
                <a:latin typeface="Times New Roman" panose="02020603050405020304" pitchFamily="18" charset="0"/>
                <a:cs typeface="Times New Roman" panose="02020603050405020304" pitchFamily="18" charset="0"/>
              </a:rPr>
              <a:t>4.JT may fail </a:t>
            </a:r>
          </a:p>
        </p:txBody>
      </p:sp>
    </p:spTree>
    <p:extLst>
      <p:ext uri="{BB962C8B-B14F-4D97-AF65-F5344CB8AC3E}">
        <p14:creationId xmlns:p14="http://schemas.microsoft.com/office/powerpoint/2010/main" val="4253848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Reducer fail</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a:stCxn id="23" idx="0"/>
          </p:cNvCxnSpPr>
          <p:nvPr/>
        </p:nvCxnSpPr>
        <p:spPr>
          <a:xfrm flipV="1">
            <a:off x="5388671" y="5533486"/>
            <a:ext cx="1214629" cy="95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43D33C-D4CE-4D81-8863-7E653D158BDB}"/>
              </a:ext>
            </a:extLst>
          </p:cNvPr>
          <p:cNvSpPr/>
          <p:nvPr/>
        </p:nvSpPr>
        <p:spPr>
          <a:xfrm>
            <a:off x="8346562" y="4241283"/>
            <a:ext cx="304892"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R</a:t>
            </a:r>
            <a:endParaRPr lang="en-CA" sz="1400" dirty="0"/>
          </a:p>
        </p:txBody>
      </p:sp>
      <p:sp>
        <p:nvSpPr>
          <p:cNvPr id="10" name="Rectangle 9">
            <a:extLst>
              <a:ext uri="{FF2B5EF4-FFF2-40B4-BE49-F238E27FC236}">
                <a16:creationId xmlns:a16="http://schemas.microsoft.com/office/drawing/2014/main" id="{5A32FC0A-5371-4757-9063-A9FC55BAAE39}"/>
              </a:ext>
            </a:extLst>
          </p:cNvPr>
          <p:cNvSpPr/>
          <p:nvPr/>
        </p:nvSpPr>
        <p:spPr>
          <a:xfrm>
            <a:off x="8769840" y="2156287"/>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4" name="Rectangle 73">
            <a:extLst>
              <a:ext uri="{FF2B5EF4-FFF2-40B4-BE49-F238E27FC236}">
                <a16:creationId xmlns:a16="http://schemas.microsoft.com/office/drawing/2014/main" id="{9F7868EC-825A-4675-B3AB-50528FCF35C6}"/>
              </a:ext>
            </a:extLst>
          </p:cNvPr>
          <p:cNvSpPr/>
          <p:nvPr/>
        </p:nvSpPr>
        <p:spPr>
          <a:xfrm>
            <a:off x="6048055" y="4270796"/>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6" name="Rectangle 75">
            <a:extLst>
              <a:ext uri="{FF2B5EF4-FFF2-40B4-BE49-F238E27FC236}">
                <a16:creationId xmlns:a16="http://schemas.microsoft.com/office/drawing/2014/main" id="{DB4AAEFB-8011-4453-B40F-54C39A718055}"/>
              </a:ext>
            </a:extLst>
          </p:cNvPr>
          <p:cNvSpPr/>
          <p:nvPr/>
        </p:nvSpPr>
        <p:spPr>
          <a:xfrm>
            <a:off x="10969213" y="2171163"/>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7" name="Rectangle 76">
            <a:extLst>
              <a:ext uri="{FF2B5EF4-FFF2-40B4-BE49-F238E27FC236}">
                <a16:creationId xmlns:a16="http://schemas.microsoft.com/office/drawing/2014/main" id="{276FE0E1-2DB9-4FBA-80E3-B6D7BECE4077}"/>
              </a:ext>
            </a:extLst>
          </p:cNvPr>
          <p:cNvSpPr/>
          <p:nvPr/>
        </p:nvSpPr>
        <p:spPr>
          <a:xfrm>
            <a:off x="6548701" y="2179745"/>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9" name="Rectangle 78">
            <a:extLst>
              <a:ext uri="{FF2B5EF4-FFF2-40B4-BE49-F238E27FC236}">
                <a16:creationId xmlns:a16="http://schemas.microsoft.com/office/drawing/2014/main" id="{C4F51902-C5AA-43DC-A34C-357AEFBECDDA}"/>
              </a:ext>
            </a:extLst>
          </p:cNvPr>
          <p:cNvSpPr/>
          <p:nvPr/>
        </p:nvSpPr>
        <p:spPr>
          <a:xfrm>
            <a:off x="8872251" y="3968513"/>
            <a:ext cx="1837216" cy="344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Sort and shuffle</a:t>
            </a:r>
          </a:p>
        </p:txBody>
      </p:sp>
      <p:sp>
        <p:nvSpPr>
          <p:cNvPr id="80" name="Rectangle 79">
            <a:extLst>
              <a:ext uri="{FF2B5EF4-FFF2-40B4-BE49-F238E27FC236}">
                <a16:creationId xmlns:a16="http://schemas.microsoft.com/office/drawing/2014/main" id="{D5313312-2901-491A-88BB-8E782C59CBAD}"/>
              </a:ext>
            </a:extLst>
          </p:cNvPr>
          <p:cNvSpPr/>
          <p:nvPr/>
        </p:nvSpPr>
        <p:spPr>
          <a:xfrm>
            <a:off x="1181908" y="446659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cxnSp>
        <p:nvCxnSpPr>
          <p:cNvPr id="82" name="Straight Arrow Connector 81">
            <a:extLst>
              <a:ext uri="{FF2B5EF4-FFF2-40B4-BE49-F238E27FC236}">
                <a16:creationId xmlns:a16="http://schemas.microsoft.com/office/drawing/2014/main" id="{85B560FB-014E-43E4-ACD5-4CBCF95859B2}"/>
              </a:ext>
            </a:extLst>
          </p:cNvPr>
          <p:cNvCxnSpPr>
            <a:cxnSpLocks/>
          </p:cNvCxnSpPr>
          <p:nvPr/>
        </p:nvCxnSpPr>
        <p:spPr>
          <a:xfrm>
            <a:off x="9211518" y="1854606"/>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888E737-C3AB-419F-902A-FFA08622B29C}"/>
              </a:ext>
            </a:extLst>
          </p:cNvPr>
          <p:cNvCxnSpPr>
            <a:cxnSpLocks/>
          </p:cNvCxnSpPr>
          <p:nvPr/>
        </p:nvCxnSpPr>
        <p:spPr>
          <a:xfrm>
            <a:off x="7002165" y="1810300"/>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758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a:t>
            </a:r>
            <a:r>
              <a:rPr lang="en-CA" dirty="0">
                <a:solidFill>
                  <a:srgbClr val="FF0000"/>
                </a:solidFill>
                <a:latin typeface="Times New Roman" panose="02020603050405020304" pitchFamily="18" charset="0"/>
                <a:cs typeface="Times New Roman" panose="02020603050405020304" pitchFamily="18" charset="0"/>
              </a:rPr>
              <a:t>TT may fail</a:t>
            </a:r>
          </a:p>
          <a:p>
            <a:endParaRPr lang="en-CA" dirty="0">
              <a:solidFill>
                <a:schemeClr val="tx1"/>
              </a:solidFill>
              <a:latin typeface="Times New Roman" panose="02020603050405020304" pitchFamily="18" charset="0"/>
              <a:cs typeface="Times New Roman" panose="02020603050405020304" pitchFamily="18" charset="0"/>
            </a:endParaRP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4.JT may fail </a:t>
            </a:r>
          </a:p>
        </p:txBody>
      </p:sp>
    </p:spTree>
    <p:extLst>
      <p:ext uri="{BB962C8B-B14F-4D97-AF65-F5344CB8AC3E}">
        <p14:creationId xmlns:p14="http://schemas.microsoft.com/office/powerpoint/2010/main" val="2265694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TT fail</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a:stCxn id="23" idx="0"/>
          </p:cNvCxnSpPr>
          <p:nvPr/>
        </p:nvCxnSpPr>
        <p:spPr>
          <a:xfrm flipV="1">
            <a:off x="5388671" y="5533486"/>
            <a:ext cx="1214629" cy="95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43D33C-D4CE-4D81-8863-7E653D158BDB}"/>
              </a:ext>
            </a:extLst>
          </p:cNvPr>
          <p:cNvSpPr/>
          <p:nvPr/>
        </p:nvSpPr>
        <p:spPr>
          <a:xfrm>
            <a:off x="8346562" y="4241283"/>
            <a:ext cx="304892"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R</a:t>
            </a:r>
            <a:endParaRPr lang="en-CA" sz="1400" dirty="0"/>
          </a:p>
        </p:txBody>
      </p:sp>
      <p:sp>
        <p:nvSpPr>
          <p:cNvPr id="10" name="Rectangle 9">
            <a:extLst>
              <a:ext uri="{FF2B5EF4-FFF2-40B4-BE49-F238E27FC236}">
                <a16:creationId xmlns:a16="http://schemas.microsoft.com/office/drawing/2014/main" id="{5A32FC0A-5371-4757-9063-A9FC55BAAE39}"/>
              </a:ext>
            </a:extLst>
          </p:cNvPr>
          <p:cNvSpPr/>
          <p:nvPr/>
        </p:nvSpPr>
        <p:spPr>
          <a:xfrm>
            <a:off x="8769840" y="2156287"/>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6" name="Rectangle 75">
            <a:extLst>
              <a:ext uri="{FF2B5EF4-FFF2-40B4-BE49-F238E27FC236}">
                <a16:creationId xmlns:a16="http://schemas.microsoft.com/office/drawing/2014/main" id="{DB4AAEFB-8011-4453-B40F-54C39A718055}"/>
              </a:ext>
            </a:extLst>
          </p:cNvPr>
          <p:cNvSpPr/>
          <p:nvPr/>
        </p:nvSpPr>
        <p:spPr>
          <a:xfrm>
            <a:off x="10969213" y="2171163"/>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7" name="Rectangle 76">
            <a:extLst>
              <a:ext uri="{FF2B5EF4-FFF2-40B4-BE49-F238E27FC236}">
                <a16:creationId xmlns:a16="http://schemas.microsoft.com/office/drawing/2014/main" id="{276FE0E1-2DB9-4FBA-80E3-B6D7BECE4077}"/>
              </a:ext>
            </a:extLst>
          </p:cNvPr>
          <p:cNvSpPr/>
          <p:nvPr/>
        </p:nvSpPr>
        <p:spPr>
          <a:xfrm>
            <a:off x="6548701" y="2179745"/>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9" name="Rectangle 78">
            <a:extLst>
              <a:ext uri="{FF2B5EF4-FFF2-40B4-BE49-F238E27FC236}">
                <a16:creationId xmlns:a16="http://schemas.microsoft.com/office/drawing/2014/main" id="{C4F51902-C5AA-43DC-A34C-357AEFBECDDA}"/>
              </a:ext>
            </a:extLst>
          </p:cNvPr>
          <p:cNvSpPr/>
          <p:nvPr/>
        </p:nvSpPr>
        <p:spPr>
          <a:xfrm>
            <a:off x="8872251" y="3968513"/>
            <a:ext cx="1837216" cy="344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Sort and shuffle</a:t>
            </a:r>
          </a:p>
        </p:txBody>
      </p:sp>
      <p:sp>
        <p:nvSpPr>
          <p:cNvPr id="80" name="Rectangle 79">
            <a:extLst>
              <a:ext uri="{FF2B5EF4-FFF2-40B4-BE49-F238E27FC236}">
                <a16:creationId xmlns:a16="http://schemas.microsoft.com/office/drawing/2014/main" id="{D5313312-2901-491A-88BB-8E782C59CBAD}"/>
              </a:ext>
            </a:extLst>
          </p:cNvPr>
          <p:cNvSpPr/>
          <p:nvPr/>
        </p:nvSpPr>
        <p:spPr>
          <a:xfrm>
            <a:off x="1181908" y="446659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cxnSp>
        <p:nvCxnSpPr>
          <p:cNvPr id="82" name="Straight Arrow Connector 81">
            <a:extLst>
              <a:ext uri="{FF2B5EF4-FFF2-40B4-BE49-F238E27FC236}">
                <a16:creationId xmlns:a16="http://schemas.microsoft.com/office/drawing/2014/main" id="{85B560FB-014E-43E4-ACD5-4CBCF95859B2}"/>
              </a:ext>
            </a:extLst>
          </p:cNvPr>
          <p:cNvCxnSpPr>
            <a:cxnSpLocks/>
          </p:cNvCxnSpPr>
          <p:nvPr/>
        </p:nvCxnSpPr>
        <p:spPr>
          <a:xfrm>
            <a:off x="9211518" y="1854606"/>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888E737-C3AB-419F-902A-FFA08622B29C}"/>
              </a:ext>
            </a:extLst>
          </p:cNvPr>
          <p:cNvCxnSpPr>
            <a:cxnSpLocks/>
          </p:cNvCxnSpPr>
          <p:nvPr/>
        </p:nvCxnSpPr>
        <p:spPr>
          <a:xfrm>
            <a:off x="7002165" y="1810300"/>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052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3.TT may fail</a:t>
            </a:r>
          </a:p>
          <a:p>
            <a:endParaRPr lang="en-CA" dirty="0">
              <a:solidFill>
                <a:schemeClr val="tx1"/>
              </a:solidFill>
              <a:latin typeface="Times New Roman" panose="02020603050405020304" pitchFamily="18" charset="0"/>
              <a:cs typeface="Times New Roman" panose="02020603050405020304" pitchFamily="18" charset="0"/>
            </a:endParaRP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rgbClr val="FF0000"/>
                </a:solidFill>
                <a:latin typeface="Times New Roman" panose="02020603050405020304" pitchFamily="18" charset="0"/>
                <a:cs typeface="Times New Roman" panose="02020603050405020304" pitchFamily="18" charset="0"/>
              </a:rPr>
              <a:t>4.JT may fail </a:t>
            </a:r>
          </a:p>
        </p:txBody>
      </p:sp>
    </p:spTree>
    <p:extLst>
      <p:ext uri="{BB962C8B-B14F-4D97-AF65-F5344CB8AC3E}">
        <p14:creationId xmlns:p14="http://schemas.microsoft.com/office/powerpoint/2010/main" val="1769919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45821" y="7555"/>
            <a:ext cx="2151024" cy="768350"/>
          </a:xfrm>
        </p:spPr>
        <p:txBody>
          <a:bodyPr>
            <a:noAutofit/>
          </a:bodyPr>
          <a:lstStyle/>
          <a:p>
            <a:r>
              <a:rPr lang="en-CA" sz="2400" dirty="0">
                <a:solidFill>
                  <a:srgbClr val="FF0000"/>
                </a:solidFill>
                <a:latin typeface="Times New Roman" panose="02020603050405020304" pitchFamily="18" charset="0"/>
                <a:cs typeface="Times New Roman" panose="02020603050405020304" pitchFamily="18" charset="0"/>
              </a:rPr>
              <a:t>JT fail</a:t>
            </a:r>
          </a:p>
        </p:txBody>
      </p:sp>
      <p:sp>
        <p:nvSpPr>
          <p:cNvPr id="4" name="Rectangle 3">
            <a:extLst>
              <a:ext uri="{FF2B5EF4-FFF2-40B4-BE49-F238E27FC236}">
                <a16:creationId xmlns:a16="http://schemas.microsoft.com/office/drawing/2014/main" id="{0CD70643-50F4-4A15-8AEA-08CD0081C4F9}"/>
              </a:ext>
            </a:extLst>
          </p:cNvPr>
          <p:cNvSpPr/>
          <p:nvPr/>
        </p:nvSpPr>
        <p:spPr>
          <a:xfrm>
            <a:off x="5423149" y="3978015"/>
            <a:ext cx="3151273" cy="2030036"/>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1546BFB-7AC2-43D6-BF7C-35E03CBD61B6}"/>
              </a:ext>
            </a:extLst>
          </p:cNvPr>
          <p:cNvSpPr/>
          <p:nvPr/>
        </p:nvSpPr>
        <p:spPr>
          <a:xfrm>
            <a:off x="5005436" y="4544062"/>
            <a:ext cx="402500" cy="284362"/>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6" name="Diamond 5">
            <a:extLst>
              <a:ext uri="{FF2B5EF4-FFF2-40B4-BE49-F238E27FC236}">
                <a16:creationId xmlns:a16="http://schemas.microsoft.com/office/drawing/2014/main" id="{C25CD701-E7F0-4DF1-9842-3DEBDEA287B5}"/>
              </a:ext>
            </a:extLst>
          </p:cNvPr>
          <p:cNvSpPr/>
          <p:nvPr/>
        </p:nvSpPr>
        <p:spPr>
          <a:xfrm>
            <a:off x="8346492" y="420390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solidFill>
                <a:schemeClr val="tx1"/>
              </a:solidFill>
            </a:endParaRPr>
          </a:p>
        </p:txBody>
      </p:sp>
      <p:sp>
        <p:nvSpPr>
          <p:cNvPr id="7" name="Speech Bubble: Rectangle 6">
            <a:extLst>
              <a:ext uri="{FF2B5EF4-FFF2-40B4-BE49-F238E27FC236}">
                <a16:creationId xmlns:a16="http://schemas.microsoft.com/office/drawing/2014/main" id="{11D3548F-05D6-4F3A-A504-0D8C8959456A}"/>
              </a:ext>
            </a:extLst>
          </p:cNvPr>
          <p:cNvSpPr/>
          <p:nvPr/>
        </p:nvSpPr>
        <p:spPr>
          <a:xfrm>
            <a:off x="6007470" y="4312101"/>
            <a:ext cx="363085" cy="225578"/>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Rectangle 7">
            <a:extLst>
              <a:ext uri="{FF2B5EF4-FFF2-40B4-BE49-F238E27FC236}">
                <a16:creationId xmlns:a16="http://schemas.microsoft.com/office/drawing/2014/main" id="{928E3AC7-0EDF-436E-B5F8-B63DF1D2B0A3}"/>
              </a:ext>
            </a:extLst>
          </p:cNvPr>
          <p:cNvSpPr/>
          <p:nvPr/>
        </p:nvSpPr>
        <p:spPr>
          <a:xfrm>
            <a:off x="7092272" y="4595148"/>
            <a:ext cx="347245" cy="309994"/>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rPr>
              <a:t>C  </a:t>
            </a:r>
          </a:p>
        </p:txBody>
      </p:sp>
      <p:sp>
        <p:nvSpPr>
          <p:cNvPr id="9" name="Speech Bubble: Rectangle 8">
            <a:extLst>
              <a:ext uri="{FF2B5EF4-FFF2-40B4-BE49-F238E27FC236}">
                <a16:creationId xmlns:a16="http://schemas.microsoft.com/office/drawing/2014/main" id="{084B1593-A537-4719-B446-0FD1E9977DFC}"/>
              </a:ext>
            </a:extLst>
          </p:cNvPr>
          <p:cNvSpPr/>
          <p:nvPr/>
        </p:nvSpPr>
        <p:spPr>
          <a:xfrm>
            <a:off x="6559476" y="5218495"/>
            <a:ext cx="1127864" cy="309971"/>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r>
              <a:rPr lang="en-CA">
                <a:latin typeface="Times New Roman" panose="02020603050405020304" pitchFamily="18" charset="0"/>
                <a:cs typeface="Times New Roman" panose="02020603050405020304" pitchFamily="18" charset="0"/>
              </a:rPr>
              <a:t>Alex</a:t>
            </a:r>
            <a:endParaRPr lang="en-CA"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5330BC3-A1B3-4EE5-8C44-3994A30B78C6}"/>
              </a:ext>
            </a:extLst>
          </p:cNvPr>
          <p:cNvCxnSpPr>
            <a:cxnSpLocks/>
          </p:cNvCxnSpPr>
          <p:nvPr/>
        </p:nvCxnSpPr>
        <p:spPr>
          <a:xfrm flipH="1">
            <a:off x="6360863" y="4420222"/>
            <a:ext cx="2070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F1B50C-940E-4E13-9BF6-04F94AC8305C}"/>
              </a:ext>
            </a:extLst>
          </p:cNvPr>
          <p:cNvCxnSpPr>
            <a:cxnSpLocks/>
            <a:stCxn id="7" idx="2"/>
            <a:endCxn id="9" idx="1"/>
          </p:cNvCxnSpPr>
          <p:nvPr/>
        </p:nvCxnSpPr>
        <p:spPr>
          <a:xfrm>
            <a:off x="6189013" y="4537679"/>
            <a:ext cx="370463" cy="835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C16666-642E-4D8C-8C62-0B5670BF5D7C}"/>
              </a:ext>
            </a:extLst>
          </p:cNvPr>
          <p:cNvSpPr/>
          <p:nvPr/>
        </p:nvSpPr>
        <p:spPr>
          <a:xfrm>
            <a:off x="10069033" y="552846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cxnSp>
        <p:nvCxnSpPr>
          <p:cNvPr id="19" name="Straight Arrow Connector 18">
            <a:extLst>
              <a:ext uri="{FF2B5EF4-FFF2-40B4-BE49-F238E27FC236}">
                <a16:creationId xmlns:a16="http://schemas.microsoft.com/office/drawing/2014/main" id="{F1180CFF-1188-443A-BB81-25EEB6700CB3}"/>
              </a:ext>
            </a:extLst>
          </p:cNvPr>
          <p:cNvCxnSpPr>
            <a:cxnSpLocks/>
            <a:stCxn id="9" idx="3"/>
            <a:endCxn id="18" idx="1"/>
          </p:cNvCxnSpPr>
          <p:nvPr/>
        </p:nvCxnSpPr>
        <p:spPr>
          <a:xfrm>
            <a:off x="7687340" y="5373481"/>
            <a:ext cx="2381693" cy="539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61779E3-BCC4-449B-8B58-D3866744AE7B}"/>
              </a:ext>
            </a:extLst>
          </p:cNvPr>
          <p:cNvSpPr/>
          <p:nvPr/>
        </p:nvSpPr>
        <p:spPr>
          <a:xfrm rot="689823">
            <a:off x="8252541" y="5273330"/>
            <a:ext cx="1603068"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Write Anatomy</a:t>
            </a:r>
          </a:p>
        </p:txBody>
      </p:sp>
      <p:sp>
        <p:nvSpPr>
          <p:cNvPr id="23" name="Rectangle 22">
            <a:extLst>
              <a:ext uri="{FF2B5EF4-FFF2-40B4-BE49-F238E27FC236}">
                <a16:creationId xmlns:a16="http://schemas.microsoft.com/office/drawing/2014/main" id="{855181AD-36B4-4A9E-B7D8-435359B49B13}"/>
              </a:ext>
            </a:extLst>
          </p:cNvPr>
          <p:cNvSpPr/>
          <p:nvPr/>
        </p:nvSpPr>
        <p:spPr>
          <a:xfrm>
            <a:off x="4453158" y="6488668"/>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cxnSp>
        <p:nvCxnSpPr>
          <p:cNvPr id="24" name="Straight Arrow Connector 23">
            <a:extLst>
              <a:ext uri="{FF2B5EF4-FFF2-40B4-BE49-F238E27FC236}">
                <a16:creationId xmlns:a16="http://schemas.microsoft.com/office/drawing/2014/main" id="{26A8CC06-F038-469E-AAC0-27115860725A}"/>
              </a:ext>
            </a:extLst>
          </p:cNvPr>
          <p:cNvCxnSpPr>
            <a:cxnSpLocks/>
            <a:stCxn id="23" idx="0"/>
          </p:cNvCxnSpPr>
          <p:nvPr/>
        </p:nvCxnSpPr>
        <p:spPr>
          <a:xfrm flipV="1">
            <a:off x="5388671" y="5533486"/>
            <a:ext cx="1214629" cy="95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725432-C531-4546-A5EB-E01F2DF95F85}"/>
              </a:ext>
            </a:extLst>
          </p:cNvPr>
          <p:cNvSpPr/>
          <p:nvPr/>
        </p:nvSpPr>
        <p:spPr>
          <a:xfrm>
            <a:off x="2059032" y="13155"/>
            <a:ext cx="1687312" cy="11656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Machine </a:t>
            </a:r>
          </a:p>
          <a:p>
            <a:pPr algn="ctr"/>
            <a:r>
              <a:rPr lang="en-CA" sz="1600">
                <a:solidFill>
                  <a:schemeClr val="tx1"/>
                </a:solidFill>
                <a:latin typeface="Times New Roman" panose="02020603050405020304" pitchFamily="18" charset="0"/>
                <a:cs typeface="Times New Roman" panose="02020603050405020304" pitchFamily="18" charset="0"/>
              </a:rPr>
              <a:t>Node </a:t>
            </a:r>
          </a:p>
          <a:p>
            <a:pPr algn="ctr"/>
            <a:r>
              <a:rPr lang="en-CA" sz="1600">
                <a:solidFill>
                  <a:schemeClr val="tx1"/>
                </a:solidFill>
                <a:latin typeface="Times New Roman" panose="02020603050405020304" pitchFamily="18" charset="0"/>
                <a:cs typeface="Times New Roman" panose="02020603050405020304" pitchFamily="18" charset="0"/>
              </a:rPr>
              <a:t>Client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611384E-D8F1-42DF-8EDA-9218219562C0}"/>
              </a:ext>
            </a:extLst>
          </p:cNvPr>
          <p:cNvSpPr/>
          <p:nvPr/>
        </p:nvSpPr>
        <p:spPr>
          <a:xfrm>
            <a:off x="5110996" y="30509"/>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p:txBody>
      </p:sp>
      <p:sp>
        <p:nvSpPr>
          <p:cNvPr id="28" name="Rectangle 27">
            <a:extLst>
              <a:ext uri="{FF2B5EF4-FFF2-40B4-BE49-F238E27FC236}">
                <a16:creationId xmlns:a16="http://schemas.microsoft.com/office/drawing/2014/main" id="{7F69B506-C6A7-4BB4-8891-8EDAD878CE85}"/>
              </a:ext>
            </a:extLst>
          </p:cNvPr>
          <p:cNvSpPr/>
          <p:nvPr/>
        </p:nvSpPr>
        <p:spPr>
          <a:xfrm>
            <a:off x="5202582" y="88004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D780F66-921D-4D05-B2C3-8E20339C2CFB}"/>
              </a:ext>
            </a:extLst>
          </p:cNvPr>
          <p:cNvCxnSpPr/>
          <p:nvPr/>
        </p:nvCxnSpPr>
        <p:spPr>
          <a:xfrm>
            <a:off x="5443871"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372CA7-3E73-4E33-A760-ADDD2F2FFB34}"/>
              </a:ext>
            </a:extLst>
          </p:cNvPr>
          <p:cNvCxnSpPr/>
          <p:nvPr/>
        </p:nvCxnSpPr>
        <p:spPr>
          <a:xfrm>
            <a:off x="5628168"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0F9401-3FC3-4DCB-831F-A9819FE7189B}"/>
              </a:ext>
            </a:extLst>
          </p:cNvPr>
          <p:cNvCxnSpPr/>
          <p:nvPr/>
        </p:nvCxnSpPr>
        <p:spPr>
          <a:xfrm>
            <a:off x="5808922"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866469-DBF5-49FE-9157-ADEB4F4AEA12}"/>
              </a:ext>
            </a:extLst>
          </p:cNvPr>
          <p:cNvCxnSpPr/>
          <p:nvPr/>
        </p:nvCxnSpPr>
        <p:spPr>
          <a:xfrm>
            <a:off x="6145620" y="880041"/>
            <a:ext cx="0" cy="2234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F9D515D-F3A7-4D58-B2C8-F1045C2AE81C}"/>
              </a:ext>
            </a:extLst>
          </p:cNvPr>
          <p:cNvCxnSpPr/>
          <p:nvPr/>
        </p:nvCxnSpPr>
        <p:spPr>
          <a:xfrm>
            <a:off x="6446875" y="880041"/>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93A5513-52B3-4416-A7AE-3FA9850894BA}"/>
              </a:ext>
            </a:extLst>
          </p:cNvPr>
          <p:cNvCxnSpPr>
            <a:cxnSpLocks/>
          </p:cNvCxnSpPr>
          <p:nvPr/>
        </p:nvCxnSpPr>
        <p:spPr>
          <a:xfrm flipH="1">
            <a:off x="3774351" y="931151"/>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CDABF9-6169-40C9-9C7E-CB4772A4E3C0}"/>
              </a:ext>
            </a:extLst>
          </p:cNvPr>
          <p:cNvSpPr/>
          <p:nvPr/>
        </p:nvSpPr>
        <p:spPr>
          <a:xfrm>
            <a:off x="2059032" y="1868084"/>
            <a:ext cx="2481070" cy="202407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cxnSp>
        <p:nvCxnSpPr>
          <p:cNvPr id="36" name="Straight Arrow Connector 35">
            <a:extLst>
              <a:ext uri="{FF2B5EF4-FFF2-40B4-BE49-F238E27FC236}">
                <a16:creationId xmlns:a16="http://schemas.microsoft.com/office/drawing/2014/main" id="{0997CDF0-2428-4DF0-AC97-8D4478A39A56}"/>
              </a:ext>
            </a:extLst>
          </p:cNvPr>
          <p:cNvCxnSpPr>
            <a:cxnSpLocks/>
            <a:stCxn id="26" idx="2"/>
          </p:cNvCxnSpPr>
          <p:nvPr/>
        </p:nvCxnSpPr>
        <p:spPr>
          <a:xfrm>
            <a:off x="2902688" y="1178825"/>
            <a:ext cx="0" cy="6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745F54F-978F-45EC-B8E4-309BC868C19D}"/>
              </a:ext>
            </a:extLst>
          </p:cNvPr>
          <p:cNvSpPr/>
          <p:nvPr/>
        </p:nvSpPr>
        <p:spPr>
          <a:xfrm>
            <a:off x="4041052" y="645855"/>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cxnSp>
        <p:nvCxnSpPr>
          <p:cNvPr id="38" name="Straight Arrow Connector 37">
            <a:extLst>
              <a:ext uri="{FF2B5EF4-FFF2-40B4-BE49-F238E27FC236}">
                <a16:creationId xmlns:a16="http://schemas.microsoft.com/office/drawing/2014/main" id="{9413BCEB-4A30-42E2-A928-AF84EB9DA2F1}"/>
              </a:ext>
            </a:extLst>
          </p:cNvPr>
          <p:cNvCxnSpPr>
            <a:cxnSpLocks/>
          </p:cNvCxnSpPr>
          <p:nvPr/>
        </p:nvCxnSpPr>
        <p:spPr>
          <a:xfrm flipH="1">
            <a:off x="3746344" y="760913"/>
            <a:ext cx="1623099"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65DF4A5-DC0F-46E9-82AD-EEADC7A50366}"/>
              </a:ext>
            </a:extLst>
          </p:cNvPr>
          <p:cNvSpPr/>
          <p:nvPr/>
        </p:nvSpPr>
        <p:spPr>
          <a:xfrm>
            <a:off x="2001180" y="3584378"/>
            <a:ext cx="1326004"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HDFS Location</a:t>
            </a:r>
            <a:endParaRPr lang="en-CA" sz="1400" dirty="0"/>
          </a:p>
        </p:txBody>
      </p:sp>
      <p:sp>
        <p:nvSpPr>
          <p:cNvPr id="40" name="Rectangle 39">
            <a:extLst>
              <a:ext uri="{FF2B5EF4-FFF2-40B4-BE49-F238E27FC236}">
                <a16:creationId xmlns:a16="http://schemas.microsoft.com/office/drawing/2014/main" id="{99D7EB4C-FF6D-4053-B044-CAD8B12E34CA}"/>
              </a:ext>
            </a:extLst>
          </p:cNvPr>
          <p:cNvSpPr/>
          <p:nvPr/>
        </p:nvSpPr>
        <p:spPr>
          <a:xfrm>
            <a:off x="8142905" y="7555"/>
            <a:ext cx="1687313" cy="114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 Node</a:t>
            </a:r>
          </a:p>
        </p:txBody>
      </p:sp>
      <p:cxnSp>
        <p:nvCxnSpPr>
          <p:cNvPr id="41" name="Straight Arrow Connector 40">
            <a:extLst>
              <a:ext uri="{FF2B5EF4-FFF2-40B4-BE49-F238E27FC236}">
                <a16:creationId xmlns:a16="http://schemas.microsoft.com/office/drawing/2014/main" id="{5A393553-6553-4509-B3B3-168F31FDF9BC}"/>
              </a:ext>
            </a:extLst>
          </p:cNvPr>
          <p:cNvCxnSpPr>
            <a:cxnSpLocks/>
          </p:cNvCxnSpPr>
          <p:nvPr/>
        </p:nvCxnSpPr>
        <p:spPr>
          <a:xfrm>
            <a:off x="6798309" y="587313"/>
            <a:ext cx="1338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59A5414-D2C5-4EC0-962B-8F4D0C30A409}"/>
              </a:ext>
            </a:extLst>
          </p:cNvPr>
          <p:cNvSpPr/>
          <p:nvPr/>
        </p:nvSpPr>
        <p:spPr>
          <a:xfrm>
            <a:off x="9643792" y="-1004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B6F3D06-D910-4A8C-BF17-882E7E50FDD7}"/>
              </a:ext>
            </a:extLst>
          </p:cNvPr>
          <p:cNvCxnSpPr>
            <a:cxnSpLocks/>
          </p:cNvCxnSpPr>
          <p:nvPr/>
        </p:nvCxnSpPr>
        <p:spPr>
          <a:xfrm flipH="1">
            <a:off x="6558033" y="849758"/>
            <a:ext cx="357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9F391E8-1E73-4753-A52F-764D9BCBF98D}"/>
              </a:ext>
            </a:extLst>
          </p:cNvPr>
          <p:cNvSpPr/>
          <p:nvPr/>
        </p:nvSpPr>
        <p:spPr>
          <a:xfrm>
            <a:off x="4937452"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M3</a:t>
            </a:r>
          </a:p>
        </p:txBody>
      </p:sp>
      <p:sp>
        <p:nvSpPr>
          <p:cNvPr id="45" name="Rectangle 44">
            <a:extLst>
              <a:ext uri="{FF2B5EF4-FFF2-40B4-BE49-F238E27FC236}">
                <a16:creationId xmlns:a16="http://schemas.microsoft.com/office/drawing/2014/main" id="{9B5E6545-8D74-46BD-8B6E-24A58719526B}"/>
              </a:ext>
            </a:extLst>
          </p:cNvPr>
          <p:cNvSpPr/>
          <p:nvPr/>
        </p:nvSpPr>
        <p:spPr>
          <a:xfrm>
            <a:off x="7112664"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M7</a:t>
            </a:r>
          </a:p>
        </p:txBody>
      </p:sp>
      <p:sp>
        <p:nvSpPr>
          <p:cNvPr id="46" name="Rectangle 45">
            <a:extLst>
              <a:ext uri="{FF2B5EF4-FFF2-40B4-BE49-F238E27FC236}">
                <a16:creationId xmlns:a16="http://schemas.microsoft.com/office/drawing/2014/main" id="{0BD9C5CA-0DDC-4DD5-AA86-441CBBD6418C}"/>
              </a:ext>
            </a:extLst>
          </p:cNvPr>
          <p:cNvSpPr/>
          <p:nvPr/>
        </p:nvSpPr>
        <p:spPr>
          <a:xfrm>
            <a:off x="9346018" y="1864938"/>
            <a:ext cx="1782327" cy="202407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7" name="Rectangle 46">
            <a:extLst>
              <a:ext uri="{FF2B5EF4-FFF2-40B4-BE49-F238E27FC236}">
                <a16:creationId xmlns:a16="http://schemas.microsoft.com/office/drawing/2014/main" id="{B3E304D5-186A-42E9-8339-18DBF32D83CA}"/>
              </a:ext>
            </a:extLst>
          </p:cNvPr>
          <p:cNvSpPr/>
          <p:nvPr/>
        </p:nvSpPr>
        <p:spPr>
          <a:xfrm>
            <a:off x="5096306"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48" name="Rectangle 47">
            <a:extLst>
              <a:ext uri="{FF2B5EF4-FFF2-40B4-BE49-F238E27FC236}">
                <a16:creationId xmlns:a16="http://schemas.microsoft.com/office/drawing/2014/main" id="{5E4DCE97-19B0-4B3B-BDA5-EBAFD3B56B65}"/>
              </a:ext>
            </a:extLst>
          </p:cNvPr>
          <p:cNvSpPr/>
          <p:nvPr/>
        </p:nvSpPr>
        <p:spPr>
          <a:xfrm>
            <a:off x="7200297" y="197222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49" name="Rectangle 48">
            <a:extLst>
              <a:ext uri="{FF2B5EF4-FFF2-40B4-BE49-F238E27FC236}">
                <a16:creationId xmlns:a16="http://schemas.microsoft.com/office/drawing/2014/main" id="{B94D5B44-166E-4190-86A9-F4CDB11C6215}"/>
              </a:ext>
            </a:extLst>
          </p:cNvPr>
          <p:cNvSpPr/>
          <p:nvPr/>
        </p:nvSpPr>
        <p:spPr>
          <a:xfrm>
            <a:off x="9452309" y="200978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50" name="Diamond 49">
            <a:extLst>
              <a:ext uri="{FF2B5EF4-FFF2-40B4-BE49-F238E27FC236}">
                <a16:creationId xmlns:a16="http://schemas.microsoft.com/office/drawing/2014/main" id="{2DA74D55-4F71-4D7F-B830-BDFF469090D7}"/>
              </a:ext>
            </a:extLst>
          </p:cNvPr>
          <p:cNvSpPr/>
          <p:nvPr/>
        </p:nvSpPr>
        <p:spPr>
          <a:xfrm>
            <a:off x="6513722"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Diamond 50">
            <a:extLst>
              <a:ext uri="{FF2B5EF4-FFF2-40B4-BE49-F238E27FC236}">
                <a16:creationId xmlns:a16="http://schemas.microsoft.com/office/drawing/2014/main" id="{93A1CA7C-0822-4546-B1D6-A14F30CEB5BB}"/>
              </a:ext>
            </a:extLst>
          </p:cNvPr>
          <p:cNvSpPr/>
          <p:nvPr/>
        </p:nvSpPr>
        <p:spPr>
          <a:xfrm>
            <a:off x="8718004" y="2112395"/>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Diamond 51">
            <a:extLst>
              <a:ext uri="{FF2B5EF4-FFF2-40B4-BE49-F238E27FC236}">
                <a16:creationId xmlns:a16="http://schemas.microsoft.com/office/drawing/2014/main" id="{E4ACC5F5-A09D-4BB1-B08F-23AD2907A56D}"/>
              </a:ext>
            </a:extLst>
          </p:cNvPr>
          <p:cNvSpPr/>
          <p:nvPr/>
        </p:nvSpPr>
        <p:spPr>
          <a:xfrm>
            <a:off x="10927095" y="2112394"/>
            <a:ext cx="402500" cy="4326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548DF00C-2B86-4974-81DC-1BF83C5F0FB3}"/>
              </a:ext>
            </a:extLst>
          </p:cNvPr>
          <p:cNvSpPr/>
          <p:nvPr/>
        </p:nvSpPr>
        <p:spPr>
          <a:xfrm>
            <a:off x="5642111" y="150525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4" name="Rectangle 53">
            <a:extLst>
              <a:ext uri="{FF2B5EF4-FFF2-40B4-BE49-F238E27FC236}">
                <a16:creationId xmlns:a16="http://schemas.microsoft.com/office/drawing/2014/main" id="{F84D3527-D318-435C-9554-8FC2BD82C95E}"/>
              </a:ext>
            </a:extLst>
          </p:cNvPr>
          <p:cNvSpPr/>
          <p:nvPr/>
        </p:nvSpPr>
        <p:spPr>
          <a:xfrm>
            <a:off x="7761114" y="152088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sp>
        <p:nvSpPr>
          <p:cNvPr id="55" name="Rectangle 54">
            <a:extLst>
              <a:ext uri="{FF2B5EF4-FFF2-40B4-BE49-F238E27FC236}">
                <a16:creationId xmlns:a16="http://schemas.microsoft.com/office/drawing/2014/main" id="{9D1CB309-9F19-4B61-A5CE-9347D530A111}"/>
              </a:ext>
            </a:extLst>
          </p:cNvPr>
          <p:cNvSpPr/>
          <p:nvPr/>
        </p:nvSpPr>
        <p:spPr>
          <a:xfrm>
            <a:off x="10035931" y="151080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TT</a:t>
            </a:r>
          </a:p>
        </p:txBody>
      </p:sp>
      <p:cxnSp>
        <p:nvCxnSpPr>
          <p:cNvPr id="56" name="Straight Arrow Connector 55">
            <a:extLst>
              <a:ext uri="{FF2B5EF4-FFF2-40B4-BE49-F238E27FC236}">
                <a16:creationId xmlns:a16="http://schemas.microsoft.com/office/drawing/2014/main" id="{12D41691-8F46-4D65-9E63-E540358DFD5E}"/>
              </a:ext>
            </a:extLst>
          </p:cNvPr>
          <p:cNvCxnSpPr>
            <a:cxnSpLocks/>
            <a:endCxn id="54" idx="0"/>
          </p:cNvCxnSpPr>
          <p:nvPr/>
        </p:nvCxnSpPr>
        <p:spPr>
          <a:xfrm>
            <a:off x="5922335" y="849758"/>
            <a:ext cx="2040029" cy="67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DEC30DC-8449-47B7-9D27-FC5C76321113}"/>
              </a:ext>
            </a:extLst>
          </p:cNvPr>
          <p:cNvCxnSpPr>
            <a:cxnSpLocks/>
            <a:endCxn id="55" idx="0"/>
          </p:cNvCxnSpPr>
          <p:nvPr/>
        </p:nvCxnSpPr>
        <p:spPr>
          <a:xfrm>
            <a:off x="6145620" y="849758"/>
            <a:ext cx="4091561" cy="661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25073B-3DE9-4CC0-9214-93EE8D29B573}"/>
              </a:ext>
            </a:extLst>
          </p:cNvPr>
          <p:cNvCxnSpPr>
            <a:cxnSpLocks/>
            <a:endCxn id="53" idx="0"/>
          </p:cNvCxnSpPr>
          <p:nvPr/>
        </p:nvCxnSpPr>
        <p:spPr>
          <a:xfrm>
            <a:off x="5808922" y="760913"/>
            <a:ext cx="34439" cy="7443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B5EA85F-10D1-48CE-A52C-986212E2CD6B}"/>
              </a:ext>
            </a:extLst>
          </p:cNvPr>
          <p:cNvSpPr/>
          <p:nvPr/>
        </p:nvSpPr>
        <p:spPr>
          <a:xfrm>
            <a:off x="5702599" y="2482728"/>
            <a:ext cx="740041"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0" name="Straight Arrow Connector 59">
            <a:extLst>
              <a:ext uri="{FF2B5EF4-FFF2-40B4-BE49-F238E27FC236}">
                <a16:creationId xmlns:a16="http://schemas.microsoft.com/office/drawing/2014/main" id="{57D0BC61-7BD8-413E-9D54-267D8A94D03D}"/>
              </a:ext>
            </a:extLst>
          </p:cNvPr>
          <p:cNvCxnSpPr>
            <a:cxnSpLocks/>
            <a:stCxn id="53" idx="2"/>
          </p:cNvCxnSpPr>
          <p:nvPr/>
        </p:nvCxnSpPr>
        <p:spPr>
          <a:xfrm flipH="1">
            <a:off x="5839128" y="1789621"/>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EFBB3F-F94F-4CCA-B9BF-C5A7B8E4E571}"/>
              </a:ext>
            </a:extLst>
          </p:cNvPr>
          <p:cNvSpPr/>
          <p:nvPr/>
        </p:nvSpPr>
        <p:spPr>
          <a:xfrm>
            <a:off x="7736581" y="2470491"/>
            <a:ext cx="760718"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2" name="Straight Arrow Connector 61">
            <a:extLst>
              <a:ext uri="{FF2B5EF4-FFF2-40B4-BE49-F238E27FC236}">
                <a16:creationId xmlns:a16="http://schemas.microsoft.com/office/drawing/2014/main" id="{6FA4B66B-B017-4B1D-B64F-ECB8FEE44907}"/>
              </a:ext>
            </a:extLst>
          </p:cNvPr>
          <p:cNvCxnSpPr>
            <a:cxnSpLocks/>
          </p:cNvCxnSpPr>
          <p:nvPr/>
        </p:nvCxnSpPr>
        <p:spPr>
          <a:xfrm flipH="1">
            <a:off x="7873109" y="1777384"/>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1777E1-9386-4084-86CD-3A958818E7FC}"/>
              </a:ext>
            </a:extLst>
          </p:cNvPr>
          <p:cNvSpPr/>
          <p:nvPr/>
        </p:nvSpPr>
        <p:spPr>
          <a:xfrm>
            <a:off x="10048320" y="2498353"/>
            <a:ext cx="750125" cy="41091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Container </a:t>
            </a:r>
          </a:p>
        </p:txBody>
      </p:sp>
      <p:cxnSp>
        <p:nvCxnSpPr>
          <p:cNvPr id="64" name="Straight Arrow Connector 63">
            <a:extLst>
              <a:ext uri="{FF2B5EF4-FFF2-40B4-BE49-F238E27FC236}">
                <a16:creationId xmlns:a16="http://schemas.microsoft.com/office/drawing/2014/main" id="{767CCAE5-39FE-444C-B86A-6DD0EC030C56}"/>
              </a:ext>
            </a:extLst>
          </p:cNvPr>
          <p:cNvCxnSpPr>
            <a:cxnSpLocks/>
          </p:cNvCxnSpPr>
          <p:nvPr/>
        </p:nvCxnSpPr>
        <p:spPr>
          <a:xfrm flipH="1">
            <a:off x="10184849" y="1805246"/>
            <a:ext cx="4233" cy="665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Speech Bubble: Rectangle 64">
            <a:extLst>
              <a:ext uri="{FF2B5EF4-FFF2-40B4-BE49-F238E27FC236}">
                <a16:creationId xmlns:a16="http://schemas.microsoft.com/office/drawing/2014/main" id="{0A30FA41-2E5A-41B9-BAFE-780A5B5BC22A}"/>
              </a:ext>
            </a:extLst>
          </p:cNvPr>
          <p:cNvSpPr/>
          <p:nvPr/>
        </p:nvSpPr>
        <p:spPr>
          <a:xfrm>
            <a:off x="5107174" y="323014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6" name="Straight Arrow Connector 65">
            <a:extLst>
              <a:ext uri="{FF2B5EF4-FFF2-40B4-BE49-F238E27FC236}">
                <a16:creationId xmlns:a16="http://schemas.microsoft.com/office/drawing/2014/main" id="{A43BE1E3-3491-49BF-BFEE-6C8B715D276A}"/>
              </a:ext>
            </a:extLst>
          </p:cNvPr>
          <p:cNvCxnSpPr>
            <a:cxnSpLocks/>
            <a:stCxn id="50" idx="1"/>
            <a:endCxn id="47" idx="3"/>
          </p:cNvCxnSpPr>
          <p:nvPr/>
        </p:nvCxnSpPr>
        <p:spPr>
          <a:xfrm flipH="1" flipV="1">
            <a:off x="5498806" y="2114409"/>
            <a:ext cx="1014916"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1982ADD-C63F-4E7E-91B0-B2A648BDF5EA}"/>
              </a:ext>
            </a:extLst>
          </p:cNvPr>
          <p:cNvCxnSpPr>
            <a:cxnSpLocks/>
          </p:cNvCxnSpPr>
          <p:nvPr/>
        </p:nvCxnSpPr>
        <p:spPr>
          <a:xfrm>
            <a:off x="5239728" y="2282850"/>
            <a:ext cx="9498" cy="979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Speech Bubble: Rectangle 67">
            <a:extLst>
              <a:ext uri="{FF2B5EF4-FFF2-40B4-BE49-F238E27FC236}">
                <a16:creationId xmlns:a16="http://schemas.microsoft.com/office/drawing/2014/main" id="{BEFF38D2-DFFB-48F6-A797-C2640B389F1D}"/>
              </a:ext>
            </a:extLst>
          </p:cNvPr>
          <p:cNvSpPr/>
          <p:nvPr/>
        </p:nvSpPr>
        <p:spPr>
          <a:xfrm>
            <a:off x="7390140" y="319737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endParaRPr lang="en-CA" dirty="0"/>
          </a:p>
        </p:txBody>
      </p:sp>
      <p:cxnSp>
        <p:nvCxnSpPr>
          <p:cNvPr id="69" name="Straight Arrow Connector 68">
            <a:extLst>
              <a:ext uri="{FF2B5EF4-FFF2-40B4-BE49-F238E27FC236}">
                <a16:creationId xmlns:a16="http://schemas.microsoft.com/office/drawing/2014/main" id="{C2FEF94C-3C0C-452D-8F22-F64E66D896E8}"/>
              </a:ext>
            </a:extLst>
          </p:cNvPr>
          <p:cNvCxnSpPr>
            <a:cxnSpLocks/>
            <a:stCxn id="51" idx="1"/>
            <a:endCxn id="48" idx="3"/>
          </p:cNvCxnSpPr>
          <p:nvPr/>
        </p:nvCxnSpPr>
        <p:spPr>
          <a:xfrm flipH="1" flipV="1">
            <a:off x="7602797" y="2114409"/>
            <a:ext cx="1115207" cy="2143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6FCC825-8B3F-414C-8F85-C36E77BA168A}"/>
              </a:ext>
            </a:extLst>
          </p:cNvPr>
          <p:cNvCxnSpPr>
            <a:cxnSpLocks/>
          </p:cNvCxnSpPr>
          <p:nvPr/>
        </p:nvCxnSpPr>
        <p:spPr>
          <a:xfrm>
            <a:off x="7390140" y="223102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Speech Bubble: Rectangle 70">
            <a:extLst>
              <a:ext uri="{FF2B5EF4-FFF2-40B4-BE49-F238E27FC236}">
                <a16:creationId xmlns:a16="http://schemas.microsoft.com/office/drawing/2014/main" id="{732D9ED4-755B-477E-AF66-2B006FBFF3D1}"/>
              </a:ext>
            </a:extLst>
          </p:cNvPr>
          <p:cNvSpPr/>
          <p:nvPr/>
        </p:nvSpPr>
        <p:spPr>
          <a:xfrm>
            <a:off x="9632545" y="3232737"/>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Andy</a:t>
            </a:r>
            <a:endParaRPr lang="en-CA" sz="1600" dirty="0"/>
          </a:p>
        </p:txBody>
      </p:sp>
      <p:cxnSp>
        <p:nvCxnSpPr>
          <p:cNvPr id="72" name="Straight Arrow Connector 71">
            <a:extLst>
              <a:ext uri="{FF2B5EF4-FFF2-40B4-BE49-F238E27FC236}">
                <a16:creationId xmlns:a16="http://schemas.microsoft.com/office/drawing/2014/main" id="{BC8781AA-3CB2-4116-AF61-77E913DDB50B}"/>
              </a:ext>
            </a:extLst>
          </p:cNvPr>
          <p:cNvCxnSpPr>
            <a:cxnSpLocks/>
            <a:stCxn id="52" idx="1"/>
          </p:cNvCxnSpPr>
          <p:nvPr/>
        </p:nvCxnSpPr>
        <p:spPr>
          <a:xfrm flipH="1" flipV="1">
            <a:off x="9845203" y="2149770"/>
            <a:ext cx="1081892" cy="1789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4BB83A5-BCEE-4E36-81C7-6C98E766F5CA}"/>
              </a:ext>
            </a:extLst>
          </p:cNvPr>
          <p:cNvCxnSpPr>
            <a:cxnSpLocks/>
          </p:cNvCxnSpPr>
          <p:nvPr/>
        </p:nvCxnSpPr>
        <p:spPr>
          <a:xfrm>
            <a:off x="9632545" y="2266381"/>
            <a:ext cx="0" cy="9663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867377-4AC6-40DA-B833-B8B62719533F}"/>
              </a:ext>
            </a:extLst>
          </p:cNvPr>
          <p:cNvCxnSpPr>
            <a:cxnSpLocks/>
          </p:cNvCxnSpPr>
          <p:nvPr/>
        </p:nvCxnSpPr>
        <p:spPr>
          <a:xfrm flipH="1">
            <a:off x="5202582" y="760913"/>
            <a:ext cx="500018" cy="365930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DE1D16-136D-4BE4-9373-29094F639BCF}"/>
              </a:ext>
            </a:extLst>
          </p:cNvPr>
          <p:cNvCxnSpPr>
            <a:cxnSpLocks/>
            <a:stCxn id="65" idx="2"/>
            <a:endCxn id="7" idx="0"/>
          </p:cNvCxnSpPr>
          <p:nvPr/>
        </p:nvCxnSpPr>
        <p:spPr>
          <a:xfrm>
            <a:off x="5425447" y="3641065"/>
            <a:ext cx="763566" cy="6710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6A308D1-DB4D-4D0D-906B-9D90E6C34471}"/>
              </a:ext>
            </a:extLst>
          </p:cNvPr>
          <p:cNvCxnSpPr>
            <a:cxnSpLocks/>
            <a:endCxn id="7" idx="0"/>
          </p:cNvCxnSpPr>
          <p:nvPr/>
        </p:nvCxnSpPr>
        <p:spPr>
          <a:xfrm flipH="1">
            <a:off x="6189013" y="3581548"/>
            <a:ext cx="3845866" cy="7305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21EDFD3-BD3D-4CA8-ADCC-3AD0D45FC672}"/>
              </a:ext>
            </a:extLst>
          </p:cNvPr>
          <p:cNvCxnSpPr>
            <a:cxnSpLocks/>
          </p:cNvCxnSpPr>
          <p:nvPr/>
        </p:nvCxnSpPr>
        <p:spPr>
          <a:xfrm flipH="1">
            <a:off x="6153627" y="3518171"/>
            <a:ext cx="1719482" cy="7231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43D33C-D4CE-4D81-8863-7E653D158BDB}"/>
              </a:ext>
            </a:extLst>
          </p:cNvPr>
          <p:cNvSpPr/>
          <p:nvPr/>
        </p:nvSpPr>
        <p:spPr>
          <a:xfrm>
            <a:off x="8346562" y="4241283"/>
            <a:ext cx="304892"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R</a:t>
            </a:r>
            <a:endParaRPr lang="en-CA" sz="1400" dirty="0"/>
          </a:p>
        </p:txBody>
      </p:sp>
      <p:sp>
        <p:nvSpPr>
          <p:cNvPr id="10" name="Rectangle 9">
            <a:extLst>
              <a:ext uri="{FF2B5EF4-FFF2-40B4-BE49-F238E27FC236}">
                <a16:creationId xmlns:a16="http://schemas.microsoft.com/office/drawing/2014/main" id="{5A32FC0A-5371-4757-9063-A9FC55BAAE39}"/>
              </a:ext>
            </a:extLst>
          </p:cNvPr>
          <p:cNvSpPr/>
          <p:nvPr/>
        </p:nvSpPr>
        <p:spPr>
          <a:xfrm>
            <a:off x="8769840" y="2156287"/>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6" name="Rectangle 75">
            <a:extLst>
              <a:ext uri="{FF2B5EF4-FFF2-40B4-BE49-F238E27FC236}">
                <a16:creationId xmlns:a16="http://schemas.microsoft.com/office/drawing/2014/main" id="{DB4AAEFB-8011-4453-B40F-54C39A718055}"/>
              </a:ext>
            </a:extLst>
          </p:cNvPr>
          <p:cNvSpPr/>
          <p:nvPr/>
        </p:nvSpPr>
        <p:spPr>
          <a:xfrm>
            <a:off x="10969213" y="2171163"/>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7" name="Rectangle 76">
            <a:extLst>
              <a:ext uri="{FF2B5EF4-FFF2-40B4-BE49-F238E27FC236}">
                <a16:creationId xmlns:a16="http://schemas.microsoft.com/office/drawing/2014/main" id="{276FE0E1-2DB9-4FBA-80E3-B6D7BECE4077}"/>
              </a:ext>
            </a:extLst>
          </p:cNvPr>
          <p:cNvSpPr/>
          <p:nvPr/>
        </p:nvSpPr>
        <p:spPr>
          <a:xfrm>
            <a:off x="6548701" y="2179745"/>
            <a:ext cx="344966"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M</a:t>
            </a:r>
            <a:endParaRPr lang="en-CA" sz="1400" dirty="0"/>
          </a:p>
        </p:txBody>
      </p:sp>
      <p:sp>
        <p:nvSpPr>
          <p:cNvPr id="79" name="Rectangle 78">
            <a:extLst>
              <a:ext uri="{FF2B5EF4-FFF2-40B4-BE49-F238E27FC236}">
                <a16:creationId xmlns:a16="http://schemas.microsoft.com/office/drawing/2014/main" id="{C4F51902-C5AA-43DC-A34C-357AEFBECDDA}"/>
              </a:ext>
            </a:extLst>
          </p:cNvPr>
          <p:cNvSpPr/>
          <p:nvPr/>
        </p:nvSpPr>
        <p:spPr>
          <a:xfrm>
            <a:off x="8872251" y="3968513"/>
            <a:ext cx="1837216" cy="344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Sort and shuffle</a:t>
            </a:r>
          </a:p>
        </p:txBody>
      </p:sp>
      <p:sp>
        <p:nvSpPr>
          <p:cNvPr id="80" name="Rectangle 79">
            <a:extLst>
              <a:ext uri="{FF2B5EF4-FFF2-40B4-BE49-F238E27FC236}">
                <a16:creationId xmlns:a16="http://schemas.microsoft.com/office/drawing/2014/main" id="{D5313312-2901-491A-88BB-8E782C59CBAD}"/>
              </a:ext>
            </a:extLst>
          </p:cNvPr>
          <p:cNvSpPr/>
          <p:nvPr/>
        </p:nvSpPr>
        <p:spPr>
          <a:xfrm>
            <a:off x="1181908" y="4466596"/>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cxnSp>
        <p:nvCxnSpPr>
          <p:cNvPr id="82" name="Straight Arrow Connector 81">
            <a:extLst>
              <a:ext uri="{FF2B5EF4-FFF2-40B4-BE49-F238E27FC236}">
                <a16:creationId xmlns:a16="http://schemas.microsoft.com/office/drawing/2014/main" id="{85B560FB-014E-43E4-ACD5-4CBCF95859B2}"/>
              </a:ext>
            </a:extLst>
          </p:cNvPr>
          <p:cNvCxnSpPr>
            <a:cxnSpLocks/>
          </p:cNvCxnSpPr>
          <p:nvPr/>
        </p:nvCxnSpPr>
        <p:spPr>
          <a:xfrm>
            <a:off x="9211518" y="1854606"/>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888E737-C3AB-419F-902A-FFA08622B29C}"/>
              </a:ext>
            </a:extLst>
          </p:cNvPr>
          <p:cNvCxnSpPr>
            <a:cxnSpLocks/>
          </p:cNvCxnSpPr>
          <p:nvPr/>
        </p:nvCxnSpPr>
        <p:spPr>
          <a:xfrm>
            <a:off x="7002165" y="1810300"/>
            <a:ext cx="20381" cy="2050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52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HG1 Problem </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257174" y="808567"/>
            <a:ext cx="1753056" cy="428927"/>
          </a:xfrm>
        </p:spPr>
        <p:txBody>
          <a:bodyPr>
            <a:normAutofit/>
          </a:bodyPr>
          <a:lstStyle/>
          <a:p>
            <a:r>
              <a:rPr lang="en-CA" sz="2000" dirty="0">
                <a:latin typeface="Times New Roman" panose="02020603050405020304" pitchFamily="18" charset="0"/>
                <a:cs typeface="Times New Roman" panose="02020603050405020304" pitchFamily="18" charset="0"/>
              </a:rPr>
              <a:t>JT </a:t>
            </a:r>
          </a:p>
        </p:txBody>
      </p:sp>
      <p:graphicFrame>
        <p:nvGraphicFramePr>
          <p:cNvPr id="4" name="Table 3">
            <a:extLst>
              <a:ext uri="{FF2B5EF4-FFF2-40B4-BE49-F238E27FC236}">
                <a16:creationId xmlns:a16="http://schemas.microsoft.com/office/drawing/2014/main" id="{3B32CA36-EB9E-43CB-8CA6-34E35F28F3AF}"/>
              </a:ext>
            </a:extLst>
          </p:cNvPr>
          <p:cNvGraphicFramePr>
            <a:graphicFrameLocks noGrp="1"/>
          </p:cNvGraphicFramePr>
          <p:nvPr/>
        </p:nvGraphicFramePr>
        <p:xfrm>
          <a:off x="573316" y="1757135"/>
          <a:ext cx="2082801" cy="1250949"/>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3480038447"/>
                    </a:ext>
                  </a:extLst>
                </a:gridCol>
                <a:gridCol w="694267">
                  <a:extLst>
                    <a:ext uri="{9D8B030D-6E8A-4147-A177-3AD203B41FA5}">
                      <a16:colId xmlns:a16="http://schemas.microsoft.com/office/drawing/2014/main" val="265527378"/>
                    </a:ext>
                  </a:extLst>
                </a:gridCol>
                <a:gridCol w="694267">
                  <a:extLst>
                    <a:ext uri="{9D8B030D-6E8A-4147-A177-3AD203B41FA5}">
                      <a16:colId xmlns:a16="http://schemas.microsoft.com/office/drawing/2014/main" val="2740020009"/>
                    </a:ext>
                  </a:extLst>
                </a:gridCol>
              </a:tblGrid>
              <a:tr h="416983">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767865622"/>
                  </a:ext>
                </a:extLst>
              </a:tr>
              <a:tr h="416983">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630281335"/>
                  </a:ext>
                </a:extLst>
              </a:tr>
              <a:tr h="416983">
                <a:tc>
                  <a:txBody>
                    <a:bodyPr/>
                    <a:lstStyle/>
                    <a:p>
                      <a:endParaRPr lang="en-CA"/>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159318141"/>
                  </a:ext>
                </a:extLst>
              </a:tr>
            </a:tbl>
          </a:graphicData>
        </a:graphic>
      </p:graphicFrame>
      <p:sp>
        <p:nvSpPr>
          <p:cNvPr id="5" name="Rectangle 4">
            <a:extLst>
              <a:ext uri="{FF2B5EF4-FFF2-40B4-BE49-F238E27FC236}">
                <a16:creationId xmlns:a16="http://schemas.microsoft.com/office/drawing/2014/main" id="{08D2481D-31E4-4A0B-BA26-30002FBA52BF}"/>
              </a:ext>
            </a:extLst>
          </p:cNvPr>
          <p:cNvSpPr/>
          <p:nvPr/>
        </p:nvSpPr>
        <p:spPr>
          <a:xfrm>
            <a:off x="3016101" y="1237493"/>
            <a:ext cx="4114042" cy="427067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solidFill>
                  <a:schemeClr val="tx1"/>
                </a:solidFill>
                <a:latin typeface="Times New Roman" panose="02020603050405020304" pitchFamily="18" charset="0"/>
                <a:cs typeface="Times New Roman" panose="02020603050405020304" pitchFamily="18" charset="0"/>
              </a:rPr>
              <a:t>Capacity 20 Container </a:t>
            </a:r>
          </a:p>
          <a:p>
            <a:pPr algn="ctr"/>
            <a:r>
              <a:rPr lang="en-CA">
                <a:solidFill>
                  <a:schemeClr val="tx1"/>
                </a:solidFill>
                <a:latin typeface="Times New Roman" panose="02020603050405020304" pitchFamily="18" charset="0"/>
                <a:cs typeface="Times New Roman" panose="02020603050405020304" pitchFamily="18" charset="0"/>
              </a:rPr>
              <a:t> 15 M</a:t>
            </a:r>
          </a:p>
          <a:p>
            <a:pPr algn="ctr"/>
            <a:r>
              <a:rPr lang="en-CA">
                <a:solidFill>
                  <a:schemeClr val="tx1"/>
                </a:solidFill>
                <a:latin typeface="Times New Roman" panose="02020603050405020304" pitchFamily="18" charset="0"/>
                <a:cs typeface="Times New Roman" panose="02020603050405020304" pitchFamily="18" charset="0"/>
              </a:rPr>
              <a:t> 5 R</a:t>
            </a:r>
          </a:p>
          <a:p>
            <a:pPr algn="ctr"/>
            <a:r>
              <a:rPr lang="en-CA">
                <a:solidFill>
                  <a:schemeClr val="tx1"/>
                </a:solidFill>
                <a:latin typeface="Times New Roman" panose="02020603050405020304" pitchFamily="18" charset="0"/>
                <a:cs typeface="Times New Roman" panose="02020603050405020304" pitchFamily="18" charset="0"/>
              </a:rPr>
              <a:t>==============</a:t>
            </a:r>
          </a:p>
          <a:p>
            <a:pPr algn="ctr"/>
            <a:r>
              <a:rPr lang="en-CA">
                <a:solidFill>
                  <a:schemeClr val="tx1"/>
                </a:solidFill>
                <a:latin typeface="Times New Roman" panose="02020603050405020304" pitchFamily="18" charset="0"/>
                <a:cs typeface="Times New Roman" panose="02020603050405020304" pitchFamily="18" charset="0"/>
              </a:rPr>
              <a:t>Already Engaged 13 M</a:t>
            </a:r>
          </a:p>
          <a:p>
            <a:pPr algn="ctr"/>
            <a:r>
              <a:rPr lang="en-CA">
                <a:solidFill>
                  <a:schemeClr val="tx1"/>
                </a:solidFill>
                <a:latin typeface="Times New Roman" panose="02020603050405020304" pitchFamily="18" charset="0"/>
                <a:cs typeface="Times New Roman" panose="02020603050405020304" pitchFamily="18" charset="0"/>
              </a:rPr>
              <a:t>                           3 R</a:t>
            </a:r>
          </a:p>
          <a:p>
            <a:pPr algn="ctr"/>
            <a:r>
              <a:rPr lang="en-CA">
                <a:solidFill>
                  <a:schemeClr val="tx1"/>
                </a:solidFill>
                <a:latin typeface="Times New Roman" panose="02020603050405020304" pitchFamily="18" charset="0"/>
                <a:cs typeface="Times New Roman" panose="02020603050405020304" pitchFamily="18" charset="0"/>
              </a:rPr>
              <a:t>==============</a:t>
            </a:r>
          </a:p>
          <a:p>
            <a:pPr algn="ctr"/>
            <a:r>
              <a:rPr lang="en-CA">
                <a:solidFill>
                  <a:schemeClr val="tx1"/>
                </a:solidFill>
                <a:latin typeface="Times New Roman" panose="02020603050405020304" pitchFamily="18" charset="0"/>
                <a:cs typeface="Times New Roman" panose="02020603050405020304" pitchFamily="18" charset="0"/>
              </a:rPr>
              <a:t>Left out </a:t>
            </a:r>
          </a:p>
          <a:p>
            <a:pPr algn="ctr"/>
            <a:r>
              <a:rPr lang="en-CA">
                <a:solidFill>
                  <a:schemeClr val="tx1"/>
                </a:solidFill>
                <a:latin typeface="Times New Roman" panose="02020603050405020304" pitchFamily="18" charset="0"/>
                <a:cs typeface="Times New Roman" panose="02020603050405020304" pitchFamily="18" charset="0"/>
              </a:rPr>
              <a:t>2 M</a:t>
            </a:r>
          </a:p>
          <a:p>
            <a:pPr algn="ctr"/>
            <a:r>
              <a:rPr lang="en-CA">
                <a:solidFill>
                  <a:schemeClr val="tx1"/>
                </a:solidFill>
                <a:latin typeface="Times New Roman" panose="02020603050405020304" pitchFamily="18" charset="0"/>
                <a:cs typeface="Times New Roman" panose="02020603050405020304" pitchFamily="18" charset="0"/>
              </a:rPr>
              <a:t>2 R</a:t>
            </a:r>
          </a:p>
          <a:p>
            <a:pPr algn="ctr"/>
            <a:r>
              <a:rPr lang="en-CA">
                <a:solidFill>
                  <a:schemeClr val="tx1"/>
                </a:solidFill>
                <a:latin typeface="Times New Roman" panose="02020603050405020304" pitchFamily="18" charset="0"/>
                <a:cs typeface="Times New Roman" panose="02020603050405020304" pitchFamily="18" charset="0"/>
              </a:rPr>
              <a:t>============</a:t>
            </a:r>
          </a:p>
          <a:p>
            <a:pPr algn="ctr"/>
            <a:r>
              <a:rPr lang="en-CA">
                <a:solidFill>
                  <a:schemeClr val="tx1"/>
                </a:solidFill>
                <a:latin typeface="Times New Roman" panose="02020603050405020304" pitchFamily="18" charset="0"/>
                <a:cs typeface="Times New Roman" panose="02020603050405020304" pitchFamily="18" charset="0"/>
              </a:rPr>
              <a:t>JOB</a:t>
            </a:r>
          </a:p>
          <a:p>
            <a:pPr algn="ctr"/>
            <a:r>
              <a:rPr lang="en-CA">
                <a:solidFill>
                  <a:schemeClr val="tx1"/>
                </a:solidFill>
                <a:latin typeface="Times New Roman" panose="02020603050405020304" pitchFamily="18" charset="0"/>
                <a:cs typeface="Times New Roman" panose="02020603050405020304" pitchFamily="18" charset="0"/>
              </a:rPr>
              <a:t>3M</a:t>
            </a:r>
          </a:p>
          <a:p>
            <a:pPr algn="ctr"/>
            <a:r>
              <a:rPr lang="en-CA">
                <a:solidFill>
                  <a:schemeClr val="tx1"/>
                </a:solidFill>
                <a:latin typeface="Times New Roman" panose="02020603050405020304" pitchFamily="18" charset="0"/>
                <a:cs typeface="Times New Roman" panose="02020603050405020304" pitchFamily="18" charset="0"/>
              </a:rPr>
              <a:t>1R</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8C35C00-9F01-4B29-88D9-44E3C3B1D5EA}"/>
              </a:ext>
            </a:extLst>
          </p:cNvPr>
          <p:cNvSpPr/>
          <p:nvPr/>
        </p:nvSpPr>
        <p:spPr>
          <a:xfrm>
            <a:off x="438235" y="1387803"/>
            <a:ext cx="1061188" cy="369332"/>
          </a:xfrm>
          <a:prstGeom prst="rect">
            <a:avLst/>
          </a:prstGeom>
        </p:spPr>
        <p:txBody>
          <a:bodyPr wrap="none">
            <a:spAutoFit/>
          </a:bodyPr>
          <a:lstStyle/>
          <a:p>
            <a:r>
              <a:rPr lang="en-CA" dirty="0"/>
              <a:t> capacity </a:t>
            </a:r>
          </a:p>
        </p:txBody>
      </p:sp>
      <p:sp>
        <p:nvSpPr>
          <p:cNvPr id="8" name="Arrow: Curved Right 7">
            <a:extLst>
              <a:ext uri="{FF2B5EF4-FFF2-40B4-BE49-F238E27FC236}">
                <a16:creationId xmlns:a16="http://schemas.microsoft.com/office/drawing/2014/main" id="{683FA4FF-353E-4EF7-9869-569F5160E2DC}"/>
              </a:ext>
            </a:extLst>
          </p:cNvPr>
          <p:cNvSpPr/>
          <p:nvPr/>
        </p:nvSpPr>
        <p:spPr>
          <a:xfrm>
            <a:off x="4495801" y="3624943"/>
            <a:ext cx="304800" cy="117565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9" name="Arrow: Curved Left 8">
            <a:extLst>
              <a:ext uri="{FF2B5EF4-FFF2-40B4-BE49-F238E27FC236}">
                <a16:creationId xmlns:a16="http://schemas.microsoft.com/office/drawing/2014/main" id="{A329C9E7-7B34-4582-8CA0-526F1B9952BA}"/>
              </a:ext>
            </a:extLst>
          </p:cNvPr>
          <p:cNvSpPr/>
          <p:nvPr/>
        </p:nvSpPr>
        <p:spPr>
          <a:xfrm>
            <a:off x="5279571" y="3962400"/>
            <a:ext cx="261257" cy="1164771"/>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10" name="Rectangle 9">
            <a:extLst>
              <a:ext uri="{FF2B5EF4-FFF2-40B4-BE49-F238E27FC236}">
                <a16:creationId xmlns:a16="http://schemas.microsoft.com/office/drawing/2014/main" id="{303B9A42-5AC9-4600-92BE-8B52A9365C79}"/>
              </a:ext>
            </a:extLst>
          </p:cNvPr>
          <p:cNvSpPr/>
          <p:nvPr/>
        </p:nvSpPr>
        <p:spPr>
          <a:xfrm>
            <a:off x="108857" y="6027738"/>
            <a:ext cx="7990114"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You were not able to utilize your processing capacity to maximum </a:t>
            </a:r>
          </a:p>
        </p:txBody>
      </p:sp>
    </p:spTree>
    <p:extLst>
      <p:ext uri="{BB962C8B-B14F-4D97-AF65-F5344CB8AC3E}">
        <p14:creationId xmlns:p14="http://schemas.microsoft.com/office/powerpoint/2010/main" val="51033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3748769" cy="768350"/>
          </a:xfrm>
        </p:spPr>
        <p:txBody>
          <a:bodyPr>
            <a:normAutofit fontScale="90000"/>
          </a:bodyPr>
          <a:lstStyle/>
          <a:p>
            <a:r>
              <a:rPr lang="en-CA" sz="3600" dirty="0">
                <a:solidFill>
                  <a:srgbClr val="FF0000"/>
                </a:solidFill>
                <a:latin typeface="Times New Roman" panose="02020603050405020304" pitchFamily="18" charset="0"/>
                <a:cs typeface="Times New Roman" panose="02020603050405020304" pitchFamily="18" charset="0"/>
              </a:rPr>
              <a:t>HG2</a:t>
            </a:r>
            <a:br>
              <a:rPr lang="en-CA" sz="3600" dirty="0">
                <a:solidFill>
                  <a:srgbClr val="FF0000"/>
                </a:solidFill>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Example</a:t>
            </a:r>
          </a:p>
        </p:txBody>
      </p:sp>
      <p:sp>
        <p:nvSpPr>
          <p:cNvPr id="4" name="Rectangle 3">
            <a:extLst>
              <a:ext uri="{FF2B5EF4-FFF2-40B4-BE49-F238E27FC236}">
                <a16:creationId xmlns:a16="http://schemas.microsoft.com/office/drawing/2014/main" id="{F592A570-7B78-4868-84EC-FB9056846D6E}"/>
              </a:ext>
            </a:extLst>
          </p:cNvPr>
          <p:cNvSpPr/>
          <p:nvPr/>
        </p:nvSpPr>
        <p:spPr>
          <a:xfrm>
            <a:off x="3914222" y="146051"/>
            <a:ext cx="1837216" cy="7683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Pedram</a:t>
            </a:r>
          </a:p>
          <a:p>
            <a:pPr algn="ctr"/>
            <a:r>
              <a:rPr lang="en-CA" dirty="0">
                <a:solidFill>
                  <a:schemeClr val="tx1"/>
                </a:solidFill>
                <a:latin typeface="Times New Roman" panose="02020603050405020304" pitchFamily="18" charset="0"/>
                <a:cs typeface="Times New Roman" panose="02020603050405020304" pitchFamily="18" charset="0"/>
              </a:rPr>
              <a:t>CEO</a:t>
            </a:r>
          </a:p>
        </p:txBody>
      </p:sp>
      <p:sp>
        <p:nvSpPr>
          <p:cNvPr id="5" name="Rectangle 4">
            <a:extLst>
              <a:ext uri="{FF2B5EF4-FFF2-40B4-BE49-F238E27FC236}">
                <a16:creationId xmlns:a16="http://schemas.microsoft.com/office/drawing/2014/main" id="{B5A74225-9142-4EA5-9081-AB61CA55974B}"/>
              </a:ext>
            </a:extLst>
          </p:cNvPr>
          <p:cNvSpPr/>
          <p:nvPr/>
        </p:nvSpPr>
        <p:spPr>
          <a:xfrm>
            <a:off x="615851" y="2312307"/>
            <a:ext cx="2094692" cy="34462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47C1552-9944-467B-BDEC-3993646B76C7}"/>
              </a:ext>
            </a:extLst>
          </p:cNvPr>
          <p:cNvSpPr/>
          <p:nvPr/>
        </p:nvSpPr>
        <p:spPr>
          <a:xfrm>
            <a:off x="744589" y="2120219"/>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Head (TOR)</a:t>
            </a:r>
          </a:p>
          <a:p>
            <a:pPr algn="ctr"/>
            <a:r>
              <a:rPr lang="en-CA" sz="1400" dirty="0">
                <a:solidFill>
                  <a:schemeClr val="tx1"/>
                </a:solidFill>
                <a:latin typeface="Times New Roman" panose="02020603050405020304" pitchFamily="18" charset="0"/>
                <a:cs typeface="Times New Roman" panose="02020603050405020304" pitchFamily="18" charset="0"/>
              </a:rPr>
              <a:t>Alex </a:t>
            </a:r>
          </a:p>
        </p:txBody>
      </p:sp>
      <p:sp>
        <p:nvSpPr>
          <p:cNvPr id="7" name="Rectangle 6">
            <a:extLst>
              <a:ext uri="{FF2B5EF4-FFF2-40B4-BE49-F238E27FC236}">
                <a16:creationId xmlns:a16="http://schemas.microsoft.com/office/drawing/2014/main" id="{F75AA98A-4EEB-4FDB-A7E0-153A25CC5BA5}"/>
              </a:ext>
            </a:extLst>
          </p:cNvPr>
          <p:cNvSpPr/>
          <p:nvPr/>
        </p:nvSpPr>
        <p:spPr>
          <a:xfrm>
            <a:off x="744589" y="3331931"/>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8" name="Rectangle 7">
            <a:extLst>
              <a:ext uri="{FF2B5EF4-FFF2-40B4-BE49-F238E27FC236}">
                <a16:creationId xmlns:a16="http://schemas.microsoft.com/office/drawing/2014/main" id="{6CB4E09B-1D06-4C51-8DBD-A5E90E48061D}"/>
              </a:ext>
            </a:extLst>
          </p:cNvPr>
          <p:cNvSpPr/>
          <p:nvPr/>
        </p:nvSpPr>
        <p:spPr>
          <a:xfrm>
            <a:off x="1747965" y="3326037"/>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9" name="Rectangle 8">
            <a:extLst>
              <a:ext uri="{FF2B5EF4-FFF2-40B4-BE49-F238E27FC236}">
                <a16:creationId xmlns:a16="http://schemas.microsoft.com/office/drawing/2014/main" id="{270781AB-2522-4B6D-9DD2-D10605102060}"/>
              </a:ext>
            </a:extLst>
          </p:cNvPr>
          <p:cNvSpPr/>
          <p:nvPr/>
        </p:nvSpPr>
        <p:spPr>
          <a:xfrm>
            <a:off x="744589" y="4180336"/>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0" name="Rectangle 9">
            <a:extLst>
              <a:ext uri="{FF2B5EF4-FFF2-40B4-BE49-F238E27FC236}">
                <a16:creationId xmlns:a16="http://schemas.microsoft.com/office/drawing/2014/main" id="{2B0936C9-89BA-4EE4-9F1D-F106B19804EA}"/>
              </a:ext>
            </a:extLst>
          </p:cNvPr>
          <p:cNvSpPr/>
          <p:nvPr/>
        </p:nvSpPr>
        <p:spPr>
          <a:xfrm>
            <a:off x="1800076" y="4180336"/>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1" name="Rectangle 10">
            <a:extLst>
              <a:ext uri="{FF2B5EF4-FFF2-40B4-BE49-F238E27FC236}">
                <a16:creationId xmlns:a16="http://schemas.microsoft.com/office/drawing/2014/main" id="{BB8C9C9E-91F0-4C99-B597-AB8613B6D5E5}"/>
              </a:ext>
            </a:extLst>
          </p:cNvPr>
          <p:cNvSpPr/>
          <p:nvPr/>
        </p:nvSpPr>
        <p:spPr>
          <a:xfrm>
            <a:off x="744589" y="5028742"/>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2" name="Rectangle 11">
            <a:extLst>
              <a:ext uri="{FF2B5EF4-FFF2-40B4-BE49-F238E27FC236}">
                <a16:creationId xmlns:a16="http://schemas.microsoft.com/office/drawing/2014/main" id="{6D1A51B3-7908-40DC-A3F0-CE46169A87E1}"/>
              </a:ext>
            </a:extLst>
          </p:cNvPr>
          <p:cNvSpPr/>
          <p:nvPr/>
        </p:nvSpPr>
        <p:spPr>
          <a:xfrm>
            <a:off x="1747965" y="5022848"/>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3" name="Rectangle 12">
            <a:extLst>
              <a:ext uri="{FF2B5EF4-FFF2-40B4-BE49-F238E27FC236}">
                <a16:creationId xmlns:a16="http://schemas.microsoft.com/office/drawing/2014/main" id="{49DA782B-8509-4ED7-981B-6F31995AC686}"/>
              </a:ext>
            </a:extLst>
          </p:cNvPr>
          <p:cNvSpPr/>
          <p:nvPr/>
        </p:nvSpPr>
        <p:spPr>
          <a:xfrm>
            <a:off x="3487362" y="2312307"/>
            <a:ext cx="2094692" cy="34462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E9582AF-5B0F-406D-9A90-47D45759B0D2}"/>
              </a:ext>
            </a:extLst>
          </p:cNvPr>
          <p:cNvSpPr/>
          <p:nvPr/>
        </p:nvSpPr>
        <p:spPr>
          <a:xfrm>
            <a:off x="3616100" y="2120219"/>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Head (MON)</a:t>
            </a:r>
          </a:p>
          <a:p>
            <a:pPr algn="ctr"/>
            <a:r>
              <a:rPr lang="en-CA" sz="1400" dirty="0">
                <a:solidFill>
                  <a:schemeClr val="tx1"/>
                </a:solidFill>
                <a:latin typeface="Times New Roman" panose="02020603050405020304" pitchFamily="18" charset="0"/>
                <a:cs typeface="Times New Roman" panose="02020603050405020304" pitchFamily="18" charset="0"/>
              </a:rPr>
              <a:t>Sara </a:t>
            </a:r>
          </a:p>
        </p:txBody>
      </p:sp>
      <p:sp>
        <p:nvSpPr>
          <p:cNvPr id="15" name="Rectangle 14">
            <a:extLst>
              <a:ext uri="{FF2B5EF4-FFF2-40B4-BE49-F238E27FC236}">
                <a16:creationId xmlns:a16="http://schemas.microsoft.com/office/drawing/2014/main" id="{D6E2CA07-19F2-454A-92CD-72E7807FB332}"/>
              </a:ext>
            </a:extLst>
          </p:cNvPr>
          <p:cNvSpPr/>
          <p:nvPr/>
        </p:nvSpPr>
        <p:spPr>
          <a:xfrm>
            <a:off x="3616100" y="3331931"/>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b="1" dirty="0">
                <a:solidFill>
                  <a:schemeClr val="tx1"/>
                </a:solidFill>
                <a:latin typeface="Times New Roman" panose="02020603050405020304" pitchFamily="18" charset="0"/>
                <a:cs typeface="Times New Roman" panose="02020603050405020304" pitchFamily="18" charset="0"/>
              </a:rPr>
              <a:t>Andrew</a:t>
            </a:r>
            <a:r>
              <a:rPr lang="en-CA" sz="800" dirty="0">
                <a:solidFill>
                  <a:schemeClr val="tx1"/>
                </a:solidFill>
                <a:latin typeface="Times New Roman" panose="02020603050405020304" pitchFamily="18" charset="0"/>
                <a:cs typeface="Times New Roman" panose="02020603050405020304" pitchFamily="18" charset="0"/>
              </a:rPr>
              <a:t>(</a:t>
            </a:r>
          </a:p>
          <a:p>
            <a:pPr algn="ctr"/>
            <a:r>
              <a:rPr lang="en-CA" sz="800" dirty="0">
                <a:solidFill>
                  <a:schemeClr val="tx1"/>
                </a:solidFill>
                <a:latin typeface="Times New Roman" panose="02020603050405020304" pitchFamily="18" charset="0"/>
                <a:cs typeface="Times New Roman" panose="02020603050405020304" pitchFamily="18" charset="0"/>
              </a:rPr>
              <a:t>Software Developer)</a:t>
            </a:r>
          </a:p>
        </p:txBody>
      </p:sp>
      <p:sp>
        <p:nvSpPr>
          <p:cNvPr id="16" name="Rectangle 15">
            <a:extLst>
              <a:ext uri="{FF2B5EF4-FFF2-40B4-BE49-F238E27FC236}">
                <a16:creationId xmlns:a16="http://schemas.microsoft.com/office/drawing/2014/main" id="{4866FC8B-6590-47F2-A155-6C9AC88577DE}"/>
              </a:ext>
            </a:extLst>
          </p:cNvPr>
          <p:cNvSpPr/>
          <p:nvPr/>
        </p:nvSpPr>
        <p:spPr>
          <a:xfrm>
            <a:off x="4619476" y="3326037"/>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7" name="Rectangle 16">
            <a:extLst>
              <a:ext uri="{FF2B5EF4-FFF2-40B4-BE49-F238E27FC236}">
                <a16:creationId xmlns:a16="http://schemas.microsoft.com/office/drawing/2014/main" id="{377A924B-B854-4D76-96DB-21AE81D31EF7}"/>
              </a:ext>
            </a:extLst>
          </p:cNvPr>
          <p:cNvSpPr/>
          <p:nvPr/>
        </p:nvSpPr>
        <p:spPr>
          <a:xfrm>
            <a:off x="3616100" y="4180336"/>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8" name="Rectangle 17">
            <a:extLst>
              <a:ext uri="{FF2B5EF4-FFF2-40B4-BE49-F238E27FC236}">
                <a16:creationId xmlns:a16="http://schemas.microsoft.com/office/drawing/2014/main" id="{91F92DFA-D8A7-4B65-BC66-AEEC07FA96D4}"/>
              </a:ext>
            </a:extLst>
          </p:cNvPr>
          <p:cNvSpPr/>
          <p:nvPr/>
        </p:nvSpPr>
        <p:spPr>
          <a:xfrm>
            <a:off x="4671587" y="4180336"/>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19" name="Rectangle 18">
            <a:extLst>
              <a:ext uri="{FF2B5EF4-FFF2-40B4-BE49-F238E27FC236}">
                <a16:creationId xmlns:a16="http://schemas.microsoft.com/office/drawing/2014/main" id="{1DDF743A-6B24-45C7-B3FE-E0F161EBCB7A}"/>
              </a:ext>
            </a:extLst>
          </p:cNvPr>
          <p:cNvSpPr/>
          <p:nvPr/>
        </p:nvSpPr>
        <p:spPr>
          <a:xfrm>
            <a:off x="3616100" y="5028742"/>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0" name="Rectangle 19">
            <a:extLst>
              <a:ext uri="{FF2B5EF4-FFF2-40B4-BE49-F238E27FC236}">
                <a16:creationId xmlns:a16="http://schemas.microsoft.com/office/drawing/2014/main" id="{9021D55F-72B3-4C78-9257-BA8D8F8B2B5F}"/>
              </a:ext>
            </a:extLst>
          </p:cNvPr>
          <p:cNvSpPr/>
          <p:nvPr/>
        </p:nvSpPr>
        <p:spPr>
          <a:xfrm>
            <a:off x="4619476" y="5022848"/>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1" name="Rectangle 20">
            <a:extLst>
              <a:ext uri="{FF2B5EF4-FFF2-40B4-BE49-F238E27FC236}">
                <a16:creationId xmlns:a16="http://schemas.microsoft.com/office/drawing/2014/main" id="{B3031739-7034-4724-8FA8-F2DC6A039B0B}"/>
              </a:ext>
            </a:extLst>
          </p:cNvPr>
          <p:cNvSpPr/>
          <p:nvPr/>
        </p:nvSpPr>
        <p:spPr>
          <a:xfrm>
            <a:off x="6332894" y="2312307"/>
            <a:ext cx="2094692" cy="34462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3775268-E253-4C00-B553-E750B5ACDA5A}"/>
              </a:ext>
            </a:extLst>
          </p:cNvPr>
          <p:cNvSpPr/>
          <p:nvPr/>
        </p:nvSpPr>
        <p:spPr>
          <a:xfrm>
            <a:off x="6461632" y="2120219"/>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Head (USA)</a:t>
            </a:r>
          </a:p>
          <a:p>
            <a:pPr algn="ctr"/>
            <a:r>
              <a:rPr lang="en-CA" sz="1400" dirty="0">
                <a:solidFill>
                  <a:schemeClr val="tx1"/>
                </a:solidFill>
                <a:latin typeface="Times New Roman" panose="02020603050405020304" pitchFamily="18" charset="0"/>
                <a:cs typeface="Times New Roman" panose="02020603050405020304" pitchFamily="18" charset="0"/>
              </a:rPr>
              <a:t>Sam </a:t>
            </a:r>
          </a:p>
        </p:txBody>
      </p:sp>
      <p:sp>
        <p:nvSpPr>
          <p:cNvPr id="23" name="Rectangle 22">
            <a:extLst>
              <a:ext uri="{FF2B5EF4-FFF2-40B4-BE49-F238E27FC236}">
                <a16:creationId xmlns:a16="http://schemas.microsoft.com/office/drawing/2014/main" id="{DDFD0252-44AC-473F-90D3-EC7809819307}"/>
              </a:ext>
            </a:extLst>
          </p:cNvPr>
          <p:cNvSpPr/>
          <p:nvPr/>
        </p:nvSpPr>
        <p:spPr>
          <a:xfrm>
            <a:off x="6461632" y="3331931"/>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4" name="Rectangle 23">
            <a:extLst>
              <a:ext uri="{FF2B5EF4-FFF2-40B4-BE49-F238E27FC236}">
                <a16:creationId xmlns:a16="http://schemas.microsoft.com/office/drawing/2014/main" id="{9CE65478-F0C7-42C0-9B38-884E966282FA}"/>
              </a:ext>
            </a:extLst>
          </p:cNvPr>
          <p:cNvSpPr/>
          <p:nvPr/>
        </p:nvSpPr>
        <p:spPr>
          <a:xfrm>
            <a:off x="7465008" y="3326037"/>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5" name="Rectangle 24">
            <a:extLst>
              <a:ext uri="{FF2B5EF4-FFF2-40B4-BE49-F238E27FC236}">
                <a16:creationId xmlns:a16="http://schemas.microsoft.com/office/drawing/2014/main" id="{B5C6AD06-4010-4119-959C-68F6D4D3B551}"/>
              </a:ext>
            </a:extLst>
          </p:cNvPr>
          <p:cNvSpPr/>
          <p:nvPr/>
        </p:nvSpPr>
        <p:spPr>
          <a:xfrm>
            <a:off x="6461632" y="4180336"/>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6" name="Rectangle 25">
            <a:extLst>
              <a:ext uri="{FF2B5EF4-FFF2-40B4-BE49-F238E27FC236}">
                <a16:creationId xmlns:a16="http://schemas.microsoft.com/office/drawing/2014/main" id="{284138BD-0258-44FA-AFA0-561DB3CFD290}"/>
              </a:ext>
            </a:extLst>
          </p:cNvPr>
          <p:cNvSpPr/>
          <p:nvPr/>
        </p:nvSpPr>
        <p:spPr>
          <a:xfrm>
            <a:off x="7517119" y="4180336"/>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7" name="Rectangle 26">
            <a:extLst>
              <a:ext uri="{FF2B5EF4-FFF2-40B4-BE49-F238E27FC236}">
                <a16:creationId xmlns:a16="http://schemas.microsoft.com/office/drawing/2014/main" id="{E3E3C108-3BA3-4942-828F-4D7311C8A1FC}"/>
              </a:ext>
            </a:extLst>
          </p:cNvPr>
          <p:cNvSpPr/>
          <p:nvPr/>
        </p:nvSpPr>
        <p:spPr>
          <a:xfrm>
            <a:off x="6461632" y="5028742"/>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sp>
        <p:nvSpPr>
          <p:cNvPr id="28" name="Rectangle 27">
            <a:extLst>
              <a:ext uri="{FF2B5EF4-FFF2-40B4-BE49-F238E27FC236}">
                <a16:creationId xmlns:a16="http://schemas.microsoft.com/office/drawing/2014/main" id="{60C02EAF-C872-41F9-86C7-132C24AA1D58}"/>
              </a:ext>
            </a:extLst>
          </p:cNvPr>
          <p:cNvSpPr/>
          <p:nvPr/>
        </p:nvSpPr>
        <p:spPr>
          <a:xfrm>
            <a:off x="7465008" y="5022848"/>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Software Developer</a:t>
            </a:r>
          </a:p>
        </p:txBody>
      </p:sp>
      <p:cxnSp>
        <p:nvCxnSpPr>
          <p:cNvPr id="30" name="Straight Arrow Connector 29">
            <a:extLst>
              <a:ext uri="{FF2B5EF4-FFF2-40B4-BE49-F238E27FC236}">
                <a16:creationId xmlns:a16="http://schemas.microsoft.com/office/drawing/2014/main" id="{243D06B6-068B-41A7-A6C4-D5586BA96BCF}"/>
              </a:ext>
            </a:extLst>
          </p:cNvPr>
          <p:cNvCxnSpPr>
            <a:cxnSpLocks/>
            <a:stCxn id="4" idx="2"/>
          </p:cNvCxnSpPr>
          <p:nvPr/>
        </p:nvCxnSpPr>
        <p:spPr>
          <a:xfrm flipH="1">
            <a:off x="1469572" y="914401"/>
            <a:ext cx="3363258" cy="1205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619195D-F47C-4662-B619-E6E8A34B17C3}"/>
              </a:ext>
            </a:extLst>
          </p:cNvPr>
          <p:cNvCxnSpPr>
            <a:cxnSpLocks/>
            <a:stCxn id="4" idx="2"/>
          </p:cNvCxnSpPr>
          <p:nvPr/>
        </p:nvCxnSpPr>
        <p:spPr>
          <a:xfrm>
            <a:off x="4832830" y="914401"/>
            <a:ext cx="2504021" cy="1205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D8DB5EAF-06B5-4632-9616-AADDF63621F5}"/>
              </a:ext>
            </a:extLst>
          </p:cNvPr>
          <p:cNvCxnSpPr>
            <a:cxnSpLocks/>
            <a:stCxn id="4" idx="2"/>
            <a:endCxn id="14" idx="0"/>
          </p:cNvCxnSpPr>
          <p:nvPr/>
        </p:nvCxnSpPr>
        <p:spPr>
          <a:xfrm flipH="1">
            <a:off x="4534708" y="914401"/>
            <a:ext cx="298122" cy="1205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Rectangle 36">
            <a:extLst>
              <a:ext uri="{FF2B5EF4-FFF2-40B4-BE49-F238E27FC236}">
                <a16:creationId xmlns:a16="http://schemas.microsoft.com/office/drawing/2014/main" id="{D5FD0B58-3479-4299-927E-BA859AAE6FC0}"/>
              </a:ext>
            </a:extLst>
          </p:cNvPr>
          <p:cNvSpPr/>
          <p:nvPr/>
        </p:nvSpPr>
        <p:spPr>
          <a:xfrm>
            <a:off x="10193388" y="338138"/>
            <a:ext cx="833840"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latin typeface="Times New Roman" panose="02020603050405020304" pitchFamily="18" charset="0"/>
                <a:cs typeface="Times New Roman" panose="02020603050405020304" pitchFamily="18" charset="0"/>
              </a:rPr>
              <a:t>Client A</a:t>
            </a:r>
          </a:p>
        </p:txBody>
      </p:sp>
      <p:cxnSp>
        <p:nvCxnSpPr>
          <p:cNvPr id="38" name="Straight Arrow Connector 37">
            <a:extLst>
              <a:ext uri="{FF2B5EF4-FFF2-40B4-BE49-F238E27FC236}">
                <a16:creationId xmlns:a16="http://schemas.microsoft.com/office/drawing/2014/main" id="{A6FD90A1-CC5B-47FC-BDE3-9ECAC38E41E5}"/>
              </a:ext>
            </a:extLst>
          </p:cNvPr>
          <p:cNvCxnSpPr>
            <a:cxnSpLocks/>
            <a:stCxn id="37" idx="1"/>
            <a:endCxn id="4" idx="3"/>
          </p:cNvCxnSpPr>
          <p:nvPr/>
        </p:nvCxnSpPr>
        <p:spPr>
          <a:xfrm flipH="1">
            <a:off x="5751438" y="530226"/>
            <a:ext cx="4441950"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F8AE16AC-599A-4358-92B3-1697C726E29D}"/>
              </a:ext>
            </a:extLst>
          </p:cNvPr>
          <p:cNvCxnSpPr>
            <a:cxnSpLocks/>
            <a:stCxn id="4" idx="2"/>
          </p:cNvCxnSpPr>
          <p:nvPr/>
        </p:nvCxnSpPr>
        <p:spPr>
          <a:xfrm flipH="1">
            <a:off x="3705144" y="914401"/>
            <a:ext cx="1127686" cy="120395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475476EC-5DAA-470C-8E8D-D5E6F1864D32}"/>
              </a:ext>
            </a:extLst>
          </p:cNvPr>
          <p:cNvCxnSpPr>
            <a:cxnSpLocks/>
          </p:cNvCxnSpPr>
          <p:nvPr/>
        </p:nvCxnSpPr>
        <p:spPr>
          <a:xfrm flipH="1">
            <a:off x="3922941" y="2558737"/>
            <a:ext cx="27525" cy="77870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12E7F5B9-89BF-4C2D-A577-6F9560167F72}"/>
              </a:ext>
            </a:extLst>
          </p:cNvPr>
          <p:cNvCxnSpPr>
            <a:cxnSpLocks/>
          </p:cNvCxnSpPr>
          <p:nvPr/>
        </p:nvCxnSpPr>
        <p:spPr>
          <a:xfrm flipV="1">
            <a:off x="4075341" y="3710212"/>
            <a:ext cx="0" cy="47012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4A0AF07-E320-40C4-B281-7FEC81C71B3B}"/>
              </a:ext>
            </a:extLst>
          </p:cNvPr>
          <p:cNvCxnSpPr>
            <a:cxnSpLocks/>
          </p:cNvCxnSpPr>
          <p:nvPr/>
        </p:nvCxnSpPr>
        <p:spPr>
          <a:xfrm flipH="1" flipV="1">
            <a:off x="4449940" y="3710212"/>
            <a:ext cx="474487" cy="48565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47858BA8-F57B-4407-B5B3-C590574507A1}"/>
              </a:ext>
            </a:extLst>
          </p:cNvPr>
          <p:cNvCxnSpPr>
            <a:cxnSpLocks/>
          </p:cNvCxnSpPr>
          <p:nvPr/>
        </p:nvCxnSpPr>
        <p:spPr>
          <a:xfrm flipH="1">
            <a:off x="4380501" y="3524018"/>
            <a:ext cx="233830" cy="589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6" name="Rectangle 55">
            <a:extLst>
              <a:ext uri="{FF2B5EF4-FFF2-40B4-BE49-F238E27FC236}">
                <a16:creationId xmlns:a16="http://schemas.microsoft.com/office/drawing/2014/main" id="{941CDDB3-0B7D-4E39-9905-B2CCA8D18D7E}"/>
              </a:ext>
            </a:extLst>
          </p:cNvPr>
          <p:cNvSpPr/>
          <p:nvPr/>
        </p:nvSpPr>
        <p:spPr>
          <a:xfrm>
            <a:off x="7151771" y="141161"/>
            <a:ext cx="1306768"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Hadoop Project</a:t>
            </a:r>
          </a:p>
        </p:txBody>
      </p:sp>
      <p:sp>
        <p:nvSpPr>
          <p:cNvPr id="57" name="Rectangle 56">
            <a:extLst>
              <a:ext uri="{FF2B5EF4-FFF2-40B4-BE49-F238E27FC236}">
                <a16:creationId xmlns:a16="http://schemas.microsoft.com/office/drawing/2014/main" id="{82826E6B-ED13-4A4D-A27C-9AE7D22D2C3C}"/>
              </a:ext>
            </a:extLst>
          </p:cNvPr>
          <p:cNvSpPr/>
          <p:nvPr/>
        </p:nvSpPr>
        <p:spPr>
          <a:xfrm rot="18972827">
            <a:off x="3331982" y="1425845"/>
            <a:ext cx="1306768"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Hadoop Project</a:t>
            </a:r>
          </a:p>
        </p:txBody>
      </p:sp>
      <p:sp>
        <p:nvSpPr>
          <p:cNvPr id="58" name="Rectangle 57">
            <a:extLst>
              <a:ext uri="{FF2B5EF4-FFF2-40B4-BE49-F238E27FC236}">
                <a16:creationId xmlns:a16="http://schemas.microsoft.com/office/drawing/2014/main" id="{51BFEACC-9614-4526-A16E-2230BBA3CC2E}"/>
              </a:ext>
            </a:extLst>
          </p:cNvPr>
          <p:cNvSpPr/>
          <p:nvPr/>
        </p:nvSpPr>
        <p:spPr>
          <a:xfrm rot="16200000">
            <a:off x="3302136" y="2799799"/>
            <a:ext cx="906017" cy="230832"/>
          </a:xfrm>
          <a:prstGeom prst="rect">
            <a:avLst/>
          </a:prstGeom>
        </p:spPr>
        <p:txBody>
          <a:bodyPr wrap="none">
            <a:spAutoFit/>
          </a:bodyPr>
          <a:lstStyle/>
          <a:p>
            <a:r>
              <a:rPr lang="en-CA" sz="900" dirty="0">
                <a:latin typeface="Times New Roman" panose="02020603050405020304" pitchFamily="18" charset="0"/>
                <a:cs typeface="Times New Roman" panose="02020603050405020304" pitchFamily="18" charset="0"/>
              </a:rPr>
              <a:t>Hadoop Project</a:t>
            </a:r>
          </a:p>
        </p:txBody>
      </p:sp>
    </p:spTree>
    <p:extLst>
      <p:ext uri="{BB962C8B-B14F-4D97-AF65-F5344CB8AC3E}">
        <p14:creationId xmlns:p14="http://schemas.microsoft.com/office/powerpoint/2010/main" val="371080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Master /Slave in HG1,2</a:t>
            </a:r>
          </a:p>
        </p:txBody>
      </p:sp>
      <p:sp>
        <p:nvSpPr>
          <p:cNvPr id="4" name="Flowchart: Connector 3">
            <a:extLst>
              <a:ext uri="{FF2B5EF4-FFF2-40B4-BE49-F238E27FC236}">
                <a16:creationId xmlns:a16="http://schemas.microsoft.com/office/drawing/2014/main" id="{992C4FB1-F6E2-470E-89BE-A86FAA359410}"/>
              </a:ext>
            </a:extLst>
          </p:cNvPr>
          <p:cNvSpPr/>
          <p:nvPr/>
        </p:nvSpPr>
        <p:spPr>
          <a:xfrm>
            <a:off x="4343399" y="1400175"/>
            <a:ext cx="1722249"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HG1</a:t>
            </a:r>
          </a:p>
          <a:p>
            <a:pPr algn="ctr"/>
            <a:r>
              <a:rPr lang="en-CA" sz="1600" dirty="0">
                <a:solidFill>
                  <a:schemeClr val="tx1"/>
                </a:solidFill>
                <a:latin typeface="Times New Roman" panose="02020603050405020304" pitchFamily="18" charset="0"/>
                <a:cs typeface="Times New Roman" panose="02020603050405020304" pitchFamily="18" charset="0"/>
              </a:rPr>
              <a:t>Job Tracker</a:t>
            </a:r>
          </a:p>
          <a:p>
            <a:pPr algn="ctr"/>
            <a:r>
              <a:rPr lang="en-CA" sz="1600" dirty="0">
                <a:solidFill>
                  <a:srgbClr val="FF0000"/>
                </a:solidFill>
                <a:latin typeface="Times New Roman" panose="02020603050405020304" pitchFamily="18" charset="0"/>
                <a:cs typeface="Times New Roman" panose="02020603050405020304" pitchFamily="18" charset="0"/>
              </a:rPr>
              <a:t>HG2</a:t>
            </a:r>
          </a:p>
          <a:p>
            <a:pPr algn="ctr"/>
            <a:r>
              <a:rPr lang="en-CA" sz="1600" dirty="0">
                <a:solidFill>
                  <a:srgbClr val="FF0000"/>
                </a:solidFill>
                <a:latin typeface="Times New Roman" panose="02020603050405020304" pitchFamily="18" charset="0"/>
                <a:cs typeface="Times New Roman" panose="02020603050405020304" pitchFamily="18" charset="0"/>
              </a:rPr>
              <a:t>Resource Manager</a:t>
            </a:r>
          </a:p>
        </p:txBody>
      </p:sp>
      <p:sp>
        <p:nvSpPr>
          <p:cNvPr id="5" name="Flowchart: Connector 4">
            <a:extLst>
              <a:ext uri="{FF2B5EF4-FFF2-40B4-BE49-F238E27FC236}">
                <a16:creationId xmlns:a16="http://schemas.microsoft.com/office/drawing/2014/main" id="{2EF74A75-166D-457A-B127-911EFD13AA4C}"/>
              </a:ext>
            </a:extLst>
          </p:cNvPr>
          <p:cNvSpPr/>
          <p:nvPr/>
        </p:nvSpPr>
        <p:spPr>
          <a:xfrm>
            <a:off x="4163206" y="3694864"/>
            <a:ext cx="2284437" cy="1582821"/>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r>
              <a:rPr lang="en-CA" sz="1400" dirty="0">
                <a:solidFill>
                  <a:schemeClr val="tx1"/>
                </a:solidFill>
                <a:latin typeface="Times New Roman" panose="02020603050405020304" pitchFamily="18" charset="0"/>
                <a:cs typeface="Times New Roman" panose="02020603050405020304" pitchFamily="18" charset="0"/>
              </a:rPr>
              <a:t>Slave </a:t>
            </a:r>
          </a:p>
          <a:p>
            <a:pPr algn="ctr"/>
            <a:r>
              <a:rPr lang="en-CA" sz="1400" dirty="0">
                <a:solidFill>
                  <a:schemeClr val="tx1"/>
                </a:solidFill>
                <a:latin typeface="Times New Roman" panose="02020603050405020304" pitchFamily="18" charset="0"/>
                <a:cs typeface="Times New Roman" panose="02020603050405020304" pitchFamily="18" charset="0"/>
              </a:rPr>
              <a:t>HG1</a:t>
            </a:r>
          </a:p>
          <a:p>
            <a:pPr algn="ctr"/>
            <a:r>
              <a:rPr lang="en-CA" sz="1400" dirty="0">
                <a:solidFill>
                  <a:schemeClr val="tx1"/>
                </a:solidFill>
                <a:latin typeface="Times New Roman" panose="02020603050405020304" pitchFamily="18" charset="0"/>
                <a:cs typeface="Times New Roman" panose="02020603050405020304" pitchFamily="18" charset="0"/>
              </a:rPr>
              <a:t>Task Tracker</a:t>
            </a:r>
          </a:p>
          <a:p>
            <a:pPr algn="ctr"/>
            <a:r>
              <a:rPr lang="en-CA" sz="1400" dirty="0">
                <a:solidFill>
                  <a:srgbClr val="FF0000"/>
                </a:solidFill>
                <a:latin typeface="Times New Roman" panose="02020603050405020304" pitchFamily="18" charset="0"/>
                <a:cs typeface="Times New Roman" panose="02020603050405020304" pitchFamily="18" charset="0"/>
              </a:rPr>
              <a:t>HG2</a:t>
            </a:r>
          </a:p>
          <a:p>
            <a:pPr algn="ctr"/>
            <a:r>
              <a:rPr lang="en-CA" sz="1400" dirty="0">
                <a:solidFill>
                  <a:srgbClr val="FF0000"/>
                </a:solidFill>
                <a:latin typeface="Times New Roman" panose="02020603050405020304" pitchFamily="18" charset="0"/>
                <a:cs typeface="Times New Roman" panose="02020603050405020304" pitchFamily="18" charset="0"/>
              </a:rPr>
              <a:t>Node Manager</a:t>
            </a:r>
          </a:p>
          <a:p>
            <a:pPr algn="ctr"/>
            <a:r>
              <a:rPr lang="en-CA" dirty="0">
                <a:solidFill>
                  <a:schemeClr val="tx1"/>
                </a:solidFill>
                <a:latin typeface="Times New Roman" panose="02020603050405020304" pitchFamily="18" charset="0"/>
                <a:cs typeface="Times New Roman" panose="02020603050405020304" pitchFamily="18" charset="0"/>
              </a:rPr>
              <a:t> </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p>
        </p:txBody>
      </p:sp>
      <p:sp>
        <p:nvSpPr>
          <p:cNvPr id="6" name="Flowchart: Connector 5">
            <a:extLst>
              <a:ext uri="{FF2B5EF4-FFF2-40B4-BE49-F238E27FC236}">
                <a16:creationId xmlns:a16="http://schemas.microsoft.com/office/drawing/2014/main" id="{30A0D0D5-8277-467F-A95E-46DC40F4D01E}"/>
              </a:ext>
            </a:extLst>
          </p:cNvPr>
          <p:cNvSpPr/>
          <p:nvPr/>
        </p:nvSpPr>
        <p:spPr>
          <a:xfrm>
            <a:off x="7886699" y="3533775"/>
            <a:ext cx="2190749"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solidFill>
                <a:schemeClr val="tx1"/>
              </a:solidFill>
              <a:latin typeface="Times New Roman" panose="02020603050405020304" pitchFamily="18" charset="0"/>
              <a:cs typeface="Times New Roman" panose="02020603050405020304" pitchFamily="18" charset="0"/>
            </a:endParaRPr>
          </a:p>
          <a:p>
            <a:pPr algn="ctr"/>
            <a:r>
              <a:rPr lang="en-CA" sz="1400" dirty="0">
                <a:solidFill>
                  <a:schemeClr val="tx1"/>
                </a:solidFill>
                <a:latin typeface="Times New Roman" panose="02020603050405020304" pitchFamily="18" charset="0"/>
                <a:cs typeface="Times New Roman" panose="02020603050405020304" pitchFamily="18" charset="0"/>
              </a:rPr>
              <a:t>Slave </a:t>
            </a:r>
          </a:p>
          <a:p>
            <a:pPr algn="ctr"/>
            <a:r>
              <a:rPr lang="en-CA" sz="1400" dirty="0">
                <a:solidFill>
                  <a:schemeClr val="tx1"/>
                </a:solidFill>
                <a:latin typeface="Times New Roman" panose="02020603050405020304" pitchFamily="18" charset="0"/>
                <a:cs typeface="Times New Roman" panose="02020603050405020304" pitchFamily="18" charset="0"/>
              </a:rPr>
              <a:t>HG1</a:t>
            </a:r>
          </a:p>
          <a:p>
            <a:pPr algn="ctr"/>
            <a:r>
              <a:rPr lang="en-CA" sz="1400" dirty="0">
                <a:solidFill>
                  <a:schemeClr val="tx1"/>
                </a:solidFill>
                <a:latin typeface="Times New Roman" panose="02020603050405020304" pitchFamily="18" charset="0"/>
                <a:cs typeface="Times New Roman" panose="02020603050405020304" pitchFamily="18" charset="0"/>
              </a:rPr>
              <a:t>Task Tracker</a:t>
            </a:r>
          </a:p>
          <a:p>
            <a:pPr algn="ctr"/>
            <a:r>
              <a:rPr lang="en-CA" sz="1400" dirty="0">
                <a:solidFill>
                  <a:srgbClr val="FF0000"/>
                </a:solidFill>
                <a:latin typeface="Times New Roman" panose="02020603050405020304" pitchFamily="18" charset="0"/>
                <a:cs typeface="Times New Roman" panose="02020603050405020304" pitchFamily="18" charset="0"/>
              </a:rPr>
              <a:t>HG2</a:t>
            </a:r>
          </a:p>
          <a:p>
            <a:pPr algn="ctr"/>
            <a:r>
              <a:rPr lang="en-CA" sz="1400" dirty="0">
                <a:solidFill>
                  <a:srgbClr val="FF0000"/>
                </a:solidFill>
                <a:latin typeface="Times New Roman" panose="02020603050405020304" pitchFamily="18" charset="0"/>
                <a:cs typeface="Times New Roman" panose="02020603050405020304" pitchFamily="18" charset="0"/>
              </a:rPr>
              <a:t>Node Manager</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p>
        </p:txBody>
      </p:sp>
      <p:sp>
        <p:nvSpPr>
          <p:cNvPr id="7" name="Flowchart: Connector 6">
            <a:extLst>
              <a:ext uri="{FF2B5EF4-FFF2-40B4-BE49-F238E27FC236}">
                <a16:creationId xmlns:a16="http://schemas.microsoft.com/office/drawing/2014/main" id="{E18FA975-4594-4C30-A402-8536989FEBAB}"/>
              </a:ext>
            </a:extLst>
          </p:cNvPr>
          <p:cNvSpPr/>
          <p:nvPr/>
        </p:nvSpPr>
        <p:spPr>
          <a:xfrm>
            <a:off x="971550" y="3533775"/>
            <a:ext cx="1752600"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Slave </a:t>
            </a:r>
          </a:p>
          <a:p>
            <a:pPr algn="ctr"/>
            <a:r>
              <a:rPr lang="en-CA" sz="1600" dirty="0">
                <a:solidFill>
                  <a:schemeClr val="tx1"/>
                </a:solidFill>
                <a:latin typeface="Times New Roman" panose="02020603050405020304" pitchFamily="18" charset="0"/>
                <a:cs typeface="Times New Roman" panose="02020603050405020304" pitchFamily="18" charset="0"/>
              </a:rPr>
              <a:t>HG1</a:t>
            </a:r>
          </a:p>
          <a:p>
            <a:pPr algn="ctr"/>
            <a:r>
              <a:rPr lang="en-CA" sz="1600" dirty="0">
                <a:solidFill>
                  <a:schemeClr val="tx1"/>
                </a:solidFill>
                <a:latin typeface="Times New Roman" panose="02020603050405020304" pitchFamily="18" charset="0"/>
                <a:cs typeface="Times New Roman" panose="02020603050405020304" pitchFamily="18" charset="0"/>
              </a:rPr>
              <a:t>Task Tracker</a:t>
            </a:r>
          </a:p>
          <a:p>
            <a:pPr algn="ctr"/>
            <a:r>
              <a:rPr lang="en-CA" sz="1600" dirty="0">
                <a:solidFill>
                  <a:srgbClr val="FF0000"/>
                </a:solidFill>
                <a:latin typeface="Times New Roman" panose="02020603050405020304" pitchFamily="18" charset="0"/>
                <a:cs typeface="Times New Roman" panose="02020603050405020304" pitchFamily="18" charset="0"/>
              </a:rPr>
              <a:t>HG2</a:t>
            </a:r>
          </a:p>
          <a:p>
            <a:pPr algn="ctr"/>
            <a:r>
              <a:rPr lang="en-CA" sz="1600" dirty="0">
                <a:solidFill>
                  <a:srgbClr val="FF0000"/>
                </a:solidFill>
                <a:latin typeface="Times New Roman" panose="02020603050405020304" pitchFamily="18" charset="0"/>
                <a:cs typeface="Times New Roman" panose="02020603050405020304" pitchFamily="18" charset="0"/>
              </a:rPr>
              <a:t>Node Manager</a:t>
            </a:r>
          </a:p>
        </p:txBody>
      </p:sp>
      <p:cxnSp>
        <p:nvCxnSpPr>
          <p:cNvPr id="9" name="Straight Arrow Connector 8">
            <a:extLst>
              <a:ext uri="{FF2B5EF4-FFF2-40B4-BE49-F238E27FC236}">
                <a16:creationId xmlns:a16="http://schemas.microsoft.com/office/drawing/2014/main" id="{ABED35B4-4B89-4C77-BF72-C8BBE0DB1C67}"/>
              </a:ext>
            </a:extLst>
          </p:cNvPr>
          <p:cNvCxnSpPr>
            <a:cxnSpLocks/>
            <a:stCxn id="4" idx="2"/>
          </p:cNvCxnSpPr>
          <p:nvPr/>
        </p:nvCxnSpPr>
        <p:spPr>
          <a:xfrm flipH="1">
            <a:off x="2114551" y="2128838"/>
            <a:ext cx="2228848" cy="1404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AEB8347-3C59-4F4C-8045-126A74A4170A}"/>
              </a:ext>
            </a:extLst>
          </p:cNvPr>
          <p:cNvCxnSpPr>
            <a:cxnSpLocks/>
            <a:stCxn id="4" idx="6"/>
            <a:endCxn id="6" idx="0"/>
          </p:cNvCxnSpPr>
          <p:nvPr/>
        </p:nvCxnSpPr>
        <p:spPr>
          <a:xfrm>
            <a:off x="6065648" y="2128838"/>
            <a:ext cx="2916426" cy="1404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1053EE1-0780-433F-9BEF-FAADB1118AE0}"/>
              </a:ext>
            </a:extLst>
          </p:cNvPr>
          <p:cNvCxnSpPr>
            <a:cxnSpLocks/>
            <a:stCxn id="4" idx="4"/>
          </p:cNvCxnSpPr>
          <p:nvPr/>
        </p:nvCxnSpPr>
        <p:spPr>
          <a:xfrm flipH="1">
            <a:off x="5182866" y="2857500"/>
            <a:ext cx="21658" cy="837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5803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HG2</a:t>
            </a:r>
          </a:p>
        </p:txBody>
      </p:sp>
      <p:sp>
        <p:nvSpPr>
          <p:cNvPr id="4" name="Rectangle 3">
            <a:extLst>
              <a:ext uri="{FF2B5EF4-FFF2-40B4-BE49-F238E27FC236}">
                <a16:creationId xmlns:a16="http://schemas.microsoft.com/office/drawing/2014/main" id="{CBFCA307-BD0E-4FB0-8F44-0AD4BAFEE7E2}"/>
              </a:ext>
            </a:extLst>
          </p:cNvPr>
          <p:cNvSpPr/>
          <p:nvPr/>
        </p:nvSpPr>
        <p:spPr>
          <a:xfrm>
            <a:off x="418018" y="752702"/>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418018" y="1197656"/>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418018" y="2292916"/>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1012371" y="1742507"/>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2876009" y="2292916"/>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rgbClr val="FF0000"/>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1744977" y="2896989"/>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1744977" y="3429000"/>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5183" y="4565085"/>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2045232" y="3121223"/>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3014261" y="363540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3235237" y="3635404"/>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3753268" y="3645865"/>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3975465" y="3645865"/>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4247608" y="3637855"/>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3463837" y="364991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892629" y="3869332"/>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2315671" y="4610016"/>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2379618" y="4509905"/>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NM(Sara)</a:t>
            </a:r>
          </a:p>
        </p:txBody>
      </p:sp>
      <p:sp>
        <p:nvSpPr>
          <p:cNvPr id="28" name="Rectangle 27">
            <a:extLst>
              <a:ext uri="{FF2B5EF4-FFF2-40B4-BE49-F238E27FC236}">
                <a16:creationId xmlns:a16="http://schemas.microsoft.com/office/drawing/2014/main" id="{3A01E067-8AA0-488F-BB6F-BFCB771688E4}"/>
              </a:ext>
            </a:extLst>
          </p:cNvPr>
          <p:cNvSpPr/>
          <p:nvPr/>
        </p:nvSpPr>
        <p:spPr>
          <a:xfrm>
            <a:off x="2714006" y="5039886"/>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3138217" y="3352800"/>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1336628" y="5039887"/>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5109760" y="2264709"/>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6811393" y="2461321"/>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3463838" y="3149429"/>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6824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HG2</a:t>
            </a:r>
          </a:p>
        </p:txBody>
      </p:sp>
      <p:sp>
        <p:nvSpPr>
          <p:cNvPr id="4" name="Rectangle 3">
            <a:extLst>
              <a:ext uri="{FF2B5EF4-FFF2-40B4-BE49-F238E27FC236}">
                <a16:creationId xmlns:a16="http://schemas.microsoft.com/office/drawing/2014/main" id="{CBFCA307-BD0E-4FB0-8F44-0AD4BAFEE7E2}"/>
              </a:ext>
            </a:extLst>
          </p:cNvPr>
          <p:cNvSpPr/>
          <p:nvPr/>
        </p:nvSpPr>
        <p:spPr>
          <a:xfrm>
            <a:off x="418018" y="752702"/>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418018" y="1197656"/>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418018" y="2292916"/>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1012371" y="1742507"/>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2876009" y="2292916"/>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1744977" y="2896989"/>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1744977" y="3429000"/>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5183" y="4565085"/>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2045232" y="3121223"/>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3014261" y="363540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3235237" y="3635404"/>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3753268" y="3645865"/>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3975465" y="3645865"/>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4247608" y="3637855"/>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3463837" y="3649918"/>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892629" y="3869332"/>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2315671" y="4610016"/>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2379618" y="4509905"/>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2714006" y="5039886"/>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3138217" y="3352800"/>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1336628" y="5039887"/>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5109760" y="2264709"/>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6811393" y="2461321"/>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3463838" y="3149429"/>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5080679" y="4565085"/>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M78</a:t>
            </a:r>
          </a:p>
        </p:txBody>
      </p:sp>
      <p:sp>
        <p:nvSpPr>
          <p:cNvPr id="40" name="Rectangle 39">
            <a:extLst>
              <a:ext uri="{FF2B5EF4-FFF2-40B4-BE49-F238E27FC236}">
                <a16:creationId xmlns:a16="http://schemas.microsoft.com/office/drawing/2014/main" id="{0ADD632D-15CB-4342-A24D-AEA3A5973C64}"/>
              </a:ext>
            </a:extLst>
          </p:cNvPr>
          <p:cNvSpPr/>
          <p:nvPr/>
        </p:nvSpPr>
        <p:spPr>
          <a:xfrm>
            <a:off x="7298133" y="4509905"/>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M5</a:t>
            </a:r>
          </a:p>
        </p:txBody>
      </p:sp>
      <p:sp>
        <p:nvSpPr>
          <p:cNvPr id="41" name="Rectangle 40">
            <a:extLst>
              <a:ext uri="{FF2B5EF4-FFF2-40B4-BE49-F238E27FC236}">
                <a16:creationId xmlns:a16="http://schemas.microsoft.com/office/drawing/2014/main" id="{B2092406-EFEB-4E97-9E1C-3EDB83182ACB}"/>
              </a:ext>
            </a:extLst>
          </p:cNvPr>
          <p:cNvSpPr/>
          <p:nvPr/>
        </p:nvSpPr>
        <p:spPr>
          <a:xfrm>
            <a:off x="9321860" y="4476969"/>
            <a:ext cx="1659794" cy="17977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5312601" y="4731341"/>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7494313" y="4731341"/>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9529317" y="4731341"/>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5123632" y="441928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7512854" y="4397156"/>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9393158" y="4419281"/>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0780404" y="4852850"/>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8773456" y="4853050"/>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6539223" y="4853050"/>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5959415" y="5018949"/>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8136435" y="5013189"/>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0172554" y="5034910"/>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3476806" y="4565085"/>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3480297" y="4526497"/>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3519151" y="4560011"/>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5636359" y="4880686"/>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7913765" y="4824509"/>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9902943" y="4857779"/>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5312601" y="5676808"/>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5535572" y="4991138"/>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9490348" y="5633832"/>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7717284" y="4991138"/>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7527414" y="5676808"/>
            <a:ext cx="636546" cy="410918"/>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9752288" y="4959108"/>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624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HG2</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059309"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5794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rgbClr val="FF0000"/>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3.NM may fail</a:t>
            </a:r>
          </a:p>
          <a:p>
            <a:r>
              <a:rPr lang="en-CA" dirty="0">
                <a:solidFill>
                  <a:schemeClr val="tx1"/>
                </a:solidFill>
                <a:latin typeface="Times New Roman" panose="02020603050405020304" pitchFamily="18" charset="0"/>
                <a:cs typeface="Times New Roman" panose="02020603050405020304" pitchFamily="18" charset="0"/>
              </a:rPr>
              <a:t>4.AM Failure </a:t>
            </a:r>
          </a:p>
          <a:p>
            <a:r>
              <a:rPr lang="en-CA" dirty="0">
                <a:solidFill>
                  <a:srgbClr val="FF0000"/>
                </a:solidFill>
                <a:latin typeface="Times New Roman" panose="02020603050405020304" pitchFamily="18" charset="0"/>
                <a:cs typeface="Times New Roman" panose="02020603050405020304" pitchFamily="18" charset="0"/>
              </a:rPr>
              <a:t>5.</a:t>
            </a:r>
            <a:r>
              <a:rPr lang="en-CA" dirty="0">
                <a:solidFill>
                  <a:schemeClr val="tx1"/>
                </a:solidFill>
                <a:latin typeface="Times New Roman" panose="02020603050405020304" pitchFamily="18" charset="0"/>
                <a:cs typeface="Times New Roman" panose="02020603050405020304" pitchFamily="18" charset="0"/>
              </a:rPr>
              <a:t>RM may fail </a:t>
            </a:r>
          </a:p>
        </p:txBody>
      </p:sp>
    </p:spTree>
    <p:extLst>
      <p:ext uri="{BB962C8B-B14F-4D97-AF65-F5344CB8AC3E}">
        <p14:creationId xmlns:p14="http://schemas.microsoft.com/office/powerpoint/2010/main" val="3754375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9598285" y="146051"/>
            <a:ext cx="2307964" cy="768350"/>
          </a:xfrm>
        </p:spPr>
        <p:txBody>
          <a:bodyPr>
            <a:normAutofit fontScale="90000"/>
          </a:bodyPr>
          <a:lstStyle/>
          <a:p>
            <a:r>
              <a:rPr lang="en-CA" sz="3600" dirty="0">
                <a:solidFill>
                  <a:srgbClr val="FF0000"/>
                </a:solidFill>
                <a:latin typeface="Times New Roman" panose="02020603050405020304" pitchFamily="18" charset="0"/>
                <a:cs typeface="Times New Roman" panose="02020603050405020304" pitchFamily="18" charset="0"/>
              </a:rPr>
              <a:t>Mapper Fail</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059309"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58938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a:t>
            </a:r>
            <a:r>
              <a:rPr lang="en-CA" dirty="0">
                <a:solidFill>
                  <a:srgbClr val="FF0000"/>
                </a:solidFill>
                <a:latin typeface="Times New Roman" panose="02020603050405020304" pitchFamily="18" charset="0"/>
                <a:cs typeface="Times New Roman" panose="02020603050405020304" pitchFamily="18" charset="0"/>
              </a:rPr>
              <a:t>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3.NM may fail</a:t>
            </a:r>
          </a:p>
          <a:p>
            <a:r>
              <a:rPr lang="en-CA" dirty="0">
                <a:solidFill>
                  <a:schemeClr val="tx1"/>
                </a:solidFill>
                <a:latin typeface="Times New Roman" panose="02020603050405020304" pitchFamily="18" charset="0"/>
                <a:cs typeface="Times New Roman" panose="02020603050405020304" pitchFamily="18" charset="0"/>
              </a:rPr>
              <a:t>4.AM Failure </a:t>
            </a:r>
          </a:p>
          <a:p>
            <a:r>
              <a:rPr lang="en-CA" dirty="0">
                <a:solidFill>
                  <a:srgbClr val="FF0000"/>
                </a:solidFill>
                <a:latin typeface="Times New Roman" panose="02020603050405020304" pitchFamily="18" charset="0"/>
                <a:cs typeface="Times New Roman" panose="02020603050405020304" pitchFamily="18" charset="0"/>
              </a:rPr>
              <a:t>5.</a:t>
            </a:r>
            <a:r>
              <a:rPr lang="en-CA" dirty="0">
                <a:solidFill>
                  <a:schemeClr val="tx1"/>
                </a:solidFill>
                <a:latin typeface="Times New Roman" panose="02020603050405020304" pitchFamily="18" charset="0"/>
                <a:cs typeface="Times New Roman" panose="02020603050405020304" pitchFamily="18" charset="0"/>
              </a:rPr>
              <a:t>RM may fail </a:t>
            </a:r>
          </a:p>
        </p:txBody>
      </p:sp>
    </p:spTree>
    <p:extLst>
      <p:ext uri="{BB962C8B-B14F-4D97-AF65-F5344CB8AC3E}">
        <p14:creationId xmlns:p14="http://schemas.microsoft.com/office/powerpoint/2010/main" val="92590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9598285" y="146051"/>
            <a:ext cx="2307964" cy="768350"/>
          </a:xfrm>
        </p:spPr>
        <p:txBody>
          <a:bodyPr>
            <a:normAutofit fontScale="90000"/>
          </a:bodyPr>
          <a:lstStyle/>
          <a:p>
            <a:r>
              <a:rPr lang="en-CA" sz="3600" dirty="0">
                <a:solidFill>
                  <a:srgbClr val="FF0000"/>
                </a:solidFill>
                <a:latin typeface="Times New Roman" panose="02020603050405020304" pitchFamily="18" charset="0"/>
                <a:cs typeface="Times New Roman" panose="02020603050405020304" pitchFamily="18" charset="0"/>
              </a:rPr>
              <a:t>Reducer Fail</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059309"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21941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a:t>
            </a:r>
            <a:r>
              <a:rPr lang="en-CA" dirty="0">
                <a:solidFill>
                  <a:srgbClr val="FF0000"/>
                </a:solidFill>
                <a:latin typeface="Times New Roman" panose="02020603050405020304" pitchFamily="18" charset="0"/>
                <a:cs typeface="Times New Roman" panose="02020603050405020304" pitchFamily="18" charset="0"/>
              </a:rPr>
              <a:t>NM may fail</a:t>
            </a:r>
          </a:p>
          <a:p>
            <a:r>
              <a:rPr lang="en-CA" dirty="0">
                <a:solidFill>
                  <a:schemeClr val="tx1"/>
                </a:solidFill>
                <a:latin typeface="Times New Roman" panose="02020603050405020304" pitchFamily="18" charset="0"/>
                <a:cs typeface="Times New Roman" panose="02020603050405020304" pitchFamily="18" charset="0"/>
              </a:rPr>
              <a:t>4.AM Failure </a:t>
            </a:r>
          </a:p>
          <a:p>
            <a:r>
              <a:rPr lang="en-CA" dirty="0">
                <a:solidFill>
                  <a:srgbClr val="FF0000"/>
                </a:solidFill>
                <a:latin typeface="Times New Roman" panose="02020603050405020304" pitchFamily="18" charset="0"/>
                <a:cs typeface="Times New Roman" panose="02020603050405020304" pitchFamily="18" charset="0"/>
              </a:rPr>
              <a:t>5.</a:t>
            </a:r>
            <a:r>
              <a:rPr lang="en-CA" dirty="0">
                <a:solidFill>
                  <a:schemeClr val="tx1"/>
                </a:solidFill>
                <a:latin typeface="Times New Roman" panose="02020603050405020304" pitchFamily="18" charset="0"/>
                <a:cs typeface="Times New Roman" panose="02020603050405020304" pitchFamily="18" charset="0"/>
              </a:rPr>
              <a:t>RM may fail </a:t>
            </a:r>
          </a:p>
        </p:txBody>
      </p:sp>
    </p:spTree>
    <p:extLst>
      <p:ext uri="{BB962C8B-B14F-4D97-AF65-F5344CB8AC3E}">
        <p14:creationId xmlns:p14="http://schemas.microsoft.com/office/powerpoint/2010/main" val="3106059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9598285" y="146051"/>
            <a:ext cx="2307964"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NM Fail</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059309"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37168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3.NM may fail</a:t>
            </a:r>
          </a:p>
          <a:p>
            <a:r>
              <a:rPr lang="en-CA" dirty="0">
                <a:solidFill>
                  <a:srgbClr val="FF0000"/>
                </a:solidFill>
                <a:latin typeface="Times New Roman" panose="02020603050405020304" pitchFamily="18" charset="0"/>
                <a:cs typeface="Times New Roman" panose="02020603050405020304" pitchFamily="18" charset="0"/>
              </a:rPr>
              <a:t>4.AM Failure </a:t>
            </a:r>
          </a:p>
          <a:p>
            <a:r>
              <a:rPr lang="en-CA" dirty="0">
                <a:solidFill>
                  <a:schemeClr val="tx1"/>
                </a:solidFill>
                <a:latin typeface="Times New Roman" panose="02020603050405020304" pitchFamily="18" charset="0"/>
                <a:cs typeface="Times New Roman" panose="02020603050405020304" pitchFamily="18" charset="0"/>
              </a:rPr>
              <a:t>5.RM may fail </a:t>
            </a:r>
          </a:p>
        </p:txBody>
      </p:sp>
    </p:spTree>
    <p:extLst>
      <p:ext uri="{BB962C8B-B14F-4D97-AF65-F5344CB8AC3E}">
        <p14:creationId xmlns:p14="http://schemas.microsoft.com/office/powerpoint/2010/main" val="279611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HG1</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42875" y="4401879"/>
            <a:ext cx="11868150" cy="2278321"/>
          </a:xfrm>
        </p:spPr>
        <p:txBody>
          <a:bodyPr>
            <a:normAutofit/>
          </a:bodyPr>
          <a:lstStyle/>
          <a:p>
            <a:r>
              <a:rPr lang="en-CA" sz="2000" dirty="0">
                <a:latin typeface="Times New Roman" panose="02020603050405020304" pitchFamily="18" charset="0"/>
                <a:cs typeface="Times New Roman" panose="02020603050405020304" pitchFamily="18" charset="0"/>
              </a:rPr>
              <a:t>Jar ?Java program  </a:t>
            </a:r>
          </a:p>
          <a:p>
            <a:r>
              <a:rPr lang="en-CA" sz="2000" dirty="0">
                <a:latin typeface="Times New Roman" panose="02020603050405020304" pitchFamily="18" charset="0"/>
                <a:cs typeface="Times New Roman" panose="02020603050405020304" pitchFamily="18" charset="0"/>
              </a:rPr>
              <a:t>I am going to transfer </a:t>
            </a:r>
            <a:r>
              <a:rPr lang="en-CA" sz="2000" dirty="0">
                <a:solidFill>
                  <a:srgbClr val="FF0000"/>
                </a:solidFill>
                <a:latin typeface="Times New Roman" panose="02020603050405020304" pitchFamily="18" charset="0"/>
                <a:cs typeface="Times New Roman" panose="02020603050405020304" pitchFamily="18" charset="0"/>
              </a:rPr>
              <a:t>the logic </a:t>
            </a:r>
            <a:r>
              <a:rPr lang="en-CA" sz="2000" dirty="0">
                <a:latin typeface="Times New Roman" panose="02020603050405020304" pitchFamily="18" charset="0"/>
                <a:cs typeface="Times New Roman" panose="02020603050405020304" pitchFamily="18" charset="0"/>
              </a:rPr>
              <a:t>to the machine which my block is available. That logic is basically is</a:t>
            </a:r>
            <a:r>
              <a:rPr lang="en-CA" sz="2000" dirty="0">
                <a:solidFill>
                  <a:srgbClr val="FF0000"/>
                </a:solidFill>
                <a:latin typeface="Times New Roman" panose="02020603050405020304" pitchFamily="18" charset="0"/>
                <a:cs typeface="Times New Roman" panose="02020603050405020304" pitchFamily="18" charset="0"/>
              </a:rPr>
              <a:t> jar </a:t>
            </a:r>
            <a:r>
              <a:rPr lang="en-CA" sz="2000" dirty="0">
                <a:latin typeface="Times New Roman" panose="02020603050405020304" pitchFamily="18" charset="0"/>
                <a:cs typeface="Times New Roman" panose="02020603050405020304" pitchFamily="18" charset="0"/>
              </a:rPr>
              <a:t>file</a:t>
            </a:r>
          </a:p>
          <a:p>
            <a:r>
              <a:rPr lang="en-CA" sz="2000" dirty="0">
                <a:latin typeface="Times New Roman" panose="02020603050405020304" pitchFamily="18" charset="0"/>
                <a:cs typeface="Times New Roman" panose="02020603050405020304" pitchFamily="18" charset="0"/>
              </a:rPr>
              <a:t>We are going to write a program in java and compile it to jar file</a:t>
            </a:r>
          </a:p>
          <a:p>
            <a:r>
              <a:rPr lang="en-CA" sz="2000" dirty="0">
                <a:latin typeface="Times New Roman" panose="02020603050405020304" pitchFamily="18" charset="0"/>
                <a:cs typeface="Times New Roman" panose="02020603050405020304" pitchFamily="18" charset="0"/>
              </a:rPr>
              <a:t>Any time you want to process any data you need to write the corresponding java program </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2AE3B26-7524-4634-B9FF-49B06BE2BF77}"/>
              </a:ext>
            </a:extLst>
          </p:cNvPr>
          <p:cNvSpPr/>
          <p:nvPr/>
        </p:nvSpPr>
        <p:spPr>
          <a:xfrm>
            <a:off x="417932" y="1105309"/>
            <a:ext cx="4441147"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D1A6C0A8-F1FB-4DA9-8070-563071C6B544}"/>
              </a:ext>
            </a:extLst>
          </p:cNvPr>
          <p:cNvSpPr/>
          <p:nvPr/>
        </p:nvSpPr>
        <p:spPr>
          <a:xfrm>
            <a:off x="417932" y="2019298"/>
            <a:ext cx="6014766"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rgbClr val="FF0000"/>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pic>
        <p:nvPicPr>
          <p:cNvPr id="6" name="Picture 5">
            <a:extLst>
              <a:ext uri="{FF2B5EF4-FFF2-40B4-BE49-F238E27FC236}">
                <a16:creationId xmlns:a16="http://schemas.microsoft.com/office/drawing/2014/main" id="{A743F57D-0340-4E35-8630-0EE1B6CD6968}"/>
              </a:ext>
            </a:extLst>
          </p:cNvPr>
          <p:cNvPicPr>
            <a:picLocks noChangeAspect="1"/>
          </p:cNvPicPr>
          <p:nvPr/>
        </p:nvPicPr>
        <p:blipFill rotWithShape="1">
          <a:blip r:embed="rId2"/>
          <a:srcRect t="20132"/>
          <a:stretch/>
        </p:blipFill>
        <p:spPr>
          <a:xfrm>
            <a:off x="8070997" y="2649795"/>
            <a:ext cx="2514600" cy="768351"/>
          </a:xfrm>
          <a:prstGeom prst="rect">
            <a:avLst/>
          </a:prstGeom>
        </p:spPr>
      </p:pic>
    </p:spTree>
    <p:extLst>
      <p:ext uri="{BB962C8B-B14F-4D97-AF65-F5344CB8AC3E}">
        <p14:creationId xmlns:p14="http://schemas.microsoft.com/office/powerpoint/2010/main" val="2010475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9598285" y="146051"/>
            <a:ext cx="2307964"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AM Fail</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405304"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01377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Failure scenario</a:t>
            </a:r>
          </a:p>
        </p:txBody>
      </p:sp>
      <p:sp>
        <p:nvSpPr>
          <p:cNvPr id="4" name="Rectangle 3">
            <a:extLst>
              <a:ext uri="{FF2B5EF4-FFF2-40B4-BE49-F238E27FC236}">
                <a16:creationId xmlns:a16="http://schemas.microsoft.com/office/drawing/2014/main" id="{BB44F473-AADE-43A3-A4B0-E581D4832CED}"/>
              </a:ext>
            </a:extLst>
          </p:cNvPr>
          <p:cNvSpPr/>
          <p:nvPr/>
        </p:nvSpPr>
        <p:spPr>
          <a:xfrm>
            <a:off x="593272" y="1164771"/>
            <a:ext cx="11005456" cy="4572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(Mapper is your logic)</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Mapper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2.Reducer may fail </a:t>
            </a:r>
          </a:p>
          <a:p>
            <a:pPr lvl="1"/>
            <a:r>
              <a:rPr lang="en-CA" dirty="0">
                <a:solidFill>
                  <a:schemeClr val="tx1"/>
                </a:solidFill>
                <a:latin typeface="Times New Roman" panose="02020603050405020304" pitchFamily="18" charset="0"/>
                <a:cs typeface="Times New Roman" panose="02020603050405020304" pitchFamily="18" charset="0"/>
              </a:rPr>
              <a:t>Two reason  </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Reducer may fail because of network issue</a:t>
            </a:r>
          </a:p>
          <a:p>
            <a:pPr marL="800100" lvl="1" indent="-342900">
              <a:buFont typeface="+mj-lt"/>
              <a:buAutoNum type="arabicPeriod"/>
            </a:pPr>
            <a:r>
              <a:rPr lang="en-CA" dirty="0">
                <a:solidFill>
                  <a:schemeClr val="tx1"/>
                </a:solidFill>
                <a:latin typeface="Times New Roman" panose="02020603050405020304" pitchFamily="18" charset="0"/>
                <a:cs typeface="Times New Roman" panose="02020603050405020304" pitchFamily="18" charset="0"/>
              </a:rPr>
              <a:t>Because of your logic you written there .You are expect it an integer .You data is corrupted and you are getting string. (so you are getting something else</a:t>
            </a:r>
          </a:p>
          <a:p>
            <a:endParaRPr lang="en-CA" dirty="0">
              <a:solidFill>
                <a:schemeClr val="tx1"/>
              </a:solidFill>
              <a:latin typeface="Times New Roman" panose="02020603050405020304" pitchFamily="18" charset="0"/>
              <a:cs typeface="Times New Roman" panose="02020603050405020304" pitchFamily="18" charset="0"/>
            </a:endParaRPr>
          </a:p>
          <a:p>
            <a:r>
              <a:rPr lang="en-CA" dirty="0">
                <a:solidFill>
                  <a:schemeClr val="tx1"/>
                </a:solidFill>
                <a:latin typeface="Times New Roman" panose="02020603050405020304" pitchFamily="18" charset="0"/>
                <a:cs typeface="Times New Roman" panose="02020603050405020304" pitchFamily="18" charset="0"/>
              </a:rPr>
              <a:t>3.NM may fail</a:t>
            </a:r>
          </a:p>
          <a:p>
            <a:r>
              <a:rPr lang="en-CA" dirty="0">
                <a:solidFill>
                  <a:schemeClr val="tx1"/>
                </a:solidFill>
                <a:latin typeface="Times New Roman" panose="02020603050405020304" pitchFamily="18" charset="0"/>
                <a:cs typeface="Times New Roman" panose="02020603050405020304" pitchFamily="18" charset="0"/>
              </a:rPr>
              <a:t>4.AM Failure </a:t>
            </a:r>
          </a:p>
          <a:p>
            <a:r>
              <a:rPr lang="en-CA" dirty="0">
                <a:solidFill>
                  <a:schemeClr val="tx1"/>
                </a:solidFill>
                <a:latin typeface="Times New Roman" panose="02020603050405020304" pitchFamily="18" charset="0"/>
                <a:cs typeface="Times New Roman" panose="02020603050405020304" pitchFamily="18" charset="0"/>
              </a:rPr>
              <a:t>5.</a:t>
            </a:r>
            <a:r>
              <a:rPr lang="en-CA" dirty="0">
                <a:solidFill>
                  <a:srgbClr val="FF0000"/>
                </a:solidFill>
                <a:latin typeface="Times New Roman" panose="02020603050405020304" pitchFamily="18" charset="0"/>
                <a:cs typeface="Times New Roman" panose="02020603050405020304" pitchFamily="18" charset="0"/>
              </a:rPr>
              <a:t>RM may fail </a:t>
            </a:r>
          </a:p>
        </p:txBody>
      </p:sp>
    </p:spTree>
    <p:extLst>
      <p:ext uri="{BB962C8B-B14F-4D97-AF65-F5344CB8AC3E}">
        <p14:creationId xmlns:p14="http://schemas.microsoft.com/office/powerpoint/2010/main" val="524136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9598285" y="146051"/>
            <a:ext cx="2307964"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RM Fail</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405304"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3183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5BFD1919-FE6A-4054-9B63-7BBB8308E41E}"/>
              </a:ext>
            </a:extLst>
          </p:cNvPr>
          <p:cNvSpPr/>
          <p:nvPr/>
        </p:nvSpPr>
        <p:spPr>
          <a:xfrm>
            <a:off x="1338941" y="5301343"/>
            <a:ext cx="1970314" cy="1045028"/>
          </a:xfrm>
          <a:prstGeom prst="flowChartMagneticDisk">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RDBMS</a:t>
            </a:r>
          </a:p>
          <a:p>
            <a:pPr algn="ctr"/>
            <a:endParaRPr lang="en-CA" dirty="0"/>
          </a:p>
        </p:txBody>
      </p:sp>
      <p:sp>
        <p:nvSpPr>
          <p:cNvPr id="5" name="Flowchart: Connector 4">
            <a:extLst>
              <a:ext uri="{FF2B5EF4-FFF2-40B4-BE49-F238E27FC236}">
                <a16:creationId xmlns:a16="http://schemas.microsoft.com/office/drawing/2014/main" id="{3FE68EEF-2EC5-4048-9285-8C0ECFC1EC1D}"/>
              </a:ext>
            </a:extLst>
          </p:cNvPr>
          <p:cNvSpPr/>
          <p:nvPr/>
        </p:nvSpPr>
        <p:spPr>
          <a:xfrm>
            <a:off x="5510890" y="5301343"/>
            <a:ext cx="1273629" cy="1219200"/>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Source</a:t>
            </a:r>
          </a:p>
          <a:p>
            <a:pPr algn="ctr"/>
            <a:endParaRPr lang="en-CA" dirty="0"/>
          </a:p>
        </p:txBody>
      </p:sp>
      <p:sp>
        <p:nvSpPr>
          <p:cNvPr id="6" name="Rectangle: Rounded Corners 5">
            <a:extLst>
              <a:ext uri="{FF2B5EF4-FFF2-40B4-BE49-F238E27FC236}">
                <a16:creationId xmlns:a16="http://schemas.microsoft.com/office/drawing/2014/main" id="{BEB7AC70-1FC3-4532-9033-D1F8795F975D}"/>
              </a:ext>
            </a:extLst>
          </p:cNvPr>
          <p:cNvSpPr/>
          <p:nvPr/>
        </p:nvSpPr>
        <p:spPr>
          <a:xfrm>
            <a:off x="8986155" y="5301343"/>
            <a:ext cx="1894115" cy="1240971"/>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latin typeface="Times New Roman" panose="02020603050405020304" pitchFamily="18" charset="0"/>
                <a:cs typeface="Times New Roman" panose="02020603050405020304" pitchFamily="18" charset="0"/>
              </a:rPr>
              <a:t>Streaming Data</a:t>
            </a:r>
          </a:p>
          <a:p>
            <a:pPr algn="ctr"/>
            <a:endParaRPr lang="en-CA" dirty="0"/>
          </a:p>
        </p:txBody>
      </p:sp>
      <p:sp>
        <p:nvSpPr>
          <p:cNvPr id="7" name="Rectangle 6">
            <a:extLst>
              <a:ext uri="{FF2B5EF4-FFF2-40B4-BE49-F238E27FC236}">
                <a16:creationId xmlns:a16="http://schemas.microsoft.com/office/drawing/2014/main" id="{5754C57B-D964-4718-B550-7028BDE51281}"/>
              </a:ext>
            </a:extLst>
          </p:cNvPr>
          <p:cNvSpPr/>
          <p:nvPr/>
        </p:nvSpPr>
        <p:spPr>
          <a:xfrm>
            <a:off x="1454600" y="3606346"/>
            <a:ext cx="1854655" cy="104502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Sqoop</a:t>
            </a:r>
          </a:p>
          <a:p>
            <a:pPr algn="ctr"/>
            <a:endParaRPr lang="en-CA" dirty="0"/>
          </a:p>
        </p:txBody>
      </p:sp>
      <p:sp>
        <p:nvSpPr>
          <p:cNvPr id="8" name="Rectangle 7">
            <a:extLst>
              <a:ext uri="{FF2B5EF4-FFF2-40B4-BE49-F238E27FC236}">
                <a16:creationId xmlns:a16="http://schemas.microsoft.com/office/drawing/2014/main" id="{DCD172B3-2C76-4C3E-9C1F-2BBD823AEBE5}"/>
              </a:ext>
            </a:extLst>
          </p:cNvPr>
          <p:cNvSpPr/>
          <p:nvPr/>
        </p:nvSpPr>
        <p:spPr>
          <a:xfrm>
            <a:off x="5277527" y="3606346"/>
            <a:ext cx="1854655" cy="104502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latin typeface="Times New Roman" panose="02020603050405020304" pitchFamily="18" charset="0"/>
                <a:cs typeface="Times New Roman" panose="02020603050405020304" pitchFamily="18" charset="0"/>
              </a:rPr>
              <a:t>Kafka</a:t>
            </a:r>
          </a:p>
        </p:txBody>
      </p:sp>
      <p:sp>
        <p:nvSpPr>
          <p:cNvPr id="9" name="Rectangle 8">
            <a:extLst>
              <a:ext uri="{FF2B5EF4-FFF2-40B4-BE49-F238E27FC236}">
                <a16:creationId xmlns:a16="http://schemas.microsoft.com/office/drawing/2014/main" id="{7A11DE37-8C99-418B-B367-C3DCCC8AD3DD}"/>
              </a:ext>
            </a:extLst>
          </p:cNvPr>
          <p:cNvSpPr/>
          <p:nvPr/>
        </p:nvSpPr>
        <p:spPr>
          <a:xfrm>
            <a:off x="9158284" y="3635830"/>
            <a:ext cx="1854655" cy="104502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Flume</a:t>
            </a:r>
          </a:p>
          <a:p>
            <a:pPr algn="ctr"/>
            <a:endParaRPr lang="en-CA" dirty="0"/>
          </a:p>
        </p:txBody>
      </p:sp>
      <p:sp>
        <p:nvSpPr>
          <p:cNvPr id="10" name="Rectangle 9">
            <a:extLst>
              <a:ext uri="{FF2B5EF4-FFF2-40B4-BE49-F238E27FC236}">
                <a16:creationId xmlns:a16="http://schemas.microsoft.com/office/drawing/2014/main" id="{44D88BDF-E742-4982-AB2A-707B7F5F4D96}"/>
              </a:ext>
            </a:extLst>
          </p:cNvPr>
          <p:cNvSpPr/>
          <p:nvPr/>
        </p:nvSpPr>
        <p:spPr>
          <a:xfrm>
            <a:off x="1338941" y="2060123"/>
            <a:ext cx="9673999" cy="116204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latin typeface="Times New Roman" panose="02020603050405020304" pitchFamily="18" charset="0"/>
                <a:cs typeface="Times New Roman" panose="02020603050405020304" pitchFamily="18" charset="0"/>
              </a:rPr>
              <a:t>HDFS</a:t>
            </a:r>
          </a:p>
        </p:txBody>
      </p:sp>
      <p:sp>
        <p:nvSpPr>
          <p:cNvPr id="11" name="Rectangle 10">
            <a:extLst>
              <a:ext uri="{FF2B5EF4-FFF2-40B4-BE49-F238E27FC236}">
                <a16:creationId xmlns:a16="http://schemas.microsoft.com/office/drawing/2014/main" id="{C2114B1C-CB98-4C6C-9C19-82D98847E14C}"/>
              </a:ext>
            </a:extLst>
          </p:cNvPr>
          <p:cNvSpPr/>
          <p:nvPr/>
        </p:nvSpPr>
        <p:spPr>
          <a:xfrm>
            <a:off x="1367854" y="1382486"/>
            <a:ext cx="9673999" cy="41093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b="1" dirty="0">
                <a:solidFill>
                  <a:srgbClr val="FF0000"/>
                </a:solidFill>
                <a:latin typeface="Times New Roman" panose="02020603050405020304" pitchFamily="18" charset="0"/>
                <a:cs typeface="Times New Roman" panose="02020603050405020304" pitchFamily="18" charset="0"/>
              </a:rPr>
              <a:t>YARN</a:t>
            </a:r>
          </a:p>
        </p:txBody>
      </p:sp>
      <p:sp>
        <p:nvSpPr>
          <p:cNvPr id="12" name="Rectangle 11">
            <a:extLst>
              <a:ext uri="{FF2B5EF4-FFF2-40B4-BE49-F238E27FC236}">
                <a16:creationId xmlns:a16="http://schemas.microsoft.com/office/drawing/2014/main" id="{D4C4F070-8F45-4365-965E-C060C597FFD3}"/>
              </a:ext>
            </a:extLst>
          </p:cNvPr>
          <p:cNvSpPr/>
          <p:nvPr/>
        </p:nvSpPr>
        <p:spPr>
          <a:xfrm>
            <a:off x="1338940" y="898074"/>
            <a:ext cx="3211289"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latin typeface="Times New Roman" panose="02020603050405020304" pitchFamily="18" charset="0"/>
                <a:cs typeface="Times New Roman" panose="02020603050405020304" pitchFamily="18" charset="0"/>
              </a:rPr>
              <a:t>MapReduce</a:t>
            </a:r>
          </a:p>
        </p:txBody>
      </p:sp>
      <p:sp>
        <p:nvSpPr>
          <p:cNvPr id="13" name="Rectangle 12">
            <a:extLst>
              <a:ext uri="{FF2B5EF4-FFF2-40B4-BE49-F238E27FC236}">
                <a16:creationId xmlns:a16="http://schemas.microsoft.com/office/drawing/2014/main" id="{56E7E32D-A729-41C4-A014-575B88300E11}"/>
              </a:ext>
            </a:extLst>
          </p:cNvPr>
          <p:cNvSpPr/>
          <p:nvPr/>
        </p:nvSpPr>
        <p:spPr>
          <a:xfrm>
            <a:off x="4735284" y="898074"/>
            <a:ext cx="3211289"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Spark</a:t>
            </a:r>
          </a:p>
          <a:p>
            <a:pPr algn="ctr"/>
            <a:endParaRPr lang="en-CA" dirty="0"/>
          </a:p>
        </p:txBody>
      </p:sp>
      <p:sp>
        <p:nvSpPr>
          <p:cNvPr id="14" name="Rectangle 13">
            <a:extLst>
              <a:ext uri="{FF2B5EF4-FFF2-40B4-BE49-F238E27FC236}">
                <a16:creationId xmlns:a16="http://schemas.microsoft.com/office/drawing/2014/main" id="{98C366D7-E5D3-47E6-BA76-0C1503ED3BCA}"/>
              </a:ext>
            </a:extLst>
          </p:cNvPr>
          <p:cNvSpPr/>
          <p:nvPr/>
        </p:nvSpPr>
        <p:spPr>
          <a:xfrm>
            <a:off x="8106451" y="898074"/>
            <a:ext cx="2906489"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5" name="Rectangle 14">
            <a:extLst>
              <a:ext uri="{FF2B5EF4-FFF2-40B4-BE49-F238E27FC236}">
                <a16:creationId xmlns:a16="http://schemas.microsoft.com/office/drawing/2014/main" id="{4E137305-0E29-4888-BAD3-235E53D63C4A}"/>
              </a:ext>
            </a:extLst>
          </p:cNvPr>
          <p:cNvSpPr/>
          <p:nvPr/>
        </p:nvSpPr>
        <p:spPr>
          <a:xfrm>
            <a:off x="1398808" y="320680"/>
            <a:ext cx="1375346"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chemeClr val="tx1"/>
                </a:solidFill>
                <a:latin typeface="Times New Roman" panose="02020603050405020304" pitchFamily="18" charset="0"/>
                <a:cs typeface="Times New Roman" panose="02020603050405020304" pitchFamily="18" charset="0"/>
              </a:rPr>
              <a:t>Hive</a:t>
            </a:r>
          </a:p>
        </p:txBody>
      </p:sp>
      <p:sp>
        <p:nvSpPr>
          <p:cNvPr id="16" name="Rectangle 15">
            <a:extLst>
              <a:ext uri="{FF2B5EF4-FFF2-40B4-BE49-F238E27FC236}">
                <a16:creationId xmlns:a16="http://schemas.microsoft.com/office/drawing/2014/main" id="{F7602433-0662-4D7C-8B87-7A28E7973A37}"/>
              </a:ext>
            </a:extLst>
          </p:cNvPr>
          <p:cNvSpPr/>
          <p:nvPr/>
        </p:nvSpPr>
        <p:spPr>
          <a:xfrm>
            <a:off x="2944583" y="317050"/>
            <a:ext cx="1518559"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Pig</a:t>
            </a:r>
          </a:p>
          <a:p>
            <a:pPr algn="ctr"/>
            <a:endParaRPr lang="en-CA" dirty="0"/>
          </a:p>
        </p:txBody>
      </p:sp>
      <p:sp>
        <p:nvSpPr>
          <p:cNvPr id="17" name="Rectangle 16">
            <a:extLst>
              <a:ext uri="{FF2B5EF4-FFF2-40B4-BE49-F238E27FC236}">
                <a16:creationId xmlns:a16="http://schemas.microsoft.com/office/drawing/2014/main" id="{80F1BD93-7AE0-4B79-AB58-F3C820971333}"/>
              </a:ext>
            </a:extLst>
          </p:cNvPr>
          <p:cNvSpPr/>
          <p:nvPr/>
        </p:nvSpPr>
        <p:spPr>
          <a:xfrm>
            <a:off x="4735284" y="303220"/>
            <a:ext cx="1518559"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8" name="Rectangle 17">
            <a:extLst>
              <a:ext uri="{FF2B5EF4-FFF2-40B4-BE49-F238E27FC236}">
                <a16:creationId xmlns:a16="http://schemas.microsoft.com/office/drawing/2014/main" id="{DE1C0A71-AEC6-4FBC-9146-3B2971812FCD}"/>
              </a:ext>
            </a:extLst>
          </p:cNvPr>
          <p:cNvSpPr/>
          <p:nvPr/>
        </p:nvSpPr>
        <p:spPr>
          <a:xfrm>
            <a:off x="6428014" y="317050"/>
            <a:ext cx="1518559" cy="39460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21" name="Straight Arrow Connector 20">
            <a:extLst>
              <a:ext uri="{FF2B5EF4-FFF2-40B4-BE49-F238E27FC236}">
                <a16:creationId xmlns:a16="http://schemas.microsoft.com/office/drawing/2014/main" id="{82269E82-1DB5-4FC3-980F-9192F5E7BEA5}"/>
              </a:ext>
            </a:extLst>
          </p:cNvPr>
          <p:cNvCxnSpPr>
            <a:cxnSpLocks/>
            <a:stCxn id="4" idx="0"/>
          </p:cNvCxnSpPr>
          <p:nvPr/>
        </p:nvCxnSpPr>
        <p:spPr>
          <a:xfrm flipV="1">
            <a:off x="2324098" y="2478082"/>
            <a:ext cx="0" cy="317160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337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9598285" y="146051"/>
            <a:ext cx="2307964" cy="768350"/>
          </a:xfrm>
        </p:spPr>
        <p:txBody>
          <a:bodyPr>
            <a:normAutofit fontScale="90000"/>
          </a:bodyPr>
          <a:lstStyle/>
          <a:p>
            <a:r>
              <a:rPr lang="en-CA" sz="3600" dirty="0">
                <a:solidFill>
                  <a:srgbClr val="FF0000"/>
                </a:solidFill>
                <a:latin typeface="Times New Roman" panose="02020603050405020304" pitchFamily="18" charset="0"/>
                <a:cs typeface="Times New Roman" panose="02020603050405020304" pitchFamily="18" charset="0"/>
              </a:rPr>
              <a:t>Map Reduce</a:t>
            </a:r>
          </a:p>
        </p:txBody>
      </p:sp>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405304"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5844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0"/>
            <a:ext cx="2758169" cy="779235"/>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Map Reduce</a:t>
            </a:r>
          </a:p>
        </p:txBody>
      </p:sp>
      <p:sp>
        <p:nvSpPr>
          <p:cNvPr id="4" name="Rectangle 3">
            <a:extLst>
              <a:ext uri="{FF2B5EF4-FFF2-40B4-BE49-F238E27FC236}">
                <a16:creationId xmlns:a16="http://schemas.microsoft.com/office/drawing/2014/main" id="{79B77FF4-A15A-4044-98F9-02473E4DD04A}"/>
              </a:ext>
            </a:extLst>
          </p:cNvPr>
          <p:cNvSpPr/>
          <p:nvPr/>
        </p:nvSpPr>
        <p:spPr>
          <a:xfrm>
            <a:off x="398251" y="1222693"/>
            <a:ext cx="3705663" cy="133545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Number of Mappers = Number of Blocks</a:t>
            </a:r>
          </a:p>
        </p:txBody>
      </p:sp>
      <p:sp>
        <p:nvSpPr>
          <p:cNvPr id="5" name="Rectangle 4">
            <a:extLst>
              <a:ext uri="{FF2B5EF4-FFF2-40B4-BE49-F238E27FC236}">
                <a16:creationId xmlns:a16="http://schemas.microsoft.com/office/drawing/2014/main" id="{6C11D9DB-7019-4FA4-BAB8-6681FD30C54E}"/>
              </a:ext>
            </a:extLst>
          </p:cNvPr>
          <p:cNvSpPr/>
          <p:nvPr/>
        </p:nvSpPr>
        <p:spPr>
          <a:xfrm>
            <a:off x="484600" y="3066277"/>
            <a:ext cx="3248463" cy="256903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Map</a:t>
            </a:r>
          </a:p>
          <a:p>
            <a:pPr algn="ctr"/>
            <a:r>
              <a:rPr lang="en-CA" sz="1600" dirty="0">
                <a:solidFill>
                  <a:schemeClr val="tx1"/>
                </a:solidFill>
                <a:latin typeface="Times New Roman" panose="02020603050405020304" pitchFamily="18" charset="0"/>
                <a:cs typeface="Times New Roman" panose="02020603050405020304" pitchFamily="18" charset="0"/>
              </a:rPr>
              <a:t>Key , Value</a:t>
            </a:r>
          </a:p>
          <a:p>
            <a:pPr algn="ctr"/>
            <a:r>
              <a:rPr lang="en-CA" sz="1600" dirty="0">
                <a:solidFill>
                  <a:schemeClr val="tx1"/>
                </a:solidFill>
                <a:latin typeface="Times New Roman" panose="02020603050405020304" pitchFamily="18" charset="0"/>
                <a:cs typeface="Times New Roman" panose="02020603050405020304" pitchFamily="18" charset="0"/>
              </a:rPr>
              <a:t>(</a:t>
            </a:r>
            <a:r>
              <a:rPr lang="en-CA" sz="1600" dirty="0" err="1">
                <a:solidFill>
                  <a:schemeClr val="tx1"/>
                </a:solidFill>
                <a:latin typeface="Times New Roman" panose="02020603050405020304" pitchFamily="18" charset="0"/>
                <a:cs typeface="Times New Roman" panose="02020603050405020304" pitchFamily="18" charset="0"/>
              </a:rPr>
              <a:t>i.e</a:t>
            </a:r>
            <a:r>
              <a:rPr lang="en-CA" sz="1600" dirty="0">
                <a:solidFill>
                  <a:schemeClr val="tx1"/>
                </a:solidFill>
                <a:latin typeface="Times New Roman" panose="02020603050405020304" pitchFamily="18" charset="0"/>
                <a:cs typeface="Times New Roman" panose="02020603050405020304" pitchFamily="18" charset="0"/>
              </a:rPr>
              <a:t> Name :Frank</a:t>
            </a:r>
          </a:p>
          <a:p>
            <a:pPr algn="ctr"/>
            <a:r>
              <a:rPr lang="en-CA" sz="1600" dirty="0">
                <a:solidFill>
                  <a:schemeClr val="tx1"/>
                </a:solidFill>
                <a:latin typeface="Times New Roman" panose="02020603050405020304" pitchFamily="18" charset="0"/>
                <a:cs typeface="Times New Roman" panose="02020603050405020304" pitchFamily="18" charset="0"/>
              </a:rPr>
              <a:t>Age :24</a:t>
            </a:r>
          </a:p>
          <a:p>
            <a:pPr algn="ctr"/>
            <a:r>
              <a:rPr lang="en-CA" sz="1600" dirty="0">
                <a:solidFill>
                  <a:schemeClr val="tx1"/>
                </a:solidFill>
                <a:latin typeface="Times New Roman" panose="02020603050405020304" pitchFamily="18" charset="0"/>
                <a:cs typeface="Times New Roman" panose="02020603050405020304" pitchFamily="18" charset="0"/>
              </a:rPr>
              <a:t>Salary : 98K )</a:t>
            </a:r>
          </a:p>
          <a:p>
            <a:pPr algn="ctr"/>
            <a:r>
              <a:rPr lang="en-CA" sz="1600" dirty="0">
                <a:solidFill>
                  <a:schemeClr val="tx1"/>
                </a:solidFill>
                <a:latin typeface="Times New Roman" panose="02020603050405020304" pitchFamily="18" charset="0"/>
                <a:cs typeface="Times New Roman" panose="02020603050405020304" pitchFamily="18" charset="0"/>
              </a:rPr>
              <a:t>Line by Line</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A8B0C10-2E69-4E24-88AF-7551DE37616D}"/>
              </a:ext>
            </a:extLst>
          </p:cNvPr>
          <p:cNvSpPr/>
          <p:nvPr/>
        </p:nvSpPr>
        <p:spPr>
          <a:xfrm>
            <a:off x="4471768" y="348343"/>
            <a:ext cx="1798405" cy="292825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Data</a:t>
            </a:r>
          </a:p>
        </p:txBody>
      </p:sp>
      <p:sp>
        <p:nvSpPr>
          <p:cNvPr id="7" name="Rectangle 6">
            <a:extLst>
              <a:ext uri="{FF2B5EF4-FFF2-40B4-BE49-F238E27FC236}">
                <a16:creationId xmlns:a16="http://schemas.microsoft.com/office/drawing/2014/main" id="{3920A804-6460-4A76-98A3-6539C17EABB1}"/>
              </a:ext>
            </a:extLst>
          </p:cNvPr>
          <p:cNvSpPr/>
          <p:nvPr/>
        </p:nvSpPr>
        <p:spPr>
          <a:xfrm>
            <a:off x="4297595" y="3635829"/>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1</a:t>
            </a:r>
            <a:r>
              <a:rPr lang="en-CA" sz="1600" baseline="30000" dirty="0">
                <a:solidFill>
                  <a:schemeClr val="tx1"/>
                </a:solidFill>
                <a:latin typeface="Times New Roman" panose="02020603050405020304" pitchFamily="18" charset="0"/>
                <a:cs typeface="Times New Roman" panose="02020603050405020304" pitchFamily="18" charset="0"/>
              </a:rPr>
              <a:t>st</a:t>
            </a:r>
            <a:r>
              <a:rPr lang="en-CA" sz="1600" dirty="0">
                <a:solidFill>
                  <a:schemeClr val="tx1"/>
                </a:solidFill>
                <a:latin typeface="Times New Roman" panose="02020603050405020304" pitchFamily="18" charset="0"/>
                <a:cs typeface="Times New Roman" panose="02020603050405020304" pitchFamily="18" charset="0"/>
              </a:rPr>
              <a:t> Machine</a:t>
            </a:r>
          </a:p>
        </p:txBody>
      </p:sp>
      <p:sp>
        <p:nvSpPr>
          <p:cNvPr id="8" name="Rectangle 7">
            <a:extLst>
              <a:ext uri="{FF2B5EF4-FFF2-40B4-BE49-F238E27FC236}">
                <a16:creationId xmlns:a16="http://schemas.microsoft.com/office/drawing/2014/main" id="{079CE90B-535C-4AB7-AA14-4763ACE68263}"/>
              </a:ext>
            </a:extLst>
          </p:cNvPr>
          <p:cNvSpPr/>
          <p:nvPr/>
        </p:nvSpPr>
        <p:spPr>
          <a:xfrm>
            <a:off x="6638027" y="385584"/>
            <a:ext cx="990599" cy="85997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Block</a:t>
            </a:r>
          </a:p>
        </p:txBody>
      </p:sp>
      <p:sp>
        <p:nvSpPr>
          <p:cNvPr id="9" name="Rectangle 8">
            <a:extLst>
              <a:ext uri="{FF2B5EF4-FFF2-40B4-BE49-F238E27FC236}">
                <a16:creationId xmlns:a16="http://schemas.microsoft.com/office/drawing/2014/main" id="{D7CB7B2D-8BF9-48FA-A0AE-99E48439B4BA}"/>
              </a:ext>
            </a:extLst>
          </p:cNvPr>
          <p:cNvSpPr/>
          <p:nvPr/>
        </p:nvSpPr>
        <p:spPr>
          <a:xfrm>
            <a:off x="6659796" y="1382485"/>
            <a:ext cx="990599" cy="85997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Block</a:t>
            </a:r>
          </a:p>
        </p:txBody>
      </p:sp>
      <p:sp>
        <p:nvSpPr>
          <p:cNvPr id="10" name="Rectangle 9">
            <a:extLst>
              <a:ext uri="{FF2B5EF4-FFF2-40B4-BE49-F238E27FC236}">
                <a16:creationId xmlns:a16="http://schemas.microsoft.com/office/drawing/2014/main" id="{255E32CD-AC4C-4572-BAE3-F773FFDD1EAF}"/>
              </a:ext>
            </a:extLst>
          </p:cNvPr>
          <p:cNvSpPr/>
          <p:nvPr/>
        </p:nvSpPr>
        <p:spPr>
          <a:xfrm>
            <a:off x="6659796" y="2394857"/>
            <a:ext cx="990599" cy="85997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Block</a:t>
            </a:r>
          </a:p>
        </p:txBody>
      </p:sp>
      <p:sp>
        <p:nvSpPr>
          <p:cNvPr id="11" name="Rectangle 10">
            <a:extLst>
              <a:ext uri="{FF2B5EF4-FFF2-40B4-BE49-F238E27FC236}">
                <a16:creationId xmlns:a16="http://schemas.microsoft.com/office/drawing/2014/main" id="{B548187C-FCD1-4005-996E-69E89972139A}"/>
              </a:ext>
            </a:extLst>
          </p:cNvPr>
          <p:cNvSpPr/>
          <p:nvPr/>
        </p:nvSpPr>
        <p:spPr>
          <a:xfrm>
            <a:off x="6344110" y="3635831"/>
            <a:ext cx="1471832"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2</a:t>
            </a:r>
            <a:r>
              <a:rPr lang="en-CA" sz="1600" baseline="30000" dirty="0">
                <a:solidFill>
                  <a:schemeClr val="tx1"/>
                </a:solidFill>
                <a:latin typeface="Times New Roman" panose="02020603050405020304" pitchFamily="18" charset="0"/>
                <a:cs typeface="Times New Roman" panose="02020603050405020304" pitchFamily="18" charset="0"/>
              </a:rPr>
              <a:t>nd</a:t>
            </a:r>
            <a:r>
              <a:rPr lang="en-CA" sz="1600" dirty="0">
                <a:solidFill>
                  <a:schemeClr val="tx1"/>
                </a:solidFill>
                <a:latin typeface="Times New Roman" panose="02020603050405020304" pitchFamily="18" charset="0"/>
                <a:cs typeface="Times New Roman" panose="02020603050405020304" pitchFamily="18" charset="0"/>
              </a:rPr>
              <a:t>  Machine</a:t>
            </a:r>
          </a:p>
        </p:txBody>
      </p:sp>
      <p:sp>
        <p:nvSpPr>
          <p:cNvPr id="12" name="Rectangle 11">
            <a:extLst>
              <a:ext uri="{FF2B5EF4-FFF2-40B4-BE49-F238E27FC236}">
                <a16:creationId xmlns:a16="http://schemas.microsoft.com/office/drawing/2014/main" id="{0735BD1F-5875-40C6-BC9B-40DCA6A0EC71}"/>
              </a:ext>
            </a:extLst>
          </p:cNvPr>
          <p:cNvSpPr/>
          <p:nvPr/>
        </p:nvSpPr>
        <p:spPr>
          <a:xfrm>
            <a:off x="8064053" y="3635831"/>
            <a:ext cx="1678660" cy="200297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3</a:t>
            </a:r>
            <a:r>
              <a:rPr lang="en-CA" sz="1600" baseline="30000" dirty="0">
                <a:solidFill>
                  <a:schemeClr val="tx1"/>
                </a:solidFill>
                <a:latin typeface="Times New Roman" panose="02020603050405020304" pitchFamily="18" charset="0"/>
                <a:cs typeface="Times New Roman" panose="02020603050405020304" pitchFamily="18" charset="0"/>
              </a:rPr>
              <a:t>rd</a:t>
            </a:r>
            <a:r>
              <a:rPr lang="en-CA" sz="1600" dirty="0">
                <a:solidFill>
                  <a:schemeClr val="tx1"/>
                </a:solidFill>
                <a:latin typeface="Times New Roman" panose="02020603050405020304" pitchFamily="18" charset="0"/>
                <a:cs typeface="Times New Roman" panose="02020603050405020304" pitchFamily="18" charset="0"/>
              </a:rPr>
              <a:t>  Machine</a:t>
            </a:r>
          </a:p>
        </p:txBody>
      </p:sp>
      <p:sp>
        <p:nvSpPr>
          <p:cNvPr id="13" name="Diamond 12">
            <a:extLst>
              <a:ext uri="{FF2B5EF4-FFF2-40B4-BE49-F238E27FC236}">
                <a16:creationId xmlns:a16="http://schemas.microsoft.com/office/drawing/2014/main" id="{9AE70755-010C-4C5C-A926-AD7E40FD9F42}"/>
              </a:ext>
            </a:extLst>
          </p:cNvPr>
          <p:cNvSpPr/>
          <p:nvPr/>
        </p:nvSpPr>
        <p:spPr>
          <a:xfrm>
            <a:off x="5921827" y="4182914"/>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Diamond 13">
            <a:extLst>
              <a:ext uri="{FF2B5EF4-FFF2-40B4-BE49-F238E27FC236}">
                <a16:creationId xmlns:a16="http://schemas.microsoft.com/office/drawing/2014/main" id="{3A1BB530-13E4-420A-AE76-20CD861D0725}"/>
              </a:ext>
            </a:extLst>
          </p:cNvPr>
          <p:cNvSpPr/>
          <p:nvPr/>
        </p:nvSpPr>
        <p:spPr>
          <a:xfrm>
            <a:off x="7614692" y="4182914"/>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Diamond 14">
            <a:extLst>
              <a:ext uri="{FF2B5EF4-FFF2-40B4-BE49-F238E27FC236}">
                <a16:creationId xmlns:a16="http://schemas.microsoft.com/office/drawing/2014/main" id="{7C5DE448-CA66-4144-B095-74E3B54A8626}"/>
              </a:ext>
            </a:extLst>
          </p:cNvPr>
          <p:cNvSpPr/>
          <p:nvPr/>
        </p:nvSpPr>
        <p:spPr>
          <a:xfrm>
            <a:off x="9541463" y="4182913"/>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3D37145-EC67-418F-B394-3BAB20D5E5DD}"/>
              </a:ext>
            </a:extLst>
          </p:cNvPr>
          <p:cNvSpPr/>
          <p:nvPr/>
        </p:nvSpPr>
        <p:spPr>
          <a:xfrm>
            <a:off x="4407583" y="3772748"/>
            <a:ext cx="500742" cy="37750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DE52452-12D2-400D-90A9-4FBDC5D6A9E3}"/>
              </a:ext>
            </a:extLst>
          </p:cNvPr>
          <p:cNvSpPr/>
          <p:nvPr/>
        </p:nvSpPr>
        <p:spPr>
          <a:xfrm>
            <a:off x="6493461" y="3772748"/>
            <a:ext cx="500742" cy="37750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1FCC9210-6134-4743-8AFD-8B6DBCD5427A}"/>
              </a:ext>
            </a:extLst>
          </p:cNvPr>
          <p:cNvSpPr/>
          <p:nvPr/>
        </p:nvSpPr>
        <p:spPr>
          <a:xfrm>
            <a:off x="8251373" y="3772748"/>
            <a:ext cx="500742" cy="37750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42E4E555-AE90-4129-9620-9FAE6ED6F310}"/>
              </a:ext>
            </a:extLst>
          </p:cNvPr>
          <p:cNvCxnSpPr>
            <a:cxnSpLocks/>
          </p:cNvCxnSpPr>
          <p:nvPr/>
        </p:nvCxnSpPr>
        <p:spPr>
          <a:xfrm flipH="1" flipV="1">
            <a:off x="4704688" y="4073120"/>
            <a:ext cx="1411095" cy="243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6ED0BBCF-F284-4206-A64D-3B195241BB5F}"/>
              </a:ext>
            </a:extLst>
          </p:cNvPr>
          <p:cNvCxnSpPr>
            <a:cxnSpLocks/>
          </p:cNvCxnSpPr>
          <p:nvPr/>
        </p:nvCxnSpPr>
        <p:spPr>
          <a:xfrm flipH="1" flipV="1">
            <a:off x="6511647" y="4061380"/>
            <a:ext cx="1411095" cy="243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5AB557EE-C689-40A9-9D3D-D63BC50E05A4}"/>
              </a:ext>
            </a:extLst>
          </p:cNvPr>
          <p:cNvCxnSpPr>
            <a:cxnSpLocks/>
          </p:cNvCxnSpPr>
          <p:nvPr/>
        </p:nvCxnSpPr>
        <p:spPr>
          <a:xfrm flipH="1" flipV="1">
            <a:off x="8264785" y="4055935"/>
            <a:ext cx="1411095" cy="243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9717554E-571D-4CA7-84A5-9DDBE9619183}"/>
              </a:ext>
            </a:extLst>
          </p:cNvPr>
          <p:cNvSpPr/>
          <p:nvPr/>
        </p:nvSpPr>
        <p:spPr>
          <a:xfrm>
            <a:off x="484599" y="5827350"/>
            <a:ext cx="3248463" cy="103065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Line</a:t>
            </a:r>
          </a:p>
          <a:p>
            <a:pPr algn="ctr"/>
            <a:r>
              <a:rPr lang="en-CA" sz="1600" dirty="0">
                <a:solidFill>
                  <a:schemeClr val="tx1"/>
                </a:solidFill>
                <a:latin typeface="Times New Roman" panose="02020603050405020304" pitchFamily="18" charset="0"/>
                <a:cs typeface="Times New Roman" panose="02020603050405020304" pitchFamily="18" charset="0"/>
              </a:rPr>
              <a:t>Line Number :Key</a:t>
            </a:r>
          </a:p>
          <a:p>
            <a:pPr algn="ctr"/>
            <a:r>
              <a:rPr lang="en-CA" sz="1600" dirty="0">
                <a:solidFill>
                  <a:schemeClr val="tx1"/>
                </a:solidFill>
                <a:latin typeface="Times New Roman" panose="02020603050405020304" pitchFamily="18" charset="0"/>
                <a:cs typeface="Times New Roman" panose="02020603050405020304" pitchFamily="18" charset="0"/>
              </a:rPr>
              <a:t>Complete Line :Value</a:t>
            </a:r>
          </a:p>
          <a:p>
            <a:pPr algn="ctr"/>
            <a:r>
              <a:rPr lang="en-CA" sz="1600" dirty="0">
                <a:solidFill>
                  <a:schemeClr val="tx1"/>
                </a:solidFill>
                <a:latin typeface="Times New Roman" panose="02020603050405020304" pitchFamily="18" charset="0"/>
                <a:cs typeface="Times New Roman" panose="02020603050405020304" pitchFamily="18" charset="0"/>
              </a:rPr>
              <a:t>1 How are you ,I am fine</a:t>
            </a:r>
          </a:p>
        </p:txBody>
      </p:sp>
      <p:cxnSp>
        <p:nvCxnSpPr>
          <p:cNvPr id="25" name="Straight Arrow Connector 24">
            <a:extLst>
              <a:ext uri="{FF2B5EF4-FFF2-40B4-BE49-F238E27FC236}">
                <a16:creationId xmlns:a16="http://schemas.microsoft.com/office/drawing/2014/main" id="{A72CA8CA-84BA-4648-859D-8D263BA43D7E}"/>
              </a:ext>
            </a:extLst>
          </p:cNvPr>
          <p:cNvCxnSpPr>
            <a:cxnSpLocks/>
          </p:cNvCxnSpPr>
          <p:nvPr/>
        </p:nvCxnSpPr>
        <p:spPr>
          <a:xfrm flipH="1">
            <a:off x="1121229" y="6221142"/>
            <a:ext cx="1567542" cy="4626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6C204DD4-2E53-4184-A3CE-29E4E260EFDD}"/>
              </a:ext>
            </a:extLst>
          </p:cNvPr>
          <p:cNvCxnSpPr>
            <a:cxnSpLocks/>
          </p:cNvCxnSpPr>
          <p:nvPr/>
        </p:nvCxnSpPr>
        <p:spPr>
          <a:xfrm flipH="1">
            <a:off x="1905000" y="6452485"/>
            <a:ext cx="1066432" cy="2313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04658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1A81F3-CB0D-4881-B124-9994A7833A1A}"/>
              </a:ext>
            </a:extLst>
          </p:cNvPr>
          <p:cNvSpPr/>
          <p:nvPr/>
        </p:nvSpPr>
        <p:spPr>
          <a:xfrm>
            <a:off x="729543" y="660534"/>
            <a:ext cx="3511956" cy="404209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b="1" dirty="0">
                <a:solidFill>
                  <a:schemeClr val="tx1"/>
                </a:solidFill>
                <a:latin typeface="Times New Roman" panose="02020603050405020304" pitchFamily="18" charset="0"/>
                <a:cs typeface="Times New Roman" panose="02020603050405020304" pitchFamily="18" charset="0"/>
              </a:rPr>
              <a:t>Mapper</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Input :Key , Value</a:t>
            </a:r>
          </a:p>
          <a:p>
            <a:pPr algn="ctr"/>
            <a:r>
              <a:rPr lang="en-CA" sz="1600" dirty="0">
                <a:solidFill>
                  <a:srgbClr val="FF0000"/>
                </a:solidFill>
                <a:latin typeface="Times New Roman" panose="02020603050405020304" pitchFamily="18" charset="0"/>
                <a:cs typeface="Times New Roman" panose="02020603050405020304" pitchFamily="18" charset="0"/>
              </a:rPr>
              <a:t>Out put : Key ,Value</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b="1" dirty="0" err="1">
                <a:solidFill>
                  <a:schemeClr val="tx1"/>
                </a:solidFill>
                <a:latin typeface="Times New Roman" panose="02020603050405020304" pitchFamily="18" charset="0"/>
                <a:cs typeface="Times New Roman" panose="02020603050405020304" pitchFamily="18" charset="0"/>
              </a:rPr>
              <a:t>SnS</a:t>
            </a:r>
            <a:endParaRPr lang="en-CA" sz="1600" b="1"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rgbClr val="FF0000"/>
                </a:solidFill>
                <a:latin typeface="Times New Roman" panose="02020603050405020304" pitchFamily="18" charset="0"/>
                <a:cs typeface="Times New Roman" panose="02020603050405020304" pitchFamily="18" charset="0"/>
              </a:rPr>
              <a:t>Input :Key ,Value</a:t>
            </a:r>
          </a:p>
          <a:p>
            <a:pPr algn="ctr"/>
            <a:r>
              <a:rPr lang="en-CA" sz="1600" dirty="0">
                <a:solidFill>
                  <a:srgbClr val="00B050"/>
                </a:solidFill>
                <a:latin typeface="Times New Roman" panose="02020603050405020304" pitchFamily="18" charset="0"/>
                <a:cs typeface="Times New Roman" panose="02020603050405020304" pitchFamily="18" charset="0"/>
              </a:rPr>
              <a:t>Output :Key ,List of Values</a:t>
            </a:r>
          </a:p>
          <a:p>
            <a:pPr algn="ctr"/>
            <a:endParaRPr lang="en-CA" sz="1600" dirty="0">
              <a:solidFill>
                <a:srgbClr val="00B050"/>
              </a:solidFill>
              <a:latin typeface="Times New Roman" panose="02020603050405020304" pitchFamily="18" charset="0"/>
              <a:cs typeface="Times New Roman" panose="02020603050405020304" pitchFamily="18" charset="0"/>
            </a:endParaRPr>
          </a:p>
          <a:p>
            <a:pPr algn="ctr"/>
            <a:r>
              <a:rPr lang="en-CA" sz="1600" b="1" dirty="0">
                <a:solidFill>
                  <a:schemeClr val="tx1"/>
                </a:solidFill>
                <a:latin typeface="Times New Roman" panose="02020603050405020304" pitchFamily="18" charset="0"/>
                <a:cs typeface="Times New Roman" panose="02020603050405020304" pitchFamily="18" charset="0"/>
              </a:rPr>
              <a:t>Reducer</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rgbClr val="00B050"/>
                </a:solidFill>
                <a:latin typeface="Times New Roman" panose="02020603050405020304" pitchFamily="18" charset="0"/>
                <a:cs typeface="Times New Roman" panose="02020603050405020304" pitchFamily="18" charset="0"/>
              </a:rPr>
              <a:t>In put :Key ,List of Values</a:t>
            </a:r>
          </a:p>
          <a:p>
            <a:pPr algn="ctr"/>
            <a:r>
              <a:rPr lang="en-CA" sz="1600" dirty="0">
                <a:solidFill>
                  <a:schemeClr val="tx1"/>
                </a:solidFill>
                <a:latin typeface="Times New Roman" panose="02020603050405020304" pitchFamily="18" charset="0"/>
                <a:cs typeface="Times New Roman" panose="02020603050405020304" pitchFamily="18" charset="0"/>
              </a:rPr>
              <a:t>Output :Key ,Value</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36CA8D8-E0E4-4175-9E18-76A1CAAA5D7A}"/>
              </a:ext>
            </a:extLst>
          </p:cNvPr>
          <p:cNvSpPr/>
          <p:nvPr/>
        </p:nvSpPr>
        <p:spPr>
          <a:xfrm>
            <a:off x="4709199" y="1085076"/>
            <a:ext cx="6022061" cy="282289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a:solidFill>
                  <a:schemeClr val="tx1"/>
                </a:solidFill>
                <a:latin typeface="Times New Roman" panose="02020603050405020304" pitchFamily="18" charset="0"/>
                <a:cs typeface="Times New Roman" panose="02020603050405020304" pitchFamily="18" charset="0"/>
              </a:rPr>
              <a:t>Key ,List of Values</a:t>
            </a:r>
          </a:p>
          <a:p>
            <a:pPr algn="ctr"/>
            <a:endParaRPr lang="en-CA" sz="1600">
              <a:solidFill>
                <a:schemeClr val="tx1"/>
              </a:solidFill>
              <a:latin typeface="Times New Roman" panose="02020603050405020304" pitchFamily="18" charset="0"/>
              <a:cs typeface="Times New Roman" panose="02020603050405020304" pitchFamily="18" charset="0"/>
            </a:endParaRPr>
          </a:p>
          <a:p>
            <a:pPr algn="ctr"/>
            <a:r>
              <a:rPr lang="en-CA" sz="1600">
                <a:solidFill>
                  <a:schemeClr val="tx1"/>
                </a:solidFill>
                <a:latin typeface="Times New Roman" panose="02020603050405020304" pitchFamily="18" charset="0"/>
                <a:cs typeface="Times New Roman" panose="02020603050405020304" pitchFamily="18" charset="0"/>
              </a:rPr>
              <a:t>Name : {Frank ,Pedram ,Alex, Mani, Sara,Donald,…}</a:t>
            </a: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8A3F809D-B6AA-4641-AE80-9D0DB992DE49}"/>
              </a:ext>
            </a:extLst>
          </p:cNvPr>
          <p:cNvCxnSpPr>
            <a:cxnSpLocks/>
          </p:cNvCxnSpPr>
          <p:nvPr/>
        </p:nvCxnSpPr>
        <p:spPr>
          <a:xfrm>
            <a:off x="5671457" y="1513114"/>
            <a:ext cx="0" cy="11684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8DF4777-37A1-41BA-92DF-52AC1E7E23E2}"/>
              </a:ext>
            </a:extLst>
          </p:cNvPr>
          <p:cNvCxnSpPr>
            <a:cxnSpLocks/>
          </p:cNvCxnSpPr>
          <p:nvPr/>
        </p:nvCxnSpPr>
        <p:spPr>
          <a:xfrm>
            <a:off x="7720229" y="1565404"/>
            <a:ext cx="0" cy="1058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8A82FA99-EF22-4AA4-9411-8ABD85B6E37F}"/>
              </a:ext>
            </a:extLst>
          </p:cNvPr>
          <p:cNvSpPr/>
          <p:nvPr/>
        </p:nvSpPr>
        <p:spPr>
          <a:xfrm>
            <a:off x="5362343" y="1196072"/>
            <a:ext cx="569387"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Key</a:t>
            </a:r>
            <a:endParaRPr lang="en-CA" dirty="0"/>
          </a:p>
        </p:txBody>
      </p:sp>
      <p:sp>
        <p:nvSpPr>
          <p:cNvPr id="20" name="Rectangle 19">
            <a:extLst>
              <a:ext uri="{FF2B5EF4-FFF2-40B4-BE49-F238E27FC236}">
                <a16:creationId xmlns:a16="http://schemas.microsoft.com/office/drawing/2014/main" id="{ACC4968B-2320-4762-B7F3-4F9B0706167E}"/>
              </a:ext>
            </a:extLst>
          </p:cNvPr>
          <p:cNvSpPr/>
          <p:nvPr/>
        </p:nvSpPr>
        <p:spPr>
          <a:xfrm>
            <a:off x="7477414" y="1196072"/>
            <a:ext cx="710516"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Value</a:t>
            </a:r>
            <a:endParaRPr lang="en-CA" dirty="0"/>
          </a:p>
        </p:txBody>
      </p:sp>
      <p:cxnSp>
        <p:nvCxnSpPr>
          <p:cNvPr id="3" name="Straight Arrow Connector 2">
            <a:extLst>
              <a:ext uri="{FF2B5EF4-FFF2-40B4-BE49-F238E27FC236}">
                <a16:creationId xmlns:a16="http://schemas.microsoft.com/office/drawing/2014/main" id="{4EEC1D93-D0DA-41AB-B6F3-361AE0C6D606}"/>
              </a:ext>
            </a:extLst>
          </p:cNvPr>
          <p:cNvCxnSpPr/>
          <p:nvPr/>
        </p:nvCxnSpPr>
        <p:spPr>
          <a:xfrm>
            <a:off x="1828800" y="2094431"/>
            <a:ext cx="0" cy="7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3921F4-2C42-47DA-A7C0-313F8EEEEDC2}"/>
              </a:ext>
            </a:extLst>
          </p:cNvPr>
          <p:cNvCxnSpPr/>
          <p:nvPr/>
        </p:nvCxnSpPr>
        <p:spPr>
          <a:xfrm>
            <a:off x="1489881" y="3301121"/>
            <a:ext cx="0" cy="7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657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7" y="248623"/>
            <a:ext cx="3348671"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b="1" dirty="0">
                <a:solidFill>
                  <a:schemeClr val="tx1"/>
                </a:solidFill>
                <a:latin typeface="Times New Roman" panose="02020603050405020304" pitchFamily="18" charset="0"/>
                <a:cs typeface="Times New Roman" panose="02020603050405020304" pitchFamily="18" charset="0"/>
              </a:rPr>
              <a:t>Cid</a:t>
            </a:r>
            <a:r>
              <a:rPr lang="en-CA" sz="1600" dirty="0">
                <a:solidFill>
                  <a:schemeClr val="tx1"/>
                </a:solidFill>
                <a:latin typeface="Times New Roman" panose="02020603050405020304" pitchFamily="18" charset="0"/>
                <a:cs typeface="Times New Roman" panose="02020603050405020304" pitchFamily="18" charset="0"/>
              </a:rPr>
              <a:t> ,</a:t>
            </a:r>
            <a:r>
              <a:rPr lang="en-CA" sz="1600" dirty="0" err="1">
                <a:solidFill>
                  <a:schemeClr val="tx1"/>
                </a:solidFill>
                <a:latin typeface="Times New Roman" panose="02020603050405020304" pitchFamily="18" charset="0"/>
                <a:cs typeface="Times New Roman" panose="02020603050405020304" pitchFamily="18" charset="0"/>
              </a:rPr>
              <a:t>Date,</a:t>
            </a:r>
            <a:r>
              <a:rPr lang="en-CA" sz="1600" b="1" dirty="0" err="1">
                <a:solidFill>
                  <a:schemeClr val="tx1"/>
                </a:solidFill>
                <a:latin typeface="Times New Roman" panose="02020603050405020304" pitchFamily="18" charset="0"/>
                <a:cs typeface="Times New Roman" panose="02020603050405020304" pitchFamily="18" charset="0"/>
              </a:rPr>
              <a:t>Temp</a:t>
            </a:r>
            <a:endParaRPr lang="en-CA" sz="1600" b="1"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974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8" y="347468"/>
            <a:ext cx="3838528"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Cid ,</a:t>
            </a:r>
            <a:r>
              <a:rPr lang="en-CA" sz="1600" dirty="0" err="1">
                <a:solidFill>
                  <a:schemeClr val="tx1"/>
                </a:solidFill>
                <a:latin typeface="Times New Roman" panose="02020603050405020304" pitchFamily="18" charset="0"/>
                <a:cs typeface="Times New Roman" panose="02020603050405020304" pitchFamily="18" charset="0"/>
              </a:rPr>
              <a:t>Date,Temp</a:t>
            </a: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p:nvPr/>
        </p:nvCxnSpPr>
        <p:spPr>
          <a:xfrm>
            <a:off x="2068286" y="2939143"/>
            <a:ext cx="3810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p:nvPr/>
        </p:nvCxnSpPr>
        <p:spPr>
          <a:xfrm>
            <a:off x="2068286" y="4061945"/>
            <a:ext cx="3810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459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8" y="347468"/>
            <a:ext cx="3838528"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Cid ,</a:t>
            </a:r>
            <a:r>
              <a:rPr lang="en-CA" sz="1600" dirty="0" err="1">
                <a:solidFill>
                  <a:schemeClr val="tx1"/>
                </a:solidFill>
                <a:latin typeface="Times New Roman" panose="02020603050405020304" pitchFamily="18" charset="0"/>
                <a:cs typeface="Times New Roman" panose="02020603050405020304" pitchFamily="18" charset="0"/>
              </a:rPr>
              <a:t>Date,Temp</a:t>
            </a: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p:nvPr/>
        </p:nvCxnSpPr>
        <p:spPr>
          <a:xfrm>
            <a:off x="2068286" y="2873042"/>
            <a:ext cx="3810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p:nvPr/>
        </p:nvCxnSpPr>
        <p:spPr>
          <a:xfrm>
            <a:off x="2068286" y="4061946"/>
            <a:ext cx="38100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5677036" y="2011212"/>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5677036" y="32222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5628186" y="4330306"/>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06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fontScale="90000"/>
          </a:bodyPr>
          <a:lstStyle/>
          <a:p>
            <a:br>
              <a:rPr lang="en-CA" sz="3600" dirty="0">
                <a:solidFill>
                  <a:srgbClr val="FF0000"/>
                </a:solidFill>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Java is a program independent language .why?</a:t>
            </a:r>
            <a:br>
              <a:rPr lang="en-CA" sz="3600" dirty="0">
                <a:solidFill>
                  <a:srgbClr val="FF0000"/>
                </a:solidFill>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7B22353-BC40-45E1-ADF5-E8DB858B221B}"/>
              </a:ext>
            </a:extLst>
          </p:cNvPr>
          <p:cNvSpPr/>
          <p:nvPr/>
        </p:nvSpPr>
        <p:spPr>
          <a:xfrm>
            <a:off x="439197" y="1275019"/>
            <a:ext cx="6014766"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Java :Platform Independent</a:t>
            </a:r>
          </a:p>
        </p:txBody>
      </p:sp>
      <p:sp>
        <p:nvSpPr>
          <p:cNvPr id="5" name="Rectangle 4">
            <a:extLst>
              <a:ext uri="{FF2B5EF4-FFF2-40B4-BE49-F238E27FC236}">
                <a16:creationId xmlns:a16="http://schemas.microsoft.com/office/drawing/2014/main" id="{F11C4A68-2CE7-41F4-9FEF-DA79387B6C69}"/>
              </a:ext>
            </a:extLst>
          </p:cNvPr>
          <p:cNvSpPr/>
          <p:nvPr/>
        </p:nvSpPr>
        <p:spPr>
          <a:xfrm>
            <a:off x="439197" y="2480043"/>
            <a:ext cx="2890183" cy="2666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Pedram</a:t>
            </a:r>
          </a:p>
          <a:p>
            <a:pPr algn="ctr"/>
            <a:r>
              <a:rPr lang="en-CA" sz="1600" dirty="0">
                <a:solidFill>
                  <a:schemeClr val="tx1"/>
                </a:solidFill>
                <a:latin typeface="Times New Roman" panose="02020603050405020304" pitchFamily="18" charset="0"/>
                <a:cs typeface="Times New Roman" panose="02020603050405020304" pitchFamily="18" charset="0"/>
              </a:rPr>
              <a:t>Java</a:t>
            </a:r>
          </a:p>
        </p:txBody>
      </p:sp>
      <p:sp>
        <p:nvSpPr>
          <p:cNvPr id="6" name="Rectangle 5">
            <a:extLst>
              <a:ext uri="{FF2B5EF4-FFF2-40B4-BE49-F238E27FC236}">
                <a16:creationId xmlns:a16="http://schemas.microsoft.com/office/drawing/2014/main" id="{F3445DA8-0C6E-40AE-879F-2981D00A88CD}"/>
              </a:ext>
            </a:extLst>
          </p:cNvPr>
          <p:cNvSpPr/>
          <p:nvPr/>
        </p:nvSpPr>
        <p:spPr>
          <a:xfrm>
            <a:off x="3722886" y="3389424"/>
            <a:ext cx="2154502" cy="87128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Java Compiler</a:t>
            </a:r>
          </a:p>
        </p:txBody>
      </p:sp>
      <p:sp>
        <p:nvSpPr>
          <p:cNvPr id="8" name="Rectangle 7">
            <a:extLst>
              <a:ext uri="{FF2B5EF4-FFF2-40B4-BE49-F238E27FC236}">
                <a16:creationId xmlns:a16="http://schemas.microsoft.com/office/drawing/2014/main" id="{8AE1389B-003B-4288-A8BE-8C00A3A02123}"/>
              </a:ext>
            </a:extLst>
          </p:cNvPr>
          <p:cNvSpPr/>
          <p:nvPr/>
        </p:nvSpPr>
        <p:spPr>
          <a:xfrm>
            <a:off x="7357449" y="3429000"/>
            <a:ext cx="2192359" cy="87128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Java File</a:t>
            </a:r>
          </a:p>
          <a:p>
            <a:pPr algn="ctr"/>
            <a:r>
              <a:rPr lang="en-CA" sz="1600" dirty="0">
                <a:solidFill>
                  <a:schemeClr val="tx1"/>
                </a:solidFill>
                <a:latin typeface="Times New Roman" panose="02020603050405020304" pitchFamily="18" charset="0"/>
                <a:cs typeface="Times New Roman" panose="02020603050405020304" pitchFamily="18" charset="0"/>
              </a:rPr>
              <a:t>Bytecode</a:t>
            </a:r>
          </a:p>
        </p:txBody>
      </p:sp>
      <p:sp>
        <p:nvSpPr>
          <p:cNvPr id="9" name="Rectangle 8">
            <a:extLst>
              <a:ext uri="{FF2B5EF4-FFF2-40B4-BE49-F238E27FC236}">
                <a16:creationId xmlns:a16="http://schemas.microsoft.com/office/drawing/2014/main" id="{D77E6EE1-69FB-4C49-BBED-D7E7BDCD1F2E}"/>
              </a:ext>
            </a:extLst>
          </p:cNvPr>
          <p:cNvSpPr/>
          <p:nvPr/>
        </p:nvSpPr>
        <p:spPr>
          <a:xfrm>
            <a:off x="10179949" y="2043370"/>
            <a:ext cx="1831075" cy="127915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Alex</a:t>
            </a:r>
          </a:p>
          <a:p>
            <a:pPr algn="ctr"/>
            <a:r>
              <a:rPr lang="en-CA" sz="1600" dirty="0">
                <a:solidFill>
                  <a:schemeClr val="tx1"/>
                </a:solidFill>
                <a:latin typeface="Times New Roman" panose="02020603050405020304" pitchFamily="18" charset="0"/>
                <a:cs typeface="Times New Roman" panose="02020603050405020304" pitchFamily="18" charset="0"/>
              </a:rPr>
              <a:t>Unix</a:t>
            </a:r>
          </a:p>
        </p:txBody>
      </p:sp>
      <p:sp>
        <p:nvSpPr>
          <p:cNvPr id="10" name="Rectangle 9">
            <a:extLst>
              <a:ext uri="{FF2B5EF4-FFF2-40B4-BE49-F238E27FC236}">
                <a16:creationId xmlns:a16="http://schemas.microsoft.com/office/drawing/2014/main" id="{B9BF38CF-ACFF-4CAE-80C0-99214E5082D5}"/>
              </a:ext>
            </a:extLst>
          </p:cNvPr>
          <p:cNvSpPr/>
          <p:nvPr/>
        </p:nvSpPr>
        <p:spPr>
          <a:xfrm>
            <a:off x="10179949" y="3825064"/>
            <a:ext cx="1831074" cy="130692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Sara</a:t>
            </a:r>
          </a:p>
          <a:p>
            <a:pPr algn="ctr"/>
            <a:r>
              <a:rPr lang="en-CA" sz="1600" dirty="0">
                <a:solidFill>
                  <a:schemeClr val="tx1"/>
                </a:solidFill>
                <a:latin typeface="Times New Roman" panose="02020603050405020304" pitchFamily="18" charset="0"/>
                <a:cs typeface="Times New Roman" panose="02020603050405020304" pitchFamily="18" charset="0"/>
              </a:rPr>
              <a:t>Windows </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7146FFF5-6F8C-4101-8EF0-9D17A4E95855}"/>
              </a:ext>
            </a:extLst>
          </p:cNvPr>
          <p:cNvCxnSpPr>
            <a:cxnSpLocks/>
          </p:cNvCxnSpPr>
          <p:nvPr/>
        </p:nvCxnSpPr>
        <p:spPr>
          <a:xfrm>
            <a:off x="9511951" y="3864640"/>
            <a:ext cx="667998" cy="8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E5A27C-4493-4223-8711-166AE731A1DF}"/>
              </a:ext>
            </a:extLst>
          </p:cNvPr>
          <p:cNvSpPr/>
          <p:nvPr/>
        </p:nvSpPr>
        <p:spPr>
          <a:xfrm>
            <a:off x="10217163" y="4740347"/>
            <a:ext cx="955439" cy="36018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JVM</a:t>
            </a:r>
          </a:p>
        </p:txBody>
      </p:sp>
      <p:sp>
        <p:nvSpPr>
          <p:cNvPr id="14" name="Rectangle 13">
            <a:extLst>
              <a:ext uri="{FF2B5EF4-FFF2-40B4-BE49-F238E27FC236}">
                <a16:creationId xmlns:a16="http://schemas.microsoft.com/office/drawing/2014/main" id="{D1B5646A-8098-4392-B61C-65A6B0F100FD}"/>
              </a:ext>
            </a:extLst>
          </p:cNvPr>
          <p:cNvSpPr/>
          <p:nvPr/>
        </p:nvSpPr>
        <p:spPr>
          <a:xfrm>
            <a:off x="10217163" y="2948467"/>
            <a:ext cx="955439" cy="36018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JVM</a:t>
            </a:r>
          </a:p>
        </p:txBody>
      </p:sp>
      <p:cxnSp>
        <p:nvCxnSpPr>
          <p:cNvPr id="19" name="Straight Arrow Connector 18">
            <a:extLst>
              <a:ext uri="{FF2B5EF4-FFF2-40B4-BE49-F238E27FC236}">
                <a16:creationId xmlns:a16="http://schemas.microsoft.com/office/drawing/2014/main" id="{F554162E-A62B-4389-A6F7-C79F56241E80}"/>
              </a:ext>
            </a:extLst>
          </p:cNvPr>
          <p:cNvCxnSpPr>
            <a:cxnSpLocks/>
          </p:cNvCxnSpPr>
          <p:nvPr/>
        </p:nvCxnSpPr>
        <p:spPr>
          <a:xfrm>
            <a:off x="5943600" y="3864640"/>
            <a:ext cx="14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B2C81D8-1565-49D8-8A61-20D6D276CC03}"/>
              </a:ext>
            </a:extLst>
          </p:cNvPr>
          <p:cNvCxnSpPr>
            <a:cxnSpLocks/>
            <a:stCxn id="8" idx="3"/>
          </p:cNvCxnSpPr>
          <p:nvPr/>
        </p:nvCxnSpPr>
        <p:spPr>
          <a:xfrm flipV="1">
            <a:off x="9549808" y="3128557"/>
            <a:ext cx="630141" cy="73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7BF746-240F-4F4D-ACC0-CA1C288E6B6F}"/>
              </a:ext>
            </a:extLst>
          </p:cNvPr>
          <p:cNvCxnSpPr>
            <a:cxnSpLocks/>
          </p:cNvCxnSpPr>
          <p:nvPr/>
        </p:nvCxnSpPr>
        <p:spPr>
          <a:xfrm>
            <a:off x="3369959" y="3844780"/>
            <a:ext cx="352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052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8" y="347468"/>
            <a:ext cx="3838528"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Cid ,</a:t>
            </a:r>
            <a:r>
              <a:rPr lang="en-CA" sz="1600" dirty="0" err="1">
                <a:solidFill>
                  <a:schemeClr val="tx1"/>
                </a:solidFill>
                <a:latin typeface="Times New Roman" panose="02020603050405020304" pitchFamily="18" charset="0"/>
                <a:cs typeface="Times New Roman" panose="02020603050405020304" pitchFamily="18" charset="0"/>
              </a:rPr>
              <a:t>Date,Temp</a:t>
            </a: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p:nvPr/>
        </p:nvCxnSpPr>
        <p:spPr>
          <a:xfrm>
            <a:off x="2068286" y="2939143"/>
            <a:ext cx="3810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p:nvPr/>
        </p:nvCxnSpPr>
        <p:spPr>
          <a:xfrm>
            <a:off x="2068286" y="3929743"/>
            <a:ext cx="38100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8893629" y="1743112"/>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5677036" y="32222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5628186" y="4330306"/>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3401E3-FCD0-4E2A-9587-B659DC168D48}"/>
              </a:ext>
            </a:extLst>
          </p:cNvPr>
          <p:cNvSpPr/>
          <p:nvPr/>
        </p:nvSpPr>
        <p:spPr>
          <a:xfrm>
            <a:off x="7095224" y="979714"/>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1:1,1,23</a:t>
            </a:r>
          </a:p>
        </p:txBody>
      </p:sp>
    </p:spTree>
    <p:extLst>
      <p:ext uri="{BB962C8B-B14F-4D97-AF65-F5344CB8AC3E}">
        <p14:creationId xmlns:p14="http://schemas.microsoft.com/office/powerpoint/2010/main" val="3555392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8" y="347468"/>
            <a:ext cx="3838528"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b="1" dirty="0">
                <a:solidFill>
                  <a:srgbClr val="FF0000"/>
                </a:solidFill>
                <a:latin typeface="Times New Roman" panose="02020603050405020304" pitchFamily="18" charset="0"/>
                <a:cs typeface="Times New Roman" panose="02020603050405020304" pitchFamily="18" charset="0"/>
              </a:rPr>
              <a:t>Cid</a:t>
            </a:r>
            <a:r>
              <a:rPr lang="en-CA" sz="1600" dirty="0">
                <a:solidFill>
                  <a:schemeClr val="tx1"/>
                </a:solidFill>
                <a:latin typeface="Times New Roman" panose="02020603050405020304" pitchFamily="18" charset="0"/>
                <a:cs typeface="Times New Roman" panose="02020603050405020304" pitchFamily="18" charset="0"/>
              </a:rPr>
              <a:t> , Date, </a:t>
            </a:r>
            <a:r>
              <a:rPr lang="en-CA" sz="1600" b="1" dirty="0">
                <a:solidFill>
                  <a:srgbClr val="FF0000"/>
                </a:solidFill>
                <a:latin typeface="Times New Roman" panose="02020603050405020304" pitchFamily="18" charset="0"/>
                <a:cs typeface="Times New Roman" panose="02020603050405020304" pitchFamily="18" charset="0"/>
              </a:rPr>
              <a:t>Temp</a:t>
            </a: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p:nvPr/>
        </p:nvCxnSpPr>
        <p:spPr>
          <a:xfrm>
            <a:off x="2068286" y="2939143"/>
            <a:ext cx="3810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p:nvPr/>
        </p:nvCxnSpPr>
        <p:spPr>
          <a:xfrm>
            <a:off x="2068286" y="3929743"/>
            <a:ext cx="38100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8285160" y="1743112"/>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5677036" y="32222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5628186" y="4330306"/>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3401E3-FCD0-4E2A-9587-B659DC168D48}"/>
              </a:ext>
            </a:extLst>
          </p:cNvPr>
          <p:cNvSpPr/>
          <p:nvPr/>
        </p:nvSpPr>
        <p:spPr>
          <a:xfrm>
            <a:off x="6486755" y="979714"/>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b="1" dirty="0">
                <a:solidFill>
                  <a:srgbClr val="FF0000"/>
                </a:solidFill>
                <a:latin typeface="Times New Roman" panose="02020603050405020304" pitchFamily="18" charset="0"/>
                <a:cs typeface="Times New Roman" panose="02020603050405020304" pitchFamily="18" charset="0"/>
              </a:rPr>
              <a:t>1</a:t>
            </a:r>
            <a:r>
              <a:rPr lang="en-CA" sz="1600" dirty="0">
                <a:solidFill>
                  <a:schemeClr val="tx1"/>
                </a:solidFill>
                <a:latin typeface="Times New Roman" panose="02020603050405020304" pitchFamily="18" charset="0"/>
                <a:cs typeface="Times New Roman" panose="02020603050405020304" pitchFamily="18" charset="0"/>
              </a:rPr>
              <a:t>,1,</a:t>
            </a:r>
            <a:r>
              <a:rPr lang="en-CA" sz="1600" b="1" dirty="0">
                <a:solidFill>
                  <a:srgbClr val="FF0000"/>
                </a:solidFill>
                <a:latin typeface="Times New Roman" panose="02020603050405020304" pitchFamily="18" charset="0"/>
                <a:cs typeface="Times New Roman" panose="02020603050405020304" pitchFamily="18" charset="0"/>
              </a:rPr>
              <a:t>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E13AA7A-B6E3-4736-B961-3DC0DD29C6C0}"/>
              </a:ext>
            </a:extLst>
          </p:cNvPr>
          <p:cNvSpPr/>
          <p:nvPr/>
        </p:nvSpPr>
        <p:spPr>
          <a:xfrm>
            <a:off x="8687660" y="979712"/>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1,23</a:t>
            </a:r>
          </a:p>
          <a:p>
            <a:pPr algn="ctr"/>
            <a:r>
              <a:rPr lang="en-CA" sz="1600" dirty="0">
                <a:solidFill>
                  <a:schemeClr val="tx1"/>
                </a:solidFill>
                <a:latin typeface="Times New Roman" panose="02020603050405020304" pitchFamily="18" charset="0"/>
                <a:cs typeface="Times New Roman" panose="02020603050405020304" pitchFamily="18" charset="0"/>
              </a:rPr>
              <a:t>2,41</a:t>
            </a:r>
          </a:p>
          <a:p>
            <a:pPr algn="ctr"/>
            <a:r>
              <a:rPr lang="en-CA" sz="1600" dirty="0">
                <a:solidFill>
                  <a:schemeClr val="tx1"/>
                </a:solidFill>
                <a:latin typeface="Times New Roman" panose="02020603050405020304" pitchFamily="18" charset="0"/>
                <a:cs typeface="Times New Roman" panose="02020603050405020304" pitchFamily="18" charset="0"/>
              </a:rPr>
              <a:t>3,35</a:t>
            </a:r>
          </a:p>
          <a:p>
            <a:pPr algn="ctr"/>
            <a:r>
              <a:rPr lang="en-CA" sz="1600" dirty="0">
                <a:solidFill>
                  <a:schemeClr val="tx1"/>
                </a:solidFill>
                <a:latin typeface="Times New Roman" panose="02020603050405020304" pitchFamily="18" charset="0"/>
                <a:cs typeface="Times New Roman" panose="02020603050405020304" pitchFamily="18" charset="0"/>
              </a:rPr>
              <a:t>4,28</a:t>
            </a:r>
          </a:p>
        </p:txBody>
      </p:sp>
    </p:spTree>
    <p:extLst>
      <p:ext uri="{BB962C8B-B14F-4D97-AF65-F5344CB8AC3E}">
        <p14:creationId xmlns:p14="http://schemas.microsoft.com/office/powerpoint/2010/main" val="35761579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8" y="347468"/>
            <a:ext cx="3838528"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Cid , Date, Temp</a:t>
            </a: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p:nvPr/>
        </p:nvCxnSpPr>
        <p:spPr>
          <a:xfrm>
            <a:off x="2068286" y="2939143"/>
            <a:ext cx="3810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p:nvPr/>
        </p:nvCxnSpPr>
        <p:spPr>
          <a:xfrm>
            <a:off x="2068286" y="3929743"/>
            <a:ext cx="38100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8112121" y="1275027"/>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5677036" y="32222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5628186" y="4330306"/>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3401E3-FCD0-4E2A-9587-B659DC168D48}"/>
              </a:ext>
            </a:extLst>
          </p:cNvPr>
          <p:cNvSpPr/>
          <p:nvPr/>
        </p:nvSpPr>
        <p:spPr>
          <a:xfrm>
            <a:off x="6313716" y="511629"/>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E13AA7A-B6E3-4736-B961-3DC0DD29C6C0}"/>
              </a:ext>
            </a:extLst>
          </p:cNvPr>
          <p:cNvSpPr/>
          <p:nvPr/>
        </p:nvSpPr>
        <p:spPr>
          <a:xfrm>
            <a:off x="8514621" y="511627"/>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1,23</a:t>
            </a:r>
          </a:p>
          <a:p>
            <a:pPr algn="ctr"/>
            <a:r>
              <a:rPr lang="en-CA" sz="1600" dirty="0">
                <a:solidFill>
                  <a:schemeClr val="tx1"/>
                </a:solidFill>
                <a:latin typeface="Times New Roman" panose="02020603050405020304" pitchFamily="18" charset="0"/>
                <a:cs typeface="Times New Roman" panose="02020603050405020304" pitchFamily="18" charset="0"/>
              </a:rPr>
              <a:t>2,41</a:t>
            </a:r>
          </a:p>
          <a:p>
            <a:pPr algn="ctr"/>
            <a:r>
              <a:rPr lang="en-CA" sz="1600" dirty="0">
                <a:solidFill>
                  <a:schemeClr val="tx1"/>
                </a:solidFill>
                <a:latin typeface="Times New Roman" panose="02020603050405020304" pitchFamily="18" charset="0"/>
                <a:cs typeface="Times New Roman" panose="02020603050405020304" pitchFamily="18" charset="0"/>
              </a:rPr>
              <a:t>3,35</a:t>
            </a:r>
          </a:p>
          <a:p>
            <a:pPr algn="ctr"/>
            <a:r>
              <a:rPr lang="en-CA" sz="1600" dirty="0">
                <a:solidFill>
                  <a:schemeClr val="tx1"/>
                </a:solidFill>
                <a:latin typeface="Times New Roman" panose="02020603050405020304" pitchFamily="18" charset="0"/>
                <a:cs typeface="Times New Roman" panose="02020603050405020304" pitchFamily="18" charset="0"/>
              </a:rPr>
              <a:t>4,28</a:t>
            </a:r>
          </a:p>
        </p:txBody>
      </p:sp>
      <p:sp>
        <p:nvSpPr>
          <p:cNvPr id="10" name="Diamond 9">
            <a:extLst>
              <a:ext uri="{FF2B5EF4-FFF2-40B4-BE49-F238E27FC236}">
                <a16:creationId xmlns:a16="http://schemas.microsoft.com/office/drawing/2014/main" id="{D19C6E23-F2E5-4DC4-A1FB-BBDA6F0B85A2}"/>
              </a:ext>
            </a:extLst>
          </p:cNvPr>
          <p:cNvSpPr/>
          <p:nvPr/>
        </p:nvSpPr>
        <p:spPr>
          <a:xfrm>
            <a:off x="7951337" y="3114074"/>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28F4E29-20A6-4D0D-B86A-BE1D340144B6}"/>
              </a:ext>
            </a:extLst>
          </p:cNvPr>
          <p:cNvSpPr/>
          <p:nvPr/>
        </p:nvSpPr>
        <p:spPr>
          <a:xfrm>
            <a:off x="6152932" y="2732322"/>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18BFF9F-8374-4CFB-B444-DC30A0E1657F}"/>
              </a:ext>
            </a:extLst>
          </p:cNvPr>
          <p:cNvSpPr/>
          <p:nvPr/>
        </p:nvSpPr>
        <p:spPr>
          <a:xfrm>
            <a:off x="8353837" y="273232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1,22</a:t>
            </a:r>
          </a:p>
          <a:p>
            <a:pPr algn="ctr"/>
            <a:r>
              <a:rPr lang="en-CA" sz="1600" dirty="0">
                <a:solidFill>
                  <a:schemeClr val="tx1"/>
                </a:solidFill>
                <a:latin typeface="Times New Roman" panose="02020603050405020304" pitchFamily="18" charset="0"/>
                <a:cs typeface="Times New Roman" panose="02020603050405020304" pitchFamily="18" charset="0"/>
              </a:rPr>
              <a:t>2,45</a:t>
            </a:r>
          </a:p>
          <a:p>
            <a:pPr algn="ctr"/>
            <a:r>
              <a:rPr lang="en-CA" sz="1600" dirty="0">
                <a:solidFill>
                  <a:schemeClr val="tx1"/>
                </a:solidFill>
                <a:latin typeface="Times New Roman" panose="02020603050405020304" pitchFamily="18" charset="0"/>
                <a:cs typeface="Times New Roman" panose="02020603050405020304" pitchFamily="18" charset="0"/>
              </a:rPr>
              <a:t>3,33</a:t>
            </a:r>
          </a:p>
          <a:p>
            <a:pPr algn="ctr"/>
            <a:r>
              <a:rPr lang="en-CA" sz="1600" dirty="0">
                <a:solidFill>
                  <a:schemeClr val="tx1"/>
                </a:solidFill>
                <a:latin typeface="Times New Roman" panose="02020603050405020304" pitchFamily="18" charset="0"/>
                <a:cs typeface="Times New Roman" panose="02020603050405020304" pitchFamily="18" charset="0"/>
              </a:rPr>
              <a:t>4,26</a:t>
            </a:r>
          </a:p>
        </p:txBody>
      </p:sp>
    </p:spTree>
    <p:extLst>
      <p:ext uri="{BB962C8B-B14F-4D97-AF65-F5344CB8AC3E}">
        <p14:creationId xmlns:p14="http://schemas.microsoft.com/office/powerpoint/2010/main" val="3443211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2039758" y="347468"/>
            <a:ext cx="3838528" cy="616306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Cid , Date, Temp</a:t>
            </a: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p:nvPr/>
        </p:nvCxnSpPr>
        <p:spPr>
          <a:xfrm>
            <a:off x="2068286" y="2939143"/>
            <a:ext cx="3810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p:nvPr/>
        </p:nvCxnSpPr>
        <p:spPr>
          <a:xfrm>
            <a:off x="2068286" y="3929743"/>
            <a:ext cx="38100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8112121" y="1275027"/>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5677036" y="32222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5628186" y="4330306"/>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3401E3-FCD0-4E2A-9587-B659DC168D48}"/>
              </a:ext>
            </a:extLst>
          </p:cNvPr>
          <p:cNvSpPr/>
          <p:nvPr/>
        </p:nvSpPr>
        <p:spPr>
          <a:xfrm>
            <a:off x="6313716" y="511629"/>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E13AA7A-B6E3-4736-B961-3DC0DD29C6C0}"/>
              </a:ext>
            </a:extLst>
          </p:cNvPr>
          <p:cNvSpPr/>
          <p:nvPr/>
        </p:nvSpPr>
        <p:spPr>
          <a:xfrm>
            <a:off x="8514621" y="511627"/>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1,23</a:t>
            </a:r>
          </a:p>
          <a:p>
            <a:pPr algn="ctr"/>
            <a:r>
              <a:rPr lang="en-CA" sz="1600" dirty="0">
                <a:solidFill>
                  <a:schemeClr val="tx1"/>
                </a:solidFill>
                <a:latin typeface="Times New Roman" panose="02020603050405020304" pitchFamily="18" charset="0"/>
                <a:cs typeface="Times New Roman" panose="02020603050405020304" pitchFamily="18" charset="0"/>
              </a:rPr>
              <a:t>2,41</a:t>
            </a:r>
          </a:p>
          <a:p>
            <a:pPr algn="ctr"/>
            <a:r>
              <a:rPr lang="en-CA" sz="1600" dirty="0">
                <a:solidFill>
                  <a:schemeClr val="tx1"/>
                </a:solidFill>
                <a:latin typeface="Times New Roman" panose="02020603050405020304" pitchFamily="18" charset="0"/>
                <a:cs typeface="Times New Roman" panose="02020603050405020304" pitchFamily="18" charset="0"/>
              </a:rPr>
              <a:t>3,35</a:t>
            </a:r>
          </a:p>
          <a:p>
            <a:pPr algn="ctr"/>
            <a:r>
              <a:rPr lang="en-CA" sz="1600" dirty="0">
                <a:solidFill>
                  <a:schemeClr val="tx1"/>
                </a:solidFill>
                <a:latin typeface="Times New Roman" panose="02020603050405020304" pitchFamily="18" charset="0"/>
                <a:cs typeface="Times New Roman" panose="02020603050405020304" pitchFamily="18" charset="0"/>
              </a:rPr>
              <a:t>4,28</a:t>
            </a:r>
          </a:p>
        </p:txBody>
      </p:sp>
      <p:sp>
        <p:nvSpPr>
          <p:cNvPr id="10" name="Diamond 9">
            <a:extLst>
              <a:ext uri="{FF2B5EF4-FFF2-40B4-BE49-F238E27FC236}">
                <a16:creationId xmlns:a16="http://schemas.microsoft.com/office/drawing/2014/main" id="{D19C6E23-F2E5-4DC4-A1FB-BBDA6F0B85A2}"/>
              </a:ext>
            </a:extLst>
          </p:cNvPr>
          <p:cNvSpPr/>
          <p:nvPr/>
        </p:nvSpPr>
        <p:spPr>
          <a:xfrm>
            <a:off x="8112121" y="3075932"/>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28F4E29-20A6-4D0D-B86A-BE1D340144B6}"/>
              </a:ext>
            </a:extLst>
          </p:cNvPr>
          <p:cNvSpPr/>
          <p:nvPr/>
        </p:nvSpPr>
        <p:spPr>
          <a:xfrm>
            <a:off x="6313716" y="269418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18BFF9F-8374-4CFB-B444-DC30A0E1657F}"/>
              </a:ext>
            </a:extLst>
          </p:cNvPr>
          <p:cNvSpPr/>
          <p:nvPr/>
        </p:nvSpPr>
        <p:spPr>
          <a:xfrm>
            <a:off x="8514621" y="2694178"/>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1,22</a:t>
            </a:r>
          </a:p>
          <a:p>
            <a:pPr algn="ctr"/>
            <a:r>
              <a:rPr lang="en-CA" sz="1600" dirty="0">
                <a:solidFill>
                  <a:schemeClr val="tx1"/>
                </a:solidFill>
                <a:latin typeface="Times New Roman" panose="02020603050405020304" pitchFamily="18" charset="0"/>
                <a:cs typeface="Times New Roman" panose="02020603050405020304" pitchFamily="18" charset="0"/>
              </a:rPr>
              <a:t>2,45</a:t>
            </a:r>
          </a:p>
          <a:p>
            <a:pPr algn="ctr"/>
            <a:r>
              <a:rPr lang="en-CA" sz="1600" dirty="0">
                <a:solidFill>
                  <a:schemeClr val="tx1"/>
                </a:solidFill>
                <a:latin typeface="Times New Roman" panose="02020603050405020304" pitchFamily="18" charset="0"/>
                <a:cs typeface="Times New Roman" panose="02020603050405020304" pitchFamily="18" charset="0"/>
              </a:rPr>
              <a:t>3,33</a:t>
            </a:r>
          </a:p>
          <a:p>
            <a:pPr algn="ctr"/>
            <a:r>
              <a:rPr lang="en-CA" sz="1600" dirty="0">
                <a:solidFill>
                  <a:schemeClr val="tx1"/>
                </a:solidFill>
                <a:latin typeface="Times New Roman" panose="02020603050405020304" pitchFamily="18" charset="0"/>
                <a:cs typeface="Times New Roman" panose="02020603050405020304" pitchFamily="18" charset="0"/>
              </a:rPr>
              <a:t>4,26</a:t>
            </a:r>
          </a:p>
        </p:txBody>
      </p:sp>
      <p:sp>
        <p:nvSpPr>
          <p:cNvPr id="16" name="Diamond 15">
            <a:extLst>
              <a:ext uri="{FF2B5EF4-FFF2-40B4-BE49-F238E27FC236}">
                <a16:creationId xmlns:a16="http://schemas.microsoft.com/office/drawing/2014/main" id="{EE6B8EEC-3B5E-4215-A78F-49368D794F36}"/>
              </a:ext>
            </a:extLst>
          </p:cNvPr>
          <p:cNvSpPr/>
          <p:nvPr/>
        </p:nvSpPr>
        <p:spPr>
          <a:xfrm>
            <a:off x="8112121" y="4927322"/>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BB737CE-E0E0-415A-B2AD-BABDFDA128BD}"/>
              </a:ext>
            </a:extLst>
          </p:cNvPr>
          <p:cNvSpPr/>
          <p:nvPr/>
        </p:nvSpPr>
        <p:spPr>
          <a:xfrm>
            <a:off x="6313716" y="454557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D7E1D2E-0164-4F12-B361-8D77AFD470A3}"/>
              </a:ext>
            </a:extLst>
          </p:cNvPr>
          <p:cNvSpPr/>
          <p:nvPr/>
        </p:nvSpPr>
        <p:spPr>
          <a:xfrm>
            <a:off x="8514621" y="4545568"/>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1,19</a:t>
            </a:r>
          </a:p>
          <a:p>
            <a:pPr algn="ctr"/>
            <a:r>
              <a:rPr lang="en-CA" sz="1600" dirty="0">
                <a:solidFill>
                  <a:schemeClr val="tx1"/>
                </a:solidFill>
                <a:latin typeface="Times New Roman" panose="02020603050405020304" pitchFamily="18" charset="0"/>
                <a:cs typeface="Times New Roman" panose="02020603050405020304" pitchFamily="18" charset="0"/>
              </a:rPr>
              <a:t>2,40</a:t>
            </a:r>
          </a:p>
          <a:p>
            <a:pPr algn="ctr"/>
            <a:r>
              <a:rPr lang="en-CA" sz="1600" dirty="0">
                <a:solidFill>
                  <a:schemeClr val="tx1"/>
                </a:solidFill>
                <a:latin typeface="Times New Roman" panose="02020603050405020304" pitchFamily="18" charset="0"/>
                <a:cs typeface="Times New Roman" panose="02020603050405020304" pitchFamily="18" charset="0"/>
              </a:rPr>
              <a:t>3,39</a:t>
            </a:r>
          </a:p>
          <a:p>
            <a:pPr algn="ctr"/>
            <a:r>
              <a:rPr lang="en-CA" sz="1600" dirty="0">
                <a:solidFill>
                  <a:schemeClr val="tx1"/>
                </a:solidFill>
                <a:latin typeface="Times New Roman" panose="02020603050405020304" pitchFamily="18" charset="0"/>
                <a:cs typeface="Times New Roman" panose="02020603050405020304" pitchFamily="18" charset="0"/>
              </a:rPr>
              <a:t>4,30</a:t>
            </a:r>
          </a:p>
        </p:txBody>
      </p:sp>
    </p:spTree>
    <p:extLst>
      <p:ext uri="{BB962C8B-B14F-4D97-AF65-F5344CB8AC3E}">
        <p14:creationId xmlns:p14="http://schemas.microsoft.com/office/powerpoint/2010/main" val="16867443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FCA307-BD0E-4FB0-8F44-0AD4BAFEE7E2}"/>
              </a:ext>
            </a:extLst>
          </p:cNvPr>
          <p:cNvSpPr/>
          <p:nvPr/>
        </p:nvSpPr>
        <p:spPr>
          <a:xfrm>
            <a:off x="1571904" y="0"/>
            <a:ext cx="1837216" cy="3841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Processing in HG2</a:t>
            </a:r>
          </a:p>
        </p:txBody>
      </p:sp>
      <p:sp>
        <p:nvSpPr>
          <p:cNvPr id="5" name="Rectangle 4">
            <a:extLst>
              <a:ext uri="{FF2B5EF4-FFF2-40B4-BE49-F238E27FC236}">
                <a16:creationId xmlns:a16="http://schemas.microsoft.com/office/drawing/2014/main" id="{9C75856F-4617-4B1E-9A2C-743F6147E941}"/>
              </a:ext>
            </a:extLst>
          </p:cNvPr>
          <p:cNvSpPr/>
          <p:nvPr/>
        </p:nvSpPr>
        <p:spPr>
          <a:xfrm>
            <a:off x="1571904" y="444954"/>
            <a:ext cx="5786839" cy="64679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Hadoop jar </a:t>
            </a:r>
            <a:r>
              <a:rPr lang="en-CA" sz="1400" dirty="0" err="1">
                <a:solidFill>
                  <a:schemeClr val="tx1"/>
                </a:solidFill>
                <a:latin typeface="Times New Roman" panose="02020603050405020304" pitchFamily="18" charset="0"/>
                <a:cs typeface="Times New Roman" panose="02020603050405020304" pitchFamily="18" charset="0"/>
              </a:rPr>
              <a:t>jarfilename</a:t>
            </a:r>
            <a:r>
              <a:rPr lang="en-CA" sz="1400" dirty="0">
                <a:solidFill>
                  <a:schemeClr val="tx1"/>
                </a:solidFill>
                <a:latin typeface="Times New Roman" panose="02020603050405020304" pitchFamily="18" charset="0"/>
                <a:cs typeface="Times New Roman" panose="02020603050405020304" pitchFamily="18" charset="0"/>
              </a:rPr>
              <a:t> </a:t>
            </a:r>
            <a:r>
              <a:rPr lang="en-CA" sz="1400" dirty="0" err="1">
                <a:solidFill>
                  <a:schemeClr val="tx1"/>
                </a:solidFill>
                <a:latin typeface="Times New Roman" panose="02020603050405020304" pitchFamily="18" charset="0"/>
                <a:cs typeface="Times New Roman" panose="02020603050405020304" pitchFamily="18" charset="0"/>
              </a:rPr>
              <a:t>className</a:t>
            </a:r>
            <a:r>
              <a:rPr lang="en-CA" sz="1400" dirty="0">
                <a:solidFill>
                  <a:schemeClr val="tx1"/>
                </a:solidFill>
                <a:latin typeface="Times New Roman" panose="02020603050405020304" pitchFamily="18" charset="0"/>
                <a:cs typeface="Times New Roman" panose="02020603050405020304" pitchFamily="18" charset="0"/>
              </a:rPr>
              <a:t> InputFilePath OutputFilePath</a:t>
            </a:r>
          </a:p>
        </p:txBody>
      </p:sp>
      <p:sp>
        <p:nvSpPr>
          <p:cNvPr id="6" name="Rectangle 5">
            <a:extLst>
              <a:ext uri="{FF2B5EF4-FFF2-40B4-BE49-F238E27FC236}">
                <a16:creationId xmlns:a16="http://schemas.microsoft.com/office/drawing/2014/main" id="{BCA20BA3-5D52-4567-8CB4-7B632CE76460}"/>
              </a:ext>
            </a:extLst>
          </p:cNvPr>
          <p:cNvSpPr/>
          <p:nvPr/>
        </p:nvSpPr>
        <p:spPr>
          <a:xfrm>
            <a:off x="1571904" y="1540214"/>
            <a:ext cx="1465211" cy="1565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Node </a:t>
            </a:r>
          </a:p>
          <a:p>
            <a:pPr algn="ctr"/>
            <a:r>
              <a:rPr lang="en-CA" sz="1400" dirty="0">
                <a:solidFill>
                  <a:schemeClr val="tx1"/>
                </a:solidFill>
                <a:latin typeface="Times New Roman" panose="02020603050405020304" pitchFamily="18" charset="0"/>
                <a:cs typeface="Times New Roman" panose="02020603050405020304" pitchFamily="18" charset="0"/>
              </a:rPr>
              <a:t>Client</a:t>
            </a:r>
          </a:p>
        </p:txBody>
      </p:sp>
      <p:cxnSp>
        <p:nvCxnSpPr>
          <p:cNvPr id="8" name="Straight Arrow Connector 7">
            <a:extLst>
              <a:ext uri="{FF2B5EF4-FFF2-40B4-BE49-F238E27FC236}">
                <a16:creationId xmlns:a16="http://schemas.microsoft.com/office/drawing/2014/main" id="{BA33A405-5D21-418C-8241-2AC740F830A8}"/>
              </a:ext>
            </a:extLst>
          </p:cNvPr>
          <p:cNvCxnSpPr/>
          <p:nvPr/>
        </p:nvCxnSpPr>
        <p:spPr>
          <a:xfrm>
            <a:off x="2166257" y="989805"/>
            <a:ext cx="0" cy="550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E263C45-3EE2-4EB5-9AD5-D658DCA0E2B1}"/>
              </a:ext>
            </a:extLst>
          </p:cNvPr>
          <p:cNvSpPr/>
          <p:nvPr/>
        </p:nvSpPr>
        <p:spPr>
          <a:xfrm>
            <a:off x="4029895" y="1540214"/>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Master </a:t>
            </a:r>
          </a:p>
          <a:p>
            <a:pPr algn="ctr"/>
            <a:r>
              <a:rPr lang="en-CA" sz="1400" dirty="0">
                <a:solidFill>
                  <a:schemeClr val="tx1"/>
                </a:solidFill>
                <a:latin typeface="Times New Roman" panose="02020603050405020304" pitchFamily="18" charset="0"/>
                <a:cs typeface="Times New Roman" panose="02020603050405020304" pitchFamily="18" charset="0"/>
              </a:rPr>
              <a:t>Resource Manager</a:t>
            </a:r>
          </a:p>
        </p:txBody>
      </p:sp>
      <p:cxnSp>
        <p:nvCxnSpPr>
          <p:cNvPr id="11" name="Straight Arrow Connector 10">
            <a:extLst>
              <a:ext uri="{FF2B5EF4-FFF2-40B4-BE49-F238E27FC236}">
                <a16:creationId xmlns:a16="http://schemas.microsoft.com/office/drawing/2014/main" id="{8DB35EF2-3A20-441B-8D61-319E31C7724C}"/>
              </a:ext>
            </a:extLst>
          </p:cNvPr>
          <p:cNvCxnSpPr>
            <a:cxnSpLocks/>
          </p:cNvCxnSpPr>
          <p:nvPr/>
        </p:nvCxnSpPr>
        <p:spPr>
          <a:xfrm>
            <a:off x="2898863" y="2144287"/>
            <a:ext cx="12692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56680A-93A9-4EDC-B92C-E11736ED751F}"/>
              </a:ext>
            </a:extLst>
          </p:cNvPr>
          <p:cNvCxnSpPr>
            <a:cxnSpLocks/>
          </p:cNvCxnSpPr>
          <p:nvPr/>
        </p:nvCxnSpPr>
        <p:spPr>
          <a:xfrm flipH="1">
            <a:off x="2898863" y="2676298"/>
            <a:ext cx="133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4F69FF-4BF7-426D-BD75-79C44F0EECC9}"/>
              </a:ext>
            </a:extLst>
          </p:cNvPr>
          <p:cNvSpPr/>
          <p:nvPr/>
        </p:nvSpPr>
        <p:spPr>
          <a:xfrm>
            <a:off x="833681" y="3867921"/>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/JOBID</a:t>
            </a:r>
          </a:p>
          <a:p>
            <a:pPr algn="ctr"/>
            <a:r>
              <a:rPr lang="en-CA" sz="1600" dirty="0">
                <a:solidFill>
                  <a:schemeClr val="tx1"/>
                </a:solidFill>
                <a:latin typeface="Times New Roman" panose="02020603050405020304" pitchFamily="18" charset="0"/>
                <a:cs typeface="Times New Roman" panose="02020603050405020304" pitchFamily="18" charset="0"/>
              </a:rPr>
              <a:t>Jar File</a:t>
            </a:r>
          </a:p>
          <a:p>
            <a:pPr algn="ctr"/>
            <a:r>
              <a:rPr lang="en-CA" sz="1600" dirty="0">
                <a:solidFill>
                  <a:schemeClr val="tx1"/>
                </a:solidFill>
                <a:latin typeface="Times New Roman" panose="02020603050405020304" pitchFamily="18" charset="0"/>
                <a:cs typeface="Times New Roman" panose="02020603050405020304" pitchFamily="18" charset="0"/>
              </a:rPr>
              <a:t>InputFilePath</a:t>
            </a:r>
          </a:p>
          <a:p>
            <a:pPr algn="ctr"/>
            <a:r>
              <a:rPr lang="en-CA" sz="1600" dirty="0">
                <a:solidFill>
                  <a:schemeClr val="tx1"/>
                </a:solidFill>
                <a:latin typeface="Times New Roman" panose="02020603050405020304" pitchFamily="18" charset="0"/>
                <a:cs typeface="Times New Roman" panose="02020603050405020304" pitchFamily="18" charset="0"/>
              </a:rPr>
              <a:t>OutputFilePath</a:t>
            </a:r>
          </a:p>
        </p:txBody>
      </p:sp>
      <p:sp>
        <p:nvSpPr>
          <p:cNvPr id="16" name="Rectangle 15">
            <a:extLst>
              <a:ext uri="{FF2B5EF4-FFF2-40B4-BE49-F238E27FC236}">
                <a16:creationId xmlns:a16="http://schemas.microsoft.com/office/drawing/2014/main" id="{24F7401A-2A33-4695-9AA3-E0375F6CE87F}"/>
              </a:ext>
            </a:extLst>
          </p:cNvPr>
          <p:cNvSpPr/>
          <p:nvPr/>
        </p:nvSpPr>
        <p:spPr>
          <a:xfrm>
            <a:off x="3199118" y="2368521"/>
            <a:ext cx="668773" cy="307777"/>
          </a:xfrm>
          <a:prstGeom prst="rect">
            <a:avLst/>
          </a:prstGeom>
        </p:spPr>
        <p:txBody>
          <a:bodyPr wrap="none">
            <a:spAutoFit/>
          </a:bodyPr>
          <a:lstStyle/>
          <a:p>
            <a:r>
              <a:rPr lang="en-CA" sz="1400" dirty="0">
                <a:latin typeface="Times New Roman" panose="02020603050405020304" pitchFamily="18" charset="0"/>
                <a:cs typeface="Times New Roman" panose="02020603050405020304" pitchFamily="18" charset="0"/>
              </a:rPr>
              <a:t>Job ID</a:t>
            </a:r>
            <a:endParaRPr lang="en-CA" sz="1400" dirty="0"/>
          </a:p>
        </p:txBody>
      </p:sp>
      <p:sp>
        <p:nvSpPr>
          <p:cNvPr id="17" name="Rectangle 16">
            <a:extLst>
              <a:ext uri="{FF2B5EF4-FFF2-40B4-BE49-F238E27FC236}">
                <a16:creationId xmlns:a16="http://schemas.microsoft.com/office/drawing/2014/main" id="{47E1B173-35BE-4F0E-A016-31E45B36B050}"/>
              </a:ext>
            </a:extLst>
          </p:cNvPr>
          <p:cNvSpPr/>
          <p:nvPr/>
        </p:nvSpPr>
        <p:spPr>
          <a:xfrm>
            <a:off x="4168147" y="2882702"/>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56FB3C2-F209-421E-8C8F-64E52F5147EC}"/>
              </a:ext>
            </a:extLst>
          </p:cNvPr>
          <p:cNvCxnSpPr/>
          <p:nvPr/>
        </p:nvCxnSpPr>
        <p:spPr>
          <a:xfrm>
            <a:off x="4389123" y="2882702"/>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4CF076-E5BC-4A6C-A2B4-F29055E3C85E}"/>
              </a:ext>
            </a:extLst>
          </p:cNvPr>
          <p:cNvCxnSpPr/>
          <p:nvPr/>
        </p:nvCxnSpPr>
        <p:spPr>
          <a:xfrm>
            <a:off x="4907154"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D391E3-F4FD-4551-ACD8-38EADF94F46C}"/>
              </a:ext>
            </a:extLst>
          </p:cNvPr>
          <p:cNvCxnSpPr/>
          <p:nvPr/>
        </p:nvCxnSpPr>
        <p:spPr>
          <a:xfrm>
            <a:off x="5129351" y="289316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4E2151-C329-416B-A736-3A4FEFE334BD}"/>
              </a:ext>
            </a:extLst>
          </p:cNvPr>
          <p:cNvCxnSpPr/>
          <p:nvPr/>
        </p:nvCxnSpPr>
        <p:spPr>
          <a:xfrm>
            <a:off x="5401494" y="2885153"/>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E47D15-5FA6-4885-9EA9-B1C2D420EA36}"/>
              </a:ext>
            </a:extLst>
          </p:cNvPr>
          <p:cNvCxnSpPr/>
          <p:nvPr/>
        </p:nvCxnSpPr>
        <p:spPr>
          <a:xfrm>
            <a:off x="4617723" y="2897216"/>
            <a:ext cx="0" cy="22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E375C5-309A-48C7-855A-EC80DE8A3706}"/>
              </a:ext>
            </a:extLst>
          </p:cNvPr>
          <p:cNvCxnSpPr>
            <a:cxnSpLocks/>
          </p:cNvCxnSpPr>
          <p:nvPr/>
        </p:nvCxnSpPr>
        <p:spPr>
          <a:xfrm>
            <a:off x="2046515" y="3116630"/>
            <a:ext cx="0" cy="695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42D45EE-12EE-42B6-81F7-3E06E582E1F9}"/>
              </a:ext>
            </a:extLst>
          </p:cNvPr>
          <p:cNvSpPr/>
          <p:nvPr/>
        </p:nvSpPr>
        <p:spPr>
          <a:xfrm>
            <a:off x="3469557" y="3857314"/>
            <a:ext cx="1659794" cy="154338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3EB1CEF-ABE1-4759-BDE7-381E794A7DBC}"/>
              </a:ext>
            </a:extLst>
          </p:cNvPr>
          <p:cNvSpPr/>
          <p:nvPr/>
        </p:nvSpPr>
        <p:spPr>
          <a:xfrm>
            <a:off x="3533504" y="3757203"/>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28" name="Rectangle 27">
            <a:extLst>
              <a:ext uri="{FF2B5EF4-FFF2-40B4-BE49-F238E27FC236}">
                <a16:creationId xmlns:a16="http://schemas.microsoft.com/office/drawing/2014/main" id="{3A01E067-8AA0-488F-BB6F-BFCB771688E4}"/>
              </a:ext>
            </a:extLst>
          </p:cNvPr>
          <p:cNvSpPr/>
          <p:nvPr/>
        </p:nvSpPr>
        <p:spPr>
          <a:xfrm>
            <a:off x="3867892" y="4287184"/>
            <a:ext cx="74983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AM</a:t>
            </a:r>
          </a:p>
        </p:txBody>
      </p:sp>
      <p:cxnSp>
        <p:nvCxnSpPr>
          <p:cNvPr id="29" name="Straight Arrow Connector 28">
            <a:extLst>
              <a:ext uri="{FF2B5EF4-FFF2-40B4-BE49-F238E27FC236}">
                <a16:creationId xmlns:a16="http://schemas.microsoft.com/office/drawing/2014/main" id="{1E771713-0128-47F3-8C44-985827324B64}"/>
              </a:ext>
            </a:extLst>
          </p:cNvPr>
          <p:cNvCxnSpPr>
            <a:cxnSpLocks/>
            <a:endCxn id="27" idx="0"/>
          </p:cNvCxnSpPr>
          <p:nvPr/>
        </p:nvCxnSpPr>
        <p:spPr>
          <a:xfrm flipH="1">
            <a:off x="4292103" y="2600098"/>
            <a:ext cx="247240" cy="1157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478F3BA-3C60-431E-879F-D062480DF8B7}"/>
              </a:ext>
            </a:extLst>
          </p:cNvPr>
          <p:cNvCxnSpPr>
            <a:cxnSpLocks/>
            <a:stCxn id="28" idx="1"/>
          </p:cNvCxnSpPr>
          <p:nvPr/>
        </p:nvCxnSpPr>
        <p:spPr>
          <a:xfrm flipH="1" flipV="1">
            <a:off x="2490514" y="4287185"/>
            <a:ext cx="1377378" cy="1542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Rectangle 34">
            <a:extLst>
              <a:ext uri="{FF2B5EF4-FFF2-40B4-BE49-F238E27FC236}">
                <a16:creationId xmlns:a16="http://schemas.microsoft.com/office/drawing/2014/main" id="{45D4B103-AB36-4452-9D71-604913E34676}"/>
              </a:ext>
            </a:extLst>
          </p:cNvPr>
          <p:cNvSpPr/>
          <p:nvPr/>
        </p:nvSpPr>
        <p:spPr>
          <a:xfrm>
            <a:off x="6263646" y="1512007"/>
            <a:ext cx="1907510" cy="17130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Name Node</a:t>
            </a:r>
          </a:p>
        </p:txBody>
      </p:sp>
      <p:sp>
        <p:nvSpPr>
          <p:cNvPr id="10" name="Rectangle 9">
            <a:extLst>
              <a:ext uri="{FF2B5EF4-FFF2-40B4-BE49-F238E27FC236}">
                <a16:creationId xmlns:a16="http://schemas.microsoft.com/office/drawing/2014/main" id="{E6EDC514-818D-4490-B21C-34C59E8CA6C4}"/>
              </a:ext>
            </a:extLst>
          </p:cNvPr>
          <p:cNvSpPr/>
          <p:nvPr/>
        </p:nvSpPr>
        <p:spPr>
          <a:xfrm>
            <a:off x="7965279" y="1708619"/>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B1:6,3,78</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1925F7E-BA71-4BC4-8BF9-C955F433412C}"/>
              </a:ext>
            </a:extLst>
          </p:cNvPr>
          <p:cNvCxnSpPr>
            <a:cxnSpLocks/>
            <a:endCxn id="28" idx="3"/>
          </p:cNvCxnSpPr>
          <p:nvPr/>
        </p:nvCxnSpPr>
        <p:spPr>
          <a:xfrm flipH="1">
            <a:off x="4617724" y="2396727"/>
            <a:ext cx="3470362" cy="20447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C6ED0624-2879-4AD5-8A92-E64DB30AA73F}"/>
              </a:ext>
            </a:extLst>
          </p:cNvPr>
          <p:cNvSpPr/>
          <p:nvPr/>
        </p:nvSpPr>
        <p:spPr>
          <a:xfrm>
            <a:off x="6234565" y="3812383"/>
            <a:ext cx="1659794" cy="15433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M78</a:t>
            </a:r>
          </a:p>
        </p:txBody>
      </p:sp>
      <p:sp>
        <p:nvSpPr>
          <p:cNvPr id="40" name="Rectangle 39">
            <a:extLst>
              <a:ext uri="{FF2B5EF4-FFF2-40B4-BE49-F238E27FC236}">
                <a16:creationId xmlns:a16="http://schemas.microsoft.com/office/drawing/2014/main" id="{0ADD632D-15CB-4342-A24D-AEA3A5973C64}"/>
              </a:ext>
            </a:extLst>
          </p:cNvPr>
          <p:cNvSpPr/>
          <p:nvPr/>
        </p:nvSpPr>
        <p:spPr>
          <a:xfrm>
            <a:off x="8452019" y="3757203"/>
            <a:ext cx="1659794" cy="153325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M5</a:t>
            </a:r>
          </a:p>
        </p:txBody>
      </p:sp>
      <p:sp>
        <p:nvSpPr>
          <p:cNvPr id="41" name="Rectangle 40">
            <a:extLst>
              <a:ext uri="{FF2B5EF4-FFF2-40B4-BE49-F238E27FC236}">
                <a16:creationId xmlns:a16="http://schemas.microsoft.com/office/drawing/2014/main" id="{B2092406-EFEB-4E97-9E1C-3EDB83182ACB}"/>
              </a:ext>
            </a:extLst>
          </p:cNvPr>
          <p:cNvSpPr/>
          <p:nvPr/>
        </p:nvSpPr>
        <p:spPr>
          <a:xfrm>
            <a:off x="10475746" y="3724267"/>
            <a:ext cx="1659794" cy="1566546"/>
          </a:xfrm>
          <a:prstGeom prst="rect">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    </a:t>
            </a:r>
          </a:p>
          <a:p>
            <a:pPr algn="ctr"/>
            <a:endParaRPr lang="en-CA" sz="1600" dirty="0">
              <a:latin typeface="Times New Roman" panose="02020603050405020304" pitchFamily="18" charset="0"/>
              <a:cs typeface="Times New Roman" panose="02020603050405020304" pitchFamily="18" charset="0"/>
            </a:endParaRP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M21</a:t>
            </a:r>
          </a:p>
        </p:txBody>
      </p:sp>
      <p:sp>
        <p:nvSpPr>
          <p:cNvPr id="42" name="Rectangle 41">
            <a:extLst>
              <a:ext uri="{FF2B5EF4-FFF2-40B4-BE49-F238E27FC236}">
                <a16:creationId xmlns:a16="http://schemas.microsoft.com/office/drawing/2014/main" id="{DDCA3651-998A-4150-B76C-9BB830A9988D}"/>
              </a:ext>
            </a:extLst>
          </p:cNvPr>
          <p:cNvSpPr/>
          <p:nvPr/>
        </p:nvSpPr>
        <p:spPr>
          <a:xfrm>
            <a:off x="6466487"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31" name="Rectangle 30">
            <a:extLst>
              <a:ext uri="{FF2B5EF4-FFF2-40B4-BE49-F238E27FC236}">
                <a16:creationId xmlns:a16="http://schemas.microsoft.com/office/drawing/2014/main" id="{A51375C0-71EE-4EFA-B5C7-C7FC5ACDB679}"/>
              </a:ext>
            </a:extLst>
          </p:cNvPr>
          <p:cNvSpPr/>
          <p:nvPr/>
        </p:nvSpPr>
        <p:spPr>
          <a:xfrm>
            <a:off x="8648199"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A350C31D-4E58-4A60-A358-C9B46842D25E}"/>
              </a:ext>
            </a:extLst>
          </p:cNvPr>
          <p:cNvSpPr/>
          <p:nvPr/>
        </p:nvSpPr>
        <p:spPr>
          <a:xfrm>
            <a:off x="10683203" y="3978639"/>
            <a:ext cx="445942" cy="3085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AF94143C-53C2-414F-ABE8-96DBAC62F3D5}"/>
              </a:ext>
            </a:extLst>
          </p:cNvPr>
          <p:cNvSpPr/>
          <p:nvPr/>
        </p:nvSpPr>
        <p:spPr>
          <a:xfrm>
            <a:off x="6277518" y="3666580"/>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7" name="Rectangle 36">
            <a:extLst>
              <a:ext uri="{FF2B5EF4-FFF2-40B4-BE49-F238E27FC236}">
                <a16:creationId xmlns:a16="http://schemas.microsoft.com/office/drawing/2014/main" id="{BE26E8A8-34FA-491F-9925-BE3FF9809066}"/>
              </a:ext>
            </a:extLst>
          </p:cNvPr>
          <p:cNvSpPr/>
          <p:nvPr/>
        </p:nvSpPr>
        <p:spPr>
          <a:xfrm>
            <a:off x="8666740" y="3644454"/>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38" name="Rectangle 37">
            <a:extLst>
              <a:ext uri="{FF2B5EF4-FFF2-40B4-BE49-F238E27FC236}">
                <a16:creationId xmlns:a16="http://schemas.microsoft.com/office/drawing/2014/main" id="{7FF20D27-976D-4A50-9C3D-F8CFBC11887A}"/>
              </a:ext>
            </a:extLst>
          </p:cNvPr>
          <p:cNvSpPr/>
          <p:nvPr/>
        </p:nvSpPr>
        <p:spPr>
          <a:xfrm>
            <a:off x="10547044" y="3666579"/>
            <a:ext cx="1517197"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43" name="Diamond 42">
            <a:extLst>
              <a:ext uri="{FF2B5EF4-FFF2-40B4-BE49-F238E27FC236}">
                <a16:creationId xmlns:a16="http://schemas.microsoft.com/office/drawing/2014/main" id="{7BB81EB7-8F28-4B28-8C7C-A3BA4AF7D69F}"/>
              </a:ext>
            </a:extLst>
          </p:cNvPr>
          <p:cNvSpPr/>
          <p:nvPr/>
        </p:nvSpPr>
        <p:spPr>
          <a:xfrm>
            <a:off x="11934290" y="41001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4" name="Diamond 43">
            <a:extLst>
              <a:ext uri="{FF2B5EF4-FFF2-40B4-BE49-F238E27FC236}">
                <a16:creationId xmlns:a16="http://schemas.microsoft.com/office/drawing/2014/main" id="{3B029AAE-9FAF-4AAA-8730-5953BB1D2299}"/>
              </a:ext>
            </a:extLst>
          </p:cNvPr>
          <p:cNvSpPr/>
          <p:nvPr/>
        </p:nvSpPr>
        <p:spPr>
          <a:xfrm>
            <a:off x="9927342"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5" name="Diamond 44">
            <a:extLst>
              <a:ext uri="{FF2B5EF4-FFF2-40B4-BE49-F238E27FC236}">
                <a16:creationId xmlns:a16="http://schemas.microsoft.com/office/drawing/2014/main" id="{DBD597FE-EA1D-4013-BB63-A5326FE93B95}"/>
              </a:ext>
            </a:extLst>
          </p:cNvPr>
          <p:cNvSpPr/>
          <p:nvPr/>
        </p:nvSpPr>
        <p:spPr>
          <a:xfrm>
            <a:off x="7693109" y="4100348"/>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53E1FAE6-FB13-413A-AEC4-479107265DA2}"/>
              </a:ext>
            </a:extLst>
          </p:cNvPr>
          <p:cNvSpPr/>
          <p:nvPr/>
        </p:nvSpPr>
        <p:spPr>
          <a:xfrm>
            <a:off x="7113301" y="426624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8" name="Rectangle 47">
            <a:extLst>
              <a:ext uri="{FF2B5EF4-FFF2-40B4-BE49-F238E27FC236}">
                <a16:creationId xmlns:a16="http://schemas.microsoft.com/office/drawing/2014/main" id="{A3BE6F4C-4807-42E3-8486-F98422615E29}"/>
              </a:ext>
            </a:extLst>
          </p:cNvPr>
          <p:cNvSpPr/>
          <p:nvPr/>
        </p:nvSpPr>
        <p:spPr>
          <a:xfrm>
            <a:off x="9290321" y="4260487"/>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sp>
        <p:nvSpPr>
          <p:cNvPr id="49" name="Rectangle 48">
            <a:extLst>
              <a:ext uri="{FF2B5EF4-FFF2-40B4-BE49-F238E27FC236}">
                <a16:creationId xmlns:a16="http://schemas.microsoft.com/office/drawing/2014/main" id="{D2D3D164-BF85-4873-AFFE-D8F3F07933CC}"/>
              </a:ext>
            </a:extLst>
          </p:cNvPr>
          <p:cNvSpPr/>
          <p:nvPr/>
        </p:nvSpPr>
        <p:spPr>
          <a:xfrm>
            <a:off x="11326440" y="4282208"/>
            <a:ext cx="307964" cy="22346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C</a:t>
            </a:r>
          </a:p>
        </p:txBody>
      </p:sp>
      <p:cxnSp>
        <p:nvCxnSpPr>
          <p:cNvPr id="50" name="Straight Arrow Connector 49">
            <a:extLst>
              <a:ext uri="{FF2B5EF4-FFF2-40B4-BE49-F238E27FC236}">
                <a16:creationId xmlns:a16="http://schemas.microsoft.com/office/drawing/2014/main" id="{531BF4B0-F9F3-4BBD-8886-BA7FFF77545B}"/>
              </a:ext>
            </a:extLst>
          </p:cNvPr>
          <p:cNvCxnSpPr>
            <a:cxnSpLocks/>
          </p:cNvCxnSpPr>
          <p:nvPr/>
        </p:nvCxnSpPr>
        <p:spPr>
          <a:xfrm flipV="1">
            <a:off x="4630692" y="3812383"/>
            <a:ext cx="2058766" cy="636274"/>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D9855B1-DE42-4C6B-A88B-A32517EDEB93}"/>
              </a:ext>
            </a:extLst>
          </p:cNvPr>
          <p:cNvCxnSpPr>
            <a:cxnSpLocks/>
          </p:cNvCxnSpPr>
          <p:nvPr/>
        </p:nvCxnSpPr>
        <p:spPr>
          <a:xfrm flipV="1">
            <a:off x="4634183" y="3773795"/>
            <a:ext cx="4312120" cy="667661"/>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99F48442-0685-43CE-88FD-CBE57084E246}"/>
              </a:ext>
            </a:extLst>
          </p:cNvPr>
          <p:cNvCxnSpPr>
            <a:cxnSpLocks/>
          </p:cNvCxnSpPr>
          <p:nvPr/>
        </p:nvCxnSpPr>
        <p:spPr>
          <a:xfrm flipV="1">
            <a:off x="4673037" y="3807309"/>
            <a:ext cx="6289470" cy="641349"/>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BA24A24-8142-4919-B75F-AC907175E844}"/>
              </a:ext>
            </a:extLst>
          </p:cNvPr>
          <p:cNvCxnSpPr>
            <a:cxnSpLocks/>
            <a:stCxn id="45" idx="1"/>
          </p:cNvCxnSpPr>
          <p:nvPr/>
        </p:nvCxnSpPr>
        <p:spPr>
          <a:xfrm flipH="1" flipV="1">
            <a:off x="6790245" y="4127984"/>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43D8546D-2F2D-451D-9667-B45C8B6853B7}"/>
              </a:ext>
            </a:extLst>
          </p:cNvPr>
          <p:cNvCxnSpPr>
            <a:cxnSpLocks/>
          </p:cNvCxnSpPr>
          <p:nvPr/>
        </p:nvCxnSpPr>
        <p:spPr>
          <a:xfrm flipH="1" flipV="1">
            <a:off x="9067651" y="407180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2672C7A-316D-4042-9AC6-8CD08BBE8020}"/>
              </a:ext>
            </a:extLst>
          </p:cNvPr>
          <p:cNvCxnSpPr>
            <a:cxnSpLocks/>
          </p:cNvCxnSpPr>
          <p:nvPr/>
        </p:nvCxnSpPr>
        <p:spPr>
          <a:xfrm flipH="1" flipV="1">
            <a:off x="11056829" y="4105077"/>
            <a:ext cx="902864" cy="1886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9" name="Speech Bubble: Rectangle 58">
            <a:extLst>
              <a:ext uri="{FF2B5EF4-FFF2-40B4-BE49-F238E27FC236}">
                <a16:creationId xmlns:a16="http://schemas.microsoft.com/office/drawing/2014/main" id="{0EE38F18-3730-4693-9429-43A14242FE83}"/>
              </a:ext>
            </a:extLst>
          </p:cNvPr>
          <p:cNvSpPr/>
          <p:nvPr/>
        </p:nvSpPr>
        <p:spPr>
          <a:xfrm>
            <a:off x="6466487" y="4924106"/>
            <a:ext cx="533027" cy="262724"/>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Jeff</a:t>
            </a:r>
          </a:p>
        </p:txBody>
      </p:sp>
      <p:cxnSp>
        <p:nvCxnSpPr>
          <p:cNvPr id="60" name="Straight Arrow Connector 59">
            <a:extLst>
              <a:ext uri="{FF2B5EF4-FFF2-40B4-BE49-F238E27FC236}">
                <a16:creationId xmlns:a16="http://schemas.microsoft.com/office/drawing/2014/main" id="{FFB95100-8240-4026-B651-67524BB62305}"/>
              </a:ext>
            </a:extLst>
          </p:cNvPr>
          <p:cNvCxnSpPr>
            <a:cxnSpLocks/>
          </p:cNvCxnSpPr>
          <p:nvPr/>
        </p:nvCxnSpPr>
        <p:spPr>
          <a:xfrm>
            <a:off x="6689458"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CF703DD3-D66B-4189-8674-D31BB3E2A7C9}"/>
              </a:ext>
            </a:extLst>
          </p:cNvPr>
          <p:cNvSpPr/>
          <p:nvPr/>
        </p:nvSpPr>
        <p:spPr>
          <a:xfrm>
            <a:off x="10644234" y="4881130"/>
            <a:ext cx="484911" cy="248796"/>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400" dirty="0">
                <a:latin typeface="Times New Roman" panose="02020603050405020304" pitchFamily="18" charset="0"/>
                <a:cs typeface="Times New Roman" panose="02020603050405020304" pitchFamily="18" charset="0"/>
              </a:rPr>
              <a:t>Bob</a:t>
            </a:r>
          </a:p>
        </p:txBody>
      </p:sp>
      <p:cxnSp>
        <p:nvCxnSpPr>
          <p:cNvPr id="62" name="Straight Arrow Connector 61">
            <a:extLst>
              <a:ext uri="{FF2B5EF4-FFF2-40B4-BE49-F238E27FC236}">
                <a16:creationId xmlns:a16="http://schemas.microsoft.com/office/drawing/2014/main" id="{A76DD1C5-BF28-41A8-B584-35B4990E2ED2}"/>
              </a:ext>
            </a:extLst>
          </p:cNvPr>
          <p:cNvCxnSpPr>
            <a:cxnSpLocks/>
          </p:cNvCxnSpPr>
          <p:nvPr/>
        </p:nvCxnSpPr>
        <p:spPr>
          <a:xfrm>
            <a:off x="8871170" y="423843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62">
            <a:extLst>
              <a:ext uri="{FF2B5EF4-FFF2-40B4-BE49-F238E27FC236}">
                <a16:creationId xmlns:a16="http://schemas.microsoft.com/office/drawing/2014/main" id="{2882C139-AFE4-420E-9819-F6EE918DCD07}"/>
              </a:ext>
            </a:extLst>
          </p:cNvPr>
          <p:cNvSpPr/>
          <p:nvPr/>
        </p:nvSpPr>
        <p:spPr>
          <a:xfrm>
            <a:off x="8681300" y="4924106"/>
            <a:ext cx="609021" cy="223467"/>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a:t>
            </a:r>
          </a:p>
        </p:txBody>
      </p:sp>
      <p:cxnSp>
        <p:nvCxnSpPr>
          <p:cNvPr id="64" name="Straight Arrow Connector 63">
            <a:extLst>
              <a:ext uri="{FF2B5EF4-FFF2-40B4-BE49-F238E27FC236}">
                <a16:creationId xmlns:a16="http://schemas.microsoft.com/office/drawing/2014/main" id="{EBBFF7D7-1EC9-4D12-82CB-B058A4F3FB4D}"/>
              </a:ext>
            </a:extLst>
          </p:cNvPr>
          <p:cNvCxnSpPr>
            <a:cxnSpLocks/>
          </p:cNvCxnSpPr>
          <p:nvPr/>
        </p:nvCxnSpPr>
        <p:spPr>
          <a:xfrm>
            <a:off x="10906174" y="4206406"/>
            <a:ext cx="0" cy="6957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22A9DD-C5E0-4E12-BD0C-1A751481681B}"/>
              </a:ext>
            </a:extLst>
          </p:cNvPr>
          <p:cNvSpPr/>
          <p:nvPr/>
        </p:nvSpPr>
        <p:spPr>
          <a:xfrm>
            <a:off x="8405304" y="5513359"/>
            <a:ext cx="2301146" cy="2451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 and Shuffle</a:t>
            </a:r>
          </a:p>
        </p:txBody>
      </p:sp>
      <p:sp>
        <p:nvSpPr>
          <p:cNvPr id="55" name="Rectangle 54">
            <a:extLst>
              <a:ext uri="{FF2B5EF4-FFF2-40B4-BE49-F238E27FC236}">
                <a16:creationId xmlns:a16="http://schemas.microsoft.com/office/drawing/2014/main" id="{05D3579A-555F-4F99-82CF-0D99A485F154}"/>
              </a:ext>
            </a:extLst>
          </p:cNvPr>
          <p:cNvSpPr/>
          <p:nvPr/>
        </p:nvSpPr>
        <p:spPr>
          <a:xfrm>
            <a:off x="8084041" y="5797987"/>
            <a:ext cx="2301146" cy="94033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56" name="Speech Bubble: Rectangle 55">
            <a:extLst>
              <a:ext uri="{FF2B5EF4-FFF2-40B4-BE49-F238E27FC236}">
                <a16:creationId xmlns:a16="http://schemas.microsoft.com/office/drawing/2014/main" id="{AA4733FA-2EA9-4B07-B069-1B403AEC8AD9}"/>
              </a:ext>
            </a:extLst>
          </p:cNvPr>
          <p:cNvSpPr/>
          <p:nvPr/>
        </p:nvSpPr>
        <p:spPr>
          <a:xfrm>
            <a:off x="8760579" y="6019239"/>
            <a:ext cx="402500" cy="193035"/>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76" name="Diamond 75">
            <a:extLst>
              <a:ext uri="{FF2B5EF4-FFF2-40B4-BE49-F238E27FC236}">
                <a16:creationId xmlns:a16="http://schemas.microsoft.com/office/drawing/2014/main" id="{2194CBB4-5DA9-4421-8015-126B5FC3A7A4}"/>
              </a:ext>
            </a:extLst>
          </p:cNvPr>
          <p:cNvSpPr/>
          <p:nvPr/>
        </p:nvSpPr>
        <p:spPr>
          <a:xfrm>
            <a:off x="10183937" y="6054877"/>
            <a:ext cx="402500" cy="432631"/>
          </a:xfrm>
          <a:prstGeom prst="diamond">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R</a:t>
            </a:r>
          </a:p>
        </p:txBody>
      </p:sp>
      <p:sp>
        <p:nvSpPr>
          <p:cNvPr id="77" name="Rectangle 76">
            <a:extLst>
              <a:ext uri="{FF2B5EF4-FFF2-40B4-BE49-F238E27FC236}">
                <a16:creationId xmlns:a16="http://schemas.microsoft.com/office/drawing/2014/main" id="{E3AD1FF2-6FFD-4B4C-A71F-9BA5E01CF50A}"/>
              </a:ext>
            </a:extLst>
          </p:cNvPr>
          <p:cNvSpPr/>
          <p:nvPr/>
        </p:nvSpPr>
        <p:spPr>
          <a:xfrm>
            <a:off x="7500257" y="6164465"/>
            <a:ext cx="587829" cy="383728"/>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NM</a:t>
            </a:r>
          </a:p>
        </p:txBody>
      </p:sp>
      <p:sp>
        <p:nvSpPr>
          <p:cNvPr id="78" name="Speech Bubble: Rectangle 77">
            <a:extLst>
              <a:ext uri="{FF2B5EF4-FFF2-40B4-BE49-F238E27FC236}">
                <a16:creationId xmlns:a16="http://schemas.microsoft.com/office/drawing/2014/main" id="{D58AD2C6-D1A1-4570-8A8C-7A31C58CB409}"/>
              </a:ext>
            </a:extLst>
          </p:cNvPr>
          <p:cNvSpPr/>
          <p:nvPr/>
        </p:nvSpPr>
        <p:spPr>
          <a:xfrm>
            <a:off x="9317833" y="6355158"/>
            <a:ext cx="583784" cy="237569"/>
          </a:xfrm>
          <a:prstGeom prst="wedgeRectCallout">
            <a:avLst>
              <a:gd name="adj1" fmla="val -20833"/>
              <a:gd name="adj2" fmla="val 1039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Alex </a:t>
            </a:r>
          </a:p>
        </p:txBody>
      </p:sp>
      <p:sp>
        <p:nvSpPr>
          <p:cNvPr id="79" name="Rectangle 78">
            <a:extLst>
              <a:ext uri="{FF2B5EF4-FFF2-40B4-BE49-F238E27FC236}">
                <a16:creationId xmlns:a16="http://schemas.microsoft.com/office/drawing/2014/main" id="{C2BC3C73-4925-407C-9C80-E8083184469D}"/>
              </a:ext>
            </a:extLst>
          </p:cNvPr>
          <p:cNvSpPr/>
          <p:nvPr/>
        </p:nvSpPr>
        <p:spPr>
          <a:xfrm>
            <a:off x="9681590" y="5882393"/>
            <a:ext cx="307964" cy="223467"/>
          </a:xfrm>
          <a:prstGeom prst="rect">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C</a:t>
            </a:r>
          </a:p>
        </p:txBody>
      </p:sp>
      <p:cxnSp>
        <p:nvCxnSpPr>
          <p:cNvPr id="80" name="Straight Arrow Connector 79">
            <a:extLst>
              <a:ext uri="{FF2B5EF4-FFF2-40B4-BE49-F238E27FC236}">
                <a16:creationId xmlns:a16="http://schemas.microsoft.com/office/drawing/2014/main" id="{E6DD30C9-B533-4485-AD22-4048A523D62C}"/>
              </a:ext>
            </a:extLst>
          </p:cNvPr>
          <p:cNvCxnSpPr>
            <a:cxnSpLocks/>
          </p:cNvCxnSpPr>
          <p:nvPr/>
        </p:nvCxnSpPr>
        <p:spPr>
          <a:xfrm>
            <a:off x="6942859" y="5186830"/>
            <a:ext cx="1867638" cy="95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19BC4-B5B0-4217-A890-8AA9C523A21F}"/>
              </a:ext>
            </a:extLst>
          </p:cNvPr>
          <p:cNvCxnSpPr>
            <a:cxnSpLocks/>
          </p:cNvCxnSpPr>
          <p:nvPr/>
        </p:nvCxnSpPr>
        <p:spPr>
          <a:xfrm flipH="1">
            <a:off x="9018316" y="5120152"/>
            <a:ext cx="1689121" cy="86201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C517F3-050F-4E2C-86FD-43A72ABDF8C3}"/>
              </a:ext>
            </a:extLst>
          </p:cNvPr>
          <p:cNvCxnSpPr>
            <a:cxnSpLocks/>
          </p:cNvCxnSpPr>
          <p:nvPr/>
        </p:nvCxnSpPr>
        <p:spPr>
          <a:xfrm>
            <a:off x="8740223" y="5101370"/>
            <a:ext cx="206080" cy="8807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609CCE1-BF0E-4224-8B03-01148D20EF0B}"/>
              </a:ext>
            </a:extLst>
          </p:cNvPr>
          <p:cNvCxnSpPr>
            <a:cxnSpLocks/>
            <a:stCxn id="76" idx="1"/>
          </p:cNvCxnSpPr>
          <p:nvPr/>
        </p:nvCxnSpPr>
        <p:spPr>
          <a:xfrm flipH="1" flipV="1">
            <a:off x="9170717" y="6134569"/>
            <a:ext cx="1013220" cy="13662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3DDB6253-87C2-4256-90D8-362C8D00AE5F}"/>
              </a:ext>
            </a:extLst>
          </p:cNvPr>
          <p:cNvCxnSpPr>
            <a:cxnSpLocks/>
          </p:cNvCxnSpPr>
          <p:nvPr/>
        </p:nvCxnSpPr>
        <p:spPr>
          <a:xfrm>
            <a:off x="9018316" y="6268155"/>
            <a:ext cx="263600" cy="18352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2351639-4EC2-4FD6-9CAE-12C6AE6D5ACD}"/>
              </a:ext>
            </a:extLst>
          </p:cNvPr>
          <p:cNvSpPr/>
          <p:nvPr/>
        </p:nvSpPr>
        <p:spPr>
          <a:xfrm>
            <a:off x="5382174" y="6508406"/>
            <a:ext cx="1871025"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My Ultimate data </a:t>
            </a:r>
          </a:p>
        </p:txBody>
      </p:sp>
      <p:sp>
        <p:nvSpPr>
          <p:cNvPr id="85" name="Rectangle 84">
            <a:extLst>
              <a:ext uri="{FF2B5EF4-FFF2-40B4-BE49-F238E27FC236}">
                <a16:creationId xmlns:a16="http://schemas.microsoft.com/office/drawing/2014/main" id="{CF67272E-E146-4EBD-B373-FB95A5ECEF3D}"/>
              </a:ext>
            </a:extLst>
          </p:cNvPr>
          <p:cNvSpPr/>
          <p:nvPr/>
        </p:nvSpPr>
        <p:spPr>
          <a:xfrm>
            <a:off x="11031020" y="5675720"/>
            <a:ext cx="1126799" cy="54986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HDFS</a:t>
            </a:r>
          </a:p>
        </p:txBody>
      </p:sp>
      <p:cxnSp>
        <p:nvCxnSpPr>
          <p:cNvPr id="87" name="Straight Arrow Connector 86">
            <a:extLst>
              <a:ext uri="{FF2B5EF4-FFF2-40B4-BE49-F238E27FC236}">
                <a16:creationId xmlns:a16="http://schemas.microsoft.com/office/drawing/2014/main" id="{8D3C637A-8BF3-4712-8DF0-7423719DD8A9}"/>
              </a:ext>
            </a:extLst>
          </p:cNvPr>
          <p:cNvCxnSpPr>
            <a:cxnSpLocks/>
          </p:cNvCxnSpPr>
          <p:nvPr/>
        </p:nvCxnSpPr>
        <p:spPr>
          <a:xfrm flipV="1">
            <a:off x="9835572" y="5874395"/>
            <a:ext cx="1293573" cy="4926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C1A5A840-7F01-4D60-A7AF-F409A22B648C}"/>
              </a:ext>
            </a:extLst>
          </p:cNvPr>
          <p:cNvCxnSpPr>
            <a:cxnSpLocks/>
          </p:cNvCxnSpPr>
          <p:nvPr/>
        </p:nvCxnSpPr>
        <p:spPr>
          <a:xfrm flipV="1">
            <a:off x="7168559" y="6592727"/>
            <a:ext cx="2149274" cy="22089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2" name="Speech Bubble: Rectangle 71">
            <a:extLst>
              <a:ext uri="{FF2B5EF4-FFF2-40B4-BE49-F238E27FC236}">
                <a16:creationId xmlns:a16="http://schemas.microsoft.com/office/drawing/2014/main" id="{87990999-C600-41F4-8BDA-444E7EEA0522}"/>
              </a:ext>
            </a:extLst>
          </p:cNvPr>
          <p:cNvSpPr/>
          <p:nvPr/>
        </p:nvSpPr>
        <p:spPr>
          <a:xfrm>
            <a:off x="1013631" y="6320312"/>
            <a:ext cx="653128" cy="372759"/>
          </a:xfrm>
          <a:prstGeom prst="wedgeRectCallout">
            <a:avLst>
              <a:gd name="adj1" fmla="val -20833"/>
              <a:gd name="adj2" fmla="val 1039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CA" sz="1600" dirty="0">
                <a:latin typeface="Times New Roman" panose="02020603050405020304" pitchFamily="18" charset="0"/>
                <a:cs typeface="Times New Roman" panose="02020603050405020304" pitchFamily="18" charset="0"/>
              </a:rPr>
              <a:t> </a:t>
            </a:r>
          </a:p>
        </p:txBody>
      </p:sp>
      <p:cxnSp>
        <p:nvCxnSpPr>
          <p:cNvPr id="74" name="Straight Arrow Connector 73">
            <a:extLst>
              <a:ext uri="{FF2B5EF4-FFF2-40B4-BE49-F238E27FC236}">
                <a16:creationId xmlns:a16="http://schemas.microsoft.com/office/drawing/2014/main" id="{5CDF30FC-A646-4470-AD22-4E9E2F56BC40}"/>
              </a:ext>
            </a:extLst>
          </p:cNvPr>
          <p:cNvCxnSpPr>
            <a:cxnSpLocks/>
          </p:cNvCxnSpPr>
          <p:nvPr/>
        </p:nvCxnSpPr>
        <p:spPr>
          <a:xfrm flipV="1">
            <a:off x="1905000" y="5186830"/>
            <a:ext cx="4426139" cy="116832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1DE793D-5322-4783-A5AF-DB5D1DB252C8}"/>
              </a:ext>
            </a:extLst>
          </p:cNvPr>
          <p:cNvSpPr/>
          <p:nvPr/>
        </p:nvSpPr>
        <p:spPr>
          <a:xfrm rot="20746036">
            <a:off x="2335819" y="5737388"/>
            <a:ext cx="1348446" cy="261610"/>
          </a:xfrm>
          <a:prstGeom prst="rect">
            <a:avLst/>
          </a:prstGeom>
        </p:spPr>
        <p:txBody>
          <a:bodyPr wrap="none">
            <a:spAutoFit/>
          </a:bodyPr>
          <a:lstStyle/>
          <a:p>
            <a:r>
              <a:rPr lang="en-CA" sz="1100" dirty="0"/>
              <a:t>Result of 1</a:t>
            </a:r>
            <a:r>
              <a:rPr lang="en-CA" sz="1100" baseline="30000" dirty="0"/>
              <a:t>st</a:t>
            </a:r>
            <a:r>
              <a:rPr lang="en-CA" sz="1100" dirty="0"/>
              <a:t> Mapper</a:t>
            </a:r>
          </a:p>
        </p:txBody>
      </p:sp>
      <p:sp>
        <p:nvSpPr>
          <p:cNvPr id="86" name="Rectangle 85">
            <a:extLst>
              <a:ext uri="{FF2B5EF4-FFF2-40B4-BE49-F238E27FC236}">
                <a16:creationId xmlns:a16="http://schemas.microsoft.com/office/drawing/2014/main" id="{63B2F466-10AE-4D10-AA8D-EE1D976F1B1B}"/>
              </a:ext>
            </a:extLst>
          </p:cNvPr>
          <p:cNvSpPr/>
          <p:nvPr/>
        </p:nvSpPr>
        <p:spPr>
          <a:xfrm rot="20746036">
            <a:off x="3849081" y="5747123"/>
            <a:ext cx="1459054" cy="261610"/>
          </a:xfrm>
          <a:prstGeom prst="rect">
            <a:avLst/>
          </a:prstGeom>
        </p:spPr>
        <p:txBody>
          <a:bodyPr wrap="none">
            <a:spAutoFit/>
          </a:bodyPr>
          <a:lstStyle/>
          <a:p>
            <a:r>
              <a:rPr lang="en-CA" sz="1100" dirty="0"/>
              <a:t>Result of 2</a:t>
            </a:r>
            <a:r>
              <a:rPr lang="en-CA" sz="1100" baseline="30000" dirty="0"/>
              <a:t>nd</a:t>
            </a:r>
            <a:r>
              <a:rPr lang="en-CA" sz="1100" dirty="0"/>
              <a:t>  Mapper</a:t>
            </a:r>
          </a:p>
        </p:txBody>
      </p:sp>
      <p:cxnSp>
        <p:nvCxnSpPr>
          <p:cNvPr id="88" name="Straight Arrow Connector 87">
            <a:extLst>
              <a:ext uri="{FF2B5EF4-FFF2-40B4-BE49-F238E27FC236}">
                <a16:creationId xmlns:a16="http://schemas.microsoft.com/office/drawing/2014/main" id="{47549EB3-EAA4-4ECC-ACEF-2F8889DB6648}"/>
              </a:ext>
            </a:extLst>
          </p:cNvPr>
          <p:cNvCxnSpPr>
            <a:cxnSpLocks/>
          </p:cNvCxnSpPr>
          <p:nvPr/>
        </p:nvCxnSpPr>
        <p:spPr>
          <a:xfrm flipV="1">
            <a:off x="2057400" y="5101370"/>
            <a:ext cx="6516333" cy="140619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F148DEE-738C-40F3-A68E-A5929386C164}"/>
              </a:ext>
            </a:extLst>
          </p:cNvPr>
          <p:cNvCxnSpPr>
            <a:cxnSpLocks/>
          </p:cNvCxnSpPr>
          <p:nvPr/>
        </p:nvCxnSpPr>
        <p:spPr>
          <a:xfrm flipV="1">
            <a:off x="1913817" y="5123637"/>
            <a:ext cx="8694410" cy="156943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7B13C21-76BD-4EED-9624-739DC6F88B52}"/>
              </a:ext>
            </a:extLst>
          </p:cNvPr>
          <p:cNvSpPr/>
          <p:nvPr/>
        </p:nvSpPr>
        <p:spPr>
          <a:xfrm rot="20746036">
            <a:off x="5321539" y="5673657"/>
            <a:ext cx="1477960" cy="261610"/>
          </a:xfrm>
          <a:prstGeom prst="rect">
            <a:avLst/>
          </a:prstGeom>
        </p:spPr>
        <p:txBody>
          <a:bodyPr wrap="square">
            <a:spAutoFit/>
          </a:bodyPr>
          <a:lstStyle/>
          <a:p>
            <a:r>
              <a:rPr lang="en-CA" sz="1100" dirty="0"/>
              <a:t>Result of 3</a:t>
            </a:r>
            <a:r>
              <a:rPr lang="en-CA" sz="1100" baseline="30000" dirty="0"/>
              <a:t>rd </a:t>
            </a:r>
            <a:r>
              <a:rPr lang="en-CA" sz="1100" dirty="0"/>
              <a:t> Mapper</a:t>
            </a:r>
          </a:p>
        </p:txBody>
      </p:sp>
    </p:spTree>
    <p:extLst>
      <p:ext uri="{BB962C8B-B14F-4D97-AF65-F5344CB8AC3E}">
        <p14:creationId xmlns:p14="http://schemas.microsoft.com/office/powerpoint/2010/main" val="3914148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134758" y="357032"/>
            <a:ext cx="2695528" cy="548859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b="1" dirty="0">
                <a:solidFill>
                  <a:schemeClr val="tx1"/>
                </a:solidFill>
                <a:latin typeface="Times New Roman" panose="02020603050405020304" pitchFamily="18" charset="0"/>
                <a:cs typeface="Times New Roman" panose="02020603050405020304" pitchFamily="18" charset="0"/>
              </a:rPr>
              <a:t>Cid</a:t>
            </a:r>
            <a:r>
              <a:rPr lang="en-CA" sz="1600" dirty="0">
                <a:solidFill>
                  <a:schemeClr val="tx1"/>
                </a:solidFill>
                <a:latin typeface="Times New Roman" panose="02020603050405020304" pitchFamily="18" charset="0"/>
                <a:cs typeface="Times New Roman" panose="02020603050405020304" pitchFamily="18" charset="0"/>
              </a:rPr>
              <a:t> , Date, </a:t>
            </a:r>
            <a:r>
              <a:rPr lang="en-CA" sz="1600" b="1" dirty="0">
                <a:solidFill>
                  <a:schemeClr val="tx1"/>
                </a:solidFill>
                <a:latin typeface="Times New Roman" panose="02020603050405020304" pitchFamily="18" charset="0"/>
                <a:cs typeface="Times New Roman" panose="02020603050405020304" pitchFamily="18" charset="0"/>
              </a:rPr>
              <a:t>Temp</a:t>
            </a: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a:cxnSpLocks/>
          </p:cNvCxnSpPr>
          <p:nvPr/>
        </p:nvCxnSpPr>
        <p:spPr>
          <a:xfrm>
            <a:off x="134758" y="2617978"/>
            <a:ext cx="269552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a:cxnSpLocks/>
          </p:cNvCxnSpPr>
          <p:nvPr/>
        </p:nvCxnSpPr>
        <p:spPr>
          <a:xfrm>
            <a:off x="134758" y="3779835"/>
            <a:ext cx="2695528"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5064121" y="1198827"/>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2629036" y="3071169"/>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2629036" y="3877851"/>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3401E3-FCD0-4E2A-9587-B659DC168D48}"/>
              </a:ext>
            </a:extLst>
          </p:cNvPr>
          <p:cNvSpPr/>
          <p:nvPr/>
        </p:nvSpPr>
        <p:spPr>
          <a:xfrm>
            <a:off x="3265716" y="435429"/>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E13AA7A-B6E3-4736-B961-3DC0DD29C6C0}"/>
              </a:ext>
            </a:extLst>
          </p:cNvPr>
          <p:cNvSpPr/>
          <p:nvPr/>
        </p:nvSpPr>
        <p:spPr>
          <a:xfrm>
            <a:off x="5466622" y="435427"/>
            <a:ext cx="1258760"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1,23</a:t>
            </a:r>
          </a:p>
          <a:p>
            <a:pPr algn="ctr"/>
            <a:r>
              <a:rPr lang="en-CA" sz="1600" dirty="0">
                <a:solidFill>
                  <a:schemeClr val="tx1"/>
                </a:solidFill>
                <a:latin typeface="Times New Roman" panose="02020603050405020304" pitchFamily="18" charset="0"/>
                <a:cs typeface="Times New Roman" panose="02020603050405020304" pitchFamily="18" charset="0"/>
              </a:rPr>
              <a:t>2,41</a:t>
            </a:r>
          </a:p>
          <a:p>
            <a:pPr algn="ctr"/>
            <a:r>
              <a:rPr lang="en-CA" sz="1600" dirty="0">
                <a:solidFill>
                  <a:schemeClr val="tx1"/>
                </a:solidFill>
                <a:latin typeface="Times New Roman" panose="02020603050405020304" pitchFamily="18" charset="0"/>
                <a:cs typeface="Times New Roman" panose="02020603050405020304" pitchFamily="18" charset="0"/>
              </a:rPr>
              <a:t>3,35</a:t>
            </a:r>
          </a:p>
          <a:p>
            <a:pPr algn="ctr"/>
            <a:r>
              <a:rPr lang="en-CA" sz="1600" dirty="0">
                <a:solidFill>
                  <a:schemeClr val="tx1"/>
                </a:solidFill>
                <a:latin typeface="Times New Roman" panose="02020603050405020304" pitchFamily="18" charset="0"/>
                <a:cs typeface="Times New Roman" panose="02020603050405020304" pitchFamily="18" charset="0"/>
              </a:rPr>
              <a:t>4,28</a:t>
            </a:r>
          </a:p>
        </p:txBody>
      </p:sp>
      <p:sp>
        <p:nvSpPr>
          <p:cNvPr id="10" name="Diamond 9">
            <a:extLst>
              <a:ext uri="{FF2B5EF4-FFF2-40B4-BE49-F238E27FC236}">
                <a16:creationId xmlns:a16="http://schemas.microsoft.com/office/drawing/2014/main" id="{D19C6E23-F2E5-4DC4-A1FB-BBDA6F0B85A2}"/>
              </a:ext>
            </a:extLst>
          </p:cNvPr>
          <p:cNvSpPr/>
          <p:nvPr/>
        </p:nvSpPr>
        <p:spPr>
          <a:xfrm>
            <a:off x="5064121" y="2999732"/>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28F4E29-20A6-4D0D-B86A-BE1D340144B6}"/>
              </a:ext>
            </a:extLst>
          </p:cNvPr>
          <p:cNvSpPr/>
          <p:nvPr/>
        </p:nvSpPr>
        <p:spPr>
          <a:xfrm>
            <a:off x="3265716" y="261798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18BFF9F-8374-4CFB-B444-DC30A0E1657F}"/>
              </a:ext>
            </a:extLst>
          </p:cNvPr>
          <p:cNvSpPr/>
          <p:nvPr/>
        </p:nvSpPr>
        <p:spPr>
          <a:xfrm>
            <a:off x="5466622" y="2617978"/>
            <a:ext cx="1258760"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1,22</a:t>
            </a:r>
          </a:p>
          <a:p>
            <a:pPr algn="ctr"/>
            <a:r>
              <a:rPr lang="en-CA" sz="1600" dirty="0">
                <a:solidFill>
                  <a:schemeClr val="tx1"/>
                </a:solidFill>
                <a:latin typeface="Times New Roman" panose="02020603050405020304" pitchFamily="18" charset="0"/>
                <a:cs typeface="Times New Roman" panose="02020603050405020304" pitchFamily="18" charset="0"/>
              </a:rPr>
              <a:t>2,45</a:t>
            </a:r>
          </a:p>
          <a:p>
            <a:pPr algn="ctr"/>
            <a:r>
              <a:rPr lang="en-CA" sz="1600" dirty="0">
                <a:solidFill>
                  <a:schemeClr val="tx1"/>
                </a:solidFill>
                <a:latin typeface="Times New Roman" panose="02020603050405020304" pitchFamily="18" charset="0"/>
                <a:cs typeface="Times New Roman" panose="02020603050405020304" pitchFamily="18" charset="0"/>
              </a:rPr>
              <a:t>3,33</a:t>
            </a:r>
          </a:p>
          <a:p>
            <a:pPr algn="ctr"/>
            <a:r>
              <a:rPr lang="en-CA" sz="1600" dirty="0">
                <a:solidFill>
                  <a:schemeClr val="tx1"/>
                </a:solidFill>
                <a:latin typeface="Times New Roman" panose="02020603050405020304" pitchFamily="18" charset="0"/>
                <a:cs typeface="Times New Roman" panose="02020603050405020304" pitchFamily="18" charset="0"/>
              </a:rPr>
              <a:t>4,26</a:t>
            </a:r>
          </a:p>
        </p:txBody>
      </p:sp>
      <p:sp>
        <p:nvSpPr>
          <p:cNvPr id="16" name="Diamond 15">
            <a:extLst>
              <a:ext uri="{FF2B5EF4-FFF2-40B4-BE49-F238E27FC236}">
                <a16:creationId xmlns:a16="http://schemas.microsoft.com/office/drawing/2014/main" id="{EE6B8EEC-3B5E-4215-A78F-49368D794F36}"/>
              </a:ext>
            </a:extLst>
          </p:cNvPr>
          <p:cNvSpPr/>
          <p:nvPr/>
        </p:nvSpPr>
        <p:spPr>
          <a:xfrm>
            <a:off x="5064121" y="4851122"/>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BB737CE-E0E0-415A-B2AD-BABDFDA128BD}"/>
              </a:ext>
            </a:extLst>
          </p:cNvPr>
          <p:cNvSpPr/>
          <p:nvPr/>
        </p:nvSpPr>
        <p:spPr>
          <a:xfrm>
            <a:off x="3265716" y="446937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D7E1D2E-0164-4F12-B361-8D77AFD470A3}"/>
              </a:ext>
            </a:extLst>
          </p:cNvPr>
          <p:cNvSpPr/>
          <p:nvPr/>
        </p:nvSpPr>
        <p:spPr>
          <a:xfrm>
            <a:off x="5466621" y="4469368"/>
            <a:ext cx="1395905" cy="13762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1,19</a:t>
            </a:r>
          </a:p>
          <a:p>
            <a:pPr algn="ctr"/>
            <a:r>
              <a:rPr lang="en-CA" sz="1600" dirty="0">
                <a:solidFill>
                  <a:schemeClr val="tx1"/>
                </a:solidFill>
                <a:latin typeface="Times New Roman" panose="02020603050405020304" pitchFamily="18" charset="0"/>
                <a:cs typeface="Times New Roman" panose="02020603050405020304" pitchFamily="18" charset="0"/>
              </a:rPr>
              <a:t>2,40</a:t>
            </a:r>
          </a:p>
          <a:p>
            <a:pPr algn="ctr"/>
            <a:r>
              <a:rPr lang="en-CA" sz="1600" dirty="0">
                <a:solidFill>
                  <a:schemeClr val="tx1"/>
                </a:solidFill>
                <a:latin typeface="Times New Roman" panose="02020603050405020304" pitchFamily="18" charset="0"/>
                <a:cs typeface="Times New Roman" panose="02020603050405020304" pitchFamily="18" charset="0"/>
              </a:rPr>
              <a:t>3,39</a:t>
            </a:r>
          </a:p>
          <a:p>
            <a:pPr algn="ctr"/>
            <a:r>
              <a:rPr lang="en-CA" sz="1600" dirty="0">
                <a:solidFill>
                  <a:schemeClr val="tx1"/>
                </a:solidFill>
                <a:latin typeface="Times New Roman" panose="02020603050405020304" pitchFamily="18" charset="0"/>
                <a:cs typeface="Times New Roman" panose="02020603050405020304" pitchFamily="18" charset="0"/>
              </a:rPr>
              <a:t>4,30</a:t>
            </a:r>
          </a:p>
        </p:txBody>
      </p:sp>
      <p:sp>
        <p:nvSpPr>
          <p:cNvPr id="19" name="Rectangle 18">
            <a:extLst>
              <a:ext uri="{FF2B5EF4-FFF2-40B4-BE49-F238E27FC236}">
                <a16:creationId xmlns:a16="http://schemas.microsoft.com/office/drawing/2014/main" id="{18916989-8042-4876-AF14-5733956C58A1}"/>
              </a:ext>
            </a:extLst>
          </p:cNvPr>
          <p:cNvSpPr/>
          <p:nvPr/>
        </p:nvSpPr>
        <p:spPr>
          <a:xfrm>
            <a:off x="7033509" y="687373"/>
            <a:ext cx="510563" cy="488093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err="1">
                <a:solidFill>
                  <a:schemeClr val="tx1"/>
                </a:solidFill>
                <a:latin typeface="Times New Roman" panose="02020603050405020304" pitchFamily="18" charset="0"/>
                <a:cs typeface="Times New Roman" panose="02020603050405020304" pitchFamily="18" charset="0"/>
              </a:rPr>
              <a:t>SnS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4AF6749-A86F-471A-9C7F-6C09218EEEC1}"/>
              </a:ext>
            </a:extLst>
          </p:cNvPr>
          <p:cNvSpPr/>
          <p:nvPr/>
        </p:nvSpPr>
        <p:spPr>
          <a:xfrm>
            <a:off x="7693065" y="1863726"/>
            <a:ext cx="1373029" cy="22720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a:t>
            </a:r>
          </a:p>
          <a:p>
            <a:pPr algn="ctr"/>
            <a:r>
              <a:rPr lang="en-CA" sz="1600" dirty="0">
                <a:solidFill>
                  <a:schemeClr val="tx1"/>
                </a:solidFill>
                <a:latin typeface="Times New Roman" panose="02020603050405020304" pitchFamily="18" charset="0"/>
                <a:cs typeface="Times New Roman" panose="02020603050405020304" pitchFamily="18" charset="0"/>
              </a:rPr>
              <a:t>Shuffle</a:t>
            </a:r>
          </a:p>
          <a:p>
            <a:pPr algn="ctr"/>
            <a:r>
              <a:rPr lang="en-CA" sz="1600" dirty="0">
                <a:solidFill>
                  <a:schemeClr val="tx1"/>
                </a:solidFill>
                <a:latin typeface="Times New Roman" panose="02020603050405020304" pitchFamily="18" charset="0"/>
                <a:cs typeface="Times New Roman" panose="02020603050405020304" pitchFamily="18" charset="0"/>
              </a:rPr>
              <a:t>K,L{V}</a:t>
            </a:r>
          </a:p>
          <a:p>
            <a:pPr algn="ctr"/>
            <a:r>
              <a:rPr lang="en-CA" sz="1600" dirty="0">
                <a:solidFill>
                  <a:schemeClr val="tx1"/>
                </a:solidFill>
                <a:latin typeface="Times New Roman" panose="02020603050405020304" pitchFamily="18" charset="0"/>
                <a:cs typeface="Times New Roman" panose="02020603050405020304" pitchFamily="18" charset="0"/>
              </a:rPr>
              <a:t>1,{23,22,19}</a:t>
            </a:r>
          </a:p>
          <a:p>
            <a:pPr algn="ctr"/>
            <a:r>
              <a:rPr lang="en-CA" sz="1600" dirty="0">
                <a:solidFill>
                  <a:schemeClr val="tx1"/>
                </a:solidFill>
                <a:latin typeface="Times New Roman" panose="02020603050405020304" pitchFamily="18" charset="0"/>
                <a:cs typeface="Times New Roman" panose="02020603050405020304" pitchFamily="18" charset="0"/>
              </a:rPr>
              <a:t>2,{41,45,40}</a:t>
            </a:r>
          </a:p>
          <a:p>
            <a:pPr algn="ctr"/>
            <a:r>
              <a:rPr lang="en-CA" sz="1600" dirty="0">
                <a:solidFill>
                  <a:schemeClr val="tx1"/>
                </a:solidFill>
                <a:latin typeface="Times New Roman" panose="02020603050405020304" pitchFamily="18" charset="0"/>
                <a:cs typeface="Times New Roman" panose="02020603050405020304" pitchFamily="18" charset="0"/>
              </a:rPr>
              <a:t>3,{35,33,39}</a:t>
            </a:r>
          </a:p>
          <a:p>
            <a:pPr algn="ctr"/>
            <a:r>
              <a:rPr lang="en-CA" sz="1600" dirty="0">
                <a:solidFill>
                  <a:schemeClr val="tx1"/>
                </a:solidFill>
                <a:latin typeface="Times New Roman" panose="02020603050405020304" pitchFamily="18" charset="0"/>
                <a:cs typeface="Times New Roman" panose="02020603050405020304" pitchFamily="18" charset="0"/>
              </a:rPr>
              <a:t>4,{28,26,30}</a:t>
            </a:r>
          </a:p>
        </p:txBody>
      </p:sp>
    </p:spTree>
    <p:extLst>
      <p:ext uri="{BB962C8B-B14F-4D97-AF65-F5344CB8AC3E}">
        <p14:creationId xmlns:p14="http://schemas.microsoft.com/office/powerpoint/2010/main" val="1261380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BDA84-1B40-4649-89E4-81C16976968A}"/>
              </a:ext>
            </a:extLst>
          </p:cNvPr>
          <p:cNvSpPr/>
          <p:nvPr/>
        </p:nvSpPr>
        <p:spPr>
          <a:xfrm>
            <a:off x="134758" y="357032"/>
            <a:ext cx="2695528" cy="548859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b="1" dirty="0">
                <a:solidFill>
                  <a:schemeClr val="tx1"/>
                </a:solidFill>
                <a:latin typeface="Times New Roman" panose="02020603050405020304" pitchFamily="18" charset="0"/>
                <a:cs typeface="Times New Roman" panose="02020603050405020304" pitchFamily="18" charset="0"/>
              </a:rPr>
              <a:t>Cid</a:t>
            </a:r>
            <a:r>
              <a:rPr lang="en-CA" sz="1600" dirty="0">
                <a:solidFill>
                  <a:schemeClr val="tx1"/>
                </a:solidFill>
                <a:latin typeface="Times New Roman" panose="02020603050405020304" pitchFamily="18" charset="0"/>
                <a:cs typeface="Times New Roman" panose="02020603050405020304" pitchFamily="18" charset="0"/>
              </a:rPr>
              <a:t> , Date, </a:t>
            </a:r>
            <a:r>
              <a:rPr lang="en-CA" sz="1600" b="1" dirty="0">
                <a:solidFill>
                  <a:schemeClr val="tx1"/>
                </a:solidFill>
                <a:latin typeface="Times New Roman" panose="02020603050405020304" pitchFamily="18" charset="0"/>
                <a:cs typeface="Times New Roman" panose="02020603050405020304" pitchFamily="18" charset="0"/>
              </a:rPr>
              <a:t>Temp</a:t>
            </a:r>
          </a:p>
          <a:p>
            <a:pPr algn="ctr"/>
            <a:r>
              <a:rPr lang="en-CA" sz="1600" dirty="0">
                <a:solidFill>
                  <a:schemeClr val="tx1"/>
                </a:solidFill>
                <a:latin typeface="Times New Roman" panose="02020603050405020304" pitchFamily="18" charset="0"/>
                <a:cs typeface="Times New Roman" panose="02020603050405020304" pitchFamily="18" charset="0"/>
              </a:rPr>
              <a:t>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46777F1-2E64-4960-9E35-4678EAFD3786}"/>
              </a:ext>
            </a:extLst>
          </p:cNvPr>
          <p:cNvCxnSpPr>
            <a:cxnSpLocks/>
          </p:cNvCxnSpPr>
          <p:nvPr/>
        </p:nvCxnSpPr>
        <p:spPr>
          <a:xfrm>
            <a:off x="134758" y="2617978"/>
            <a:ext cx="269552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3ACF0DF0-021E-47F8-AFEB-A117FE30488D}"/>
              </a:ext>
            </a:extLst>
          </p:cNvPr>
          <p:cNvCxnSpPr>
            <a:cxnSpLocks/>
          </p:cNvCxnSpPr>
          <p:nvPr/>
        </p:nvCxnSpPr>
        <p:spPr>
          <a:xfrm>
            <a:off x="134758" y="3779835"/>
            <a:ext cx="2695528"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iamond 12">
            <a:extLst>
              <a:ext uri="{FF2B5EF4-FFF2-40B4-BE49-F238E27FC236}">
                <a16:creationId xmlns:a16="http://schemas.microsoft.com/office/drawing/2014/main" id="{0E06106C-6BFC-4A40-9809-8591D0E3E765}"/>
              </a:ext>
            </a:extLst>
          </p:cNvPr>
          <p:cNvSpPr/>
          <p:nvPr/>
        </p:nvSpPr>
        <p:spPr>
          <a:xfrm>
            <a:off x="5064121" y="1198827"/>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F79560A3-4298-4F42-83E2-4E346C9858B8}"/>
              </a:ext>
            </a:extLst>
          </p:cNvPr>
          <p:cNvSpPr/>
          <p:nvPr/>
        </p:nvSpPr>
        <p:spPr>
          <a:xfrm>
            <a:off x="2629036" y="3071169"/>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0CDB02FA-96A6-408A-9F2C-CD6355320A0E}"/>
              </a:ext>
            </a:extLst>
          </p:cNvPr>
          <p:cNvSpPr/>
          <p:nvPr/>
        </p:nvSpPr>
        <p:spPr>
          <a:xfrm>
            <a:off x="2629036" y="3877851"/>
            <a:ext cx="402500" cy="432631"/>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3401E3-FCD0-4E2A-9587-B659DC168D48}"/>
              </a:ext>
            </a:extLst>
          </p:cNvPr>
          <p:cNvSpPr/>
          <p:nvPr/>
        </p:nvSpPr>
        <p:spPr>
          <a:xfrm>
            <a:off x="3265716" y="435429"/>
            <a:ext cx="1798405"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1:1,1,23</a:t>
            </a:r>
          </a:p>
          <a:p>
            <a:pPr algn="ctr"/>
            <a:r>
              <a:rPr lang="en-CA" sz="1600" dirty="0">
                <a:solidFill>
                  <a:schemeClr val="tx1"/>
                </a:solidFill>
                <a:latin typeface="Times New Roman" panose="02020603050405020304" pitchFamily="18" charset="0"/>
                <a:cs typeface="Times New Roman" panose="02020603050405020304" pitchFamily="18" charset="0"/>
              </a:rPr>
              <a:t>2,1,41</a:t>
            </a:r>
          </a:p>
          <a:p>
            <a:pPr algn="ctr"/>
            <a:r>
              <a:rPr lang="en-CA" sz="1600" dirty="0">
                <a:solidFill>
                  <a:schemeClr val="tx1"/>
                </a:solidFill>
                <a:latin typeface="Times New Roman" panose="02020603050405020304" pitchFamily="18" charset="0"/>
                <a:cs typeface="Times New Roman" panose="02020603050405020304" pitchFamily="18" charset="0"/>
              </a:rPr>
              <a:t>3,1,35</a:t>
            </a:r>
          </a:p>
          <a:p>
            <a:pPr algn="ctr"/>
            <a:r>
              <a:rPr lang="en-CA" sz="1600" dirty="0">
                <a:solidFill>
                  <a:schemeClr val="tx1"/>
                </a:solidFill>
                <a:latin typeface="Times New Roman" panose="02020603050405020304" pitchFamily="18" charset="0"/>
                <a:cs typeface="Times New Roman" panose="02020603050405020304" pitchFamily="18" charset="0"/>
              </a:rPr>
              <a:t>4,1,28</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E13AA7A-B6E3-4736-B961-3DC0DD29C6C0}"/>
              </a:ext>
            </a:extLst>
          </p:cNvPr>
          <p:cNvSpPr/>
          <p:nvPr/>
        </p:nvSpPr>
        <p:spPr>
          <a:xfrm>
            <a:off x="5466622" y="435427"/>
            <a:ext cx="1258760" cy="195942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1,23</a:t>
            </a:r>
          </a:p>
          <a:p>
            <a:pPr algn="ctr"/>
            <a:r>
              <a:rPr lang="en-CA" sz="1600" dirty="0">
                <a:solidFill>
                  <a:schemeClr val="tx1"/>
                </a:solidFill>
                <a:latin typeface="Times New Roman" panose="02020603050405020304" pitchFamily="18" charset="0"/>
                <a:cs typeface="Times New Roman" panose="02020603050405020304" pitchFamily="18" charset="0"/>
              </a:rPr>
              <a:t>2,41</a:t>
            </a:r>
          </a:p>
          <a:p>
            <a:pPr algn="ctr"/>
            <a:r>
              <a:rPr lang="en-CA" sz="1600" dirty="0">
                <a:solidFill>
                  <a:schemeClr val="tx1"/>
                </a:solidFill>
                <a:latin typeface="Times New Roman" panose="02020603050405020304" pitchFamily="18" charset="0"/>
                <a:cs typeface="Times New Roman" panose="02020603050405020304" pitchFamily="18" charset="0"/>
              </a:rPr>
              <a:t>3,35</a:t>
            </a:r>
          </a:p>
          <a:p>
            <a:pPr algn="ctr"/>
            <a:r>
              <a:rPr lang="en-CA" sz="1600" dirty="0">
                <a:solidFill>
                  <a:schemeClr val="tx1"/>
                </a:solidFill>
                <a:latin typeface="Times New Roman" panose="02020603050405020304" pitchFamily="18" charset="0"/>
                <a:cs typeface="Times New Roman" panose="02020603050405020304" pitchFamily="18" charset="0"/>
              </a:rPr>
              <a:t>4,28</a:t>
            </a:r>
          </a:p>
        </p:txBody>
      </p:sp>
      <p:sp>
        <p:nvSpPr>
          <p:cNvPr id="10" name="Diamond 9">
            <a:extLst>
              <a:ext uri="{FF2B5EF4-FFF2-40B4-BE49-F238E27FC236}">
                <a16:creationId xmlns:a16="http://schemas.microsoft.com/office/drawing/2014/main" id="{D19C6E23-F2E5-4DC4-A1FB-BBDA6F0B85A2}"/>
              </a:ext>
            </a:extLst>
          </p:cNvPr>
          <p:cNvSpPr/>
          <p:nvPr/>
        </p:nvSpPr>
        <p:spPr>
          <a:xfrm>
            <a:off x="5064121" y="2999732"/>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28F4E29-20A6-4D0D-B86A-BE1D340144B6}"/>
              </a:ext>
            </a:extLst>
          </p:cNvPr>
          <p:cNvSpPr/>
          <p:nvPr/>
        </p:nvSpPr>
        <p:spPr>
          <a:xfrm>
            <a:off x="3265716" y="261798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1,2,22</a:t>
            </a:r>
          </a:p>
          <a:p>
            <a:pPr algn="ctr"/>
            <a:r>
              <a:rPr lang="en-CA" sz="1600" dirty="0">
                <a:solidFill>
                  <a:schemeClr val="tx1"/>
                </a:solidFill>
                <a:latin typeface="Times New Roman" panose="02020603050405020304" pitchFamily="18" charset="0"/>
                <a:cs typeface="Times New Roman" panose="02020603050405020304" pitchFamily="18" charset="0"/>
              </a:rPr>
              <a:t>2,2,45</a:t>
            </a:r>
          </a:p>
          <a:p>
            <a:pPr algn="ctr"/>
            <a:r>
              <a:rPr lang="en-CA" sz="1600" dirty="0">
                <a:solidFill>
                  <a:schemeClr val="tx1"/>
                </a:solidFill>
                <a:latin typeface="Times New Roman" panose="02020603050405020304" pitchFamily="18" charset="0"/>
                <a:cs typeface="Times New Roman" panose="02020603050405020304" pitchFamily="18" charset="0"/>
              </a:rPr>
              <a:t>3,2,33</a:t>
            </a:r>
          </a:p>
          <a:p>
            <a:pPr algn="ctr"/>
            <a:r>
              <a:rPr lang="en-CA" sz="1600" dirty="0">
                <a:solidFill>
                  <a:schemeClr val="tx1"/>
                </a:solidFill>
                <a:latin typeface="Times New Roman" panose="02020603050405020304" pitchFamily="18" charset="0"/>
                <a:cs typeface="Times New Roman" panose="02020603050405020304" pitchFamily="18" charset="0"/>
              </a:rPr>
              <a:t>4,2,26</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18BFF9F-8374-4CFB-B444-DC30A0E1657F}"/>
              </a:ext>
            </a:extLst>
          </p:cNvPr>
          <p:cNvSpPr/>
          <p:nvPr/>
        </p:nvSpPr>
        <p:spPr>
          <a:xfrm>
            <a:off x="5466622" y="2617978"/>
            <a:ext cx="1258760"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1,22</a:t>
            </a:r>
          </a:p>
          <a:p>
            <a:pPr algn="ctr"/>
            <a:r>
              <a:rPr lang="en-CA" sz="1600" dirty="0">
                <a:solidFill>
                  <a:schemeClr val="tx1"/>
                </a:solidFill>
                <a:latin typeface="Times New Roman" panose="02020603050405020304" pitchFamily="18" charset="0"/>
                <a:cs typeface="Times New Roman" panose="02020603050405020304" pitchFamily="18" charset="0"/>
              </a:rPr>
              <a:t>2,45</a:t>
            </a:r>
          </a:p>
          <a:p>
            <a:pPr algn="ctr"/>
            <a:r>
              <a:rPr lang="en-CA" sz="1600" dirty="0">
                <a:solidFill>
                  <a:schemeClr val="tx1"/>
                </a:solidFill>
                <a:latin typeface="Times New Roman" panose="02020603050405020304" pitchFamily="18" charset="0"/>
                <a:cs typeface="Times New Roman" panose="02020603050405020304" pitchFamily="18" charset="0"/>
              </a:rPr>
              <a:t>3,33</a:t>
            </a:r>
          </a:p>
          <a:p>
            <a:pPr algn="ctr"/>
            <a:r>
              <a:rPr lang="en-CA" sz="1600" dirty="0">
                <a:solidFill>
                  <a:schemeClr val="tx1"/>
                </a:solidFill>
                <a:latin typeface="Times New Roman" panose="02020603050405020304" pitchFamily="18" charset="0"/>
                <a:cs typeface="Times New Roman" panose="02020603050405020304" pitchFamily="18" charset="0"/>
              </a:rPr>
              <a:t>4,26</a:t>
            </a:r>
          </a:p>
        </p:txBody>
      </p:sp>
      <p:sp>
        <p:nvSpPr>
          <p:cNvPr id="16" name="Diamond 15">
            <a:extLst>
              <a:ext uri="{FF2B5EF4-FFF2-40B4-BE49-F238E27FC236}">
                <a16:creationId xmlns:a16="http://schemas.microsoft.com/office/drawing/2014/main" id="{EE6B8EEC-3B5E-4215-A78F-49368D794F36}"/>
              </a:ext>
            </a:extLst>
          </p:cNvPr>
          <p:cNvSpPr/>
          <p:nvPr/>
        </p:nvSpPr>
        <p:spPr>
          <a:xfrm>
            <a:off x="5064121" y="4851122"/>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M</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BB737CE-E0E0-415A-B2AD-BABDFDA128BD}"/>
              </a:ext>
            </a:extLst>
          </p:cNvPr>
          <p:cNvSpPr/>
          <p:nvPr/>
        </p:nvSpPr>
        <p:spPr>
          <a:xfrm>
            <a:off x="3265716" y="4469370"/>
            <a:ext cx="1798405" cy="146964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600" dirty="0">
              <a:solidFill>
                <a:schemeClr val="tx1"/>
              </a:solidFill>
              <a:latin typeface="Times New Roman" panose="02020603050405020304" pitchFamily="18" charset="0"/>
              <a:cs typeface="Times New Roman" panose="02020603050405020304" pitchFamily="18" charset="0"/>
            </a:endParaRPr>
          </a:p>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1,3,19</a:t>
            </a:r>
          </a:p>
          <a:p>
            <a:pPr algn="ctr"/>
            <a:r>
              <a:rPr lang="en-CA" sz="1600" dirty="0">
                <a:solidFill>
                  <a:schemeClr val="tx1"/>
                </a:solidFill>
                <a:latin typeface="Times New Roman" panose="02020603050405020304" pitchFamily="18" charset="0"/>
                <a:cs typeface="Times New Roman" panose="02020603050405020304" pitchFamily="18" charset="0"/>
              </a:rPr>
              <a:t>2,3,40</a:t>
            </a:r>
          </a:p>
          <a:p>
            <a:pPr algn="ctr"/>
            <a:r>
              <a:rPr lang="en-CA" sz="1600" dirty="0">
                <a:solidFill>
                  <a:schemeClr val="tx1"/>
                </a:solidFill>
                <a:latin typeface="Times New Roman" panose="02020603050405020304" pitchFamily="18" charset="0"/>
                <a:cs typeface="Times New Roman" panose="02020603050405020304" pitchFamily="18" charset="0"/>
              </a:rPr>
              <a:t>3,3,39</a:t>
            </a:r>
          </a:p>
          <a:p>
            <a:pPr algn="ctr"/>
            <a:r>
              <a:rPr lang="en-CA" sz="1600" dirty="0">
                <a:solidFill>
                  <a:schemeClr val="tx1"/>
                </a:solidFill>
                <a:latin typeface="Times New Roman" panose="02020603050405020304" pitchFamily="18" charset="0"/>
                <a:cs typeface="Times New Roman" panose="02020603050405020304" pitchFamily="18" charset="0"/>
              </a:rPr>
              <a:t>4,3,30</a:t>
            </a:r>
          </a:p>
          <a:p>
            <a:pPr algn="ct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D7E1D2E-0164-4F12-B361-8D77AFD470A3}"/>
              </a:ext>
            </a:extLst>
          </p:cNvPr>
          <p:cNvSpPr/>
          <p:nvPr/>
        </p:nvSpPr>
        <p:spPr>
          <a:xfrm>
            <a:off x="5466621" y="4469368"/>
            <a:ext cx="1395905" cy="13762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Cid ,Temp</a:t>
            </a:r>
          </a:p>
          <a:p>
            <a:pPr algn="ctr"/>
            <a:r>
              <a:rPr lang="en-CA" sz="1600" dirty="0">
                <a:solidFill>
                  <a:schemeClr val="tx1"/>
                </a:solidFill>
                <a:latin typeface="Times New Roman" panose="02020603050405020304" pitchFamily="18" charset="0"/>
                <a:cs typeface="Times New Roman" panose="02020603050405020304" pitchFamily="18" charset="0"/>
              </a:rPr>
              <a:t>1,19</a:t>
            </a:r>
          </a:p>
          <a:p>
            <a:pPr algn="ctr"/>
            <a:r>
              <a:rPr lang="en-CA" sz="1600" dirty="0">
                <a:solidFill>
                  <a:schemeClr val="tx1"/>
                </a:solidFill>
                <a:latin typeface="Times New Roman" panose="02020603050405020304" pitchFamily="18" charset="0"/>
                <a:cs typeface="Times New Roman" panose="02020603050405020304" pitchFamily="18" charset="0"/>
              </a:rPr>
              <a:t>2,40</a:t>
            </a:r>
          </a:p>
          <a:p>
            <a:pPr algn="ctr"/>
            <a:r>
              <a:rPr lang="en-CA" sz="1600" dirty="0">
                <a:solidFill>
                  <a:schemeClr val="tx1"/>
                </a:solidFill>
                <a:latin typeface="Times New Roman" panose="02020603050405020304" pitchFamily="18" charset="0"/>
                <a:cs typeface="Times New Roman" panose="02020603050405020304" pitchFamily="18" charset="0"/>
              </a:rPr>
              <a:t>3,39</a:t>
            </a:r>
          </a:p>
          <a:p>
            <a:pPr algn="ctr"/>
            <a:r>
              <a:rPr lang="en-CA" sz="1600" dirty="0">
                <a:solidFill>
                  <a:schemeClr val="tx1"/>
                </a:solidFill>
                <a:latin typeface="Times New Roman" panose="02020603050405020304" pitchFamily="18" charset="0"/>
                <a:cs typeface="Times New Roman" panose="02020603050405020304" pitchFamily="18" charset="0"/>
              </a:rPr>
              <a:t>4,30</a:t>
            </a:r>
          </a:p>
        </p:txBody>
      </p:sp>
      <p:sp>
        <p:nvSpPr>
          <p:cNvPr id="19" name="Rectangle 18">
            <a:extLst>
              <a:ext uri="{FF2B5EF4-FFF2-40B4-BE49-F238E27FC236}">
                <a16:creationId xmlns:a16="http://schemas.microsoft.com/office/drawing/2014/main" id="{18916989-8042-4876-AF14-5733956C58A1}"/>
              </a:ext>
            </a:extLst>
          </p:cNvPr>
          <p:cNvSpPr/>
          <p:nvPr/>
        </p:nvSpPr>
        <p:spPr>
          <a:xfrm>
            <a:off x="7033509" y="687373"/>
            <a:ext cx="510563" cy="488093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err="1">
                <a:solidFill>
                  <a:schemeClr val="tx1"/>
                </a:solidFill>
                <a:latin typeface="Times New Roman" panose="02020603050405020304" pitchFamily="18" charset="0"/>
                <a:cs typeface="Times New Roman" panose="02020603050405020304" pitchFamily="18" charset="0"/>
              </a:rPr>
              <a:t>SnS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4AF6749-A86F-471A-9C7F-6C09218EEEC1}"/>
              </a:ext>
            </a:extLst>
          </p:cNvPr>
          <p:cNvSpPr/>
          <p:nvPr/>
        </p:nvSpPr>
        <p:spPr>
          <a:xfrm>
            <a:off x="7693065" y="1863726"/>
            <a:ext cx="1373029" cy="22720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Sort</a:t>
            </a:r>
          </a:p>
          <a:p>
            <a:pPr algn="ctr"/>
            <a:r>
              <a:rPr lang="en-CA" sz="1600" dirty="0">
                <a:solidFill>
                  <a:schemeClr val="tx1"/>
                </a:solidFill>
                <a:latin typeface="Times New Roman" panose="02020603050405020304" pitchFamily="18" charset="0"/>
                <a:cs typeface="Times New Roman" panose="02020603050405020304" pitchFamily="18" charset="0"/>
              </a:rPr>
              <a:t>Shuffle</a:t>
            </a:r>
          </a:p>
          <a:p>
            <a:pPr algn="ctr"/>
            <a:r>
              <a:rPr lang="en-CA" sz="1600" dirty="0">
                <a:solidFill>
                  <a:schemeClr val="tx1"/>
                </a:solidFill>
                <a:latin typeface="Times New Roman" panose="02020603050405020304" pitchFamily="18" charset="0"/>
                <a:cs typeface="Times New Roman" panose="02020603050405020304" pitchFamily="18" charset="0"/>
              </a:rPr>
              <a:t>K,L{V}</a:t>
            </a:r>
          </a:p>
          <a:p>
            <a:pPr algn="ctr"/>
            <a:r>
              <a:rPr lang="en-CA" sz="1600" dirty="0">
                <a:solidFill>
                  <a:schemeClr val="tx1"/>
                </a:solidFill>
                <a:latin typeface="Times New Roman" panose="02020603050405020304" pitchFamily="18" charset="0"/>
                <a:cs typeface="Times New Roman" panose="02020603050405020304" pitchFamily="18" charset="0"/>
              </a:rPr>
              <a:t>1,{23,22,19}</a:t>
            </a:r>
          </a:p>
          <a:p>
            <a:pPr algn="ctr"/>
            <a:r>
              <a:rPr lang="en-CA" sz="1600" dirty="0">
                <a:solidFill>
                  <a:schemeClr val="tx1"/>
                </a:solidFill>
                <a:latin typeface="Times New Roman" panose="02020603050405020304" pitchFamily="18" charset="0"/>
                <a:cs typeface="Times New Roman" panose="02020603050405020304" pitchFamily="18" charset="0"/>
              </a:rPr>
              <a:t>2,{41,45,40}</a:t>
            </a:r>
          </a:p>
          <a:p>
            <a:pPr algn="ctr"/>
            <a:r>
              <a:rPr lang="en-CA" sz="1600" dirty="0">
                <a:solidFill>
                  <a:schemeClr val="tx1"/>
                </a:solidFill>
                <a:latin typeface="Times New Roman" panose="02020603050405020304" pitchFamily="18" charset="0"/>
                <a:cs typeface="Times New Roman" panose="02020603050405020304" pitchFamily="18" charset="0"/>
              </a:rPr>
              <a:t>3,{35,33,39}</a:t>
            </a:r>
          </a:p>
          <a:p>
            <a:pPr algn="ctr"/>
            <a:r>
              <a:rPr lang="en-CA" sz="1600" dirty="0">
                <a:solidFill>
                  <a:schemeClr val="tx1"/>
                </a:solidFill>
                <a:latin typeface="Times New Roman" panose="02020603050405020304" pitchFamily="18" charset="0"/>
                <a:cs typeface="Times New Roman" panose="02020603050405020304" pitchFamily="18" charset="0"/>
              </a:rPr>
              <a:t>4,{28,26,30}</a:t>
            </a:r>
          </a:p>
        </p:txBody>
      </p:sp>
      <p:sp>
        <p:nvSpPr>
          <p:cNvPr id="21" name="Diamond 20">
            <a:extLst>
              <a:ext uri="{FF2B5EF4-FFF2-40B4-BE49-F238E27FC236}">
                <a16:creationId xmlns:a16="http://schemas.microsoft.com/office/drawing/2014/main" id="{36971D8C-C84A-48D5-8CA6-338C9DA60813}"/>
              </a:ext>
            </a:extLst>
          </p:cNvPr>
          <p:cNvSpPr/>
          <p:nvPr/>
        </p:nvSpPr>
        <p:spPr>
          <a:xfrm>
            <a:off x="9160464" y="2862943"/>
            <a:ext cx="402500" cy="324488"/>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R</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1FD9CC4-8625-442B-A7D0-DBBF2B075AFB}"/>
              </a:ext>
            </a:extLst>
          </p:cNvPr>
          <p:cNvSpPr/>
          <p:nvPr/>
        </p:nvSpPr>
        <p:spPr>
          <a:xfrm>
            <a:off x="9669844" y="1965325"/>
            <a:ext cx="1258761" cy="22720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K,V</a:t>
            </a:r>
          </a:p>
          <a:p>
            <a:pPr algn="ctr"/>
            <a:r>
              <a:rPr lang="en-CA" sz="1600" dirty="0">
                <a:solidFill>
                  <a:schemeClr val="tx1"/>
                </a:solidFill>
                <a:latin typeface="Times New Roman" panose="02020603050405020304" pitchFamily="18" charset="0"/>
                <a:cs typeface="Times New Roman" panose="02020603050405020304" pitchFamily="18" charset="0"/>
              </a:rPr>
              <a:t>1,23</a:t>
            </a:r>
          </a:p>
          <a:p>
            <a:pPr algn="ctr"/>
            <a:r>
              <a:rPr lang="en-CA" sz="1600" dirty="0">
                <a:solidFill>
                  <a:schemeClr val="tx1"/>
                </a:solidFill>
                <a:latin typeface="Times New Roman" panose="02020603050405020304" pitchFamily="18" charset="0"/>
                <a:cs typeface="Times New Roman" panose="02020603050405020304" pitchFamily="18" charset="0"/>
              </a:rPr>
              <a:t>2,45</a:t>
            </a:r>
          </a:p>
          <a:p>
            <a:pPr algn="ctr"/>
            <a:r>
              <a:rPr lang="en-CA" sz="1600" dirty="0">
                <a:solidFill>
                  <a:schemeClr val="tx1"/>
                </a:solidFill>
                <a:latin typeface="Times New Roman" panose="02020603050405020304" pitchFamily="18" charset="0"/>
                <a:cs typeface="Times New Roman" panose="02020603050405020304" pitchFamily="18" charset="0"/>
              </a:rPr>
              <a:t>3,39</a:t>
            </a:r>
          </a:p>
          <a:p>
            <a:pPr algn="ctr"/>
            <a:r>
              <a:rPr lang="en-CA" sz="1600" dirty="0">
                <a:solidFill>
                  <a:schemeClr val="tx1"/>
                </a:solidFill>
                <a:latin typeface="Times New Roman" panose="02020603050405020304" pitchFamily="18" charset="0"/>
                <a:cs typeface="Times New Roman" panose="02020603050405020304" pitchFamily="18" charset="0"/>
              </a:rPr>
              <a:t>4,30</a:t>
            </a:r>
          </a:p>
        </p:txBody>
      </p:sp>
    </p:spTree>
    <p:extLst>
      <p:ext uri="{BB962C8B-B14F-4D97-AF65-F5344CB8AC3E}">
        <p14:creationId xmlns:p14="http://schemas.microsoft.com/office/powerpoint/2010/main" val="2679169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E5FBAB-A49C-41A3-BA1D-14944FB5496B}"/>
              </a:ext>
            </a:extLst>
          </p:cNvPr>
          <p:cNvPicPr>
            <a:picLocks noChangeAspect="1"/>
          </p:cNvPicPr>
          <p:nvPr/>
        </p:nvPicPr>
        <p:blipFill>
          <a:blip r:embed="rId2"/>
          <a:stretch>
            <a:fillRect/>
          </a:stretch>
        </p:blipFill>
        <p:spPr>
          <a:xfrm>
            <a:off x="1528742" y="0"/>
            <a:ext cx="9134515" cy="6858000"/>
          </a:xfrm>
          <a:prstGeom prst="rect">
            <a:avLst/>
          </a:prstGeom>
        </p:spPr>
      </p:pic>
    </p:spTree>
    <p:extLst>
      <p:ext uri="{BB962C8B-B14F-4D97-AF65-F5344CB8AC3E}">
        <p14:creationId xmlns:p14="http://schemas.microsoft.com/office/powerpoint/2010/main" val="40392892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4496E9-CBBA-486D-9ED5-EC2F7F96BB10}"/>
              </a:ext>
            </a:extLst>
          </p:cNvPr>
          <p:cNvPicPr>
            <a:picLocks noChangeAspect="1"/>
          </p:cNvPicPr>
          <p:nvPr/>
        </p:nvPicPr>
        <p:blipFill>
          <a:blip r:embed="rId2"/>
          <a:stretch>
            <a:fillRect/>
          </a:stretch>
        </p:blipFill>
        <p:spPr>
          <a:xfrm>
            <a:off x="2756764" y="0"/>
            <a:ext cx="6678471" cy="6858000"/>
          </a:xfrm>
          <a:prstGeom prst="rect">
            <a:avLst/>
          </a:prstGeom>
        </p:spPr>
      </p:pic>
    </p:spTree>
    <p:extLst>
      <p:ext uri="{BB962C8B-B14F-4D97-AF65-F5344CB8AC3E}">
        <p14:creationId xmlns:p14="http://schemas.microsoft.com/office/powerpoint/2010/main" val="3032568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8E940E-2D9A-4626-AD85-860D48B3C8B8}"/>
              </a:ext>
            </a:extLst>
          </p:cNvPr>
          <p:cNvPicPr>
            <a:picLocks noChangeAspect="1"/>
          </p:cNvPicPr>
          <p:nvPr/>
        </p:nvPicPr>
        <p:blipFill>
          <a:blip r:embed="rId3"/>
          <a:stretch>
            <a:fillRect/>
          </a:stretch>
        </p:blipFill>
        <p:spPr>
          <a:xfrm>
            <a:off x="295502" y="217714"/>
            <a:ext cx="7362825" cy="4991100"/>
          </a:xfrm>
          <a:prstGeom prst="rect">
            <a:avLst/>
          </a:prstGeom>
        </p:spPr>
      </p:pic>
      <p:pic>
        <p:nvPicPr>
          <p:cNvPr id="3" name="Picture 2">
            <a:extLst>
              <a:ext uri="{FF2B5EF4-FFF2-40B4-BE49-F238E27FC236}">
                <a16:creationId xmlns:a16="http://schemas.microsoft.com/office/drawing/2014/main" id="{CB5C1D43-B21D-4C9A-9DDC-69B5BC88BE3C}"/>
              </a:ext>
            </a:extLst>
          </p:cNvPr>
          <p:cNvPicPr>
            <a:picLocks noChangeAspect="1"/>
          </p:cNvPicPr>
          <p:nvPr/>
        </p:nvPicPr>
        <p:blipFill>
          <a:blip r:embed="rId4"/>
          <a:stretch>
            <a:fillRect/>
          </a:stretch>
        </p:blipFill>
        <p:spPr>
          <a:xfrm>
            <a:off x="4455886" y="4816327"/>
            <a:ext cx="7736114" cy="2074330"/>
          </a:xfrm>
          <a:prstGeom prst="rect">
            <a:avLst/>
          </a:prstGeom>
        </p:spPr>
      </p:pic>
    </p:spTree>
    <p:extLst>
      <p:ext uri="{BB962C8B-B14F-4D97-AF65-F5344CB8AC3E}">
        <p14:creationId xmlns:p14="http://schemas.microsoft.com/office/powerpoint/2010/main" val="188820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HG1</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42875" y="5029200"/>
            <a:ext cx="11868150" cy="1651000"/>
          </a:xfrm>
        </p:spPr>
        <p:txBody>
          <a:bodyPr>
            <a:normAutofit/>
          </a:bodyPr>
          <a:lstStyle/>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There are three files available here .</a:t>
            </a:r>
          </a:p>
        </p:txBody>
      </p:sp>
      <p:sp>
        <p:nvSpPr>
          <p:cNvPr id="4" name="Rectangle 3">
            <a:extLst>
              <a:ext uri="{FF2B5EF4-FFF2-40B4-BE49-F238E27FC236}">
                <a16:creationId xmlns:a16="http://schemas.microsoft.com/office/drawing/2014/main" id="{92AE3B26-7524-4634-B9FF-49B06BE2BF77}"/>
              </a:ext>
            </a:extLst>
          </p:cNvPr>
          <p:cNvSpPr/>
          <p:nvPr/>
        </p:nvSpPr>
        <p:spPr>
          <a:xfrm>
            <a:off x="417932" y="882026"/>
            <a:ext cx="4441147"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D1A6C0A8-F1FB-4DA9-8070-563071C6B544}"/>
              </a:ext>
            </a:extLst>
          </p:cNvPr>
          <p:cNvSpPr/>
          <p:nvPr/>
        </p:nvSpPr>
        <p:spPr>
          <a:xfrm>
            <a:off x="417932" y="1781318"/>
            <a:ext cx="6581958"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b="1" dirty="0" err="1">
                <a:solidFill>
                  <a:srgbClr val="FF0000"/>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a:t>
            </a:r>
            <a:r>
              <a:rPr lang="en-CA" sz="1600" b="1" dirty="0">
                <a:solidFill>
                  <a:srgbClr val="FF0000"/>
                </a:solidFill>
                <a:latin typeface="Times New Roman" panose="02020603050405020304" pitchFamily="18" charset="0"/>
                <a:cs typeface="Times New Roman" panose="02020603050405020304" pitchFamily="18" charset="0"/>
              </a:rPr>
              <a:t>InputFilePath  OutputFilePath</a:t>
            </a:r>
          </a:p>
        </p:txBody>
      </p:sp>
      <p:sp>
        <p:nvSpPr>
          <p:cNvPr id="6" name="Rectangle 5">
            <a:extLst>
              <a:ext uri="{FF2B5EF4-FFF2-40B4-BE49-F238E27FC236}">
                <a16:creationId xmlns:a16="http://schemas.microsoft.com/office/drawing/2014/main" id="{2220F08F-BF7B-41BE-81AE-E3B555083C3F}"/>
              </a:ext>
            </a:extLst>
          </p:cNvPr>
          <p:cNvSpPr/>
          <p:nvPr/>
        </p:nvSpPr>
        <p:spPr>
          <a:xfrm>
            <a:off x="417932" y="2765173"/>
            <a:ext cx="5224413" cy="175366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a:t>
            </a:r>
          </a:p>
          <a:p>
            <a:r>
              <a:rPr lang="en-CA" sz="1600" dirty="0">
                <a:solidFill>
                  <a:schemeClr val="tx1"/>
                </a:solidFill>
                <a:latin typeface="Times New Roman" panose="02020603050405020304" pitchFamily="18" charset="0"/>
                <a:cs typeface="Times New Roman" panose="02020603050405020304" pitchFamily="18" charset="0"/>
              </a:rPr>
              <a:t>InputFilePath			</a:t>
            </a:r>
          </a:p>
          <a:p>
            <a:r>
              <a:rPr lang="en-CA" sz="1600" dirty="0">
                <a:solidFill>
                  <a:schemeClr val="tx1"/>
                </a:solidFill>
                <a:latin typeface="Times New Roman" panose="02020603050405020304" pitchFamily="18" charset="0"/>
                <a:cs typeface="Times New Roman" panose="02020603050405020304" pitchFamily="18" charset="0"/>
              </a:rPr>
              <a:t>OutputFilePath	</a:t>
            </a:r>
          </a:p>
        </p:txBody>
      </p:sp>
    </p:spTree>
    <p:extLst>
      <p:ext uri="{BB962C8B-B14F-4D97-AF65-F5344CB8AC3E}">
        <p14:creationId xmlns:p14="http://schemas.microsoft.com/office/powerpoint/2010/main" val="19893641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6F27F3-9643-4314-8521-2F9546251801}"/>
              </a:ext>
            </a:extLst>
          </p:cNvPr>
          <p:cNvPicPr>
            <a:picLocks noChangeAspect="1"/>
          </p:cNvPicPr>
          <p:nvPr/>
        </p:nvPicPr>
        <p:blipFill>
          <a:blip r:embed="rId2"/>
          <a:stretch>
            <a:fillRect/>
          </a:stretch>
        </p:blipFill>
        <p:spPr>
          <a:xfrm>
            <a:off x="2366962" y="295275"/>
            <a:ext cx="7458075" cy="6267450"/>
          </a:xfrm>
          <a:prstGeom prst="rect">
            <a:avLst/>
          </a:prstGeom>
        </p:spPr>
      </p:pic>
    </p:spTree>
    <p:extLst>
      <p:ext uri="{BB962C8B-B14F-4D97-AF65-F5344CB8AC3E}">
        <p14:creationId xmlns:p14="http://schemas.microsoft.com/office/powerpoint/2010/main" val="873457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EEADC6-A368-4589-B317-0FD5D8B74992}"/>
              </a:ext>
            </a:extLst>
          </p:cNvPr>
          <p:cNvPicPr>
            <a:picLocks noChangeAspect="1"/>
          </p:cNvPicPr>
          <p:nvPr/>
        </p:nvPicPr>
        <p:blipFill>
          <a:blip r:embed="rId2"/>
          <a:stretch>
            <a:fillRect/>
          </a:stretch>
        </p:blipFill>
        <p:spPr>
          <a:xfrm>
            <a:off x="2412336" y="0"/>
            <a:ext cx="7367328" cy="6858000"/>
          </a:xfrm>
          <a:prstGeom prst="rect">
            <a:avLst/>
          </a:prstGeom>
        </p:spPr>
      </p:pic>
    </p:spTree>
    <p:extLst>
      <p:ext uri="{BB962C8B-B14F-4D97-AF65-F5344CB8AC3E}">
        <p14:creationId xmlns:p14="http://schemas.microsoft.com/office/powerpoint/2010/main" val="261428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69D0C5-5E46-4AC7-A8C1-93EC574A2600}"/>
              </a:ext>
            </a:extLst>
          </p:cNvPr>
          <p:cNvPicPr>
            <a:picLocks noChangeAspect="1"/>
          </p:cNvPicPr>
          <p:nvPr/>
        </p:nvPicPr>
        <p:blipFill>
          <a:blip r:embed="rId3"/>
          <a:stretch>
            <a:fillRect/>
          </a:stretch>
        </p:blipFill>
        <p:spPr>
          <a:xfrm>
            <a:off x="3941929" y="0"/>
            <a:ext cx="4308141" cy="6858000"/>
          </a:xfrm>
          <a:prstGeom prst="rect">
            <a:avLst/>
          </a:prstGeom>
        </p:spPr>
      </p:pic>
    </p:spTree>
    <p:extLst>
      <p:ext uri="{BB962C8B-B14F-4D97-AF65-F5344CB8AC3E}">
        <p14:creationId xmlns:p14="http://schemas.microsoft.com/office/powerpoint/2010/main" val="4897391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642AE-74FC-4B02-BC07-59B016D59565}"/>
              </a:ext>
            </a:extLst>
          </p:cNvPr>
          <p:cNvPicPr>
            <a:picLocks noChangeAspect="1"/>
          </p:cNvPicPr>
          <p:nvPr/>
        </p:nvPicPr>
        <p:blipFill>
          <a:blip r:embed="rId2"/>
          <a:stretch>
            <a:fillRect/>
          </a:stretch>
        </p:blipFill>
        <p:spPr>
          <a:xfrm>
            <a:off x="229054" y="383948"/>
            <a:ext cx="11182350" cy="2809875"/>
          </a:xfrm>
          <a:prstGeom prst="rect">
            <a:avLst/>
          </a:prstGeom>
        </p:spPr>
      </p:pic>
      <p:pic>
        <p:nvPicPr>
          <p:cNvPr id="3" name="Picture 2">
            <a:extLst>
              <a:ext uri="{FF2B5EF4-FFF2-40B4-BE49-F238E27FC236}">
                <a16:creationId xmlns:a16="http://schemas.microsoft.com/office/drawing/2014/main" id="{7FE21BAC-D70D-4030-89FB-B7CE98E2D3BC}"/>
              </a:ext>
            </a:extLst>
          </p:cNvPr>
          <p:cNvPicPr>
            <a:picLocks noChangeAspect="1"/>
          </p:cNvPicPr>
          <p:nvPr/>
        </p:nvPicPr>
        <p:blipFill>
          <a:blip r:embed="rId3"/>
          <a:stretch>
            <a:fillRect/>
          </a:stretch>
        </p:blipFill>
        <p:spPr>
          <a:xfrm>
            <a:off x="649968" y="3041649"/>
            <a:ext cx="7909342" cy="3010807"/>
          </a:xfrm>
          <a:prstGeom prst="rect">
            <a:avLst/>
          </a:prstGeom>
        </p:spPr>
      </p:pic>
      <p:pic>
        <p:nvPicPr>
          <p:cNvPr id="4" name="Picture 3">
            <a:extLst>
              <a:ext uri="{FF2B5EF4-FFF2-40B4-BE49-F238E27FC236}">
                <a16:creationId xmlns:a16="http://schemas.microsoft.com/office/drawing/2014/main" id="{D577B9A5-C43D-4ACA-9FF5-2C4350387D56}"/>
              </a:ext>
            </a:extLst>
          </p:cNvPr>
          <p:cNvPicPr>
            <a:picLocks noChangeAspect="1"/>
          </p:cNvPicPr>
          <p:nvPr/>
        </p:nvPicPr>
        <p:blipFill rotWithShape="1">
          <a:blip r:embed="rId4"/>
          <a:srcRect t="20132"/>
          <a:stretch/>
        </p:blipFill>
        <p:spPr>
          <a:xfrm>
            <a:off x="7397256" y="3481266"/>
            <a:ext cx="3737034" cy="1141873"/>
          </a:xfrm>
          <a:prstGeom prst="rect">
            <a:avLst/>
          </a:prstGeom>
        </p:spPr>
      </p:pic>
    </p:spTree>
    <p:extLst>
      <p:ext uri="{BB962C8B-B14F-4D97-AF65-F5344CB8AC3E}">
        <p14:creationId xmlns:p14="http://schemas.microsoft.com/office/powerpoint/2010/main" val="15794210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6F0453-DDAB-4A0B-9E24-89E28C793AA2}"/>
              </a:ext>
            </a:extLst>
          </p:cNvPr>
          <p:cNvPicPr>
            <a:picLocks noChangeAspect="1"/>
          </p:cNvPicPr>
          <p:nvPr/>
        </p:nvPicPr>
        <p:blipFill>
          <a:blip r:embed="rId3"/>
          <a:stretch>
            <a:fillRect/>
          </a:stretch>
        </p:blipFill>
        <p:spPr>
          <a:xfrm>
            <a:off x="1188983" y="0"/>
            <a:ext cx="9814034" cy="6858000"/>
          </a:xfrm>
          <a:prstGeom prst="rect">
            <a:avLst/>
          </a:prstGeom>
        </p:spPr>
      </p:pic>
    </p:spTree>
    <p:extLst>
      <p:ext uri="{BB962C8B-B14F-4D97-AF65-F5344CB8AC3E}">
        <p14:creationId xmlns:p14="http://schemas.microsoft.com/office/powerpoint/2010/main" val="6786649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BE446-E43B-48FC-B593-F4CFC71D4380}"/>
              </a:ext>
            </a:extLst>
          </p:cNvPr>
          <p:cNvPicPr>
            <a:picLocks noChangeAspect="1"/>
          </p:cNvPicPr>
          <p:nvPr/>
        </p:nvPicPr>
        <p:blipFill>
          <a:blip r:embed="rId2"/>
          <a:stretch>
            <a:fillRect/>
          </a:stretch>
        </p:blipFill>
        <p:spPr>
          <a:xfrm>
            <a:off x="116114" y="766390"/>
            <a:ext cx="12192000" cy="4193105"/>
          </a:xfrm>
          <a:prstGeom prst="rect">
            <a:avLst/>
          </a:prstGeom>
        </p:spPr>
      </p:pic>
    </p:spTree>
    <p:extLst>
      <p:ext uri="{BB962C8B-B14F-4D97-AF65-F5344CB8AC3E}">
        <p14:creationId xmlns:p14="http://schemas.microsoft.com/office/powerpoint/2010/main" val="21157350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7AA894-FF26-4120-95CF-2C0ED7E280C1}"/>
              </a:ext>
            </a:extLst>
          </p:cNvPr>
          <p:cNvPicPr>
            <a:picLocks noChangeAspect="1"/>
          </p:cNvPicPr>
          <p:nvPr/>
        </p:nvPicPr>
        <p:blipFill>
          <a:blip r:embed="rId3"/>
          <a:stretch>
            <a:fillRect/>
          </a:stretch>
        </p:blipFill>
        <p:spPr>
          <a:xfrm>
            <a:off x="1840675" y="0"/>
            <a:ext cx="7527045" cy="6858000"/>
          </a:xfrm>
          <a:prstGeom prst="rect">
            <a:avLst/>
          </a:prstGeom>
        </p:spPr>
      </p:pic>
    </p:spTree>
    <p:extLst>
      <p:ext uri="{BB962C8B-B14F-4D97-AF65-F5344CB8AC3E}">
        <p14:creationId xmlns:p14="http://schemas.microsoft.com/office/powerpoint/2010/main" val="25559646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211B4-B04B-4650-B878-5D354F0BA602}"/>
              </a:ext>
            </a:extLst>
          </p:cNvPr>
          <p:cNvPicPr>
            <a:picLocks noChangeAspect="1"/>
          </p:cNvPicPr>
          <p:nvPr/>
        </p:nvPicPr>
        <p:blipFill>
          <a:blip r:embed="rId3"/>
          <a:stretch>
            <a:fillRect/>
          </a:stretch>
        </p:blipFill>
        <p:spPr>
          <a:xfrm>
            <a:off x="1274679" y="1123332"/>
            <a:ext cx="9096375" cy="3257550"/>
          </a:xfrm>
          <a:prstGeom prst="rect">
            <a:avLst/>
          </a:prstGeom>
        </p:spPr>
      </p:pic>
    </p:spTree>
    <p:extLst>
      <p:ext uri="{BB962C8B-B14F-4D97-AF65-F5344CB8AC3E}">
        <p14:creationId xmlns:p14="http://schemas.microsoft.com/office/powerpoint/2010/main" val="217520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InputFilePath is available in HDFS</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44735" y="5295900"/>
            <a:ext cx="11892799" cy="1432106"/>
          </a:xfrm>
        </p:spPr>
        <p:txBody>
          <a:bodyPr>
            <a:normAutofit/>
          </a:bodyPr>
          <a:lstStyle/>
          <a:p>
            <a:r>
              <a:rPr lang="en-CA" sz="2000" dirty="0">
                <a:latin typeface="Times New Roman" panose="02020603050405020304" pitchFamily="18" charset="0"/>
                <a:cs typeface="Times New Roman" panose="02020603050405020304" pitchFamily="18" charset="0"/>
              </a:rPr>
              <a:t>InputFilePath is available in HDFS to make sure you can process parallelly .</a:t>
            </a:r>
          </a:p>
          <a:p>
            <a:r>
              <a:rPr lang="en-CA" sz="2000" dirty="0">
                <a:latin typeface="Times New Roman" panose="02020603050405020304" pitchFamily="18" charset="0"/>
                <a:cs typeface="Times New Roman" panose="02020603050405020304" pitchFamily="18" charset="0"/>
              </a:rPr>
              <a:t>If the file is available locally then its one file then how we can use it multiple time in the distributed computing manner </a:t>
            </a:r>
          </a:p>
        </p:txBody>
      </p:sp>
      <p:sp>
        <p:nvSpPr>
          <p:cNvPr id="4" name="Rectangle 3">
            <a:extLst>
              <a:ext uri="{FF2B5EF4-FFF2-40B4-BE49-F238E27FC236}">
                <a16:creationId xmlns:a16="http://schemas.microsoft.com/office/drawing/2014/main" id="{308DF3F0-6A33-4768-9333-C4B27A6543BD}"/>
              </a:ext>
            </a:extLst>
          </p:cNvPr>
          <p:cNvSpPr/>
          <p:nvPr/>
        </p:nvSpPr>
        <p:spPr>
          <a:xfrm>
            <a:off x="4896868" y="1852963"/>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03918FA-3D75-4877-A2E0-21A16862E763}"/>
              </a:ext>
            </a:extLst>
          </p:cNvPr>
          <p:cNvSpPr/>
          <p:nvPr/>
        </p:nvSpPr>
        <p:spPr>
          <a:xfrm>
            <a:off x="6449443" y="1852963"/>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BE332B5-214C-42FC-80DC-CEE6C38C2D53}"/>
              </a:ext>
            </a:extLst>
          </p:cNvPr>
          <p:cNvSpPr/>
          <p:nvPr/>
        </p:nvSpPr>
        <p:spPr>
          <a:xfrm>
            <a:off x="8269226" y="1848707"/>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2B0D333-35C8-41C9-80CA-36AD48CDAD2D}"/>
              </a:ext>
            </a:extLst>
          </p:cNvPr>
          <p:cNvSpPr/>
          <p:nvPr/>
        </p:nvSpPr>
        <p:spPr>
          <a:xfrm>
            <a:off x="3170262" y="1848707"/>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3DF70C8-09E5-41C3-8498-A07036BC7417}"/>
              </a:ext>
            </a:extLst>
          </p:cNvPr>
          <p:cNvSpPr/>
          <p:nvPr/>
        </p:nvSpPr>
        <p:spPr>
          <a:xfrm>
            <a:off x="3106168" y="3580805"/>
            <a:ext cx="6246364" cy="6570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WORM</a:t>
            </a:r>
          </a:p>
          <a:p>
            <a:pPr algn="ctr"/>
            <a:r>
              <a:rPr lang="en-CA" dirty="0">
                <a:solidFill>
                  <a:schemeClr val="tx1"/>
                </a:solidFill>
                <a:latin typeface="Times New Roman" panose="02020603050405020304" pitchFamily="18" charset="0"/>
                <a:cs typeface="Times New Roman" panose="02020603050405020304" pitchFamily="18" charset="0"/>
              </a:rPr>
              <a:t>Write once and Read /Process Multiple times</a:t>
            </a:r>
          </a:p>
        </p:txBody>
      </p:sp>
      <p:sp>
        <p:nvSpPr>
          <p:cNvPr id="10" name="Rectangle 9">
            <a:extLst>
              <a:ext uri="{FF2B5EF4-FFF2-40B4-BE49-F238E27FC236}">
                <a16:creationId xmlns:a16="http://schemas.microsoft.com/office/drawing/2014/main" id="{7EFC0498-E3F5-45CD-9337-8947F6F5DCDC}"/>
              </a:ext>
            </a:extLst>
          </p:cNvPr>
          <p:cNvSpPr/>
          <p:nvPr/>
        </p:nvSpPr>
        <p:spPr>
          <a:xfrm>
            <a:off x="9886950" y="3314488"/>
            <a:ext cx="2305050" cy="1200329"/>
          </a:xfrm>
          <a:prstGeom prst="rect">
            <a:avLst/>
          </a:prstGeom>
        </p:spPr>
        <p:txBody>
          <a:bodyPr wrap="square">
            <a:spAutoFit/>
          </a:bodyPr>
          <a:lstStyle/>
          <a:p>
            <a:r>
              <a:rPr lang="en-CA" dirty="0">
                <a:latin typeface="Times New Roman" panose="02020603050405020304" pitchFamily="18" charset="0"/>
                <a:cs typeface="Times New Roman" panose="02020603050405020304" pitchFamily="18" charset="0"/>
              </a:rPr>
              <a:t>No Update possible in Hadoop </a:t>
            </a:r>
          </a:p>
          <a:p>
            <a:r>
              <a:rPr lang="en-CA" dirty="0">
                <a:latin typeface="Times New Roman" panose="02020603050405020304" pitchFamily="18" charset="0"/>
                <a:cs typeface="Times New Roman" panose="02020603050405020304" pitchFamily="18" charset="0"/>
              </a:rPr>
              <a:t>Add some file</a:t>
            </a:r>
          </a:p>
          <a:p>
            <a:r>
              <a:rPr lang="en-CA" dirty="0">
                <a:latin typeface="Times New Roman" panose="02020603050405020304" pitchFamily="18" charset="0"/>
                <a:cs typeface="Times New Roman" panose="02020603050405020304" pitchFamily="18" charset="0"/>
              </a:rPr>
              <a:t>Drop some file</a:t>
            </a:r>
            <a:endParaRPr lang="en-CA" dirty="0"/>
          </a:p>
        </p:txBody>
      </p:sp>
      <p:sp>
        <p:nvSpPr>
          <p:cNvPr id="11" name="Rectangle 10">
            <a:extLst>
              <a:ext uri="{FF2B5EF4-FFF2-40B4-BE49-F238E27FC236}">
                <a16:creationId xmlns:a16="http://schemas.microsoft.com/office/drawing/2014/main" id="{B3E3C6D6-9A4D-49F7-A72D-AABB44DCE683}"/>
              </a:ext>
            </a:extLst>
          </p:cNvPr>
          <p:cNvSpPr/>
          <p:nvPr/>
        </p:nvSpPr>
        <p:spPr>
          <a:xfrm>
            <a:off x="193765" y="2203939"/>
            <a:ext cx="996860" cy="7508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Abc.txt</a:t>
            </a:r>
          </a:p>
          <a:p>
            <a:pPr algn="ctr"/>
            <a:r>
              <a:rPr lang="en-CA" dirty="0">
                <a:solidFill>
                  <a:schemeClr val="tx1"/>
                </a:solidFill>
                <a:latin typeface="Times New Roman" panose="02020603050405020304" pitchFamily="18" charset="0"/>
                <a:cs typeface="Times New Roman" panose="02020603050405020304" pitchFamily="18" charset="0"/>
              </a:rPr>
              <a:t>300MB</a:t>
            </a:r>
          </a:p>
        </p:txBody>
      </p:sp>
      <p:sp>
        <p:nvSpPr>
          <p:cNvPr id="12" name="Rectangle 11">
            <a:extLst>
              <a:ext uri="{FF2B5EF4-FFF2-40B4-BE49-F238E27FC236}">
                <a16:creationId xmlns:a16="http://schemas.microsoft.com/office/drawing/2014/main" id="{F6C66676-4E2C-450D-AC2F-910870CD40E0}"/>
              </a:ext>
            </a:extLst>
          </p:cNvPr>
          <p:cNvSpPr/>
          <p:nvPr/>
        </p:nvSpPr>
        <p:spPr>
          <a:xfrm>
            <a:off x="1762994" y="1894778"/>
            <a:ext cx="670791" cy="4607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128MB</a:t>
            </a:r>
          </a:p>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13" name="Rectangle 12">
            <a:extLst>
              <a:ext uri="{FF2B5EF4-FFF2-40B4-BE49-F238E27FC236}">
                <a16:creationId xmlns:a16="http://schemas.microsoft.com/office/drawing/2014/main" id="{58223D7F-A2B3-4B2D-A575-AE01802271D3}"/>
              </a:ext>
            </a:extLst>
          </p:cNvPr>
          <p:cNvSpPr/>
          <p:nvPr/>
        </p:nvSpPr>
        <p:spPr>
          <a:xfrm>
            <a:off x="1785294" y="2717383"/>
            <a:ext cx="670791" cy="4607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128MB</a:t>
            </a:r>
          </a:p>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14" name="Rectangle 13">
            <a:extLst>
              <a:ext uri="{FF2B5EF4-FFF2-40B4-BE49-F238E27FC236}">
                <a16:creationId xmlns:a16="http://schemas.microsoft.com/office/drawing/2014/main" id="{D8766A6C-FAB0-4F06-865F-A3EBACE53B6F}"/>
              </a:ext>
            </a:extLst>
          </p:cNvPr>
          <p:cNvSpPr/>
          <p:nvPr/>
        </p:nvSpPr>
        <p:spPr>
          <a:xfrm>
            <a:off x="1796332" y="3441070"/>
            <a:ext cx="670791" cy="4607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44 MB</a:t>
            </a:r>
          </a:p>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16" name="Rectangle 15">
            <a:extLst>
              <a:ext uri="{FF2B5EF4-FFF2-40B4-BE49-F238E27FC236}">
                <a16:creationId xmlns:a16="http://schemas.microsoft.com/office/drawing/2014/main" id="{4193C90A-50FD-4ECC-8371-AA6D64B52595}"/>
              </a:ext>
            </a:extLst>
          </p:cNvPr>
          <p:cNvSpPr/>
          <p:nvPr/>
        </p:nvSpPr>
        <p:spPr>
          <a:xfrm>
            <a:off x="44735" y="4277885"/>
            <a:ext cx="1790565" cy="7508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Data Blocks</a:t>
            </a:r>
          </a:p>
          <a:p>
            <a:pPr algn="ctr"/>
            <a:r>
              <a:rPr lang="en-CA" dirty="0">
                <a:solidFill>
                  <a:schemeClr val="tx1"/>
                </a:solidFill>
                <a:latin typeface="Times New Roman" panose="02020603050405020304" pitchFamily="18" charset="0"/>
                <a:cs typeface="Times New Roman" panose="02020603050405020304" pitchFamily="18" charset="0"/>
              </a:rPr>
              <a:t>Block size :128</a:t>
            </a:r>
          </a:p>
        </p:txBody>
      </p:sp>
      <p:cxnSp>
        <p:nvCxnSpPr>
          <p:cNvPr id="17" name="Straight Arrow Connector 16">
            <a:extLst>
              <a:ext uri="{FF2B5EF4-FFF2-40B4-BE49-F238E27FC236}">
                <a16:creationId xmlns:a16="http://schemas.microsoft.com/office/drawing/2014/main" id="{1F3275E2-9E35-47E7-B3D6-12034B9B98D5}"/>
              </a:ext>
            </a:extLst>
          </p:cNvPr>
          <p:cNvCxnSpPr>
            <a:stCxn id="16" idx="0"/>
            <a:endCxn id="12" idx="1"/>
          </p:cNvCxnSpPr>
          <p:nvPr/>
        </p:nvCxnSpPr>
        <p:spPr>
          <a:xfrm flipV="1">
            <a:off x="940018" y="2125159"/>
            <a:ext cx="822976" cy="2152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54237E-0A6D-4570-908C-931B64901C39}"/>
              </a:ext>
            </a:extLst>
          </p:cNvPr>
          <p:cNvCxnSpPr>
            <a:cxnSpLocks/>
            <a:stCxn id="16" idx="0"/>
          </p:cNvCxnSpPr>
          <p:nvPr/>
        </p:nvCxnSpPr>
        <p:spPr>
          <a:xfrm flipV="1">
            <a:off x="940018" y="2947765"/>
            <a:ext cx="850148" cy="13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232A75-7531-4AFF-95E9-14960C06EEE1}"/>
              </a:ext>
            </a:extLst>
          </p:cNvPr>
          <p:cNvCxnSpPr>
            <a:cxnSpLocks/>
            <a:stCxn id="16" idx="0"/>
          </p:cNvCxnSpPr>
          <p:nvPr/>
        </p:nvCxnSpPr>
        <p:spPr>
          <a:xfrm flipV="1">
            <a:off x="940018" y="3666119"/>
            <a:ext cx="872715" cy="61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4A6ECF-60BB-427B-8D64-D67379AE8AEB}"/>
              </a:ext>
            </a:extLst>
          </p:cNvPr>
          <p:cNvSpPr/>
          <p:nvPr/>
        </p:nvSpPr>
        <p:spPr>
          <a:xfrm>
            <a:off x="3256761" y="1988785"/>
            <a:ext cx="670791" cy="4607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23" name="Rectangle 22">
            <a:extLst>
              <a:ext uri="{FF2B5EF4-FFF2-40B4-BE49-F238E27FC236}">
                <a16:creationId xmlns:a16="http://schemas.microsoft.com/office/drawing/2014/main" id="{C4DD60F0-D96C-4F7C-9BEA-EB79F337A9A0}"/>
              </a:ext>
            </a:extLst>
          </p:cNvPr>
          <p:cNvSpPr/>
          <p:nvPr/>
        </p:nvSpPr>
        <p:spPr>
          <a:xfrm>
            <a:off x="6554938" y="1971357"/>
            <a:ext cx="670791" cy="4607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24" name="Rectangle 23">
            <a:extLst>
              <a:ext uri="{FF2B5EF4-FFF2-40B4-BE49-F238E27FC236}">
                <a16:creationId xmlns:a16="http://schemas.microsoft.com/office/drawing/2014/main" id="{4898E44C-B311-4666-A569-85B445D4AC52}"/>
              </a:ext>
            </a:extLst>
          </p:cNvPr>
          <p:cNvSpPr/>
          <p:nvPr/>
        </p:nvSpPr>
        <p:spPr>
          <a:xfrm>
            <a:off x="5063088" y="1988785"/>
            <a:ext cx="670791" cy="4607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6" name="Diamond 5">
            <a:extLst>
              <a:ext uri="{FF2B5EF4-FFF2-40B4-BE49-F238E27FC236}">
                <a16:creationId xmlns:a16="http://schemas.microsoft.com/office/drawing/2014/main" id="{636CD78E-7C98-454F-9302-79A4885B8AA0}"/>
              </a:ext>
            </a:extLst>
          </p:cNvPr>
          <p:cNvSpPr/>
          <p:nvPr/>
        </p:nvSpPr>
        <p:spPr>
          <a:xfrm>
            <a:off x="5882344" y="2386772"/>
            <a:ext cx="299890" cy="46076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a:t>
            </a:r>
          </a:p>
        </p:txBody>
      </p:sp>
      <p:sp>
        <p:nvSpPr>
          <p:cNvPr id="25" name="Diamond 24">
            <a:extLst>
              <a:ext uri="{FF2B5EF4-FFF2-40B4-BE49-F238E27FC236}">
                <a16:creationId xmlns:a16="http://schemas.microsoft.com/office/drawing/2014/main" id="{4E87ADA8-22B1-45D2-AFD1-29E801A9FA27}"/>
              </a:ext>
            </a:extLst>
          </p:cNvPr>
          <p:cNvSpPr/>
          <p:nvPr/>
        </p:nvSpPr>
        <p:spPr>
          <a:xfrm>
            <a:off x="4074219" y="2340052"/>
            <a:ext cx="299890" cy="46076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a:t>
            </a:r>
          </a:p>
        </p:txBody>
      </p:sp>
      <p:sp>
        <p:nvSpPr>
          <p:cNvPr id="26" name="Diamond 25">
            <a:extLst>
              <a:ext uri="{FF2B5EF4-FFF2-40B4-BE49-F238E27FC236}">
                <a16:creationId xmlns:a16="http://schemas.microsoft.com/office/drawing/2014/main" id="{9974A18D-FDB5-4624-8C66-9F97667C04AE}"/>
              </a:ext>
            </a:extLst>
          </p:cNvPr>
          <p:cNvSpPr/>
          <p:nvPr/>
        </p:nvSpPr>
        <p:spPr>
          <a:xfrm>
            <a:off x="7331224" y="2397229"/>
            <a:ext cx="299890" cy="46076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a:t>
            </a:r>
          </a:p>
        </p:txBody>
      </p:sp>
      <p:sp>
        <p:nvSpPr>
          <p:cNvPr id="27" name="Rectangle 26">
            <a:extLst>
              <a:ext uri="{FF2B5EF4-FFF2-40B4-BE49-F238E27FC236}">
                <a16:creationId xmlns:a16="http://schemas.microsoft.com/office/drawing/2014/main" id="{97BD7AB6-2C5E-4217-8966-2C68AB76F579}"/>
              </a:ext>
            </a:extLst>
          </p:cNvPr>
          <p:cNvSpPr/>
          <p:nvPr/>
        </p:nvSpPr>
        <p:spPr>
          <a:xfrm>
            <a:off x="6032289" y="1000183"/>
            <a:ext cx="3686683" cy="6570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i="1" dirty="0">
                <a:solidFill>
                  <a:srgbClr val="FF0000"/>
                </a:solidFill>
                <a:latin typeface="Times New Roman" panose="02020603050405020304" pitchFamily="18" charset="0"/>
                <a:cs typeface="Times New Roman" panose="02020603050405020304" pitchFamily="18" charset="0"/>
              </a:rPr>
              <a:t>Divide and rule Parallel Processing Distributed computation</a:t>
            </a:r>
          </a:p>
        </p:txBody>
      </p:sp>
      <p:pic>
        <p:nvPicPr>
          <p:cNvPr id="28" name="Picture 27">
            <a:extLst>
              <a:ext uri="{FF2B5EF4-FFF2-40B4-BE49-F238E27FC236}">
                <a16:creationId xmlns:a16="http://schemas.microsoft.com/office/drawing/2014/main" id="{B823D793-54F4-4A7E-959D-C59D8A6D0498}"/>
              </a:ext>
            </a:extLst>
          </p:cNvPr>
          <p:cNvPicPr>
            <a:picLocks noChangeAspect="1"/>
          </p:cNvPicPr>
          <p:nvPr/>
        </p:nvPicPr>
        <p:blipFill rotWithShape="1">
          <a:blip r:embed="rId2"/>
          <a:srcRect l="-2051" t="46629" r="33164" b="22470"/>
          <a:stretch/>
        </p:blipFill>
        <p:spPr>
          <a:xfrm>
            <a:off x="80511" y="1319364"/>
            <a:ext cx="1732222" cy="297273"/>
          </a:xfrm>
          <a:prstGeom prst="rect">
            <a:avLst/>
          </a:prstGeom>
        </p:spPr>
      </p:pic>
    </p:spTree>
    <p:extLst>
      <p:ext uri="{BB962C8B-B14F-4D97-AF65-F5344CB8AC3E}">
        <p14:creationId xmlns:p14="http://schemas.microsoft.com/office/powerpoint/2010/main" val="99712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HG1-</a:t>
            </a:r>
            <a:r>
              <a:rPr lang="en-CA" sz="3600" dirty="0">
                <a:latin typeface="Times New Roman" panose="02020603050405020304" pitchFamily="18" charset="0"/>
                <a:cs typeface="Times New Roman" panose="02020603050405020304" pitchFamily="18" charset="0"/>
              </a:rPr>
              <a:t> </a:t>
            </a:r>
            <a:r>
              <a:rPr lang="en-CA" sz="3600" dirty="0">
                <a:solidFill>
                  <a:srgbClr val="FF0000"/>
                </a:solidFill>
                <a:latin typeface="Times New Roman" panose="02020603050405020304" pitchFamily="18" charset="0"/>
                <a:cs typeface="Times New Roman" panose="02020603050405020304" pitchFamily="18" charset="0"/>
              </a:rPr>
              <a:t>InputFilePath</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42875" y="5029200"/>
            <a:ext cx="11868150" cy="1651000"/>
          </a:xfrm>
        </p:spPr>
        <p:txBody>
          <a:bodyPr>
            <a:normAutofit/>
          </a:bodyPr>
          <a:lstStyle/>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There are three files available here .</a:t>
            </a:r>
          </a:p>
        </p:txBody>
      </p:sp>
      <p:sp>
        <p:nvSpPr>
          <p:cNvPr id="4" name="Rectangle 3">
            <a:extLst>
              <a:ext uri="{FF2B5EF4-FFF2-40B4-BE49-F238E27FC236}">
                <a16:creationId xmlns:a16="http://schemas.microsoft.com/office/drawing/2014/main" id="{92AE3B26-7524-4634-B9FF-49B06BE2BF77}"/>
              </a:ext>
            </a:extLst>
          </p:cNvPr>
          <p:cNvSpPr/>
          <p:nvPr/>
        </p:nvSpPr>
        <p:spPr>
          <a:xfrm>
            <a:off x="417932" y="882026"/>
            <a:ext cx="4441147"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Processing in Hadoop Generation 1</a:t>
            </a:r>
          </a:p>
        </p:txBody>
      </p:sp>
      <p:sp>
        <p:nvSpPr>
          <p:cNvPr id="5" name="Rectangle 4">
            <a:extLst>
              <a:ext uri="{FF2B5EF4-FFF2-40B4-BE49-F238E27FC236}">
                <a16:creationId xmlns:a16="http://schemas.microsoft.com/office/drawing/2014/main" id="{D1A6C0A8-F1FB-4DA9-8070-563071C6B544}"/>
              </a:ext>
            </a:extLst>
          </p:cNvPr>
          <p:cNvSpPr/>
          <p:nvPr/>
        </p:nvSpPr>
        <p:spPr>
          <a:xfrm>
            <a:off x="417932" y="1781318"/>
            <a:ext cx="6014766" cy="7683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Hadoop jar </a:t>
            </a:r>
            <a:r>
              <a:rPr lang="en-CA" sz="1600" dirty="0" err="1">
                <a:solidFill>
                  <a:schemeClr val="tx1"/>
                </a:solidFill>
                <a:latin typeface="Times New Roman" panose="02020603050405020304" pitchFamily="18" charset="0"/>
                <a:cs typeface="Times New Roman" panose="02020603050405020304" pitchFamily="18" charset="0"/>
              </a:rPr>
              <a:t>Jar</a:t>
            </a:r>
            <a:r>
              <a:rPr lang="en-CA" sz="1600" dirty="0">
                <a:solidFill>
                  <a:schemeClr val="tx1"/>
                </a:solidFill>
                <a:latin typeface="Times New Roman" panose="02020603050405020304" pitchFamily="18" charset="0"/>
                <a:cs typeface="Times New Roman" panose="02020603050405020304" pitchFamily="18" charset="0"/>
              </a:rPr>
              <a:t> FileName ClassName InputFilePath  OutputFilePath</a:t>
            </a:r>
          </a:p>
        </p:txBody>
      </p:sp>
      <p:sp>
        <p:nvSpPr>
          <p:cNvPr id="6" name="Rectangle 5">
            <a:extLst>
              <a:ext uri="{FF2B5EF4-FFF2-40B4-BE49-F238E27FC236}">
                <a16:creationId xmlns:a16="http://schemas.microsoft.com/office/drawing/2014/main" id="{2220F08F-BF7B-41BE-81AE-E3B555083C3F}"/>
              </a:ext>
            </a:extLst>
          </p:cNvPr>
          <p:cNvSpPr/>
          <p:nvPr/>
        </p:nvSpPr>
        <p:spPr>
          <a:xfrm>
            <a:off x="417932" y="2765173"/>
            <a:ext cx="5224413" cy="175366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	Local	      	 HDFS</a:t>
            </a:r>
          </a:p>
          <a:p>
            <a:r>
              <a:rPr lang="en-CA" sz="1600" dirty="0">
                <a:solidFill>
                  <a:schemeClr val="tx1"/>
                </a:solidFill>
                <a:latin typeface="Times New Roman" panose="02020603050405020304" pitchFamily="18" charset="0"/>
                <a:cs typeface="Times New Roman" panose="02020603050405020304" pitchFamily="18" charset="0"/>
              </a:rPr>
              <a:t>Jar File		</a:t>
            </a:r>
          </a:p>
          <a:p>
            <a:r>
              <a:rPr lang="en-CA" sz="1600" dirty="0">
                <a:solidFill>
                  <a:schemeClr val="tx1"/>
                </a:solidFill>
                <a:latin typeface="Times New Roman" panose="02020603050405020304" pitchFamily="18" charset="0"/>
                <a:cs typeface="Times New Roman" panose="02020603050405020304" pitchFamily="18" charset="0"/>
              </a:rPr>
              <a:t>InputFilePath	X		Y</a:t>
            </a:r>
          </a:p>
          <a:p>
            <a:r>
              <a:rPr lang="en-CA" sz="1600" dirty="0">
                <a:solidFill>
                  <a:schemeClr val="tx1"/>
                </a:solidFill>
                <a:latin typeface="Times New Roman" panose="02020603050405020304" pitchFamily="18" charset="0"/>
                <a:cs typeface="Times New Roman" panose="02020603050405020304" pitchFamily="18" charset="0"/>
              </a:rPr>
              <a:t>OutputFilePath	</a:t>
            </a:r>
          </a:p>
        </p:txBody>
      </p:sp>
    </p:spTree>
    <p:extLst>
      <p:ext uri="{BB962C8B-B14F-4D97-AF65-F5344CB8AC3E}">
        <p14:creationId xmlns:p14="http://schemas.microsoft.com/office/powerpoint/2010/main" val="202634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4210</TotalTime>
  <Words>8144</Words>
  <Application>Microsoft Office PowerPoint</Application>
  <PresentationFormat>Widescreen</PresentationFormat>
  <Paragraphs>2280</Paragraphs>
  <Slides>77</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Times New Roman</vt:lpstr>
      <vt:lpstr>Office Theme</vt:lpstr>
      <vt:lpstr>MapReduce Framework</vt:lpstr>
      <vt:lpstr>PowerPoint Presentation</vt:lpstr>
      <vt:lpstr>Processing </vt:lpstr>
      <vt:lpstr>Master /Slave in HG1,2</vt:lpstr>
      <vt:lpstr>HG1</vt:lpstr>
      <vt:lpstr> Java is a program independent language .why? </vt:lpstr>
      <vt:lpstr>HG1</vt:lpstr>
      <vt:lpstr>InputFilePath is available in HDFS</vt:lpstr>
      <vt:lpstr>HG1- InputFilePath</vt:lpstr>
      <vt:lpstr>OutputFilePath</vt:lpstr>
      <vt:lpstr>Jar File</vt:lpstr>
      <vt:lpstr>Jar File</vt:lpstr>
      <vt:lpstr>Master /Slave in HG1,2</vt:lpstr>
      <vt:lpstr>Hadoop</vt:lpstr>
      <vt:lpstr>Hadoop</vt:lpstr>
      <vt:lpstr> Job tracker wants to know more information for “InputFilePath “  .From where it gets more information ? </vt:lpstr>
      <vt:lpstr>  Should I process B1 in all three machine or one is enough ?  </vt:lpstr>
      <vt:lpstr> Who is taking this decision ? </vt:lpstr>
      <vt:lpstr>What Next ?</vt:lpstr>
      <vt:lpstr>What else is required ?</vt:lpstr>
      <vt:lpstr>Task Tracker and Job Tracker (TT)</vt:lpstr>
      <vt:lpstr>Task Tracker and Job Tracker (TT)</vt:lpstr>
      <vt:lpstr>Container </vt:lpstr>
      <vt:lpstr>Output</vt:lpstr>
      <vt:lpstr>Is this my Ultimate output ?Output</vt:lpstr>
      <vt:lpstr>What will be happen now ?</vt:lpstr>
      <vt:lpstr>My Ultimate Result</vt:lpstr>
      <vt:lpstr>MapReduce</vt:lpstr>
      <vt:lpstr>What happen if something fails</vt:lpstr>
      <vt:lpstr>Failure scenario</vt:lpstr>
      <vt:lpstr>Mapper may fail</vt:lpstr>
      <vt:lpstr>Failure scenario</vt:lpstr>
      <vt:lpstr>Reducer fail</vt:lpstr>
      <vt:lpstr>Failure scenario</vt:lpstr>
      <vt:lpstr>TT fail</vt:lpstr>
      <vt:lpstr>Failure scenario</vt:lpstr>
      <vt:lpstr>JT fail</vt:lpstr>
      <vt:lpstr>HG1 Problem </vt:lpstr>
      <vt:lpstr>HG2 Example</vt:lpstr>
      <vt:lpstr>HG2</vt:lpstr>
      <vt:lpstr>HG2</vt:lpstr>
      <vt:lpstr>HG2</vt:lpstr>
      <vt:lpstr>Failure scenario</vt:lpstr>
      <vt:lpstr>Mapper Fail</vt:lpstr>
      <vt:lpstr>Failure scenario</vt:lpstr>
      <vt:lpstr>Reducer Fail</vt:lpstr>
      <vt:lpstr>Failure scenario</vt:lpstr>
      <vt:lpstr>NM Fail</vt:lpstr>
      <vt:lpstr>Failure scenario</vt:lpstr>
      <vt:lpstr>AM Fail</vt:lpstr>
      <vt:lpstr>Failure scenario</vt:lpstr>
      <vt:lpstr>RM Fail</vt:lpstr>
      <vt:lpstr>PowerPoint Presentation</vt:lpstr>
      <vt:lpstr>Map Reduce</vt:lpstr>
      <vt:lpstr>Map Reduce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pedram h</cp:lastModifiedBy>
  <cp:revision>253</cp:revision>
  <dcterms:created xsi:type="dcterms:W3CDTF">2018-12-17T12:50:37Z</dcterms:created>
  <dcterms:modified xsi:type="dcterms:W3CDTF">2020-05-30T15:15:57Z</dcterms:modified>
</cp:coreProperties>
</file>