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345" r:id="rId2"/>
    <p:sldId id="349" r:id="rId3"/>
    <p:sldId id="350" r:id="rId4"/>
    <p:sldId id="257" r:id="rId5"/>
    <p:sldId id="348" r:id="rId6"/>
    <p:sldId id="341" r:id="rId7"/>
    <p:sldId id="342" r:id="rId8"/>
    <p:sldId id="258" r:id="rId9"/>
    <p:sldId id="259" r:id="rId10"/>
    <p:sldId id="260" r:id="rId11"/>
    <p:sldId id="262" r:id="rId12"/>
    <p:sldId id="352" r:id="rId13"/>
    <p:sldId id="351" r:id="rId14"/>
    <p:sldId id="353" r:id="rId15"/>
    <p:sldId id="263" r:id="rId16"/>
    <p:sldId id="264" r:id="rId17"/>
    <p:sldId id="265" r:id="rId18"/>
    <p:sldId id="266" r:id="rId19"/>
    <p:sldId id="354" r:id="rId20"/>
    <p:sldId id="304" r:id="rId21"/>
    <p:sldId id="305" r:id="rId22"/>
    <p:sldId id="308" r:id="rId23"/>
    <p:sldId id="320" r:id="rId24"/>
    <p:sldId id="321" r:id="rId25"/>
    <p:sldId id="322" r:id="rId26"/>
    <p:sldId id="323" r:id="rId27"/>
    <p:sldId id="355" r:id="rId28"/>
    <p:sldId id="356" r:id="rId29"/>
    <p:sldId id="325" r:id="rId30"/>
    <p:sldId id="326" r:id="rId31"/>
    <p:sldId id="327" r:id="rId32"/>
    <p:sldId id="340" r:id="rId33"/>
    <p:sldId id="346" r:id="rId34"/>
    <p:sldId id="329" r:id="rId35"/>
    <p:sldId id="328" r:id="rId36"/>
    <p:sldId id="330" r:id="rId37"/>
    <p:sldId id="331" r:id="rId38"/>
    <p:sldId id="332" r:id="rId39"/>
    <p:sldId id="343" r:id="rId40"/>
    <p:sldId id="347" r:id="rId41"/>
    <p:sldId id="333" r:id="rId42"/>
    <p:sldId id="334" r:id="rId43"/>
    <p:sldId id="335" r:id="rId44"/>
    <p:sldId id="336" r:id="rId45"/>
    <p:sldId id="337" r:id="rId46"/>
    <p:sldId id="338" r:id="rId47"/>
    <p:sldId id="295" r:id="rId48"/>
    <p:sldId id="296" r:id="rId49"/>
    <p:sldId id="344" r:id="rId50"/>
    <p:sldId id="297" r:id="rId51"/>
    <p:sldId id="298" r:id="rId52"/>
    <p:sldId id="299" r:id="rId53"/>
    <p:sldId id="300" r:id="rId54"/>
    <p:sldId id="301" r:id="rId55"/>
    <p:sldId id="302" r:id="rId56"/>
    <p:sldId id="30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850" y="-9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84A725-6FDC-421C-A6C7-38236E1CAD31}" type="datetimeFigureOut">
              <a:rPr lang="en-US" smtClean="0"/>
              <a:pPr/>
              <a:t>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96139-4DA1-42F6-AB2C-71FCDD46847A}" type="slidenum">
              <a:rPr lang="en-US" smtClean="0"/>
              <a:pPr/>
              <a:t>‹#›</a:t>
            </a:fld>
            <a:endParaRPr lang="en-US"/>
          </a:p>
        </p:txBody>
      </p:sp>
    </p:spTree>
    <p:extLst>
      <p:ext uri="{BB962C8B-B14F-4D97-AF65-F5344CB8AC3E}">
        <p14:creationId xmlns:p14="http://schemas.microsoft.com/office/powerpoint/2010/main" val="54353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4F1657-B15D-4158-B40A-094893CD592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F1657-B15D-4158-B40A-094893CD592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F1657-B15D-4158-B40A-094893CD592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F1657-B15D-4158-B40A-094893CD592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4F1657-B15D-4158-B40A-094893CD592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4F1657-B15D-4158-B40A-094893CD592E}"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4F1657-B15D-4158-B40A-094893CD592E}"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F1657-B15D-4158-B40A-094893CD592E}"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F1657-B15D-4158-B40A-094893CD592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F1657-B15D-4158-B40A-094893CD592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F1657-B15D-4158-B40A-094893CD592E}" type="datetimeFigureOut">
              <a:rPr lang="en-US" smtClean="0"/>
              <a:pPr/>
              <a:t>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1B0F5-FA97-4A78-994C-5D5AEE372A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www.w3schools.com/jsref/jsref_getmonth.asp" TargetMode="External"/><Relationship Id="rId3" Type="http://schemas.openxmlformats.org/officeDocument/2006/relationships/hyperlink" Target="http://www.w3schools.com/jsref/jsref_getday.asp" TargetMode="External"/><Relationship Id="rId7" Type="http://schemas.openxmlformats.org/officeDocument/2006/relationships/hyperlink" Target="http://www.w3schools.com/jsref/jsref_getminutes.asp" TargetMode="External"/><Relationship Id="rId2" Type="http://schemas.openxmlformats.org/officeDocument/2006/relationships/hyperlink" Target="http://www.w3schools.com/jsref/jsref_getdate.asp" TargetMode="External"/><Relationship Id="rId1" Type="http://schemas.openxmlformats.org/officeDocument/2006/relationships/slideLayout" Target="../slideLayouts/slideLayout7.xml"/><Relationship Id="rId6" Type="http://schemas.openxmlformats.org/officeDocument/2006/relationships/hyperlink" Target="http://www.w3schools.com/jsref/jsref_getmilliseconds.asp" TargetMode="External"/><Relationship Id="rId5" Type="http://schemas.openxmlformats.org/officeDocument/2006/relationships/hyperlink" Target="http://www.w3schools.com/jsref/jsref_gethours.asp" TargetMode="External"/><Relationship Id="rId10" Type="http://schemas.openxmlformats.org/officeDocument/2006/relationships/hyperlink" Target="http://www.w3schools.com/jsref/jsref_gettime.asp" TargetMode="External"/><Relationship Id="rId4" Type="http://schemas.openxmlformats.org/officeDocument/2006/relationships/hyperlink" Target="http://www.w3schools.com/jsref/jsref_getfullyear.asp" TargetMode="External"/><Relationship Id="rId9" Type="http://schemas.openxmlformats.org/officeDocument/2006/relationships/hyperlink" Target="http://www.w3schools.com/jsref/jsref_getseconds.asp"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www.w3schools.com/jsref/jsref_getutcminutes.asp" TargetMode="External"/><Relationship Id="rId3" Type="http://schemas.openxmlformats.org/officeDocument/2006/relationships/hyperlink" Target="http://www.w3schools.com/jsref/jsref_getutcdate.asp" TargetMode="External"/><Relationship Id="rId7" Type="http://schemas.openxmlformats.org/officeDocument/2006/relationships/hyperlink" Target="http://www.w3schools.com/jsref/jsref_getutcmilliseconds.asp" TargetMode="External"/><Relationship Id="rId2" Type="http://schemas.openxmlformats.org/officeDocument/2006/relationships/hyperlink" Target="http://www.w3schools.com/jsref/jsref_gettimezoneoffset.asp" TargetMode="External"/><Relationship Id="rId1" Type="http://schemas.openxmlformats.org/officeDocument/2006/relationships/slideLayout" Target="../slideLayouts/slideLayout7.xml"/><Relationship Id="rId6" Type="http://schemas.openxmlformats.org/officeDocument/2006/relationships/hyperlink" Target="http://www.w3schools.com/jsref/jsref_getutchours.asp" TargetMode="External"/><Relationship Id="rId11" Type="http://schemas.openxmlformats.org/officeDocument/2006/relationships/hyperlink" Target="http://www.w3schools.com/jsref/jsref_now.asp" TargetMode="External"/><Relationship Id="rId5" Type="http://schemas.openxmlformats.org/officeDocument/2006/relationships/hyperlink" Target="http://www.w3schools.com/jsref/jsref_getutcfullyear.asp" TargetMode="External"/><Relationship Id="rId10" Type="http://schemas.openxmlformats.org/officeDocument/2006/relationships/hyperlink" Target="http://www.w3schools.com/jsref/jsref_getutcseconds.asp" TargetMode="External"/><Relationship Id="rId4" Type="http://schemas.openxmlformats.org/officeDocument/2006/relationships/hyperlink" Target="http://www.w3schools.com/jsref/jsref_getutcday.asp" TargetMode="External"/><Relationship Id="rId9" Type="http://schemas.openxmlformats.org/officeDocument/2006/relationships/hyperlink" Target="http://www.w3schools.com/jsref/jsref_getutcmonth.asp"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w3schools.com/jsref/jsref_setmonth.asp" TargetMode="External"/><Relationship Id="rId3" Type="http://schemas.openxmlformats.org/officeDocument/2006/relationships/hyperlink" Target="http://www.w3schools.com/jsref/jsref_setdate.asp" TargetMode="External"/><Relationship Id="rId7" Type="http://schemas.openxmlformats.org/officeDocument/2006/relationships/hyperlink" Target="http://www.w3schools.com/jsref/jsref_setminutes.asp" TargetMode="External"/><Relationship Id="rId12" Type="http://schemas.openxmlformats.org/officeDocument/2006/relationships/hyperlink" Target="http://www.w3schools.com/jsref/jsref_setutcfullyear.asp" TargetMode="External"/><Relationship Id="rId2" Type="http://schemas.openxmlformats.org/officeDocument/2006/relationships/hyperlink" Target="http://www.w3schools.com/jsref/jsref_parse.asp" TargetMode="External"/><Relationship Id="rId1" Type="http://schemas.openxmlformats.org/officeDocument/2006/relationships/slideLayout" Target="../slideLayouts/slideLayout7.xml"/><Relationship Id="rId6" Type="http://schemas.openxmlformats.org/officeDocument/2006/relationships/hyperlink" Target="http://www.w3schools.com/jsref/jsref_setmilliseconds.asp" TargetMode="External"/><Relationship Id="rId11" Type="http://schemas.openxmlformats.org/officeDocument/2006/relationships/hyperlink" Target="http://www.w3schools.com/jsref/jsref_setutcdate.asp" TargetMode="External"/><Relationship Id="rId5" Type="http://schemas.openxmlformats.org/officeDocument/2006/relationships/hyperlink" Target="http://www.w3schools.com/jsref/jsref_sethours.asp" TargetMode="External"/><Relationship Id="rId10" Type="http://schemas.openxmlformats.org/officeDocument/2006/relationships/hyperlink" Target="http://www.w3schools.com/jsref/jsref_settime.asp" TargetMode="External"/><Relationship Id="rId4" Type="http://schemas.openxmlformats.org/officeDocument/2006/relationships/hyperlink" Target="http://www.w3schools.com/jsref/jsref_setfullyear.asp" TargetMode="External"/><Relationship Id="rId9" Type="http://schemas.openxmlformats.org/officeDocument/2006/relationships/hyperlink" Target="http://www.w3schools.com/jsref/jsref_setseconds.asp"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w3schools.com/jsref/jsref_toisostring.asp" TargetMode="External"/><Relationship Id="rId3" Type="http://schemas.openxmlformats.org/officeDocument/2006/relationships/hyperlink" Target="http://www.w3schools.com/jsref/jsref_setutcmilliseconds.asp" TargetMode="External"/><Relationship Id="rId7" Type="http://schemas.openxmlformats.org/officeDocument/2006/relationships/hyperlink" Target="http://www.w3schools.com/jsref/jsref_todatestring.asp" TargetMode="External"/><Relationship Id="rId2" Type="http://schemas.openxmlformats.org/officeDocument/2006/relationships/hyperlink" Target="http://www.w3schools.com/jsref/jsref_setutchours.asp" TargetMode="External"/><Relationship Id="rId1" Type="http://schemas.openxmlformats.org/officeDocument/2006/relationships/slideLayout" Target="../slideLayouts/slideLayout7.xml"/><Relationship Id="rId6" Type="http://schemas.openxmlformats.org/officeDocument/2006/relationships/hyperlink" Target="http://www.w3schools.com/jsref/jsref_setutcseconds.asp" TargetMode="External"/><Relationship Id="rId5" Type="http://schemas.openxmlformats.org/officeDocument/2006/relationships/hyperlink" Target="http://www.w3schools.com/jsref/jsref_setutcmonth.asp" TargetMode="External"/><Relationship Id="rId4" Type="http://schemas.openxmlformats.org/officeDocument/2006/relationships/hyperlink" Target="http://www.w3schools.com/jsref/jsref_setutcminutes.asp" TargetMode="External"/><Relationship Id="rId9" Type="http://schemas.openxmlformats.org/officeDocument/2006/relationships/hyperlink" Target="http://www.w3schools.com/jsref/jsref_tojson.asp"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www.w3schools.com/jsref/jsref_utc.asp" TargetMode="External"/><Relationship Id="rId3" Type="http://schemas.openxmlformats.org/officeDocument/2006/relationships/hyperlink" Target="http://www.w3schools.com/jsref/jsref_tolocaletimestring.asp" TargetMode="External"/><Relationship Id="rId7" Type="http://schemas.openxmlformats.org/officeDocument/2006/relationships/hyperlink" Target="http://www.w3schools.com/jsref/jsref_toutcstring.asp" TargetMode="External"/><Relationship Id="rId2" Type="http://schemas.openxmlformats.org/officeDocument/2006/relationships/hyperlink" Target="http://www.w3schools.com/jsref/jsref_tolocaledatestring.asp" TargetMode="External"/><Relationship Id="rId1" Type="http://schemas.openxmlformats.org/officeDocument/2006/relationships/slideLayout" Target="../slideLayouts/slideLayout7.xml"/><Relationship Id="rId6" Type="http://schemas.openxmlformats.org/officeDocument/2006/relationships/hyperlink" Target="http://www.w3schools.com/jsref/jsref_totimestring.asp" TargetMode="External"/><Relationship Id="rId5" Type="http://schemas.openxmlformats.org/officeDocument/2006/relationships/hyperlink" Target="http://www.w3schools.com/jsref/jsref_tostring_date.asp" TargetMode="External"/><Relationship Id="rId4" Type="http://schemas.openxmlformats.org/officeDocument/2006/relationships/hyperlink" Target="http://www.w3schools.com/jsref/jsref_tolocalestring.asp" TargetMode="External"/><Relationship Id="rId9" Type="http://schemas.openxmlformats.org/officeDocument/2006/relationships/hyperlink" Target="http://www.w3schools.com/jsref/jsref_valueof_date.as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676400"/>
            <a:ext cx="5987665" cy="523220"/>
          </a:xfrm>
          <a:prstGeom prst="rect">
            <a:avLst/>
          </a:prstGeom>
          <a:noFill/>
        </p:spPr>
        <p:txBody>
          <a:bodyPr wrap="none" rtlCol="0">
            <a:spAutoFit/>
          </a:bodyPr>
          <a:lstStyle/>
          <a:p>
            <a:r>
              <a:rPr lang="en-IN" sz="2800" b="1" dirty="0" smtClean="0"/>
              <a:t>INT:222    Advanced Web Development</a:t>
            </a:r>
            <a:endParaRPr lang="en-IN" sz="2800" b="1" dirty="0"/>
          </a:p>
        </p:txBody>
      </p:sp>
      <p:sp>
        <p:nvSpPr>
          <p:cNvPr id="4" name="TextBox 3"/>
          <p:cNvSpPr txBox="1"/>
          <p:nvPr/>
        </p:nvSpPr>
        <p:spPr>
          <a:xfrm>
            <a:off x="914400" y="4724400"/>
            <a:ext cx="9712858" cy="646331"/>
          </a:xfrm>
          <a:prstGeom prst="rect">
            <a:avLst/>
          </a:prstGeom>
          <a:noFill/>
        </p:spPr>
        <p:txBody>
          <a:bodyPr wrap="square" rtlCol="0">
            <a:spAutoFit/>
          </a:bodyPr>
          <a:lstStyle/>
          <a:p>
            <a:r>
              <a:rPr lang="en-IN" sz="3600" b="1" dirty="0" smtClean="0"/>
              <a:t>                     </a:t>
            </a:r>
            <a:r>
              <a:rPr lang="en-IN" sz="3600" b="1" dirty="0" err="1" smtClean="0"/>
              <a:t>Dr.Balwinder</a:t>
            </a:r>
            <a:r>
              <a:rPr lang="en-IN" sz="3600" b="1" dirty="0" smtClean="0"/>
              <a:t> </a:t>
            </a:r>
            <a:r>
              <a:rPr lang="en-IN" sz="3600" b="1" dirty="0" err="1" smtClean="0"/>
              <a:t>Kaur</a:t>
            </a:r>
            <a:r>
              <a:rPr lang="en-IN" sz="3600" b="1" dirty="0" smtClean="0"/>
              <a:t> </a:t>
            </a:r>
            <a:r>
              <a:rPr lang="en-IN" sz="3600" b="1" dirty="0" err="1" smtClean="0"/>
              <a:t>Dhaliwal</a:t>
            </a:r>
            <a:endParaRPr lang="en-IN" sz="3600" b="1" dirty="0"/>
          </a:p>
        </p:txBody>
      </p:sp>
    </p:spTree>
    <p:extLst>
      <p:ext uri="{BB962C8B-B14F-4D97-AF65-F5344CB8AC3E}">
        <p14:creationId xmlns:p14="http://schemas.microsoft.com/office/powerpoint/2010/main" val="230486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534400" cy="7017306"/>
          </a:xfrm>
          <a:prstGeom prst="rect">
            <a:avLst/>
          </a:prstGeom>
          <a:noFill/>
        </p:spPr>
        <p:txBody>
          <a:bodyPr wrap="square" rtlCol="0">
            <a:spAutoFit/>
          </a:bodyPr>
          <a:lstStyle/>
          <a:p>
            <a:r>
              <a:rPr lang="en-US" b="1" dirty="0" smtClean="0">
                <a:latin typeface="Times New Roman" pitchFamily="18" charset="0"/>
                <a:cs typeface="Times New Roman" pitchFamily="18" charset="0"/>
              </a:rPr>
              <a:t>JavaScript in Body Section</a:t>
            </a:r>
          </a:p>
          <a:p>
            <a:endParaRPr lang="en-US" dirty="0" smtClean="0">
              <a:latin typeface="Times New Roman" pitchFamily="18" charset="0"/>
              <a:cs typeface="Times New Roman" pitchFamily="18" charset="0"/>
            </a:endParaRPr>
          </a:p>
          <a:p>
            <a:r>
              <a:rPr lang="en-US" dirty="0" smtClean="0"/>
              <a:t>&lt;!DOCTYPE html&gt;</a:t>
            </a:r>
          </a:p>
          <a:p>
            <a:r>
              <a:rPr lang="en-US" dirty="0" smtClean="0"/>
              <a:t>&lt;html&gt;</a:t>
            </a:r>
          </a:p>
          <a:p>
            <a:r>
              <a:rPr lang="en-US" dirty="0" smtClean="0"/>
              <a:t>&lt;head&gt;</a:t>
            </a:r>
          </a:p>
          <a:p>
            <a:r>
              <a:rPr lang="en-US" dirty="0" smtClean="0"/>
              <a:t>&lt;/head&gt;</a:t>
            </a:r>
          </a:p>
          <a:p>
            <a:r>
              <a:rPr lang="en-US" dirty="0" smtClean="0"/>
              <a:t>&lt;body&gt;</a:t>
            </a:r>
          </a:p>
          <a:p>
            <a:r>
              <a:rPr lang="en-US" dirty="0" smtClean="0"/>
              <a:t>&lt;p id="</a:t>
            </a:r>
            <a:r>
              <a:rPr lang="en-US" dirty="0" err="1" smtClean="0"/>
              <a:t>abc</a:t>
            </a:r>
            <a:r>
              <a:rPr lang="en-US" dirty="0" smtClean="0"/>
              <a:t>"&gt;Welcome to LPU&lt;/p&gt;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a:t>
            </a:r>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"LPU expects some better placements      out of you";</a:t>
            </a:r>
          </a:p>
          <a:p>
            <a:r>
              <a:rPr lang="en-US" dirty="0" smtClean="0"/>
              <a:t>}</a:t>
            </a:r>
          </a:p>
          <a:p>
            <a:r>
              <a:rPr lang="en-US" dirty="0" smtClean="0"/>
              <a:t>&lt;/script&gt;</a:t>
            </a:r>
          </a:p>
          <a:p>
            <a:r>
              <a:rPr lang="en-US" dirty="0" smtClean="0"/>
              <a:t>&lt;/body&gt;</a:t>
            </a:r>
          </a:p>
          <a:p>
            <a:r>
              <a:rPr lang="en-US" dirty="0" smtClean="0"/>
              <a:t>&lt;/html&gt;</a:t>
            </a:r>
          </a:p>
          <a:p>
            <a:endParaRPr lang="en-US" dirty="0" smtClean="0"/>
          </a:p>
          <a:p>
            <a:r>
              <a:rPr lang="en-US" dirty="0" smtClean="0"/>
              <a:t>NB: It is a good idea to place scripts at the bottom of the &lt;body&gt; element.</a:t>
            </a:r>
            <a:br>
              <a:rPr lang="en-US" dirty="0" smtClean="0"/>
            </a:br>
            <a:r>
              <a:rPr lang="en-US" dirty="0" smtClean="0"/>
              <a:t>        This can improve page load, because script compilation can slow down the display.</a:t>
            </a:r>
          </a:p>
          <a:p>
            <a:endParaRPr lang="en-US" dirty="0" smtClean="0"/>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57200"/>
            <a:ext cx="8305800" cy="7663636"/>
          </a:xfrm>
          <a:prstGeom prst="rect">
            <a:avLst/>
          </a:prstGeom>
          <a:noFill/>
        </p:spPr>
        <p:txBody>
          <a:bodyPr wrap="square" rtlCol="0">
            <a:spAutoFit/>
          </a:bodyPr>
          <a:lstStyle/>
          <a:p>
            <a:endParaRPr lang="en-US" dirty="0" smtClean="0"/>
          </a:p>
          <a:p>
            <a:r>
              <a:rPr lang="en-US" sz="2000" b="1" dirty="0" smtClean="0"/>
              <a:t>JavaScript Variables</a:t>
            </a:r>
          </a:p>
          <a:p>
            <a:r>
              <a:rPr lang="en-US" sz="2000" dirty="0"/>
              <a:t>A </a:t>
            </a:r>
            <a:r>
              <a:rPr lang="en-US" sz="2000" b="1" dirty="0"/>
              <a:t>JavaScript variable</a:t>
            </a:r>
            <a:r>
              <a:rPr lang="en-US" sz="2000" dirty="0"/>
              <a:t> is simply a name of storage location. There are two types of variables in JavaScript : local variable and global variable</a:t>
            </a:r>
            <a:r>
              <a:rPr lang="en-US" sz="2000" dirty="0" smtClean="0"/>
              <a:t>.</a:t>
            </a:r>
          </a:p>
          <a:p>
            <a:endParaRPr lang="en-US" sz="2000" dirty="0"/>
          </a:p>
          <a:p>
            <a:r>
              <a:rPr lang="en-US" sz="2000" dirty="0"/>
              <a:t>There are some rules while declaring a JavaScript variable (also known as identifiers).</a:t>
            </a:r>
          </a:p>
          <a:p>
            <a:r>
              <a:rPr lang="en-US" sz="2000" dirty="0"/>
              <a:t>Name must start with a letter (a to z or A to Z), underscore( _ ), or dollar( $ ) sign.</a:t>
            </a:r>
          </a:p>
          <a:p>
            <a:r>
              <a:rPr lang="en-US" sz="2000" dirty="0"/>
              <a:t>After first letter we can use digits (0 to 9), for example value1.</a:t>
            </a:r>
          </a:p>
          <a:p>
            <a:r>
              <a:rPr lang="en-US" sz="2000" dirty="0"/>
              <a:t>JavaScript variables are case sensitive, for example x and X are different variables</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r>
              <a:rPr lang="en-US" sz="2000" b="1" dirty="0"/>
              <a:t>There are 3 ways to declare a JavaScript variable:</a:t>
            </a:r>
          </a:p>
          <a:p>
            <a:r>
              <a:rPr lang="en-US" sz="2000" dirty="0"/>
              <a:t>Using </a:t>
            </a:r>
            <a:r>
              <a:rPr lang="en-US" sz="2000" dirty="0" err="1"/>
              <a:t>var</a:t>
            </a:r>
            <a:endParaRPr lang="en-US" sz="2000" dirty="0"/>
          </a:p>
          <a:p>
            <a:r>
              <a:rPr lang="en-US" sz="2000" dirty="0"/>
              <a:t>Using let</a:t>
            </a:r>
          </a:p>
          <a:p>
            <a:r>
              <a:rPr lang="en-US" sz="2000" dirty="0"/>
              <a:t>Using </a:t>
            </a:r>
            <a:r>
              <a:rPr lang="en-US" sz="2000" dirty="0" err="1"/>
              <a:t>const</a:t>
            </a:r>
            <a:endParaRPr lang="en-US" sz="2000" dirty="0"/>
          </a:p>
          <a:p>
            <a:endParaRPr lang="en-US" sz="2000" dirty="0"/>
          </a:p>
          <a:p>
            <a:endParaRPr lang="en-US" b="1"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066800"/>
            <a:ext cx="8153400" cy="5786199"/>
          </a:xfrm>
          <a:prstGeom prst="rect">
            <a:avLst/>
          </a:prstGeom>
          <a:noFill/>
        </p:spPr>
        <p:txBody>
          <a:bodyPr wrap="square" rtlCol="0">
            <a:spAutoFit/>
          </a:bodyPr>
          <a:lstStyle/>
          <a:p>
            <a:pPr algn="ctr"/>
            <a:r>
              <a:rPr lang="en-IN" sz="3600" b="1" dirty="0" err="1" smtClean="0"/>
              <a:t>Let,Var</a:t>
            </a:r>
            <a:r>
              <a:rPr lang="en-IN" sz="3600" b="1" dirty="0" smtClean="0"/>
              <a:t> and </a:t>
            </a:r>
            <a:r>
              <a:rPr lang="en-IN" sz="3600" b="1" dirty="0" err="1" smtClean="0"/>
              <a:t>const</a:t>
            </a:r>
            <a:endParaRPr lang="en-IN" sz="3600" b="1" dirty="0" smtClean="0"/>
          </a:p>
          <a:p>
            <a:endParaRPr lang="en-IN" dirty="0"/>
          </a:p>
          <a:p>
            <a:endParaRPr lang="en-IN" dirty="0" smtClean="0"/>
          </a:p>
          <a:p>
            <a:r>
              <a:rPr lang="en-IN" sz="2800" b="1" dirty="0" err="1" smtClean="0"/>
              <a:t>Let</a:t>
            </a:r>
            <a:r>
              <a:rPr lang="en-IN" sz="2800" dirty="0" err="1" smtClean="0">
                <a:sym typeface="Wingdings" pitchFamily="2" charset="2"/>
              </a:rPr>
              <a:t>It</a:t>
            </a:r>
            <a:r>
              <a:rPr lang="en-IN" sz="2800" dirty="0" smtClean="0">
                <a:sym typeface="Wingdings" pitchFamily="2" charset="2"/>
              </a:rPr>
              <a:t> is blocked scope </a:t>
            </a:r>
          </a:p>
          <a:p>
            <a:r>
              <a:rPr lang="en-IN" sz="2800" dirty="0">
                <a:sym typeface="Wingdings" pitchFamily="2" charset="2"/>
              </a:rPr>
              <a:t> </a:t>
            </a:r>
            <a:r>
              <a:rPr lang="en-IN" sz="2800" dirty="0" smtClean="0">
                <a:sym typeface="Wingdings" pitchFamily="2" charset="2"/>
              </a:rPr>
              <a:t>         It can be updated but no </a:t>
            </a:r>
            <a:r>
              <a:rPr lang="en-IN" sz="2800" dirty="0" err="1" smtClean="0">
                <a:sym typeface="Wingdings" pitchFamily="2" charset="2"/>
              </a:rPr>
              <a:t>redclaration</a:t>
            </a:r>
            <a:r>
              <a:rPr lang="en-IN" sz="2800" dirty="0" smtClean="0">
                <a:sym typeface="Wingdings" pitchFamily="2" charset="2"/>
              </a:rPr>
              <a:t>.</a:t>
            </a:r>
          </a:p>
          <a:p>
            <a:endParaRPr lang="en-IN" sz="2800" dirty="0">
              <a:sym typeface="Wingdings" pitchFamily="2" charset="2"/>
            </a:endParaRPr>
          </a:p>
          <a:p>
            <a:endParaRPr lang="en-IN" sz="2800" dirty="0" smtClean="0">
              <a:sym typeface="Wingdings" pitchFamily="2" charset="2"/>
            </a:endParaRPr>
          </a:p>
          <a:p>
            <a:r>
              <a:rPr lang="en-IN" sz="2800" b="1" dirty="0" err="1" smtClean="0">
                <a:sym typeface="Wingdings" pitchFamily="2" charset="2"/>
              </a:rPr>
              <a:t>Var</a:t>
            </a:r>
            <a:r>
              <a:rPr lang="en-IN" sz="2800" dirty="0" smtClean="0">
                <a:sym typeface="Wingdings" pitchFamily="2" charset="2"/>
              </a:rPr>
              <a:t>-&gt;It is function scope</a:t>
            </a:r>
          </a:p>
          <a:p>
            <a:r>
              <a:rPr lang="en-IN" sz="2800" dirty="0">
                <a:sym typeface="Wingdings" pitchFamily="2" charset="2"/>
              </a:rPr>
              <a:t> </a:t>
            </a:r>
            <a:r>
              <a:rPr lang="en-IN" sz="2800" dirty="0" smtClean="0">
                <a:sym typeface="Wingdings" pitchFamily="2" charset="2"/>
              </a:rPr>
              <a:t>         It can be updated and </a:t>
            </a:r>
            <a:r>
              <a:rPr lang="en-IN" sz="2800" dirty="0" err="1" smtClean="0">
                <a:sym typeface="Wingdings" pitchFamily="2" charset="2"/>
              </a:rPr>
              <a:t>redeclared</a:t>
            </a:r>
            <a:endParaRPr lang="en-IN" sz="2800" dirty="0" smtClean="0">
              <a:sym typeface="Wingdings" pitchFamily="2" charset="2"/>
            </a:endParaRPr>
          </a:p>
          <a:p>
            <a:endParaRPr lang="en-IN" sz="2800" dirty="0">
              <a:sym typeface="Wingdings" pitchFamily="2" charset="2"/>
            </a:endParaRPr>
          </a:p>
          <a:p>
            <a:endParaRPr lang="en-IN" sz="2800" dirty="0" smtClean="0">
              <a:sym typeface="Wingdings" pitchFamily="2" charset="2"/>
            </a:endParaRPr>
          </a:p>
          <a:p>
            <a:endParaRPr lang="en-IN" sz="2800" dirty="0">
              <a:sym typeface="Wingdings" pitchFamily="2" charset="2"/>
            </a:endParaRPr>
          </a:p>
          <a:p>
            <a:r>
              <a:rPr lang="en-IN" sz="2800" b="1" dirty="0" err="1" smtClean="0">
                <a:sym typeface="Wingdings" pitchFamily="2" charset="2"/>
              </a:rPr>
              <a:t>Const</a:t>
            </a:r>
            <a:r>
              <a:rPr lang="en-IN" sz="2800" b="1" dirty="0" smtClean="0">
                <a:sym typeface="Wingdings" pitchFamily="2" charset="2"/>
              </a:rPr>
              <a:t>-</a:t>
            </a:r>
            <a:r>
              <a:rPr lang="en-IN" sz="2800" dirty="0" smtClean="0">
                <a:sym typeface="Wingdings" pitchFamily="2" charset="2"/>
              </a:rPr>
              <a:t>It can neither be updated nor </a:t>
            </a:r>
            <a:r>
              <a:rPr lang="en-IN" sz="2800" dirty="0" err="1" smtClean="0">
                <a:sym typeface="Wingdings" pitchFamily="2" charset="2"/>
              </a:rPr>
              <a:t>redeclared</a:t>
            </a:r>
            <a:endParaRPr lang="en-IN" sz="2800" dirty="0" smtClean="0">
              <a:sym typeface="Wingdings" pitchFamily="2" charset="2"/>
            </a:endParaRPr>
          </a:p>
          <a:p>
            <a:endParaRPr lang="en-IN" dirty="0"/>
          </a:p>
        </p:txBody>
      </p:sp>
    </p:spTree>
    <p:extLst>
      <p:ext uri="{BB962C8B-B14F-4D97-AF65-F5344CB8AC3E}">
        <p14:creationId xmlns:p14="http://schemas.microsoft.com/office/powerpoint/2010/main" val="115274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38200"/>
            <a:ext cx="7162800"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                      Rules for Variables</a:t>
            </a:r>
            <a:endParaRPr lang="en-IN" sz="2800" b="1" dirty="0">
              <a:latin typeface="Times New Roman" pitchFamily="18" charset="0"/>
              <a:cs typeface="Times New Roman" pitchFamily="18" charset="0"/>
            </a:endParaRPr>
          </a:p>
        </p:txBody>
      </p:sp>
      <p:sp>
        <p:nvSpPr>
          <p:cNvPr id="3" name="TextBox 2"/>
          <p:cNvSpPr txBox="1"/>
          <p:nvPr/>
        </p:nvSpPr>
        <p:spPr>
          <a:xfrm>
            <a:off x="457200" y="1676400"/>
            <a:ext cx="7696200" cy="5262979"/>
          </a:xfrm>
          <a:prstGeom prst="rect">
            <a:avLst/>
          </a:prstGeom>
          <a:noFill/>
        </p:spPr>
        <p:txBody>
          <a:bodyPr wrap="square" rtlCol="0">
            <a:spAutoFit/>
          </a:bodyPr>
          <a:lstStyle/>
          <a:p>
            <a:r>
              <a:rPr lang="en-IN" dirty="0" smtClean="0"/>
              <a:t>  </a:t>
            </a:r>
            <a:r>
              <a:rPr lang="en-IN" sz="2800" b="1" dirty="0" err="1" smtClean="0"/>
              <a:t>var</a:t>
            </a:r>
            <a:r>
              <a:rPr lang="en-IN" sz="2800" b="1" dirty="0" smtClean="0"/>
              <a:t> a  =7</a:t>
            </a:r>
            <a:r>
              <a:rPr lang="en-IN" sz="2800" dirty="0" smtClean="0"/>
              <a:t>;</a:t>
            </a:r>
          </a:p>
          <a:p>
            <a:endParaRPr lang="en-IN" sz="2800" dirty="0"/>
          </a:p>
          <a:p>
            <a:r>
              <a:rPr lang="en-IN" sz="2800" dirty="0" smtClean="0"/>
              <a:t>In this </a:t>
            </a:r>
            <a:r>
              <a:rPr lang="en-IN" sz="2800" b="1" dirty="0" smtClean="0"/>
              <a:t>a</a:t>
            </a:r>
            <a:r>
              <a:rPr lang="en-IN" sz="2800" dirty="0" smtClean="0"/>
              <a:t> is  identifier</a:t>
            </a:r>
          </a:p>
          <a:p>
            <a:r>
              <a:rPr lang="en-IN" sz="2800" b="1" dirty="0" smtClean="0"/>
              <a:t>7</a:t>
            </a:r>
            <a:r>
              <a:rPr lang="en-IN" sz="2800" dirty="0" smtClean="0"/>
              <a:t> is literal</a:t>
            </a:r>
          </a:p>
          <a:p>
            <a:endParaRPr lang="en-IN" sz="2800" dirty="0"/>
          </a:p>
          <a:p>
            <a:r>
              <a:rPr lang="en-IN" sz="2800" b="1" dirty="0" smtClean="0"/>
              <a:t>Which one is correct?</a:t>
            </a:r>
          </a:p>
          <a:p>
            <a:r>
              <a:rPr lang="en-IN" sz="2800" dirty="0" smtClean="0"/>
              <a:t>Let b=“</a:t>
            </a:r>
            <a:r>
              <a:rPr lang="en-IN" sz="2800" dirty="0" err="1" smtClean="0"/>
              <a:t>Harleen</a:t>
            </a:r>
            <a:r>
              <a:rPr lang="en-IN" sz="2800" dirty="0" smtClean="0"/>
              <a:t>”;</a:t>
            </a:r>
          </a:p>
          <a:p>
            <a:r>
              <a:rPr lang="en-IN" sz="2800" dirty="0" smtClean="0"/>
              <a:t>Let b=“</a:t>
            </a:r>
            <a:r>
              <a:rPr lang="en-IN" sz="2800" dirty="0" err="1" smtClean="0"/>
              <a:t>Sarveen</a:t>
            </a:r>
            <a:r>
              <a:rPr lang="en-IN" sz="2800" dirty="0" smtClean="0"/>
              <a:t>”;</a:t>
            </a:r>
          </a:p>
          <a:p>
            <a:r>
              <a:rPr lang="en-IN" sz="2800" dirty="0"/>
              <a:t> </a:t>
            </a:r>
            <a:r>
              <a:rPr lang="en-IN" sz="2800" dirty="0" smtClean="0"/>
              <a:t>    b=“</a:t>
            </a:r>
            <a:r>
              <a:rPr lang="en-IN" sz="2800" dirty="0" err="1" smtClean="0"/>
              <a:t>sarveen</a:t>
            </a:r>
            <a:r>
              <a:rPr lang="en-IN" sz="2800" dirty="0" smtClean="0"/>
              <a:t>”;</a:t>
            </a:r>
          </a:p>
          <a:p>
            <a:r>
              <a:rPr lang="en-IN" sz="2800" b="1" dirty="0" smtClean="0"/>
              <a:t>Because let already created m/y space it can change the value of variable but without let </a:t>
            </a:r>
            <a:r>
              <a:rPr lang="en-IN" sz="2800" b="1" dirty="0" err="1" smtClean="0"/>
              <a:t>keyword.But</a:t>
            </a:r>
            <a:r>
              <a:rPr lang="en-IN" sz="2800" b="1" dirty="0" smtClean="0"/>
              <a:t> in </a:t>
            </a:r>
            <a:r>
              <a:rPr lang="en-IN" sz="2800" b="1" dirty="0" err="1" smtClean="0"/>
              <a:t>var,It</a:t>
            </a:r>
            <a:r>
              <a:rPr lang="en-IN" sz="2800" b="1" dirty="0" smtClean="0"/>
              <a:t> will create new m/y space</a:t>
            </a:r>
            <a:r>
              <a:rPr lang="en-IN" sz="2800" dirty="0" smtClean="0"/>
              <a:t>.</a:t>
            </a:r>
            <a:endParaRPr lang="en-IN" sz="2800" dirty="0"/>
          </a:p>
        </p:txBody>
      </p:sp>
    </p:spTree>
    <p:extLst>
      <p:ext uri="{BB962C8B-B14F-4D97-AF65-F5344CB8AC3E}">
        <p14:creationId xmlns:p14="http://schemas.microsoft.com/office/powerpoint/2010/main" val="311213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66800"/>
            <a:ext cx="7924800" cy="1754326"/>
          </a:xfrm>
          <a:prstGeom prst="rect">
            <a:avLst/>
          </a:prstGeom>
          <a:noFill/>
        </p:spPr>
        <p:txBody>
          <a:bodyPr wrap="square" rtlCol="0">
            <a:spAutoFit/>
          </a:bodyPr>
          <a:lstStyle/>
          <a:p>
            <a:r>
              <a:rPr lang="en-IN" sz="3600" dirty="0" err="1" smtClean="0"/>
              <a:t>Var</a:t>
            </a:r>
            <a:r>
              <a:rPr lang="en-IN" sz="3600" dirty="0" smtClean="0"/>
              <a:t> variables are initialised with undefined variables whereas let and </a:t>
            </a:r>
            <a:r>
              <a:rPr lang="en-IN" sz="3600" dirty="0" err="1" smtClean="0"/>
              <a:t>const</a:t>
            </a:r>
            <a:r>
              <a:rPr lang="en-IN" sz="3600" dirty="0" smtClean="0"/>
              <a:t> variables are not initialised.</a:t>
            </a:r>
            <a:endParaRPr lang="en-IN" sz="3600" dirty="0"/>
          </a:p>
        </p:txBody>
      </p:sp>
      <p:sp>
        <p:nvSpPr>
          <p:cNvPr id="3" name="TextBox 2"/>
          <p:cNvSpPr txBox="1"/>
          <p:nvPr/>
        </p:nvSpPr>
        <p:spPr>
          <a:xfrm>
            <a:off x="2133600" y="3581400"/>
            <a:ext cx="1695913" cy="1754326"/>
          </a:xfrm>
          <a:prstGeom prst="rect">
            <a:avLst/>
          </a:prstGeom>
          <a:noFill/>
        </p:spPr>
        <p:txBody>
          <a:bodyPr wrap="none" rtlCol="0">
            <a:spAutoFit/>
          </a:bodyPr>
          <a:lstStyle/>
          <a:p>
            <a:r>
              <a:rPr lang="en-IN" sz="3600" dirty="0" err="1" smtClean="0"/>
              <a:t>Var</a:t>
            </a:r>
            <a:r>
              <a:rPr lang="en-IN" sz="3600" dirty="0" smtClean="0"/>
              <a:t> a;</a:t>
            </a:r>
          </a:p>
          <a:p>
            <a:r>
              <a:rPr lang="en-IN" sz="3600" dirty="0" err="1" smtClean="0"/>
              <a:t>Const</a:t>
            </a:r>
            <a:r>
              <a:rPr lang="en-IN" sz="3600" dirty="0" smtClean="0"/>
              <a:t> a;</a:t>
            </a:r>
          </a:p>
          <a:p>
            <a:r>
              <a:rPr lang="en-IN" sz="3600" dirty="0" smtClean="0"/>
              <a:t>Let a</a:t>
            </a:r>
            <a:r>
              <a:rPr lang="en-IN" dirty="0" smtClean="0"/>
              <a:t>;</a:t>
            </a:r>
            <a:endParaRPr lang="en-IN" dirty="0"/>
          </a:p>
        </p:txBody>
      </p:sp>
      <p:sp>
        <p:nvSpPr>
          <p:cNvPr id="5" name="TextBox 4"/>
          <p:cNvSpPr txBox="1"/>
          <p:nvPr/>
        </p:nvSpPr>
        <p:spPr>
          <a:xfrm flipH="1">
            <a:off x="921331" y="3033486"/>
            <a:ext cx="5787898" cy="523220"/>
          </a:xfrm>
          <a:prstGeom prst="rect">
            <a:avLst/>
          </a:prstGeom>
          <a:noFill/>
        </p:spPr>
        <p:txBody>
          <a:bodyPr wrap="square" rtlCol="0">
            <a:spAutoFit/>
          </a:bodyPr>
          <a:lstStyle/>
          <a:p>
            <a:r>
              <a:rPr lang="en-IN" sz="2800" b="1" dirty="0" smtClean="0"/>
              <a:t>Which one is correct?</a:t>
            </a:r>
            <a:endParaRPr lang="en-IN" sz="2800" b="1" dirty="0"/>
          </a:p>
        </p:txBody>
      </p:sp>
    </p:spTree>
    <p:extLst>
      <p:ext uri="{BB962C8B-B14F-4D97-AF65-F5344CB8AC3E}">
        <p14:creationId xmlns:p14="http://schemas.microsoft.com/office/powerpoint/2010/main" val="404781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610600" cy="6555641"/>
          </a:xfrm>
          <a:prstGeom prst="rect">
            <a:avLst/>
          </a:prstGeom>
          <a:noFill/>
        </p:spPr>
        <p:txBody>
          <a:bodyPr wrap="square" rtlCol="0">
            <a:spAutoFit/>
          </a:bodyPr>
          <a:lstStyle/>
          <a:p>
            <a:r>
              <a:rPr lang="en-US" sz="2800" b="1" dirty="0"/>
              <a:t>For Example</a:t>
            </a:r>
          </a:p>
          <a:p>
            <a:r>
              <a:rPr lang="en-US" sz="2800" dirty="0"/>
              <a:t>&lt;html&gt;</a:t>
            </a:r>
          </a:p>
          <a:p>
            <a:r>
              <a:rPr lang="en-US" sz="2800" dirty="0"/>
              <a:t>&lt;body&gt;</a:t>
            </a:r>
          </a:p>
          <a:p>
            <a:r>
              <a:rPr lang="en-US" sz="2800" dirty="0"/>
              <a:t>&lt;script&gt;  </a:t>
            </a:r>
          </a:p>
          <a:p>
            <a:r>
              <a:rPr lang="en-US" sz="2800" dirty="0" err="1"/>
              <a:t>var</a:t>
            </a:r>
            <a:r>
              <a:rPr lang="en-US" sz="2800" dirty="0"/>
              <a:t> x = 10;  </a:t>
            </a:r>
          </a:p>
          <a:p>
            <a:r>
              <a:rPr lang="en-US" sz="2800" dirty="0" err="1"/>
              <a:t>var</a:t>
            </a:r>
            <a:r>
              <a:rPr lang="en-US" sz="2800" dirty="0"/>
              <a:t> y = 20;  </a:t>
            </a:r>
          </a:p>
          <a:p>
            <a:r>
              <a:rPr lang="en-US" sz="2800" dirty="0" err="1"/>
              <a:t>var</a:t>
            </a:r>
            <a:r>
              <a:rPr lang="en-US" sz="2800" dirty="0"/>
              <a:t> z=</a:t>
            </a:r>
            <a:r>
              <a:rPr lang="en-US" sz="2800" dirty="0" err="1"/>
              <a:t>x+y</a:t>
            </a:r>
            <a:r>
              <a:rPr lang="en-US" sz="2800" dirty="0"/>
              <a:t>;  </a:t>
            </a:r>
          </a:p>
          <a:p>
            <a:r>
              <a:rPr lang="en-US" sz="2800" dirty="0" err="1"/>
              <a:t>document.write</a:t>
            </a:r>
            <a:r>
              <a:rPr lang="en-US" sz="2800" dirty="0"/>
              <a:t>(z);  </a:t>
            </a:r>
          </a:p>
          <a:p>
            <a:r>
              <a:rPr lang="en-US" sz="2800" dirty="0"/>
              <a:t>&lt;/script&gt;  </a:t>
            </a:r>
          </a:p>
          <a:p>
            <a:r>
              <a:rPr lang="en-US" sz="2800" dirty="0"/>
              <a:t>&lt;/body&gt;</a:t>
            </a:r>
          </a:p>
          <a:p>
            <a:r>
              <a:rPr lang="en-US" sz="2800" dirty="0"/>
              <a:t>&lt;/html&gt;</a:t>
            </a:r>
          </a:p>
          <a:p>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 </a:t>
            </a:r>
          </a:p>
          <a:p>
            <a:r>
              <a:rPr lang="en-US" sz="2800" dirty="0" smtClean="0"/>
              <a:t> </a:t>
            </a:r>
          </a:p>
          <a:p>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305800" cy="6217087"/>
          </a:xfrm>
          <a:prstGeom prst="rect">
            <a:avLst/>
          </a:prstGeom>
          <a:noFill/>
        </p:spPr>
        <p:txBody>
          <a:bodyPr wrap="square" rtlCol="0">
            <a:spAutoFit/>
          </a:bodyPr>
          <a:lstStyle/>
          <a:p>
            <a:r>
              <a:rPr lang="en-US" sz="2000" b="1" dirty="0" err="1" smtClean="0"/>
              <a:t>javaScript</a:t>
            </a:r>
            <a:r>
              <a:rPr lang="en-US" sz="2000" b="1" dirty="0" smtClean="0"/>
              <a:t> </a:t>
            </a:r>
            <a:r>
              <a:rPr lang="en-US" sz="2000" b="1" dirty="0"/>
              <a:t>local variable</a:t>
            </a:r>
          </a:p>
          <a:p>
            <a:r>
              <a:rPr lang="en-US" sz="2000" dirty="0"/>
              <a:t>A JavaScript local variable is declared inside block or function. It is accessible within the function or block only.</a:t>
            </a:r>
          </a:p>
          <a:p>
            <a:endParaRPr lang="en-US" sz="2000" dirty="0" smtClean="0"/>
          </a:p>
          <a:p>
            <a:endParaRPr lang="en-US" sz="2000" dirty="0"/>
          </a:p>
          <a:p>
            <a:endParaRPr lang="en-US" sz="2000" dirty="0" smtClean="0"/>
          </a:p>
          <a:p>
            <a:r>
              <a:rPr lang="en-US" sz="2000" b="1" dirty="0" smtClean="0"/>
              <a:t>WAP to illustrate local variable in </a:t>
            </a:r>
            <a:r>
              <a:rPr lang="en-US" sz="2000" b="1" dirty="0" err="1" smtClean="0"/>
              <a:t>javascript</a:t>
            </a:r>
            <a:endParaRPr lang="en-US" sz="2000" b="1" dirty="0" smtClean="0"/>
          </a:p>
          <a:p>
            <a:endParaRPr lang="en-US" sz="2000" dirty="0"/>
          </a:p>
          <a:p>
            <a:endParaRPr lang="en-US" sz="2000" dirty="0" smtClean="0"/>
          </a:p>
          <a:p>
            <a:endParaRPr lang="en-US" sz="2000" dirty="0"/>
          </a:p>
          <a:p>
            <a:r>
              <a:rPr lang="en-US" sz="2000" dirty="0"/>
              <a:t>JavaScript global variable</a:t>
            </a:r>
          </a:p>
          <a:p>
            <a:r>
              <a:rPr lang="en-US" sz="2000" dirty="0"/>
              <a:t>A </a:t>
            </a:r>
            <a:r>
              <a:rPr lang="en-US" sz="2000" b="1" dirty="0"/>
              <a:t>JavaScript global variable</a:t>
            </a:r>
            <a:r>
              <a:rPr lang="en-US" sz="2000" dirty="0"/>
              <a:t> is accessible from any function. A variable i.e. declared outside the function or declared with window object is known as global variable. </a:t>
            </a:r>
            <a:endParaRPr lang="en-US" sz="2000" dirty="0" smtClean="0"/>
          </a:p>
          <a:p>
            <a:endParaRPr lang="en-US" sz="2000" dirty="0"/>
          </a:p>
          <a:p>
            <a:endParaRPr lang="en-US" sz="2000" dirty="0" smtClean="0"/>
          </a:p>
          <a:p>
            <a:endParaRPr lang="en-US" sz="2000" dirty="0"/>
          </a:p>
          <a:p>
            <a:r>
              <a:rPr lang="en-US" sz="2000" b="1" dirty="0"/>
              <a:t>WAP to illustrate </a:t>
            </a:r>
            <a:r>
              <a:rPr lang="en-US" sz="2000" b="1" dirty="0" smtClean="0"/>
              <a:t>global variable </a:t>
            </a:r>
            <a:r>
              <a:rPr lang="en-US" sz="2000" b="1" dirty="0"/>
              <a:t>in </a:t>
            </a:r>
            <a:r>
              <a:rPr lang="en-US" sz="2000" b="1" dirty="0" err="1"/>
              <a:t>javascript</a:t>
            </a:r>
            <a:endParaRPr lang="en-US" sz="2000" b="1" dirty="0"/>
          </a:p>
          <a:p>
            <a:endParaRPr lang="en-US" sz="2000"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382000" cy="7017306"/>
          </a:xfrm>
          <a:prstGeom prst="rect">
            <a:avLst/>
          </a:prstGeom>
          <a:noFill/>
        </p:spPr>
        <p:txBody>
          <a:bodyPr wrap="square" rtlCol="0">
            <a:spAutoFit/>
          </a:bodyPr>
          <a:lstStyle/>
          <a:p>
            <a:r>
              <a:rPr lang="en-IN" sz="2400" b="1" dirty="0" err="1"/>
              <a:t>Javascript</a:t>
            </a:r>
            <a:r>
              <a:rPr lang="en-IN" sz="2400" b="1" dirty="0"/>
              <a:t> Data </a:t>
            </a:r>
            <a:r>
              <a:rPr lang="en-IN" sz="2400" b="1" dirty="0" smtClean="0"/>
              <a:t>Types</a:t>
            </a:r>
          </a:p>
          <a:p>
            <a:endParaRPr lang="en-US" sz="2400" b="1" dirty="0"/>
          </a:p>
          <a:p>
            <a:endParaRPr lang="en-IN" sz="2400" b="1" dirty="0"/>
          </a:p>
          <a:p>
            <a:r>
              <a:rPr lang="en-IN" sz="2400" dirty="0"/>
              <a:t>JavaScript provides different </a:t>
            </a:r>
            <a:r>
              <a:rPr lang="en-IN" sz="2400" b="1" dirty="0"/>
              <a:t>data types</a:t>
            </a:r>
            <a:r>
              <a:rPr lang="en-IN" sz="2400" dirty="0"/>
              <a:t> to hold different types of values. There are two types of data types in JavaScript.</a:t>
            </a:r>
          </a:p>
          <a:p>
            <a:r>
              <a:rPr lang="en-IN" sz="2400" dirty="0"/>
              <a:t>Primitive data type</a:t>
            </a:r>
          </a:p>
          <a:p>
            <a:r>
              <a:rPr lang="en-IN" sz="2400" dirty="0"/>
              <a:t>Non-primitive (reference) data </a:t>
            </a:r>
            <a:r>
              <a:rPr lang="en-IN" sz="2400" dirty="0" smtClean="0"/>
              <a:t>type.</a:t>
            </a:r>
          </a:p>
          <a:p>
            <a:endParaRPr lang="en-IN" sz="2400" dirty="0"/>
          </a:p>
          <a:p>
            <a:r>
              <a:rPr lang="en-US" sz="2400" dirty="0"/>
              <a:t>JavaScript is a </a:t>
            </a:r>
            <a:r>
              <a:rPr lang="en-US" sz="2400" b="1" dirty="0"/>
              <a:t>dynamic type language</a:t>
            </a:r>
            <a:r>
              <a:rPr lang="en-US" sz="2400" dirty="0"/>
              <a:t>, means you don't need to specify type of the variable because it is dynamically used by JavaScript engine. You need to use </a:t>
            </a:r>
            <a:r>
              <a:rPr lang="en-US" sz="2400" b="1" dirty="0" err="1"/>
              <a:t>var</a:t>
            </a:r>
            <a:r>
              <a:rPr lang="en-US" sz="2400" dirty="0"/>
              <a:t> here to specify the data type. It can hold any type of values such as numbers, strings etc. For example:</a:t>
            </a:r>
          </a:p>
          <a:p>
            <a:r>
              <a:rPr lang="en-US" sz="2400" dirty="0" err="1"/>
              <a:t>var</a:t>
            </a:r>
            <a:r>
              <a:rPr lang="en-US" sz="2400" dirty="0"/>
              <a:t> a=40;//holding number  </a:t>
            </a:r>
          </a:p>
          <a:p>
            <a:r>
              <a:rPr lang="en-US" sz="2400" dirty="0" err="1"/>
              <a:t>var</a:t>
            </a:r>
            <a:r>
              <a:rPr lang="en-US" sz="2400" dirty="0"/>
              <a:t> b="Rahul";//holding string  </a:t>
            </a:r>
          </a:p>
          <a:p>
            <a:r>
              <a:rPr lang="en-US" sz="2400" dirty="0"/>
              <a:t/>
            </a:r>
            <a:br>
              <a:rPr lang="en-US" sz="2400" dirty="0"/>
            </a:br>
            <a:endParaRPr lang="en-US" sz="2400" dirty="0" smtClean="0"/>
          </a:p>
          <a:p>
            <a:endParaRPr lang="en-IN" sz="1400" dirty="0"/>
          </a:p>
          <a:p>
            <a:r>
              <a:rPr lang="en-IN" sz="1400" dirty="0"/>
              <a:t/>
            </a:r>
            <a:br>
              <a:rPr lang="en-IN" sz="1400" dirty="0"/>
            </a:br>
            <a:endParaRPr lang="en-US" sz="1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229600" cy="6740307"/>
          </a:xfrm>
          <a:prstGeom prst="rect">
            <a:avLst/>
          </a:prstGeom>
          <a:noFill/>
        </p:spPr>
        <p:txBody>
          <a:bodyPr wrap="square" rtlCol="0">
            <a:spAutoFit/>
          </a:bodyPr>
          <a:lstStyle/>
          <a:p>
            <a:r>
              <a:rPr lang="en-US" sz="2400" b="1" dirty="0"/>
              <a:t>JavaScript primitive data types</a:t>
            </a:r>
          </a:p>
          <a:p>
            <a:r>
              <a:rPr lang="en-US" sz="2400" b="1" dirty="0"/>
              <a:t>There are five types of primitive data types in JavaScript. They are as follows:</a:t>
            </a:r>
          </a:p>
          <a:p>
            <a:endParaRPr lang="en-US" b="1" dirty="0" smtClean="0"/>
          </a:p>
          <a:p>
            <a:r>
              <a:rPr lang="en-US" sz="2400" dirty="0" smtClean="0"/>
              <a:t>String</a:t>
            </a:r>
          </a:p>
          <a:p>
            <a:r>
              <a:rPr lang="en-US" sz="2400" dirty="0" smtClean="0"/>
              <a:t>Number</a:t>
            </a:r>
          </a:p>
          <a:p>
            <a:r>
              <a:rPr lang="en-US" sz="2400" dirty="0" smtClean="0"/>
              <a:t>Null</a:t>
            </a:r>
          </a:p>
          <a:p>
            <a:r>
              <a:rPr lang="en-US" sz="2400" dirty="0" smtClean="0"/>
              <a:t>Symbol</a:t>
            </a:r>
          </a:p>
          <a:p>
            <a:r>
              <a:rPr lang="en-US" sz="2400" dirty="0" smtClean="0"/>
              <a:t>Boolean</a:t>
            </a:r>
          </a:p>
          <a:p>
            <a:r>
              <a:rPr lang="en-US" sz="2400" dirty="0" smtClean="0"/>
              <a:t>Undefined</a:t>
            </a:r>
          </a:p>
          <a:p>
            <a:r>
              <a:rPr lang="en-US" sz="2400" dirty="0" smtClean="0"/>
              <a:t>BIGINT</a:t>
            </a:r>
          </a:p>
          <a:p>
            <a:endParaRPr lang="en-US" dirty="0"/>
          </a:p>
          <a:p>
            <a:r>
              <a:rPr lang="en-US" sz="2400" b="1" dirty="0"/>
              <a:t>JavaScript non-primitive data types</a:t>
            </a:r>
          </a:p>
          <a:p>
            <a:r>
              <a:rPr lang="en-US" sz="2400" dirty="0"/>
              <a:t>The non-primitive data types are as follows:</a:t>
            </a:r>
          </a:p>
          <a:p>
            <a:r>
              <a:rPr lang="en-US" sz="2400" dirty="0" smtClean="0"/>
              <a:t>Object</a:t>
            </a:r>
          </a:p>
          <a:p>
            <a:endParaRPr lang="en-US" sz="2400" dirty="0" smtClean="0"/>
          </a:p>
          <a:p>
            <a:endParaRPr lang="en-US" dirty="0" smtClean="0"/>
          </a:p>
          <a:p>
            <a:endParaRPr lang="en-US" sz="1400" dirty="0" smtClean="0">
              <a:latin typeface="Times New Roman" pitchFamily="18" charset="0"/>
              <a:cs typeface="Times New Roman" pitchFamily="18" charset="0"/>
            </a:endParaRPr>
          </a:p>
          <a:p>
            <a:r>
              <a:rPr lang="en-US" sz="1400" dirty="0" smtClean="0"/>
              <a:t> </a:t>
            </a:r>
          </a:p>
          <a:p>
            <a:r>
              <a:rPr lang="en-US" sz="1400" dirty="0" smtClean="0"/>
              <a:t> </a:t>
            </a:r>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7543800" cy="646331"/>
          </a:xfrm>
          <a:prstGeom prst="rect">
            <a:avLst/>
          </a:prstGeom>
          <a:noFill/>
        </p:spPr>
        <p:txBody>
          <a:bodyPr wrap="square" rtlCol="0">
            <a:spAutoFit/>
          </a:bodyPr>
          <a:lstStyle/>
          <a:p>
            <a:pPr algn="ctr"/>
            <a:r>
              <a:rPr lang="en-IN" sz="3600" b="1" dirty="0" smtClean="0"/>
              <a:t>Practice Set</a:t>
            </a:r>
            <a:endParaRPr lang="en-IN" sz="3600" b="1" dirty="0"/>
          </a:p>
        </p:txBody>
      </p:sp>
      <p:sp>
        <p:nvSpPr>
          <p:cNvPr id="3" name="TextBox 2"/>
          <p:cNvSpPr txBox="1"/>
          <p:nvPr/>
        </p:nvSpPr>
        <p:spPr>
          <a:xfrm>
            <a:off x="228600" y="1676400"/>
            <a:ext cx="8610600" cy="4893647"/>
          </a:xfrm>
          <a:prstGeom prst="rect">
            <a:avLst/>
          </a:prstGeom>
          <a:noFill/>
        </p:spPr>
        <p:txBody>
          <a:bodyPr wrap="square" rtlCol="0">
            <a:spAutoFit/>
          </a:bodyPr>
          <a:lstStyle/>
          <a:p>
            <a:r>
              <a:rPr lang="en-IN" sz="2400" dirty="0" smtClean="0"/>
              <a:t>1 Create a variable of type string and try to add number to it.</a:t>
            </a:r>
          </a:p>
          <a:p>
            <a:endParaRPr lang="en-IN" sz="2400" dirty="0"/>
          </a:p>
          <a:p>
            <a:r>
              <a:rPr lang="en-IN" sz="2400" dirty="0" smtClean="0"/>
              <a:t>2use </a:t>
            </a:r>
            <a:r>
              <a:rPr lang="en-IN" sz="2400" dirty="0" err="1" smtClean="0"/>
              <a:t>typeof</a:t>
            </a:r>
            <a:r>
              <a:rPr lang="en-IN" sz="2400" dirty="0" smtClean="0"/>
              <a:t> operator to find the </a:t>
            </a:r>
            <a:r>
              <a:rPr lang="en-IN" sz="2400" dirty="0" err="1" smtClean="0"/>
              <a:t>datatype</a:t>
            </a:r>
            <a:r>
              <a:rPr lang="en-IN" sz="2400" dirty="0" smtClean="0"/>
              <a:t> of the string in first question</a:t>
            </a:r>
          </a:p>
          <a:p>
            <a:endParaRPr lang="en-IN" sz="2400" dirty="0"/>
          </a:p>
          <a:p>
            <a:r>
              <a:rPr lang="en-IN" sz="2400" dirty="0" smtClean="0"/>
              <a:t>3.Create a </a:t>
            </a:r>
            <a:r>
              <a:rPr lang="en-IN" sz="2400" dirty="0" err="1" smtClean="0"/>
              <a:t>const</a:t>
            </a:r>
            <a:r>
              <a:rPr lang="en-IN" sz="2400" dirty="0" smtClean="0"/>
              <a:t> object in </a:t>
            </a:r>
            <a:r>
              <a:rPr lang="en-IN" sz="2400" dirty="0" err="1" smtClean="0"/>
              <a:t>javascript</a:t>
            </a:r>
            <a:r>
              <a:rPr lang="en-IN" sz="2400" dirty="0" smtClean="0"/>
              <a:t> .can you change it to hold a number later.</a:t>
            </a:r>
          </a:p>
          <a:p>
            <a:endParaRPr lang="en-IN" sz="2400" dirty="0"/>
          </a:p>
          <a:p>
            <a:r>
              <a:rPr lang="en-IN" sz="2400" dirty="0" smtClean="0"/>
              <a:t>4.Try to add a new key to the </a:t>
            </a:r>
            <a:r>
              <a:rPr lang="en-IN" sz="2400" dirty="0" err="1" smtClean="0"/>
              <a:t>const</a:t>
            </a:r>
            <a:r>
              <a:rPr lang="en-IN" sz="2400" dirty="0" smtClean="0"/>
              <a:t> object in problem 3 .Were you able to do it?</a:t>
            </a:r>
          </a:p>
          <a:p>
            <a:endParaRPr lang="en-IN" sz="2400" dirty="0"/>
          </a:p>
          <a:p>
            <a:r>
              <a:rPr lang="en-IN" sz="2400" dirty="0" smtClean="0"/>
              <a:t>5.Write a </a:t>
            </a:r>
            <a:r>
              <a:rPr lang="en-IN" sz="2400" dirty="0" err="1" smtClean="0"/>
              <a:t>javascript</a:t>
            </a:r>
            <a:r>
              <a:rPr lang="en-IN" sz="2400" dirty="0" smtClean="0"/>
              <a:t> program to create a word meaning dictionary of 5 words.</a:t>
            </a:r>
            <a:endParaRPr lang="en-IN" sz="2400" dirty="0"/>
          </a:p>
        </p:txBody>
      </p:sp>
    </p:spTree>
    <p:extLst>
      <p:ext uri="{BB962C8B-B14F-4D97-AF65-F5344CB8AC3E}">
        <p14:creationId xmlns:p14="http://schemas.microsoft.com/office/powerpoint/2010/main" val="130268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762000"/>
            <a:ext cx="5486400" cy="523220"/>
          </a:xfrm>
          <a:prstGeom prst="rect">
            <a:avLst/>
          </a:prstGeom>
          <a:noFill/>
        </p:spPr>
        <p:txBody>
          <a:bodyPr wrap="square" rtlCol="0">
            <a:spAutoFit/>
          </a:bodyPr>
          <a:lstStyle/>
          <a:p>
            <a:pPr algn="ctr"/>
            <a:r>
              <a:rPr lang="en-IN" sz="2800" b="1" dirty="0" smtClean="0"/>
              <a:t>Why </a:t>
            </a:r>
            <a:r>
              <a:rPr lang="en-IN" sz="2800" b="1" dirty="0" smtClean="0">
                <a:latin typeface="Times New Roman" pitchFamily="18" charset="0"/>
                <a:cs typeface="Times New Roman" pitchFamily="18" charset="0"/>
              </a:rPr>
              <a:t>Programming</a:t>
            </a:r>
            <a:r>
              <a:rPr lang="en-IN" sz="2800" b="1" dirty="0" smtClean="0"/>
              <a:t>?</a:t>
            </a:r>
            <a:endParaRPr lang="en-IN" sz="2800" b="1" dirty="0"/>
          </a:p>
        </p:txBody>
      </p:sp>
      <p:sp>
        <p:nvSpPr>
          <p:cNvPr id="4" name="TextBox 3"/>
          <p:cNvSpPr txBox="1"/>
          <p:nvPr/>
        </p:nvSpPr>
        <p:spPr>
          <a:xfrm>
            <a:off x="609600" y="1676400"/>
            <a:ext cx="7848600" cy="5016758"/>
          </a:xfrm>
          <a:prstGeom prst="rect">
            <a:avLst/>
          </a:prstGeom>
          <a:noFill/>
        </p:spPr>
        <p:txBody>
          <a:bodyPr wrap="square" rtlCol="0">
            <a:spAutoFit/>
          </a:bodyPr>
          <a:lstStyle/>
          <a:p>
            <a:r>
              <a:rPr lang="en-IN" sz="3200" dirty="0" smtClean="0">
                <a:latin typeface="Times New Roman" pitchFamily="18" charset="0"/>
                <a:cs typeface="Times New Roman" pitchFamily="18" charset="0"/>
              </a:rPr>
              <a:t>=&gt;It is a way to talk to computer. </a:t>
            </a:r>
            <a:r>
              <a:rPr lang="en-IN" sz="3200" dirty="0">
                <a:latin typeface="Times New Roman" pitchFamily="18" charset="0"/>
                <a:cs typeface="Times New Roman" pitchFamily="18" charset="0"/>
              </a:rPr>
              <a:t>L</a:t>
            </a:r>
            <a:r>
              <a:rPr lang="en-IN" sz="3200" dirty="0" smtClean="0">
                <a:latin typeface="Times New Roman" pitchFamily="18" charset="0"/>
                <a:cs typeface="Times New Roman" pitchFamily="18" charset="0"/>
              </a:rPr>
              <a:t>ike humans talk in language </a:t>
            </a:r>
            <a:r>
              <a:rPr lang="en-IN" sz="3200" dirty="0" err="1" smtClean="0">
                <a:latin typeface="Times New Roman" pitchFamily="18" charset="0"/>
                <a:cs typeface="Times New Roman" pitchFamily="18" charset="0"/>
              </a:rPr>
              <a:t>Hindi,English</a:t>
            </a:r>
            <a:r>
              <a:rPr lang="en-IN" sz="3200" dirty="0" smtClean="0">
                <a:latin typeface="Times New Roman" pitchFamily="18" charset="0"/>
                <a:cs typeface="Times New Roman" pitchFamily="18" charset="0"/>
              </a:rPr>
              <a:t> but for computers we need straightforward instructions.</a:t>
            </a:r>
          </a:p>
          <a:p>
            <a:endParaRPr lang="en-IN" sz="3200" dirty="0">
              <a:latin typeface="Times New Roman" pitchFamily="18" charset="0"/>
              <a:cs typeface="Times New Roman" pitchFamily="18" charset="0"/>
            </a:endParaRPr>
          </a:p>
          <a:p>
            <a:r>
              <a:rPr lang="en-IN" sz="3200" dirty="0" smtClean="0">
                <a:latin typeface="Times New Roman" pitchFamily="18" charset="0"/>
                <a:cs typeface="Times New Roman" pitchFamily="18" charset="0"/>
              </a:rPr>
              <a:t>=&gt;</a:t>
            </a:r>
            <a:r>
              <a:rPr lang="en-IN" sz="3200" dirty="0" err="1" smtClean="0">
                <a:latin typeface="Times New Roman" pitchFamily="18" charset="0"/>
                <a:cs typeface="Times New Roman" pitchFamily="18" charset="0"/>
              </a:rPr>
              <a:t>javascript</a:t>
            </a:r>
            <a:r>
              <a:rPr lang="en-IN" sz="3200" dirty="0" smtClean="0">
                <a:latin typeface="Times New Roman" pitchFamily="18" charset="0"/>
                <a:cs typeface="Times New Roman" pitchFamily="18" charset="0"/>
              </a:rPr>
              <a:t> is very liberal (It avoid to throw  errors)</a:t>
            </a:r>
          </a:p>
          <a:p>
            <a:endParaRPr lang="en-IN" sz="3200" dirty="0">
              <a:latin typeface="Times New Roman" pitchFamily="18" charset="0"/>
              <a:cs typeface="Times New Roman" pitchFamily="18" charset="0"/>
            </a:endParaRPr>
          </a:p>
          <a:p>
            <a:r>
              <a:rPr lang="en-IN" sz="3200" dirty="0" smtClean="0">
                <a:latin typeface="Times New Roman" pitchFamily="18" charset="0"/>
                <a:cs typeface="Times New Roman" pitchFamily="18" charset="0"/>
              </a:rPr>
              <a:t>=&gt;we use </a:t>
            </a:r>
            <a:r>
              <a:rPr lang="en-IN" sz="3200" dirty="0" err="1" smtClean="0">
                <a:latin typeface="Times New Roman" pitchFamily="18" charset="0"/>
                <a:cs typeface="Times New Roman" pitchFamily="18" charset="0"/>
              </a:rPr>
              <a:t>javascript</a:t>
            </a:r>
            <a:r>
              <a:rPr lang="en-IN" sz="3200" dirty="0" smtClean="0">
                <a:latin typeface="Times New Roman" pitchFamily="18" charset="0"/>
                <a:cs typeface="Times New Roman" pitchFamily="18" charset="0"/>
              </a:rPr>
              <a:t> to create interactive web applications</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48947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610600" cy="6968907"/>
          </a:xfrm>
          <a:prstGeom prst="rect">
            <a:avLst/>
          </a:prstGeom>
          <a:noFill/>
        </p:spPr>
        <p:txBody>
          <a:bodyPr wrap="square" rtlCol="0">
            <a:spAutoFit/>
          </a:bodyPr>
          <a:lstStyle/>
          <a:p>
            <a:r>
              <a:rPr lang="en-US" sz="2400" b="1" dirty="0" smtClean="0"/>
              <a:t>JavaScript Keywords</a:t>
            </a:r>
          </a:p>
          <a:p>
            <a:r>
              <a:rPr lang="en-US" dirty="0" smtClean="0"/>
              <a:t>JavaScript statements often start with a </a:t>
            </a:r>
            <a:r>
              <a:rPr lang="en-US" b="1" dirty="0" smtClean="0"/>
              <a:t>keyword</a:t>
            </a:r>
            <a:r>
              <a:rPr lang="en-US" dirty="0" smtClean="0"/>
              <a:t> to identify the JavaScript action to be performed.</a:t>
            </a:r>
          </a:p>
          <a:p>
            <a:endParaRPr lang="en-US" dirty="0" smtClean="0"/>
          </a:p>
          <a:p>
            <a:r>
              <a:rPr lang="en-US" dirty="0" smtClean="0"/>
              <a:t>Most Commonly used keywords in </a:t>
            </a:r>
            <a:r>
              <a:rPr lang="en-US" dirty="0" err="1" smtClean="0"/>
              <a:t>Javascript</a:t>
            </a:r>
            <a:r>
              <a:rPr lang="en-US" dirty="0" smtClean="0"/>
              <a:t>:</a:t>
            </a:r>
          </a:p>
          <a:p>
            <a:endParaRPr lang="en-US" dirty="0" smtClean="0"/>
          </a:p>
          <a:p>
            <a:r>
              <a:rPr lang="en-US" sz="2400" b="1" dirty="0" smtClean="0"/>
              <a:t>Keyword                                 Description</a:t>
            </a:r>
            <a:endParaRPr lang="en-US" sz="2400" dirty="0" smtClean="0"/>
          </a:p>
          <a:p>
            <a:r>
              <a:rPr lang="en-US" dirty="0" smtClean="0"/>
              <a:t>Break                         Terminates a switch or a loop</a:t>
            </a:r>
          </a:p>
          <a:p>
            <a:r>
              <a:rPr lang="en-US" dirty="0" smtClean="0"/>
              <a:t>Continue                   Jumps out of a loop and starts at the top</a:t>
            </a:r>
          </a:p>
          <a:p>
            <a:r>
              <a:rPr lang="en-US" dirty="0" smtClean="0"/>
              <a:t>debugger                  Stops the execution of JavaScript, and calls (if available) the debugging   function</a:t>
            </a:r>
          </a:p>
          <a:p>
            <a:r>
              <a:rPr lang="en-US" dirty="0" smtClean="0"/>
              <a:t>do ... while               Executes a block of statements, and repeats the block, while a condition is true</a:t>
            </a:r>
          </a:p>
          <a:p>
            <a:r>
              <a:rPr lang="en-US" dirty="0" smtClean="0"/>
              <a:t>for                              Marks a block of statements to be executed, as long as a condition is true</a:t>
            </a:r>
          </a:p>
          <a:p>
            <a:r>
              <a:rPr lang="en-US" dirty="0" smtClean="0"/>
              <a:t>function                    Declares a function</a:t>
            </a:r>
          </a:p>
          <a:p>
            <a:r>
              <a:rPr lang="en-US" dirty="0" smtClean="0"/>
              <a:t>if ... else                     Marks a block of statements to be executed, depending on a condition</a:t>
            </a:r>
          </a:p>
          <a:p>
            <a:r>
              <a:rPr lang="en-US" dirty="0" smtClean="0"/>
              <a:t>return                        Exits a function</a:t>
            </a:r>
          </a:p>
          <a:p>
            <a:r>
              <a:rPr lang="en-US" dirty="0" smtClean="0"/>
              <a:t>switch                       Marks a block of statements to be executed, depending on different cases</a:t>
            </a:r>
          </a:p>
          <a:p>
            <a:r>
              <a:rPr lang="en-US" dirty="0" smtClean="0"/>
              <a:t>try ... catch               Implements error handling to a block of statements</a:t>
            </a:r>
          </a:p>
          <a:p>
            <a:r>
              <a:rPr lang="en-US" dirty="0" err="1" smtClean="0"/>
              <a:t>var</a:t>
            </a:r>
            <a:r>
              <a:rPr lang="en-US" dirty="0" smtClean="0"/>
              <a:t>                              Declares a variable</a:t>
            </a:r>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838200"/>
            <a:ext cx="8763000" cy="7325082"/>
          </a:xfrm>
          <a:prstGeom prst="rect">
            <a:avLst/>
          </a:prstGeom>
          <a:noFill/>
        </p:spPr>
        <p:txBody>
          <a:bodyPr wrap="square" rtlCol="0">
            <a:spAutoFit/>
          </a:bodyPr>
          <a:lstStyle/>
          <a:p>
            <a:r>
              <a:rPr lang="en-US" sz="2000" dirty="0" smtClean="0"/>
              <a:t>JavaScript keywords are reserved words. Reserved words cannot be used as names for variables.</a:t>
            </a:r>
          </a:p>
          <a:p>
            <a:endParaRPr lang="en-US" sz="2000" dirty="0" smtClean="0"/>
          </a:p>
          <a:p>
            <a:r>
              <a:rPr lang="en-US" sz="2000" b="1" dirty="0" smtClean="0"/>
              <a:t>JavaScript Comments</a:t>
            </a:r>
          </a:p>
          <a:p>
            <a:r>
              <a:rPr lang="en-US" sz="2000" dirty="0" smtClean="0"/>
              <a:t> </a:t>
            </a:r>
          </a:p>
          <a:p>
            <a:r>
              <a:rPr lang="en-US" sz="2000" dirty="0" smtClean="0"/>
              <a:t>JavaScript comments can be used to explain JavaScript code, and to make it more readable.</a:t>
            </a:r>
          </a:p>
          <a:p>
            <a:r>
              <a:rPr lang="en-US" sz="2000" dirty="0" smtClean="0"/>
              <a:t>JavaScript comments can also be used to prevent execution, when testing alternative code.</a:t>
            </a:r>
          </a:p>
          <a:p>
            <a:endParaRPr lang="en-US" sz="2000" dirty="0" smtClean="0"/>
          </a:p>
          <a:p>
            <a:r>
              <a:rPr lang="en-US" sz="2000" b="1" dirty="0" smtClean="0"/>
              <a:t>Single Line Comments</a:t>
            </a:r>
          </a:p>
          <a:p>
            <a:r>
              <a:rPr lang="en-US" sz="2000" dirty="0" smtClean="0"/>
              <a:t>Single line comments start with //.</a:t>
            </a:r>
          </a:p>
          <a:p>
            <a:r>
              <a:rPr lang="en-US" sz="2000" dirty="0" smtClean="0"/>
              <a:t>Any text between // and the end of the line will be ignored by JavaScript (will not be executed).</a:t>
            </a:r>
          </a:p>
          <a:p>
            <a:endParaRPr lang="en-US" sz="2000" dirty="0" smtClean="0"/>
          </a:p>
          <a:p>
            <a:r>
              <a:rPr lang="en-US" sz="2000" b="1" dirty="0" smtClean="0"/>
              <a:t>Multi Line Comments</a:t>
            </a:r>
          </a:p>
          <a:p>
            <a:endParaRPr lang="en-US" sz="2000" dirty="0" smtClean="0"/>
          </a:p>
          <a:p>
            <a:r>
              <a:rPr lang="en-US" sz="2000" dirty="0" smtClean="0"/>
              <a:t>Multi-line comments start with /* and end with */.</a:t>
            </a:r>
          </a:p>
          <a:p>
            <a:r>
              <a:rPr lang="en-US" sz="2000" dirty="0" smtClean="0"/>
              <a:t>Any text between /* and */ will be ignored by JavaScript.</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610600" cy="7017306"/>
          </a:xfrm>
          <a:prstGeom prst="rect">
            <a:avLst/>
          </a:prstGeom>
          <a:noFill/>
        </p:spPr>
        <p:txBody>
          <a:bodyPr wrap="square" rtlCol="0">
            <a:spAutoFit/>
          </a:bodyPr>
          <a:lstStyle/>
          <a:p>
            <a:r>
              <a:rPr lang="en-US" b="1" dirty="0" smtClean="0"/>
              <a:t>JavaScript Identifiers</a:t>
            </a:r>
          </a:p>
          <a:p>
            <a:endParaRPr lang="en-US" b="1" dirty="0" smtClean="0"/>
          </a:p>
          <a:p>
            <a:r>
              <a:rPr lang="en-US" dirty="0" smtClean="0"/>
              <a:t>All JavaScript </a:t>
            </a:r>
            <a:r>
              <a:rPr lang="en-US" b="1" dirty="0" smtClean="0"/>
              <a:t>variables</a:t>
            </a:r>
            <a:r>
              <a:rPr lang="en-US" dirty="0" smtClean="0"/>
              <a:t> must be </a:t>
            </a:r>
            <a:r>
              <a:rPr lang="en-US" b="1" dirty="0" smtClean="0"/>
              <a:t>identified</a:t>
            </a:r>
            <a:r>
              <a:rPr lang="en-US" dirty="0" smtClean="0"/>
              <a:t> with </a:t>
            </a:r>
            <a:r>
              <a:rPr lang="en-US" b="1" dirty="0" smtClean="0"/>
              <a:t>unique names</a:t>
            </a:r>
            <a:r>
              <a:rPr lang="en-US" dirty="0" smtClean="0"/>
              <a:t>.</a:t>
            </a:r>
          </a:p>
          <a:p>
            <a:r>
              <a:rPr lang="en-US" dirty="0" smtClean="0"/>
              <a:t>These unique names are called </a:t>
            </a:r>
            <a:r>
              <a:rPr lang="en-US" b="1" dirty="0" smtClean="0"/>
              <a:t>identifiers</a:t>
            </a:r>
            <a:r>
              <a:rPr lang="en-US" dirty="0" smtClean="0"/>
              <a:t>.</a:t>
            </a:r>
          </a:p>
          <a:p>
            <a:endParaRPr lang="en-US" dirty="0" smtClean="0"/>
          </a:p>
          <a:p>
            <a:r>
              <a:rPr lang="en-US" dirty="0" smtClean="0"/>
              <a:t>The general rules for constructing names for variables (unique identifiers) are:</a:t>
            </a:r>
          </a:p>
          <a:p>
            <a:pPr lvl="0"/>
            <a:r>
              <a:rPr lang="en-US" dirty="0" smtClean="0"/>
              <a:t>Names can contain letters, digits, underscores, and dollar signs.</a:t>
            </a:r>
          </a:p>
          <a:p>
            <a:pPr lvl="0"/>
            <a:r>
              <a:rPr lang="en-US" dirty="0" smtClean="0"/>
              <a:t>Names must begin with a letter</a:t>
            </a:r>
          </a:p>
          <a:p>
            <a:pPr lvl="0"/>
            <a:r>
              <a:rPr lang="en-US" dirty="0" smtClean="0"/>
              <a:t>Names can also begin with $ and _ </a:t>
            </a:r>
          </a:p>
          <a:p>
            <a:pPr lvl="0"/>
            <a:r>
              <a:rPr lang="en-US" dirty="0" smtClean="0"/>
              <a:t>Names are case sensitive (y and Y are different variables)</a:t>
            </a:r>
          </a:p>
          <a:p>
            <a:pPr lvl="0"/>
            <a:r>
              <a:rPr lang="en-US" dirty="0" smtClean="0"/>
              <a:t>Reserved words (like JavaScript keywords) cannot be used as names</a:t>
            </a:r>
          </a:p>
          <a:p>
            <a:endParaRPr lang="en-US" dirty="0" smtClean="0"/>
          </a:p>
          <a:p>
            <a:r>
              <a:rPr lang="en-US" b="1" dirty="0" smtClean="0"/>
              <a:t>NB</a:t>
            </a:r>
            <a:r>
              <a:rPr lang="en-US" dirty="0" smtClean="0"/>
              <a:t>: JavaScript identifiers are case-sensitive.</a:t>
            </a:r>
          </a:p>
          <a:p>
            <a:endParaRPr lang="en-US" dirty="0" smtClean="0"/>
          </a:p>
          <a:p>
            <a:r>
              <a:rPr lang="en-US" b="1" dirty="0" smtClean="0"/>
              <a:t>Declaring (Creating) JavaScript Variables</a:t>
            </a:r>
          </a:p>
          <a:p>
            <a:endParaRPr lang="en-US" dirty="0" smtClean="0"/>
          </a:p>
          <a:p>
            <a:r>
              <a:rPr lang="en-US" dirty="0" smtClean="0"/>
              <a:t>Creating a variable in JavaScript is called "declaring" a variable.</a:t>
            </a:r>
          </a:p>
          <a:p>
            <a:r>
              <a:rPr lang="en-US" dirty="0" smtClean="0"/>
              <a:t>You declare a JavaScript variable with the </a:t>
            </a:r>
            <a:r>
              <a:rPr lang="en-US" b="1" dirty="0" err="1" smtClean="0"/>
              <a:t>var</a:t>
            </a:r>
            <a:r>
              <a:rPr lang="en-US" dirty="0" smtClean="0"/>
              <a:t> keyword:</a:t>
            </a:r>
          </a:p>
          <a:p>
            <a:r>
              <a:rPr lang="en-US" dirty="0" err="1" smtClean="0"/>
              <a:t>var</a:t>
            </a:r>
            <a:r>
              <a:rPr lang="en-US" dirty="0" smtClean="0"/>
              <a:t>  number;</a:t>
            </a:r>
          </a:p>
          <a:p>
            <a:r>
              <a:rPr lang="en-US" dirty="0" smtClean="0"/>
              <a:t>After the declaration, the variable has no value. (Technically it has the value of </a:t>
            </a:r>
            <a:r>
              <a:rPr lang="en-US" b="1" dirty="0" smtClean="0"/>
              <a:t>undefined</a:t>
            </a:r>
            <a:r>
              <a:rPr lang="en-US" dirty="0" smtClean="0"/>
              <a:t>)</a:t>
            </a:r>
          </a:p>
          <a:p>
            <a:endParaRPr lang="en-US" dirty="0" smtClean="0"/>
          </a:p>
          <a:p>
            <a:endParaRPr lang="en-US" b="1"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458200" cy="5401479"/>
          </a:xfrm>
          <a:prstGeom prst="rect">
            <a:avLst/>
          </a:prstGeom>
          <a:noFill/>
        </p:spPr>
        <p:txBody>
          <a:bodyPr wrap="square" rtlCol="0">
            <a:spAutoFit/>
          </a:bodyPr>
          <a:lstStyle/>
          <a:p>
            <a:r>
              <a:rPr lang="en-US" b="1" dirty="0" smtClean="0"/>
              <a:t>JavaScript Operators</a:t>
            </a:r>
          </a:p>
          <a:p>
            <a:endParaRPr lang="en-US" dirty="0" smtClean="0"/>
          </a:p>
          <a:p>
            <a:r>
              <a:rPr lang="en-US" b="1" dirty="0" smtClean="0"/>
              <a:t>JavaScript Arithmetic Operators</a:t>
            </a:r>
          </a:p>
          <a:p>
            <a:r>
              <a:rPr lang="en-US" dirty="0" smtClean="0"/>
              <a:t>Arithmetic operators are used to perform arithmetic on numbers</a:t>
            </a:r>
          </a:p>
          <a:p>
            <a:r>
              <a:rPr lang="en-US" b="1" dirty="0" smtClean="0"/>
              <a:t>Operator        Description</a:t>
            </a:r>
            <a:endParaRPr lang="en-US" dirty="0" smtClean="0"/>
          </a:p>
          <a:p>
            <a:r>
              <a:rPr lang="en-US" dirty="0" smtClean="0"/>
              <a:t>     +                     Addition</a:t>
            </a:r>
          </a:p>
          <a:p>
            <a:r>
              <a:rPr lang="en-US" dirty="0" smtClean="0"/>
              <a:t>     -                      Subtraction</a:t>
            </a:r>
          </a:p>
          <a:p>
            <a:r>
              <a:rPr lang="en-US" dirty="0" smtClean="0"/>
              <a:t>     *                      Multiplication</a:t>
            </a:r>
          </a:p>
          <a:p>
            <a:r>
              <a:rPr lang="en-US" dirty="0" smtClean="0"/>
              <a:t>     /                       Division</a:t>
            </a:r>
          </a:p>
          <a:p>
            <a:r>
              <a:rPr lang="en-US" dirty="0" smtClean="0"/>
              <a:t>    %                       Modulus</a:t>
            </a:r>
          </a:p>
          <a:p>
            <a:r>
              <a:rPr lang="en-US" dirty="0" smtClean="0"/>
              <a:t>   ++                       Increment</a:t>
            </a:r>
          </a:p>
          <a:p>
            <a:r>
              <a:rPr lang="en-US" dirty="0" smtClean="0"/>
              <a:t>    --                        Decrement</a:t>
            </a:r>
          </a:p>
          <a:p>
            <a:endParaRPr lang="en-US" dirty="0" smtClean="0"/>
          </a:p>
          <a:p>
            <a:r>
              <a:rPr lang="en-US" b="1" dirty="0" smtClean="0"/>
              <a:t>JavaScript Assignment Operators</a:t>
            </a:r>
          </a:p>
          <a:p>
            <a:r>
              <a:rPr lang="en-US" dirty="0" smtClean="0"/>
              <a:t>Assignment operators assign values to JavaScript variables.</a:t>
            </a:r>
          </a:p>
          <a:p>
            <a:endParaRPr lang="en-US" dirty="0" smtClean="0"/>
          </a:p>
          <a:p>
            <a:endParaRPr lang="en-US" b="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305800" cy="6463308"/>
          </a:xfrm>
          <a:prstGeom prst="rect">
            <a:avLst/>
          </a:prstGeom>
          <a:noFill/>
        </p:spPr>
        <p:txBody>
          <a:bodyPr wrap="square" rtlCol="0">
            <a:spAutoFit/>
          </a:bodyPr>
          <a:lstStyle/>
          <a:p>
            <a:r>
              <a:rPr lang="en-US" b="1" dirty="0" smtClean="0"/>
              <a:t>Operator      Example                   Same As</a:t>
            </a:r>
            <a:endParaRPr lang="en-US" dirty="0" smtClean="0"/>
          </a:p>
          <a:p>
            <a:r>
              <a:rPr lang="en-US" dirty="0" smtClean="0"/>
              <a:t>=                     x = y                           x = y</a:t>
            </a:r>
          </a:p>
          <a:p>
            <a:r>
              <a:rPr lang="en-US" dirty="0" smtClean="0"/>
              <a:t>+=                   x += y                        x = x + y</a:t>
            </a:r>
          </a:p>
          <a:p>
            <a:r>
              <a:rPr lang="en-US" dirty="0" smtClean="0"/>
              <a:t>-=                    x -= y                         x = x - y</a:t>
            </a:r>
          </a:p>
          <a:p>
            <a:r>
              <a:rPr lang="en-US" dirty="0" smtClean="0"/>
              <a:t>*=                   x *= y                         x = x * y</a:t>
            </a:r>
          </a:p>
          <a:p>
            <a:r>
              <a:rPr lang="en-US" dirty="0" smtClean="0"/>
              <a:t>/=                    x /= y                         x = x / y</a:t>
            </a:r>
          </a:p>
          <a:p>
            <a:r>
              <a:rPr lang="en-US" dirty="0" smtClean="0"/>
              <a:t>%=                   x %= y                       x = x % y</a:t>
            </a:r>
          </a:p>
          <a:p>
            <a:endParaRPr lang="en-US" dirty="0" smtClean="0"/>
          </a:p>
          <a:p>
            <a:r>
              <a:rPr lang="en-US" b="1" dirty="0" smtClean="0"/>
              <a:t>Example</a:t>
            </a:r>
          </a:p>
          <a:p>
            <a:endParaRPr lang="en-US" b="1" dirty="0" smtClean="0"/>
          </a:p>
          <a:p>
            <a:r>
              <a:rPr lang="en-US" dirty="0" smtClean="0"/>
              <a:t>&lt;!DOCTYPE html&gt;</a:t>
            </a:r>
          </a:p>
          <a:p>
            <a:r>
              <a:rPr lang="en-US" dirty="0" smtClean="0"/>
              <a:t>&lt;html&gt;</a:t>
            </a:r>
          </a:p>
          <a:p>
            <a:r>
              <a:rPr lang="en-US" dirty="0" smtClean="0"/>
              <a:t>&lt;body&gt;</a:t>
            </a:r>
          </a:p>
          <a:p>
            <a:r>
              <a:rPr lang="en-US" dirty="0" smtClean="0"/>
              <a:t>&lt;p id=“</a:t>
            </a:r>
            <a:r>
              <a:rPr lang="en-US" dirty="0" err="1" smtClean="0"/>
              <a:t>abc</a:t>
            </a:r>
            <a:r>
              <a:rPr lang="en-US" dirty="0" smtClean="0"/>
              <a:t>"&gt;&lt;/p&gt;</a:t>
            </a:r>
          </a:p>
          <a:p>
            <a:r>
              <a:rPr lang="en-US" dirty="0" smtClean="0"/>
              <a:t>&lt;script&gt;</a:t>
            </a:r>
          </a:p>
          <a:p>
            <a:r>
              <a:rPr lang="en-US" dirty="0" smtClean="0"/>
              <a:t>name1 = “Welcome to  ";</a:t>
            </a:r>
          </a:p>
          <a:p>
            <a:r>
              <a:rPr lang="en-US" dirty="0" smtClean="0"/>
              <a:t>name1 += “Lovely Professional University";</a:t>
            </a:r>
          </a:p>
          <a:p>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name1;</a:t>
            </a:r>
          </a:p>
          <a:p>
            <a:r>
              <a:rPr lang="en-US" dirty="0" smtClean="0"/>
              <a:t>&lt;/script&gt;</a:t>
            </a:r>
          </a:p>
          <a:p>
            <a:r>
              <a:rPr lang="en-US" dirty="0" smtClean="0"/>
              <a:t>&lt;/body&gt;</a:t>
            </a:r>
          </a:p>
          <a:p>
            <a:r>
              <a:rPr lang="en-US" dirty="0" smtClean="0"/>
              <a:t>&lt;/html&gt;</a:t>
            </a: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610600" cy="5355312"/>
          </a:xfrm>
          <a:prstGeom prst="rect">
            <a:avLst/>
          </a:prstGeom>
          <a:noFill/>
        </p:spPr>
        <p:txBody>
          <a:bodyPr wrap="square" rtlCol="0">
            <a:spAutoFit/>
          </a:bodyPr>
          <a:lstStyle/>
          <a:p>
            <a:r>
              <a:rPr lang="en-US" b="1" dirty="0" smtClean="0"/>
              <a:t>Adding Strings and Numbers</a:t>
            </a:r>
          </a:p>
          <a:p>
            <a:r>
              <a:rPr lang="en-US" dirty="0" smtClean="0"/>
              <a:t>Adding two numbers, will return the sum, but adding a number and a string will return a string:</a:t>
            </a:r>
          </a:p>
          <a:p>
            <a:endParaRPr lang="en-US" dirty="0" smtClean="0"/>
          </a:p>
          <a:p>
            <a:r>
              <a:rPr lang="en-US" dirty="0" smtClean="0"/>
              <a:t>Example</a:t>
            </a:r>
            <a:endParaRPr lang="en-US" b="1" dirty="0" smtClean="0"/>
          </a:p>
          <a:p>
            <a:r>
              <a:rPr lang="en-US" dirty="0" smtClean="0"/>
              <a:t>&lt;!DOCTYPE html&gt;</a:t>
            </a:r>
          </a:p>
          <a:p>
            <a:r>
              <a:rPr lang="en-US" dirty="0" smtClean="0"/>
              <a:t>&lt;html&gt;</a:t>
            </a:r>
          </a:p>
          <a:p>
            <a:r>
              <a:rPr lang="en-US" dirty="0" smtClean="0"/>
              <a:t>&lt;body&gt;</a:t>
            </a:r>
          </a:p>
          <a:p>
            <a:r>
              <a:rPr lang="en-US" dirty="0" smtClean="0"/>
              <a:t> &lt;p id=“</a:t>
            </a:r>
            <a:r>
              <a:rPr lang="en-US" dirty="0" err="1" smtClean="0"/>
              <a:t>abc</a:t>
            </a:r>
            <a:r>
              <a:rPr lang="en-US" dirty="0" smtClean="0"/>
              <a:t>"&gt;&lt;/p&gt;</a:t>
            </a:r>
          </a:p>
          <a:p>
            <a:r>
              <a:rPr lang="en-US" dirty="0" smtClean="0"/>
              <a:t>&lt;script&gt;</a:t>
            </a:r>
          </a:p>
          <a:p>
            <a:r>
              <a:rPr lang="en-US" dirty="0" err="1" smtClean="0"/>
              <a:t>var</a:t>
            </a:r>
            <a:r>
              <a:rPr lang="en-US" dirty="0" smtClean="0"/>
              <a:t> x = 5 + 10;</a:t>
            </a:r>
          </a:p>
          <a:p>
            <a:r>
              <a:rPr lang="en-US" dirty="0" err="1" smtClean="0"/>
              <a:t>var</a:t>
            </a:r>
            <a:r>
              <a:rPr lang="en-US" dirty="0" smtClean="0"/>
              <a:t> y = "5" + 10;</a:t>
            </a:r>
          </a:p>
          <a:p>
            <a:r>
              <a:rPr lang="en-US" dirty="0" err="1" smtClean="0"/>
              <a:t>var</a:t>
            </a:r>
            <a:r>
              <a:rPr lang="en-US" dirty="0" smtClean="0"/>
              <a:t> z = "Hello" + 5;</a:t>
            </a:r>
          </a:p>
          <a:p>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x + "&lt;</a:t>
            </a:r>
            <a:r>
              <a:rPr lang="en-US" dirty="0" err="1" smtClean="0"/>
              <a:t>br</a:t>
            </a:r>
            <a:r>
              <a:rPr lang="en-US" dirty="0" smtClean="0"/>
              <a:t>&gt;" + y + "&lt;</a:t>
            </a:r>
            <a:r>
              <a:rPr lang="en-US" dirty="0" err="1" smtClean="0"/>
              <a:t>br</a:t>
            </a:r>
            <a:r>
              <a:rPr lang="en-US" dirty="0" smtClean="0"/>
              <a:t>&gt;" + z;</a:t>
            </a:r>
          </a:p>
          <a:p>
            <a:r>
              <a:rPr lang="en-US" dirty="0" smtClean="0"/>
              <a:t>&lt;/script&gt;</a:t>
            </a:r>
          </a:p>
          <a:p>
            <a:r>
              <a:rPr lang="en-US" dirty="0" smtClean="0"/>
              <a:t>&lt;/body&gt;</a:t>
            </a:r>
          </a:p>
          <a:p>
            <a:r>
              <a:rPr lang="en-US" dirty="0" smtClean="0"/>
              <a:t>&lt;/html&gt;</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0"/>
            <a:ext cx="8763000" cy="4801314"/>
          </a:xfrm>
          <a:prstGeom prst="rect">
            <a:avLst/>
          </a:prstGeom>
          <a:noFill/>
        </p:spPr>
        <p:txBody>
          <a:bodyPr wrap="square" rtlCol="0">
            <a:spAutoFit/>
          </a:bodyPr>
          <a:lstStyle/>
          <a:p>
            <a:r>
              <a:rPr lang="en-US" b="1" dirty="0" smtClean="0"/>
              <a:t>JavaScript Comparison and Logical Operators</a:t>
            </a:r>
          </a:p>
          <a:p>
            <a:endParaRPr lang="en-US" b="1" dirty="0" smtClean="0"/>
          </a:p>
          <a:p>
            <a:r>
              <a:rPr lang="en-US" b="1" dirty="0" smtClean="0"/>
              <a:t>Operator            Description</a:t>
            </a:r>
            <a:endParaRPr lang="en-US" dirty="0" smtClean="0"/>
          </a:p>
          <a:p>
            <a:r>
              <a:rPr lang="en-US" dirty="0" smtClean="0"/>
              <a:t>==                           equal to</a:t>
            </a:r>
          </a:p>
          <a:p>
            <a:r>
              <a:rPr lang="en-US" dirty="0" smtClean="0"/>
              <a:t>===                         equal value and equal type</a:t>
            </a:r>
          </a:p>
          <a:p>
            <a:r>
              <a:rPr lang="en-US" dirty="0" smtClean="0"/>
              <a:t>!=                            not equal</a:t>
            </a:r>
          </a:p>
          <a:p>
            <a:r>
              <a:rPr lang="en-US" dirty="0" smtClean="0"/>
              <a:t>!==                          not equal value or not equal type</a:t>
            </a:r>
          </a:p>
          <a:p>
            <a:r>
              <a:rPr lang="en-US" dirty="0" smtClean="0"/>
              <a:t>&gt;                             greater than</a:t>
            </a:r>
          </a:p>
          <a:p>
            <a:r>
              <a:rPr lang="en-US" dirty="0" smtClean="0"/>
              <a:t>&lt;                             less than</a:t>
            </a:r>
          </a:p>
          <a:p>
            <a:r>
              <a:rPr lang="en-US" dirty="0" smtClean="0"/>
              <a:t>&gt;=                           greater than or equal to</a:t>
            </a:r>
          </a:p>
          <a:p>
            <a:r>
              <a:rPr lang="en-US" dirty="0" smtClean="0"/>
              <a:t>&lt;=                           less than or equal to</a:t>
            </a:r>
          </a:p>
          <a:p>
            <a:r>
              <a:rPr lang="en-US" dirty="0" smtClean="0"/>
              <a:t>?                             ternary operator</a:t>
            </a:r>
          </a:p>
          <a:p>
            <a:endParaRPr lang="en-US" b="1" dirty="0" smtClean="0"/>
          </a:p>
          <a:p>
            <a:endParaRPr lang="en-US" dirty="0" smtClean="0"/>
          </a:p>
          <a:p>
            <a:endParaRPr lang="en-US" dirty="0"/>
          </a:p>
          <a:p>
            <a:endParaRPr lang="en-US" dirty="0" smtClean="0"/>
          </a:p>
          <a:p>
            <a:r>
              <a:rPr lang="en-US" sz="2000" b="1" dirty="0" err="1" smtClean="0"/>
              <a:t>Wap</a:t>
            </a:r>
            <a:r>
              <a:rPr lang="en-US" sz="2000" b="1" dirty="0" smtClean="0"/>
              <a:t> in </a:t>
            </a:r>
            <a:r>
              <a:rPr lang="en-US" sz="2000" b="1" dirty="0" err="1" smtClean="0"/>
              <a:t>javascript</a:t>
            </a:r>
            <a:r>
              <a:rPr lang="en-US" sz="2000" b="1" dirty="0" smtClean="0"/>
              <a:t> to illustrate the use of all operators in single program.</a:t>
            </a:r>
            <a:endParaRPr lang="en-US" sz="2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845066"/>
            <a:ext cx="4876800" cy="830997"/>
          </a:xfrm>
          <a:prstGeom prst="rect">
            <a:avLst/>
          </a:prstGeom>
          <a:noFill/>
        </p:spPr>
        <p:txBody>
          <a:bodyPr wrap="square" rtlCol="0">
            <a:spAutoFit/>
          </a:bodyPr>
          <a:lstStyle/>
          <a:p>
            <a:pPr algn="ctr"/>
            <a:r>
              <a:rPr lang="en-IN" sz="4800" b="1" dirty="0" err="1" smtClean="0"/>
              <a:t>Let’sPractice</a:t>
            </a:r>
            <a:endParaRPr lang="en-IN" sz="4800" b="1" dirty="0"/>
          </a:p>
        </p:txBody>
      </p:sp>
      <p:sp>
        <p:nvSpPr>
          <p:cNvPr id="3" name="TextBox 2"/>
          <p:cNvSpPr txBox="1"/>
          <p:nvPr/>
        </p:nvSpPr>
        <p:spPr>
          <a:xfrm>
            <a:off x="685800" y="2133600"/>
            <a:ext cx="6553200" cy="3416320"/>
          </a:xfrm>
          <a:prstGeom prst="rect">
            <a:avLst/>
          </a:prstGeom>
          <a:noFill/>
        </p:spPr>
        <p:txBody>
          <a:bodyPr wrap="square" rtlCol="0">
            <a:spAutoFit/>
          </a:bodyPr>
          <a:lstStyle/>
          <a:p>
            <a:r>
              <a:rPr lang="en-IN" sz="3600" dirty="0" smtClean="0"/>
              <a:t>   a=10</a:t>
            </a:r>
          </a:p>
          <a:p>
            <a:r>
              <a:rPr lang="en-IN" sz="3600" dirty="0" smtClean="0"/>
              <a:t>++a;</a:t>
            </a:r>
          </a:p>
          <a:p>
            <a:r>
              <a:rPr lang="en-IN" sz="3600" dirty="0" smtClean="0"/>
              <a:t>a++;</a:t>
            </a:r>
          </a:p>
          <a:p>
            <a:r>
              <a:rPr lang="en-IN" sz="3600" dirty="0" smtClean="0"/>
              <a:t>--a;</a:t>
            </a:r>
          </a:p>
          <a:p>
            <a:r>
              <a:rPr lang="en-IN" sz="3600" dirty="0" smtClean="0"/>
              <a:t>a--;</a:t>
            </a:r>
          </a:p>
          <a:p>
            <a:r>
              <a:rPr lang="en-IN" sz="3600" dirty="0"/>
              <a:t>a</a:t>
            </a:r>
            <a:endParaRPr lang="en-IN" sz="3600" dirty="0" smtClean="0"/>
          </a:p>
        </p:txBody>
      </p:sp>
    </p:spTree>
    <p:extLst>
      <p:ext uri="{BB962C8B-B14F-4D97-AF65-F5344CB8AC3E}">
        <p14:creationId xmlns:p14="http://schemas.microsoft.com/office/powerpoint/2010/main" val="132816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914400"/>
            <a:ext cx="5638800" cy="584775"/>
          </a:xfrm>
          <a:prstGeom prst="rect">
            <a:avLst/>
          </a:prstGeom>
          <a:noFill/>
        </p:spPr>
        <p:txBody>
          <a:bodyPr wrap="square" rtlCol="0">
            <a:spAutoFit/>
          </a:bodyPr>
          <a:lstStyle/>
          <a:p>
            <a:pPr algn="ctr"/>
            <a:r>
              <a:rPr lang="en-IN" sz="3200" b="1" dirty="0" smtClean="0"/>
              <a:t>Practice SET</a:t>
            </a:r>
            <a:endParaRPr lang="en-IN" sz="3200" b="1" dirty="0"/>
          </a:p>
        </p:txBody>
      </p:sp>
      <p:sp>
        <p:nvSpPr>
          <p:cNvPr id="3" name="TextBox 2"/>
          <p:cNvSpPr txBox="1"/>
          <p:nvPr/>
        </p:nvSpPr>
        <p:spPr>
          <a:xfrm>
            <a:off x="609600" y="2133600"/>
            <a:ext cx="7467600" cy="4893647"/>
          </a:xfrm>
          <a:prstGeom prst="rect">
            <a:avLst/>
          </a:prstGeom>
          <a:noFill/>
        </p:spPr>
        <p:txBody>
          <a:bodyPr wrap="square" rtlCol="0">
            <a:spAutoFit/>
          </a:bodyPr>
          <a:lstStyle/>
          <a:p>
            <a:pPr marL="457200" indent="-457200">
              <a:buFont typeface="+mj-lt"/>
              <a:buAutoNum type="arabicPeriod"/>
            </a:pPr>
            <a:r>
              <a:rPr lang="en-IN" sz="2400" dirty="0" smtClean="0"/>
              <a:t>Use logical operators to find whether the age </a:t>
            </a:r>
            <a:r>
              <a:rPr lang="en-IN" sz="2400" dirty="0" err="1" smtClean="0"/>
              <a:t>os</a:t>
            </a:r>
            <a:r>
              <a:rPr lang="en-IN" sz="2400" dirty="0" smtClean="0"/>
              <a:t> a person lies between 10 and 20</a:t>
            </a:r>
          </a:p>
          <a:p>
            <a:pPr marL="457200" indent="-457200">
              <a:buFont typeface="+mj-lt"/>
              <a:buAutoNum type="arabicPeriod"/>
            </a:pPr>
            <a:endParaRPr lang="en-IN" sz="2400" dirty="0"/>
          </a:p>
          <a:p>
            <a:pPr marL="457200" indent="-457200">
              <a:buFont typeface="+mj-lt"/>
              <a:buAutoNum type="arabicPeriod"/>
            </a:pPr>
            <a:r>
              <a:rPr lang="en-IN" sz="2400" dirty="0" smtClean="0"/>
              <a:t>Demonstrate the use of switch case statement in </a:t>
            </a:r>
            <a:r>
              <a:rPr lang="en-IN" sz="2400" dirty="0" err="1" smtClean="0"/>
              <a:t>javascript</a:t>
            </a:r>
            <a:r>
              <a:rPr lang="en-IN" sz="2400" dirty="0" smtClean="0"/>
              <a:t>.</a:t>
            </a:r>
          </a:p>
          <a:p>
            <a:pPr marL="457200" indent="-457200">
              <a:buFont typeface="+mj-lt"/>
              <a:buAutoNum type="arabicPeriod"/>
            </a:pPr>
            <a:endParaRPr lang="en-IN" sz="2400" dirty="0"/>
          </a:p>
          <a:p>
            <a:pPr marL="457200" indent="-457200">
              <a:buFont typeface="+mj-lt"/>
              <a:buAutoNum type="arabicPeriod"/>
            </a:pPr>
            <a:endParaRPr lang="en-IN" sz="2400" dirty="0" smtClean="0"/>
          </a:p>
          <a:p>
            <a:pPr marL="457200" indent="-457200">
              <a:buFont typeface="+mj-lt"/>
              <a:buAutoNum type="arabicPeriod"/>
            </a:pPr>
            <a:r>
              <a:rPr lang="en-IN" sz="2400" dirty="0" smtClean="0"/>
              <a:t>Write a </a:t>
            </a:r>
            <a:r>
              <a:rPr lang="en-IN" sz="2400" dirty="0" err="1" smtClean="0"/>
              <a:t>js</a:t>
            </a:r>
            <a:r>
              <a:rPr lang="en-IN" sz="2400" dirty="0" smtClean="0"/>
              <a:t> program to find whether a number is divisible by 2 &amp;3.</a:t>
            </a:r>
          </a:p>
          <a:p>
            <a:pPr marL="457200" indent="-457200">
              <a:buFont typeface="+mj-lt"/>
              <a:buAutoNum type="arabicPeriod"/>
            </a:pPr>
            <a:endParaRPr lang="en-IN" sz="2400" dirty="0"/>
          </a:p>
          <a:p>
            <a:pPr marL="457200" indent="-457200">
              <a:buFont typeface="+mj-lt"/>
              <a:buAutoNum type="arabicPeriod"/>
            </a:pPr>
            <a:endParaRPr lang="en-IN" sz="2400" dirty="0" smtClean="0"/>
          </a:p>
          <a:p>
            <a:pPr marL="457200" indent="-457200">
              <a:buFont typeface="+mj-lt"/>
              <a:buAutoNum type="arabicPeriod"/>
            </a:pPr>
            <a:r>
              <a:rPr lang="en-IN" sz="2400" dirty="0" smtClean="0"/>
              <a:t>Write a </a:t>
            </a:r>
            <a:r>
              <a:rPr lang="en-IN" sz="2400" dirty="0" err="1" smtClean="0"/>
              <a:t>js</a:t>
            </a:r>
            <a:r>
              <a:rPr lang="en-IN" sz="2400" dirty="0" smtClean="0"/>
              <a:t> program to find whether a number is divisible by either 2 or 3.</a:t>
            </a:r>
            <a:endParaRPr lang="en-IN" sz="2400" dirty="0"/>
          </a:p>
        </p:txBody>
      </p:sp>
    </p:spTree>
    <p:extLst>
      <p:ext uri="{BB962C8B-B14F-4D97-AF65-F5344CB8AC3E}">
        <p14:creationId xmlns:p14="http://schemas.microsoft.com/office/powerpoint/2010/main" val="2234479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610600" cy="7723703"/>
          </a:xfrm>
          <a:prstGeom prst="rect">
            <a:avLst/>
          </a:prstGeom>
          <a:noFill/>
        </p:spPr>
        <p:txBody>
          <a:bodyPr wrap="square" rtlCol="0">
            <a:spAutoFit/>
          </a:bodyPr>
          <a:lstStyle/>
          <a:p>
            <a:r>
              <a:rPr lang="en-US" b="1" dirty="0" smtClean="0"/>
              <a:t>JavaScript Booleans</a:t>
            </a:r>
          </a:p>
          <a:p>
            <a:r>
              <a:rPr lang="en-US" dirty="0" smtClean="0"/>
              <a:t>Booleans can only have two values: true or false.</a:t>
            </a:r>
          </a:p>
          <a:p>
            <a:endParaRPr lang="en-US" dirty="0" smtClean="0"/>
          </a:p>
          <a:p>
            <a:r>
              <a:rPr lang="en-US" dirty="0" smtClean="0"/>
              <a:t>Example</a:t>
            </a:r>
            <a:endParaRPr lang="en-US" b="1" dirty="0" smtClean="0"/>
          </a:p>
          <a:p>
            <a:r>
              <a:rPr lang="en-US" dirty="0" err="1" smtClean="0"/>
              <a:t>var</a:t>
            </a:r>
            <a:r>
              <a:rPr lang="en-US" dirty="0" smtClean="0"/>
              <a:t> x = true;</a:t>
            </a:r>
            <a:br>
              <a:rPr lang="en-US" dirty="0" smtClean="0"/>
            </a:br>
            <a:r>
              <a:rPr lang="en-US" dirty="0" err="1" smtClean="0"/>
              <a:t>var</a:t>
            </a:r>
            <a:r>
              <a:rPr lang="en-US" dirty="0" smtClean="0"/>
              <a:t> y = false;</a:t>
            </a:r>
          </a:p>
          <a:p>
            <a:r>
              <a:rPr lang="en-US" dirty="0" smtClean="0"/>
              <a:t>Booleans are often used in conditional testing.</a:t>
            </a:r>
          </a:p>
          <a:p>
            <a:endParaRPr lang="en-US" dirty="0" smtClean="0"/>
          </a:p>
          <a:p>
            <a:r>
              <a:rPr lang="en-US" b="1" dirty="0" smtClean="0"/>
              <a:t>JavaScript Arrays</a:t>
            </a:r>
          </a:p>
          <a:p>
            <a:r>
              <a:rPr lang="en-US" dirty="0" smtClean="0"/>
              <a:t>JavaScript arrays are written with square brackets.</a:t>
            </a:r>
          </a:p>
          <a:p>
            <a:r>
              <a:rPr lang="en-US" dirty="0" smtClean="0"/>
              <a:t>Array items are separated by commas.</a:t>
            </a:r>
          </a:p>
          <a:p>
            <a:r>
              <a:rPr lang="en-US" dirty="0" smtClean="0"/>
              <a:t>Example</a:t>
            </a:r>
            <a:endParaRPr lang="en-US" b="1" dirty="0" smtClean="0"/>
          </a:p>
          <a:p>
            <a:r>
              <a:rPr lang="en-US" dirty="0" smtClean="0"/>
              <a:t>&lt;!DOCTYPE html&gt;</a:t>
            </a:r>
          </a:p>
          <a:p>
            <a:r>
              <a:rPr lang="en-US" dirty="0" smtClean="0"/>
              <a:t>&lt;html&gt;</a:t>
            </a:r>
          </a:p>
          <a:p>
            <a:r>
              <a:rPr lang="en-US" dirty="0" smtClean="0"/>
              <a:t>&lt;body&gt;</a:t>
            </a:r>
          </a:p>
          <a:p>
            <a:r>
              <a:rPr lang="en-US" dirty="0" smtClean="0"/>
              <a:t>&lt;p id=“</a:t>
            </a:r>
            <a:r>
              <a:rPr lang="en-US" dirty="0" err="1" smtClean="0"/>
              <a:t>abc</a:t>
            </a:r>
            <a:r>
              <a:rPr lang="en-US" dirty="0" smtClean="0"/>
              <a:t>"&gt;&lt;/p&gt;</a:t>
            </a:r>
          </a:p>
          <a:p>
            <a:r>
              <a:rPr lang="en-US" dirty="0" smtClean="0"/>
              <a:t>&lt;script&gt;</a:t>
            </a:r>
          </a:p>
          <a:p>
            <a:r>
              <a:rPr lang="en-US" dirty="0" err="1" smtClean="0"/>
              <a:t>var</a:t>
            </a:r>
            <a:r>
              <a:rPr lang="en-US" dirty="0" smtClean="0"/>
              <a:t> names = [“</a:t>
            </a:r>
            <a:r>
              <a:rPr lang="en-US" dirty="0" err="1" smtClean="0"/>
              <a:t>Rohit",“Rahul",“Virat</a:t>
            </a:r>
            <a:r>
              <a:rPr lang="en-US" dirty="0" smtClean="0"/>
              <a:t>”];</a:t>
            </a:r>
          </a:p>
          <a:p>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names[0];</a:t>
            </a:r>
          </a:p>
          <a:p>
            <a:r>
              <a:rPr lang="en-US" dirty="0" smtClean="0"/>
              <a:t>&lt;/script&gt;</a:t>
            </a:r>
          </a:p>
          <a:p>
            <a:r>
              <a:rPr lang="en-US" dirty="0" smtClean="0"/>
              <a:t>&lt;/body&gt;</a:t>
            </a:r>
          </a:p>
          <a:p>
            <a:r>
              <a:rPr lang="en-US" dirty="0" smtClean="0"/>
              <a:t>&lt;/html&gt;</a:t>
            </a:r>
          </a:p>
          <a:p>
            <a:endParaRPr lang="en-US" dirty="0" smtClean="0"/>
          </a:p>
          <a:p>
            <a:endParaRPr lang="en-US" dirty="0" smtClean="0"/>
          </a:p>
          <a:p>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90600"/>
            <a:ext cx="7391400" cy="646331"/>
          </a:xfrm>
          <a:prstGeom prst="rect">
            <a:avLst/>
          </a:prstGeom>
          <a:noFill/>
        </p:spPr>
        <p:txBody>
          <a:bodyPr wrap="square" rtlCol="0">
            <a:spAutoFit/>
          </a:bodyPr>
          <a:lstStyle/>
          <a:p>
            <a:r>
              <a:rPr lang="en-IN" sz="3600" b="1" dirty="0" smtClean="0">
                <a:latin typeface="Times New Roman" pitchFamily="18" charset="0"/>
                <a:cs typeface="Times New Roman" pitchFamily="18" charset="0"/>
              </a:rPr>
              <a:t>How To Execute </a:t>
            </a:r>
            <a:r>
              <a:rPr lang="en-IN" sz="3600" b="1" dirty="0" err="1" smtClean="0">
                <a:latin typeface="Times New Roman" pitchFamily="18" charset="0"/>
                <a:cs typeface="Times New Roman" pitchFamily="18" charset="0"/>
              </a:rPr>
              <a:t>javascript</a:t>
            </a:r>
            <a:endParaRPr lang="en-IN" sz="3600" b="1" dirty="0">
              <a:latin typeface="Times New Roman" pitchFamily="18" charset="0"/>
              <a:cs typeface="Times New Roman" pitchFamily="18" charset="0"/>
            </a:endParaRPr>
          </a:p>
        </p:txBody>
      </p:sp>
      <p:sp>
        <p:nvSpPr>
          <p:cNvPr id="3" name="TextBox 2"/>
          <p:cNvSpPr txBox="1"/>
          <p:nvPr/>
        </p:nvSpPr>
        <p:spPr>
          <a:xfrm>
            <a:off x="457200" y="1905000"/>
            <a:ext cx="7772400" cy="5262979"/>
          </a:xfrm>
          <a:prstGeom prst="rect">
            <a:avLst/>
          </a:prstGeom>
          <a:noFill/>
        </p:spPr>
        <p:txBody>
          <a:bodyPr wrap="square" rtlCol="0">
            <a:spAutoFit/>
          </a:bodyPr>
          <a:lstStyle/>
          <a:p>
            <a:r>
              <a:rPr lang="en-IN" sz="2800" dirty="0" smtClean="0">
                <a:latin typeface="Times New Roman" pitchFamily="18" charset="0"/>
                <a:cs typeface="Times New Roman" pitchFamily="18" charset="0"/>
              </a:rPr>
              <a:t>=&gt;Inside Browser-----</a:t>
            </a:r>
            <a:r>
              <a:rPr lang="en-IN" sz="2800" dirty="0" smtClean="0">
                <a:latin typeface="Times New Roman" pitchFamily="18" charset="0"/>
                <a:cs typeface="Times New Roman" pitchFamily="18" charset="0"/>
                <a:sym typeface="Wingdings" pitchFamily="2" charset="2"/>
              </a:rPr>
              <a:t>Open console</a:t>
            </a:r>
          </a:p>
          <a:p>
            <a:endParaRPr lang="en-IN" sz="2800" dirty="0">
              <a:latin typeface="Times New Roman" pitchFamily="18" charset="0"/>
              <a:cs typeface="Times New Roman" pitchFamily="18" charset="0"/>
              <a:sym typeface="Wingdings" pitchFamily="2" charset="2"/>
            </a:endParaRPr>
          </a:p>
          <a:p>
            <a:endParaRPr lang="en-IN" sz="2800" dirty="0" smtClean="0">
              <a:latin typeface="Times New Roman" pitchFamily="18" charset="0"/>
              <a:cs typeface="Times New Roman" pitchFamily="18" charset="0"/>
              <a:sym typeface="Wingdings" pitchFamily="2" charset="2"/>
            </a:endParaRPr>
          </a:p>
          <a:p>
            <a:r>
              <a:rPr lang="en-IN" sz="2800" dirty="0" smtClean="0">
                <a:latin typeface="Times New Roman" pitchFamily="18" charset="0"/>
                <a:cs typeface="Times New Roman" pitchFamily="18" charset="0"/>
                <a:sym typeface="Wingdings" pitchFamily="2" charset="2"/>
              </a:rPr>
              <a:t>=&gt;</a:t>
            </a:r>
            <a:r>
              <a:rPr lang="en-IN" sz="2800" dirty="0" err="1" smtClean="0">
                <a:latin typeface="Times New Roman" pitchFamily="18" charset="0"/>
                <a:cs typeface="Times New Roman" pitchFamily="18" charset="0"/>
                <a:sym typeface="Wingdings" pitchFamily="2" charset="2"/>
              </a:rPr>
              <a:t>javascript</a:t>
            </a:r>
            <a:r>
              <a:rPr lang="en-IN" sz="2800" dirty="0" smtClean="0">
                <a:latin typeface="Times New Roman" pitchFamily="18" charset="0"/>
                <a:cs typeface="Times New Roman" pitchFamily="18" charset="0"/>
                <a:sym typeface="Wingdings" pitchFamily="2" charset="2"/>
              </a:rPr>
              <a:t> runtime like </a:t>
            </a:r>
            <a:r>
              <a:rPr lang="en-IN" sz="2800" dirty="0" err="1" smtClean="0">
                <a:latin typeface="Times New Roman" pitchFamily="18" charset="0"/>
                <a:cs typeface="Times New Roman" pitchFamily="18" charset="0"/>
                <a:sym typeface="Wingdings" pitchFamily="2" charset="2"/>
              </a:rPr>
              <a:t>nodejs</a:t>
            </a:r>
            <a:endParaRPr lang="en-IN" sz="2800" dirty="0" smtClean="0">
              <a:latin typeface="Times New Roman" pitchFamily="18" charset="0"/>
              <a:cs typeface="Times New Roman" pitchFamily="18" charset="0"/>
              <a:sym typeface="Wingdings" pitchFamily="2" charset="2"/>
            </a:endParaRPr>
          </a:p>
          <a:p>
            <a:endParaRPr lang="en-IN" sz="2800" dirty="0">
              <a:latin typeface="Times New Roman" pitchFamily="18" charset="0"/>
              <a:cs typeface="Times New Roman" pitchFamily="18" charset="0"/>
              <a:sym typeface="Wingdings" pitchFamily="2" charset="2"/>
            </a:endParaRPr>
          </a:p>
          <a:p>
            <a:endParaRPr lang="en-IN" sz="2800" dirty="0" smtClean="0">
              <a:latin typeface="Times New Roman" pitchFamily="18" charset="0"/>
              <a:cs typeface="Times New Roman" pitchFamily="18" charset="0"/>
              <a:sym typeface="Wingdings" pitchFamily="2" charset="2"/>
            </a:endParaRPr>
          </a:p>
          <a:p>
            <a:r>
              <a:rPr lang="en-IN" sz="2800" dirty="0" smtClean="0">
                <a:latin typeface="Times New Roman" pitchFamily="18" charset="0"/>
                <a:cs typeface="Times New Roman" pitchFamily="18" charset="0"/>
                <a:sym typeface="Wingdings" pitchFamily="2" charset="2"/>
              </a:rPr>
              <a:t>=&gt;By inserting it inside &lt;script&gt;tag of HTML document.</a:t>
            </a:r>
          </a:p>
          <a:p>
            <a:endParaRPr lang="en-IN" sz="2800" dirty="0">
              <a:latin typeface="Times New Roman" pitchFamily="18" charset="0"/>
              <a:cs typeface="Times New Roman" pitchFamily="18" charset="0"/>
              <a:sym typeface="Wingdings" pitchFamily="2" charset="2"/>
            </a:endParaRPr>
          </a:p>
          <a:p>
            <a:endParaRPr lang="en-IN" sz="2800" dirty="0" smtClean="0">
              <a:latin typeface="Times New Roman" pitchFamily="18" charset="0"/>
              <a:cs typeface="Times New Roman" pitchFamily="18" charset="0"/>
              <a:sym typeface="Wingdings" pitchFamily="2" charset="2"/>
            </a:endParaRPr>
          </a:p>
          <a:p>
            <a:r>
              <a:rPr lang="en-IN" sz="2800" dirty="0" smtClean="0">
                <a:latin typeface="Times New Roman" pitchFamily="18" charset="0"/>
                <a:cs typeface="Times New Roman" pitchFamily="18" charset="0"/>
                <a:sym typeface="Wingdings" pitchFamily="2" charset="2"/>
              </a:rPr>
              <a:t>=&gt;replet.com</a:t>
            </a: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105909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534400" cy="6001643"/>
          </a:xfrm>
          <a:prstGeom prst="rect">
            <a:avLst/>
          </a:prstGeom>
          <a:noFill/>
        </p:spPr>
        <p:txBody>
          <a:bodyPr wrap="square" rtlCol="0">
            <a:spAutoFit/>
          </a:bodyPr>
          <a:lstStyle/>
          <a:p>
            <a:r>
              <a:rPr lang="en-US" sz="2400" b="1" dirty="0" smtClean="0"/>
              <a:t>JavaScript Objects</a:t>
            </a:r>
          </a:p>
          <a:p>
            <a:r>
              <a:rPr lang="en-US" sz="2400" dirty="0"/>
              <a:t>A </a:t>
            </a:r>
            <a:r>
              <a:rPr lang="en-US" sz="2400" dirty="0" err="1"/>
              <a:t>javaScript</a:t>
            </a:r>
            <a:r>
              <a:rPr lang="en-US" sz="2400" dirty="0"/>
              <a:t> object is an entity having state and behavior (properties and method). For example: car, pen, bike, chair, glass, keyboard, monitor etc.</a:t>
            </a:r>
          </a:p>
          <a:p>
            <a:r>
              <a:rPr lang="en-US" sz="2400" dirty="0"/>
              <a:t>JavaScript is an object-based language. Everything is an object in JavaScript.</a:t>
            </a:r>
          </a:p>
          <a:p>
            <a:r>
              <a:rPr lang="en-US" sz="2400" dirty="0"/>
              <a:t>JavaScript is template based not class based. Here, we don't create class to get the object. But, we direct create objects.</a:t>
            </a:r>
          </a:p>
          <a:p>
            <a:endParaRPr lang="en-US" sz="2400" b="1" dirty="0" smtClean="0"/>
          </a:p>
          <a:p>
            <a:r>
              <a:rPr lang="en-US" sz="2400" b="1" dirty="0"/>
              <a:t>Creating Objects in JavaScript</a:t>
            </a:r>
          </a:p>
          <a:p>
            <a:r>
              <a:rPr lang="en-US" sz="2400" dirty="0"/>
              <a:t>There are 3 ways to create objects.</a:t>
            </a:r>
          </a:p>
          <a:p>
            <a:r>
              <a:rPr lang="en-US" sz="2400" dirty="0"/>
              <a:t>By object literal</a:t>
            </a:r>
          </a:p>
          <a:p>
            <a:r>
              <a:rPr lang="en-US" sz="2400" dirty="0"/>
              <a:t>By creating instance of Object directly (using new keyword)</a:t>
            </a:r>
          </a:p>
          <a:p>
            <a:r>
              <a:rPr lang="en-US" sz="2400" dirty="0"/>
              <a:t>By using an object constructor (using new keyword)</a:t>
            </a:r>
          </a:p>
          <a:p>
            <a:r>
              <a:rPr lang="en-US" sz="2400" dirty="0"/>
              <a:t/>
            </a:r>
            <a:br>
              <a:rPr lang="en-US" sz="2400" dirty="0"/>
            </a:br>
            <a:endParaRPr lang="en-US" sz="24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9359485" cy="5386090"/>
          </a:xfrm>
          <a:prstGeom prst="rect">
            <a:avLst/>
          </a:prstGeom>
          <a:noFill/>
        </p:spPr>
        <p:txBody>
          <a:bodyPr wrap="none" rtlCol="0">
            <a:spAutoFit/>
          </a:bodyPr>
          <a:lstStyle/>
          <a:p>
            <a:r>
              <a:rPr lang="en-US" sz="2400" b="1" dirty="0"/>
              <a:t>The new Operator</a:t>
            </a:r>
          </a:p>
          <a:p>
            <a:r>
              <a:rPr lang="en-US" sz="2000" dirty="0"/>
              <a:t>The </a:t>
            </a:r>
            <a:r>
              <a:rPr lang="en-US" sz="2000" b="1" dirty="0"/>
              <a:t>new</a:t>
            </a:r>
            <a:r>
              <a:rPr lang="en-US" sz="2000" dirty="0"/>
              <a:t> operator is used to create an instance of an object. </a:t>
            </a:r>
            <a:endParaRPr lang="en-US" sz="2000" dirty="0" smtClean="0"/>
          </a:p>
          <a:p>
            <a:r>
              <a:rPr lang="en-US" sz="2000" dirty="0" smtClean="0"/>
              <a:t>To </a:t>
            </a:r>
            <a:r>
              <a:rPr lang="en-US" sz="2000" dirty="0"/>
              <a:t>create an object, the </a:t>
            </a:r>
            <a:r>
              <a:rPr lang="en-US" sz="2000" b="1" dirty="0"/>
              <a:t>new</a:t>
            </a:r>
            <a:r>
              <a:rPr lang="en-US" sz="2000" dirty="0"/>
              <a:t> operator is followed by the constructor method.</a:t>
            </a:r>
          </a:p>
          <a:p>
            <a:r>
              <a:rPr lang="en-US" sz="2000" dirty="0"/>
              <a:t>In the following example, the constructor methods are Object(), Array(), and Date</a:t>
            </a:r>
            <a:r>
              <a:rPr lang="en-US" sz="2000" dirty="0" smtClean="0"/>
              <a:t>().</a:t>
            </a:r>
          </a:p>
          <a:p>
            <a:r>
              <a:rPr lang="en-US" sz="2000" dirty="0" smtClean="0"/>
              <a:t> </a:t>
            </a:r>
            <a:r>
              <a:rPr lang="en-US" sz="2000" dirty="0"/>
              <a:t>These constructors are built-in JavaScript functions.</a:t>
            </a:r>
          </a:p>
          <a:p>
            <a:r>
              <a:rPr lang="en-US" sz="2000" dirty="0" err="1"/>
              <a:t>var</a:t>
            </a:r>
            <a:r>
              <a:rPr lang="en-US" sz="2000" dirty="0"/>
              <a:t> employee = new Object</a:t>
            </a:r>
            <a:r>
              <a:rPr lang="en-US" sz="2000" dirty="0" smtClean="0"/>
              <a:t>();</a:t>
            </a:r>
          </a:p>
          <a:p>
            <a:r>
              <a:rPr lang="en-US" sz="2000" dirty="0" smtClean="0"/>
              <a:t> </a:t>
            </a:r>
            <a:r>
              <a:rPr lang="en-US" sz="2000" dirty="0" err="1"/>
              <a:t>var</a:t>
            </a:r>
            <a:r>
              <a:rPr lang="en-US" sz="2000" dirty="0"/>
              <a:t> books = new Array("C++", "Perl", "Java</a:t>
            </a:r>
            <a:r>
              <a:rPr lang="en-US" sz="2000" dirty="0" smtClean="0"/>
              <a:t>");</a:t>
            </a:r>
          </a:p>
          <a:p>
            <a:r>
              <a:rPr lang="en-US" sz="2000" dirty="0" smtClean="0"/>
              <a:t> </a:t>
            </a:r>
            <a:r>
              <a:rPr lang="en-US" sz="2000" dirty="0" err="1"/>
              <a:t>var</a:t>
            </a:r>
            <a:r>
              <a:rPr lang="en-US" sz="2000" dirty="0"/>
              <a:t> day = new Date("August 15, 1947</a:t>
            </a:r>
            <a:r>
              <a:rPr lang="en-US" sz="2000" dirty="0" smtClean="0"/>
              <a:t>");</a:t>
            </a:r>
          </a:p>
          <a:p>
            <a:endParaRPr lang="en-US" dirty="0"/>
          </a:p>
          <a:p>
            <a:r>
              <a:rPr lang="en-US" sz="2400" b="1" dirty="0" smtClean="0"/>
              <a:t>The </a:t>
            </a:r>
            <a:r>
              <a:rPr lang="en-US" sz="2400" b="1" dirty="0"/>
              <a:t>Object() Constructor</a:t>
            </a:r>
          </a:p>
          <a:p>
            <a:r>
              <a:rPr lang="en-US" sz="2000" dirty="0"/>
              <a:t>A constructor is a function that creates and initializes an object</a:t>
            </a:r>
            <a:r>
              <a:rPr lang="en-US" sz="2000" dirty="0" smtClean="0"/>
              <a:t>.</a:t>
            </a:r>
          </a:p>
          <a:p>
            <a:r>
              <a:rPr lang="en-US" sz="2000" dirty="0" smtClean="0"/>
              <a:t> </a:t>
            </a:r>
            <a:r>
              <a:rPr lang="en-US" sz="2000" dirty="0"/>
              <a:t>JavaScript provides a special constructor function called </a:t>
            </a:r>
            <a:r>
              <a:rPr lang="en-US" sz="2000" b="1" dirty="0"/>
              <a:t>Object()</a:t>
            </a:r>
            <a:r>
              <a:rPr lang="en-US" sz="2000" dirty="0"/>
              <a:t> to build the object</a:t>
            </a:r>
            <a:r>
              <a:rPr lang="en-US" sz="2000" dirty="0" smtClean="0"/>
              <a:t>.</a:t>
            </a:r>
          </a:p>
          <a:p>
            <a:r>
              <a:rPr lang="en-US" sz="2000" dirty="0" smtClean="0"/>
              <a:t> </a:t>
            </a:r>
            <a:r>
              <a:rPr lang="en-US" sz="2000" dirty="0"/>
              <a:t>The return value of the </a:t>
            </a:r>
            <a:r>
              <a:rPr lang="en-US" sz="2000" b="1" dirty="0"/>
              <a:t>Object()</a:t>
            </a:r>
            <a:r>
              <a:rPr lang="en-US" sz="2000" dirty="0"/>
              <a:t> constructor is assigned to a variable.</a:t>
            </a:r>
          </a:p>
          <a:p>
            <a:r>
              <a:rPr lang="en-US" sz="2000" dirty="0"/>
              <a:t>The variable contains a reference to the new object</a:t>
            </a:r>
            <a:r>
              <a:rPr lang="en-US" sz="2000" dirty="0" smtClean="0"/>
              <a:t>.</a:t>
            </a:r>
          </a:p>
          <a:p>
            <a:r>
              <a:rPr lang="en-US" sz="2000" dirty="0" smtClean="0"/>
              <a:t> </a:t>
            </a:r>
            <a:r>
              <a:rPr lang="en-US" sz="2000" dirty="0"/>
              <a:t>The properties assigned to the object are not variables and are not defined with the </a:t>
            </a:r>
            <a:r>
              <a:rPr lang="en-US" sz="2000" b="1" dirty="0" err="1" smtClean="0"/>
              <a:t>var</a:t>
            </a:r>
            <a:endParaRPr lang="en-US" sz="2000" b="1" dirty="0" smtClean="0"/>
          </a:p>
          <a:p>
            <a:r>
              <a:rPr lang="en-US" sz="2000" dirty="0"/>
              <a:t> keyword.</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64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24000"/>
            <a:ext cx="6477000" cy="2308324"/>
          </a:xfrm>
          <a:prstGeom prst="rect">
            <a:avLst/>
          </a:prstGeom>
          <a:noFill/>
        </p:spPr>
        <p:txBody>
          <a:bodyPr wrap="square" rtlCol="0">
            <a:spAutoFit/>
          </a:bodyPr>
          <a:lstStyle/>
          <a:p>
            <a:r>
              <a:rPr lang="fr-FR" dirty="0" err="1" smtClean="0"/>
              <a:t>What</a:t>
            </a:r>
            <a:r>
              <a:rPr lang="fr-FR" dirty="0" smtClean="0"/>
              <a:t> </a:t>
            </a:r>
            <a:r>
              <a:rPr lang="fr-FR" dirty="0" err="1" smtClean="0"/>
              <a:t>is</a:t>
            </a:r>
            <a:r>
              <a:rPr lang="fr-FR" dirty="0" smtClean="0"/>
              <a:t> the output of code?</a:t>
            </a:r>
          </a:p>
          <a:p>
            <a:r>
              <a:rPr lang="fr-FR" dirty="0" err="1" smtClean="0"/>
              <a:t>int</a:t>
            </a:r>
            <a:r>
              <a:rPr lang="fr-FR" dirty="0" smtClean="0"/>
              <a:t> </a:t>
            </a:r>
            <a:r>
              <a:rPr lang="fr-FR" dirty="0"/>
              <a:t>a==2; </a:t>
            </a:r>
            <a:r>
              <a:rPr lang="fr-FR" dirty="0" err="1"/>
              <a:t>int</a:t>
            </a:r>
            <a:r>
              <a:rPr lang="fr-FR" dirty="0"/>
              <a:t> b=4; </a:t>
            </a:r>
            <a:r>
              <a:rPr lang="fr-FR" dirty="0" err="1"/>
              <a:t>int</a:t>
            </a:r>
            <a:r>
              <a:rPr lang="fr-FR" dirty="0"/>
              <a:t> ans=</a:t>
            </a:r>
            <a:r>
              <a:rPr lang="fr-FR" dirty="0" err="1"/>
              <a:t>a+b</a:t>
            </a:r>
            <a:r>
              <a:rPr lang="fr-FR" dirty="0"/>
              <a:t>; </a:t>
            </a:r>
            <a:r>
              <a:rPr lang="fr-FR" dirty="0" err="1"/>
              <a:t>print</a:t>
            </a:r>
            <a:r>
              <a:rPr lang="fr-FR" dirty="0"/>
              <a:t>(ans);</a:t>
            </a:r>
          </a:p>
          <a:p>
            <a:r>
              <a:rPr lang="fr-FR" dirty="0" smtClean="0"/>
              <a:t>A</a:t>
            </a:r>
            <a:r>
              <a:rPr lang="fr-FR"/>
              <a:t> </a:t>
            </a:r>
            <a:r>
              <a:rPr lang="fr-FR" smtClean="0"/>
              <a:t> 2</a:t>
            </a:r>
            <a:endParaRPr lang="fr-FR" dirty="0"/>
          </a:p>
          <a:p>
            <a:r>
              <a:rPr lang="fr-FR" dirty="0"/>
              <a:t> </a:t>
            </a:r>
            <a:r>
              <a:rPr lang="fr-FR" dirty="0" smtClean="0"/>
              <a:t>B 6</a:t>
            </a:r>
            <a:endParaRPr lang="fr-FR" dirty="0"/>
          </a:p>
          <a:p>
            <a:r>
              <a:rPr lang="fr-FR" dirty="0"/>
              <a:t> </a:t>
            </a:r>
            <a:r>
              <a:rPr lang="fr-FR" dirty="0" smtClean="0"/>
              <a:t>C </a:t>
            </a:r>
            <a:r>
              <a:rPr lang="fr-FR" dirty="0" err="1" smtClean="0"/>
              <a:t>error</a:t>
            </a:r>
            <a:endParaRPr lang="fr-FR" dirty="0"/>
          </a:p>
          <a:p>
            <a:r>
              <a:rPr lang="fr-FR" dirty="0"/>
              <a:t> </a:t>
            </a:r>
            <a:r>
              <a:rPr lang="fr-FR" dirty="0" smtClean="0"/>
              <a:t>D 0</a:t>
            </a:r>
            <a:endParaRPr lang="fr-FR" dirty="0"/>
          </a:p>
          <a:p>
            <a:r>
              <a:rPr lang="fr-FR" dirty="0"/>
              <a:t/>
            </a:r>
            <a:br>
              <a:rPr lang="fr-FR" dirty="0"/>
            </a:br>
            <a:endParaRPr lang="en-IN" dirty="0"/>
          </a:p>
        </p:txBody>
      </p:sp>
    </p:spTree>
    <p:extLst>
      <p:ext uri="{BB962C8B-B14F-4D97-AF65-F5344CB8AC3E}">
        <p14:creationId xmlns:p14="http://schemas.microsoft.com/office/powerpoint/2010/main" val="2655709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686800" cy="6463308"/>
          </a:xfrm>
          <a:prstGeom prst="rect">
            <a:avLst/>
          </a:prstGeom>
          <a:noFill/>
        </p:spPr>
        <p:txBody>
          <a:bodyPr wrap="square" rtlCol="0">
            <a:spAutoFit/>
          </a:bodyPr>
          <a:lstStyle/>
          <a:p>
            <a:r>
              <a:rPr lang="en-US" b="1" dirty="0" smtClean="0"/>
              <a:t>Date Object Methods:</a:t>
            </a:r>
          </a:p>
          <a:p>
            <a:r>
              <a:rPr lang="en-US" b="1" dirty="0" smtClean="0"/>
              <a:t>Method/Description</a:t>
            </a:r>
          </a:p>
          <a:p>
            <a:endParaRPr lang="en-US" dirty="0" smtClean="0"/>
          </a:p>
          <a:p>
            <a:r>
              <a:rPr lang="en-US" dirty="0" err="1" smtClean="0">
                <a:hlinkClick r:id="rId2"/>
              </a:rPr>
              <a:t>getDate</a:t>
            </a:r>
            <a:r>
              <a:rPr lang="en-US" dirty="0" smtClean="0">
                <a:hlinkClick r:id="rId2"/>
              </a:rPr>
              <a:t>()</a:t>
            </a:r>
            <a:endParaRPr lang="en-US" dirty="0" smtClean="0"/>
          </a:p>
          <a:p>
            <a:r>
              <a:rPr lang="en-US" dirty="0" smtClean="0"/>
              <a:t>Returns the day of the month (from 1-31)</a:t>
            </a:r>
          </a:p>
          <a:p>
            <a:r>
              <a:rPr lang="en-US" dirty="0" err="1" smtClean="0">
                <a:hlinkClick r:id="rId3"/>
              </a:rPr>
              <a:t>getDay</a:t>
            </a:r>
            <a:r>
              <a:rPr lang="en-US" dirty="0" smtClean="0">
                <a:hlinkClick r:id="rId3"/>
              </a:rPr>
              <a:t>()</a:t>
            </a:r>
            <a:endParaRPr lang="en-US" dirty="0" smtClean="0"/>
          </a:p>
          <a:p>
            <a:r>
              <a:rPr lang="en-US" dirty="0" smtClean="0"/>
              <a:t>Returns the day of the week (from 0-6)</a:t>
            </a:r>
          </a:p>
          <a:p>
            <a:r>
              <a:rPr lang="en-US" dirty="0" err="1" smtClean="0">
                <a:hlinkClick r:id="rId4"/>
              </a:rPr>
              <a:t>getFullYear</a:t>
            </a:r>
            <a:r>
              <a:rPr lang="en-US" dirty="0" smtClean="0">
                <a:hlinkClick r:id="rId4"/>
              </a:rPr>
              <a:t>()</a:t>
            </a:r>
            <a:endParaRPr lang="en-US" dirty="0" smtClean="0"/>
          </a:p>
          <a:p>
            <a:r>
              <a:rPr lang="en-US" dirty="0" smtClean="0"/>
              <a:t>Returns the year</a:t>
            </a:r>
          </a:p>
          <a:p>
            <a:r>
              <a:rPr lang="en-US" dirty="0" err="1" smtClean="0">
                <a:hlinkClick r:id="rId5"/>
              </a:rPr>
              <a:t>getHours</a:t>
            </a:r>
            <a:r>
              <a:rPr lang="en-US" dirty="0" smtClean="0">
                <a:hlinkClick r:id="rId5"/>
              </a:rPr>
              <a:t>()</a:t>
            </a:r>
            <a:endParaRPr lang="en-US" dirty="0" smtClean="0"/>
          </a:p>
          <a:p>
            <a:r>
              <a:rPr lang="en-US" dirty="0" smtClean="0"/>
              <a:t>Returns the hour (from 0-23)</a:t>
            </a:r>
          </a:p>
          <a:p>
            <a:r>
              <a:rPr lang="en-US" dirty="0" err="1" smtClean="0">
                <a:hlinkClick r:id="rId6"/>
              </a:rPr>
              <a:t>getMilliseconds</a:t>
            </a:r>
            <a:r>
              <a:rPr lang="en-US" dirty="0" smtClean="0">
                <a:hlinkClick r:id="rId6"/>
              </a:rPr>
              <a:t>()</a:t>
            </a:r>
            <a:endParaRPr lang="en-US" dirty="0" smtClean="0"/>
          </a:p>
          <a:p>
            <a:r>
              <a:rPr lang="en-US" dirty="0" smtClean="0"/>
              <a:t>Returns the milliseconds (from 0-999)</a:t>
            </a:r>
          </a:p>
          <a:p>
            <a:r>
              <a:rPr lang="en-US" dirty="0" err="1" smtClean="0">
                <a:hlinkClick r:id="rId7"/>
              </a:rPr>
              <a:t>getMinutes</a:t>
            </a:r>
            <a:r>
              <a:rPr lang="en-US" dirty="0" smtClean="0">
                <a:hlinkClick r:id="rId7"/>
              </a:rPr>
              <a:t>()</a:t>
            </a:r>
            <a:endParaRPr lang="en-US" dirty="0" smtClean="0"/>
          </a:p>
          <a:p>
            <a:r>
              <a:rPr lang="en-US" dirty="0" smtClean="0"/>
              <a:t>Returns the minutes (from 0-59)</a:t>
            </a:r>
          </a:p>
          <a:p>
            <a:r>
              <a:rPr lang="en-US" dirty="0" err="1" smtClean="0">
                <a:hlinkClick r:id="rId8"/>
              </a:rPr>
              <a:t>getMonth</a:t>
            </a:r>
            <a:r>
              <a:rPr lang="en-US" dirty="0" smtClean="0">
                <a:hlinkClick r:id="rId8"/>
              </a:rPr>
              <a:t>()</a:t>
            </a:r>
            <a:endParaRPr lang="en-US" dirty="0" smtClean="0"/>
          </a:p>
          <a:p>
            <a:r>
              <a:rPr lang="en-US" dirty="0" smtClean="0"/>
              <a:t>Returns the month (from 0-11)</a:t>
            </a:r>
          </a:p>
          <a:p>
            <a:r>
              <a:rPr lang="en-US" dirty="0" err="1" smtClean="0">
                <a:hlinkClick r:id="rId9"/>
              </a:rPr>
              <a:t>getSeconds</a:t>
            </a:r>
            <a:r>
              <a:rPr lang="en-US" dirty="0" smtClean="0">
                <a:hlinkClick r:id="rId9"/>
              </a:rPr>
              <a:t>()</a:t>
            </a:r>
            <a:endParaRPr lang="en-US" dirty="0" smtClean="0"/>
          </a:p>
          <a:p>
            <a:r>
              <a:rPr lang="en-US" dirty="0" smtClean="0"/>
              <a:t>Returns the seconds (from 0-59)</a:t>
            </a:r>
          </a:p>
          <a:p>
            <a:r>
              <a:rPr lang="en-US" dirty="0" err="1" smtClean="0">
                <a:hlinkClick r:id="rId10"/>
              </a:rPr>
              <a:t>getTime</a:t>
            </a:r>
            <a:r>
              <a:rPr lang="en-US" dirty="0" smtClean="0">
                <a:hlinkClick r:id="rId10"/>
              </a:rPr>
              <a:t>()</a:t>
            </a:r>
            <a:endParaRPr lang="en-US" dirty="0" smtClean="0"/>
          </a:p>
          <a:p>
            <a:r>
              <a:rPr lang="en-US" dirty="0" smtClean="0"/>
              <a:t>Returns the number of milliseconds since midnight Jan 1 1970, and a specified date</a:t>
            </a:r>
          </a:p>
          <a:p>
            <a:endParaRPr lang="en-US" b="1"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534400" cy="5632311"/>
          </a:xfrm>
          <a:prstGeom prst="rect">
            <a:avLst/>
          </a:prstGeom>
          <a:noFill/>
        </p:spPr>
        <p:txBody>
          <a:bodyPr wrap="square" rtlCol="0">
            <a:spAutoFit/>
          </a:bodyPr>
          <a:lstStyle/>
          <a:p>
            <a:r>
              <a:rPr lang="en-US" dirty="0" err="1" smtClean="0">
                <a:hlinkClick r:id="rId2"/>
              </a:rPr>
              <a:t>getTimezoneOffset</a:t>
            </a:r>
            <a:r>
              <a:rPr lang="en-US" dirty="0" smtClean="0">
                <a:hlinkClick r:id="rId2"/>
              </a:rPr>
              <a:t>()</a:t>
            </a:r>
            <a:endParaRPr lang="en-US" dirty="0" smtClean="0"/>
          </a:p>
          <a:p>
            <a:r>
              <a:rPr lang="en-US" dirty="0" smtClean="0"/>
              <a:t>Returns the time difference between UTC time and local time, in minutes</a:t>
            </a:r>
          </a:p>
          <a:p>
            <a:r>
              <a:rPr lang="en-US" dirty="0" err="1" smtClean="0">
                <a:hlinkClick r:id="rId3"/>
              </a:rPr>
              <a:t>getUTCDate</a:t>
            </a:r>
            <a:r>
              <a:rPr lang="en-US" dirty="0" smtClean="0">
                <a:hlinkClick r:id="rId3"/>
              </a:rPr>
              <a:t>()</a:t>
            </a:r>
            <a:endParaRPr lang="en-US" dirty="0" smtClean="0"/>
          </a:p>
          <a:p>
            <a:r>
              <a:rPr lang="en-US" dirty="0" smtClean="0"/>
              <a:t>Returns the day of the month, according to universal time (from 1-31)</a:t>
            </a:r>
          </a:p>
          <a:p>
            <a:r>
              <a:rPr lang="en-US" dirty="0" err="1" smtClean="0">
                <a:hlinkClick r:id="rId4"/>
              </a:rPr>
              <a:t>getUTCDay</a:t>
            </a:r>
            <a:r>
              <a:rPr lang="en-US" dirty="0" smtClean="0">
                <a:hlinkClick r:id="rId4"/>
              </a:rPr>
              <a:t>()</a:t>
            </a:r>
            <a:endParaRPr lang="en-US" dirty="0" smtClean="0"/>
          </a:p>
          <a:p>
            <a:r>
              <a:rPr lang="en-US" dirty="0" smtClean="0"/>
              <a:t>Returns the day of the week, according to universal time (from 0-6)</a:t>
            </a:r>
          </a:p>
          <a:p>
            <a:r>
              <a:rPr lang="en-US" dirty="0" err="1" smtClean="0">
                <a:hlinkClick r:id="rId5"/>
              </a:rPr>
              <a:t>getUTCFullYear</a:t>
            </a:r>
            <a:r>
              <a:rPr lang="en-US" dirty="0" smtClean="0">
                <a:hlinkClick r:id="rId5"/>
              </a:rPr>
              <a:t>()</a:t>
            </a:r>
            <a:endParaRPr lang="en-US" dirty="0" smtClean="0"/>
          </a:p>
          <a:p>
            <a:r>
              <a:rPr lang="en-US" dirty="0" smtClean="0"/>
              <a:t>Returns the year, according to universal time</a:t>
            </a:r>
          </a:p>
          <a:p>
            <a:r>
              <a:rPr lang="en-US" dirty="0" err="1" smtClean="0">
                <a:hlinkClick r:id="rId6"/>
              </a:rPr>
              <a:t>getUTCHours</a:t>
            </a:r>
            <a:r>
              <a:rPr lang="en-US" dirty="0" smtClean="0">
                <a:hlinkClick r:id="rId6"/>
              </a:rPr>
              <a:t>()</a:t>
            </a:r>
            <a:endParaRPr lang="en-US" dirty="0" smtClean="0"/>
          </a:p>
          <a:p>
            <a:r>
              <a:rPr lang="en-US" dirty="0" smtClean="0"/>
              <a:t>Returns the hour, according to universal time (from 0-23)</a:t>
            </a:r>
          </a:p>
          <a:p>
            <a:r>
              <a:rPr lang="en-US" dirty="0" err="1" smtClean="0">
                <a:hlinkClick r:id="rId7"/>
              </a:rPr>
              <a:t>getUTCMilliseconds</a:t>
            </a:r>
            <a:r>
              <a:rPr lang="en-US" dirty="0" smtClean="0">
                <a:hlinkClick r:id="rId7"/>
              </a:rPr>
              <a:t>()</a:t>
            </a:r>
            <a:endParaRPr lang="en-US" dirty="0" smtClean="0"/>
          </a:p>
          <a:p>
            <a:r>
              <a:rPr lang="en-US" dirty="0" smtClean="0"/>
              <a:t>Returns the milliseconds, according to universal time (from 0-999)</a:t>
            </a:r>
          </a:p>
          <a:p>
            <a:r>
              <a:rPr lang="en-US" dirty="0" err="1" smtClean="0">
                <a:hlinkClick r:id="rId8"/>
              </a:rPr>
              <a:t>getUTCMinutes</a:t>
            </a:r>
            <a:r>
              <a:rPr lang="en-US" dirty="0" smtClean="0">
                <a:hlinkClick r:id="rId8"/>
              </a:rPr>
              <a:t>()</a:t>
            </a:r>
            <a:endParaRPr lang="en-US" dirty="0" smtClean="0"/>
          </a:p>
          <a:p>
            <a:r>
              <a:rPr lang="en-US" dirty="0" smtClean="0"/>
              <a:t>Returns the minutes, according to universal time (from 0-59)</a:t>
            </a:r>
          </a:p>
          <a:p>
            <a:r>
              <a:rPr lang="en-US" dirty="0" err="1" smtClean="0">
                <a:hlinkClick r:id="rId9"/>
              </a:rPr>
              <a:t>getUTCMonth</a:t>
            </a:r>
            <a:r>
              <a:rPr lang="en-US" dirty="0" smtClean="0">
                <a:hlinkClick r:id="rId9"/>
              </a:rPr>
              <a:t>()</a:t>
            </a:r>
            <a:endParaRPr lang="en-US" dirty="0" smtClean="0"/>
          </a:p>
          <a:p>
            <a:r>
              <a:rPr lang="en-US" dirty="0" smtClean="0"/>
              <a:t>Returns the month, according to universal time (from 0-11)</a:t>
            </a:r>
          </a:p>
          <a:p>
            <a:r>
              <a:rPr lang="en-US" dirty="0" err="1" smtClean="0">
                <a:hlinkClick r:id="rId10"/>
              </a:rPr>
              <a:t>getUTCSeconds</a:t>
            </a:r>
            <a:r>
              <a:rPr lang="en-US" dirty="0" smtClean="0">
                <a:hlinkClick r:id="rId10"/>
              </a:rPr>
              <a:t>()</a:t>
            </a:r>
            <a:endParaRPr lang="en-US" dirty="0" smtClean="0"/>
          </a:p>
          <a:p>
            <a:r>
              <a:rPr lang="en-US" dirty="0" smtClean="0"/>
              <a:t>Returns the seconds, according to universal time (from 0-59)</a:t>
            </a:r>
          </a:p>
          <a:p>
            <a:r>
              <a:rPr lang="en-US" dirty="0" smtClean="0">
                <a:hlinkClick r:id="rId11"/>
              </a:rPr>
              <a:t>now()</a:t>
            </a:r>
            <a:endParaRPr lang="en-US" dirty="0" smtClean="0"/>
          </a:p>
          <a:p>
            <a:r>
              <a:rPr lang="en-US" dirty="0" smtClean="0"/>
              <a:t>Returns the number of milliseconds since midnight Jan 1, 1970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915400" cy="6463308"/>
          </a:xfrm>
          <a:prstGeom prst="rect">
            <a:avLst/>
          </a:prstGeom>
          <a:noFill/>
        </p:spPr>
        <p:txBody>
          <a:bodyPr wrap="square" rtlCol="0">
            <a:spAutoFit/>
          </a:bodyPr>
          <a:lstStyle/>
          <a:p>
            <a:r>
              <a:rPr lang="en-US" dirty="0" smtClean="0">
                <a:hlinkClick r:id="rId2"/>
              </a:rPr>
              <a:t>parse()</a:t>
            </a:r>
            <a:endParaRPr lang="en-US" dirty="0" smtClean="0"/>
          </a:p>
          <a:p>
            <a:r>
              <a:rPr lang="en-US" dirty="0" smtClean="0"/>
              <a:t>Parses a date string and returns the number of milliseconds since January 1, 1970</a:t>
            </a:r>
          </a:p>
          <a:p>
            <a:r>
              <a:rPr lang="en-US" dirty="0" err="1" smtClean="0">
                <a:hlinkClick r:id="rId3"/>
              </a:rPr>
              <a:t>setDate</a:t>
            </a:r>
            <a:r>
              <a:rPr lang="en-US" dirty="0" smtClean="0">
                <a:hlinkClick r:id="rId3"/>
              </a:rPr>
              <a:t>()</a:t>
            </a:r>
            <a:endParaRPr lang="en-US" dirty="0" smtClean="0"/>
          </a:p>
          <a:p>
            <a:r>
              <a:rPr lang="en-US" dirty="0" smtClean="0"/>
              <a:t>Sets the day of the month of a date object</a:t>
            </a:r>
          </a:p>
          <a:p>
            <a:r>
              <a:rPr lang="en-US" dirty="0" err="1" smtClean="0">
                <a:hlinkClick r:id="rId4"/>
              </a:rPr>
              <a:t>setFullYear</a:t>
            </a:r>
            <a:r>
              <a:rPr lang="en-US" dirty="0" smtClean="0">
                <a:hlinkClick r:id="rId4"/>
              </a:rPr>
              <a:t>()</a:t>
            </a:r>
            <a:endParaRPr lang="en-US" dirty="0" smtClean="0"/>
          </a:p>
          <a:p>
            <a:r>
              <a:rPr lang="en-US" dirty="0" smtClean="0"/>
              <a:t>Sets the year of a date object</a:t>
            </a:r>
          </a:p>
          <a:p>
            <a:r>
              <a:rPr lang="en-US" dirty="0" err="1" smtClean="0">
                <a:hlinkClick r:id="rId5"/>
              </a:rPr>
              <a:t>setHours</a:t>
            </a:r>
            <a:r>
              <a:rPr lang="en-US" dirty="0" smtClean="0">
                <a:hlinkClick r:id="rId5"/>
              </a:rPr>
              <a:t>()</a:t>
            </a:r>
            <a:endParaRPr lang="en-US" dirty="0" smtClean="0"/>
          </a:p>
          <a:p>
            <a:r>
              <a:rPr lang="en-US" dirty="0" smtClean="0"/>
              <a:t>Sets the hour of a date object</a:t>
            </a:r>
          </a:p>
          <a:p>
            <a:r>
              <a:rPr lang="en-US" dirty="0" err="1" smtClean="0">
                <a:hlinkClick r:id="rId6"/>
              </a:rPr>
              <a:t>setMilliseconds</a:t>
            </a:r>
            <a:r>
              <a:rPr lang="en-US" dirty="0" smtClean="0">
                <a:hlinkClick r:id="rId6"/>
              </a:rPr>
              <a:t>()</a:t>
            </a:r>
            <a:endParaRPr lang="en-US" dirty="0" smtClean="0"/>
          </a:p>
          <a:p>
            <a:r>
              <a:rPr lang="en-US" dirty="0" smtClean="0"/>
              <a:t>Sets the milliseconds of a date object</a:t>
            </a:r>
          </a:p>
          <a:p>
            <a:r>
              <a:rPr lang="en-US" dirty="0" err="1" smtClean="0">
                <a:hlinkClick r:id="rId7"/>
              </a:rPr>
              <a:t>setMinutes</a:t>
            </a:r>
            <a:r>
              <a:rPr lang="en-US" dirty="0" smtClean="0">
                <a:hlinkClick r:id="rId7"/>
              </a:rPr>
              <a:t>()</a:t>
            </a:r>
            <a:endParaRPr lang="en-US" dirty="0" smtClean="0"/>
          </a:p>
          <a:p>
            <a:r>
              <a:rPr lang="en-US" dirty="0" smtClean="0"/>
              <a:t>Set the minutes of a date object</a:t>
            </a:r>
          </a:p>
          <a:p>
            <a:r>
              <a:rPr lang="en-US" dirty="0" err="1" smtClean="0">
                <a:hlinkClick r:id="rId8"/>
              </a:rPr>
              <a:t>setMonth</a:t>
            </a:r>
            <a:r>
              <a:rPr lang="en-US" dirty="0" smtClean="0">
                <a:hlinkClick r:id="rId8"/>
              </a:rPr>
              <a:t>()</a:t>
            </a:r>
            <a:endParaRPr lang="en-US" dirty="0" smtClean="0"/>
          </a:p>
          <a:p>
            <a:r>
              <a:rPr lang="en-US" dirty="0" smtClean="0"/>
              <a:t>Sets the month of a date object</a:t>
            </a:r>
          </a:p>
          <a:p>
            <a:r>
              <a:rPr lang="en-US" dirty="0" err="1" smtClean="0">
                <a:hlinkClick r:id="rId9"/>
              </a:rPr>
              <a:t>setSeconds</a:t>
            </a:r>
            <a:r>
              <a:rPr lang="en-US" dirty="0" smtClean="0">
                <a:hlinkClick r:id="rId9"/>
              </a:rPr>
              <a:t>()</a:t>
            </a:r>
            <a:endParaRPr lang="en-US" dirty="0" smtClean="0"/>
          </a:p>
          <a:p>
            <a:r>
              <a:rPr lang="en-US" dirty="0" smtClean="0"/>
              <a:t>Sets the seconds of a date object</a:t>
            </a:r>
          </a:p>
          <a:p>
            <a:r>
              <a:rPr lang="en-US" dirty="0" err="1" smtClean="0">
                <a:hlinkClick r:id="rId10"/>
              </a:rPr>
              <a:t>setTime</a:t>
            </a:r>
            <a:r>
              <a:rPr lang="en-US" dirty="0" smtClean="0">
                <a:hlinkClick r:id="rId10"/>
              </a:rPr>
              <a:t>()</a:t>
            </a:r>
            <a:endParaRPr lang="en-US" dirty="0" smtClean="0"/>
          </a:p>
          <a:p>
            <a:r>
              <a:rPr lang="en-US" dirty="0" smtClean="0"/>
              <a:t>Sets a date to a specified number of milliseconds after/before January 1, 1970</a:t>
            </a:r>
          </a:p>
          <a:p>
            <a:r>
              <a:rPr lang="en-US" dirty="0" err="1" smtClean="0">
                <a:hlinkClick r:id="rId11"/>
              </a:rPr>
              <a:t>setUTCDate</a:t>
            </a:r>
            <a:r>
              <a:rPr lang="en-US" dirty="0" smtClean="0">
                <a:hlinkClick r:id="rId11"/>
              </a:rPr>
              <a:t>()</a:t>
            </a:r>
            <a:endParaRPr lang="en-US" dirty="0" smtClean="0"/>
          </a:p>
          <a:p>
            <a:r>
              <a:rPr lang="en-US" dirty="0" smtClean="0"/>
              <a:t>Sets the day of the month of a date object, according to universal time</a:t>
            </a:r>
          </a:p>
          <a:p>
            <a:r>
              <a:rPr lang="en-US" dirty="0" err="1" smtClean="0">
                <a:hlinkClick r:id="rId12"/>
              </a:rPr>
              <a:t>setUTCFullYear</a:t>
            </a:r>
            <a:r>
              <a:rPr lang="en-US" dirty="0" smtClean="0">
                <a:hlinkClick r:id="rId12"/>
              </a:rPr>
              <a:t>()</a:t>
            </a:r>
            <a:endParaRPr lang="en-US" dirty="0" smtClean="0"/>
          </a:p>
          <a:p>
            <a:r>
              <a:rPr lang="en-US" dirty="0" smtClean="0"/>
              <a:t>Sets the year of a date object, according to universal time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8458200" cy="5078313"/>
          </a:xfrm>
          <a:prstGeom prst="rect">
            <a:avLst/>
          </a:prstGeom>
          <a:noFill/>
        </p:spPr>
        <p:txBody>
          <a:bodyPr wrap="square" rtlCol="0">
            <a:spAutoFit/>
          </a:bodyPr>
          <a:lstStyle/>
          <a:p>
            <a:r>
              <a:rPr lang="en-US" dirty="0" err="1" smtClean="0">
                <a:hlinkClick r:id="rId2"/>
              </a:rPr>
              <a:t>setUTCHours</a:t>
            </a:r>
            <a:r>
              <a:rPr lang="en-US" dirty="0" smtClean="0">
                <a:hlinkClick r:id="rId2"/>
              </a:rPr>
              <a:t>()</a:t>
            </a:r>
            <a:endParaRPr lang="en-US" dirty="0" smtClean="0"/>
          </a:p>
          <a:p>
            <a:r>
              <a:rPr lang="en-US" dirty="0" smtClean="0"/>
              <a:t>Sets the hour of a date object, according to universal time</a:t>
            </a:r>
          </a:p>
          <a:p>
            <a:r>
              <a:rPr lang="en-US" dirty="0" err="1" smtClean="0">
                <a:hlinkClick r:id="rId3"/>
              </a:rPr>
              <a:t>setUTCMilliseconds</a:t>
            </a:r>
            <a:r>
              <a:rPr lang="en-US" dirty="0" smtClean="0">
                <a:hlinkClick r:id="rId3"/>
              </a:rPr>
              <a:t>()</a:t>
            </a:r>
            <a:endParaRPr lang="en-US" dirty="0" smtClean="0"/>
          </a:p>
          <a:p>
            <a:r>
              <a:rPr lang="en-US" dirty="0" smtClean="0"/>
              <a:t>Sets the milliseconds of a date object, according to universal time</a:t>
            </a:r>
          </a:p>
          <a:p>
            <a:r>
              <a:rPr lang="en-US" dirty="0" err="1" smtClean="0">
                <a:hlinkClick r:id="rId4"/>
              </a:rPr>
              <a:t>setUTCMinutes</a:t>
            </a:r>
            <a:r>
              <a:rPr lang="en-US" dirty="0" smtClean="0">
                <a:hlinkClick r:id="rId4"/>
              </a:rPr>
              <a:t>()</a:t>
            </a:r>
            <a:endParaRPr lang="en-US" dirty="0" smtClean="0"/>
          </a:p>
          <a:p>
            <a:r>
              <a:rPr lang="en-US" dirty="0" smtClean="0"/>
              <a:t>Set the minutes of a date object, according to universal time</a:t>
            </a:r>
          </a:p>
          <a:p>
            <a:r>
              <a:rPr lang="en-US" dirty="0" err="1" smtClean="0">
                <a:hlinkClick r:id="rId5"/>
              </a:rPr>
              <a:t>setUTCMonth</a:t>
            </a:r>
            <a:r>
              <a:rPr lang="en-US" dirty="0" smtClean="0">
                <a:hlinkClick r:id="rId5"/>
              </a:rPr>
              <a:t>()</a:t>
            </a:r>
            <a:endParaRPr lang="en-US" dirty="0" smtClean="0"/>
          </a:p>
          <a:p>
            <a:r>
              <a:rPr lang="en-US" dirty="0" smtClean="0"/>
              <a:t>Sets the month of a date object, according to universal time</a:t>
            </a:r>
          </a:p>
          <a:p>
            <a:r>
              <a:rPr lang="en-US" dirty="0" err="1" smtClean="0">
                <a:hlinkClick r:id="rId6"/>
              </a:rPr>
              <a:t>setUTCSeconds</a:t>
            </a:r>
            <a:r>
              <a:rPr lang="en-US" dirty="0" smtClean="0">
                <a:hlinkClick r:id="rId6"/>
              </a:rPr>
              <a:t>()</a:t>
            </a:r>
            <a:endParaRPr lang="en-US" dirty="0" smtClean="0"/>
          </a:p>
          <a:p>
            <a:r>
              <a:rPr lang="en-US" dirty="0" smtClean="0"/>
              <a:t>Set the seconds of a date object, according to universal time</a:t>
            </a:r>
          </a:p>
          <a:p>
            <a:r>
              <a:rPr lang="en-US" dirty="0" err="1" smtClean="0">
                <a:hlinkClick r:id="rId7"/>
              </a:rPr>
              <a:t>toDateString</a:t>
            </a:r>
            <a:r>
              <a:rPr lang="en-US" dirty="0" smtClean="0">
                <a:hlinkClick r:id="rId7"/>
              </a:rPr>
              <a:t>()</a:t>
            </a:r>
            <a:endParaRPr lang="en-US" dirty="0" smtClean="0"/>
          </a:p>
          <a:p>
            <a:r>
              <a:rPr lang="en-US" dirty="0" smtClean="0"/>
              <a:t>Converts the date portion of a Date object into a readable string</a:t>
            </a:r>
          </a:p>
          <a:p>
            <a:r>
              <a:rPr lang="en-US" dirty="0" err="1" smtClean="0">
                <a:hlinkClick r:id="rId8"/>
              </a:rPr>
              <a:t>toISOString</a:t>
            </a:r>
            <a:r>
              <a:rPr lang="en-US" dirty="0" smtClean="0">
                <a:hlinkClick r:id="rId8"/>
              </a:rPr>
              <a:t>()</a:t>
            </a:r>
            <a:endParaRPr lang="en-US" dirty="0" smtClean="0"/>
          </a:p>
          <a:p>
            <a:r>
              <a:rPr lang="en-US" dirty="0" smtClean="0"/>
              <a:t>Returns the date as a string, using the ISO standard</a:t>
            </a:r>
          </a:p>
          <a:p>
            <a:r>
              <a:rPr lang="en-US" dirty="0" err="1" smtClean="0">
                <a:hlinkClick r:id="rId9"/>
              </a:rPr>
              <a:t>toJSON</a:t>
            </a:r>
            <a:r>
              <a:rPr lang="en-US" dirty="0" smtClean="0">
                <a:hlinkClick r:id="rId9"/>
              </a:rPr>
              <a:t>()</a:t>
            </a:r>
            <a:endParaRPr lang="en-US" dirty="0" smtClean="0"/>
          </a:p>
          <a:p>
            <a:r>
              <a:rPr lang="en-US" dirty="0" smtClean="0"/>
              <a:t>Returns the date as a string, formatted as a JSON date</a:t>
            </a:r>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38200"/>
            <a:ext cx="9144000" cy="5078313"/>
          </a:xfrm>
          <a:prstGeom prst="rect">
            <a:avLst/>
          </a:prstGeom>
          <a:noFill/>
        </p:spPr>
        <p:txBody>
          <a:bodyPr wrap="square" rtlCol="0">
            <a:spAutoFit/>
          </a:bodyPr>
          <a:lstStyle/>
          <a:p>
            <a:r>
              <a:rPr lang="en-US" dirty="0" err="1" smtClean="0">
                <a:hlinkClick r:id="rId2"/>
              </a:rPr>
              <a:t>toLocaleDateString</a:t>
            </a:r>
            <a:r>
              <a:rPr lang="en-US" dirty="0" smtClean="0">
                <a:hlinkClick r:id="rId2"/>
              </a:rPr>
              <a:t>()</a:t>
            </a:r>
            <a:endParaRPr lang="en-US" dirty="0" smtClean="0"/>
          </a:p>
          <a:p>
            <a:r>
              <a:rPr lang="en-US" dirty="0" smtClean="0"/>
              <a:t>Returns the date portion of a Date object as a string, using locale conventions</a:t>
            </a:r>
          </a:p>
          <a:p>
            <a:r>
              <a:rPr lang="en-US" dirty="0" err="1" smtClean="0">
                <a:hlinkClick r:id="rId3"/>
              </a:rPr>
              <a:t>toLocaleTimeString</a:t>
            </a:r>
            <a:r>
              <a:rPr lang="en-US" dirty="0" smtClean="0">
                <a:hlinkClick r:id="rId3"/>
              </a:rPr>
              <a:t>()</a:t>
            </a:r>
            <a:endParaRPr lang="en-US" dirty="0" smtClean="0"/>
          </a:p>
          <a:p>
            <a:r>
              <a:rPr lang="en-US" dirty="0" smtClean="0"/>
              <a:t>Returns the time portion of a Date object as a string, using locale conventions</a:t>
            </a:r>
          </a:p>
          <a:p>
            <a:r>
              <a:rPr lang="en-US" dirty="0" err="1" smtClean="0">
                <a:hlinkClick r:id="rId4"/>
              </a:rPr>
              <a:t>toLocaleString</a:t>
            </a:r>
            <a:r>
              <a:rPr lang="en-US" dirty="0" smtClean="0">
                <a:hlinkClick r:id="rId4"/>
              </a:rPr>
              <a:t>()</a:t>
            </a:r>
            <a:endParaRPr lang="en-US" dirty="0" smtClean="0"/>
          </a:p>
          <a:p>
            <a:r>
              <a:rPr lang="en-US" dirty="0" smtClean="0"/>
              <a:t>Converts a Date object to a string, using locale conventions</a:t>
            </a:r>
          </a:p>
          <a:p>
            <a:r>
              <a:rPr lang="en-US" dirty="0" err="1" smtClean="0">
                <a:hlinkClick r:id="rId5"/>
              </a:rPr>
              <a:t>toString</a:t>
            </a:r>
            <a:r>
              <a:rPr lang="en-US" dirty="0" smtClean="0">
                <a:hlinkClick r:id="rId5"/>
              </a:rPr>
              <a:t>()</a:t>
            </a:r>
            <a:endParaRPr lang="en-US" dirty="0" smtClean="0"/>
          </a:p>
          <a:p>
            <a:r>
              <a:rPr lang="en-US" dirty="0" smtClean="0"/>
              <a:t>Converts a Date object to a string</a:t>
            </a:r>
          </a:p>
          <a:p>
            <a:r>
              <a:rPr lang="en-US" dirty="0" err="1" smtClean="0">
                <a:hlinkClick r:id="rId6"/>
              </a:rPr>
              <a:t>toTimeString</a:t>
            </a:r>
            <a:r>
              <a:rPr lang="en-US" dirty="0" smtClean="0">
                <a:hlinkClick r:id="rId6"/>
              </a:rPr>
              <a:t>()</a:t>
            </a:r>
            <a:endParaRPr lang="en-US" dirty="0" smtClean="0"/>
          </a:p>
          <a:p>
            <a:r>
              <a:rPr lang="en-US" dirty="0" smtClean="0"/>
              <a:t>Converts the time portion of a Date object to a string</a:t>
            </a:r>
          </a:p>
          <a:p>
            <a:r>
              <a:rPr lang="en-US" dirty="0" err="1" smtClean="0">
                <a:hlinkClick r:id="rId7"/>
              </a:rPr>
              <a:t>toUTCString</a:t>
            </a:r>
            <a:r>
              <a:rPr lang="en-US" dirty="0" smtClean="0">
                <a:hlinkClick r:id="rId7"/>
              </a:rPr>
              <a:t>()</a:t>
            </a:r>
            <a:endParaRPr lang="en-US" dirty="0" smtClean="0"/>
          </a:p>
          <a:p>
            <a:r>
              <a:rPr lang="en-US" dirty="0" smtClean="0"/>
              <a:t>Converts a Date object to a string, according to universal time</a:t>
            </a:r>
          </a:p>
          <a:p>
            <a:r>
              <a:rPr lang="en-US" dirty="0" smtClean="0">
                <a:hlinkClick r:id="rId8"/>
              </a:rPr>
              <a:t>UTC()</a:t>
            </a:r>
            <a:endParaRPr lang="en-US" dirty="0" smtClean="0"/>
          </a:p>
          <a:p>
            <a:r>
              <a:rPr lang="en-US" dirty="0" smtClean="0"/>
              <a:t>Returns the number of milliseconds in a date since midnight of January 1, 1970, according to UTC time</a:t>
            </a:r>
          </a:p>
          <a:p>
            <a:r>
              <a:rPr lang="en-US" dirty="0" err="1" smtClean="0">
                <a:hlinkClick r:id="rId9"/>
              </a:rPr>
              <a:t>valueOf</a:t>
            </a:r>
            <a:r>
              <a:rPr lang="en-US" dirty="0" smtClean="0">
                <a:hlinkClick r:id="rId9"/>
              </a:rPr>
              <a:t>()</a:t>
            </a:r>
            <a:endParaRPr lang="en-US" dirty="0" smtClean="0"/>
          </a:p>
          <a:p>
            <a:r>
              <a:rPr lang="en-US" dirty="0" smtClean="0"/>
              <a:t>Returns the primitive value of a Date object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451429"/>
            <a:ext cx="9606604" cy="2308324"/>
          </a:xfrm>
          <a:prstGeom prst="rect">
            <a:avLst/>
          </a:prstGeom>
          <a:noFill/>
        </p:spPr>
        <p:txBody>
          <a:bodyPr wrap="none" rtlCol="0">
            <a:spAutoFit/>
          </a:bodyPr>
          <a:lstStyle/>
          <a:p>
            <a:r>
              <a:rPr lang="en-US" sz="2400" b="1" dirty="0" smtClean="0"/>
              <a:t>                             Programs               </a:t>
            </a:r>
            <a:r>
              <a:rPr lang="en-US" dirty="0" smtClean="0"/>
              <a:t>            </a:t>
            </a:r>
          </a:p>
          <a:p>
            <a:pPr marL="285750" indent="-285750">
              <a:buFont typeface="Arial" pitchFamily="34" charset="0"/>
              <a:buChar char="•"/>
            </a:pPr>
            <a:r>
              <a:rPr lang="en-US" sz="2400" dirty="0" smtClean="0"/>
              <a:t>Write </a:t>
            </a:r>
            <a:r>
              <a:rPr lang="en-US" sz="2400" dirty="0"/>
              <a:t>a JavaScript program to display the current day and time </a:t>
            </a:r>
            <a:r>
              <a:rPr lang="en-US" sz="2400" dirty="0" smtClean="0"/>
              <a:t>.</a:t>
            </a:r>
          </a:p>
          <a:p>
            <a:pPr marL="285750" indent="-285750">
              <a:buFont typeface="Arial" pitchFamily="34" charset="0"/>
              <a:buChar char="•"/>
            </a:pPr>
            <a:r>
              <a:rPr lang="en-US" sz="2400" dirty="0"/>
              <a:t>Write a JavaScript program to find the area of a triangle </a:t>
            </a:r>
            <a:r>
              <a:rPr lang="en-US" sz="2400" dirty="0" smtClean="0"/>
              <a:t>where</a:t>
            </a:r>
          </a:p>
          <a:p>
            <a:r>
              <a:rPr lang="en-US" sz="2400" dirty="0" smtClean="0"/>
              <a:t> </a:t>
            </a:r>
            <a:r>
              <a:rPr lang="en-US" sz="2400" dirty="0"/>
              <a:t>lengths of the </a:t>
            </a:r>
            <a:r>
              <a:rPr lang="en-US" sz="2400" dirty="0" smtClean="0"/>
              <a:t>three  </a:t>
            </a:r>
            <a:r>
              <a:rPr lang="en-US" sz="2400" dirty="0"/>
              <a:t>of its sides are 5, 6, </a:t>
            </a:r>
            <a:r>
              <a:rPr lang="en-US" sz="2400" dirty="0" smtClean="0"/>
              <a:t>7.</a:t>
            </a:r>
          </a:p>
          <a:p>
            <a:pPr marL="342900" indent="-342900">
              <a:buFont typeface="Arial" pitchFamily="34" charset="0"/>
              <a:buChar char="•"/>
            </a:pPr>
            <a:r>
              <a:rPr lang="en-US" sz="2400" dirty="0" smtClean="0"/>
              <a:t>Write </a:t>
            </a:r>
            <a:r>
              <a:rPr lang="en-US" sz="2400" dirty="0"/>
              <a:t>a JavaScript program to compute the sum of the </a:t>
            </a:r>
            <a:r>
              <a:rPr lang="en-US" sz="2400" dirty="0" smtClean="0"/>
              <a:t>two</a:t>
            </a:r>
          </a:p>
          <a:p>
            <a:r>
              <a:rPr lang="en-US" sz="2400" dirty="0" smtClean="0"/>
              <a:t>given </a:t>
            </a:r>
            <a:r>
              <a:rPr lang="en-US" sz="2400" dirty="0"/>
              <a:t>integers. </a:t>
            </a:r>
            <a:r>
              <a:rPr lang="en-US" sz="2400" dirty="0" smtClean="0"/>
              <a:t>If </a:t>
            </a:r>
            <a:r>
              <a:rPr lang="en-US" sz="2400" dirty="0"/>
              <a:t>the two values are same, then returns triple their sum.  </a:t>
            </a:r>
            <a:endParaRPr lang="en-IN" sz="2400" dirty="0"/>
          </a:p>
        </p:txBody>
      </p:sp>
    </p:spTree>
    <p:extLst>
      <p:ext uri="{BB962C8B-B14F-4D97-AF65-F5344CB8AC3E}">
        <p14:creationId xmlns:p14="http://schemas.microsoft.com/office/powerpoint/2010/main" val="245750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534400" cy="6801862"/>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JavaScript</a:t>
            </a:r>
          </a:p>
          <a:p>
            <a:endParaRPr lang="en-US" sz="2000" dirty="0" smtClean="0"/>
          </a:p>
          <a:p>
            <a:pPr algn="just"/>
            <a:r>
              <a:rPr lang="en-US" sz="2000" dirty="0" smtClean="0"/>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a:p>
            <a:pPr algn="just"/>
            <a:endParaRPr lang="en-US" sz="2000" dirty="0" smtClean="0"/>
          </a:p>
          <a:p>
            <a:r>
              <a:rPr lang="en-US" sz="3600" b="1" dirty="0" smtClean="0">
                <a:latin typeface="Times New Roman" pitchFamily="18" charset="0"/>
                <a:cs typeface="Times New Roman" pitchFamily="18" charset="0"/>
              </a:rPr>
              <a:t>Client-side JavaScript</a:t>
            </a:r>
          </a:p>
          <a:p>
            <a:endParaRPr lang="en-US" sz="3600" dirty="0" smtClean="0">
              <a:latin typeface="Times New Roman" pitchFamily="18" charset="0"/>
              <a:cs typeface="Times New Roman" pitchFamily="18" charset="0"/>
            </a:endParaRPr>
          </a:p>
          <a:p>
            <a:r>
              <a:rPr lang="en-US" sz="2000" dirty="0" smtClean="0"/>
              <a:t>Client-side JavaScript is the most common form of the language. The script should be included in or referenced by an HTML document for the code to be interpreted by the browser.</a:t>
            </a:r>
          </a:p>
          <a:p>
            <a:endParaRPr lang="en-US" sz="2000" dirty="0" smtClean="0"/>
          </a:p>
          <a:p>
            <a:r>
              <a:rPr lang="en-US" sz="2000" dirty="0" smtClean="0"/>
              <a:t>It means that a web page need not be a static HTML, but can include programs that interact with the user, control the browser, and dynamically create HTML content.</a:t>
            </a:r>
          </a:p>
          <a:p>
            <a:pPr algn="just"/>
            <a:endParaRPr lang="en-US" sz="2000" dirty="0" smtClean="0"/>
          </a:p>
          <a:p>
            <a:endParaRPr lang="en-US" sz="2400" dirty="0" smtClean="0"/>
          </a:p>
          <a:p>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7" name="Rectangle 1"/>
          <p:cNvSpPr>
            <a:spLocks noChangeArrowheads="1"/>
          </p:cNvSpPr>
          <p:nvPr/>
        </p:nvSpPr>
        <p:spPr bwMode="auto">
          <a:xfrm>
            <a:off x="381000" y="1066800"/>
            <a:ext cx="8382000" cy="46782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u="sng" dirty="0">
              <a:solidFill>
                <a:srgbClr val="008080"/>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sng" strike="noStrike" cap="none" normalizeH="0" baseline="0" dirty="0" smtClean="0">
              <a:ln>
                <a:noFill/>
              </a:ln>
              <a:solidFill>
                <a:srgbClr val="008080"/>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300" b="1" u="sng" dirty="0">
              <a:solidFill>
                <a:srgbClr val="00808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sng" strike="noStrike" cap="none" normalizeH="0" baseline="0" dirty="0" smtClean="0">
              <a:ln>
                <a:noFill/>
              </a:ln>
              <a:solidFill>
                <a:srgbClr val="00808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533400" y="1524000"/>
            <a:ext cx="8382000" cy="923330"/>
          </a:xfrm>
          <a:prstGeom prst="rect">
            <a:avLst/>
          </a:prstGeom>
          <a:noFill/>
        </p:spPr>
        <p:txBody>
          <a:bodyPr wrap="square" rtlCol="0">
            <a:spAutoFit/>
          </a:bodyPr>
          <a:lstStyle/>
          <a:p>
            <a:endParaRPr lang="en-US" dirty="0" smtClean="0"/>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143000"/>
            <a:ext cx="7391400" cy="2308324"/>
          </a:xfrm>
          <a:prstGeom prst="rect">
            <a:avLst/>
          </a:prstGeom>
          <a:noFill/>
        </p:spPr>
        <p:txBody>
          <a:bodyPr wrap="square" rtlCol="0">
            <a:spAutoFit/>
          </a:bodyPr>
          <a:lstStyle/>
          <a:p>
            <a:r>
              <a:rPr lang="en-US" dirty="0"/>
              <a:t>Which of the following function of Array object removes the last element from an array and returns that element? </a:t>
            </a:r>
          </a:p>
          <a:p>
            <a:r>
              <a:rPr lang="en-US" dirty="0" smtClean="0"/>
              <a:t>A</a:t>
            </a:r>
            <a:r>
              <a:rPr lang="en-US" dirty="0"/>
              <a:t> push()</a:t>
            </a:r>
          </a:p>
          <a:p>
            <a:r>
              <a:rPr lang="en-US" dirty="0" smtClean="0"/>
              <a:t>B</a:t>
            </a:r>
            <a:r>
              <a:rPr lang="en-US" dirty="0"/>
              <a:t> delete()</a:t>
            </a:r>
          </a:p>
          <a:p>
            <a:r>
              <a:rPr lang="en-US" dirty="0"/>
              <a:t> </a:t>
            </a:r>
            <a:r>
              <a:rPr lang="en-US" dirty="0" smtClean="0"/>
              <a:t>C pop</a:t>
            </a:r>
            <a:r>
              <a:rPr lang="en-US" dirty="0"/>
              <a:t>()</a:t>
            </a:r>
          </a:p>
          <a:p>
            <a:r>
              <a:rPr lang="en-US" dirty="0"/>
              <a:t> </a:t>
            </a:r>
            <a:r>
              <a:rPr lang="en-US" dirty="0" smtClean="0"/>
              <a:t>D link</a:t>
            </a:r>
            <a:r>
              <a:rPr lang="en-US" dirty="0"/>
              <a:t>()</a:t>
            </a:r>
          </a:p>
          <a:p>
            <a:r>
              <a:rPr lang="en-US" dirty="0"/>
              <a:t/>
            </a:r>
            <a:br>
              <a:rPr lang="en-US" dirty="0"/>
            </a:br>
            <a:endParaRPr lang="en-IN" dirty="0"/>
          </a:p>
        </p:txBody>
      </p:sp>
    </p:spTree>
    <p:extLst>
      <p:ext uri="{BB962C8B-B14F-4D97-AF65-F5344CB8AC3E}">
        <p14:creationId xmlns:p14="http://schemas.microsoft.com/office/powerpoint/2010/main" val="2237456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610600" cy="4801314"/>
          </a:xfrm>
          <a:prstGeom prst="rect">
            <a:avLst/>
          </a:prstGeom>
          <a:noFill/>
        </p:spPr>
        <p:txBody>
          <a:bodyPr wrap="square" rtlCol="0">
            <a:spAutoFit/>
          </a:bodyPr>
          <a:lstStyle/>
          <a:p>
            <a:r>
              <a:rPr lang="en-US" b="1" dirty="0" smtClean="0"/>
              <a:t>Conditional Statements</a:t>
            </a:r>
          </a:p>
          <a:p>
            <a:endParaRPr lang="en-US" b="1" dirty="0" smtClean="0"/>
          </a:p>
          <a:p>
            <a:r>
              <a:rPr lang="en-US" dirty="0" smtClean="0"/>
              <a:t>In JavaScript we have the following conditional statements:</a:t>
            </a:r>
          </a:p>
          <a:p>
            <a:pPr lvl="0"/>
            <a:r>
              <a:rPr lang="en-US" dirty="0" smtClean="0"/>
              <a:t>Use</a:t>
            </a:r>
            <a:r>
              <a:rPr lang="en-US" b="1" dirty="0" smtClean="0"/>
              <a:t> if </a:t>
            </a:r>
            <a:r>
              <a:rPr lang="en-US" dirty="0" smtClean="0"/>
              <a:t>to specify a block of code to be executed, if a specified condition is true.</a:t>
            </a:r>
          </a:p>
          <a:p>
            <a:pPr lvl="0"/>
            <a:r>
              <a:rPr lang="en-US" dirty="0" smtClean="0"/>
              <a:t>Use </a:t>
            </a:r>
            <a:r>
              <a:rPr lang="en-US" b="1" dirty="0" smtClean="0"/>
              <a:t>else</a:t>
            </a:r>
            <a:r>
              <a:rPr lang="en-US" dirty="0" smtClean="0"/>
              <a:t> to specify a block of code to be executed, if the same condition is false.</a:t>
            </a:r>
          </a:p>
          <a:p>
            <a:pPr lvl="0"/>
            <a:r>
              <a:rPr lang="en-US" dirty="0" smtClean="0"/>
              <a:t>Use </a:t>
            </a:r>
            <a:r>
              <a:rPr lang="en-US" b="1" dirty="0" smtClean="0"/>
              <a:t>else if</a:t>
            </a:r>
            <a:r>
              <a:rPr lang="en-US" dirty="0" smtClean="0"/>
              <a:t> to specify a new condition to test, if the first condition is false.</a:t>
            </a:r>
          </a:p>
          <a:p>
            <a:pPr lvl="0"/>
            <a:r>
              <a:rPr lang="en-US" dirty="0" smtClean="0"/>
              <a:t>Use </a:t>
            </a:r>
            <a:r>
              <a:rPr lang="en-US" b="1" dirty="0" smtClean="0"/>
              <a:t>switch</a:t>
            </a:r>
            <a:r>
              <a:rPr lang="en-US" dirty="0" smtClean="0"/>
              <a:t> to specify many alternative blocks of code to be executed.</a:t>
            </a:r>
          </a:p>
          <a:p>
            <a:pPr lvl="0"/>
            <a:endParaRPr lang="en-US" dirty="0" smtClean="0"/>
          </a:p>
          <a:p>
            <a:r>
              <a:rPr lang="en-US" b="1" dirty="0" smtClean="0"/>
              <a:t>The if Statement</a:t>
            </a:r>
          </a:p>
          <a:p>
            <a:r>
              <a:rPr lang="en-US" dirty="0" smtClean="0"/>
              <a:t>Use the </a:t>
            </a:r>
            <a:r>
              <a:rPr lang="en-US" b="1" dirty="0" smtClean="0"/>
              <a:t>if</a:t>
            </a:r>
            <a:r>
              <a:rPr lang="en-US" dirty="0" smtClean="0"/>
              <a:t> statement to specify a block of JavaScript code to be executed if a condition is true.</a:t>
            </a:r>
          </a:p>
          <a:p>
            <a:r>
              <a:rPr lang="en-US" dirty="0" smtClean="0"/>
              <a:t>Syntax</a:t>
            </a:r>
            <a:endParaRPr lang="en-US" b="1" dirty="0" smtClean="0"/>
          </a:p>
          <a:p>
            <a:r>
              <a:rPr lang="en-US" dirty="0" smtClean="0"/>
              <a:t>if (</a:t>
            </a:r>
            <a:r>
              <a:rPr lang="en-US" i="1" dirty="0" smtClean="0"/>
              <a:t>condition</a:t>
            </a:r>
            <a:r>
              <a:rPr lang="en-US" dirty="0" smtClean="0"/>
              <a:t>) {</a:t>
            </a:r>
            <a:br>
              <a:rPr lang="en-US" dirty="0" smtClean="0"/>
            </a:br>
            <a:r>
              <a:rPr lang="en-US" i="1" dirty="0" smtClean="0"/>
              <a:t>    block of code to be executed if the condition is true</a:t>
            </a:r>
            <a:br>
              <a:rPr lang="en-US" i="1" dirty="0" smtClean="0"/>
            </a:br>
            <a:r>
              <a:rPr lang="en-US" dirty="0" smtClean="0"/>
              <a:t>}</a:t>
            </a:r>
          </a:p>
          <a:p>
            <a:pPr lvl="0"/>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8437951" cy="6186309"/>
          </a:xfrm>
          <a:prstGeom prst="rect">
            <a:avLst/>
          </a:prstGeom>
          <a:noFill/>
        </p:spPr>
        <p:txBody>
          <a:bodyPr wrap="none" rtlCol="0">
            <a:spAutoFit/>
          </a:bodyPr>
          <a:lstStyle/>
          <a:p>
            <a:r>
              <a:rPr lang="en-US" b="1" dirty="0" smtClean="0"/>
              <a:t>The else Statement:</a:t>
            </a:r>
          </a:p>
          <a:p>
            <a:endParaRPr lang="en-US" b="1" dirty="0" smtClean="0"/>
          </a:p>
          <a:p>
            <a:r>
              <a:rPr lang="en-US" dirty="0" smtClean="0"/>
              <a:t>Use the </a:t>
            </a:r>
            <a:r>
              <a:rPr lang="en-US" b="1" dirty="0" smtClean="0"/>
              <a:t>else</a:t>
            </a:r>
            <a:r>
              <a:rPr lang="en-US" dirty="0" smtClean="0"/>
              <a:t> statement to specify a block of code to be executed if the condition is false.</a:t>
            </a:r>
          </a:p>
          <a:p>
            <a:r>
              <a:rPr lang="en-US" dirty="0" smtClean="0"/>
              <a:t>if (</a:t>
            </a:r>
            <a:r>
              <a:rPr lang="en-US" i="1" dirty="0" smtClean="0"/>
              <a:t>condition</a:t>
            </a:r>
            <a:r>
              <a:rPr lang="en-US" dirty="0" smtClean="0"/>
              <a:t>) {</a:t>
            </a:r>
            <a:br>
              <a:rPr lang="en-US" dirty="0" smtClean="0"/>
            </a:br>
            <a:r>
              <a:rPr lang="en-US" i="1" dirty="0" smtClean="0"/>
              <a:t>    block of code to be executed if the condition is true</a:t>
            </a:r>
            <a:br>
              <a:rPr lang="en-US" i="1" dirty="0" smtClean="0"/>
            </a:br>
            <a:r>
              <a:rPr lang="en-US" dirty="0" smtClean="0"/>
              <a:t>} else { </a:t>
            </a:r>
            <a:br>
              <a:rPr lang="en-US" dirty="0" smtClean="0"/>
            </a:br>
            <a:r>
              <a:rPr lang="en-US" i="1" dirty="0" smtClean="0"/>
              <a:t>    block of code to be executed if the condition is false</a:t>
            </a:r>
            <a:br>
              <a:rPr lang="en-US" i="1" dirty="0" smtClean="0"/>
            </a:br>
            <a:r>
              <a:rPr lang="en-US" dirty="0" smtClean="0"/>
              <a:t>}</a:t>
            </a:r>
          </a:p>
          <a:p>
            <a:endParaRPr lang="en-US" dirty="0" smtClean="0"/>
          </a:p>
          <a:p>
            <a:r>
              <a:rPr lang="en-US" b="1" dirty="0" smtClean="0"/>
              <a:t>The else if Statement</a:t>
            </a:r>
          </a:p>
          <a:p>
            <a:r>
              <a:rPr lang="en-US" dirty="0" smtClean="0"/>
              <a:t>Use the </a:t>
            </a:r>
            <a:r>
              <a:rPr lang="en-US" b="1" dirty="0" smtClean="0"/>
              <a:t>else if</a:t>
            </a:r>
            <a:r>
              <a:rPr lang="en-US" dirty="0" smtClean="0"/>
              <a:t> statement to specify a new condition if the first condition is false.</a:t>
            </a:r>
          </a:p>
          <a:p>
            <a:r>
              <a:rPr lang="en-US" dirty="0" smtClean="0"/>
              <a:t>Syntax</a:t>
            </a:r>
          </a:p>
          <a:p>
            <a:endParaRPr lang="en-US" b="1" dirty="0" smtClean="0"/>
          </a:p>
          <a:p>
            <a:r>
              <a:rPr lang="en-US" dirty="0" smtClean="0"/>
              <a:t>if (</a:t>
            </a:r>
            <a:r>
              <a:rPr lang="en-US" i="1" dirty="0" smtClean="0"/>
              <a:t>condition1</a:t>
            </a:r>
            <a:r>
              <a:rPr lang="en-US" dirty="0" smtClean="0"/>
              <a:t>) {</a:t>
            </a:r>
            <a:br>
              <a:rPr lang="en-US" dirty="0" smtClean="0"/>
            </a:br>
            <a:r>
              <a:rPr lang="en-US" i="1" dirty="0" smtClean="0"/>
              <a:t>    block of code to be executed if condition1 is true</a:t>
            </a:r>
            <a:br>
              <a:rPr lang="en-US" i="1" dirty="0" smtClean="0"/>
            </a:br>
            <a:r>
              <a:rPr lang="en-US" dirty="0" smtClean="0"/>
              <a:t>} else if (</a:t>
            </a:r>
            <a:r>
              <a:rPr lang="en-US" i="1" dirty="0" smtClean="0"/>
              <a:t>condition2</a:t>
            </a:r>
            <a:r>
              <a:rPr lang="en-US" dirty="0" smtClean="0"/>
              <a:t>) {</a:t>
            </a:r>
            <a:br>
              <a:rPr lang="en-US" dirty="0" smtClean="0"/>
            </a:br>
            <a:r>
              <a:rPr lang="en-US" i="1" dirty="0" smtClean="0"/>
              <a:t>    block of code to be executed if the condition1 is false and condition2 is true</a:t>
            </a:r>
            <a:r>
              <a:rPr lang="en-US" dirty="0" smtClean="0"/>
              <a:t/>
            </a:r>
            <a:br>
              <a:rPr lang="en-US" dirty="0" smtClean="0"/>
            </a:br>
            <a:r>
              <a:rPr lang="en-US" dirty="0" smtClean="0"/>
              <a:t>} else {</a:t>
            </a:r>
            <a:br>
              <a:rPr lang="en-US" dirty="0" smtClean="0"/>
            </a:br>
            <a:r>
              <a:rPr lang="en-US" i="1" dirty="0" smtClean="0"/>
              <a:t>    block of code to be executed if the condition1 is false and condition2 is false</a:t>
            </a:r>
            <a:br>
              <a:rPr lang="en-US" i="1" dirty="0" smtClean="0"/>
            </a:br>
            <a:r>
              <a:rPr lang="en-US" dirty="0" smtClean="0"/>
              <a:t>}</a:t>
            </a:r>
          </a:p>
          <a:p>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417561" cy="4801314"/>
          </a:xfrm>
          <a:prstGeom prst="rect">
            <a:avLst/>
          </a:prstGeom>
          <a:noFill/>
        </p:spPr>
        <p:txBody>
          <a:bodyPr wrap="none" rtlCol="0">
            <a:spAutoFit/>
          </a:bodyPr>
          <a:lstStyle/>
          <a:p>
            <a:r>
              <a:rPr lang="en-US" b="1" dirty="0" smtClean="0"/>
              <a:t>JavaScript Switch Statement:</a:t>
            </a:r>
          </a:p>
          <a:p>
            <a:endParaRPr lang="en-US" b="1" dirty="0" smtClean="0"/>
          </a:p>
          <a:p>
            <a:r>
              <a:rPr lang="en-US" dirty="0" smtClean="0"/>
              <a:t>The switch statement is used to perform different actions based on different conditions.</a:t>
            </a:r>
          </a:p>
          <a:p>
            <a:r>
              <a:rPr lang="en-US" dirty="0" smtClean="0"/>
              <a:t>The JavaScript Switch Statement</a:t>
            </a:r>
            <a:endParaRPr lang="en-US" b="1" dirty="0" smtClean="0"/>
          </a:p>
          <a:p>
            <a:r>
              <a:rPr lang="en-US" dirty="0" smtClean="0"/>
              <a:t>Use the switch statement to select one of many blocks of code to be executed.</a:t>
            </a:r>
          </a:p>
          <a:p>
            <a:r>
              <a:rPr lang="en-US" dirty="0" smtClean="0"/>
              <a:t>Syntax</a:t>
            </a:r>
            <a:endParaRPr lang="en-US" b="1" dirty="0" smtClean="0"/>
          </a:p>
          <a:p>
            <a:r>
              <a:rPr lang="en-US" dirty="0" smtClean="0"/>
              <a:t>switch(</a:t>
            </a:r>
            <a:r>
              <a:rPr lang="en-US" i="1" dirty="0" smtClean="0"/>
              <a:t>expression</a:t>
            </a:r>
            <a:r>
              <a:rPr lang="en-US" dirty="0" smtClean="0"/>
              <a:t>) {</a:t>
            </a:r>
            <a:br>
              <a:rPr lang="en-US" dirty="0" smtClean="0"/>
            </a:br>
            <a:r>
              <a:rPr lang="en-US" dirty="0" smtClean="0"/>
              <a:t>    case </a:t>
            </a:r>
            <a:r>
              <a:rPr lang="en-US" i="1" dirty="0" smtClean="0"/>
              <a:t>n</a:t>
            </a:r>
            <a:r>
              <a:rPr lang="en-US" dirty="0" smtClean="0"/>
              <a:t>:</a:t>
            </a:r>
            <a:br>
              <a:rPr lang="en-US" dirty="0" smtClean="0"/>
            </a:br>
            <a:r>
              <a:rPr lang="en-US" i="1" dirty="0" smtClean="0"/>
              <a:t>        code block</a:t>
            </a:r>
            <a:br>
              <a:rPr lang="en-US" i="1" dirty="0" smtClean="0"/>
            </a:br>
            <a:r>
              <a:rPr lang="en-US" dirty="0" smtClean="0"/>
              <a:t>        break;</a:t>
            </a:r>
            <a:br>
              <a:rPr lang="en-US" dirty="0" smtClean="0"/>
            </a:br>
            <a:r>
              <a:rPr lang="en-US" dirty="0" smtClean="0"/>
              <a:t>    case </a:t>
            </a:r>
            <a:r>
              <a:rPr lang="en-US" i="1" dirty="0" smtClean="0"/>
              <a:t>n</a:t>
            </a:r>
            <a:r>
              <a:rPr lang="en-US" dirty="0" smtClean="0"/>
              <a:t>:</a:t>
            </a:r>
            <a:br>
              <a:rPr lang="en-US" dirty="0" smtClean="0"/>
            </a:br>
            <a:r>
              <a:rPr lang="en-US" i="1" dirty="0" smtClean="0"/>
              <a:t>        code block</a:t>
            </a:r>
            <a:br>
              <a:rPr lang="en-US" i="1" dirty="0" smtClean="0"/>
            </a:br>
            <a:r>
              <a:rPr lang="en-US" dirty="0" smtClean="0"/>
              <a:t>        break;</a:t>
            </a:r>
            <a:br>
              <a:rPr lang="en-US" dirty="0" smtClean="0"/>
            </a:br>
            <a:r>
              <a:rPr lang="en-US" dirty="0" smtClean="0"/>
              <a:t>    default:</a:t>
            </a:r>
            <a:br>
              <a:rPr lang="en-US" dirty="0" smtClean="0"/>
            </a:br>
            <a:r>
              <a:rPr lang="en-US" dirty="0" smtClean="0"/>
              <a:t>        </a:t>
            </a:r>
            <a:r>
              <a:rPr lang="en-US" i="1" dirty="0" smtClean="0"/>
              <a:t>default code block</a:t>
            </a:r>
            <a:r>
              <a:rPr lang="en-US" dirty="0" smtClean="0"/>
              <a:t/>
            </a:r>
            <a:br>
              <a:rPr lang="en-US" dirty="0" smtClean="0"/>
            </a:br>
            <a:r>
              <a:rPr lang="en-US" dirty="0" smtClean="0"/>
              <a: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8610600" cy="7294305"/>
          </a:xfrm>
          <a:prstGeom prst="rect">
            <a:avLst/>
          </a:prstGeom>
          <a:noFill/>
        </p:spPr>
        <p:txBody>
          <a:bodyPr wrap="square" rtlCol="0">
            <a:spAutoFit/>
          </a:bodyPr>
          <a:lstStyle/>
          <a:p>
            <a:r>
              <a:rPr lang="en-US" b="1" dirty="0" smtClean="0"/>
              <a:t>JavaScript Loops</a:t>
            </a:r>
          </a:p>
          <a:p>
            <a:endParaRPr lang="en-US" b="1" dirty="0" smtClean="0"/>
          </a:p>
          <a:p>
            <a:r>
              <a:rPr lang="en-US" dirty="0" smtClean="0"/>
              <a:t>JavaScript supports different kinds of loops:</a:t>
            </a:r>
          </a:p>
          <a:p>
            <a:pPr lvl="0"/>
            <a:r>
              <a:rPr lang="en-US" b="1" dirty="0" smtClean="0"/>
              <a:t>for </a:t>
            </a:r>
            <a:r>
              <a:rPr lang="en-US" dirty="0" smtClean="0"/>
              <a:t>- loops through a block of code a number of times</a:t>
            </a:r>
          </a:p>
          <a:p>
            <a:pPr lvl="0"/>
            <a:r>
              <a:rPr lang="en-US" b="1" dirty="0" smtClean="0"/>
              <a:t>for/in </a:t>
            </a:r>
            <a:r>
              <a:rPr lang="en-US" dirty="0" smtClean="0"/>
              <a:t>- loops through the properties of an object</a:t>
            </a:r>
          </a:p>
          <a:p>
            <a:pPr lvl="0"/>
            <a:r>
              <a:rPr lang="en-US" b="1" dirty="0" smtClean="0"/>
              <a:t>while </a:t>
            </a:r>
            <a:r>
              <a:rPr lang="en-US" dirty="0" smtClean="0"/>
              <a:t>- loops through a block of code while a specified condition is true</a:t>
            </a:r>
          </a:p>
          <a:p>
            <a:pPr lvl="0"/>
            <a:r>
              <a:rPr lang="en-US" b="1" dirty="0" smtClean="0"/>
              <a:t>do/while</a:t>
            </a:r>
            <a:r>
              <a:rPr lang="en-US" dirty="0" smtClean="0"/>
              <a:t> - also loops through a block of code while a specified condition is true</a:t>
            </a:r>
          </a:p>
          <a:p>
            <a:pPr lvl="0"/>
            <a:endParaRPr lang="en-US" dirty="0" smtClean="0"/>
          </a:p>
          <a:p>
            <a:r>
              <a:rPr lang="en-US" b="1" dirty="0" smtClean="0"/>
              <a:t>The For Loop</a:t>
            </a:r>
          </a:p>
          <a:p>
            <a:r>
              <a:rPr lang="en-US" dirty="0" smtClean="0"/>
              <a:t>The for loop is often the tool you will use when you want to create a loop.</a:t>
            </a:r>
          </a:p>
          <a:p>
            <a:r>
              <a:rPr lang="en-US" dirty="0" smtClean="0"/>
              <a:t>The for loop has the following syntax:</a:t>
            </a:r>
          </a:p>
          <a:p>
            <a:r>
              <a:rPr lang="en-US" dirty="0" smtClean="0"/>
              <a:t>for (</a:t>
            </a:r>
            <a:r>
              <a:rPr lang="en-US" i="1" dirty="0" smtClean="0"/>
              <a:t>statement 1</a:t>
            </a:r>
            <a:r>
              <a:rPr lang="en-US" dirty="0" smtClean="0"/>
              <a:t>;</a:t>
            </a:r>
            <a:r>
              <a:rPr lang="en-US" i="1" dirty="0" smtClean="0"/>
              <a:t> statement 2</a:t>
            </a:r>
            <a:r>
              <a:rPr lang="en-US" dirty="0" smtClean="0"/>
              <a:t>;</a:t>
            </a:r>
            <a:r>
              <a:rPr lang="en-US" i="1" dirty="0" smtClean="0"/>
              <a:t> statement 3</a:t>
            </a:r>
            <a:r>
              <a:rPr lang="en-US" dirty="0" smtClean="0"/>
              <a:t>) {</a:t>
            </a:r>
            <a:br>
              <a:rPr lang="en-US" dirty="0" smtClean="0"/>
            </a:br>
            <a:r>
              <a:rPr lang="en-US" dirty="0" smtClean="0"/>
              <a:t>    </a:t>
            </a:r>
            <a:r>
              <a:rPr lang="en-US" i="1" dirty="0" smtClean="0"/>
              <a:t>code block to be executed</a:t>
            </a:r>
            <a:r>
              <a:rPr lang="en-US" dirty="0" smtClean="0"/>
              <a:t/>
            </a:r>
            <a:br>
              <a:rPr lang="en-US" dirty="0" smtClean="0"/>
            </a:br>
            <a:r>
              <a:rPr lang="en-US" dirty="0" smtClean="0"/>
              <a:t>}</a:t>
            </a:r>
          </a:p>
          <a:p>
            <a:endParaRPr lang="en-US" dirty="0" smtClean="0"/>
          </a:p>
          <a:p>
            <a:r>
              <a:rPr lang="en-US" b="1" dirty="0" smtClean="0"/>
              <a:t>The While Loop</a:t>
            </a:r>
          </a:p>
          <a:p>
            <a:r>
              <a:rPr lang="en-US" dirty="0" smtClean="0"/>
              <a:t>The while loop loops through a block of code as long as a specified condition is true.</a:t>
            </a:r>
          </a:p>
          <a:p>
            <a:r>
              <a:rPr lang="en-US" dirty="0" smtClean="0"/>
              <a:t>Syntax</a:t>
            </a:r>
          </a:p>
          <a:p>
            <a:r>
              <a:rPr lang="en-US" dirty="0" smtClean="0"/>
              <a:t>while (</a:t>
            </a:r>
            <a:r>
              <a:rPr lang="en-US" i="1" dirty="0" smtClean="0"/>
              <a:t>condition</a:t>
            </a:r>
            <a:r>
              <a:rPr lang="en-US" dirty="0" smtClean="0"/>
              <a:t>) {</a:t>
            </a:r>
            <a:br>
              <a:rPr lang="en-US" dirty="0" smtClean="0"/>
            </a:br>
            <a:r>
              <a:rPr lang="en-US" i="1" dirty="0" smtClean="0"/>
              <a:t>    code block to be executed</a:t>
            </a:r>
            <a:r>
              <a:rPr lang="en-US" dirty="0" smtClean="0"/>
              <a:t/>
            </a:r>
            <a:br>
              <a:rPr lang="en-US" dirty="0" smtClean="0"/>
            </a:br>
            <a:r>
              <a:rPr lang="en-US" dirty="0" smtClean="0"/>
              <a:t>}</a:t>
            </a:r>
          </a:p>
          <a:p>
            <a:endParaRPr lang="en-US" dirty="0" smtClean="0"/>
          </a:p>
          <a:p>
            <a:pPr lvl="0"/>
            <a:endParaRPr lang="en-US" dirty="0" smtClean="0"/>
          </a:p>
          <a:p>
            <a:endParaRPr lang="en-US" b="1"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90600"/>
            <a:ext cx="8686801" cy="3139321"/>
          </a:xfrm>
          <a:prstGeom prst="rect">
            <a:avLst/>
          </a:prstGeom>
          <a:noFill/>
        </p:spPr>
        <p:txBody>
          <a:bodyPr wrap="square" rtlCol="0">
            <a:spAutoFit/>
          </a:bodyPr>
          <a:lstStyle/>
          <a:p>
            <a:r>
              <a:rPr lang="en-US" b="1" dirty="0" smtClean="0"/>
              <a:t>The Do/While Loop</a:t>
            </a:r>
          </a:p>
          <a:p>
            <a:endParaRPr lang="en-US" b="1" dirty="0" smtClean="0"/>
          </a:p>
          <a:p>
            <a:r>
              <a:rPr lang="en-US" dirty="0" smtClean="0"/>
              <a:t>The do/while loop is a variant of the while loop. This loop will execute the code block once, before checking if the condition is true, then it will repeat the loop as long as the condition is true.</a:t>
            </a:r>
          </a:p>
          <a:p>
            <a:r>
              <a:rPr lang="en-US" dirty="0" smtClean="0"/>
              <a:t>Syntax</a:t>
            </a:r>
          </a:p>
          <a:p>
            <a:r>
              <a:rPr lang="en-US" dirty="0" smtClean="0"/>
              <a:t>do {</a:t>
            </a:r>
            <a:br>
              <a:rPr lang="en-US" dirty="0" smtClean="0"/>
            </a:br>
            <a:r>
              <a:rPr lang="en-US" i="1" dirty="0" smtClean="0"/>
              <a:t>    code block to be executed</a:t>
            </a:r>
            <a:br>
              <a:rPr lang="en-US" i="1" dirty="0" smtClean="0"/>
            </a:br>
            <a:r>
              <a:rPr lang="en-US" dirty="0" smtClean="0"/>
              <a:t>}</a:t>
            </a:r>
            <a:br>
              <a:rPr lang="en-US" dirty="0" smtClean="0"/>
            </a:br>
            <a:r>
              <a:rPr lang="en-US" dirty="0" smtClean="0"/>
              <a:t>while (</a:t>
            </a:r>
            <a:r>
              <a:rPr lang="en-US" i="1" dirty="0" smtClean="0"/>
              <a:t>condition</a:t>
            </a:r>
            <a:r>
              <a:rPr lang="en-US" dirty="0" smtClean="0"/>
              <a: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8458200" cy="5355312"/>
          </a:xfrm>
          <a:prstGeom prst="rect">
            <a:avLst/>
          </a:prstGeom>
          <a:noFill/>
        </p:spPr>
        <p:txBody>
          <a:bodyPr wrap="square" rtlCol="0">
            <a:spAutoFit/>
          </a:bodyPr>
          <a:lstStyle/>
          <a:p>
            <a:r>
              <a:rPr lang="en-US" b="1" dirty="0" smtClean="0"/>
              <a:t>The For/In Loop</a:t>
            </a:r>
          </a:p>
          <a:p>
            <a:endParaRPr lang="en-US" b="1" dirty="0" smtClean="0"/>
          </a:p>
          <a:p>
            <a:r>
              <a:rPr lang="en-US" dirty="0" smtClean="0"/>
              <a:t>The JavaScript for/in statement loops through the properties of an object:</a:t>
            </a:r>
          </a:p>
          <a:p>
            <a:r>
              <a:rPr lang="en-US" dirty="0" smtClean="0"/>
              <a:t>&lt;!DOCTYPE html&gt;</a:t>
            </a:r>
          </a:p>
          <a:p>
            <a:r>
              <a:rPr lang="en-US" dirty="0" smtClean="0"/>
              <a:t>&lt;html&gt;</a:t>
            </a:r>
          </a:p>
          <a:p>
            <a:r>
              <a:rPr lang="en-US" dirty="0" smtClean="0"/>
              <a:t>&lt;body&gt;</a:t>
            </a:r>
          </a:p>
          <a:p>
            <a:r>
              <a:rPr lang="en-US" dirty="0" smtClean="0"/>
              <a:t>&lt;p id="</a:t>
            </a:r>
            <a:r>
              <a:rPr lang="en-US" dirty="0" err="1" smtClean="0"/>
              <a:t>abc</a:t>
            </a:r>
            <a:r>
              <a:rPr lang="en-US" dirty="0" smtClean="0"/>
              <a:t>"&gt;&lt;/p&gt;</a:t>
            </a:r>
          </a:p>
          <a:p>
            <a:r>
              <a:rPr lang="en-US" dirty="0" smtClean="0"/>
              <a:t>&lt;script&gt;</a:t>
            </a:r>
          </a:p>
          <a:p>
            <a:r>
              <a:rPr lang="en-US" dirty="0" err="1" smtClean="0"/>
              <a:t>var</a:t>
            </a:r>
            <a:r>
              <a:rPr lang="en-US" dirty="0" smtClean="0"/>
              <a:t> txt=“”;</a:t>
            </a:r>
          </a:p>
          <a:p>
            <a:r>
              <a:rPr lang="en-US" dirty="0" err="1" smtClean="0"/>
              <a:t>var</a:t>
            </a:r>
            <a:r>
              <a:rPr lang="en-US" dirty="0" smtClean="0"/>
              <a:t> person = {</a:t>
            </a:r>
            <a:r>
              <a:rPr lang="en-US" dirty="0" err="1" smtClean="0"/>
              <a:t>fname</a:t>
            </a:r>
            <a:r>
              <a:rPr lang="en-US" dirty="0" smtClean="0"/>
              <a:t>:"</a:t>
            </a:r>
            <a:r>
              <a:rPr lang="en-US" dirty="0" err="1" smtClean="0"/>
              <a:t>Rahul</a:t>
            </a:r>
            <a:r>
              <a:rPr lang="en-US" dirty="0" smtClean="0"/>
              <a:t>", </a:t>
            </a:r>
            <a:r>
              <a:rPr lang="en-US" dirty="0" err="1" smtClean="0"/>
              <a:t>lname</a:t>
            </a:r>
            <a:r>
              <a:rPr lang="en-US" dirty="0" smtClean="0"/>
              <a:t>:"Sharma", age:25};</a:t>
            </a:r>
          </a:p>
          <a:p>
            <a:r>
              <a:rPr lang="en-US" dirty="0" err="1" smtClean="0"/>
              <a:t>var</a:t>
            </a:r>
            <a:r>
              <a:rPr lang="en-US" dirty="0" smtClean="0"/>
              <a:t> x;</a:t>
            </a:r>
          </a:p>
          <a:p>
            <a:r>
              <a:rPr lang="en-US" dirty="0" smtClean="0"/>
              <a:t>for (x in person) {</a:t>
            </a:r>
          </a:p>
          <a:p>
            <a:r>
              <a:rPr lang="en-US" dirty="0" smtClean="0"/>
              <a:t>    txt += person[x] + " ";</a:t>
            </a:r>
          </a:p>
          <a:p>
            <a:r>
              <a:rPr lang="en-US" dirty="0" smtClean="0"/>
              <a:t>}</a:t>
            </a:r>
          </a:p>
          <a:p>
            <a:r>
              <a:rPr lang="en-US" dirty="0" err="1" smtClean="0"/>
              <a:t>document.getElementById</a:t>
            </a:r>
            <a:r>
              <a:rPr lang="en-US" dirty="0" smtClean="0"/>
              <a:t>("</a:t>
            </a:r>
            <a:r>
              <a:rPr lang="en-US" dirty="0" err="1" smtClean="0"/>
              <a:t>abc</a:t>
            </a:r>
            <a:r>
              <a:rPr lang="en-US" dirty="0" smtClean="0"/>
              <a:t>").</a:t>
            </a:r>
            <a:r>
              <a:rPr lang="en-US" dirty="0" err="1" smtClean="0"/>
              <a:t>innerHTML</a:t>
            </a:r>
            <a:r>
              <a:rPr lang="en-US" dirty="0" smtClean="0"/>
              <a:t> = txt;</a:t>
            </a:r>
          </a:p>
          <a:p>
            <a:r>
              <a:rPr lang="en-US" dirty="0" smtClean="0"/>
              <a:t>&lt;/script&gt;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914400"/>
            <a:ext cx="8305800" cy="5632311"/>
          </a:xfrm>
          <a:prstGeom prst="rect">
            <a:avLst/>
          </a:prstGeom>
          <a:noFill/>
        </p:spPr>
        <p:txBody>
          <a:bodyPr wrap="square" rtlCol="0">
            <a:spAutoFit/>
          </a:bodyPr>
          <a:lstStyle/>
          <a:p>
            <a:r>
              <a:rPr lang="en-US" dirty="0" err="1" smtClean="0"/>
              <a:t>var</a:t>
            </a:r>
            <a:r>
              <a:rPr lang="en-US" dirty="0" smtClean="0"/>
              <a:t> result = n;</a:t>
            </a:r>
          </a:p>
          <a:p>
            <a:r>
              <a:rPr lang="en-US" dirty="0" smtClean="0"/>
              <a:t>    while (n &gt; 1) </a:t>
            </a:r>
          </a:p>
          <a:p>
            <a:r>
              <a:rPr lang="en-US" dirty="0" smtClean="0"/>
              <a:t>    {</a:t>
            </a:r>
          </a:p>
          <a:p>
            <a:r>
              <a:rPr lang="en-US" dirty="0" smtClean="0"/>
              <a:t>        result = result * (n - 1)</a:t>
            </a:r>
          </a:p>
          <a:p>
            <a:r>
              <a:rPr lang="en-US" dirty="0" smtClean="0"/>
              <a:t>        n = n - 1;</a:t>
            </a:r>
          </a:p>
          <a:p>
            <a:r>
              <a:rPr lang="en-US" dirty="0" smtClean="0"/>
              <a:t>    }</a:t>
            </a:r>
          </a:p>
          <a:p>
            <a:endParaRPr lang="en-US" dirty="0" smtClean="0"/>
          </a:p>
          <a:p>
            <a:r>
              <a:rPr lang="en-US" dirty="0" smtClean="0"/>
              <a:t>    return result;</a:t>
            </a:r>
          </a:p>
          <a:p>
            <a:endParaRPr lang="en-US" dirty="0" smtClean="0"/>
          </a:p>
          <a:p>
            <a:r>
              <a:rPr lang="en-US" dirty="0" smtClean="0"/>
              <a:t>}</a:t>
            </a:r>
          </a:p>
          <a:p>
            <a:r>
              <a:rPr lang="en-US" dirty="0" smtClean="0"/>
              <a:t>function </a:t>
            </a:r>
            <a:r>
              <a:rPr lang="en-US" dirty="0" err="1" smtClean="0"/>
              <a:t>abc</a:t>
            </a:r>
            <a:r>
              <a:rPr lang="en-US" dirty="0" smtClean="0"/>
              <a:t>()</a:t>
            </a:r>
          </a:p>
          <a:p>
            <a:r>
              <a:rPr lang="en-US" dirty="0" smtClean="0"/>
              <a:t>{</a:t>
            </a:r>
          </a:p>
          <a:p>
            <a:r>
              <a:rPr lang="en-US" dirty="0" err="1" smtClean="0"/>
              <a:t>document.write</a:t>
            </a:r>
            <a:r>
              <a:rPr lang="en-US" dirty="0" smtClean="0"/>
              <a:t>(factorial(5));</a:t>
            </a:r>
          </a:p>
          <a:p>
            <a:r>
              <a:rPr lang="en-US" dirty="0" smtClean="0"/>
              <a:t>}</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763000" cy="6186309"/>
          </a:xfrm>
          <a:prstGeom prst="rect">
            <a:avLst/>
          </a:prstGeom>
          <a:noFill/>
        </p:spPr>
        <p:txBody>
          <a:bodyPr wrap="square" rtlCol="0">
            <a:spAutoFit/>
          </a:bodyPr>
          <a:lstStyle/>
          <a:p>
            <a:r>
              <a:rPr lang="en-US" b="1" dirty="0" smtClean="0"/>
              <a:t>Example : </a:t>
            </a:r>
            <a:r>
              <a:rPr lang="en-US" dirty="0" smtClean="0"/>
              <a:t>Computing the factorial of a number using a recursive function</a:t>
            </a:r>
          </a:p>
          <a:p>
            <a:r>
              <a:rPr lang="en-US" dirty="0" smtClean="0"/>
              <a:t>&lt;html&gt;</a:t>
            </a:r>
          </a:p>
          <a:p>
            <a:r>
              <a:rPr lang="en-US" dirty="0" smtClean="0"/>
              <a:t>&lt;head&gt;</a:t>
            </a:r>
          </a:p>
          <a:p>
            <a:r>
              <a:rPr lang="en-US" dirty="0" smtClean="0"/>
              <a:t>&lt;script&gt;</a:t>
            </a:r>
          </a:p>
          <a:p>
            <a:r>
              <a:rPr lang="en-US" dirty="0" smtClean="0"/>
              <a:t>function factorial(n) </a:t>
            </a:r>
          </a:p>
          <a:p>
            <a:r>
              <a:rPr lang="en-US" dirty="0" smtClean="0"/>
              <a:t>{</a:t>
            </a:r>
          </a:p>
          <a:p>
            <a:r>
              <a:rPr lang="en-US" dirty="0" smtClean="0"/>
              <a:t>    if (n == 0 || n == 1) </a:t>
            </a:r>
          </a:p>
          <a:p>
            <a:r>
              <a:rPr lang="en-US" dirty="0" smtClean="0"/>
              <a:t>    {</a:t>
            </a:r>
          </a:p>
          <a:p>
            <a:r>
              <a:rPr lang="en-US" dirty="0" smtClean="0"/>
              <a:t>        return 1;</a:t>
            </a:r>
          </a:p>
          <a:p>
            <a:r>
              <a:rPr lang="en-US" dirty="0" smtClean="0"/>
              <a:t>    }</a:t>
            </a:r>
          </a:p>
          <a:p>
            <a:r>
              <a:rPr lang="en-US" dirty="0" smtClean="0"/>
              <a:t>    return n * factorial(n - 1);</a:t>
            </a:r>
          </a:p>
          <a:p>
            <a:r>
              <a:rPr lang="en-US" dirty="0" smtClean="0"/>
              <a:t>}</a:t>
            </a:r>
          </a:p>
          <a:p>
            <a:r>
              <a:rPr lang="en-US" dirty="0" smtClean="0"/>
              <a:t>function </a:t>
            </a:r>
            <a:r>
              <a:rPr lang="en-US" dirty="0" err="1" smtClean="0"/>
              <a:t>abc</a:t>
            </a:r>
            <a:r>
              <a:rPr lang="en-US" dirty="0" smtClean="0"/>
              <a:t>()</a:t>
            </a:r>
          </a:p>
          <a:p>
            <a:r>
              <a:rPr lang="en-US" dirty="0" smtClean="0"/>
              <a:t>{</a:t>
            </a:r>
          </a:p>
          <a:p>
            <a:r>
              <a:rPr lang="en-US" dirty="0" err="1" smtClean="0"/>
              <a:t>document.write</a:t>
            </a:r>
            <a:r>
              <a:rPr lang="en-US" dirty="0" smtClean="0"/>
              <a:t>(factorial(5));</a:t>
            </a:r>
          </a:p>
          <a:p>
            <a:r>
              <a:rPr lang="en-US" dirty="0" smtClean="0"/>
              <a:t>}</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371600"/>
            <a:ext cx="8341514" cy="1569660"/>
          </a:xfrm>
          <a:prstGeom prst="rect">
            <a:avLst/>
          </a:prstGeom>
          <a:noFill/>
        </p:spPr>
        <p:txBody>
          <a:bodyPr wrap="none" rtlCol="0">
            <a:spAutoFit/>
          </a:bodyPr>
          <a:lstStyle/>
          <a:p>
            <a:endParaRPr lang="en-US" sz="2400" dirty="0" smtClean="0"/>
          </a:p>
          <a:p>
            <a:endParaRPr lang="en-US" sz="2400" dirty="0"/>
          </a:p>
          <a:p>
            <a:r>
              <a:rPr lang="en-US" sz="2400" dirty="0" smtClean="0"/>
              <a:t>Write </a:t>
            </a:r>
            <a:r>
              <a:rPr lang="en-US" sz="2400" dirty="0"/>
              <a:t>a JavaScript conditional statement to find the largest of </a:t>
            </a:r>
            <a:r>
              <a:rPr lang="en-US" sz="2400" dirty="0" smtClean="0"/>
              <a:t>five</a:t>
            </a:r>
          </a:p>
          <a:p>
            <a:r>
              <a:rPr lang="en-US" sz="2400" dirty="0" smtClean="0"/>
              <a:t> </a:t>
            </a:r>
            <a:r>
              <a:rPr lang="en-US" sz="2400" dirty="0"/>
              <a:t>numbers</a:t>
            </a:r>
            <a:r>
              <a:rPr lang="en-US" dirty="0"/>
              <a:t>.</a:t>
            </a:r>
            <a:endParaRPr lang="en-IN" dirty="0"/>
          </a:p>
        </p:txBody>
      </p:sp>
      <p:sp>
        <p:nvSpPr>
          <p:cNvPr id="3" name="TextBox 2"/>
          <p:cNvSpPr txBox="1"/>
          <p:nvPr/>
        </p:nvSpPr>
        <p:spPr>
          <a:xfrm>
            <a:off x="1600200" y="990600"/>
            <a:ext cx="2912464" cy="646331"/>
          </a:xfrm>
          <a:prstGeom prst="rect">
            <a:avLst/>
          </a:prstGeom>
          <a:noFill/>
        </p:spPr>
        <p:txBody>
          <a:bodyPr wrap="none" rtlCol="0">
            <a:spAutoFit/>
          </a:bodyPr>
          <a:lstStyle/>
          <a:p>
            <a:r>
              <a:rPr lang="en-IN" dirty="0" smtClean="0"/>
              <a:t>                       </a:t>
            </a:r>
            <a:r>
              <a:rPr lang="en-IN" sz="3600" b="1" dirty="0"/>
              <a:t>P</a:t>
            </a:r>
            <a:r>
              <a:rPr lang="en-IN" sz="3600" b="1" dirty="0" smtClean="0"/>
              <a:t>ractise</a:t>
            </a:r>
            <a:endParaRPr lang="en-IN" sz="3600" b="1" dirty="0"/>
          </a:p>
        </p:txBody>
      </p:sp>
      <p:sp>
        <p:nvSpPr>
          <p:cNvPr id="4" name="TextBox 3"/>
          <p:cNvSpPr txBox="1"/>
          <p:nvPr/>
        </p:nvSpPr>
        <p:spPr>
          <a:xfrm>
            <a:off x="533400" y="3200400"/>
            <a:ext cx="8229600" cy="830997"/>
          </a:xfrm>
          <a:prstGeom prst="rect">
            <a:avLst/>
          </a:prstGeom>
          <a:noFill/>
        </p:spPr>
        <p:txBody>
          <a:bodyPr wrap="square" rtlCol="0">
            <a:spAutoFit/>
          </a:bodyPr>
          <a:lstStyle/>
          <a:p>
            <a:r>
              <a:rPr lang="en-IN" sz="2400" dirty="0" smtClean="0"/>
              <a:t>Write a program to print “Try again” until the user enter correct number.</a:t>
            </a:r>
            <a:endParaRPr lang="en-IN" sz="2400" dirty="0"/>
          </a:p>
        </p:txBody>
      </p:sp>
    </p:spTree>
    <p:extLst>
      <p:ext uri="{BB962C8B-B14F-4D97-AF65-F5344CB8AC3E}">
        <p14:creationId xmlns:p14="http://schemas.microsoft.com/office/powerpoint/2010/main" val="310974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24,707 Red Car Stock Photos, Pictures &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2891"/>
            <a:ext cx="5829300" cy="402907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152400" y="19812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943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534400" cy="6740307"/>
          </a:xfrm>
          <a:prstGeom prst="rect">
            <a:avLst/>
          </a:prstGeom>
          <a:noFill/>
        </p:spPr>
        <p:txBody>
          <a:bodyPr wrap="square" rtlCol="0">
            <a:spAutoFit/>
          </a:bodyPr>
          <a:lstStyle/>
          <a:p>
            <a:r>
              <a:rPr lang="en-US" b="1" dirty="0" smtClean="0"/>
              <a:t>Error handling in JavaScript</a:t>
            </a:r>
          </a:p>
          <a:p>
            <a:endParaRPr lang="en-US" dirty="0" smtClean="0"/>
          </a:p>
          <a:p>
            <a:r>
              <a:rPr lang="en-US" b="1" dirty="0" smtClean="0"/>
              <a:t>Use try/catch/finally to handle runtime errors in JavaScript.</a:t>
            </a:r>
            <a:r>
              <a:rPr lang="en-US" dirty="0" smtClean="0"/>
              <a:t> These runtime errors are called exceptions. An exception can occur for a variety of reasons. For example, referencing a variable or a method that is not defined can cause an exception. </a:t>
            </a:r>
            <a:br>
              <a:rPr lang="en-US" dirty="0" smtClean="0"/>
            </a:br>
            <a:endParaRPr lang="en-US" dirty="0" smtClean="0"/>
          </a:p>
          <a:p>
            <a:r>
              <a:rPr lang="en-US" b="1" dirty="0" smtClean="0"/>
              <a:t>The JavaScript statements that can possibly cause exceptions should be wrapped inside a try block</a:t>
            </a:r>
            <a:r>
              <a:rPr lang="en-US" dirty="0" smtClean="0"/>
              <a:t>. When a specific line in the try block causes an exception, the control is immediately transferred to the catch block skipping the rest of the code in the try block.</a:t>
            </a:r>
          </a:p>
          <a:p>
            <a:r>
              <a:rPr lang="en-US" b="1" dirty="0" smtClean="0"/>
              <a:t>JavaScript try catch example :</a:t>
            </a:r>
          </a:p>
          <a:p>
            <a:r>
              <a:rPr lang="en-US" dirty="0" smtClean="0"/>
              <a:t>&lt;html&gt;</a:t>
            </a:r>
          </a:p>
          <a:p>
            <a:r>
              <a:rPr lang="en-US" dirty="0" smtClean="0"/>
              <a:t>&lt;head&gt;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try</a:t>
            </a:r>
          </a:p>
          <a:p>
            <a:r>
              <a:rPr lang="en-US" dirty="0" smtClean="0"/>
              <a:t>{</a:t>
            </a:r>
          </a:p>
          <a:p>
            <a:r>
              <a:rPr lang="en-US" dirty="0" smtClean="0"/>
              <a:t>    // Referencing a function that does not exist cause an exception</a:t>
            </a:r>
          </a:p>
          <a:p>
            <a:r>
              <a:rPr lang="en-US" dirty="0" smtClean="0"/>
              <a:t>    </a:t>
            </a:r>
            <a:r>
              <a:rPr lang="en-US" dirty="0" err="1" smtClean="0"/>
              <a:t>document.write</a:t>
            </a:r>
            <a:r>
              <a:rPr lang="en-US" dirty="0" smtClean="0"/>
              <a:t>(</a:t>
            </a:r>
            <a:r>
              <a:rPr lang="en-US" dirty="0" err="1" smtClean="0"/>
              <a:t>sayHello</a:t>
            </a:r>
            <a:r>
              <a:rPr lang="en-US" dirty="0" smtClean="0"/>
              <a:t>());</a:t>
            </a:r>
          </a:p>
          <a:p>
            <a:r>
              <a:rPr lang="en-US" dirty="0" smtClean="0"/>
              <a:t>    // Since the above line causes an exception, the following line will not be executed</a:t>
            </a:r>
          </a:p>
          <a:p>
            <a:r>
              <a:rPr lang="en-US" dirty="0" smtClean="0"/>
              <a:t>    </a:t>
            </a:r>
            <a:r>
              <a:rPr lang="en-US" dirty="0" err="1" smtClean="0"/>
              <a:t>document.write</a:t>
            </a:r>
            <a:r>
              <a:rPr lang="en-US" dirty="0" smtClean="0"/>
              <a:t>("This line will not be executed");</a:t>
            </a:r>
          </a:p>
          <a:p>
            <a:r>
              <a:rPr lang="en-US" dirty="0" smtClean="0"/>
              <a:t>}</a:t>
            </a:r>
            <a:br>
              <a:rPr lang="en-US" dirty="0" smtClean="0"/>
            </a:br>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534400" cy="6414909"/>
          </a:xfrm>
          <a:prstGeom prst="rect">
            <a:avLst/>
          </a:prstGeom>
          <a:noFill/>
        </p:spPr>
        <p:txBody>
          <a:bodyPr wrap="square" rtlCol="0">
            <a:spAutoFit/>
          </a:bodyPr>
          <a:lstStyle/>
          <a:p>
            <a:r>
              <a:rPr lang="en-US" dirty="0" smtClean="0"/>
              <a:t>// When an exception occurs, the control is transferred to the catch block</a:t>
            </a:r>
          </a:p>
          <a:p>
            <a:r>
              <a:rPr lang="en-US" dirty="0" smtClean="0"/>
              <a:t>catch (e)</a:t>
            </a:r>
          </a:p>
          <a:p>
            <a:r>
              <a:rPr lang="en-US" dirty="0" smtClean="0"/>
              <a:t>{</a:t>
            </a:r>
          </a:p>
          <a:p>
            <a:r>
              <a:rPr lang="en-US" dirty="0" smtClean="0"/>
              <a:t>    </a:t>
            </a:r>
            <a:r>
              <a:rPr lang="en-US" dirty="0" err="1" smtClean="0"/>
              <a:t>document.write</a:t>
            </a:r>
            <a:r>
              <a:rPr lang="en-US" dirty="0" smtClean="0"/>
              <a:t>("Description = " + </a:t>
            </a:r>
            <a:r>
              <a:rPr lang="en-US" dirty="0" err="1" smtClean="0"/>
              <a:t>e.description</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("Message = " + </a:t>
            </a:r>
            <a:r>
              <a:rPr lang="en-US" dirty="0" err="1" smtClean="0"/>
              <a:t>e.message</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("Stack = " + </a:t>
            </a:r>
            <a:r>
              <a:rPr lang="en-US" dirty="0" err="1" smtClean="0"/>
              <a:t>e.stack</a:t>
            </a:r>
            <a:r>
              <a:rPr lang="en-US" dirty="0" smtClean="0"/>
              <a:t> + "&lt;</a:t>
            </a:r>
            <a:r>
              <a:rPr lang="en-US" dirty="0" err="1" smtClean="0"/>
              <a:t>br</a:t>
            </a:r>
            <a:r>
              <a:rPr lang="en-US" dirty="0" smtClean="0"/>
              <a:t>/&gt;&lt;</a:t>
            </a:r>
            <a:r>
              <a:rPr lang="en-US" dirty="0" err="1" smtClean="0"/>
              <a:t>br</a:t>
            </a:r>
            <a:r>
              <a:rPr lang="en-US" dirty="0" smtClean="0"/>
              <a:t>/&gt;");</a:t>
            </a:r>
          </a:p>
          <a:p>
            <a:r>
              <a:rPr lang="en-US" dirty="0" smtClean="0"/>
              <a:t>}</a:t>
            </a:r>
          </a:p>
          <a:p>
            <a:r>
              <a:rPr lang="en-US" dirty="0" smtClean="0"/>
              <a:t> }   </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p>
          <a:p>
            <a:endParaRPr lang="en-US" dirty="0" smtClean="0"/>
          </a:p>
          <a:p>
            <a:r>
              <a:rPr lang="en-US" b="1" dirty="0" smtClean="0"/>
              <a:t>Please note :</a:t>
            </a:r>
            <a:r>
              <a:rPr lang="en-US" dirty="0" smtClean="0"/>
              <a:t> A try block should be followed by a catch block or finally block or both.</a:t>
            </a:r>
          </a:p>
          <a:p>
            <a:r>
              <a:rPr lang="en-US" dirty="0" smtClean="0"/>
              <a:t/>
            </a:r>
            <a:br>
              <a:rPr lang="en-US" dirty="0" smtClean="0"/>
            </a:br>
            <a:r>
              <a:rPr lang="en-US" b="1" dirty="0" smtClean="0"/>
              <a:t>finally block is guaranteed to execute irrespective of whether there is an exception or not.</a:t>
            </a:r>
            <a:r>
              <a:rPr lang="en-US" dirty="0" smtClean="0"/>
              <a:t> It is generally used to clean and free resources that the script was holding onto during the program execution. For example, if your script in the try block has opened a file for processing, and if there is an exception, the finally block can be used to close the file.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118889" cy="5909310"/>
          </a:xfrm>
          <a:prstGeom prst="rect">
            <a:avLst/>
          </a:prstGeom>
          <a:noFill/>
        </p:spPr>
        <p:txBody>
          <a:bodyPr wrap="square" rtlCol="0">
            <a:spAutoFit/>
          </a:bodyPr>
          <a:lstStyle/>
          <a:p>
            <a:r>
              <a:rPr lang="en-US" b="1" dirty="0" smtClean="0"/>
              <a:t>Example with finally block</a:t>
            </a:r>
          </a:p>
          <a:p>
            <a:endParaRPr lang="en-US" dirty="0" smtClean="0"/>
          </a:p>
          <a:p>
            <a:r>
              <a:rPr lang="en-US" dirty="0" smtClean="0"/>
              <a:t>&lt;html&gt;</a:t>
            </a:r>
          </a:p>
          <a:p>
            <a:r>
              <a:rPr lang="en-US" dirty="0" smtClean="0"/>
              <a:t>&lt;head&gt;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try</a:t>
            </a:r>
          </a:p>
          <a:p>
            <a:r>
              <a:rPr lang="en-US" dirty="0" smtClean="0"/>
              <a:t>{</a:t>
            </a:r>
          </a:p>
          <a:p>
            <a:r>
              <a:rPr lang="en-US" dirty="0" smtClean="0"/>
              <a:t>    // Referencing a function that does not exist cause an exception</a:t>
            </a:r>
          </a:p>
          <a:p>
            <a:r>
              <a:rPr lang="en-US" dirty="0" smtClean="0"/>
              <a:t>    </a:t>
            </a:r>
            <a:r>
              <a:rPr lang="en-US" dirty="0" err="1" smtClean="0"/>
              <a:t>document.write</a:t>
            </a:r>
            <a:r>
              <a:rPr lang="en-US" dirty="0" smtClean="0"/>
              <a:t>(</a:t>
            </a:r>
            <a:r>
              <a:rPr lang="en-US" dirty="0" err="1" smtClean="0"/>
              <a:t>sayHello</a:t>
            </a:r>
            <a:r>
              <a:rPr lang="en-US" dirty="0" smtClean="0"/>
              <a:t>());</a:t>
            </a:r>
          </a:p>
          <a:p>
            <a:r>
              <a:rPr lang="en-US" dirty="0" smtClean="0"/>
              <a:t>    // Since the above line causes an exception, the following line will not be executed</a:t>
            </a:r>
          </a:p>
          <a:p>
            <a:r>
              <a:rPr lang="en-US" dirty="0" smtClean="0"/>
              <a:t>    </a:t>
            </a:r>
            <a:r>
              <a:rPr lang="en-US" dirty="0" err="1" smtClean="0"/>
              <a:t>document.write</a:t>
            </a:r>
            <a:r>
              <a:rPr lang="en-US" dirty="0" smtClean="0"/>
              <a:t>("This line will not be executed");</a:t>
            </a:r>
          </a:p>
          <a:p>
            <a:r>
              <a:rPr lang="en-US" dirty="0" smtClean="0"/>
              <a:t>}</a:t>
            </a:r>
          </a:p>
          <a:p>
            <a:r>
              <a:rPr lang="en-US" dirty="0" smtClean="0"/>
              <a:t>// When an exception occurs, the control is transferred to the catch block</a:t>
            </a:r>
          </a:p>
          <a:p>
            <a:r>
              <a:rPr lang="en-US" dirty="0" smtClean="0"/>
              <a:t>catch (e)</a:t>
            </a:r>
          </a:p>
          <a:p>
            <a:r>
              <a:rPr lang="en-US" dirty="0" smtClean="0"/>
              <a:t>{</a:t>
            </a:r>
          </a:p>
          <a:p>
            <a:r>
              <a:rPr lang="en-US" dirty="0" smtClean="0"/>
              <a:t>    </a:t>
            </a:r>
            <a:r>
              <a:rPr lang="en-US" dirty="0" err="1" smtClean="0"/>
              <a:t>document.write</a:t>
            </a:r>
            <a:r>
              <a:rPr lang="en-US" dirty="0" smtClean="0"/>
              <a:t>("Description = " + </a:t>
            </a:r>
            <a:r>
              <a:rPr lang="en-US" dirty="0" err="1" smtClean="0"/>
              <a:t>e.description</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("Message = " + </a:t>
            </a:r>
            <a:r>
              <a:rPr lang="en-US" dirty="0" err="1" smtClean="0"/>
              <a:t>e.message</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("Stack = " + </a:t>
            </a:r>
            <a:r>
              <a:rPr lang="en-US" dirty="0" err="1" smtClean="0"/>
              <a:t>e.stack</a:t>
            </a:r>
            <a:r>
              <a:rPr lang="en-US" dirty="0" smtClean="0"/>
              <a:t> + "&lt;</a:t>
            </a:r>
            <a:r>
              <a:rPr lang="en-US" dirty="0" err="1" smtClean="0"/>
              <a:t>br</a:t>
            </a:r>
            <a:r>
              <a:rPr lang="en-US" dirty="0" smtClean="0"/>
              <a:t>/&gt;&lt;</a:t>
            </a:r>
            <a:r>
              <a:rPr lang="en-US" dirty="0" err="1" smtClean="0"/>
              <a:t>br</a:t>
            </a:r>
            <a:r>
              <a:rPr lang="en-US" dirty="0" smtClean="0"/>
              <a:t>/&gt;");</a:t>
            </a:r>
          </a:p>
          <a:p>
            <a:r>
              <a:rPr lang="en-US" dirty="0" smtClean="0"/>
              <a: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610600" cy="5078313"/>
          </a:xfrm>
          <a:prstGeom prst="rect">
            <a:avLst/>
          </a:prstGeom>
          <a:noFill/>
        </p:spPr>
        <p:txBody>
          <a:bodyPr wrap="square" rtlCol="0">
            <a:spAutoFit/>
          </a:bodyPr>
          <a:lstStyle/>
          <a:p>
            <a:r>
              <a:rPr lang="en-US" dirty="0" smtClean="0"/>
              <a:t>finally</a:t>
            </a:r>
          </a:p>
          <a:p>
            <a:r>
              <a:rPr lang="en-US" dirty="0" smtClean="0"/>
              <a:t>{</a:t>
            </a:r>
          </a:p>
          <a:p>
            <a:r>
              <a:rPr lang="en-US" dirty="0" smtClean="0"/>
              <a:t>    </a:t>
            </a:r>
            <a:r>
              <a:rPr lang="en-US" dirty="0" err="1" smtClean="0"/>
              <a:t>document.write</a:t>
            </a:r>
            <a:r>
              <a:rPr lang="en-US" dirty="0" smtClean="0"/>
              <a:t>("This line is guaranteed to execute");</a:t>
            </a:r>
          </a:p>
          <a:p>
            <a:r>
              <a:rPr lang="en-US" dirty="0" smtClean="0"/>
              <a:t>}</a:t>
            </a:r>
          </a:p>
          <a:p>
            <a:r>
              <a:rPr lang="en-US" dirty="0" smtClean="0"/>
              <a:t> </a:t>
            </a:r>
          </a:p>
          <a:p>
            <a:r>
              <a:rPr lang="en-US" dirty="0" smtClean="0"/>
              <a:t> }   </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p>
          <a:p>
            <a:endParaRPr lang="en-US" dirty="0" smtClean="0"/>
          </a:p>
          <a:p>
            <a:r>
              <a:rPr lang="en-US" b="1" dirty="0" smtClean="0"/>
              <a:t>Syntax errors and exceptions in JavaScript</a:t>
            </a:r>
            <a:r>
              <a:rPr lang="en-US" dirty="0" smtClean="0"/>
              <a:t/>
            </a:r>
            <a:br>
              <a:rPr lang="en-US" dirty="0" smtClean="0"/>
            </a:br>
            <a:r>
              <a:rPr lang="en-US" dirty="0" smtClean="0"/>
              <a:t>try/catch/finally block can catch exceptions but not syntax errors.</a:t>
            </a:r>
            <a:br>
              <a:rPr lang="en-US" dirty="0" smtClean="0"/>
            </a:br>
            <a:r>
              <a:rPr lang="en-US" dirty="0" smtClean="0"/>
              <a:t/>
            </a:r>
            <a:br>
              <a:rPr lang="en-US" dirty="0" smtClean="0"/>
            </a:br>
            <a:r>
              <a:rPr lang="en-US" b="1" dirty="0" smtClean="0"/>
              <a:t>Example : </a:t>
            </a:r>
            <a:r>
              <a:rPr lang="en-US" dirty="0" smtClean="0"/>
              <a:t>In the example, below we have a syntax error - missing the closing parentheses. The associated catch block will not catch the syntax errors.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38200"/>
            <a:ext cx="7842788" cy="5909310"/>
          </a:xfrm>
          <a:prstGeom prst="rect">
            <a:avLst/>
          </a:prstGeom>
          <a:noFill/>
        </p:spPr>
        <p:txBody>
          <a:bodyPr wrap="none" rtlCol="0">
            <a:spAutoFit/>
          </a:bodyPr>
          <a:lstStyle/>
          <a:p>
            <a:r>
              <a:rPr lang="en-US" dirty="0" smtClean="0"/>
              <a:t>&lt;html&gt;</a:t>
            </a:r>
          </a:p>
          <a:p>
            <a:r>
              <a:rPr lang="en-US" dirty="0" smtClean="0"/>
              <a:t>&lt;head&gt;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try</a:t>
            </a:r>
          </a:p>
          <a:p>
            <a:r>
              <a:rPr lang="en-US" dirty="0" smtClean="0"/>
              <a:t>{</a:t>
            </a:r>
          </a:p>
          <a:p>
            <a:r>
              <a:rPr lang="en-US" dirty="0" smtClean="0"/>
              <a:t>    alert("Hello";</a:t>
            </a:r>
          </a:p>
          <a:p>
            <a:r>
              <a:rPr lang="en-US" dirty="0" smtClean="0"/>
              <a:t>}</a:t>
            </a:r>
          </a:p>
          <a:p>
            <a:r>
              <a:rPr lang="en-US" dirty="0" smtClean="0"/>
              <a:t>// When an exception occurs, the control is transferred to the catch block</a:t>
            </a:r>
          </a:p>
          <a:p>
            <a:r>
              <a:rPr lang="en-US" dirty="0" smtClean="0"/>
              <a:t>catch (e)</a:t>
            </a:r>
          </a:p>
          <a:p>
            <a:r>
              <a:rPr lang="en-US" dirty="0" smtClean="0"/>
              <a:t>{</a:t>
            </a:r>
          </a:p>
          <a:p>
            <a:r>
              <a:rPr lang="en-US" dirty="0" smtClean="0"/>
              <a:t>    </a:t>
            </a:r>
            <a:r>
              <a:rPr lang="en-US" dirty="0" err="1" smtClean="0"/>
              <a:t>document.write</a:t>
            </a:r>
            <a:r>
              <a:rPr lang="en-US" dirty="0" smtClean="0"/>
              <a:t>("JavaScript syntax errors cannot be caught in the catch block");</a:t>
            </a:r>
          </a:p>
          <a:p>
            <a:r>
              <a:rPr lang="en-US" dirty="0" smtClean="0"/>
              <a:t>}</a:t>
            </a:r>
          </a:p>
          <a:p>
            <a:r>
              <a:rPr lang="en-US" dirty="0" smtClean="0"/>
              <a:t> }   </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8502264" cy="5909310"/>
          </a:xfrm>
          <a:prstGeom prst="rect">
            <a:avLst/>
          </a:prstGeom>
          <a:noFill/>
        </p:spPr>
        <p:txBody>
          <a:bodyPr wrap="none" rtlCol="0">
            <a:spAutoFit/>
          </a:bodyPr>
          <a:lstStyle/>
          <a:p>
            <a:r>
              <a:rPr lang="en-US" b="1" dirty="0" smtClean="0"/>
              <a:t>JavaScript throw statement :</a:t>
            </a:r>
            <a:r>
              <a:rPr lang="en-US" dirty="0" smtClean="0"/>
              <a:t> Use the throw statement to raise a customized exceptions. </a:t>
            </a:r>
          </a:p>
          <a:p>
            <a:endParaRPr lang="en-US" dirty="0" smtClean="0"/>
          </a:p>
          <a:p>
            <a:r>
              <a:rPr lang="en-US" b="1" dirty="0" smtClean="0"/>
              <a:t>JavaScript throw exception example :</a:t>
            </a:r>
          </a:p>
          <a:p>
            <a:endParaRPr lang="en-US" b="1" dirty="0" smtClean="0"/>
          </a:p>
          <a:p>
            <a:r>
              <a:rPr lang="en-US" dirty="0" smtClean="0"/>
              <a:t>&lt;html&gt;</a:t>
            </a:r>
          </a:p>
          <a:p>
            <a:r>
              <a:rPr lang="en-US" dirty="0" smtClean="0"/>
              <a:t>&lt;head&gt;</a:t>
            </a:r>
          </a:p>
          <a:p>
            <a:r>
              <a:rPr lang="en-US" dirty="0" smtClean="0"/>
              <a:t>&lt;script&gt;</a:t>
            </a:r>
          </a:p>
          <a:p>
            <a:r>
              <a:rPr lang="en-US" dirty="0" smtClean="0"/>
              <a:t>function divide() </a:t>
            </a:r>
          </a:p>
          <a:p>
            <a:r>
              <a:rPr lang="en-US" dirty="0" smtClean="0"/>
              <a:t>{</a:t>
            </a:r>
          </a:p>
          <a:p>
            <a:r>
              <a:rPr lang="en-US" dirty="0" smtClean="0"/>
              <a:t>    </a:t>
            </a:r>
            <a:r>
              <a:rPr lang="en-US" dirty="0" err="1" smtClean="0"/>
              <a:t>var</a:t>
            </a:r>
            <a:r>
              <a:rPr lang="en-US" dirty="0" smtClean="0"/>
              <a:t> numerator = Number(prompt("Enter numerator"));</a:t>
            </a:r>
          </a:p>
          <a:p>
            <a:r>
              <a:rPr lang="en-US" dirty="0" smtClean="0"/>
              <a:t>    </a:t>
            </a:r>
            <a:r>
              <a:rPr lang="en-US" dirty="0" err="1" smtClean="0"/>
              <a:t>var</a:t>
            </a:r>
            <a:r>
              <a:rPr lang="en-US" dirty="0" smtClean="0"/>
              <a:t> denominator = Number(prompt("Enter denominator"));</a:t>
            </a:r>
          </a:p>
          <a:p>
            <a:endParaRPr lang="en-US" dirty="0" smtClean="0"/>
          </a:p>
          <a:p>
            <a:r>
              <a:rPr lang="en-US" dirty="0" smtClean="0"/>
              <a:t>    try</a:t>
            </a:r>
          </a:p>
          <a:p>
            <a:r>
              <a:rPr lang="en-US" dirty="0" smtClean="0"/>
              <a:t>    {</a:t>
            </a:r>
          </a:p>
          <a:p>
            <a:r>
              <a:rPr lang="en-US" dirty="0" smtClean="0"/>
              <a:t>        if (denominator == 0) </a:t>
            </a:r>
          </a:p>
          <a:p>
            <a:r>
              <a:rPr lang="en-US" dirty="0" smtClean="0"/>
              <a:t>        {</a:t>
            </a:r>
          </a:p>
          <a:p>
            <a:r>
              <a:rPr lang="en-US" dirty="0" smtClean="0"/>
              <a:t>            throw {</a:t>
            </a:r>
          </a:p>
          <a:p>
            <a:r>
              <a:rPr lang="en-US" dirty="0" smtClean="0"/>
              <a:t>                error: "Divide by zero error",</a:t>
            </a:r>
          </a:p>
          <a:p>
            <a:r>
              <a:rPr lang="en-US" dirty="0" smtClean="0"/>
              <a:t>                message: "Denominator cannot be zero"</a:t>
            </a:r>
          </a:p>
          <a:p>
            <a:r>
              <a:rPr lang="en-US" dirty="0" smtClean="0"/>
              <a:t>            };</a:t>
            </a:r>
          </a:p>
          <a:p>
            <a:r>
              <a:rPr lang="en-US" dirty="0" smtClean="0"/>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14400"/>
            <a:ext cx="8153400" cy="4801314"/>
          </a:xfrm>
          <a:prstGeom prst="rect">
            <a:avLst/>
          </a:prstGeom>
          <a:noFill/>
        </p:spPr>
        <p:txBody>
          <a:bodyPr wrap="square" rtlCol="0">
            <a:spAutoFit/>
          </a:bodyPr>
          <a:lstStyle/>
          <a:p>
            <a:r>
              <a:rPr lang="en-US" dirty="0" smtClean="0"/>
              <a:t>else</a:t>
            </a:r>
          </a:p>
          <a:p>
            <a:r>
              <a:rPr lang="en-US" dirty="0" smtClean="0"/>
              <a:t>        {</a:t>
            </a:r>
          </a:p>
          <a:p>
            <a:r>
              <a:rPr lang="en-US" dirty="0" smtClean="0"/>
              <a:t>            alert("Result = " + (numerator / denominator));</a:t>
            </a:r>
          </a:p>
          <a:p>
            <a:r>
              <a:rPr lang="en-US" dirty="0" smtClean="0"/>
              <a:t>        }</a:t>
            </a:r>
          </a:p>
          <a:p>
            <a:r>
              <a:rPr lang="en-US" dirty="0" smtClean="0"/>
              <a:t>    }</a:t>
            </a:r>
          </a:p>
          <a:p>
            <a:r>
              <a:rPr lang="en-US" dirty="0" smtClean="0"/>
              <a:t>    catch (e) </a:t>
            </a:r>
          </a:p>
          <a:p>
            <a:r>
              <a:rPr lang="en-US" dirty="0" smtClean="0"/>
              <a:t>    {</a:t>
            </a:r>
          </a:p>
          <a:p>
            <a:r>
              <a:rPr lang="en-US" dirty="0" smtClean="0"/>
              <a:t>        </a:t>
            </a:r>
            <a:r>
              <a:rPr lang="en-US" dirty="0" err="1" smtClean="0"/>
              <a:t>document.write</a:t>
            </a:r>
            <a:r>
              <a:rPr lang="en-US" dirty="0" smtClean="0"/>
              <a:t>(</a:t>
            </a:r>
            <a:r>
              <a:rPr lang="en-US" dirty="0" err="1" smtClean="0"/>
              <a:t>e.error</a:t>
            </a:r>
            <a:r>
              <a:rPr lang="en-US" dirty="0" smtClean="0"/>
              <a:t> + "&lt;</a:t>
            </a:r>
            <a:r>
              <a:rPr lang="en-US" dirty="0" err="1" smtClean="0"/>
              <a:t>br</a:t>
            </a:r>
            <a:r>
              <a:rPr lang="en-US" dirty="0" smtClean="0"/>
              <a:t>/&gt;");</a:t>
            </a:r>
          </a:p>
          <a:p>
            <a:r>
              <a:rPr lang="en-US" dirty="0" smtClean="0"/>
              <a:t>        </a:t>
            </a:r>
            <a:r>
              <a:rPr lang="en-US" dirty="0" err="1" smtClean="0"/>
              <a:t>document.write</a:t>
            </a:r>
            <a:r>
              <a:rPr lang="en-US" dirty="0" smtClean="0"/>
              <a:t>(</a:t>
            </a:r>
            <a:r>
              <a:rPr lang="en-US" dirty="0" err="1" smtClean="0"/>
              <a:t>e.message</a:t>
            </a:r>
            <a:r>
              <a:rPr lang="en-US" dirty="0" smtClean="0"/>
              <a:t> + "&lt;</a:t>
            </a:r>
            <a:r>
              <a:rPr lang="en-US" dirty="0" err="1" smtClean="0"/>
              <a:t>br</a:t>
            </a:r>
            <a:r>
              <a:rPr lang="en-US" dirty="0" smtClean="0"/>
              <a:t>/&gt;");</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r>
              <a:rPr lang="en-US" dirty="0" smtClean="0"/>
              <a:t>&lt;input type="submit" </a:t>
            </a:r>
            <a:r>
              <a:rPr lang="en-US" dirty="0" err="1" smtClean="0"/>
              <a:t>onclick</a:t>
            </a:r>
            <a:r>
              <a:rPr lang="en-US" dirty="0" smtClean="0"/>
              <a:t>="divide()"&gt;</a:t>
            </a:r>
          </a:p>
          <a:p>
            <a:r>
              <a:rPr lang="en-US" dirty="0" smtClean="0"/>
              <a:t>&lt;/body&gt;</a:t>
            </a:r>
          </a:p>
          <a:p>
            <a:r>
              <a:rPr lang="en-US" dirty="0" smtClean="0"/>
              <a:t>&lt;/html&gt;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458200" cy="3693319"/>
          </a:xfrm>
          <a:prstGeom prst="rect">
            <a:avLst/>
          </a:prstGeom>
          <a:noFill/>
        </p:spPr>
        <p:txBody>
          <a:bodyPr wrap="square" rtlCol="0">
            <a:spAutoFit/>
          </a:bodyPr>
          <a:lstStyle/>
          <a:p>
            <a:r>
              <a:rPr lang="en-US" sz="3600" b="1" dirty="0" err="1" smtClean="0"/>
              <a:t>Ques</a:t>
            </a:r>
            <a:r>
              <a:rPr lang="en-US" sz="3600" dirty="0" smtClean="0"/>
              <a:t> Which </a:t>
            </a:r>
            <a:r>
              <a:rPr lang="en-US" sz="3600" dirty="0"/>
              <a:t>type of JavaScript language is ___</a:t>
            </a:r>
          </a:p>
          <a:p>
            <a:r>
              <a:rPr lang="en-US" sz="3600" dirty="0" smtClean="0"/>
              <a:t>a)Object-Oriented</a:t>
            </a:r>
            <a:endParaRPr lang="en-US" sz="3600" dirty="0"/>
          </a:p>
          <a:p>
            <a:r>
              <a:rPr lang="en-US" sz="3600" dirty="0" smtClean="0"/>
              <a:t>b)Object-Based</a:t>
            </a:r>
            <a:endParaRPr lang="en-US" sz="3600" dirty="0"/>
          </a:p>
          <a:p>
            <a:r>
              <a:rPr lang="en-US" sz="3600" dirty="0" smtClean="0"/>
              <a:t>c)Assembly-language</a:t>
            </a:r>
            <a:endParaRPr lang="en-US" sz="3600" dirty="0"/>
          </a:p>
          <a:p>
            <a:r>
              <a:rPr lang="en-US" sz="3600" dirty="0" smtClean="0"/>
              <a:t>d)High-level</a:t>
            </a:r>
            <a:endParaRPr lang="en-US" sz="3600" dirty="0"/>
          </a:p>
          <a:p>
            <a:endParaRPr lang="en-IN" dirty="0"/>
          </a:p>
        </p:txBody>
      </p:sp>
    </p:spTree>
    <p:extLst>
      <p:ext uri="{BB962C8B-B14F-4D97-AF65-F5344CB8AC3E}">
        <p14:creationId xmlns:p14="http://schemas.microsoft.com/office/powerpoint/2010/main" val="204072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371600"/>
            <a:ext cx="8510663" cy="3416320"/>
          </a:xfrm>
          <a:prstGeom prst="rect">
            <a:avLst/>
          </a:prstGeom>
          <a:noFill/>
        </p:spPr>
        <p:txBody>
          <a:bodyPr wrap="none" rtlCol="0">
            <a:spAutoFit/>
          </a:bodyPr>
          <a:lstStyle/>
          <a:p>
            <a:r>
              <a:rPr lang="en-US" sz="2400" b="1" dirty="0">
                <a:latin typeface="Times New Roman" pitchFamily="18" charset="0"/>
                <a:cs typeface="Times New Roman" pitchFamily="18" charset="0"/>
              </a:rPr>
              <a:t>Answer:</a:t>
            </a:r>
            <a:r>
              <a:rPr lang="en-US" sz="2400" dirty="0">
                <a:latin typeface="Times New Roman" pitchFamily="18" charset="0"/>
                <a:cs typeface="Times New Roman" pitchFamily="18" charset="0"/>
              </a:rPr>
              <a:t> B</a:t>
            </a:r>
          </a:p>
          <a:p>
            <a:r>
              <a:rPr lang="en-US" sz="2400" b="1" dirty="0">
                <a:latin typeface="Times New Roman" pitchFamily="18" charset="0"/>
                <a:cs typeface="Times New Roman" pitchFamily="18" charset="0"/>
              </a:rPr>
              <a:t>Explanation:</a:t>
            </a:r>
            <a:r>
              <a:rPr lang="en-US" sz="2400" dirty="0">
                <a:latin typeface="Times New Roman" pitchFamily="18" charset="0"/>
                <a:cs typeface="Times New Roman" pitchFamily="18" charset="0"/>
              </a:rPr>
              <a:t> JavaScript is not a pure OOP's (object oriented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programming</a:t>
            </a:r>
            <a:r>
              <a:rPr lang="en-US" sz="2400" dirty="0">
                <a:latin typeface="Times New Roman" pitchFamily="18" charset="0"/>
                <a:cs typeface="Times New Roman" pitchFamily="18" charset="0"/>
              </a:rPr>
              <a:t>) based </a:t>
            </a:r>
            <a:r>
              <a:rPr lang="en-US" sz="2400" dirty="0" smtClean="0">
                <a:latin typeface="Times New Roman" pitchFamily="18" charset="0"/>
                <a:cs typeface="Times New Roman" pitchFamily="18" charset="0"/>
              </a:rPr>
              <a:t>languages </a:t>
            </a:r>
            <a:r>
              <a:rPr lang="en-US" sz="2400" dirty="0">
                <a:latin typeface="Times New Roman" pitchFamily="18" charset="0"/>
                <a:cs typeface="Times New Roman" pitchFamily="18" charset="0"/>
              </a:rPr>
              <a:t>such as PHP, java or many </a:t>
            </a:r>
            <a:r>
              <a:rPr lang="en-US" sz="2400" dirty="0" smtClean="0">
                <a:latin typeface="Times New Roman" pitchFamily="18" charset="0"/>
                <a:cs typeface="Times New Roman" pitchFamily="18" charset="0"/>
              </a:rPr>
              <a:t>other</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languages, although it is an </a:t>
            </a:r>
            <a:r>
              <a:rPr lang="en-US" sz="2400" dirty="0" smtClean="0">
                <a:latin typeface="Times New Roman" pitchFamily="18" charset="0"/>
                <a:cs typeface="Times New Roman" pitchFamily="18" charset="0"/>
              </a:rPr>
              <a:t>object-based </a:t>
            </a:r>
            <a:r>
              <a:rPr lang="en-US" sz="2400" dirty="0">
                <a:latin typeface="Times New Roman" pitchFamily="18" charset="0"/>
                <a:cs typeface="Times New Roman" pitchFamily="18" charset="0"/>
              </a:rPr>
              <a:t>language. It is not </a:t>
            </a:r>
            <a:r>
              <a:rPr lang="en-US" sz="2400" dirty="0" smtClean="0">
                <a:latin typeface="Times New Roman" pitchFamily="18" charset="0"/>
                <a:cs typeface="Times New Roman" pitchFamily="18" charset="0"/>
              </a:rPr>
              <a:t>OOP's</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based language, because it doesn't have three basic </a:t>
            </a:r>
            <a:r>
              <a:rPr lang="en-US" sz="2400" dirty="0" smtClean="0">
                <a:latin typeface="Times New Roman" pitchFamily="18" charset="0"/>
                <a:cs typeface="Times New Roman" pitchFamily="18" charset="0"/>
              </a:rPr>
              <a:t>properties</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of object-oriented programming languages, such as polymorphism</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encapsulation,and</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inheritance.</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09780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1" y="609600"/>
            <a:ext cx="8610600" cy="8463855"/>
          </a:xfrm>
          <a:prstGeom prst="rect">
            <a:avLst/>
          </a:prstGeom>
          <a:noFill/>
        </p:spPr>
        <p:txBody>
          <a:bodyPr wrap="square" rtlCol="0">
            <a:spAutoFit/>
          </a:bodyPr>
          <a:lstStyle/>
          <a:p>
            <a:r>
              <a:rPr lang="en-US" sz="2000" b="1" dirty="0" smtClean="0"/>
              <a:t>JavaScript Syntax</a:t>
            </a:r>
          </a:p>
          <a:p>
            <a:r>
              <a:rPr lang="en-US" sz="2000" dirty="0" smtClean="0"/>
              <a:t>JavaScript can be implemented using JavaScript statements that are placed within the </a:t>
            </a:r>
            <a:r>
              <a:rPr lang="en-US" sz="2000" b="1" dirty="0" smtClean="0"/>
              <a:t>&lt;script&gt;... &lt;/script&gt;</a:t>
            </a:r>
            <a:r>
              <a:rPr lang="en-US" sz="2000" dirty="0" smtClean="0"/>
              <a:t> HTML tags in a web page.</a:t>
            </a:r>
          </a:p>
          <a:p>
            <a:endParaRPr lang="en-US" sz="2000" dirty="0" smtClean="0"/>
          </a:p>
          <a:p>
            <a:r>
              <a:rPr lang="en-US" sz="2000" dirty="0" smtClean="0"/>
              <a:t>&lt;script ...&gt; </a:t>
            </a:r>
          </a:p>
          <a:p>
            <a:r>
              <a:rPr lang="en-US" sz="2000" dirty="0" smtClean="0"/>
              <a:t>JavaScript code </a:t>
            </a:r>
          </a:p>
          <a:p>
            <a:r>
              <a:rPr lang="en-US" sz="2000" dirty="0" smtClean="0"/>
              <a:t>&lt;/script&gt;</a:t>
            </a:r>
          </a:p>
          <a:p>
            <a:endParaRPr lang="en-US" sz="2000" dirty="0" smtClean="0"/>
          </a:p>
          <a:p>
            <a:r>
              <a:rPr lang="en-US" sz="2000" b="1" dirty="0" smtClean="0"/>
              <a:t>JavaScript with type attribute:</a:t>
            </a:r>
          </a:p>
          <a:p>
            <a:endParaRPr lang="en-US" sz="2000" dirty="0" smtClean="0"/>
          </a:p>
          <a:p>
            <a:r>
              <a:rPr lang="fr-FR" sz="2000" dirty="0" smtClean="0"/>
              <a:t>&lt;script type="</a:t>
            </a:r>
            <a:r>
              <a:rPr lang="fr-FR" sz="2000" dirty="0" err="1" smtClean="0"/>
              <a:t>text</a:t>
            </a:r>
            <a:r>
              <a:rPr lang="fr-FR" sz="2000" dirty="0" smtClean="0"/>
              <a:t>/</a:t>
            </a:r>
            <a:r>
              <a:rPr lang="fr-FR" sz="2000" dirty="0" err="1" smtClean="0"/>
              <a:t>javascript</a:t>
            </a:r>
            <a:r>
              <a:rPr lang="fr-FR" sz="2000" dirty="0" smtClean="0"/>
              <a:t>"&gt;</a:t>
            </a:r>
          </a:p>
          <a:p>
            <a:r>
              <a:rPr lang="fr-FR" sz="2000" dirty="0" smtClean="0"/>
              <a:t> JavaScript code</a:t>
            </a:r>
          </a:p>
          <a:p>
            <a:r>
              <a:rPr lang="fr-FR" sz="2000" dirty="0" smtClean="0"/>
              <a:t> &lt;/script&gt;</a:t>
            </a:r>
          </a:p>
          <a:p>
            <a:endParaRPr lang="fr-FR" sz="2000" dirty="0" smtClean="0"/>
          </a:p>
          <a:p>
            <a:r>
              <a:rPr lang="fr-FR" sz="2000" b="1" dirty="0" err="1" smtClean="0"/>
              <a:t>Where</a:t>
            </a:r>
            <a:r>
              <a:rPr lang="fr-FR" sz="2000" b="1" dirty="0" smtClean="0"/>
              <a:t> to place JavaScript?</a:t>
            </a:r>
          </a:p>
          <a:p>
            <a:endParaRPr lang="fr-FR" sz="2000" dirty="0" smtClean="0"/>
          </a:p>
          <a:p>
            <a:pPr>
              <a:buFont typeface="Wingdings" pitchFamily="2" charset="2"/>
              <a:buChar char="Ø"/>
            </a:pPr>
            <a:r>
              <a:rPr lang="en-US" sz="2000" dirty="0" smtClean="0"/>
              <a:t>   JavaScript can be placed in the  &lt;head&gt; section of an HTML page.</a:t>
            </a:r>
          </a:p>
          <a:p>
            <a:pPr>
              <a:buFont typeface="Wingdings" pitchFamily="2" charset="2"/>
              <a:buChar char="Ø"/>
            </a:pPr>
            <a:r>
              <a:rPr lang="en-US" sz="2000" dirty="0" smtClean="0"/>
              <a:t>   JavaScript can be placed in the  &lt;body&gt; section of an HTML page.</a:t>
            </a:r>
          </a:p>
          <a:p>
            <a:pPr>
              <a:buFont typeface="Wingdings" pitchFamily="2" charset="2"/>
              <a:buChar char="Ø"/>
            </a:pPr>
            <a:r>
              <a:rPr lang="en-US" sz="2000" dirty="0" smtClean="0"/>
              <a:t>   JavaScript can also be placed in external files and then linked to HTML Page.</a:t>
            </a:r>
          </a:p>
          <a:p>
            <a:endParaRPr lang="en-US" sz="2000" dirty="0" smtClean="0"/>
          </a:p>
          <a:p>
            <a:endParaRPr lang="en-US" dirty="0" smtClean="0"/>
          </a:p>
          <a:p>
            <a:endParaRPr lang="fr-FR" dirty="0" smtClean="0"/>
          </a:p>
          <a:p>
            <a:endParaRPr lang="fr-FR"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09600"/>
            <a:ext cx="8534401" cy="5355312"/>
          </a:xfrm>
          <a:prstGeom prst="rect">
            <a:avLst/>
          </a:prstGeom>
          <a:noFill/>
        </p:spPr>
        <p:txBody>
          <a:bodyPr wrap="square" rtlCol="0">
            <a:spAutoFit/>
          </a:bodyPr>
          <a:lstStyle/>
          <a:p>
            <a:r>
              <a:rPr lang="en-US" b="1" dirty="0" smtClean="0"/>
              <a:t>JavaScript in the Head Section</a:t>
            </a:r>
          </a:p>
          <a:p>
            <a:endParaRPr lang="en-US" b="1" dirty="0" smtClean="0"/>
          </a:p>
          <a:p>
            <a:r>
              <a:rPr lang="en-US" dirty="0" smtClean="0"/>
              <a:t>&lt;!DOCTYPE html&gt;</a:t>
            </a:r>
          </a:p>
          <a:p>
            <a:r>
              <a:rPr lang="en-US" dirty="0" smtClean="0"/>
              <a:t>&lt;html&gt;</a:t>
            </a:r>
          </a:p>
          <a:p>
            <a:r>
              <a:rPr lang="en-US" dirty="0" smtClean="0"/>
              <a:t>&lt;head&gt;</a:t>
            </a:r>
          </a:p>
          <a:p>
            <a:r>
              <a:rPr lang="en-US" dirty="0" smtClean="0"/>
              <a:t>&lt;script&gt;</a:t>
            </a:r>
          </a:p>
          <a:p>
            <a:r>
              <a:rPr lang="en-US" dirty="0" smtClean="0"/>
              <a:t>function </a:t>
            </a:r>
            <a:r>
              <a:rPr lang="en-US" dirty="0" err="1" smtClean="0"/>
              <a:t>abc</a:t>
            </a:r>
            <a:r>
              <a:rPr lang="en-US" dirty="0" smtClean="0"/>
              <a:t>() </a:t>
            </a:r>
          </a:p>
          <a:p>
            <a:r>
              <a:rPr lang="en-US" dirty="0" smtClean="0"/>
              <a:t>{</a:t>
            </a:r>
          </a:p>
          <a:p>
            <a:r>
              <a:rPr lang="en-US" dirty="0" smtClean="0"/>
              <a:t>    </a:t>
            </a:r>
            <a:r>
              <a:rPr lang="en-US" dirty="0" err="1" smtClean="0"/>
              <a:t>document.getElementById</a:t>
            </a:r>
            <a:r>
              <a:rPr lang="en-US" dirty="0" smtClean="0"/>
              <a:t>("</a:t>
            </a:r>
            <a:r>
              <a:rPr lang="en-US" smtClean="0"/>
              <a:t>ab").</a:t>
            </a:r>
            <a:r>
              <a:rPr lang="en-US" dirty="0" err="1" smtClean="0"/>
              <a:t>innerHTML</a:t>
            </a:r>
            <a:r>
              <a:rPr lang="en-US" dirty="0" smtClean="0"/>
              <a:t> = "LPU expects some better placements      out of you";</a:t>
            </a:r>
          </a:p>
          <a:p>
            <a:r>
              <a:rPr lang="en-US" dirty="0" smtClean="0"/>
              <a:t>}</a:t>
            </a:r>
          </a:p>
          <a:p>
            <a:r>
              <a:rPr lang="en-US" dirty="0" smtClean="0"/>
              <a:t>&lt;/script&gt;</a:t>
            </a:r>
          </a:p>
          <a:p>
            <a:r>
              <a:rPr lang="en-US" dirty="0" smtClean="0"/>
              <a:t>&lt;/head&gt;</a:t>
            </a:r>
          </a:p>
          <a:p>
            <a:r>
              <a:rPr lang="en-US" dirty="0" smtClean="0"/>
              <a:t>&lt;body&gt;</a:t>
            </a:r>
          </a:p>
          <a:p>
            <a:r>
              <a:rPr lang="en-US" dirty="0" smtClean="0"/>
              <a:t>&lt;p id="</a:t>
            </a:r>
            <a:r>
              <a:rPr lang="en-US" dirty="0" err="1" smtClean="0"/>
              <a:t>ab</a:t>
            </a:r>
            <a:r>
              <a:rPr lang="en-US" dirty="0" smtClean="0"/>
              <a:t>"&gt;Welcome to LPU&lt;/p&gt;</a:t>
            </a:r>
          </a:p>
          <a:p>
            <a:r>
              <a:rPr lang="en-US" dirty="0" smtClean="0"/>
              <a:t>&lt;input type="submit" </a:t>
            </a:r>
            <a:r>
              <a:rPr lang="en-US" dirty="0" err="1" smtClean="0"/>
              <a:t>onclick</a:t>
            </a:r>
            <a:r>
              <a:rPr lang="en-US" dirty="0" smtClean="0"/>
              <a:t>="</a:t>
            </a:r>
            <a:r>
              <a:rPr lang="en-US" dirty="0" err="1" smtClean="0"/>
              <a:t>abc</a:t>
            </a:r>
            <a:r>
              <a:rPr lang="en-US" dirty="0" smtClean="0"/>
              <a:t>()"&gt;</a:t>
            </a:r>
          </a:p>
          <a:p>
            <a:r>
              <a:rPr lang="en-US" dirty="0" smtClean="0"/>
              <a:t>&lt;/body&gt;</a:t>
            </a:r>
          </a:p>
          <a:p>
            <a:r>
              <a:rPr lang="en-US" dirty="0" smtClean="0"/>
              <a:t>&lt;/html&gt;</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4742</TotalTime>
  <Words>2627</Words>
  <Application>Microsoft Office PowerPoint</Application>
  <PresentationFormat>On-screen Show (4:3)</PresentationFormat>
  <Paragraphs>805</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ASUS</cp:lastModifiedBy>
  <cp:revision>297</cp:revision>
  <dcterms:created xsi:type="dcterms:W3CDTF">2016-09-28T16:52:12Z</dcterms:created>
  <dcterms:modified xsi:type="dcterms:W3CDTF">2023-01-23T08:30:48Z</dcterms:modified>
</cp:coreProperties>
</file>