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93" r:id="rId5"/>
    <p:sldId id="261" r:id="rId6"/>
    <p:sldId id="272" r:id="rId7"/>
    <p:sldId id="294" r:id="rId8"/>
    <p:sldId id="276" r:id="rId9"/>
    <p:sldId id="295" r:id="rId10"/>
    <p:sldId id="277" r:id="rId11"/>
    <p:sldId id="278" r:id="rId12"/>
    <p:sldId id="273" r:id="rId13"/>
    <p:sldId id="279" r:id="rId14"/>
    <p:sldId id="280" r:id="rId15"/>
    <p:sldId id="281" r:id="rId16"/>
    <p:sldId id="282" r:id="rId17"/>
    <p:sldId id="274" r:id="rId18"/>
    <p:sldId id="284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7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262" r:id="rId39"/>
    <p:sldId id="263" r:id="rId40"/>
    <p:sldId id="264" r:id="rId41"/>
    <p:sldId id="265" r:id="rId42"/>
    <p:sldId id="267" r:id="rId43"/>
    <p:sldId id="266" r:id="rId44"/>
    <p:sldId id="268" r:id="rId45"/>
    <p:sldId id="269" r:id="rId46"/>
    <p:sldId id="270" r:id="rId47"/>
    <p:sldId id="271" r:id="rId48"/>
    <p:sldId id="25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9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0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3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2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2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5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7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18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459D-8CA3-4F29-BA95-2FC2B01E2C11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0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Best Python Institute in Laxmi Nagar, Delhi - DICS Laxmi Nag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483"/>
            <a:ext cx="5553799" cy="24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6827" y="2870360"/>
            <a:ext cx="8595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ylfaen" panose="010A0502050306030303" pitchFamily="18" charset="0"/>
              </a:rPr>
              <a:t>Project Training</a:t>
            </a:r>
            <a:endParaRPr lang="en-IN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ylfaen" panose="010A050205030603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02923" y="4871428"/>
            <a:ext cx="512768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BY BIBHURANJAN MOHANTY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DIRECTOR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OPENTECHZ PRIVATE LIMITED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BHUBANESWAR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ODISHA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1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98972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24708" y="50026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8" y="584871"/>
            <a:ext cx="3923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Why </a:t>
            </a: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Choose Python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IN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568475" y="2280635"/>
            <a:ext cx="3307977" cy="828254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 smtClean="0"/>
              <a:t>Readability</a:t>
            </a:r>
            <a:endParaRPr lang="en-IN" sz="3200" b="1" i="1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568475" y="5153545"/>
            <a:ext cx="3307978" cy="807652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/>
              <a:t>Productivity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7675716" y="5178184"/>
            <a:ext cx="3307979" cy="727177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/>
              <a:t>Versatility</a:t>
            </a:r>
          </a:p>
        </p:txBody>
      </p:sp>
      <p:sp>
        <p:nvSpPr>
          <p:cNvPr id="11" name="Round Diagonal Corner Rectangle 10"/>
          <p:cNvSpPr/>
          <p:nvPr/>
        </p:nvSpPr>
        <p:spPr>
          <a:xfrm>
            <a:off x="7920640" y="2280635"/>
            <a:ext cx="3186954" cy="807652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1" dirty="0"/>
              <a:t>Extensive Libraries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4351416" y="1368298"/>
            <a:ext cx="3186954" cy="828254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/>
              <a:t>Community Support</a:t>
            </a:r>
          </a:p>
        </p:txBody>
      </p:sp>
      <p:sp>
        <p:nvSpPr>
          <p:cNvPr id="8" name="Quad Arrow 7"/>
          <p:cNvSpPr/>
          <p:nvPr/>
        </p:nvSpPr>
        <p:spPr>
          <a:xfrm>
            <a:off x="3998914" y="2466774"/>
            <a:ext cx="3676802" cy="2927544"/>
          </a:xfrm>
          <a:prstGeom prst="quad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WHY ?</a:t>
            </a:r>
            <a:endParaRPr lang="en-IN" sz="3200" b="1" dirty="0">
              <a:solidFill>
                <a:srgbClr val="FFFF00"/>
              </a:solidFill>
            </a:endParaRPr>
          </a:p>
        </p:txBody>
      </p:sp>
      <p:cxnSp>
        <p:nvCxnSpPr>
          <p:cNvPr id="15" name="Straight Connector 14"/>
          <p:cNvCxnSpPr>
            <a:endCxn id="8" idx="0"/>
          </p:cNvCxnSpPr>
          <p:nvPr/>
        </p:nvCxnSpPr>
        <p:spPr>
          <a:xfrm>
            <a:off x="5837315" y="2196552"/>
            <a:ext cx="0" cy="27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11" idx="1"/>
          </p:cNvCxnSpPr>
          <p:nvPr/>
        </p:nvCxnSpPr>
        <p:spPr>
          <a:xfrm flipV="1">
            <a:off x="7675716" y="3088287"/>
            <a:ext cx="1838401" cy="842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10" idx="3"/>
          </p:cNvCxnSpPr>
          <p:nvPr/>
        </p:nvCxnSpPr>
        <p:spPr>
          <a:xfrm>
            <a:off x="7675716" y="3930546"/>
            <a:ext cx="1653990" cy="1247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1"/>
          </p:cNvCxnSpPr>
          <p:nvPr/>
        </p:nvCxnSpPr>
        <p:spPr>
          <a:xfrm>
            <a:off x="2222463" y="3108889"/>
            <a:ext cx="1776451" cy="82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  <a:endCxn id="9" idx="3"/>
          </p:cNvCxnSpPr>
          <p:nvPr/>
        </p:nvCxnSpPr>
        <p:spPr>
          <a:xfrm flipH="1">
            <a:off x="2222464" y="3930546"/>
            <a:ext cx="1776450" cy="122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9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8174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51602" y="81739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657" y="924684"/>
            <a:ext cx="4201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50000"/>
                  </a:schemeClr>
                </a:solidFill>
              </a:rPr>
              <a:t>Popular </a:t>
            </a:r>
            <a:r>
              <a:rPr lang="en-IN" sz="4000" b="1" dirty="0">
                <a:solidFill>
                  <a:schemeClr val="bg1">
                    <a:lumMod val="50000"/>
                  </a:schemeClr>
                </a:solidFill>
              </a:rPr>
              <a:t>Use Cases: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657" y="1466443"/>
            <a:ext cx="10842812" cy="440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Web Development: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Frameworks like Django and Flask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Science: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Libraries like Pandas, NumPy, and Matplotlib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Learning: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Libraries like TensorFlow, Keras, and Scikit-learn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Automation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Scripts for automating repetitive tasks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Game 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Development: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Libraries like Pygame.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0" y="6057900"/>
            <a:ext cx="1428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8838" y="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4202" y="738716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</a:t>
            </a:r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7" y="1477433"/>
            <a:ext cx="105046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Install Python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algn="just"/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Download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Visit the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official Python website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Download the latest version for your operating system (Windows, MacOS, Linux).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Install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Run the downloaded installer.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Ensure you check the option to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Add Python to PATH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during installation.</a:t>
            </a:r>
          </a:p>
        </p:txBody>
      </p:sp>
    </p:spTree>
    <p:extLst>
      <p:ext uri="{BB962C8B-B14F-4D97-AF65-F5344CB8AC3E}">
        <p14:creationId xmlns:p14="http://schemas.microsoft.com/office/powerpoint/2010/main" val="10107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8838" y="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0637" y="914731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7778" y="1628101"/>
            <a:ext cx="10558469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Verify Installation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Open Command Prompt/Terminal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Windows: Open Command Prompt.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MacOS/Linux: Open Terminal.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Check Python Version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python --version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or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python3 --version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9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059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732" y="108056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5397" y="690746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7778" y="1381492"/>
            <a:ext cx="1100222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a Code Editor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Visual Studio Code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Download from 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/>
              </a:rPr>
              <a:t>official website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and open Visual Studio Code.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Python Extension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Go to the Extensions view by clicking the Extensions icon or pressing 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Ctrl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+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Shift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+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X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.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Search for “Python” and install the official Python extension by Microsoft.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9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059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732" y="108056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7650" y="690746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7777" y="1364552"/>
            <a:ext cx="10531575" cy="362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Setting Up a Virtual Environment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Create a Virtual Environment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Navigate to your project directory.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Run the following command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python -m venv myenv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Activate the Virtual Environment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Windows: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        myenv\Scripts\activate 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18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059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732" y="108056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741" y="741782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7778" y="1055262"/>
            <a:ext cx="10934987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Necessary Packages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Using pip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packages as needed, e.g., Django, Flask.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pip install django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C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pip install flask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2952" y="581992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7778" y="1289878"/>
            <a:ext cx="4879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chemeClr val="bg1">
                    <a:lumMod val="50000"/>
                  </a:schemeClr>
                </a:solidFill>
              </a:rPr>
              <a:t>Variables and data types</a:t>
            </a:r>
            <a:endParaRPr lang="en-IN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8" y="2153785"/>
            <a:ext cx="5464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Variables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: Used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to store data values</a:t>
            </a:r>
            <a:r>
              <a:rPr lang="en-US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392" y="2930611"/>
            <a:ext cx="4688259" cy="1533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59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2952" y="581992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5801" y="1081533"/>
            <a:ext cx="22854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1">
                    <a:lumMod val="50000"/>
                  </a:schemeClr>
                </a:solidFill>
              </a:rPr>
              <a:t>Data Types</a:t>
            </a:r>
            <a:endParaRPr lang="en-IN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7778" y="1870584"/>
            <a:ext cx="55561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Numeric</a:t>
            </a:r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: int, float, </a:t>
            </a:r>
            <a:r>
              <a:rPr lang="en-IN" sz="3200" dirty="0" smtClean="0">
                <a:solidFill>
                  <a:schemeClr val="bg1">
                    <a:lumMod val="50000"/>
                  </a:schemeClr>
                </a:solidFill>
              </a:rPr>
              <a:t>complex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str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Sequence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list, tuple,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range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Mapping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dict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97679" y="1870584"/>
            <a:ext cx="55561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set, frozenset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bool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NoneType</a:t>
            </a:r>
            <a:endParaRPr lang="en-IN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2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6" y="1021374"/>
            <a:ext cx="539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Basic operations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Arithmetic Operators:</a:t>
            </a:r>
            <a:endParaRPr lang="en-I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325" y="1950748"/>
            <a:ext cx="3122714" cy="4549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Addition: </a:t>
            </a:r>
            <a:r>
              <a:rPr lang="en-IN" sz="2800" b="1" dirty="0" smtClean="0">
                <a:solidFill>
                  <a:srgbClr val="0070C0"/>
                </a:solidFill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Subtraction</a:t>
            </a:r>
            <a:r>
              <a:rPr lang="en-IN" sz="2800" b="1" dirty="0">
                <a:solidFill>
                  <a:srgbClr val="0070C0"/>
                </a:solidFill>
              </a:rPr>
              <a:t>: </a:t>
            </a:r>
            <a:r>
              <a:rPr lang="en-IN" sz="2800" b="1" dirty="0" smtClean="0">
                <a:solidFill>
                  <a:srgbClr val="0070C0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Multiplication</a:t>
            </a:r>
            <a:r>
              <a:rPr lang="en-IN" sz="2800" b="1" dirty="0">
                <a:solidFill>
                  <a:srgbClr val="0070C0"/>
                </a:solidFill>
              </a:rPr>
              <a:t>: </a:t>
            </a:r>
            <a:r>
              <a:rPr lang="en-IN" sz="2800" b="1" dirty="0" smtClean="0">
                <a:solidFill>
                  <a:srgbClr val="0070C0"/>
                </a:solidFill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Division</a:t>
            </a:r>
            <a:r>
              <a:rPr lang="en-IN" sz="2800" b="1" dirty="0">
                <a:solidFill>
                  <a:srgbClr val="0070C0"/>
                </a:solidFill>
              </a:rPr>
              <a:t>: </a:t>
            </a:r>
            <a:r>
              <a:rPr lang="en-IN" sz="2800" b="1" dirty="0" smtClean="0">
                <a:solidFill>
                  <a:srgbClr val="0070C0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Floor Division </a:t>
            </a:r>
            <a:r>
              <a:rPr lang="en-IN" sz="2800" b="1" dirty="0" smtClean="0">
                <a:solidFill>
                  <a:srgbClr val="0070C0"/>
                </a:solidFill>
              </a:rPr>
              <a:t>(//):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Modulus </a:t>
            </a:r>
            <a:r>
              <a:rPr lang="en-IN" sz="2800" b="1" dirty="0" smtClean="0">
                <a:solidFill>
                  <a:srgbClr val="0070C0"/>
                </a:solidFill>
              </a:rPr>
              <a:t>(%)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Exponentiation (**)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167" y="2130187"/>
            <a:ext cx="2413513" cy="548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258" y="2734070"/>
            <a:ext cx="2441422" cy="561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193" y="3350888"/>
            <a:ext cx="2438487" cy="613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679" y="3928688"/>
            <a:ext cx="2438487" cy="683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680" y="4577921"/>
            <a:ext cx="2438486" cy="682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8679" y="5222529"/>
            <a:ext cx="2426575" cy="648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7213" y="5871401"/>
            <a:ext cx="2413512" cy="631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583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16" y="2618789"/>
            <a:ext cx="3673965" cy="2571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673" y="665043"/>
            <a:ext cx="2940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ylfaen" panose="010A0502050306030303" pitchFamily="18" charset="0"/>
              </a:rPr>
              <a:t>Outlines</a:t>
            </a:r>
            <a:endParaRPr lang="en-IN" sz="6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ylfaen" panose="010A05020503060303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160" y="1869670"/>
            <a:ext cx="8559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Session-01 :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Introduction to Python Fundamentals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4485" y="2805128"/>
            <a:ext cx="6854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Session-02 :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Advanced Python Concepts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4485" y="3562603"/>
            <a:ext cx="8075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Session-03 :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Introduction to Django and MySQL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9160" y="4492777"/>
            <a:ext cx="8559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Session-04 :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Django Project Structure and Models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161" y="5333527"/>
            <a:ext cx="8559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Session-05 :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Django Views, Templates, and Forms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7" name="Picture 4" descr="The Best Python Institute in Laxmi Nagar, Delhi - DICS Laxmi Nag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777" y="5665651"/>
            <a:ext cx="3071057" cy="15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99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6" y="39512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8837" y="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1099" y="230832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069" y="833545"/>
            <a:ext cx="539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Basic operations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400" y="1396277"/>
            <a:ext cx="5556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Comparison Operators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IN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2601" y="2058106"/>
            <a:ext cx="1847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276" y="2003965"/>
            <a:ext cx="4457495" cy="77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276" y="2778021"/>
            <a:ext cx="4457495" cy="783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275" y="3549481"/>
            <a:ext cx="4457495" cy="844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ectangle 20"/>
          <p:cNvSpPr/>
          <p:nvPr/>
        </p:nvSpPr>
        <p:spPr>
          <a:xfrm>
            <a:off x="1422600" y="4568783"/>
            <a:ext cx="1881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3200" b="1" dirty="0">
                <a:solidFill>
                  <a:srgbClr val="0070C0"/>
                </a:solidFill>
              </a:rPr>
              <a:t>Equal (==)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275" y="4474143"/>
            <a:ext cx="4457495" cy="77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ectangle 25"/>
          <p:cNvSpPr/>
          <p:nvPr/>
        </p:nvSpPr>
        <p:spPr>
          <a:xfrm>
            <a:off x="1379160" y="3525031"/>
            <a:ext cx="26319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</a:rPr>
              <a:t>Greater Than (&gt;)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22600" y="5522154"/>
            <a:ext cx="2536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3200" b="1" dirty="0">
                <a:solidFill>
                  <a:srgbClr val="0070C0"/>
                </a:solidFill>
              </a:rPr>
              <a:t>Not Equal (!=)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275" y="5422750"/>
            <a:ext cx="4457495" cy="783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Rectangle 28"/>
          <p:cNvSpPr/>
          <p:nvPr/>
        </p:nvSpPr>
        <p:spPr>
          <a:xfrm>
            <a:off x="1387384" y="2746524"/>
            <a:ext cx="22440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Not Equal (!=)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87384" y="1925930"/>
            <a:ext cx="16702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Equal (==)</a:t>
            </a:r>
          </a:p>
        </p:txBody>
      </p:sp>
    </p:spTree>
    <p:extLst>
      <p:ext uri="{BB962C8B-B14F-4D97-AF65-F5344CB8AC3E}">
        <p14:creationId xmlns:p14="http://schemas.microsoft.com/office/powerpoint/2010/main" val="178473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539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Basic operations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Comparison Operators:</a:t>
            </a:r>
            <a:endParaRPr lang="en-I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2601" y="2058106"/>
            <a:ext cx="18473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24" y="2012112"/>
            <a:ext cx="5091638" cy="844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324" y="2873890"/>
            <a:ext cx="5091638" cy="771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324" y="3683957"/>
            <a:ext cx="5091638" cy="83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324" y="4789760"/>
            <a:ext cx="5091638" cy="783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817737" y="2109329"/>
            <a:ext cx="3083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Greater </a:t>
            </a:r>
            <a:r>
              <a:rPr lang="en-US" sz="3600" b="1" dirty="0">
                <a:solidFill>
                  <a:srgbClr val="0070C0"/>
                </a:solidFill>
              </a:rPr>
              <a:t>Than</a:t>
            </a:r>
            <a:r>
              <a:rPr lang="en-US" sz="3200" b="1" dirty="0">
                <a:solidFill>
                  <a:srgbClr val="0070C0"/>
                </a:solidFill>
              </a:rPr>
              <a:t> (&gt;)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7737" y="2877829"/>
            <a:ext cx="2661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3600" b="1" dirty="0">
                <a:solidFill>
                  <a:srgbClr val="0070C0"/>
                </a:solidFill>
              </a:rPr>
              <a:t>Less Than (&lt;)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8126" y="3731285"/>
            <a:ext cx="5151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Greater Than or Equal To (&gt;=)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7737" y="4889164"/>
            <a:ext cx="4561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Less Than or Equal To (&lt;=)</a:t>
            </a:r>
          </a:p>
        </p:txBody>
      </p:sp>
    </p:spTree>
    <p:extLst>
      <p:ext uri="{BB962C8B-B14F-4D97-AF65-F5344CB8AC3E}">
        <p14:creationId xmlns:p14="http://schemas.microsoft.com/office/powerpoint/2010/main" val="5053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539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Basic operations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Logical Operators: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59" y="2165806"/>
            <a:ext cx="4902356" cy="8437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040" y="3009510"/>
            <a:ext cx="4885676" cy="817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040" y="3832506"/>
            <a:ext cx="4885676" cy="948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Rectangle 28"/>
          <p:cNvSpPr/>
          <p:nvPr/>
        </p:nvSpPr>
        <p:spPr>
          <a:xfrm>
            <a:off x="1422601" y="2342335"/>
            <a:ext cx="1734770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>
                <a:solidFill>
                  <a:srgbClr val="0070C0"/>
                </a:solidFill>
              </a:rPr>
              <a:t>AND (and</a:t>
            </a:r>
            <a:r>
              <a:rPr lang="en-IN" sz="2800" b="1" dirty="0" smtClean="0">
                <a:solidFill>
                  <a:srgbClr val="0070C0"/>
                </a:solidFill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en-IN" sz="2800" b="1" dirty="0" smtClean="0">
                <a:solidFill>
                  <a:srgbClr val="0070C0"/>
                </a:solidFill>
              </a:rPr>
              <a:t> </a:t>
            </a:r>
            <a:r>
              <a:rPr lang="en-IN" sz="2800" b="1" dirty="0">
                <a:solidFill>
                  <a:srgbClr val="0070C0"/>
                </a:solidFill>
              </a:rPr>
              <a:t>OR (or</a:t>
            </a:r>
            <a:r>
              <a:rPr lang="en-IN" sz="2800" b="1" dirty="0" smtClean="0">
                <a:solidFill>
                  <a:srgbClr val="0070C0"/>
                </a:solidFill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NOT (not</a:t>
            </a:r>
            <a:r>
              <a:rPr lang="en-US" sz="2800" b="1" dirty="0" smtClean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0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778" y="1156076"/>
            <a:ext cx="4748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/>
              <a:t>Assignment Operators</a:t>
            </a:r>
            <a:r>
              <a:rPr lang="en-IN" sz="3200" dirty="0"/>
              <a:t>: 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63" y="2003965"/>
            <a:ext cx="3132589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 smtClean="0">
                <a:solidFill>
                  <a:srgbClr val="0070C0"/>
                </a:solidFill>
              </a:rPr>
              <a:t>Assign (=)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Add and Assign (+=)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228" y="2585167"/>
            <a:ext cx="2904447" cy="901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352" y="1764134"/>
            <a:ext cx="1488317" cy="878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49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3819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Bitwise Operators 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63" y="2003965"/>
            <a:ext cx="2395079" cy="4262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 smtClean="0">
                <a:solidFill>
                  <a:srgbClr val="0070C0"/>
                </a:solidFill>
              </a:rPr>
              <a:t>AND (&amp;)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 OR (|)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XOR (^)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NOT (~)  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Left Shift (&lt;&lt;)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Right Shift (&gt;&gt;)</a:t>
            </a: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842" y="1756274"/>
            <a:ext cx="2777120" cy="875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49" y="2614756"/>
            <a:ext cx="2777120" cy="901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765" y="3442493"/>
            <a:ext cx="2844781" cy="9327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765" y="4238059"/>
            <a:ext cx="2844781" cy="823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765" y="4946336"/>
            <a:ext cx="2791345" cy="717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6360" y="5549713"/>
            <a:ext cx="2818750" cy="753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6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3812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Identity Operators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2341" y="1742355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>
                <a:solidFill>
                  <a:srgbClr val="0070C0"/>
                </a:solidFill>
              </a:rPr>
              <a:t>Is (is</a:t>
            </a:r>
            <a:r>
              <a:rPr lang="en-IN" sz="2800" b="1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8" y="2265575"/>
            <a:ext cx="3709786" cy="23169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949968" y="4762776"/>
            <a:ext cx="2188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Is Not (is not)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68" y="5288896"/>
            <a:ext cx="3709786" cy="1005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94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4646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Membership Operators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05112" y="2109312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>
                <a:solidFill>
                  <a:srgbClr val="0070C0"/>
                </a:solidFill>
              </a:rPr>
              <a:t>In (in)</a:t>
            </a:r>
            <a:endParaRPr lang="en-IN" sz="2800" b="1" dirty="0" smtClean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9968" y="4427760"/>
            <a:ext cx="2387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Not In (not in):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81" y="4186493"/>
            <a:ext cx="5250887" cy="1005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282" y="1645855"/>
            <a:ext cx="5250887" cy="1507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487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84" t="2031" r="2856" b="3650"/>
          <a:stretch/>
        </p:blipFill>
        <p:spPr>
          <a:xfrm>
            <a:off x="1949587" y="858057"/>
            <a:ext cx="7933765" cy="5730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3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45975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444811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79308" y="2951355"/>
            <a:ext cx="74260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200" dirty="0" smtClean="0">
                <a:solidFill>
                  <a:schemeClr val="bg2">
                    <a:lumMod val="50000"/>
                  </a:schemeClr>
                </a:solidFill>
              </a:rPr>
              <a:t>Control </a:t>
            </a:r>
            <a:r>
              <a:rPr lang="en-IN" sz="7200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  <a:endParaRPr lang="en-IN" sz="7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2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45975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444811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7778" y="1364602"/>
            <a:ext cx="7997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chemeClr val="bg2">
                    <a:lumMod val="50000"/>
                  </a:schemeClr>
                </a:solidFill>
              </a:rPr>
              <a:t>Conditional statements (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</a:rPr>
              <a:t>Decision Making)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7778" y="2198030"/>
            <a:ext cx="7997382" cy="422966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b="1" dirty="0" smtClean="0"/>
              <a:t>if statement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b="1" dirty="0" smtClean="0"/>
              <a:t>if...else statement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b="1" dirty="0" smtClean="0"/>
              <a:t>if...elif...else staement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b="1" dirty="0" smtClean="0"/>
              <a:t>Nested if..else statement</a:t>
            </a:r>
          </a:p>
        </p:txBody>
      </p:sp>
    </p:spTree>
    <p:extLst>
      <p:ext uri="{BB962C8B-B14F-4D97-AF65-F5344CB8AC3E}">
        <p14:creationId xmlns:p14="http://schemas.microsoft.com/office/powerpoint/2010/main" val="20971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673" y="665043"/>
            <a:ext cx="2940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ylfaen" panose="010A0502050306030303" pitchFamily="18" charset="0"/>
              </a:rPr>
              <a:t>Outlines</a:t>
            </a:r>
            <a:endParaRPr lang="en-IN" sz="6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ylfaen" panose="010A05020503060303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161" y="2958826"/>
            <a:ext cx="6838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Session-07 :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SDLC &amp; Project Background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9161" y="3819270"/>
            <a:ext cx="5002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Session-08 :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Project Features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9161" y="4519094"/>
            <a:ext cx="4910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Session-09 : Viva Questions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869" y="5218918"/>
            <a:ext cx="6361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Session-10 : PPT &amp; Documentations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161" y="2143953"/>
            <a:ext cx="9866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Session-06 :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Django Admin, Authentication, and REST APIs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4" descr="The Best Python Institute in Laxmi Nagar, Delhi - DICS Laxmi Nag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777" y="5665651"/>
            <a:ext cx="3071057" cy="15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27" y="3013622"/>
            <a:ext cx="3673965" cy="25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3320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if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944" y="1300787"/>
            <a:ext cx="11203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/>
              <a:t>The </a:t>
            </a:r>
            <a:r>
              <a:rPr lang="en-US" sz="2800" b="1" dirty="0"/>
              <a:t>if</a:t>
            </a:r>
            <a:r>
              <a:rPr lang="en-US" sz="2800" dirty="0"/>
              <a:t> statement is a decision making statement. It is used to control the flow of execution of the statements and also used to test logically whether the condition is true or false.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944" y="2685782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11857" y="3512487"/>
            <a:ext cx="3733800" cy="1600200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US" sz="2800" dirty="0" smtClean="0"/>
              <a:t>  </a:t>
            </a:r>
            <a:r>
              <a:rPr lang="en-US" sz="3200" dirty="0" smtClean="0"/>
              <a:t>if test expression: </a:t>
            </a:r>
          </a:p>
          <a:p>
            <a:pPr algn="just">
              <a:buNone/>
            </a:pPr>
            <a:r>
              <a:rPr lang="en-US" sz="3200" dirty="0" smtClean="0"/>
              <a:t>	statement(s)</a:t>
            </a:r>
            <a:endParaRPr lang="en-US" sz="3200" dirty="0"/>
          </a:p>
        </p:txBody>
      </p:sp>
      <p:pic>
        <p:nvPicPr>
          <p:cNvPr id="11" name="Picture 2" descr="Image result for if statement flow 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0242" y="2312894"/>
            <a:ext cx="4815143" cy="424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288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810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chemeClr val="bg2">
                    <a:lumMod val="50000"/>
                  </a:schemeClr>
                </a:solidFill>
              </a:rPr>
              <a:t>Example</a:t>
            </a:r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944" y="3641719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Output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59314" y="4403491"/>
            <a:ext cx="7797180" cy="1600200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  </a:t>
            </a:r>
            <a:r>
              <a:rPr lang="en-US" sz="3200" b="1" dirty="0"/>
              <a:t>Enter the number: 9</a:t>
            </a:r>
            <a:endParaRPr lang="pt-BR" sz="3200" b="1" dirty="0"/>
          </a:p>
          <a:p>
            <a:r>
              <a:rPr lang="en-US" sz="3200" b="1" dirty="0" smtClean="0"/>
              <a:t>  Condition </a:t>
            </a:r>
            <a:r>
              <a:rPr lang="en-US" sz="3200" b="1" dirty="0"/>
              <a:t>is true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1390654"/>
            <a:ext cx="7797180" cy="1907024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i</a:t>
            </a:r>
            <a:r>
              <a:rPr lang="en-US" sz="3600" dirty="0" smtClean="0">
                <a:solidFill>
                  <a:schemeClr val="bg1"/>
                </a:solidFill>
              </a:rPr>
              <a:t> = int (input</a:t>
            </a:r>
            <a:r>
              <a:rPr lang="en-US" sz="3600" dirty="0">
                <a:solidFill>
                  <a:schemeClr val="bg1"/>
                </a:solidFill>
              </a:rPr>
              <a:t>(“Enter the number:”))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If (i&lt;=10):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	print(“ condition is true”)</a:t>
            </a:r>
          </a:p>
        </p:txBody>
      </p:sp>
    </p:spTree>
    <p:extLst>
      <p:ext uri="{BB962C8B-B14F-4D97-AF65-F5344CB8AC3E}">
        <p14:creationId xmlns:p14="http://schemas.microsoft.com/office/powerpoint/2010/main" val="38037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4629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If … else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944" y="1300787"/>
            <a:ext cx="1120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/>
              <a:t>The if…else statement is called alternative execution, in which there are two possibilities and the condition determines </a:t>
            </a:r>
            <a:r>
              <a:rPr lang="en-US" sz="2800" dirty="0" smtClean="0"/>
              <a:t>which </a:t>
            </a:r>
            <a:r>
              <a:rPr lang="en-US" sz="2800" dirty="0"/>
              <a:t>one gets executed.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944" y="2685782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11857" y="3512487"/>
            <a:ext cx="4375296" cy="2242854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US" sz="2800"/>
              <a:t> if test expression: </a:t>
            </a:r>
          </a:p>
          <a:p>
            <a:pPr algn="just">
              <a:buNone/>
            </a:pPr>
            <a:r>
              <a:rPr lang="en-US" sz="2800"/>
              <a:t>	Body of if</a:t>
            </a:r>
          </a:p>
          <a:p>
            <a:pPr algn="just">
              <a:buNone/>
            </a:pPr>
            <a:r>
              <a:rPr lang="en-US" sz="2800"/>
              <a:t>else:</a:t>
            </a:r>
          </a:p>
          <a:p>
            <a:pPr algn="just">
              <a:buNone/>
            </a:pPr>
            <a:r>
              <a:rPr lang="en-US" sz="2800"/>
              <a:t>	Body of else</a:t>
            </a:r>
            <a:endParaRPr lang="en-US" sz="3200" dirty="0"/>
          </a:p>
        </p:txBody>
      </p:sp>
      <p:pic>
        <p:nvPicPr>
          <p:cNvPr id="9" name="Picture 2" descr="Flowchart of if...else statement in Python Programming"/>
          <p:cNvPicPr>
            <a:picLocks noChangeAspect="1" noChangeArrowheads="1"/>
          </p:cNvPicPr>
          <p:nvPr/>
        </p:nvPicPr>
        <p:blipFill>
          <a:blip r:embed="rId3"/>
          <a:srcRect b="6346"/>
          <a:stretch>
            <a:fillRect/>
          </a:stretch>
        </p:blipFill>
        <p:spPr bwMode="auto">
          <a:xfrm>
            <a:off x="5719483" y="2254894"/>
            <a:ext cx="4607858" cy="4386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68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0813538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to check if a number is Odd or Even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944" y="4047835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Output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70944" y="4806903"/>
            <a:ext cx="7797180" cy="1600200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  </a:t>
            </a:r>
            <a:r>
              <a:rPr lang="en-US" sz="3200" b="1" dirty="0"/>
              <a:t>Enter the number: 9</a:t>
            </a:r>
            <a:endParaRPr lang="pt-BR" sz="3200" b="1" dirty="0"/>
          </a:p>
          <a:p>
            <a:r>
              <a:rPr lang="en-US" sz="3200" b="1" dirty="0" smtClean="0"/>
              <a:t>  Given </a:t>
            </a:r>
            <a:r>
              <a:rPr lang="en-US" sz="3200" b="1" dirty="0"/>
              <a:t>number is Odd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1292031"/>
            <a:ext cx="7797180" cy="2643068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num = int(input(“Enter the number:”))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if (num % 2)== 0: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 (“Given number is Even”)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else: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print(“ Given number is Odd</a:t>
            </a:r>
            <a:r>
              <a:rPr lang="en-US" sz="2400" dirty="0" smtClean="0">
                <a:solidFill>
                  <a:schemeClr val="bg1"/>
                </a:solidFill>
              </a:rPr>
              <a:t>”)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38897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elif Statements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944" y="1300787"/>
            <a:ext cx="1120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 elif </a:t>
            </a:r>
            <a:r>
              <a:rPr lang="en-US" sz="2800" dirty="0"/>
              <a:t>– is a keyword used in Python in replacement of else if to place another condition in the program. This is called chained conditional.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944" y="3176107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11857" y="3860397"/>
            <a:ext cx="5561051" cy="2740395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if  expression: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     Body of if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elif  expression: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     Body of elif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else: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     Body of 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944" y="2224117"/>
            <a:ext cx="1120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/>
              <a:t>Chained conditions </a:t>
            </a:r>
            <a:r>
              <a:rPr lang="en-US" sz="2800" dirty="0" smtClean="0"/>
              <a:t>allows more than </a:t>
            </a:r>
            <a:r>
              <a:rPr lang="en-US" sz="2800" dirty="0"/>
              <a:t>two possibilities and need more than two branches.</a:t>
            </a:r>
          </a:p>
        </p:txBody>
      </p:sp>
      <p:pic>
        <p:nvPicPr>
          <p:cNvPr id="11" name="Picture 10" descr="elif conditio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6488" y="2894526"/>
            <a:ext cx="4606654" cy="374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6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103853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to find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largest among three numbers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5742293" y="3587940"/>
            <a:ext cx="5519268" cy="25441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800" b="1" dirty="0"/>
              <a:t>OUTPUT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Enter 1st number:10</a:t>
            </a:r>
            <a:endParaRPr lang="pt-BR" sz="2800" b="1" dirty="0"/>
          </a:p>
          <a:p>
            <a:r>
              <a:rPr lang="en-US" sz="2800" b="1" dirty="0"/>
              <a:t>Enter 2nd number:25</a:t>
            </a:r>
          </a:p>
          <a:p>
            <a:r>
              <a:rPr lang="en-US" sz="2800" b="1" dirty="0"/>
              <a:t>Enter 3rd number:15</a:t>
            </a:r>
          </a:p>
          <a:p>
            <a:r>
              <a:rPr lang="en-US" sz="2800" b="1" dirty="0"/>
              <a:t>B is greater </a:t>
            </a:r>
            <a:endParaRPr lang="en-US" sz="28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1883096"/>
            <a:ext cx="5053980" cy="4248983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a = int(input(“Enter 1st number:”))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b= int(input(“Enter 2nd number:”))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c= int(input(“Enter 3rd number:”))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if (a &gt; b) and (a &gt; c):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	print("a is greater")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elif (b &lt; a) and (b &lt; c):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	print(“b is greater")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else: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print(“c is greater")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495986"/>
            <a:ext cx="640361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Nested if … else  Statements</a:t>
            </a:r>
          </a:p>
          <a:p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944" y="1066832"/>
            <a:ext cx="112039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400" dirty="0"/>
              <a:t>We can write an entire if… else statement in another if… else statement called nesting, and the statement is called nested if.</a:t>
            </a:r>
          </a:p>
        </p:txBody>
      </p:sp>
      <p:sp>
        <p:nvSpPr>
          <p:cNvPr id="6" name="Rectangle 5"/>
          <p:cNvSpPr/>
          <p:nvPr/>
        </p:nvSpPr>
        <p:spPr>
          <a:xfrm>
            <a:off x="295916" y="2711380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44967" y="2894526"/>
            <a:ext cx="3655566" cy="38705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if expression1: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	statement(s)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if expression2: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 	statement(s)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elif expression3: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	statement(s)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else: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	statement(s)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944" y="1956404"/>
            <a:ext cx="11203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/>
              <a:t>In a nested </a:t>
            </a:r>
            <a:r>
              <a:rPr lang="en-US" sz="2400" b="1" dirty="0"/>
              <a:t>if</a:t>
            </a:r>
            <a:r>
              <a:rPr lang="en-US" sz="2400" dirty="0"/>
              <a:t> construct, you can have an if … elif … else construct inside an if … elif.. Else construct.</a:t>
            </a:r>
          </a:p>
        </p:txBody>
      </p:sp>
      <p:pic>
        <p:nvPicPr>
          <p:cNvPr id="12" name="Picture 11" descr="Image result for nested if else syntax and  flowchar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8379" y="2894526"/>
            <a:ext cx="3673809" cy="38167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208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103853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to find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largest among three numbers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5701752" y="3343468"/>
            <a:ext cx="5519268" cy="25441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OUTPUT</a:t>
            </a:r>
            <a:endParaRPr lang="pt-BR" sz="2800" b="1" dirty="0"/>
          </a:p>
          <a:p>
            <a:pPr>
              <a:buNone/>
            </a:pPr>
            <a:r>
              <a:rPr lang="en-US" sz="2800" b="1" dirty="0"/>
              <a:t>Enter number : 10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Play cricket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1641049"/>
            <a:ext cx="5053980" cy="4248983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n = int(input(“Enter  number:”))	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If (n&lt;=15):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if (n == 10):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	print(‘play cricket’)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else: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	print(‘play kabadi’)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Else: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print(‘Don’t play game’)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Session-02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286" y="920090"/>
            <a:ext cx="71521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75000"/>
                  </a:schemeClr>
                </a:solidFill>
              </a:rPr>
              <a:t>Advanced</a:t>
            </a:r>
            <a:r>
              <a:rPr lang="en-IN" sz="4800" b="1" dirty="0" smtClean="0">
                <a:solidFill>
                  <a:srgbClr val="0070C0"/>
                </a:solidFill>
              </a:rPr>
              <a:t> </a:t>
            </a:r>
            <a:r>
              <a:rPr lang="en-IN" sz="4800" b="1" dirty="0" smtClean="0">
                <a:solidFill>
                  <a:schemeClr val="bg1">
                    <a:lumMod val="75000"/>
                  </a:schemeClr>
                </a:solidFill>
              </a:rPr>
              <a:t>Python Concepts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2768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Data Structures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5139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Lists, tuples, sets, and dictionaries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3175642"/>
            <a:ext cx="4079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Functions and Modules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1167" y="3782452"/>
            <a:ext cx="4479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Defining and calling functions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2186" y="4283254"/>
            <a:ext cx="4307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Importing modules and packages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39265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4382746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Flowchart: Off-page Connector 15"/>
          <p:cNvSpPr/>
          <p:nvPr/>
        </p:nvSpPr>
        <p:spPr>
          <a:xfrm rot="16200000">
            <a:off x="746768" y="32777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 rot="16200000">
            <a:off x="746768" y="4949694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0750" y="4846102"/>
            <a:ext cx="523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Object-Oriented Programming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72186" y="5373381"/>
            <a:ext cx="2999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Classes and objects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83205" y="5874183"/>
            <a:ext cx="4026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Inheritance and polymorphism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6-Point Star 20"/>
          <p:cNvSpPr/>
          <p:nvPr/>
        </p:nvSpPr>
        <p:spPr>
          <a:xfrm>
            <a:off x="1334177" y="5517506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6-Point Star 21"/>
          <p:cNvSpPr/>
          <p:nvPr/>
        </p:nvSpPr>
        <p:spPr>
          <a:xfrm>
            <a:off x="1334177" y="5973675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9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Session-03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1148510"/>
            <a:ext cx="90304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75000"/>
                  </a:schemeClr>
                </a:solidFill>
              </a:rPr>
              <a:t>Introduction to Django and MySQL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5442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Overview of Django Framework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2557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What is Django?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4204939"/>
            <a:ext cx="4079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Introduction to MySQL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9003" y="4721412"/>
            <a:ext cx="3052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Overview of MySQL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9003" y="5214177"/>
            <a:ext cx="3602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Setting up MySQL database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486109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5317263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1167" y="3102790"/>
            <a:ext cx="2765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Setting up Django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72186" y="3603592"/>
            <a:ext cx="3346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Creating a Django project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6-Point Star 20"/>
          <p:cNvSpPr/>
          <p:nvPr/>
        </p:nvSpPr>
        <p:spPr>
          <a:xfrm>
            <a:off x="1323158" y="3246915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6-Point Star 21"/>
          <p:cNvSpPr/>
          <p:nvPr/>
        </p:nvSpPr>
        <p:spPr>
          <a:xfrm>
            <a:off x="1323158" y="370308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01160" y="4276448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49003" y="5659798"/>
            <a:ext cx="4355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Configuring Django to use MySQL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6-Point Star 30"/>
          <p:cNvSpPr/>
          <p:nvPr/>
        </p:nvSpPr>
        <p:spPr>
          <a:xfrm>
            <a:off x="1323158" y="576288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9" grpId="0"/>
      <p:bldP spid="20" grpId="0"/>
      <p:bldP spid="21" grpId="0" animBg="1"/>
      <p:bldP spid="22" grpId="0" animBg="1"/>
      <p:bldP spid="24" grpId="0" animBg="1"/>
      <p:bldP spid="30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7" r="16565"/>
          <a:stretch/>
        </p:blipFill>
        <p:spPr>
          <a:xfrm>
            <a:off x="6855871" y="1840489"/>
            <a:ext cx="4242806" cy="38280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Session-01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1148510"/>
            <a:ext cx="6017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299488"/>
            <a:ext cx="3481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Overview of Python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906298"/>
            <a:ext cx="3130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History and features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2186" y="3407100"/>
            <a:ext cx="4451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Python's role in web development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3050423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6-Point Star 8"/>
          <p:cNvSpPr/>
          <p:nvPr/>
        </p:nvSpPr>
        <p:spPr>
          <a:xfrm>
            <a:off x="1323158" y="3506592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401623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4099214"/>
            <a:ext cx="5396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1167" y="4706024"/>
            <a:ext cx="2611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Installing Python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2186" y="5206826"/>
            <a:ext cx="4035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Using IDEs (PyCharm, VS Code)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4850149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5306318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Flowchart: Off-page Connector 15"/>
          <p:cNvSpPr/>
          <p:nvPr/>
        </p:nvSpPr>
        <p:spPr>
          <a:xfrm rot="16200000">
            <a:off x="746768" y="4201349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670" y="6178358"/>
            <a:ext cx="787330" cy="6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Session-04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947734"/>
            <a:ext cx="9593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75000"/>
                  </a:schemeClr>
                </a:solidFill>
              </a:rPr>
              <a:t>Django Project Structure and Models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5442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Overview of Django Framework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2642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Apps vs. projects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4598832"/>
            <a:ext cx="38595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Creating a Django app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9003" y="5115305"/>
            <a:ext cx="4205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python manage.py startapp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9003" y="5608070"/>
            <a:ext cx="4005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Defining and migrating models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525498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5711156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1167" y="3102790"/>
            <a:ext cx="2547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Defining models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72186" y="3603592"/>
            <a:ext cx="292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Using Django ORM</a:t>
            </a:r>
          </a:p>
        </p:txBody>
      </p:sp>
      <p:sp>
        <p:nvSpPr>
          <p:cNvPr id="21" name="6-Point Star 20"/>
          <p:cNvSpPr/>
          <p:nvPr/>
        </p:nvSpPr>
        <p:spPr>
          <a:xfrm>
            <a:off x="1323158" y="3246915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6-Point Star 21"/>
          <p:cNvSpPr/>
          <p:nvPr/>
        </p:nvSpPr>
        <p:spPr>
          <a:xfrm>
            <a:off x="1323158" y="370308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01160" y="4670341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9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9" grpId="0"/>
      <p:bldP spid="20" grpId="0"/>
      <p:bldP spid="21" grpId="0" animBg="1"/>
      <p:bldP spid="22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24198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Session-05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585" y="719516"/>
            <a:ext cx="87372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Django Views, Templates, and Forms</a:t>
            </a:r>
            <a:endParaRPr lang="en-IN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1534371"/>
            <a:ext cx="2428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Django Views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141181"/>
            <a:ext cx="6455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Function-based views vs. class-based views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285306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1636506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23806" y="3230219"/>
            <a:ext cx="1882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Templates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85242" y="3805507"/>
            <a:ext cx="4983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Template system and inheritance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59397" y="3937025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1167" y="2635619"/>
            <a:ext cx="4658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Displaying data with templates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6-Point Star 20"/>
          <p:cNvSpPr/>
          <p:nvPr/>
        </p:nvSpPr>
        <p:spPr>
          <a:xfrm>
            <a:off x="1323158" y="277974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14216" y="3301728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32643" y="4504413"/>
            <a:ext cx="121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Forms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61167" y="5015790"/>
            <a:ext cx="5757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Creating and handling forms in Django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6-Point Star 26"/>
          <p:cNvSpPr/>
          <p:nvPr/>
        </p:nvSpPr>
        <p:spPr>
          <a:xfrm>
            <a:off x="1345051" y="5160568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Flowchart: Off-page Connector 28"/>
          <p:cNvSpPr/>
          <p:nvPr/>
        </p:nvSpPr>
        <p:spPr>
          <a:xfrm rot="16200000">
            <a:off x="823053" y="4575922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94079" y="5534619"/>
            <a:ext cx="4800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Form validation and submission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6-Point Star 34"/>
          <p:cNvSpPr/>
          <p:nvPr/>
        </p:nvSpPr>
        <p:spPr>
          <a:xfrm>
            <a:off x="1368234" y="5674301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7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0" grpId="0" animBg="1"/>
      <p:bldP spid="11" grpId="0"/>
      <p:bldP spid="12" grpId="0"/>
      <p:bldP spid="15" grpId="0" animBg="1"/>
      <p:bldP spid="19" grpId="0"/>
      <p:bldP spid="21" grpId="0" animBg="1"/>
      <p:bldP spid="24" grpId="0" animBg="1"/>
      <p:bldP spid="23" grpId="0"/>
      <p:bldP spid="25" grpId="0"/>
      <p:bldP spid="27" grpId="0" animBg="1"/>
      <p:bldP spid="29" grpId="0" animBg="1"/>
      <p:bldP spid="34" grpId="0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Session-06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947734"/>
            <a:ext cx="66432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Django Admin, </a:t>
            </a:r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Authentication</a:t>
            </a:r>
            <a:endParaRPr lang="en-US" sz="4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2543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Django Admin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4898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Customizing the admin interface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3697852"/>
            <a:ext cx="3531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User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Authentication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2186" y="4304478"/>
            <a:ext cx="5233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User login, logout, and registration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46341" y="4444160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01160" y="3811918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61167" y="3036122"/>
            <a:ext cx="4298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Registering models in admin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6-Point Star 24"/>
          <p:cNvSpPr/>
          <p:nvPr/>
        </p:nvSpPr>
        <p:spPr>
          <a:xfrm>
            <a:off x="1335322" y="317580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84350" y="4929995"/>
            <a:ext cx="4435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Implementing authentication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6-Point Star 26"/>
          <p:cNvSpPr/>
          <p:nvPr/>
        </p:nvSpPr>
        <p:spPr>
          <a:xfrm>
            <a:off x="1358505" y="50696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7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0" grpId="0" animBg="1"/>
      <p:bldP spid="11" grpId="0"/>
      <p:bldP spid="12" grpId="0"/>
      <p:bldP spid="14" grpId="0" animBg="1"/>
      <p:bldP spid="24" grpId="0" animBg="1"/>
      <p:bldP spid="23" grpId="0"/>
      <p:bldP spid="25" grpId="0" animBg="1"/>
      <p:bldP spid="26" grpId="0"/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Session-07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947734"/>
            <a:ext cx="65488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SDLC &amp; Project Background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1015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SDLC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2258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What is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SDLC?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3330830"/>
            <a:ext cx="3428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Project Background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9003" y="3954447"/>
            <a:ext cx="362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Overview of </a:t>
            </a:r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the project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9003" y="4447212"/>
            <a:ext cx="3021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Modules in the project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4094129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4550298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01160" y="3403590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49003" y="4892833"/>
            <a:ext cx="347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Requirement Specification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6-Point Star 30"/>
          <p:cNvSpPr/>
          <p:nvPr/>
        </p:nvSpPr>
        <p:spPr>
          <a:xfrm>
            <a:off x="1323158" y="4995919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49003" y="5438271"/>
            <a:ext cx="2500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Technologies Used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6-Point Star 24"/>
          <p:cNvSpPr/>
          <p:nvPr/>
        </p:nvSpPr>
        <p:spPr>
          <a:xfrm>
            <a:off x="1323158" y="554135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24" grpId="0" animBg="1"/>
      <p:bldP spid="30" grpId="0"/>
      <p:bldP spid="31" grpId="0" animBg="1"/>
      <p:bldP spid="23" grpId="0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Session-08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619" y="2857216"/>
            <a:ext cx="39778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Project </a:t>
            </a:r>
            <a:r>
              <a:rPr lang="en-US" sz="4400" b="1" dirty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eatures</a:t>
            </a:r>
          </a:p>
        </p:txBody>
      </p:sp>
    </p:spTree>
    <p:extLst>
      <p:ext uri="{BB962C8B-B14F-4D97-AF65-F5344CB8AC3E}">
        <p14:creationId xmlns:p14="http://schemas.microsoft.com/office/powerpoint/2010/main" val="27712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714" y="49807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Session-09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07102" y="2386569"/>
            <a:ext cx="315586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 smtClean="0">
                <a:solidFill>
                  <a:schemeClr val="bg1">
                    <a:lumMod val="75000"/>
                  </a:schemeClr>
                </a:solidFill>
              </a:rPr>
              <a:t>Viva </a:t>
            </a:r>
          </a:p>
        </p:txBody>
      </p:sp>
    </p:spTree>
    <p:extLst>
      <p:ext uri="{BB962C8B-B14F-4D97-AF65-F5344CB8AC3E}">
        <p14:creationId xmlns:p14="http://schemas.microsoft.com/office/powerpoint/2010/main" val="10460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Session-10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9019" y="2601722"/>
            <a:ext cx="72411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75000"/>
                  </a:schemeClr>
                </a:solidFill>
              </a:rPr>
              <a:t>PPT &amp;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990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035" y="2689412"/>
            <a:ext cx="6178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75000"/>
                  </a:schemeClr>
                </a:solidFill>
              </a:rPr>
              <a:t>Questions ?</a:t>
            </a:r>
            <a:endParaRPr lang="en-IN" sz="9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035" y="2689412"/>
            <a:ext cx="5821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75000"/>
                  </a:schemeClr>
                </a:solidFill>
              </a:rPr>
              <a:t>Thank YOU</a:t>
            </a:r>
            <a:endParaRPr lang="en-IN" sz="9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Session-01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1148510"/>
            <a:ext cx="6017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9956" y="2134483"/>
            <a:ext cx="2474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Python Basics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50373" y="2741293"/>
            <a:ext cx="3738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Variables and data types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61392" y="3242095"/>
            <a:ext cx="4003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Basic operations and functions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6-Point Star 19"/>
          <p:cNvSpPr/>
          <p:nvPr/>
        </p:nvSpPr>
        <p:spPr>
          <a:xfrm>
            <a:off x="1412364" y="2885418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6-Point Star 20"/>
          <p:cNvSpPr/>
          <p:nvPr/>
        </p:nvSpPr>
        <p:spPr>
          <a:xfrm>
            <a:off x="1412364" y="334158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owchart: Off-page Connector 21"/>
          <p:cNvSpPr/>
          <p:nvPr/>
        </p:nvSpPr>
        <p:spPr>
          <a:xfrm rot="16200000">
            <a:off x="835974" y="2172702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9956" y="3934209"/>
            <a:ext cx="3225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Control Structures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50373" y="4541019"/>
            <a:ext cx="3567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Conditional statements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1392" y="5041821"/>
            <a:ext cx="918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Loops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6-Point Star 25"/>
          <p:cNvSpPr/>
          <p:nvPr/>
        </p:nvSpPr>
        <p:spPr>
          <a:xfrm>
            <a:off x="1412364" y="468514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6-Point Star 26"/>
          <p:cNvSpPr/>
          <p:nvPr/>
        </p:nvSpPr>
        <p:spPr>
          <a:xfrm>
            <a:off x="1412364" y="5141313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Flowchart: Off-page Connector 27"/>
          <p:cNvSpPr/>
          <p:nvPr/>
        </p:nvSpPr>
        <p:spPr>
          <a:xfrm rot="16200000">
            <a:off x="835974" y="4036344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70" y="6178358"/>
            <a:ext cx="787330" cy="69387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7" r="16565"/>
          <a:stretch/>
        </p:blipFill>
        <p:spPr>
          <a:xfrm>
            <a:off x="6855871" y="1733810"/>
            <a:ext cx="4242806" cy="38280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428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844" y="1733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173372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7085" y="633493"/>
            <a:ext cx="3571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Overview of Python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9" y="1316940"/>
            <a:ext cx="3329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IN" sz="3600" b="1" dirty="0">
                <a:solidFill>
                  <a:schemeClr val="bg1">
                    <a:lumMod val="50000"/>
                  </a:schemeClr>
                </a:solidFill>
              </a:rPr>
              <a:t>is Python?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7779" y="2229357"/>
            <a:ext cx="70487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Definition: 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Python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is a high-level, interpreted programming language known for its readability and simplicity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just"/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Purpose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Designed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 be easy to read and write, making it an excellent choice for beginners and experienced developers alike.</a:t>
            </a:r>
            <a:endParaRPr lang="en-I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62" y="2113920"/>
            <a:ext cx="4430519" cy="3426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07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844" y="1733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173372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844" y="758146"/>
            <a:ext cx="3747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1">
                    <a:lumMod val="50000"/>
                  </a:schemeClr>
                </a:solidFill>
              </a:rPr>
              <a:t>History of Python?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844" y="1335344"/>
            <a:ext cx="783695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       Creation: 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Python </a:t>
            </a:r>
            <a:r>
              <a:rPr lang="en-US" sz="2400" dirty="0"/>
              <a:t>was created by Guido van Rossum and first </a:t>
            </a:r>
            <a:endParaRPr lang="en-US" sz="2400" dirty="0" smtClean="0"/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released </a:t>
            </a:r>
            <a:r>
              <a:rPr lang="en-US" sz="2400" dirty="0"/>
              <a:t>in 1991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      Philosophy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400" dirty="0" smtClean="0"/>
              <a:t>           Emphasizes </a:t>
            </a:r>
            <a:r>
              <a:rPr lang="en-US" sz="2400" dirty="0"/>
              <a:t>code readability and simplicity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</a:p>
          <a:p>
            <a:pPr algn="just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      Evolution: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Python </a:t>
            </a:r>
            <a:r>
              <a:rPr lang="en-US" sz="2400" b="1" dirty="0"/>
              <a:t>2.0 (2000</a:t>
            </a:r>
            <a:r>
              <a:rPr lang="en-US" sz="2400" b="1" dirty="0" smtClean="0"/>
              <a:t>):</a:t>
            </a:r>
            <a:r>
              <a:rPr lang="en-US" sz="2400" dirty="0" smtClean="0"/>
              <a:t>Introduced </a:t>
            </a:r>
            <a:r>
              <a:rPr lang="en-US" sz="2400" dirty="0"/>
              <a:t>new features like list comprehensions</a:t>
            </a:r>
            <a:r>
              <a:rPr lang="en-US" sz="2400" dirty="0" smtClean="0"/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Python </a:t>
            </a:r>
            <a:r>
              <a:rPr lang="en-US" sz="2400" b="1" dirty="0"/>
              <a:t>3.0 (2008</a:t>
            </a:r>
            <a:r>
              <a:rPr lang="en-US" sz="2400" b="1" dirty="0" smtClean="0"/>
              <a:t>):</a:t>
            </a:r>
            <a:r>
              <a:rPr lang="en-US" sz="2400" dirty="0" smtClean="0"/>
              <a:t>Significant </a:t>
            </a:r>
            <a:r>
              <a:rPr lang="en-US" sz="2400" dirty="0"/>
              <a:t>changes to improve the language's consistency and performance.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629" y="1952507"/>
            <a:ext cx="3249637" cy="41858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84" y="1404477"/>
            <a:ext cx="560025" cy="354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2" y="2964722"/>
            <a:ext cx="560025" cy="354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31" y="4420984"/>
            <a:ext cx="560025" cy="354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1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59893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159893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8" y="744668"/>
            <a:ext cx="2467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Key Features:</a:t>
            </a:r>
            <a:endParaRPr lang="en-IN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778" y="1529911"/>
            <a:ext cx="694826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Readability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Clear and easy-to-read syntax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Simplicity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Simple and minimalistic design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IN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High-Level </a:t>
            </a:r>
            <a:r>
              <a:rPr lang="en-IN" sz="2400" b="1" dirty="0"/>
              <a:t>Language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Abstracts low-level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details.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/>
              <a:t>Interpreted Language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Large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, active community with abundant resources and documentation.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2" name="Picture 4" descr="Key features - Free business and financ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047" y="2068775"/>
            <a:ext cx="3446584" cy="34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-8919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-8919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8" y="437293"/>
            <a:ext cx="2467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Key Features:</a:t>
            </a:r>
            <a:endParaRPr lang="en-IN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778" y="854175"/>
            <a:ext cx="7343142" cy="668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Dynamic Typing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No need to declare variable types explicitly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Extensive </a:t>
            </a:r>
            <a:r>
              <a:rPr lang="en-IN" sz="2400" b="1" dirty="0"/>
              <a:t>Libraries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Rich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standard library and a vast collection of third-party packages.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Portability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Runs on various platforms (Windows, MacOS, Linux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Community </a:t>
            </a:r>
            <a:r>
              <a:rPr lang="en-IN" sz="2400" b="1" dirty="0"/>
              <a:t>Support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Runs on various platforms (Windows, MacOS, Linux).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2" name="Picture 4" descr="Key features - Free business and financ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301" y="2181316"/>
            <a:ext cx="3446584" cy="34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1505</Words>
  <Application>Microsoft Office PowerPoint</Application>
  <PresentationFormat>Widescreen</PresentationFormat>
  <Paragraphs>412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 Unicode MS</vt:lpstr>
      <vt:lpstr>Arial</vt:lpstr>
      <vt:lpstr>Calibri</vt:lpstr>
      <vt:lpstr>Calibri Light</vt:lpstr>
      <vt:lpstr>Sylfaen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Bibhuranjan Mohanty</dc:creator>
  <cp:lastModifiedBy>Bibhuranjan Mohanty</cp:lastModifiedBy>
  <cp:revision>53</cp:revision>
  <dcterms:created xsi:type="dcterms:W3CDTF">2024-07-29T12:39:20Z</dcterms:created>
  <dcterms:modified xsi:type="dcterms:W3CDTF">2024-07-31T14:19:09Z</dcterms:modified>
</cp:coreProperties>
</file>