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1" r:id="rId14"/>
    <p:sldId id="270" r:id="rId15"/>
    <p:sldId id="272" r:id="rId16"/>
    <p:sldId id="273" r:id="rId17"/>
    <p:sldId id="275" r:id="rId18"/>
    <p:sldId id="274"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336" y="-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F70EE5B-3E44-4B42-B7F5-C10ACB5058A1}"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8D8F2A-78DC-4435-B29E-1AC033903C43}" type="slidenum">
              <a:rPr lang="en-IN" smtClean="0"/>
              <a:t>‹#›</a:t>
            </a:fld>
            <a:endParaRPr lang="en-IN"/>
          </a:p>
        </p:txBody>
      </p:sp>
    </p:spTree>
    <p:extLst>
      <p:ext uri="{BB962C8B-B14F-4D97-AF65-F5344CB8AC3E}">
        <p14:creationId xmlns:p14="http://schemas.microsoft.com/office/powerpoint/2010/main" val="2122986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F70EE5B-3E44-4B42-B7F5-C10ACB5058A1}"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8D8F2A-78DC-4435-B29E-1AC033903C43}" type="slidenum">
              <a:rPr lang="en-IN" smtClean="0"/>
              <a:t>‹#›</a:t>
            </a:fld>
            <a:endParaRPr lang="en-IN"/>
          </a:p>
        </p:txBody>
      </p:sp>
    </p:spTree>
    <p:extLst>
      <p:ext uri="{BB962C8B-B14F-4D97-AF65-F5344CB8AC3E}">
        <p14:creationId xmlns:p14="http://schemas.microsoft.com/office/powerpoint/2010/main" val="1248010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F70EE5B-3E44-4B42-B7F5-C10ACB5058A1}"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8D8F2A-78DC-4435-B29E-1AC033903C43}" type="slidenum">
              <a:rPr lang="en-IN" smtClean="0"/>
              <a:t>‹#›</a:t>
            </a:fld>
            <a:endParaRPr lang="en-IN"/>
          </a:p>
        </p:txBody>
      </p:sp>
    </p:spTree>
    <p:extLst>
      <p:ext uri="{BB962C8B-B14F-4D97-AF65-F5344CB8AC3E}">
        <p14:creationId xmlns:p14="http://schemas.microsoft.com/office/powerpoint/2010/main" val="1902742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F70EE5B-3E44-4B42-B7F5-C10ACB5058A1}"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8D8F2A-78DC-4435-B29E-1AC033903C43}" type="slidenum">
              <a:rPr lang="en-IN" smtClean="0"/>
              <a:t>‹#›</a:t>
            </a:fld>
            <a:endParaRPr lang="en-IN"/>
          </a:p>
        </p:txBody>
      </p:sp>
    </p:spTree>
    <p:extLst>
      <p:ext uri="{BB962C8B-B14F-4D97-AF65-F5344CB8AC3E}">
        <p14:creationId xmlns:p14="http://schemas.microsoft.com/office/powerpoint/2010/main" val="2046736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70EE5B-3E44-4B42-B7F5-C10ACB5058A1}"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8D8F2A-78DC-4435-B29E-1AC033903C43}" type="slidenum">
              <a:rPr lang="en-IN" smtClean="0"/>
              <a:t>‹#›</a:t>
            </a:fld>
            <a:endParaRPr lang="en-IN"/>
          </a:p>
        </p:txBody>
      </p:sp>
    </p:spTree>
    <p:extLst>
      <p:ext uri="{BB962C8B-B14F-4D97-AF65-F5344CB8AC3E}">
        <p14:creationId xmlns:p14="http://schemas.microsoft.com/office/powerpoint/2010/main" val="1791772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F70EE5B-3E44-4B42-B7F5-C10ACB5058A1}" type="datetimeFigureOut">
              <a:rPr lang="en-IN" smtClean="0"/>
              <a:t>28-02-2025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8D8F2A-78DC-4435-B29E-1AC033903C43}" type="slidenum">
              <a:rPr lang="en-IN" smtClean="0"/>
              <a:t>‹#›</a:t>
            </a:fld>
            <a:endParaRPr lang="en-IN"/>
          </a:p>
        </p:txBody>
      </p:sp>
    </p:spTree>
    <p:extLst>
      <p:ext uri="{BB962C8B-B14F-4D97-AF65-F5344CB8AC3E}">
        <p14:creationId xmlns:p14="http://schemas.microsoft.com/office/powerpoint/2010/main" val="1516471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F70EE5B-3E44-4B42-B7F5-C10ACB5058A1}" type="datetimeFigureOut">
              <a:rPr lang="en-IN" smtClean="0"/>
              <a:t>28-02-2025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98D8F2A-78DC-4435-B29E-1AC033903C43}" type="slidenum">
              <a:rPr lang="en-IN" smtClean="0"/>
              <a:t>‹#›</a:t>
            </a:fld>
            <a:endParaRPr lang="en-IN"/>
          </a:p>
        </p:txBody>
      </p:sp>
    </p:spTree>
    <p:extLst>
      <p:ext uri="{BB962C8B-B14F-4D97-AF65-F5344CB8AC3E}">
        <p14:creationId xmlns:p14="http://schemas.microsoft.com/office/powerpoint/2010/main" val="2369083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F70EE5B-3E44-4B42-B7F5-C10ACB5058A1}" type="datetimeFigureOut">
              <a:rPr lang="en-IN" smtClean="0"/>
              <a:t>28-02-2025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98D8F2A-78DC-4435-B29E-1AC033903C43}" type="slidenum">
              <a:rPr lang="en-IN" smtClean="0"/>
              <a:t>‹#›</a:t>
            </a:fld>
            <a:endParaRPr lang="en-IN"/>
          </a:p>
        </p:txBody>
      </p:sp>
    </p:spTree>
    <p:extLst>
      <p:ext uri="{BB962C8B-B14F-4D97-AF65-F5344CB8AC3E}">
        <p14:creationId xmlns:p14="http://schemas.microsoft.com/office/powerpoint/2010/main" val="2968676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70EE5B-3E44-4B42-B7F5-C10ACB5058A1}" type="datetimeFigureOut">
              <a:rPr lang="en-IN" smtClean="0"/>
              <a:t>28-02-2025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98D8F2A-78DC-4435-B29E-1AC033903C43}" type="slidenum">
              <a:rPr lang="en-IN" smtClean="0"/>
              <a:t>‹#›</a:t>
            </a:fld>
            <a:endParaRPr lang="en-IN"/>
          </a:p>
        </p:txBody>
      </p:sp>
    </p:spTree>
    <p:extLst>
      <p:ext uri="{BB962C8B-B14F-4D97-AF65-F5344CB8AC3E}">
        <p14:creationId xmlns:p14="http://schemas.microsoft.com/office/powerpoint/2010/main" val="3915025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70EE5B-3E44-4B42-B7F5-C10ACB5058A1}" type="datetimeFigureOut">
              <a:rPr lang="en-IN" smtClean="0"/>
              <a:t>28-02-2025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8D8F2A-78DC-4435-B29E-1AC033903C43}" type="slidenum">
              <a:rPr lang="en-IN" smtClean="0"/>
              <a:t>‹#›</a:t>
            </a:fld>
            <a:endParaRPr lang="en-IN"/>
          </a:p>
        </p:txBody>
      </p:sp>
    </p:spTree>
    <p:extLst>
      <p:ext uri="{BB962C8B-B14F-4D97-AF65-F5344CB8AC3E}">
        <p14:creationId xmlns:p14="http://schemas.microsoft.com/office/powerpoint/2010/main" val="789025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70EE5B-3E44-4B42-B7F5-C10ACB5058A1}" type="datetimeFigureOut">
              <a:rPr lang="en-IN" smtClean="0"/>
              <a:t>28-02-2025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8D8F2A-78DC-4435-B29E-1AC033903C43}" type="slidenum">
              <a:rPr lang="en-IN" smtClean="0"/>
              <a:t>‹#›</a:t>
            </a:fld>
            <a:endParaRPr lang="en-IN"/>
          </a:p>
        </p:txBody>
      </p:sp>
    </p:spTree>
    <p:extLst>
      <p:ext uri="{BB962C8B-B14F-4D97-AF65-F5344CB8AC3E}">
        <p14:creationId xmlns:p14="http://schemas.microsoft.com/office/powerpoint/2010/main" val="2618277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70EE5B-3E44-4B42-B7F5-C10ACB5058A1}" type="datetimeFigureOut">
              <a:rPr lang="en-IN" smtClean="0"/>
              <a:t>28-02-2025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8D8F2A-78DC-4435-B29E-1AC033903C43}" type="slidenum">
              <a:rPr lang="en-IN" smtClean="0"/>
              <a:t>‹#›</a:t>
            </a:fld>
            <a:endParaRPr lang="en-IN"/>
          </a:p>
        </p:txBody>
      </p:sp>
    </p:spTree>
    <p:extLst>
      <p:ext uri="{BB962C8B-B14F-4D97-AF65-F5344CB8AC3E}">
        <p14:creationId xmlns:p14="http://schemas.microsoft.com/office/powerpoint/2010/main" val="28941430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Man confused difficult choice"/>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l="19893" t="10157" r="9762" b="16229"/>
          <a:stretch/>
        </p:blipFill>
        <p:spPr bwMode="auto">
          <a:xfrm>
            <a:off x="5681660" y="3224302"/>
            <a:ext cx="3472279" cy="363369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0" y="548680"/>
            <a:ext cx="8640960" cy="707886"/>
          </a:xfrm>
          <a:prstGeom prst="rect">
            <a:avLst/>
          </a:prstGeom>
        </p:spPr>
        <p:txBody>
          <a:bodyPr wrap="square">
            <a:spAutoFit/>
          </a:bodyPr>
          <a:lstStyle/>
          <a:p>
            <a:pPr algn="ctr"/>
            <a:r>
              <a:rPr lang="en-US" sz="4000" dirty="0" smtClean="0">
                <a:solidFill>
                  <a:srgbClr val="FFC000"/>
                </a:solidFill>
              </a:rPr>
              <a:t>🔑</a:t>
            </a:r>
            <a:r>
              <a:rPr lang="en-US" sz="4000" dirty="0" smtClean="0"/>
              <a:t> </a:t>
            </a:r>
            <a:r>
              <a:rPr lang="en-US" sz="4000" b="1" dirty="0" smtClean="0">
                <a:solidFill>
                  <a:srgbClr val="002060"/>
                </a:solidFill>
              </a:rPr>
              <a:t>Real-Time Problems</a:t>
            </a:r>
            <a:endParaRPr lang="en-IN" sz="4000" dirty="0">
              <a:solidFill>
                <a:srgbClr val="002060"/>
              </a:solidFill>
            </a:endParaRPr>
          </a:p>
        </p:txBody>
      </p:sp>
      <p:sp>
        <p:nvSpPr>
          <p:cNvPr id="8" name="Rectangle 2"/>
          <p:cNvSpPr>
            <a:spLocks noChangeArrowheads="1"/>
          </p:cNvSpPr>
          <p:nvPr/>
        </p:nvSpPr>
        <p:spPr bwMode="auto">
          <a:xfrm>
            <a:off x="467544" y="1578119"/>
            <a:ext cx="6647974" cy="387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indent="-342900" eaLnBrk="0" fontAlgn="base" hangingPunct="0">
              <a:lnSpc>
                <a:spcPct val="200000"/>
              </a:lnSpc>
              <a:spcBef>
                <a:spcPct val="0"/>
              </a:spcBef>
              <a:spcAft>
                <a:spcPct val="0"/>
              </a:spcAft>
              <a:buFont typeface="Wingdings" panose="05000000000000000000" pitchFamily="2" charset="2"/>
              <a:buChar char="v"/>
            </a:pPr>
            <a:r>
              <a:rPr kumimoji="0" lang="en-US" altLang="en-US" sz="3200" b="1" i="0" u="none" strike="noStrike" cap="none" normalizeH="0" baseline="0" dirty="0" smtClean="0">
                <a:ln>
                  <a:noFill/>
                </a:ln>
                <a:solidFill>
                  <a:srgbClr val="00B0F0"/>
                </a:solidFill>
                <a:effectLst/>
                <a:latin typeface="Arial" charset="0"/>
                <a:cs typeface="Arial" charset="0"/>
              </a:rPr>
              <a:t>Problem Definition</a:t>
            </a:r>
          </a:p>
          <a:p>
            <a:pPr marL="342900" marR="0" lvl="0" indent="-342900" algn="l" defTabSz="914400" rtl="0" eaLnBrk="0" fontAlgn="base" latinLnBrk="0" hangingPunct="0">
              <a:lnSpc>
                <a:spcPct val="200000"/>
              </a:lnSpc>
              <a:spcBef>
                <a:spcPct val="0"/>
              </a:spcBef>
              <a:spcAft>
                <a:spcPct val="0"/>
              </a:spcAft>
              <a:buClrTx/>
              <a:buSzTx/>
              <a:buFont typeface="Wingdings" panose="05000000000000000000" pitchFamily="2" charset="2"/>
              <a:buChar char="v"/>
              <a:tabLst/>
            </a:pPr>
            <a:r>
              <a:rPr kumimoji="0" lang="en-US" altLang="en-US" sz="3200" b="1" i="0" u="none" strike="noStrike" cap="none" normalizeH="0" baseline="0" dirty="0" smtClean="0">
                <a:ln>
                  <a:noFill/>
                </a:ln>
                <a:solidFill>
                  <a:srgbClr val="00B0F0"/>
                </a:solidFill>
                <a:effectLst/>
                <a:latin typeface="Arial" charset="0"/>
                <a:cs typeface="Arial" charset="0"/>
              </a:rPr>
              <a:t>Analysis</a:t>
            </a:r>
          </a:p>
          <a:p>
            <a:pPr marL="342900" marR="0" lvl="0" indent="-342900" algn="l" defTabSz="914400" rtl="0" eaLnBrk="0" fontAlgn="base" latinLnBrk="0" hangingPunct="0">
              <a:lnSpc>
                <a:spcPct val="200000"/>
              </a:lnSpc>
              <a:spcBef>
                <a:spcPct val="0"/>
              </a:spcBef>
              <a:spcAft>
                <a:spcPct val="0"/>
              </a:spcAft>
              <a:buClrTx/>
              <a:buSzTx/>
              <a:buFont typeface="Wingdings" panose="05000000000000000000" pitchFamily="2" charset="2"/>
              <a:buChar char="v"/>
              <a:tabLst/>
            </a:pPr>
            <a:r>
              <a:rPr kumimoji="0" lang="en-US" altLang="en-US" sz="3200" b="1" i="0" u="none" strike="noStrike" cap="none" normalizeH="0" baseline="0" dirty="0" smtClean="0">
                <a:ln>
                  <a:noFill/>
                </a:ln>
                <a:solidFill>
                  <a:srgbClr val="00B0F0"/>
                </a:solidFill>
                <a:effectLst/>
                <a:latin typeface="Arial" charset="0"/>
                <a:cs typeface="Arial" charset="0"/>
              </a:rPr>
              <a:t>Design (flowchart/pseudocode)</a:t>
            </a:r>
          </a:p>
          <a:p>
            <a:pPr marL="342900" marR="0" lvl="0" indent="-342900" algn="l" defTabSz="914400" rtl="0" eaLnBrk="0" fontAlgn="base" latinLnBrk="0" hangingPunct="0">
              <a:lnSpc>
                <a:spcPct val="200000"/>
              </a:lnSpc>
              <a:spcBef>
                <a:spcPct val="0"/>
              </a:spcBef>
              <a:spcAft>
                <a:spcPct val="0"/>
              </a:spcAft>
              <a:buClrTx/>
              <a:buSzTx/>
              <a:buFont typeface="Wingdings" panose="05000000000000000000" pitchFamily="2" charset="2"/>
              <a:buChar char="v"/>
              <a:tabLst/>
            </a:pPr>
            <a:r>
              <a:rPr kumimoji="0" lang="en-US" altLang="en-US" sz="3200" b="1" i="0" u="none" strike="noStrike" cap="none" normalizeH="0" baseline="0" dirty="0" smtClean="0">
                <a:ln>
                  <a:noFill/>
                </a:ln>
                <a:solidFill>
                  <a:srgbClr val="00B0F0"/>
                </a:solidFill>
                <a:effectLst/>
                <a:latin typeface="Arial" charset="0"/>
                <a:cs typeface="Arial" charset="0"/>
              </a:rPr>
              <a:t>Implementation</a:t>
            </a:r>
          </a:p>
        </p:txBody>
      </p:sp>
    </p:spTree>
    <p:extLst>
      <p:ext uri="{BB962C8B-B14F-4D97-AF65-F5344CB8AC3E}">
        <p14:creationId xmlns:p14="http://schemas.microsoft.com/office/powerpoint/2010/main" val="26812883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6512" y="2655772"/>
            <a:ext cx="4464496" cy="715089"/>
          </a:xfrm>
          <a:prstGeom prst="roundRect">
            <a:avLst/>
          </a:prstGeom>
          <a:solidFill>
            <a:srgbClr val="FFFF00"/>
          </a:solidFill>
        </p:spPr>
        <p:txBody>
          <a:bodyPr wrap="square">
            <a:spAutoFit/>
          </a:bodyPr>
          <a:lstStyle/>
          <a:p>
            <a:r>
              <a:rPr lang="en-IN" sz="2800" dirty="0" smtClean="0">
                <a:solidFill>
                  <a:srgbClr val="002060"/>
                </a:solidFill>
              </a:rPr>
              <a:t>⚙</a:t>
            </a:r>
            <a:r>
              <a:rPr lang="en-IN" sz="2800" dirty="0">
                <a:solidFill>
                  <a:srgbClr val="FF0000"/>
                </a:solidFill>
              </a:rPr>
              <a:t> </a:t>
            </a:r>
            <a:r>
              <a:rPr lang="en-IN" sz="3600" b="1" dirty="0" smtClean="0">
                <a:solidFill>
                  <a:srgbClr val="002060"/>
                </a:solidFill>
              </a:rPr>
              <a:t>Implementation</a:t>
            </a:r>
            <a:endParaRPr lang="en-IN" sz="4400" b="1" dirty="0">
              <a:solidFill>
                <a:srgbClr val="002060"/>
              </a:solidFill>
            </a:endParaRPr>
          </a:p>
        </p:txBody>
      </p:sp>
    </p:spTree>
    <p:extLst>
      <p:ext uri="{BB962C8B-B14F-4D97-AF65-F5344CB8AC3E}">
        <p14:creationId xmlns:p14="http://schemas.microsoft.com/office/powerpoint/2010/main" val="523201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49" y="342476"/>
            <a:ext cx="9144000" cy="523220"/>
          </a:xfrm>
          <a:prstGeom prst="rect">
            <a:avLst/>
          </a:prstGeom>
          <a:solidFill>
            <a:schemeClr val="accent5">
              <a:lumMod val="20000"/>
              <a:lumOff val="80000"/>
            </a:schemeClr>
          </a:solidFill>
        </p:spPr>
        <p:txBody>
          <a:bodyPr wrap="square">
            <a:spAutoFit/>
          </a:bodyPr>
          <a:lstStyle/>
          <a:p>
            <a:r>
              <a:rPr lang="en-US" sz="2800" b="1" dirty="0" smtClean="0">
                <a:solidFill>
                  <a:srgbClr val="C00000"/>
                </a:solidFill>
              </a:rPr>
              <a:t>     5. Simple Inventory System (Product Entry &amp; Display)</a:t>
            </a:r>
            <a:endParaRPr lang="en-IN" sz="2800" dirty="0">
              <a:solidFill>
                <a:srgbClr val="C00000"/>
              </a:solidFill>
            </a:endParaRPr>
          </a:p>
        </p:txBody>
      </p:sp>
      <p:sp>
        <p:nvSpPr>
          <p:cNvPr id="4" name="Rectangle 3"/>
          <p:cNvSpPr/>
          <p:nvPr/>
        </p:nvSpPr>
        <p:spPr>
          <a:xfrm>
            <a:off x="13385" y="1812640"/>
            <a:ext cx="2092490" cy="461665"/>
          </a:xfrm>
          <a:prstGeom prst="rect">
            <a:avLst/>
          </a:prstGeom>
          <a:solidFill>
            <a:srgbClr val="FFFF00"/>
          </a:solidFill>
        </p:spPr>
        <p:txBody>
          <a:bodyPr wrap="square">
            <a:spAutoFit/>
          </a:bodyPr>
          <a:lstStyle/>
          <a:p>
            <a:r>
              <a:rPr lang="en-IN" sz="2400" dirty="0" smtClean="0">
                <a:solidFill>
                  <a:srgbClr val="FF0000"/>
                </a:solidFill>
              </a:rPr>
              <a:t>📌</a:t>
            </a:r>
            <a:r>
              <a:rPr lang="en-IN" dirty="0" smtClean="0"/>
              <a:t> </a:t>
            </a:r>
            <a:r>
              <a:rPr lang="en-IN" sz="2400" b="1" dirty="0" smtClean="0"/>
              <a:t>Problem  :</a:t>
            </a:r>
            <a:endParaRPr lang="en-IN" sz="2400" b="1" dirty="0"/>
          </a:p>
        </p:txBody>
      </p:sp>
      <p:sp>
        <p:nvSpPr>
          <p:cNvPr id="5" name="Rounded Rectangle 4"/>
          <p:cNvSpPr/>
          <p:nvPr/>
        </p:nvSpPr>
        <p:spPr>
          <a:xfrm>
            <a:off x="2031703" y="1484784"/>
            <a:ext cx="6264696" cy="1328023"/>
          </a:xfrm>
          <a:prstGeom prst="roundRect">
            <a:avLst/>
          </a:prstGeom>
          <a:solidFill>
            <a:schemeClr val="accent3">
              <a:lumMod val="60000"/>
              <a:lumOff val="40000"/>
            </a:schemeClr>
          </a:solidFill>
          <a:effectLst>
            <a:outerShdw blurRad="50800" dist="38100" dir="2700000" algn="tl" rotWithShape="0">
              <a:prstClr val="black">
                <a:alpha val="40000"/>
              </a:prstClr>
            </a:outerShdw>
          </a:effectLst>
        </p:spPr>
        <p:txBody>
          <a:bodyPr wrap="square">
            <a:spAutoFit/>
          </a:bodyPr>
          <a:lstStyle/>
          <a:p>
            <a:r>
              <a:rPr lang="en-US" sz="2400" dirty="0" smtClean="0"/>
              <a:t>Create a simple inventory system where the user can add up to 5 products (name + price) and then display them.</a:t>
            </a:r>
            <a:endParaRPr lang="en-IN" sz="2400" dirty="0"/>
          </a:p>
        </p:txBody>
      </p:sp>
      <p:sp>
        <p:nvSpPr>
          <p:cNvPr id="6" name="Rectangle 5"/>
          <p:cNvSpPr/>
          <p:nvPr/>
        </p:nvSpPr>
        <p:spPr>
          <a:xfrm>
            <a:off x="-16026" y="4437112"/>
            <a:ext cx="2017506" cy="461665"/>
          </a:xfrm>
          <a:prstGeom prst="rect">
            <a:avLst/>
          </a:prstGeom>
          <a:solidFill>
            <a:srgbClr val="FFFF00"/>
          </a:solidFill>
        </p:spPr>
        <p:txBody>
          <a:bodyPr wrap="square">
            <a:spAutoFit/>
          </a:bodyPr>
          <a:lstStyle/>
          <a:p>
            <a:r>
              <a:rPr lang="en-IN" sz="2400" b="1" dirty="0" smtClean="0">
                <a:solidFill>
                  <a:schemeClr val="accent5">
                    <a:lumMod val="75000"/>
                  </a:schemeClr>
                </a:solidFill>
              </a:rPr>
              <a:t>🔍</a:t>
            </a:r>
            <a:r>
              <a:rPr lang="en-IN" sz="2400" b="1" dirty="0" smtClean="0"/>
              <a:t> Analysis  :</a:t>
            </a:r>
            <a:endParaRPr lang="en-IN" sz="2400" b="1" dirty="0"/>
          </a:p>
        </p:txBody>
      </p:sp>
      <p:sp>
        <p:nvSpPr>
          <p:cNvPr id="7" name="Rounded Rectangle 6"/>
          <p:cNvSpPr/>
          <p:nvPr/>
        </p:nvSpPr>
        <p:spPr>
          <a:xfrm>
            <a:off x="1968858" y="3697465"/>
            <a:ext cx="6415136" cy="1940957"/>
          </a:xfrm>
          <a:prstGeom prst="roundRect">
            <a:avLst/>
          </a:prstGeom>
          <a:solidFill>
            <a:schemeClr val="accent3">
              <a:lumMod val="40000"/>
              <a:lumOff val="60000"/>
            </a:schemeClr>
          </a:solidFill>
          <a:effectLst>
            <a:outerShdw blurRad="50800" dist="38100" dir="5400000" algn="t" rotWithShape="0">
              <a:prstClr val="black">
                <a:alpha val="40000"/>
              </a:prstClr>
            </a:outerShdw>
          </a:effectLst>
        </p:spPr>
        <p:txBody>
          <a:bodyPr wrap="square">
            <a:spAutoFit/>
          </a:bodyPr>
          <a:lstStyle/>
          <a:p>
            <a:pPr>
              <a:lnSpc>
                <a:spcPct val="150000"/>
              </a:lnSpc>
            </a:pPr>
            <a:r>
              <a:rPr lang="en-US" sz="2400" b="1" dirty="0" smtClean="0"/>
              <a:t>Input: </a:t>
            </a:r>
            <a:r>
              <a:rPr lang="en-US" sz="2400" dirty="0" smtClean="0"/>
              <a:t>Product name &amp; price (up to 5 products)</a:t>
            </a:r>
          </a:p>
          <a:p>
            <a:pPr>
              <a:lnSpc>
                <a:spcPct val="150000"/>
              </a:lnSpc>
            </a:pPr>
            <a:r>
              <a:rPr lang="en-US" sz="2400" b="1" dirty="0" smtClean="0"/>
              <a:t>Process: </a:t>
            </a:r>
            <a:r>
              <a:rPr lang="en-US" sz="2400" dirty="0" smtClean="0"/>
              <a:t> Store in array, loop to input &amp; display</a:t>
            </a:r>
          </a:p>
          <a:p>
            <a:pPr>
              <a:lnSpc>
                <a:spcPct val="150000"/>
              </a:lnSpc>
            </a:pPr>
            <a:r>
              <a:rPr lang="en-US" sz="2400" b="1" dirty="0" smtClean="0"/>
              <a:t>Output: </a:t>
            </a:r>
            <a:r>
              <a:rPr lang="en-US" sz="2400" dirty="0" smtClean="0"/>
              <a:t>List of products with prices</a:t>
            </a:r>
            <a:endParaRPr lang="en-IN" sz="2400" dirty="0"/>
          </a:p>
        </p:txBody>
      </p:sp>
    </p:spTree>
    <p:extLst>
      <p:ext uri="{BB962C8B-B14F-4D97-AF65-F5344CB8AC3E}">
        <p14:creationId xmlns:p14="http://schemas.microsoft.com/office/powerpoint/2010/main" val="2417945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12" y="2655772"/>
            <a:ext cx="2412572" cy="646331"/>
          </a:xfrm>
          <a:prstGeom prst="rect">
            <a:avLst/>
          </a:prstGeom>
          <a:solidFill>
            <a:srgbClr val="FFFF00"/>
          </a:solidFill>
        </p:spPr>
        <p:txBody>
          <a:bodyPr wrap="square">
            <a:spAutoFit/>
          </a:bodyPr>
          <a:lstStyle/>
          <a:p>
            <a:r>
              <a:rPr lang="en-IN" sz="2800" dirty="0" smtClean="0">
                <a:solidFill>
                  <a:srgbClr val="FF0000"/>
                </a:solidFill>
              </a:rPr>
              <a:t>🔧</a:t>
            </a:r>
            <a:r>
              <a:rPr lang="en-IN" sz="2800" dirty="0" smtClean="0"/>
              <a:t> Design </a:t>
            </a:r>
            <a:r>
              <a:rPr lang="en-IN" sz="3600" b="1" dirty="0" smtClean="0"/>
              <a:t>:</a:t>
            </a:r>
            <a:endParaRPr lang="en-IN" sz="3600" b="1" dirty="0"/>
          </a:p>
        </p:txBody>
      </p:sp>
      <p:sp>
        <p:nvSpPr>
          <p:cNvPr id="7" name="Rounded Rectangle 6"/>
          <p:cNvSpPr/>
          <p:nvPr/>
        </p:nvSpPr>
        <p:spPr>
          <a:xfrm>
            <a:off x="2411760" y="404664"/>
            <a:ext cx="6336704" cy="5346144"/>
          </a:xfrm>
          <a:prstGeom prst="roundRect">
            <a:avLst/>
          </a:prstGeom>
          <a:solidFill>
            <a:schemeClr val="accent5">
              <a:lumMod val="20000"/>
              <a:lumOff val="80000"/>
            </a:schemeClr>
          </a:solidFill>
          <a:effectLst>
            <a:outerShdw blurRad="50800" dist="38100" dir="5400000" algn="t" rotWithShape="0">
              <a:prstClr val="black">
                <a:alpha val="40000"/>
              </a:prstClr>
            </a:outerShdw>
          </a:effectLst>
        </p:spPr>
        <p:txBody>
          <a:bodyPr wrap="square">
            <a:spAutoFit/>
          </a:bodyPr>
          <a:lstStyle/>
          <a:p>
            <a:r>
              <a:rPr lang="en-US" sz="2800" b="1" dirty="0" smtClean="0"/>
              <a:t>products = []</a:t>
            </a:r>
          </a:p>
          <a:p>
            <a:r>
              <a:rPr lang="en-US" sz="2800" b="1" dirty="0" smtClean="0"/>
              <a:t>for </a:t>
            </a:r>
            <a:r>
              <a:rPr lang="en-US" sz="2800" b="1" dirty="0" err="1" smtClean="0"/>
              <a:t>i</a:t>
            </a:r>
            <a:r>
              <a:rPr lang="en-US" sz="2800" b="1" dirty="0" smtClean="0"/>
              <a:t> = 1 to 5</a:t>
            </a:r>
          </a:p>
          <a:p>
            <a:r>
              <a:rPr lang="en-US" sz="2800" b="1" dirty="0" smtClean="0"/>
              <a:t>    input </a:t>
            </a:r>
            <a:r>
              <a:rPr lang="en-US" sz="2800" b="1" dirty="0" err="1" smtClean="0"/>
              <a:t>productName</a:t>
            </a:r>
            <a:endParaRPr lang="en-US" sz="2800" b="1" dirty="0" smtClean="0"/>
          </a:p>
          <a:p>
            <a:r>
              <a:rPr lang="en-US" sz="2800" b="1" dirty="0" smtClean="0"/>
              <a:t>    input </a:t>
            </a:r>
            <a:r>
              <a:rPr lang="en-US" sz="2800" b="1" dirty="0" err="1" smtClean="0"/>
              <a:t>productPrice</a:t>
            </a:r>
            <a:endParaRPr lang="en-US" sz="2800" b="1" dirty="0" smtClean="0"/>
          </a:p>
          <a:p>
            <a:r>
              <a:rPr lang="en-US" sz="2800" b="1" dirty="0" smtClean="0"/>
              <a:t>    store </a:t>
            </a:r>
            <a:r>
              <a:rPr lang="en-US" sz="2800" b="1" dirty="0" err="1" smtClean="0"/>
              <a:t>productName</a:t>
            </a:r>
            <a:r>
              <a:rPr lang="en-US" sz="2800" b="1" dirty="0" smtClean="0"/>
              <a:t>, </a:t>
            </a:r>
            <a:r>
              <a:rPr lang="en-US" sz="2800" b="1" dirty="0" err="1" smtClean="0"/>
              <a:t>productPrice</a:t>
            </a:r>
            <a:r>
              <a:rPr lang="en-US" sz="2800" b="1" dirty="0" smtClean="0"/>
              <a:t> in products array</a:t>
            </a:r>
          </a:p>
          <a:p>
            <a:r>
              <a:rPr lang="en-US" sz="2800" b="1" dirty="0" smtClean="0"/>
              <a:t>end for</a:t>
            </a:r>
          </a:p>
          <a:p>
            <a:endParaRPr lang="en-US" sz="2800" b="1" dirty="0" smtClean="0"/>
          </a:p>
          <a:p>
            <a:r>
              <a:rPr lang="en-US" sz="2800" b="1" dirty="0" smtClean="0"/>
              <a:t>for each product in products</a:t>
            </a:r>
          </a:p>
          <a:p>
            <a:r>
              <a:rPr lang="en-US" sz="2800" b="1" dirty="0" smtClean="0"/>
              <a:t>    print product name &amp; price</a:t>
            </a:r>
          </a:p>
          <a:p>
            <a:r>
              <a:rPr lang="en-US" sz="2800" b="1" dirty="0" smtClean="0"/>
              <a:t>end for</a:t>
            </a:r>
          </a:p>
        </p:txBody>
      </p:sp>
    </p:spTree>
    <p:extLst>
      <p:ext uri="{BB962C8B-B14F-4D97-AF65-F5344CB8AC3E}">
        <p14:creationId xmlns:p14="http://schemas.microsoft.com/office/powerpoint/2010/main" val="460403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717" y="332656"/>
            <a:ext cx="7632848" cy="6178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le 3"/>
          <p:cNvSpPr/>
          <p:nvPr/>
        </p:nvSpPr>
        <p:spPr>
          <a:xfrm>
            <a:off x="-25355" y="620688"/>
            <a:ext cx="4464496" cy="715089"/>
          </a:xfrm>
          <a:prstGeom prst="roundRect">
            <a:avLst/>
          </a:prstGeom>
          <a:solidFill>
            <a:srgbClr val="FFFF00"/>
          </a:solidFill>
        </p:spPr>
        <p:txBody>
          <a:bodyPr wrap="square">
            <a:spAutoFit/>
          </a:bodyPr>
          <a:lstStyle/>
          <a:p>
            <a:r>
              <a:rPr lang="en-IN" sz="2800" dirty="0" smtClean="0">
                <a:solidFill>
                  <a:srgbClr val="002060"/>
                </a:solidFill>
              </a:rPr>
              <a:t>⚙</a:t>
            </a:r>
            <a:r>
              <a:rPr lang="en-IN" sz="2800" dirty="0">
                <a:solidFill>
                  <a:srgbClr val="FF0000"/>
                </a:solidFill>
              </a:rPr>
              <a:t> </a:t>
            </a:r>
            <a:r>
              <a:rPr lang="en-IN" sz="3600" b="1" dirty="0" smtClean="0">
                <a:solidFill>
                  <a:srgbClr val="002060"/>
                </a:solidFill>
              </a:rPr>
              <a:t>Flow Chart</a:t>
            </a:r>
            <a:endParaRPr lang="en-IN" sz="4400" b="1" dirty="0">
              <a:solidFill>
                <a:srgbClr val="002060"/>
              </a:solidFill>
            </a:endParaRPr>
          </a:p>
        </p:txBody>
      </p:sp>
    </p:spTree>
    <p:extLst>
      <p:ext uri="{BB962C8B-B14F-4D97-AF65-F5344CB8AC3E}">
        <p14:creationId xmlns:p14="http://schemas.microsoft.com/office/powerpoint/2010/main" val="120868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6512" y="2655772"/>
            <a:ext cx="4464496" cy="715089"/>
          </a:xfrm>
          <a:prstGeom prst="roundRect">
            <a:avLst/>
          </a:prstGeom>
          <a:solidFill>
            <a:srgbClr val="FFFF00"/>
          </a:solidFill>
        </p:spPr>
        <p:txBody>
          <a:bodyPr wrap="square">
            <a:spAutoFit/>
          </a:bodyPr>
          <a:lstStyle/>
          <a:p>
            <a:r>
              <a:rPr lang="en-IN" sz="2800" dirty="0" smtClean="0">
                <a:solidFill>
                  <a:srgbClr val="002060"/>
                </a:solidFill>
              </a:rPr>
              <a:t>⚙</a:t>
            </a:r>
            <a:r>
              <a:rPr lang="en-IN" sz="2800" dirty="0">
                <a:solidFill>
                  <a:srgbClr val="FF0000"/>
                </a:solidFill>
              </a:rPr>
              <a:t> </a:t>
            </a:r>
            <a:r>
              <a:rPr lang="en-IN" sz="3600" b="1" dirty="0" smtClean="0">
                <a:solidFill>
                  <a:srgbClr val="002060"/>
                </a:solidFill>
              </a:rPr>
              <a:t>Implementation</a:t>
            </a:r>
            <a:endParaRPr lang="en-IN" sz="4400" b="1" dirty="0">
              <a:solidFill>
                <a:srgbClr val="002060"/>
              </a:solidFill>
            </a:endParaRPr>
          </a:p>
        </p:txBody>
      </p:sp>
    </p:spTree>
    <p:extLst>
      <p:ext uri="{BB962C8B-B14F-4D97-AF65-F5344CB8AC3E}">
        <p14:creationId xmlns:p14="http://schemas.microsoft.com/office/powerpoint/2010/main" val="38355140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49" y="342476"/>
            <a:ext cx="9144000" cy="523220"/>
          </a:xfrm>
          <a:prstGeom prst="rect">
            <a:avLst/>
          </a:prstGeom>
          <a:solidFill>
            <a:schemeClr val="accent5">
              <a:lumMod val="20000"/>
              <a:lumOff val="80000"/>
            </a:schemeClr>
          </a:solidFill>
        </p:spPr>
        <p:txBody>
          <a:bodyPr wrap="square">
            <a:spAutoFit/>
          </a:bodyPr>
          <a:lstStyle/>
          <a:p>
            <a:r>
              <a:rPr lang="en-US" sz="2800" b="1" dirty="0" smtClean="0">
                <a:solidFill>
                  <a:srgbClr val="C00000"/>
                </a:solidFill>
              </a:rPr>
              <a:t>     6. ATM System</a:t>
            </a:r>
            <a:endParaRPr lang="en-IN" sz="2800" dirty="0">
              <a:solidFill>
                <a:srgbClr val="C00000"/>
              </a:solidFill>
            </a:endParaRPr>
          </a:p>
        </p:txBody>
      </p:sp>
      <p:sp>
        <p:nvSpPr>
          <p:cNvPr id="4" name="Rectangle 3"/>
          <p:cNvSpPr/>
          <p:nvPr/>
        </p:nvSpPr>
        <p:spPr>
          <a:xfrm>
            <a:off x="13385" y="1812640"/>
            <a:ext cx="2092490" cy="461665"/>
          </a:xfrm>
          <a:prstGeom prst="rect">
            <a:avLst/>
          </a:prstGeom>
          <a:solidFill>
            <a:srgbClr val="FFFF00"/>
          </a:solidFill>
        </p:spPr>
        <p:txBody>
          <a:bodyPr wrap="square">
            <a:spAutoFit/>
          </a:bodyPr>
          <a:lstStyle/>
          <a:p>
            <a:r>
              <a:rPr lang="en-IN" sz="2400" dirty="0" smtClean="0">
                <a:solidFill>
                  <a:srgbClr val="FF0000"/>
                </a:solidFill>
              </a:rPr>
              <a:t>📌</a:t>
            </a:r>
            <a:r>
              <a:rPr lang="en-IN" dirty="0" smtClean="0"/>
              <a:t> </a:t>
            </a:r>
            <a:r>
              <a:rPr lang="en-IN" sz="2400" b="1" dirty="0" smtClean="0"/>
              <a:t>Problem  :</a:t>
            </a:r>
            <a:endParaRPr lang="en-IN" sz="2400" b="1" dirty="0"/>
          </a:p>
        </p:txBody>
      </p:sp>
      <p:sp>
        <p:nvSpPr>
          <p:cNvPr id="5" name="Rounded Rectangle 4"/>
          <p:cNvSpPr/>
          <p:nvPr/>
        </p:nvSpPr>
        <p:spPr>
          <a:xfrm>
            <a:off x="2136134" y="970838"/>
            <a:ext cx="6264696" cy="2145268"/>
          </a:xfrm>
          <a:prstGeom prst="roundRect">
            <a:avLst/>
          </a:prstGeom>
          <a:solidFill>
            <a:schemeClr val="accent3">
              <a:lumMod val="60000"/>
              <a:lumOff val="40000"/>
            </a:schemeClr>
          </a:solidFill>
          <a:effectLst>
            <a:outerShdw blurRad="50800" dist="38100" dir="2700000" algn="tl" rotWithShape="0">
              <a:prstClr val="black">
                <a:alpha val="40000"/>
              </a:prstClr>
            </a:outerShdw>
          </a:effectLst>
        </p:spPr>
        <p:txBody>
          <a:bodyPr wrap="square">
            <a:spAutoFit/>
          </a:bodyPr>
          <a:lstStyle/>
          <a:p>
            <a:r>
              <a:rPr lang="en-US" sz="2400" dirty="0" smtClean="0"/>
              <a:t>Create an ATM system where a user can:</a:t>
            </a:r>
          </a:p>
          <a:p>
            <a:pPr marL="342900" indent="-342900">
              <a:buFont typeface="Wingdings" panose="05000000000000000000" pitchFamily="2" charset="2"/>
              <a:buChar char="ü"/>
            </a:pPr>
            <a:r>
              <a:rPr lang="en-IN" sz="2400" dirty="0" smtClean="0"/>
              <a:t>Deposit money</a:t>
            </a:r>
          </a:p>
          <a:p>
            <a:pPr marL="342900" indent="-342900">
              <a:buFont typeface="Wingdings" panose="05000000000000000000" pitchFamily="2" charset="2"/>
              <a:buChar char="ü"/>
            </a:pPr>
            <a:r>
              <a:rPr lang="en-IN" sz="2400" dirty="0" smtClean="0"/>
              <a:t>Withdraw money</a:t>
            </a:r>
          </a:p>
          <a:p>
            <a:pPr marL="342900" indent="-342900">
              <a:buFont typeface="Wingdings" panose="05000000000000000000" pitchFamily="2" charset="2"/>
              <a:buChar char="ü"/>
            </a:pPr>
            <a:r>
              <a:rPr lang="en-IN" sz="2400" dirty="0" smtClean="0"/>
              <a:t>Check balance</a:t>
            </a:r>
          </a:p>
          <a:p>
            <a:pPr marL="342900" indent="-342900">
              <a:buFont typeface="Wingdings" panose="05000000000000000000" pitchFamily="2" charset="2"/>
              <a:buChar char="ü"/>
            </a:pPr>
            <a:r>
              <a:rPr lang="en-IN" sz="2400" dirty="0" smtClean="0"/>
              <a:t>Exit</a:t>
            </a:r>
            <a:endParaRPr lang="en-IN" sz="2400" dirty="0"/>
          </a:p>
        </p:txBody>
      </p:sp>
      <p:sp>
        <p:nvSpPr>
          <p:cNvPr id="6" name="Rectangle 5"/>
          <p:cNvSpPr/>
          <p:nvPr/>
        </p:nvSpPr>
        <p:spPr>
          <a:xfrm>
            <a:off x="-16026" y="4437112"/>
            <a:ext cx="2017506" cy="461665"/>
          </a:xfrm>
          <a:prstGeom prst="rect">
            <a:avLst/>
          </a:prstGeom>
          <a:solidFill>
            <a:srgbClr val="FFFF00"/>
          </a:solidFill>
        </p:spPr>
        <p:txBody>
          <a:bodyPr wrap="square">
            <a:spAutoFit/>
          </a:bodyPr>
          <a:lstStyle/>
          <a:p>
            <a:r>
              <a:rPr lang="en-IN" sz="2400" b="1" dirty="0" smtClean="0">
                <a:solidFill>
                  <a:schemeClr val="accent5">
                    <a:lumMod val="75000"/>
                  </a:schemeClr>
                </a:solidFill>
              </a:rPr>
              <a:t>🔍</a:t>
            </a:r>
            <a:r>
              <a:rPr lang="en-IN" sz="2400" b="1" dirty="0" smtClean="0"/>
              <a:t> Analysis  :</a:t>
            </a:r>
            <a:endParaRPr lang="en-IN" sz="2400" b="1" dirty="0"/>
          </a:p>
        </p:txBody>
      </p:sp>
      <p:sp>
        <p:nvSpPr>
          <p:cNvPr id="7" name="Rounded Rectangle 6"/>
          <p:cNvSpPr/>
          <p:nvPr/>
        </p:nvSpPr>
        <p:spPr>
          <a:xfrm>
            <a:off x="1968858" y="3697465"/>
            <a:ext cx="6415136" cy="1940957"/>
          </a:xfrm>
          <a:prstGeom prst="roundRect">
            <a:avLst/>
          </a:prstGeom>
          <a:solidFill>
            <a:schemeClr val="accent3">
              <a:lumMod val="40000"/>
              <a:lumOff val="60000"/>
            </a:schemeClr>
          </a:solidFill>
          <a:effectLst>
            <a:outerShdw blurRad="50800" dist="38100" dir="5400000" algn="t" rotWithShape="0">
              <a:prstClr val="black">
                <a:alpha val="40000"/>
              </a:prstClr>
            </a:outerShdw>
          </a:effectLst>
        </p:spPr>
        <p:txBody>
          <a:bodyPr wrap="square">
            <a:spAutoFit/>
          </a:bodyPr>
          <a:lstStyle/>
          <a:p>
            <a:pPr>
              <a:lnSpc>
                <a:spcPct val="150000"/>
              </a:lnSpc>
            </a:pPr>
            <a:r>
              <a:rPr lang="en-US" sz="2400" b="1" dirty="0" smtClean="0"/>
              <a:t>Input     : </a:t>
            </a:r>
            <a:r>
              <a:rPr lang="en-US" sz="2400" dirty="0" smtClean="0"/>
              <a:t>Choice (1-4), Amount</a:t>
            </a:r>
          </a:p>
          <a:p>
            <a:pPr>
              <a:lnSpc>
                <a:spcPct val="150000"/>
              </a:lnSpc>
            </a:pPr>
            <a:r>
              <a:rPr lang="en-US" sz="2400" b="1" dirty="0" smtClean="0"/>
              <a:t>Process : </a:t>
            </a:r>
            <a:r>
              <a:rPr lang="en-US" sz="2400" dirty="0" smtClean="0"/>
              <a:t> Use a loop to repeat options</a:t>
            </a:r>
          </a:p>
          <a:p>
            <a:pPr>
              <a:lnSpc>
                <a:spcPct val="150000"/>
              </a:lnSpc>
            </a:pPr>
            <a:r>
              <a:rPr lang="en-US" sz="2400" b="1" dirty="0" smtClean="0"/>
              <a:t>Output  : </a:t>
            </a:r>
            <a:r>
              <a:rPr lang="en-US" sz="2400" dirty="0" smtClean="0"/>
              <a:t>Current balance after every action</a:t>
            </a:r>
            <a:endParaRPr lang="en-IN" sz="2400" dirty="0"/>
          </a:p>
        </p:txBody>
      </p:sp>
    </p:spTree>
    <p:extLst>
      <p:ext uri="{BB962C8B-B14F-4D97-AF65-F5344CB8AC3E}">
        <p14:creationId xmlns:p14="http://schemas.microsoft.com/office/powerpoint/2010/main" val="1287954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12" y="2655772"/>
            <a:ext cx="2412572" cy="646331"/>
          </a:xfrm>
          <a:prstGeom prst="rect">
            <a:avLst/>
          </a:prstGeom>
          <a:solidFill>
            <a:srgbClr val="FFFF00"/>
          </a:solidFill>
        </p:spPr>
        <p:txBody>
          <a:bodyPr wrap="square">
            <a:spAutoFit/>
          </a:bodyPr>
          <a:lstStyle/>
          <a:p>
            <a:r>
              <a:rPr lang="en-IN" sz="2800" dirty="0" smtClean="0">
                <a:solidFill>
                  <a:srgbClr val="FF0000"/>
                </a:solidFill>
              </a:rPr>
              <a:t>🔧</a:t>
            </a:r>
            <a:r>
              <a:rPr lang="en-IN" sz="2800" dirty="0" smtClean="0"/>
              <a:t> Design </a:t>
            </a:r>
            <a:r>
              <a:rPr lang="en-IN" sz="3600" b="1" dirty="0" smtClean="0"/>
              <a:t>:</a:t>
            </a:r>
            <a:endParaRPr lang="en-IN" sz="3600" b="1" dirty="0"/>
          </a:p>
        </p:txBody>
      </p:sp>
      <p:sp>
        <p:nvSpPr>
          <p:cNvPr id="7" name="Rounded Rectangle 6"/>
          <p:cNvSpPr/>
          <p:nvPr/>
        </p:nvSpPr>
        <p:spPr>
          <a:xfrm>
            <a:off x="2411760" y="404664"/>
            <a:ext cx="6336704" cy="5856923"/>
          </a:xfrm>
          <a:prstGeom prst="roundRect">
            <a:avLst/>
          </a:prstGeom>
          <a:solidFill>
            <a:schemeClr val="accent5">
              <a:lumMod val="20000"/>
              <a:lumOff val="80000"/>
            </a:schemeClr>
          </a:solidFill>
          <a:effectLst>
            <a:outerShdw blurRad="50800" dist="38100" dir="5400000" algn="t" rotWithShape="0">
              <a:prstClr val="black">
                <a:alpha val="40000"/>
              </a:prstClr>
            </a:outerShdw>
          </a:effectLst>
        </p:spPr>
        <p:txBody>
          <a:bodyPr wrap="square">
            <a:spAutoFit/>
          </a:bodyPr>
          <a:lstStyle/>
          <a:p>
            <a:r>
              <a:rPr lang="en-US" sz="2000" dirty="0" smtClean="0"/>
              <a:t>balance = 0</a:t>
            </a:r>
          </a:p>
          <a:p>
            <a:r>
              <a:rPr lang="en-US" sz="2000" dirty="0" smtClean="0"/>
              <a:t>do</a:t>
            </a:r>
          </a:p>
          <a:p>
            <a:r>
              <a:rPr lang="en-US" sz="2000" dirty="0" smtClean="0"/>
              <a:t>    print menu</a:t>
            </a:r>
          </a:p>
          <a:p>
            <a:r>
              <a:rPr lang="en-US" sz="2000" dirty="0" smtClean="0"/>
              <a:t>    input choice</a:t>
            </a:r>
          </a:p>
          <a:p>
            <a:r>
              <a:rPr lang="en-US" sz="2000" dirty="0" smtClean="0"/>
              <a:t>    if choice = 1</a:t>
            </a:r>
          </a:p>
          <a:p>
            <a:r>
              <a:rPr lang="en-US" sz="2000" dirty="0" smtClean="0"/>
              <a:t>        input depositAmount</a:t>
            </a:r>
          </a:p>
          <a:p>
            <a:r>
              <a:rPr lang="en-US" sz="2000" dirty="0" smtClean="0"/>
              <a:t>        balance += depositAmount</a:t>
            </a:r>
          </a:p>
          <a:p>
            <a:r>
              <a:rPr lang="en-US" sz="2000" dirty="0" smtClean="0"/>
              <a:t>    else if choice = 2</a:t>
            </a:r>
          </a:p>
          <a:p>
            <a:r>
              <a:rPr lang="en-US" sz="2000" dirty="0" smtClean="0"/>
              <a:t>        input </a:t>
            </a:r>
            <a:r>
              <a:rPr lang="en-US" sz="2000" dirty="0" err="1" smtClean="0"/>
              <a:t>withdrawAmount</a:t>
            </a:r>
            <a:endParaRPr lang="en-US" sz="2000" dirty="0" smtClean="0"/>
          </a:p>
          <a:p>
            <a:r>
              <a:rPr lang="en-US" sz="2000" dirty="0" smtClean="0"/>
              <a:t>        if </a:t>
            </a:r>
            <a:r>
              <a:rPr lang="en-US" sz="2000" dirty="0" err="1" smtClean="0"/>
              <a:t>withdrawAmount</a:t>
            </a:r>
            <a:r>
              <a:rPr lang="en-US" sz="2000" dirty="0" smtClean="0"/>
              <a:t> &lt;= balance</a:t>
            </a:r>
          </a:p>
          <a:p>
            <a:r>
              <a:rPr lang="en-US" sz="2000" dirty="0" smtClean="0"/>
              <a:t>            balance -= </a:t>
            </a:r>
            <a:r>
              <a:rPr lang="en-US" sz="2000" dirty="0" err="1" smtClean="0"/>
              <a:t>withdrawAmount</a:t>
            </a:r>
            <a:endParaRPr lang="en-US" sz="2000" dirty="0" smtClean="0"/>
          </a:p>
          <a:p>
            <a:r>
              <a:rPr lang="en-US" sz="2000" dirty="0" smtClean="0"/>
              <a:t>        else</a:t>
            </a:r>
          </a:p>
          <a:p>
            <a:r>
              <a:rPr lang="en-US" sz="2000" dirty="0" smtClean="0"/>
              <a:t>            print "Insufficient Balance"</a:t>
            </a:r>
          </a:p>
          <a:p>
            <a:r>
              <a:rPr lang="en-US" sz="2000" dirty="0" smtClean="0"/>
              <a:t>    else if choice = 3</a:t>
            </a:r>
          </a:p>
          <a:p>
            <a:r>
              <a:rPr lang="en-US" sz="2000" dirty="0" smtClean="0"/>
              <a:t>        print balance</a:t>
            </a:r>
          </a:p>
          <a:p>
            <a:r>
              <a:rPr lang="en-US" sz="2000" dirty="0" smtClean="0"/>
              <a:t>    end if</a:t>
            </a:r>
          </a:p>
          <a:p>
            <a:r>
              <a:rPr lang="en-US" sz="2000" dirty="0" smtClean="0"/>
              <a:t>while choice != 4</a:t>
            </a:r>
          </a:p>
        </p:txBody>
      </p:sp>
    </p:spTree>
    <p:extLst>
      <p:ext uri="{BB962C8B-B14F-4D97-AF65-F5344CB8AC3E}">
        <p14:creationId xmlns:p14="http://schemas.microsoft.com/office/powerpoint/2010/main" val="2252776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105" y="-18255"/>
            <a:ext cx="8416094" cy="6544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le 3"/>
          <p:cNvSpPr/>
          <p:nvPr/>
        </p:nvSpPr>
        <p:spPr>
          <a:xfrm>
            <a:off x="-25355" y="620688"/>
            <a:ext cx="3229203" cy="715089"/>
          </a:xfrm>
          <a:prstGeom prst="roundRect">
            <a:avLst/>
          </a:prstGeom>
          <a:solidFill>
            <a:srgbClr val="FFFF00"/>
          </a:solidFill>
        </p:spPr>
        <p:txBody>
          <a:bodyPr wrap="square">
            <a:spAutoFit/>
          </a:bodyPr>
          <a:lstStyle/>
          <a:p>
            <a:r>
              <a:rPr lang="en-IN" sz="2800" dirty="0" smtClean="0">
                <a:solidFill>
                  <a:srgbClr val="002060"/>
                </a:solidFill>
              </a:rPr>
              <a:t>⚙</a:t>
            </a:r>
            <a:r>
              <a:rPr lang="en-IN" sz="2800" dirty="0">
                <a:solidFill>
                  <a:srgbClr val="FF0000"/>
                </a:solidFill>
              </a:rPr>
              <a:t> </a:t>
            </a:r>
            <a:r>
              <a:rPr lang="en-IN" sz="3600" b="1" dirty="0" smtClean="0">
                <a:solidFill>
                  <a:srgbClr val="002060"/>
                </a:solidFill>
              </a:rPr>
              <a:t>Flow Chart</a:t>
            </a:r>
            <a:endParaRPr lang="en-IN" sz="4400" b="1" dirty="0">
              <a:solidFill>
                <a:srgbClr val="002060"/>
              </a:solidFill>
            </a:endParaRPr>
          </a:p>
        </p:txBody>
      </p:sp>
    </p:spTree>
    <p:extLst>
      <p:ext uri="{BB962C8B-B14F-4D97-AF65-F5344CB8AC3E}">
        <p14:creationId xmlns:p14="http://schemas.microsoft.com/office/powerpoint/2010/main" val="1643945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6512" y="2655772"/>
            <a:ext cx="4464496" cy="715089"/>
          </a:xfrm>
          <a:prstGeom prst="roundRect">
            <a:avLst/>
          </a:prstGeom>
          <a:solidFill>
            <a:srgbClr val="FFFF00"/>
          </a:solidFill>
        </p:spPr>
        <p:txBody>
          <a:bodyPr wrap="square">
            <a:spAutoFit/>
          </a:bodyPr>
          <a:lstStyle/>
          <a:p>
            <a:r>
              <a:rPr lang="en-IN" sz="2800" dirty="0" smtClean="0">
                <a:solidFill>
                  <a:srgbClr val="002060"/>
                </a:solidFill>
              </a:rPr>
              <a:t>⚙</a:t>
            </a:r>
            <a:r>
              <a:rPr lang="en-IN" sz="2800" dirty="0">
                <a:solidFill>
                  <a:srgbClr val="FF0000"/>
                </a:solidFill>
              </a:rPr>
              <a:t> </a:t>
            </a:r>
            <a:r>
              <a:rPr lang="en-IN" sz="3600" b="1" dirty="0" smtClean="0">
                <a:solidFill>
                  <a:srgbClr val="002060"/>
                </a:solidFill>
              </a:rPr>
              <a:t>Implementation</a:t>
            </a:r>
            <a:endParaRPr lang="en-IN" sz="4400" b="1" dirty="0">
              <a:solidFill>
                <a:srgbClr val="002060"/>
              </a:solidFill>
            </a:endParaRPr>
          </a:p>
        </p:txBody>
      </p:sp>
    </p:spTree>
    <p:extLst>
      <p:ext uri="{BB962C8B-B14F-4D97-AF65-F5344CB8AC3E}">
        <p14:creationId xmlns:p14="http://schemas.microsoft.com/office/powerpoint/2010/main" val="603419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49" y="342476"/>
            <a:ext cx="9144000" cy="523220"/>
          </a:xfrm>
          <a:prstGeom prst="rect">
            <a:avLst/>
          </a:prstGeom>
          <a:solidFill>
            <a:schemeClr val="accent5">
              <a:lumMod val="20000"/>
              <a:lumOff val="80000"/>
            </a:schemeClr>
          </a:solidFill>
        </p:spPr>
        <p:txBody>
          <a:bodyPr wrap="square">
            <a:spAutoFit/>
          </a:bodyPr>
          <a:lstStyle/>
          <a:p>
            <a:r>
              <a:rPr lang="en-US" sz="2800" b="1" dirty="0" smtClean="0">
                <a:solidFill>
                  <a:srgbClr val="C00000"/>
                </a:solidFill>
              </a:rPr>
              <a:t>     7. Student Grades Calculator</a:t>
            </a:r>
            <a:endParaRPr lang="en-IN" sz="2800" dirty="0">
              <a:solidFill>
                <a:srgbClr val="C00000"/>
              </a:solidFill>
            </a:endParaRPr>
          </a:p>
        </p:txBody>
      </p:sp>
      <p:sp>
        <p:nvSpPr>
          <p:cNvPr id="4" name="Rectangle 3"/>
          <p:cNvSpPr/>
          <p:nvPr/>
        </p:nvSpPr>
        <p:spPr>
          <a:xfrm>
            <a:off x="13385" y="1812640"/>
            <a:ext cx="2092490" cy="461665"/>
          </a:xfrm>
          <a:prstGeom prst="rect">
            <a:avLst/>
          </a:prstGeom>
          <a:solidFill>
            <a:srgbClr val="FFFF00"/>
          </a:solidFill>
        </p:spPr>
        <p:txBody>
          <a:bodyPr wrap="square">
            <a:spAutoFit/>
          </a:bodyPr>
          <a:lstStyle/>
          <a:p>
            <a:r>
              <a:rPr lang="en-IN" sz="2400" dirty="0" smtClean="0">
                <a:solidFill>
                  <a:srgbClr val="FF0000"/>
                </a:solidFill>
              </a:rPr>
              <a:t>📌</a:t>
            </a:r>
            <a:r>
              <a:rPr lang="en-IN" dirty="0" smtClean="0"/>
              <a:t> </a:t>
            </a:r>
            <a:r>
              <a:rPr lang="en-IN" sz="2400" b="1" dirty="0" smtClean="0"/>
              <a:t>Problem  :</a:t>
            </a:r>
            <a:endParaRPr lang="en-IN" sz="2400" b="1" dirty="0"/>
          </a:p>
        </p:txBody>
      </p:sp>
      <p:sp>
        <p:nvSpPr>
          <p:cNvPr id="5" name="Rounded Rectangle 4"/>
          <p:cNvSpPr/>
          <p:nvPr/>
        </p:nvSpPr>
        <p:spPr>
          <a:xfrm>
            <a:off x="2120312" y="1583771"/>
            <a:ext cx="6264696" cy="919401"/>
          </a:xfrm>
          <a:prstGeom prst="roundRect">
            <a:avLst/>
          </a:prstGeom>
          <a:solidFill>
            <a:schemeClr val="accent3">
              <a:lumMod val="60000"/>
              <a:lumOff val="40000"/>
            </a:schemeClr>
          </a:solidFill>
          <a:effectLst>
            <a:outerShdw blurRad="50800" dist="38100" dir="2700000" algn="tl" rotWithShape="0">
              <a:prstClr val="black">
                <a:alpha val="40000"/>
              </a:prstClr>
            </a:outerShdw>
          </a:effectLst>
        </p:spPr>
        <p:txBody>
          <a:bodyPr wrap="square">
            <a:spAutoFit/>
          </a:bodyPr>
          <a:lstStyle/>
          <a:p>
            <a:r>
              <a:rPr lang="en-US" sz="2400" dirty="0" smtClean="0"/>
              <a:t>Calculate and display the average marks for 5 students, each having 3 subjects.</a:t>
            </a:r>
            <a:endParaRPr lang="en-IN" sz="2400" dirty="0"/>
          </a:p>
        </p:txBody>
      </p:sp>
      <p:sp>
        <p:nvSpPr>
          <p:cNvPr id="6" name="Rectangle 5"/>
          <p:cNvSpPr/>
          <p:nvPr/>
        </p:nvSpPr>
        <p:spPr>
          <a:xfrm>
            <a:off x="-16026" y="4437112"/>
            <a:ext cx="2017506" cy="461665"/>
          </a:xfrm>
          <a:prstGeom prst="rect">
            <a:avLst/>
          </a:prstGeom>
          <a:solidFill>
            <a:srgbClr val="FFFF00"/>
          </a:solidFill>
        </p:spPr>
        <p:txBody>
          <a:bodyPr wrap="square">
            <a:spAutoFit/>
          </a:bodyPr>
          <a:lstStyle/>
          <a:p>
            <a:r>
              <a:rPr lang="en-IN" sz="2400" b="1" dirty="0" smtClean="0">
                <a:solidFill>
                  <a:schemeClr val="accent5">
                    <a:lumMod val="75000"/>
                  </a:schemeClr>
                </a:solidFill>
              </a:rPr>
              <a:t>🔍</a:t>
            </a:r>
            <a:r>
              <a:rPr lang="en-IN" sz="2400" b="1" dirty="0" smtClean="0"/>
              <a:t> Analysis  :</a:t>
            </a:r>
            <a:endParaRPr lang="en-IN" sz="2400" b="1" dirty="0"/>
          </a:p>
        </p:txBody>
      </p:sp>
      <p:sp>
        <p:nvSpPr>
          <p:cNvPr id="7" name="Rounded Rectangle 6"/>
          <p:cNvSpPr/>
          <p:nvPr/>
        </p:nvSpPr>
        <p:spPr>
          <a:xfrm>
            <a:off x="1968858" y="3697465"/>
            <a:ext cx="6415136" cy="1940957"/>
          </a:xfrm>
          <a:prstGeom prst="roundRect">
            <a:avLst/>
          </a:prstGeom>
          <a:solidFill>
            <a:schemeClr val="accent3">
              <a:lumMod val="40000"/>
              <a:lumOff val="60000"/>
            </a:schemeClr>
          </a:solidFill>
          <a:effectLst>
            <a:outerShdw blurRad="50800" dist="38100" dir="5400000" algn="t" rotWithShape="0">
              <a:prstClr val="black">
                <a:alpha val="40000"/>
              </a:prstClr>
            </a:outerShdw>
          </a:effectLst>
        </p:spPr>
        <p:txBody>
          <a:bodyPr wrap="square">
            <a:spAutoFit/>
          </a:bodyPr>
          <a:lstStyle/>
          <a:p>
            <a:pPr>
              <a:lnSpc>
                <a:spcPct val="150000"/>
              </a:lnSpc>
            </a:pPr>
            <a:r>
              <a:rPr lang="en-US" sz="2400" b="1" dirty="0" smtClean="0"/>
              <a:t>Input     : </a:t>
            </a:r>
            <a:r>
              <a:rPr lang="en-US" sz="2400" dirty="0" smtClean="0"/>
              <a:t>3 marks for 5 students</a:t>
            </a:r>
          </a:p>
          <a:p>
            <a:pPr>
              <a:lnSpc>
                <a:spcPct val="150000"/>
              </a:lnSpc>
            </a:pPr>
            <a:r>
              <a:rPr lang="en-US" sz="2400" b="1" dirty="0" smtClean="0"/>
              <a:t>Process : </a:t>
            </a:r>
            <a:r>
              <a:rPr lang="en-US" sz="2400" dirty="0" smtClean="0"/>
              <a:t> </a:t>
            </a:r>
            <a:r>
              <a:rPr lang="en-IN" sz="2400" dirty="0" smtClean="0"/>
              <a:t>Loop for students &amp; subjects</a:t>
            </a:r>
            <a:endParaRPr lang="en-US" sz="2400" dirty="0" smtClean="0"/>
          </a:p>
          <a:p>
            <a:pPr>
              <a:lnSpc>
                <a:spcPct val="150000"/>
              </a:lnSpc>
            </a:pPr>
            <a:r>
              <a:rPr lang="en-US" sz="2400" b="1" dirty="0" smtClean="0"/>
              <a:t>Output  : </a:t>
            </a:r>
            <a:r>
              <a:rPr lang="en-IN" sz="2400" dirty="0" smtClean="0"/>
              <a:t>Average for each student</a:t>
            </a:r>
            <a:endParaRPr lang="en-IN" sz="2400" dirty="0"/>
          </a:p>
        </p:txBody>
      </p:sp>
    </p:spTree>
    <p:extLst>
      <p:ext uri="{BB962C8B-B14F-4D97-AF65-F5344CB8AC3E}">
        <p14:creationId xmlns:p14="http://schemas.microsoft.com/office/powerpoint/2010/main" val="1266403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332655"/>
            <a:ext cx="2537041" cy="646331"/>
          </a:xfrm>
          <a:prstGeom prst="rect">
            <a:avLst/>
          </a:prstGeom>
        </p:spPr>
        <p:txBody>
          <a:bodyPr wrap="none">
            <a:spAutoFit/>
          </a:bodyPr>
          <a:lstStyle/>
          <a:p>
            <a:r>
              <a:rPr lang="en-IN" sz="3600" dirty="0" smtClean="0">
                <a:solidFill>
                  <a:srgbClr val="00B050"/>
                </a:solidFill>
              </a:rPr>
              <a:t>🟢   </a:t>
            </a:r>
            <a:r>
              <a:rPr lang="en-IN" sz="3600" b="1" dirty="0" smtClean="0">
                <a:solidFill>
                  <a:srgbClr val="00B050"/>
                </a:solidFill>
              </a:rPr>
              <a:t>Problems</a:t>
            </a:r>
            <a:endParaRPr lang="en-IN" sz="3600" dirty="0">
              <a:solidFill>
                <a:srgbClr val="00B050"/>
              </a:solidFill>
            </a:endParaRPr>
          </a:p>
        </p:txBody>
      </p:sp>
      <p:sp>
        <p:nvSpPr>
          <p:cNvPr id="3" name="Rectangle 2"/>
          <p:cNvSpPr/>
          <p:nvPr/>
        </p:nvSpPr>
        <p:spPr>
          <a:xfrm>
            <a:off x="0" y="988807"/>
            <a:ext cx="9144000" cy="646331"/>
          </a:xfrm>
          <a:prstGeom prst="rect">
            <a:avLst/>
          </a:prstGeom>
          <a:solidFill>
            <a:schemeClr val="accent5">
              <a:lumMod val="20000"/>
              <a:lumOff val="80000"/>
            </a:schemeClr>
          </a:solidFill>
        </p:spPr>
        <p:txBody>
          <a:bodyPr wrap="square">
            <a:spAutoFit/>
          </a:bodyPr>
          <a:lstStyle/>
          <a:p>
            <a:r>
              <a:rPr lang="en-US" sz="3600" b="1" dirty="0" smtClean="0">
                <a:solidFill>
                  <a:srgbClr val="C00000"/>
                </a:solidFill>
              </a:rPr>
              <a:t>     1. Sum of First N Natural Numbers</a:t>
            </a:r>
            <a:endParaRPr lang="en-IN" sz="3600" dirty="0">
              <a:solidFill>
                <a:srgbClr val="C00000"/>
              </a:solidFill>
            </a:endParaRPr>
          </a:p>
        </p:txBody>
      </p:sp>
      <p:sp>
        <p:nvSpPr>
          <p:cNvPr id="4" name="Rectangle 3"/>
          <p:cNvSpPr/>
          <p:nvPr/>
        </p:nvSpPr>
        <p:spPr>
          <a:xfrm>
            <a:off x="184379" y="1852876"/>
            <a:ext cx="1819152" cy="461665"/>
          </a:xfrm>
          <a:prstGeom prst="rect">
            <a:avLst/>
          </a:prstGeom>
        </p:spPr>
        <p:txBody>
          <a:bodyPr wrap="none">
            <a:spAutoFit/>
          </a:bodyPr>
          <a:lstStyle/>
          <a:p>
            <a:r>
              <a:rPr lang="en-IN" dirty="0" smtClean="0"/>
              <a:t>✅ </a:t>
            </a:r>
            <a:r>
              <a:rPr lang="en-IN" sz="2400" b="1" dirty="0" smtClean="0"/>
              <a:t>Problem  :</a:t>
            </a:r>
            <a:endParaRPr lang="en-IN" sz="2400" b="1" dirty="0"/>
          </a:p>
        </p:txBody>
      </p:sp>
      <p:sp>
        <p:nvSpPr>
          <p:cNvPr id="5" name="Rounded Rectangle 4"/>
          <p:cNvSpPr/>
          <p:nvPr/>
        </p:nvSpPr>
        <p:spPr>
          <a:xfrm>
            <a:off x="2123728" y="1865977"/>
            <a:ext cx="6264696" cy="510778"/>
          </a:xfrm>
          <a:prstGeom prst="roundRect">
            <a:avLst/>
          </a:prstGeom>
          <a:solidFill>
            <a:schemeClr val="accent3">
              <a:lumMod val="60000"/>
              <a:lumOff val="40000"/>
            </a:schemeClr>
          </a:solidFill>
          <a:effectLst>
            <a:outerShdw blurRad="50800" dist="38100" dir="2700000" algn="tl" rotWithShape="0">
              <a:prstClr val="black">
                <a:alpha val="40000"/>
              </a:prstClr>
            </a:outerShdw>
          </a:effectLst>
        </p:spPr>
        <p:txBody>
          <a:bodyPr wrap="square">
            <a:spAutoFit/>
          </a:bodyPr>
          <a:lstStyle/>
          <a:p>
            <a:r>
              <a:rPr lang="en-US" sz="2400" dirty="0" smtClean="0"/>
              <a:t>Calculate sum of first N natural numbers.</a:t>
            </a:r>
            <a:endParaRPr lang="en-IN" sz="2400" dirty="0"/>
          </a:p>
        </p:txBody>
      </p:sp>
      <p:sp>
        <p:nvSpPr>
          <p:cNvPr id="6" name="Rectangle 5"/>
          <p:cNvSpPr/>
          <p:nvPr/>
        </p:nvSpPr>
        <p:spPr>
          <a:xfrm>
            <a:off x="185030" y="3519367"/>
            <a:ext cx="1829027" cy="461665"/>
          </a:xfrm>
          <a:prstGeom prst="rect">
            <a:avLst/>
          </a:prstGeom>
        </p:spPr>
        <p:txBody>
          <a:bodyPr wrap="none">
            <a:spAutoFit/>
          </a:bodyPr>
          <a:lstStyle/>
          <a:p>
            <a:r>
              <a:rPr lang="en-IN" sz="2400" b="1" dirty="0" smtClean="0"/>
              <a:t>🔍 Analysis  :</a:t>
            </a:r>
            <a:endParaRPr lang="en-IN" sz="2400" b="1" dirty="0"/>
          </a:p>
        </p:txBody>
      </p:sp>
      <p:sp>
        <p:nvSpPr>
          <p:cNvPr id="7" name="Rounded Rectangle 6"/>
          <p:cNvSpPr/>
          <p:nvPr/>
        </p:nvSpPr>
        <p:spPr>
          <a:xfrm>
            <a:off x="2123728" y="2757421"/>
            <a:ext cx="6336704" cy="1940957"/>
          </a:xfrm>
          <a:prstGeom prst="roundRect">
            <a:avLst/>
          </a:prstGeom>
          <a:solidFill>
            <a:schemeClr val="accent3">
              <a:lumMod val="40000"/>
              <a:lumOff val="60000"/>
            </a:schemeClr>
          </a:solidFill>
          <a:effectLst>
            <a:outerShdw blurRad="50800" dist="38100" dir="5400000" algn="t" rotWithShape="0">
              <a:prstClr val="black">
                <a:alpha val="40000"/>
              </a:prstClr>
            </a:outerShdw>
          </a:effectLst>
        </p:spPr>
        <p:txBody>
          <a:bodyPr wrap="square">
            <a:spAutoFit/>
          </a:bodyPr>
          <a:lstStyle/>
          <a:p>
            <a:pPr>
              <a:lnSpc>
                <a:spcPct val="150000"/>
              </a:lnSpc>
            </a:pPr>
            <a:r>
              <a:rPr lang="en-US" sz="2400" b="1" dirty="0" smtClean="0"/>
              <a:t>Input:</a:t>
            </a:r>
            <a:r>
              <a:rPr lang="en-US" sz="2400" dirty="0" smtClean="0"/>
              <a:t> N</a:t>
            </a:r>
          </a:p>
          <a:p>
            <a:pPr>
              <a:lnSpc>
                <a:spcPct val="150000"/>
              </a:lnSpc>
            </a:pPr>
            <a:r>
              <a:rPr lang="en-US" sz="2400" b="1" dirty="0" smtClean="0"/>
              <a:t>Process: </a:t>
            </a:r>
            <a:r>
              <a:rPr lang="en-US" sz="2400" dirty="0" smtClean="0"/>
              <a:t>Loop from 1 to N, add each number</a:t>
            </a:r>
          </a:p>
          <a:p>
            <a:pPr>
              <a:lnSpc>
                <a:spcPct val="150000"/>
              </a:lnSpc>
            </a:pPr>
            <a:r>
              <a:rPr lang="en-US" sz="2400" b="1" dirty="0" smtClean="0"/>
              <a:t>Output:</a:t>
            </a:r>
            <a:r>
              <a:rPr lang="en-US" sz="2400" dirty="0" smtClean="0"/>
              <a:t> Sum</a:t>
            </a:r>
            <a:endParaRPr lang="en-IN" sz="2400" dirty="0"/>
          </a:p>
        </p:txBody>
      </p:sp>
    </p:spTree>
    <p:extLst>
      <p:ext uri="{BB962C8B-B14F-4D97-AF65-F5344CB8AC3E}">
        <p14:creationId xmlns:p14="http://schemas.microsoft.com/office/powerpoint/2010/main" val="29464468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12" y="2655772"/>
            <a:ext cx="2412572" cy="646331"/>
          </a:xfrm>
          <a:prstGeom prst="rect">
            <a:avLst/>
          </a:prstGeom>
          <a:solidFill>
            <a:srgbClr val="FFFF00"/>
          </a:solidFill>
        </p:spPr>
        <p:txBody>
          <a:bodyPr wrap="square">
            <a:spAutoFit/>
          </a:bodyPr>
          <a:lstStyle/>
          <a:p>
            <a:r>
              <a:rPr lang="en-IN" sz="2800" dirty="0" smtClean="0">
                <a:solidFill>
                  <a:srgbClr val="FF0000"/>
                </a:solidFill>
              </a:rPr>
              <a:t>🔧</a:t>
            </a:r>
            <a:r>
              <a:rPr lang="en-IN" sz="2800" dirty="0" smtClean="0"/>
              <a:t> Design </a:t>
            </a:r>
            <a:r>
              <a:rPr lang="en-IN" sz="3600" b="1" dirty="0" smtClean="0"/>
              <a:t>:</a:t>
            </a:r>
            <a:endParaRPr lang="en-IN" sz="3600" b="1" dirty="0"/>
          </a:p>
        </p:txBody>
      </p:sp>
      <p:sp>
        <p:nvSpPr>
          <p:cNvPr id="7" name="Rounded Rectangle 6"/>
          <p:cNvSpPr/>
          <p:nvPr/>
        </p:nvSpPr>
        <p:spPr>
          <a:xfrm>
            <a:off x="2411760" y="782591"/>
            <a:ext cx="6336704" cy="4392692"/>
          </a:xfrm>
          <a:prstGeom prst="roundRect">
            <a:avLst/>
          </a:prstGeom>
          <a:solidFill>
            <a:schemeClr val="accent5">
              <a:lumMod val="20000"/>
              <a:lumOff val="80000"/>
            </a:schemeClr>
          </a:solidFill>
          <a:effectLst>
            <a:outerShdw blurRad="50800" dist="38100" dir="5400000" algn="t" rotWithShape="0">
              <a:prstClr val="black">
                <a:alpha val="40000"/>
              </a:prstClr>
            </a:outerShdw>
          </a:effectLst>
        </p:spPr>
        <p:txBody>
          <a:bodyPr wrap="square">
            <a:spAutoFit/>
          </a:bodyPr>
          <a:lstStyle/>
          <a:p>
            <a:r>
              <a:rPr lang="en-US" sz="2800" b="1" dirty="0" smtClean="0"/>
              <a:t>for student = 1 to 5</a:t>
            </a:r>
          </a:p>
          <a:p>
            <a:r>
              <a:rPr lang="en-US" sz="2800" b="1" dirty="0" smtClean="0"/>
              <a:t>    totalMarks = 0</a:t>
            </a:r>
          </a:p>
          <a:p>
            <a:r>
              <a:rPr lang="en-US" sz="2800" b="1" dirty="0" smtClean="0"/>
              <a:t>    for subject = 1 to 3</a:t>
            </a:r>
          </a:p>
          <a:p>
            <a:r>
              <a:rPr lang="en-US" sz="2800" b="1" dirty="0" smtClean="0"/>
              <a:t>        input marks</a:t>
            </a:r>
          </a:p>
          <a:p>
            <a:r>
              <a:rPr lang="en-US" sz="2800" b="1" dirty="0" smtClean="0"/>
              <a:t>        totalMarks += marks</a:t>
            </a:r>
          </a:p>
          <a:p>
            <a:r>
              <a:rPr lang="en-US" sz="2800" b="1" dirty="0" smtClean="0"/>
              <a:t>    end for</a:t>
            </a:r>
          </a:p>
          <a:p>
            <a:r>
              <a:rPr lang="en-US" sz="2800" b="1" dirty="0" smtClean="0"/>
              <a:t>    average = totalMarks / 3</a:t>
            </a:r>
          </a:p>
          <a:p>
            <a:r>
              <a:rPr lang="en-US" sz="2800" b="1" dirty="0" smtClean="0"/>
              <a:t>    print average</a:t>
            </a:r>
          </a:p>
          <a:p>
            <a:r>
              <a:rPr lang="en-US" sz="2800" b="1" dirty="0" smtClean="0"/>
              <a:t>end for</a:t>
            </a:r>
          </a:p>
        </p:txBody>
      </p:sp>
    </p:spTree>
    <p:extLst>
      <p:ext uri="{BB962C8B-B14F-4D97-AF65-F5344CB8AC3E}">
        <p14:creationId xmlns:p14="http://schemas.microsoft.com/office/powerpoint/2010/main" val="38760378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6227"/>
            <a:ext cx="8063055" cy="6655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le 3"/>
          <p:cNvSpPr/>
          <p:nvPr/>
        </p:nvSpPr>
        <p:spPr>
          <a:xfrm>
            <a:off x="-25355" y="620688"/>
            <a:ext cx="3229203" cy="715089"/>
          </a:xfrm>
          <a:prstGeom prst="roundRect">
            <a:avLst/>
          </a:prstGeom>
          <a:solidFill>
            <a:srgbClr val="FFFF00"/>
          </a:solidFill>
        </p:spPr>
        <p:txBody>
          <a:bodyPr wrap="square">
            <a:spAutoFit/>
          </a:bodyPr>
          <a:lstStyle/>
          <a:p>
            <a:r>
              <a:rPr lang="en-IN" sz="2800" dirty="0" smtClean="0">
                <a:solidFill>
                  <a:srgbClr val="002060"/>
                </a:solidFill>
              </a:rPr>
              <a:t>⚙</a:t>
            </a:r>
            <a:r>
              <a:rPr lang="en-IN" sz="2800" dirty="0">
                <a:solidFill>
                  <a:srgbClr val="FF0000"/>
                </a:solidFill>
              </a:rPr>
              <a:t> </a:t>
            </a:r>
            <a:r>
              <a:rPr lang="en-IN" sz="3600" b="1" dirty="0" smtClean="0">
                <a:solidFill>
                  <a:srgbClr val="002060"/>
                </a:solidFill>
              </a:rPr>
              <a:t>Flow Chart</a:t>
            </a:r>
            <a:endParaRPr lang="en-IN" sz="4400" b="1" dirty="0">
              <a:solidFill>
                <a:srgbClr val="002060"/>
              </a:solidFill>
            </a:endParaRPr>
          </a:p>
        </p:txBody>
      </p:sp>
    </p:spTree>
    <p:extLst>
      <p:ext uri="{BB962C8B-B14F-4D97-AF65-F5344CB8AC3E}">
        <p14:creationId xmlns:p14="http://schemas.microsoft.com/office/powerpoint/2010/main" val="30961633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6512" y="2655772"/>
            <a:ext cx="4464496" cy="715089"/>
          </a:xfrm>
          <a:prstGeom prst="roundRect">
            <a:avLst/>
          </a:prstGeom>
          <a:solidFill>
            <a:srgbClr val="FFFF00"/>
          </a:solidFill>
        </p:spPr>
        <p:txBody>
          <a:bodyPr wrap="square">
            <a:spAutoFit/>
          </a:bodyPr>
          <a:lstStyle/>
          <a:p>
            <a:r>
              <a:rPr lang="en-IN" sz="2800" dirty="0" smtClean="0">
                <a:solidFill>
                  <a:srgbClr val="002060"/>
                </a:solidFill>
              </a:rPr>
              <a:t>⚙</a:t>
            </a:r>
            <a:r>
              <a:rPr lang="en-IN" sz="2800" dirty="0">
                <a:solidFill>
                  <a:srgbClr val="FF0000"/>
                </a:solidFill>
              </a:rPr>
              <a:t> </a:t>
            </a:r>
            <a:r>
              <a:rPr lang="en-IN" sz="3600" b="1" dirty="0" smtClean="0">
                <a:solidFill>
                  <a:srgbClr val="002060"/>
                </a:solidFill>
              </a:rPr>
              <a:t>Implementation</a:t>
            </a:r>
            <a:endParaRPr lang="en-IN" sz="4400" b="1" dirty="0">
              <a:solidFill>
                <a:srgbClr val="002060"/>
              </a:solidFill>
            </a:endParaRPr>
          </a:p>
        </p:txBody>
      </p:sp>
    </p:spTree>
    <p:extLst>
      <p:ext uri="{BB962C8B-B14F-4D97-AF65-F5344CB8AC3E}">
        <p14:creationId xmlns:p14="http://schemas.microsoft.com/office/powerpoint/2010/main" val="27080450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49" y="342476"/>
            <a:ext cx="9144000" cy="523220"/>
          </a:xfrm>
          <a:prstGeom prst="rect">
            <a:avLst/>
          </a:prstGeom>
          <a:solidFill>
            <a:schemeClr val="accent5">
              <a:lumMod val="20000"/>
              <a:lumOff val="80000"/>
            </a:schemeClr>
          </a:solidFill>
        </p:spPr>
        <p:txBody>
          <a:bodyPr wrap="square">
            <a:spAutoFit/>
          </a:bodyPr>
          <a:lstStyle/>
          <a:p>
            <a:r>
              <a:rPr lang="en-US" sz="2800" b="1" dirty="0" smtClean="0">
                <a:solidFill>
                  <a:srgbClr val="C00000"/>
                </a:solidFill>
              </a:rPr>
              <a:t>     8. Password Verification</a:t>
            </a:r>
            <a:endParaRPr lang="en-IN" sz="2800" dirty="0">
              <a:solidFill>
                <a:srgbClr val="C00000"/>
              </a:solidFill>
            </a:endParaRPr>
          </a:p>
        </p:txBody>
      </p:sp>
      <p:sp>
        <p:nvSpPr>
          <p:cNvPr id="4" name="Rectangle 3"/>
          <p:cNvSpPr/>
          <p:nvPr/>
        </p:nvSpPr>
        <p:spPr>
          <a:xfrm>
            <a:off x="13385" y="1812640"/>
            <a:ext cx="2092490" cy="461665"/>
          </a:xfrm>
          <a:prstGeom prst="rect">
            <a:avLst/>
          </a:prstGeom>
          <a:solidFill>
            <a:srgbClr val="FFFF00"/>
          </a:solidFill>
        </p:spPr>
        <p:txBody>
          <a:bodyPr wrap="square">
            <a:spAutoFit/>
          </a:bodyPr>
          <a:lstStyle/>
          <a:p>
            <a:r>
              <a:rPr lang="en-IN" sz="2400" dirty="0" smtClean="0">
                <a:solidFill>
                  <a:srgbClr val="FF0000"/>
                </a:solidFill>
              </a:rPr>
              <a:t>📌</a:t>
            </a:r>
            <a:r>
              <a:rPr lang="en-IN" dirty="0" smtClean="0"/>
              <a:t> </a:t>
            </a:r>
            <a:r>
              <a:rPr lang="en-IN" sz="2400" b="1" dirty="0" smtClean="0"/>
              <a:t>Problem  :</a:t>
            </a:r>
            <a:endParaRPr lang="en-IN" sz="2400" b="1" dirty="0"/>
          </a:p>
        </p:txBody>
      </p:sp>
      <p:sp>
        <p:nvSpPr>
          <p:cNvPr id="5" name="Rounded Rectangle 4"/>
          <p:cNvSpPr/>
          <p:nvPr/>
        </p:nvSpPr>
        <p:spPr>
          <a:xfrm>
            <a:off x="2120312" y="1583771"/>
            <a:ext cx="6264696" cy="919401"/>
          </a:xfrm>
          <a:prstGeom prst="roundRect">
            <a:avLst/>
          </a:prstGeom>
          <a:solidFill>
            <a:schemeClr val="accent3">
              <a:lumMod val="60000"/>
              <a:lumOff val="40000"/>
            </a:schemeClr>
          </a:solidFill>
          <a:effectLst>
            <a:outerShdw blurRad="50800" dist="38100" dir="2700000" algn="tl" rotWithShape="0">
              <a:prstClr val="black">
                <a:alpha val="40000"/>
              </a:prstClr>
            </a:outerShdw>
          </a:effectLst>
        </p:spPr>
        <p:txBody>
          <a:bodyPr wrap="square">
            <a:spAutoFit/>
          </a:bodyPr>
          <a:lstStyle/>
          <a:p>
            <a:r>
              <a:rPr lang="en-US" sz="2400" dirty="0" smtClean="0"/>
              <a:t>Allow the user 3 attempts to enter the correct password ("admin123"). Lock after 3 failures.</a:t>
            </a:r>
            <a:endParaRPr lang="en-IN" sz="2400" dirty="0"/>
          </a:p>
        </p:txBody>
      </p:sp>
      <p:sp>
        <p:nvSpPr>
          <p:cNvPr id="6" name="Rectangle 5"/>
          <p:cNvSpPr/>
          <p:nvPr/>
        </p:nvSpPr>
        <p:spPr>
          <a:xfrm>
            <a:off x="-16026" y="4437112"/>
            <a:ext cx="2017506" cy="461665"/>
          </a:xfrm>
          <a:prstGeom prst="rect">
            <a:avLst/>
          </a:prstGeom>
          <a:solidFill>
            <a:srgbClr val="FFFF00"/>
          </a:solidFill>
        </p:spPr>
        <p:txBody>
          <a:bodyPr wrap="square">
            <a:spAutoFit/>
          </a:bodyPr>
          <a:lstStyle/>
          <a:p>
            <a:r>
              <a:rPr lang="en-IN" sz="2400" b="1" dirty="0" smtClean="0">
                <a:solidFill>
                  <a:schemeClr val="accent5">
                    <a:lumMod val="75000"/>
                  </a:schemeClr>
                </a:solidFill>
              </a:rPr>
              <a:t>🔍</a:t>
            </a:r>
            <a:r>
              <a:rPr lang="en-IN" sz="2400" b="1" dirty="0" smtClean="0"/>
              <a:t> Analysis  :</a:t>
            </a:r>
            <a:endParaRPr lang="en-IN" sz="2400" b="1" dirty="0"/>
          </a:p>
        </p:txBody>
      </p:sp>
      <p:sp>
        <p:nvSpPr>
          <p:cNvPr id="7" name="Rounded Rectangle 6"/>
          <p:cNvSpPr/>
          <p:nvPr/>
        </p:nvSpPr>
        <p:spPr>
          <a:xfrm>
            <a:off x="1968858" y="3697465"/>
            <a:ext cx="6415136" cy="1940957"/>
          </a:xfrm>
          <a:prstGeom prst="roundRect">
            <a:avLst/>
          </a:prstGeom>
          <a:solidFill>
            <a:schemeClr val="accent3">
              <a:lumMod val="40000"/>
              <a:lumOff val="60000"/>
            </a:schemeClr>
          </a:solidFill>
          <a:effectLst>
            <a:outerShdw blurRad="50800" dist="38100" dir="5400000" algn="t" rotWithShape="0">
              <a:prstClr val="black">
                <a:alpha val="40000"/>
              </a:prstClr>
            </a:outerShdw>
          </a:effectLst>
        </p:spPr>
        <p:txBody>
          <a:bodyPr wrap="square">
            <a:spAutoFit/>
          </a:bodyPr>
          <a:lstStyle/>
          <a:p>
            <a:pPr>
              <a:lnSpc>
                <a:spcPct val="150000"/>
              </a:lnSpc>
            </a:pPr>
            <a:r>
              <a:rPr lang="en-US" sz="2400" b="1" dirty="0" smtClean="0"/>
              <a:t>Input     : </a:t>
            </a:r>
            <a:r>
              <a:rPr lang="en-US" sz="2400" dirty="0" smtClean="0"/>
              <a:t>Password (3 attempts)</a:t>
            </a:r>
          </a:p>
          <a:p>
            <a:pPr>
              <a:lnSpc>
                <a:spcPct val="150000"/>
              </a:lnSpc>
            </a:pPr>
            <a:r>
              <a:rPr lang="en-US" sz="2400" b="1" dirty="0" smtClean="0"/>
              <a:t>Process : </a:t>
            </a:r>
            <a:r>
              <a:rPr lang="en-US" sz="2400" dirty="0" smtClean="0"/>
              <a:t> </a:t>
            </a:r>
            <a:r>
              <a:rPr lang="en-IN" sz="2400" dirty="0" smtClean="0"/>
              <a:t>Compare each attempt</a:t>
            </a:r>
            <a:endParaRPr lang="en-US" sz="2400" dirty="0" smtClean="0"/>
          </a:p>
          <a:p>
            <a:pPr>
              <a:lnSpc>
                <a:spcPct val="150000"/>
              </a:lnSpc>
            </a:pPr>
            <a:r>
              <a:rPr lang="en-US" sz="2400" b="1" dirty="0" smtClean="0"/>
              <a:t>Output  : </a:t>
            </a:r>
            <a:r>
              <a:rPr lang="en-IN" sz="2400" dirty="0" smtClean="0"/>
              <a:t>Success or Lock Message</a:t>
            </a:r>
            <a:endParaRPr lang="en-IN" sz="2400" dirty="0"/>
          </a:p>
        </p:txBody>
      </p:sp>
    </p:spTree>
    <p:extLst>
      <p:ext uri="{BB962C8B-B14F-4D97-AF65-F5344CB8AC3E}">
        <p14:creationId xmlns:p14="http://schemas.microsoft.com/office/powerpoint/2010/main" val="15103389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978937"/>
            <a:ext cx="2412572" cy="646331"/>
          </a:xfrm>
          <a:prstGeom prst="rect">
            <a:avLst/>
          </a:prstGeom>
          <a:solidFill>
            <a:srgbClr val="FFFF00"/>
          </a:solidFill>
        </p:spPr>
        <p:txBody>
          <a:bodyPr wrap="square">
            <a:spAutoFit/>
          </a:bodyPr>
          <a:lstStyle/>
          <a:p>
            <a:r>
              <a:rPr lang="en-IN" sz="2800" dirty="0" smtClean="0">
                <a:solidFill>
                  <a:srgbClr val="FF0000"/>
                </a:solidFill>
              </a:rPr>
              <a:t>🔧</a:t>
            </a:r>
            <a:r>
              <a:rPr lang="en-IN" sz="2800" dirty="0" smtClean="0"/>
              <a:t> Design </a:t>
            </a:r>
            <a:r>
              <a:rPr lang="en-IN" sz="3600" b="1" dirty="0" smtClean="0"/>
              <a:t>:</a:t>
            </a:r>
            <a:endParaRPr lang="en-IN" sz="3600" b="1" dirty="0"/>
          </a:p>
        </p:txBody>
      </p:sp>
      <p:sp>
        <p:nvSpPr>
          <p:cNvPr id="7" name="Rounded Rectangle 6"/>
          <p:cNvSpPr/>
          <p:nvPr/>
        </p:nvSpPr>
        <p:spPr>
          <a:xfrm>
            <a:off x="2436506" y="390667"/>
            <a:ext cx="6336704" cy="5822871"/>
          </a:xfrm>
          <a:prstGeom prst="roundRect">
            <a:avLst/>
          </a:prstGeom>
          <a:solidFill>
            <a:schemeClr val="accent5">
              <a:lumMod val="20000"/>
              <a:lumOff val="80000"/>
            </a:schemeClr>
          </a:solidFill>
          <a:effectLst>
            <a:outerShdw blurRad="50800" dist="38100" dir="5400000" algn="t" rotWithShape="0">
              <a:prstClr val="black">
                <a:alpha val="40000"/>
              </a:prstClr>
            </a:outerShdw>
          </a:effectLst>
        </p:spPr>
        <p:txBody>
          <a:bodyPr wrap="square">
            <a:spAutoFit/>
          </a:bodyPr>
          <a:lstStyle/>
          <a:p>
            <a:r>
              <a:rPr lang="en-US" sz="2800" b="1" dirty="0" smtClean="0"/>
              <a:t>attempts = 0</a:t>
            </a:r>
          </a:p>
          <a:p>
            <a:r>
              <a:rPr lang="en-US" sz="2800" b="1" dirty="0" smtClean="0"/>
              <a:t>correctPassword = "admin123"</a:t>
            </a:r>
          </a:p>
          <a:p>
            <a:r>
              <a:rPr lang="en-US" sz="2800" b="1" dirty="0" smtClean="0"/>
              <a:t>while attempts &lt; 3</a:t>
            </a:r>
          </a:p>
          <a:p>
            <a:r>
              <a:rPr lang="en-US" sz="2800" b="1" dirty="0" smtClean="0"/>
              <a:t>    input password</a:t>
            </a:r>
          </a:p>
          <a:p>
            <a:r>
              <a:rPr lang="en-US" sz="2800" b="1" dirty="0" smtClean="0"/>
              <a:t>    if password = correctPassword</a:t>
            </a:r>
          </a:p>
          <a:p>
            <a:r>
              <a:rPr lang="en-US" sz="2800" b="1" dirty="0" smtClean="0"/>
              <a:t>        print "Access Granted"</a:t>
            </a:r>
          </a:p>
          <a:p>
            <a:r>
              <a:rPr lang="en-US" sz="2800" b="1" dirty="0" smtClean="0"/>
              <a:t>        exit</a:t>
            </a:r>
          </a:p>
          <a:p>
            <a:r>
              <a:rPr lang="en-US" sz="2800" b="1" dirty="0" smtClean="0"/>
              <a:t>    else</a:t>
            </a:r>
          </a:p>
          <a:p>
            <a:r>
              <a:rPr lang="en-US" sz="2800" b="1" dirty="0" smtClean="0"/>
              <a:t>        print "Wrong Password"</a:t>
            </a:r>
          </a:p>
          <a:p>
            <a:r>
              <a:rPr lang="en-US" sz="2800" b="1" dirty="0" smtClean="0"/>
              <a:t>    attempts += 1</a:t>
            </a:r>
          </a:p>
          <a:p>
            <a:r>
              <a:rPr lang="en-US" sz="2800" b="1" dirty="0" smtClean="0"/>
              <a:t>end while</a:t>
            </a:r>
          </a:p>
          <a:p>
            <a:r>
              <a:rPr lang="en-US" sz="2800" b="1" dirty="0" smtClean="0"/>
              <a:t>print "Account Locked"</a:t>
            </a:r>
          </a:p>
        </p:txBody>
      </p:sp>
    </p:spTree>
    <p:extLst>
      <p:ext uri="{BB962C8B-B14F-4D97-AF65-F5344CB8AC3E}">
        <p14:creationId xmlns:p14="http://schemas.microsoft.com/office/powerpoint/2010/main" val="4240494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4544"/>
            <a:ext cx="7632848" cy="6833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le 3"/>
          <p:cNvSpPr/>
          <p:nvPr/>
        </p:nvSpPr>
        <p:spPr>
          <a:xfrm>
            <a:off x="-25355" y="620688"/>
            <a:ext cx="3229203" cy="715089"/>
          </a:xfrm>
          <a:prstGeom prst="roundRect">
            <a:avLst/>
          </a:prstGeom>
          <a:solidFill>
            <a:srgbClr val="FFFF00"/>
          </a:solidFill>
        </p:spPr>
        <p:txBody>
          <a:bodyPr wrap="square">
            <a:spAutoFit/>
          </a:bodyPr>
          <a:lstStyle/>
          <a:p>
            <a:r>
              <a:rPr lang="en-IN" sz="2800" dirty="0" smtClean="0">
                <a:solidFill>
                  <a:srgbClr val="002060"/>
                </a:solidFill>
              </a:rPr>
              <a:t>⚙</a:t>
            </a:r>
            <a:r>
              <a:rPr lang="en-IN" sz="2800" dirty="0">
                <a:solidFill>
                  <a:srgbClr val="FF0000"/>
                </a:solidFill>
              </a:rPr>
              <a:t> </a:t>
            </a:r>
            <a:r>
              <a:rPr lang="en-IN" sz="3600" b="1" dirty="0" smtClean="0">
                <a:solidFill>
                  <a:srgbClr val="002060"/>
                </a:solidFill>
              </a:rPr>
              <a:t>Flow Chart</a:t>
            </a:r>
            <a:endParaRPr lang="en-IN" sz="4400" b="1" dirty="0">
              <a:solidFill>
                <a:srgbClr val="002060"/>
              </a:solidFill>
            </a:endParaRPr>
          </a:p>
        </p:txBody>
      </p:sp>
    </p:spTree>
    <p:extLst>
      <p:ext uri="{BB962C8B-B14F-4D97-AF65-F5344CB8AC3E}">
        <p14:creationId xmlns:p14="http://schemas.microsoft.com/office/powerpoint/2010/main" val="40292614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6512" y="2655772"/>
            <a:ext cx="4464496" cy="715089"/>
          </a:xfrm>
          <a:prstGeom prst="roundRect">
            <a:avLst/>
          </a:prstGeom>
          <a:solidFill>
            <a:srgbClr val="FFFF00"/>
          </a:solidFill>
        </p:spPr>
        <p:txBody>
          <a:bodyPr wrap="square">
            <a:spAutoFit/>
          </a:bodyPr>
          <a:lstStyle/>
          <a:p>
            <a:r>
              <a:rPr lang="en-IN" sz="2800" dirty="0" smtClean="0">
                <a:solidFill>
                  <a:srgbClr val="002060"/>
                </a:solidFill>
              </a:rPr>
              <a:t>⚙</a:t>
            </a:r>
            <a:r>
              <a:rPr lang="en-IN" sz="2800" dirty="0">
                <a:solidFill>
                  <a:srgbClr val="FF0000"/>
                </a:solidFill>
              </a:rPr>
              <a:t> </a:t>
            </a:r>
            <a:r>
              <a:rPr lang="en-IN" sz="3600" b="1" dirty="0" smtClean="0">
                <a:solidFill>
                  <a:srgbClr val="002060"/>
                </a:solidFill>
              </a:rPr>
              <a:t>Implementation</a:t>
            </a:r>
            <a:endParaRPr lang="en-IN" sz="4400" b="1" dirty="0">
              <a:solidFill>
                <a:srgbClr val="002060"/>
              </a:solidFill>
            </a:endParaRPr>
          </a:p>
        </p:txBody>
      </p:sp>
    </p:spTree>
    <p:extLst>
      <p:ext uri="{BB962C8B-B14F-4D97-AF65-F5344CB8AC3E}">
        <p14:creationId xmlns:p14="http://schemas.microsoft.com/office/powerpoint/2010/main" val="6249222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49" y="342476"/>
            <a:ext cx="9144000" cy="523220"/>
          </a:xfrm>
          <a:prstGeom prst="rect">
            <a:avLst/>
          </a:prstGeom>
          <a:solidFill>
            <a:schemeClr val="accent5">
              <a:lumMod val="20000"/>
              <a:lumOff val="80000"/>
            </a:schemeClr>
          </a:solidFill>
        </p:spPr>
        <p:txBody>
          <a:bodyPr wrap="square">
            <a:spAutoFit/>
          </a:bodyPr>
          <a:lstStyle/>
          <a:p>
            <a:r>
              <a:rPr lang="en-US" sz="2800" b="1" dirty="0" smtClean="0">
                <a:solidFill>
                  <a:srgbClr val="C00000"/>
                </a:solidFill>
              </a:rPr>
              <a:t>     9. Prime Numbers Between Two Numbers</a:t>
            </a:r>
            <a:endParaRPr lang="en-IN" sz="2800" dirty="0">
              <a:solidFill>
                <a:srgbClr val="C00000"/>
              </a:solidFill>
            </a:endParaRPr>
          </a:p>
        </p:txBody>
      </p:sp>
      <p:sp>
        <p:nvSpPr>
          <p:cNvPr id="4" name="Rectangle 3"/>
          <p:cNvSpPr/>
          <p:nvPr/>
        </p:nvSpPr>
        <p:spPr>
          <a:xfrm>
            <a:off x="13385" y="1812640"/>
            <a:ext cx="2092490" cy="461665"/>
          </a:xfrm>
          <a:prstGeom prst="rect">
            <a:avLst/>
          </a:prstGeom>
          <a:solidFill>
            <a:srgbClr val="FFFF00"/>
          </a:solidFill>
        </p:spPr>
        <p:txBody>
          <a:bodyPr wrap="square">
            <a:spAutoFit/>
          </a:bodyPr>
          <a:lstStyle/>
          <a:p>
            <a:r>
              <a:rPr lang="en-IN" sz="2400" dirty="0" smtClean="0">
                <a:solidFill>
                  <a:srgbClr val="FF0000"/>
                </a:solidFill>
              </a:rPr>
              <a:t>📌</a:t>
            </a:r>
            <a:r>
              <a:rPr lang="en-IN" dirty="0" smtClean="0"/>
              <a:t> </a:t>
            </a:r>
            <a:r>
              <a:rPr lang="en-IN" sz="2400" b="1" dirty="0" smtClean="0"/>
              <a:t>Problem  :</a:t>
            </a:r>
            <a:endParaRPr lang="en-IN" sz="2400" b="1" dirty="0"/>
          </a:p>
        </p:txBody>
      </p:sp>
      <p:sp>
        <p:nvSpPr>
          <p:cNvPr id="5" name="Rounded Rectangle 4"/>
          <p:cNvSpPr/>
          <p:nvPr/>
        </p:nvSpPr>
        <p:spPr>
          <a:xfrm>
            <a:off x="2120312" y="1583771"/>
            <a:ext cx="6264696" cy="919401"/>
          </a:xfrm>
          <a:prstGeom prst="roundRect">
            <a:avLst/>
          </a:prstGeom>
          <a:solidFill>
            <a:schemeClr val="accent3">
              <a:lumMod val="60000"/>
              <a:lumOff val="40000"/>
            </a:schemeClr>
          </a:solidFill>
          <a:effectLst>
            <a:outerShdw blurRad="50800" dist="38100" dir="2700000" algn="tl" rotWithShape="0">
              <a:prstClr val="black">
                <a:alpha val="40000"/>
              </a:prstClr>
            </a:outerShdw>
          </a:effectLst>
        </p:spPr>
        <p:txBody>
          <a:bodyPr wrap="square">
            <a:spAutoFit/>
          </a:bodyPr>
          <a:lstStyle/>
          <a:p>
            <a:r>
              <a:rPr lang="en-US" sz="2400" dirty="0" smtClean="0"/>
              <a:t>Print all prime numbers between two numbers provided by user.</a:t>
            </a:r>
            <a:endParaRPr lang="en-IN" sz="2400" dirty="0"/>
          </a:p>
        </p:txBody>
      </p:sp>
      <p:sp>
        <p:nvSpPr>
          <p:cNvPr id="6" name="Rectangle 5"/>
          <p:cNvSpPr/>
          <p:nvPr/>
        </p:nvSpPr>
        <p:spPr>
          <a:xfrm>
            <a:off x="-16026" y="4437112"/>
            <a:ext cx="2017506" cy="461665"/>
          </a:xfrm>
          <a:prstGeom prst="rect">
            <a:avLst/>
          </a:prstGeom>
          <a:solidFill>
            <a:srgbClr val="FFFF00"/>
          </a:solidFill>
        </p:spPr>
        <p:txBody>
          <a:bodyPr wrap="square">
            <a:spAutoFit/>
          </a:bodyPr>
          <a:lstStyle/>
          <a:p>
            <a:r>
              <a:rPr lang="en-IN" sz="2400" b="1" dirty="0" smtClean="0">
                <a:solidFill>
                  <a:schemeClr val="accent5">
                    <a:lumMod val="75000"/>
                  </a:schemeClr>
                </a:solidFill>
              </a:rPr>
              <a:t>🔍</a:t>
            </a:r>
            <a:r>
              <a:rPr lang="en-IN" sz="2400" b="1" dirty="0" smtClean="0"/>
              <a:t> Analysis  :</a:t>
            </a:r>
            <a:endParaRPr lang="en-IN" sz="2400" b="1" dirty="0"/>
          </a:p>
        </p:txBody>
      </p:sp>
      <p:sp>
        <p:nvSpPr>
          <p:cNvPr id="7" name="Rounded Rectangle 6"/>
          <p:cNvSpPr/>
          <p:nvPr/>
        </p:nvSpPr>
        <p:spPr>
          <a:xfrm>
            <a:off x="1968858" y="3697465"/>
            <a:ext cx="6415136" cy="1940957"/>
          </a:xfrm>
          <a:prstGeom prst="roundRect">
            <a:avLst/>
          </a:prstGeom>
          <a:solidFill>
            <a:schemeClr val="accent3">
              <a:lumMod val="40000"/>
              <a:lumOff val="60000"/>
            </a:schemeClr>
          </a:solidFill>
          <a:effectLst>
            <a:outerShdw blurRad="50800" dist="38100" dir="5400000" algn="t" rotWithShape="0">
              <a:prstClr val="black">
                <a:alpha val="40000"/>
              </a:prstClr>
            </a:outerShdw>
          </a:effectLst>
        </p:spPr>
        <p:txBody>
          <a:bodyPr wrap="square">
            <a:spAutoFit/>
          </a:bodyPr>
          <a:lstStyle/>
          <a:p>
            <a:pPr>
              <a:lnSpc>
                <a:spcPct val="150000"/>
              </a:lnSpc>
            </a:pPr>
            <a:r>
              <a:rPr lang="en-US" sz="2400" b="1" dirty="0" smtClean="0"/>
              <a:t>Input     : </a:t>
            </a:r>
            <a:r>
              <a:rPr lang="en-US" sz="2400" dirty="0" smtClean="0"/>
              <a:t>Start number, End number</a:t>
            </a:r>
          </a:p>
          <a:p>
            <a:pPr>
              <a:lnSpc>
                <a:spcPct val="150000"/>
              </a:lnSpc>
            </a:pPr>
            <a:r>
              <a:rPr lang="en-US" sz="2400" b="1" dirty="0" smtClean="0"/>
              <a:t>Process : </a:t>
            </a:r>
            <a:r>
              <a:rPr lang="en-US" sz="2400" dirty="0" smtClean="0"/>
              <a:t> Loop through numbers, check prime</a:t>
            </a:r>
          </a:p>
          <a:p>
            <a:pPr>
              <a:lnSpc>
                <a:spcPct val="150000"/>
              </a:lnSpc>
            </a:pPr>
            <a:r>
              <a:rPr lang="en-US" sz="2400" b="1" dirty="0" smtClean="0"/>
              <a:t>Output  : </a:t>
            </a:r>
            <a:r>
              <a:rPr lang="en-IN" sz="2400" dirty="0" smtClean="0"/>
              <a:t>List of prime numbers</a:t>
            </a:r>
            <a:endParaRPr lang="en-IN" sz="2400" dirty="0"/>
          </a:p>
        </p:txBody>
      </p:sp>
    </p:spTree>
    <p:extLst>
      <p:ext uri="{BB962C8B-B14F-4D97-AF65-F5344CB8AC3E}">
        <p14:creationId xmlns:p14="http://schemas.microsoft.com/office/powerpoint/2010/main" val="23965948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978937"/>
            <a:ext cx="2412572" cy="646331"/>
          </a:xfrm>
          <a:prstGeom prst="rect">
            <a:avLst/>
          </a:prstGeom>
          <a:solidFill>
            <a:srgbClr val="FFFF00"/>
          </a:solidFill>
        </p:spPr>
        <p:txBody>
          <a:bodyPr wrap="square">
            <a:spAutoFit/>
          </a:bodyPr>
          <a:lstStyle/>
          <a:p>
            <a:r>
              <a:rPr lang="en-IN" sz="2800" dirty="0" smtClean="0">
                <a:solidFill>
                  <a:srgbClr val="FF0000"/>
                </a:solidFill>
              </a:rPr>
              <a:t>🔧</a:t>
            </a:r>
            <a:r>
              <a:rPr lang="en-IN" sz="2800" dirty="0" smtClean="0"/>
              <a:t> Design </a:t>
            </a:r>
            <a:r>
              <a:rPr lang="en-IN" sz="3600" b="1" dirty="0" smtClean="0"/>
              <a:t>:</a:t>
            </a:r>
            <a:endParaRPr lang="en-IN" sz="3600" b="1" dirty="0"/>
          </a:p>
        </p:txBody>
      </p:sp>
      <p:sp>
        <p:nvSpPr>
          <p:cNvPr id="7" name="Rounded Rectangle 6"/>
          <p:cNvSpPr/>
          <p:nvPr/>
        </p:nvSpPr>
        <p:spPr>
          <a:xfrm>
            <a:off x="2436506" y="390667"/>
            <a:ext cx="6336704" cy="5346144"/>
          </a:xfrm>
          <a:prstGeom prst="roundRect">
            <a:avLst/>
          </a:prstGeom>
          <a:solidFill>
            <a:schemeClr val="accent5">
              <a:lumMod val="20000"/>
              <a:lumOff val="80000"/>
            </a:schemeClr>
          </a:solidFill>
          <a:effectLst>
            <a:outerShdw blurRad="50800" dist="38100" dir="5400000" algn="t" rotWithShape="0">
              <a:prstClr val="black">
                <a:alpha val="40000"/>
              </a:prstClr>
            </a:outerShdw>
          </a:effectLst>
        </p:spPr>
        <p:txBody>
          <a:bodyPr wrap="square">
            <a:spAutoFit/>
          </a:bodyPr>
          <a:lstStyle/>
          <a:p>
            <a:r>
              <a:rPr lang="en-US" sz="2800" b="1" dirty="0" smtClean="0"/>
              <a:t>input start, end</a:t>
            </a:r>
          </a:p>
          <a:p>
            <a:r>
              <a:rPr lang="en-US" sz="2800" b="1" dirty="0" smtClean="0"/>
              <a:t>for num = start to end</a:t>
            </a:r>
          </a:p>
          <a:p>
            <a:r>
              <a:rPr lang="en-US" sz="2800" b="1" dirty="0" smtClean="0"/>
              <a:t>    isPrime = true</a:t>
            </a:r>
          </a:p>
          <a:p>
            <a:r>
              <a:rPr lang="en-US" sz="2800" b="1" dirty="0" smtClean="0"/>
              <a:t>    for </a:t>
            </a:r>
            <a:r>
              <a:rPr lang="en-US" sz="2800" b="1" dirty="0" err="1" smtClean="0"/>
              <a:t>i</a:t>
            </a:r>
            <a:r>
              <a:rPr lang="en-US" sz="2800" b="1" dirty="0" smtClean="0"/>
              <a:t> = 2 to num/2</a:t>
            </a:r>
          </a:p>
          <a:p>
            <a:r>
              <a:rPr lang="en-US" sz="2800" b="1" dirty="0" smtClean="0"/>
              <a:t>        if num % </a:t>
            </a:r>
            <a:r>
              <a:rPr lang="en-US" sz="2800" b="1" dirty="0" err="1" smtClean="0"/>
              <a:t>i</a:t>
            </a:r>
            <a:r>
              <a:rPr lang="en-US" sz="2800" b="1" dirty="0" smtClean="0"/>
              <a:t> = 0</a:t>
            </a:r>
          </a:p>
          <a:p>
            <a:r>
              <a:rPr lang="en-US" sz="2800" b="1" dirty="0" smtClean="0"/>
              <a:t>            isPrime = false</a:t>
            </a:r>
          </a:p>
          <a:p>
            <a:r>
              <a:rPr lang="en-US" sz="2800" b="1" dirty="0" smtClean="0"/>
              <a:t>            break</a:t>
            </a:r>
          </a:p>
          <a:p>
            <a:r>
              <a:rPr lang="en-US" sz="2800" b="1" dirty="0" smtClean="0"/>
              <a:t>    end for</a:t>
            </a:r>
          </a:p>
          <a:p>
            <a:r>
              <a:rPr lang="en-US" sz="2800" b="1" dirty="0" smtClean="0"/>
              <a:t>    if isPrime</a:t>
            </a:r>
          </a:p>
          <a:p>
            <a:r>
              <a:rPr lang="en-US" sz="2800" b="1" dirty="0" smtClean="0"/>
              <a:t>        print num</a:t>
            </a:r>
          </a:p>
          <a:p>
            <a:r>
              <a:rPr lang="en-US" sz="2800" b="1" dirty="0" smtClean="0"/>
              <a:t>end for</a:t>
            </a:r>
          </a:p>
        </p:txBody>
      </p:sp>
    </p:spTree>
    <p:extLst>
      <p:ext uri="{BB962C8B-B14F-4D97-AF65-F5344CB8AC3E}">
        <p14:creationId xmlns:p14="http://schemas.microsoft.com/office/powerpoint/2010/main" val="3106028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0"/>
            <a:ext cx="7128792"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le 3"/>
          <p:cNvSpPr/>
          <p:nvPr/>
        </p:nvSpPr>
        <p:spPr>
          <a:xfrm>
            <a:off x="-25355" y="620688"/>
            <a:ext cx="3229203" cy="715089"/>
          </a:xfrm>
          <a:prstGeom prst="roundRect">
            <a:avLst/>
          </a:prstGeom>
          <a:solidFill>
            <a:srgbClr val="FFFF00"/>
          </a:solidFill>
        </p:spPr>
        <p:txBody>
          <a:bodyPr wrap="square">
            <a:spAutoFit/>
          </a:bodyPr>
          <a:lstStyle/>
          <a:p>
            <a:r>
              <a:rPr lang="en-IN" sz="2800" dirty="0" smtClean="0">
                <a:solidFill>
                  <a:srgbClr val="002060"/>
                </a:solidFill>
              </a:rPr>
              <a:t>⚙</a:t>
            </a:r>
            <a:r>
              <a:rPr lang="en-IN" sz="2800" dirty="0">
                <a:solidFill>
                  <a:srgbClr val="FF0000"/>
                </a:solidFill>
              </a:rPr>
              <a:t> </a:t>
            </a:r>
            <a:r>
              <a:rPr lang="en-IN" sz="3600" b="1" dirty="0" smtClean="0">
                <a:solidFill>
                  <a:srgbClr val="002060"/>
                </a:solidFill>
              </a:rPr>
              <a:t>Flow Chart</a:t>
            </a:r>
            <a:endParaRPr lang="en-IN" sz="4400" b="1" dirty="0">
              <a:solidFill>
                <a:srgbClr val="002060"/>
              </a:solidFill>
            </a:endParaRPr>
          </a:p>
        </p:txBody>
      </p:sp>
    </p:spTree>
    <p:extLst>
      <p:ext uri="{BB962C8B-B14F-4D97-AF65-F5344CB8AC3E}">
        <p14:creationId xmlns:p14="http://schemas.microsoft.com/office/powerpoint/2010/main" val="732794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332655"/>
            <a:ext cx="4151265" cy="646331"/>
          </a:xfrm>
          <a:prstGeom prst="rect">
            <a:avLst/>
          </a:prstGeom>
        </p:spPr>
        <p:txBody>
          <a:bodyPr wrap="none">
            <a:spAutoFit/>
          </a:bodyPr>
          <a:lstStyle/>
          <a:p>
            <a:r>
              <a:rPr lang="en-IN" sz="3600" dirty="0" smtClean="0">
                <a:solidFill>
                  <a:srgbClr val="00B050"/>
                </a:solidFill>
              </a:rPr>
              <a:t>🟢     </a:t>
            </a:r>
            <a:r>
              <a:rPr lang="en-IN" sz="3600" b="1" dirty="0" smtClean="0">
                <a:solidFill>
                  <a:srgbClr val="00B050"/>
                </a:solidFill>
              </a:rPr>
              <a:t>Simple Problems</a:t>
            </a:r>
            <a:endParaRPr lang="en-IN" sz="3600" dirty="0">
              <a:solidFill>
                <a:srgbClr val="00B050"/>
              </a:solidFill>
            </a:endParaRPr>
          </a:p>
        </p:txBody>
      </p:sp>
      <p:sp>
        <p:nvSpPr>
          <p:cNvPr id="3" name="Rectangle 2"/>
          <p:cNvSpPr/>
          <p:nvPr/>
        </p:nvSpPr>
        <p:spPr>
          <a:xfrm>
            <a:off x="0" y="988807"/>
            <a:ext cx="9144000" cy="646331"/>
          </a:xfrm>
          <a:prstGeom prst="rect">
            <a:avLst/>
          </a:prstGeom>
          <a:solidFill>
            <a:schemeClr val="accent5">
              <a:lumMod val="20000"/>
              <a:lumOff val="80000"/>
            </a:schemeClr>
          </a:solidFill>
        </p:spPr>
        <p:txBody>
          <a:bodyPr wrap="square">
            <a:spAutoFit/>
          </a:bodyPr>
          <a:lstStyle/>
          <a:p>
            <a:r>
              <a:rPr lang="en-US" sz="3600" b="1" dirty="0" smtClean="0">
                <a:solidFill>
                  <a:srgbClr val="C00000"/>
                </a:solidFill>
              </a:rPr>
              <a:t>     1. Sum of First N Natural Numbers</a:t>
            </a:r>
            <a:endParaRPr lang="en-IN" sz="3600" dirty="0">
              <a:solidFill>
                <a:srgbClr val="C00000"/>
              </a:solidFill>
            </a:endParaRPr>
          </a:p>
        </p:txBody>
      </p:sp>
      <p:sp>
        <p:nvSpPr>
          <p:cNvPr id="4" name="Rectangle 3"/>
          <p:cNvSpPr/>
          <p:nvPr/>
        </p:nvSpPr>
        <p:spPr>
          <a:xfrm>
            <a:off x="184379" y="3429000"/>
            <a:ext cx="1813317" cy="646331"/>
          </a:xfrm>
          <a:prstGeom prst="rect">
            <a:avLst/>
          </a:prstGeom>
        </p:spPr>
        <p:txBody>
          <a:bodyPr wrap="none">
            <a:spAutoFit/>
          </a:bodyPr>
          <a:lstStyle/>
          <a:p>
            <a:r>
              <a:rPr lang="en-IN" sz="2800" dirty="0" smtClean="0">
                <a:solidFill>
                  <a:srgbClr val="FF0000"/>
                </a:solidFill>
              </a:rPr>
              <a:t>📐</a:t>
            </a:r>
            <a:r>
              <a:rPr lang="en-IN" sz="2800" dirty="0" smtClean="0"/>
              <a:t> Design </a:t>
            </a:r>
            <a:r>
              <a:rPr lang="en-IN" sz="3600" b="1" dirty="0" smtClean="0"/>
              <a:t>:</a:t>
            </a:r>
            <a:endParaRPr lang="en-IN" sz="3600" b="1" dirty="0"/>
          </a:p>
        </p:txBody>
      </p:sp>
      <p:sp>
        <p:nvSpPr>
          <p:cNvPr id="7" name="Rounded Rectangle 6"/>
          <p:cNvSpPr/>
          <p:nvPr/>
        </p:nvSpPr>
        <p:spPr>
          <a:xfrm>
            <a:off x="2153545" y="1910660"/>
            <a:ext cx="6336704" cy="4329342"/>
          </a:xfrm>
          <a:prstGeom prst="roundRect">
            <a:avLst/>
          </a:prstGeom>
          <a:solidFill>
            <a:schemeClr val="accent5">
              <a:lumMod val="20000"/>
              <a:lumOff val="80000"/>
            </a:schemeClr>
          </a:solidFill>
          <a:effectLst>
            <a:outerShdw blurRad="50800" dist="38100" dir="5400000" algn="t" rotWithShape="0">
              <a:prstClr val="black">
                <a:alpha val="40000"/>
              </a:prstClr>
            </a:outerShdw>
          </a:effectLst>
        </p:spPr>
        <p:txBody>
          <a:bodyPr wrap="square">
            <a:spAutoFit/>
          </a:bodyPr>
          <a:lstStyle/>
          <a:p>
            <a:pPr>
              <a:lnSpc>
                <a:spcPct val="150000"/>
              </a:lnSpc>
            </a:pPr>
            <a:r>
              <a:rPr lang="en-US" sz="2400" b="1" dirty="0" smtClean="0"/>
              <a:t>START</a:t>
            </a:r>
          </a:p>
          <a:p>
            <a:pPr>
              <a:lnSpc>
                <a:spcPct val="150000"/>
              </a:lnSpc>
            </a:pPr>
            <a:r>
              <a:rPr lang="en-US" sz="2400" b="1" dirty="0" smtClean="0"/>
              <a:t>Input N</a:t>
            </a:r>
          </a:p>
          <a:p>
            <a:pPr>
              <a:lnSpc>
                <a:spcPct val="150000"/>
              </a:lnSpc>
            </a:pPr>
            <a:r>
              <a:rPr lang="en-US" sz="2400" b="1" dirty="0" smtClean="0"/>
              <a:t>Sum = 0</a:t>
            </a:r>
          </a:p>
          <a:p>
            <a:pPr>
              <a:lnSpc>
                <a:spcPct val="150000"/>
              </a:lnSpc>
            </a:pPr>
            <a:r>
              <a:rPr lang="en-US" sz="2400" b="1" dirty="0" smtClean="0"/>
              <a:t>FOR </a:t>
            </a:r>
            <a:r>
              <a:rPr lang="en-US" sz="2400" b="1" dirty="0" err="1" smtClean="0"/>
              <a:t>i</a:t>
            </a:r>
            <a:r>
              <a:rPr lang="en-US" sz="2400" b="1" dirty="0" smtClean="0"/>
              <a:t> = 1 to N</a:t>
            </a:r>
          </a:p>
          <a:p>
            <a:pPr>
              <a:lnSpc>
                <a:spcPct val="150000"/>
              </a:lnSpc>
            </a:pPr>
            <a:r>
              <a:rPr lang="en-US" sz="2400" b="1" dirty="0" smtClean="0"/>
              <a:t>    Sum = Sum + </a:t>
            </a:r>
            <a:r>
              <a:rPr lang="en-US" sz="2400" b="1" dirty="0" err="1" smtClean="0"/>
              <a:t>i</a:t>
            </a:r>
            <a:endParaRPr lang="en-US" sz="2400" b="1" dirty="0" smtClean="0"/>
          </a:p>
          <a:p>
            <a:pPr>
              <a:lnSpc>
                <a:spcPct val="150000"/>
              </a:lnSpc>
            </a:pPr>
            <a:r>
              <a:rPr lang="en-US" sz="2400" b="1" dirty="0" smtClean="0"/>
              <a:t>PRINT Sum</a:t>
            </a:r>
          </a:p>
          <a:p>
            <a:pPr>
              <a:lnSpc>
                <a:spcPct val="150000"/>
              </a:lnSpc>
            </a:pPr>
            <a:r>
              <a:rPr lang="en-US" sz="2400" b="1" dirty="0" smtClean="0"/>
              <a:t>END</a:t>
            </a:r>
          </a:p>
        </p:txBody>
      </p:sp>
    </p:spTree>
    <p:extLst>
      <p:ext uri="{BB962C8B-B14F-4D97-AF65-F5344CB8AC3E}">
        <p14:creationId xmlns:p14="http://schemas.microsoft.com/office/powerpoint/2010/main" val="19766095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6512" y="2655772"/>
            <a:ext cx="4464496" cy="715089"/>
          </a:xfrm>
          <a:prstGeom prst="roundRect">
            <a:avLst/>
          </a:prstGeom>
          <a:solidFill>
            <a:srgbClr val="FFFF00"/>
          </a:solidFill>
        </p:spPr>
        <p:txBody>
          <a:bodyPr wrap="square">
            <a:spAutoFit/>
          </a:bodyPr>
          <a:lstStyle/>
          <a:p>
            <a:r>
              <a:rPr lang="en-IN" sz="2800" dirty="0" smtClean="0">
                <a:solidFill>
                  <a:srgbClr val="002060"/>
                </a:solidFill>
              </a:rPr>
              <a:t>⚙</a:t>
            </a:r>
            <a:r>
              <a:rPr lang="en-IN" sz="2800" dirty="0">
                <a:solidFill>
                  <a:srgbClr val="FF0000"/>
                </a:solidFill>
              </a:rPr>
              <a:t> </a:t>
            </a:r>
            <a:r>
              <a:rPr lang="en-IN" sz="3600" b="1" dirty="0" smtClean="0">
                <a:solidFill>
                  <a:srgbClr val="002060"/>
                </a:solidFill>
              </a:rPr>
              <a:t>Implementation</a:t>
            </a:r>
            <a:endParaRPr lang="en-IN" sz="4400" b="1" dirty="0">
              <a:solidFill>
                <a:srgbClr val="002060"/>
              </a:solidFill>
            </a:endParaRPr>
          </a:p>
        </p:txBody>
      </p:sp>
    </p:spTree>
    <p:extLst>
      <p:ext uri="{BB962C8B-B14F-4D97-AF65-F5344CB8AC3E}">
        <p14:creationId xmlns:p14="http://schemas.microsoft.com/office/powerpoint/2010/main" val="18209443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49" y="342476"/>
            <a:ext cx="9144000" cy="523220"/>
          </a:xfrm>
          <a:prstGeom prst="rect">
            <a:avLst/>
          </a:prstGeom>
          <a:solidFill>
            <a:schemeClr val="accent5">
              <a:lumMod val="20000"/>
              <a:lumOff val="80000"/>
            </a:schemeClr>
          </a:solidFill>
        </p:spPr>
        <p:txBody>
          <a:bodyPr wrap="square">
            <a:spAutoFit/>
          </a:bodyPr>
          <a:lstStyle/>
          <a:p>
            <a:r>
              <a:rPr lang="en-US" sz="2800" b="1" dirty="0" smtClean="0">
                <a:solidFill>
                  <a:srgbClr val="C00000"/>
                </a:solidFill>
              </a:rPr>
              <a:t>     10. Prime Numbers Between Two Numbers</a:t>
            </a:r>
            <a:endParaRPr lang="en-IN" sz="2800" dirty="0">
              <a:solidFill>
                <a:srgbClr val="C00000"/>
              </a:solidFill>
            </a:endParaRPr>
          </a:p>
        </p:txBody>
      </p:sp>
      <p:sp>
        <p:nvSpPr>
          <p:cNvPr id="4" name="Rectangle 3"/>
          <p:cNvSpPr/>
          <p:nvPr/>
        </p:nvSpPr>
        <p:spPr>
          <a:xfrm>
            <a:off x="13385" y="1812640"/>
            <a:ext cx="2092490" cy="461665"/>
          </a:xfrm>
          <a:prstGeom prst="rect">
            <a:avLst/>
          </a:prstGeom>
          <a:solidFill>
            <a:srgbClr val="FFFF00"/>
          </a:solidFill>
        </p:spPr>
        <p:txBody>
          <a:bodyPr wrap="square">
            <a:spAutoFit/>
          </a:bodyPr>
          <a:lstStyle/>
          <a:p>
            <a:r>
              <a:rPr lang="en-IN" sz="2400" dirty="0" smtClean="0">
                <a:solidFill>
                  <a:srgbClr val="FF0000"/>
                </a:solidFill>
              </a:rPr>
              <a:t>📌</a:t>
            </a:r>
            <a:r>
              <a:rPr lang="en-IN" dirty="0" smtClean="0"/>
              <a:t> </a:t>
            </a:r>
            <a:r>
              <a:rPr lang="en-IN" sz="2400" b="1" dirty="0" smtClean="0"/>
              <a:t>Problem  :</a:t>
            </a:r>
            <a:endParaRPr lang="en-IN" sz="2400" b="1" dirty="0"/>
          </a:p>
        </p:txBody>
      </p:sp>
      <p:sp>
        <p:nvSpPr>
          <p:cNvPr id="5" name="Rounded Rectangle 4"/>
          <p:cNvSpPr/>
          <p:nvPr/>
        </p:nvSpPr>
        <p:spPr>
          <a:xfrm>
            <a:off x="2088431" y="941170"/>
            <a:ext cx="6264696" cy="2553891"/>
          </a:xfrm>
          <a:prstGeom prst="roundRect">
            <a:avLst/>
          </a:prstGeom>
          <a:solidFill>
            <a:schemeClr val="accent3">
              <a:lumMod val="60000"/>
              <a:lumOff val="40000"/>
            </a:schemeClr>
          </a:solidFill>
          <a:effectLst>
            <a:outerShdw blurRad="50800" dist="38100" dir="2700000" algn="tl" rotWithShape="0">
              <a:prstClr val="black">
                <a:alpha val="40000"/>
              </a:prstClr>
            </a:outerShdw>
          </a:effectLst>
        </p:spPr>
        <p:txBody>
          <a:bodyPr wrap="square">
            <a:spAutoFit/>
          </a:bodyPr>
          <a:lstStyle/>
          <a:p>
            <a:r>
              <a:rPr lang="en-US" sz="2400" dirty="0" smtClean="0"/>
              <a:t>A parking lot has 3 floors, each with 5 slots. Vehicles can enter the lot, and the system must find the next available slot (floor and slot number) and assign it. If all slots are filled, the system should display "Parking Full". Use nested loops to scan each floor and slot.</a:t>
            </a:r>
            <a:endParaRPr lang="en-US" sz="2400" dirty="0"/>
          </a:p>
        </p:txBody>
      </p:sp>
      <p:sp>
        <p:nvSpPr>
          <p:cNvPr id="6" name="Rectangle 5"/>
          <p:cNvSpPr/>
          <p:nvPr/>
        </p:nvSpPr>
        <p:spPr>
          <a:xfrm>
            <a:off x="-16026" y="4437112"/>
            <a:ext cx="2017506" cy="461665"/>
          </a:xfrm>
          <a:prstGeom prst="rect">
            <a:avLst/>
          </a:prstGeom>
          <a:solidFill>
            <a:srgbClr val="FFFF00"/>
          </a:solidFill>
        </p:spPr>
        <p:txBody>
          <a:bodyPr wrap="square">
            <a:spAutoFit/>
          </a:bodyPr>
          <a:lstStyle/>
          <a:p>
            <a:r>
              <a:rPr lang="en-IN" sz="2400" b="1" dirty="0" smtClean="0">
                <a:solidFill>
                  <a:schemeClr val="accent5">
                    <a:lumMod val="75000"/>
                  </a:schemeClr>
                </a:solidFill>
              </a:rPr>
              <a:t>🔍</a:t>
            </a:r>
            <a:r>
              <a:rPr lang="en-IN" sz="2400" b="1" dirty="0" smtClean="0"/>
              <a:t> Analysis  :</a:t>
            </a:r>
            <a:endParaRPr lang="en-IN" sz="2400" b="1" dirty="0"/>
          </a:p>
        </p:txBody>
      </p:sp>
      <p:sp>
        <p:nvSpPr>
          <p:cNvPr id="7" name="Rounded Rectangle 6"/>
          <p:cNvSpPr/>
          <p:nvPr/>
        </p:nvSpPr>
        <p:spPr>
          <a:xfrm>
            <a:off x="2001480" y="3694625"/>
            <a:ext cx="6415136" cy="2092488"/>
          </a:xfrm>
          <a:prstGeom prst="roundRect">
            <a:avLst/>
          </a:prstGeom>
          <a:solidFill>
            <a:schemeClr val="accent3">
              <a:lumMod val="40000"/>
              <a:lumOff val="60000"/>
            </a:schemeClr>
          </a:solidFill>
          <a:effectLst>
            <a:outerShdw blurRad="50800" dist="38100" dir="5400000" algn="t" rotWithShape="0">
              <a:prstClr val="black">
                <a:alpha val="40000"/>
              </a:prstClr>
            </a:outerShdw>
          </a:effectLst>
        </p:spPr>
        <p:txBody>
          <a:bodyPr wrap="square">
            <a:spAutoFit/>
          </a:bodyPr>
          <a:lstStyle/>
          <a:p>
            <a:pPr marL="342900" indent="-342900">
              <a:lnSpc>
                <a:spcPct val="150000"/>
              </a:lnSpc>
              <a:buFont typeface="Arial" panose="020B0604020202020204" pitchFamily="34" charset="0"/>
              <a:buChar char="•"/>
            </a:pPr>
            <a:r>
              <a:rPr lang="en-US" sz="2000" dirty="0" smtClean="0"/>
              <a:t>3 Floors, each with 5 slots.</a:t>
            </a:r>
          </a:p>
          <a:p>
            <a:pPr marL="342900" indent="-342900">
              <a:lnSpc>
                <a:spcPct val="150000"/>
              </a:lnSpc>
              <a:buFont typeface="Arial" panose="020B0604020202020204" pitchFamily="34" charset="0"/>
              <a:buChar char="•"/>
            </a:pPr>
            <a:r>
              <a:rPr lang="en-US" sz="2000" dirty="0" smtClean="0"/>
              <a:t>Status can be 0 (empty) or 1 (occupied).</a:t>
            </a:r>
          </a:p>
          <a:p>
            <a:pPr marL="342900" indent="-342900">
              <a:lnSpc>
                <a:spcPct val="150000"/>
              </a:lnSpc>
              <a:buFont typeface="Arial" panose="020B0604020202020204" pitchFamily="34" charset="0"/>
              <a:buChar char="•"/>
            </a:pPr>
            <a:r>
              <a:rPr lang="en-US" sz="2000" dirty="0" smtClean="0"/>
              <a:t>When a car arrives, find the first available slot.</a:t>
            </a:r>
          </a:p>
          <a:p>
            <a:pPr marL="342900" indent="-342900">
              <a:lnSpc>
                <a:spcPct val="150000"/>
              </a:lnSpc>
              <a:buFont typeface="Arial" panose="020B0604020202020204" pitchFamily="34" charset="0"/>
              <a:buChar char="•"/>
            </a:pPr>
            <a:r>
              <a:rPr lang="en-US" sz="2000" dirty="0" smtClean="0"/>
              <a:t>Nested loops required to check floors and slots.</a:t>
            </a:r>
            <a:endParaRPr lang="en-IN" sz="2000" dirty="0"/>
          </a:p>
        </p:txBody>
      </p:sp>
    </p:spTree>
    <p:extLst>
      <p:ext uri="{BB962C8B-B14F-4D97-AF65-F5344CB8AC3E}">
        <p14:creationId xmlns:p14="http://schemas.microsoft.com/office/powerpoint/2010/main" val="6963086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978937"/>
            <a:ext cx="2412572" cy="646331"/>
          </a:xfrm>
          <a:prstGeom prst="rect">
            <a:avLst/>
          </a:prstGeom>
          <a:solidFill>
            <a:srgbClr val="FFFF00"/>
          </a:solidFill>
        </p:spPr>
        <p:txBody>
          <a:bodyPr wrap="square">
            <a:spAutoFit/>
          </a:bodyPr>
          <a:lstStyle/>
          <a:p>
            <a:r>
              <a:rPr lang="en-IN" sz="2800" dirty="0" smtClean="0">
                <a:solidFill>
                  <a:srgbClr val="FF0000"/>
                </a:solidFill>
              </a:rPr>
              <a:t>🔧</a:t>
            </a:r>
            <a:r>
              <a:rPr lang="en-IN" sz="2800" dirty="0" smtClean="0"/>
              <a:t> Design </a:t>
            </a:r>
            <a:r>
              <a:rPr lang="en-IN" sz="3600" b="1" dirty="0" smtClean="0"/>
              <a:t>:</a:t>
            </a:r>
            <a:endParaRPr lang="en-IN" sz="3600" b="1" dirty="0"/>
          </a:p>
        </p:txBody>
      </p:sp>
      <p:sp>
        <p:nvSpPr>
          <p:cNvPr id="7" name="Rounded Rectangle 6"/>
          <p:cNvSpPr/>
          <p:nvPr/>
        </p:nvSpPr>
        <p:spPr>
          <a:xfrm>
            <a:off x="2436506" y="390667"/>
            <a:ext cx="6336704" cy="5925026"/>
          </a:xfrm>
          <a:prstGeom prst="roundRect">
            <a:avLst/>
          </a:prstGeom>
          <a:solidFill>
            <a:schemeClr val="accent5">
              <a:lumMod val="20000"/>
              <a:lumOff val="80000"/>
            </a:schemeClr>
          </a:solidFill>
          <a:effectLst>
            <a:outerShdw blurRad="50800" dist="38100" dir="5400000" algn="t" rotWithShape="0">
              <a:prstClr val="black">
                <a:alpha val="40000"/>
              </a:prstClr>
            </a:outerShdw>
          </a:effectLst>
        </p:spPr>
        <p:txBody>
          <a:bodyPr wrap="square">
            <a:spAutoFit/>
          </a:bodyPr>
          <a:lstStyle/>
          <a:p>
            <a:r>
              <a:rPr lang="en-US" dirty="0" smtClean="0"/>
              <a:t>floors = 3</a:t>
            </a:r>
          </a:p>
          <a:p>
            <a:r>
              <a:rPr lang="en-US" dirty="0" smtClean="0"/>
              <a:t>slots = 5</a:t>
            </a:r>
          </a:p>
          <a:p>
            <a:r>
              <a:rPr lang="en-US" dirty="0" smtClean="0"/>
              <a:t>parkingLot[floors][slots] = initialize to 0</a:t>
            </a:r>
          </a:p>
          <a:p>
            <a:endParaRPr lang="en-US" dirty="0" smtClean="0"/>
          </a:p>
          <a:p>
            <a:r>
              <a:rPr lang="en-US" dirty="0" smtClean="0"/>
              <a:t>while (true)</a:t>
            </a:r>
          </a:p>
          <a:p>
            <a:r>
              <a:rPr lang="en-US" dirty="0" smtClean="0"/>
              <a:t>    carArrives()</a:t>
            </a:r>
          </a:p>
          <a:p>
            <a:r>
              <a:rPr lang="en-US" dirty="0" smtClean="0"/>
              <a:t>    slotFound = false</a:t>
            </a:r>
          </a:p>
          <a:p>
            <a:endParaRPr lang="en-US" dirty="0" smtClean="0"/>
          </a:p>
          <a:p>
            <a:r>
              <a:rPr lang="en-US" dirty="0" smtClean="0"/>
              <a:t>    for each floor from 0 to 2</a:t>
            </a:r>
          </a:p>
          <a:p>
            <a:r>
              <a:rPr lang="en-US" dirty="0" smtClean="0"/>
              <a:t>        for each slot from 0 to 4</a:t>
            </a:r>
          </a:p>
          <a:p>
            <a:r>
              <a:rPr lang="en-US" dirty="0" smtClean="0"/>
              <a:t>            if parkingLot[floor][slot] == 0</a:t>
            </a:r>
          </a:p>
          <a:p>
            <a:r>
              <a:rPr lang="en-US" dirty="0" smtClean="0"/>
              <a:t>                parkingLot[floor][slot] = 1</a:t>
            </a:r>
          </a:p>
          <a:p>
            <a:r>
              <a:rPr lang="en-US" dirty="0" smtClean="0"/>
              <a:t>                display "Assigned Floor:", floor, "Slot:", slot</a:t>
            </a:r>
          </a:p>
          <a:p>
            <a:r>
              <a:rPr lang="en-US" dirty="0" smtClean="0"/>
              <a:t>                slotFound = true</a:t>
            </a:r>
          </a:p>
          <a:p>
            <a:r>
              <a:rPr lang="en-US" dirty="0" smtClean="0"/>
              <a:t>                break inner loop</a:t>
            </a:r>
          </a:p>
          <a:p>
            <a:r>
              <a:rPr lang="en-US" dirty="0" smtClean="0"/>
              <a:t>        if slotFound break outer loop</a:t>
            </a:r>
          </a:p>
          <a:p>
            <a:endParaRPr lang="en-US" dirty="0" smtClean="0"/>
          </a:p>
          <a:p>
            <a:r>
              <a:rPr lang="en-US" dirty="0" smtClean="0"/>
              <a:t>    if not slotFound</a:t>
            </a:r>
          </a:p>
          <a:p>
            <a:r>
              <a:rPr lang="en-US" dirty="0" smtClean="0"/>
              <a:t>        display "Parking Full"</a:t>
            </a:r>
          </a:p>
        </p:txBody>
      </p:sp>
    </p:spTree>
    <p:extLst>
      <p:ext uri="{BB962C8B-B14F-4D97-AF65-F5344CB8AC3E}">
        <p14:creationId xmlns:p14="http://schemas.microsoft.com/office/powerpoint/2010/main" val="42436135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0"/>
            <a:ext cx="7704856" cy="6813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le 3"/>
          <p:cNvSpPr/>
          <p:nvPr/>
        </p:nvSpPr>
        <p:spPr>
          <a:xfrm>
            <a:off x="-25355" y="620688"/>
            <a:ext cx="3229203" cy="715089"/>
          </a:xfrm>
          <a:prstGeom prst="roundRect">
            <a:avLst/>
          </a:prstGeom>
          <a:solidFill>
            <a:srgbClr val="FFFF00"/>
          </a:solidFill>
        </p:spPr>
        <p:txBody>
          <a:bodyPr wrap="square">
            <a:spAutoFit/>
          </a:bodyPr>
          <a:lstStyle/>
          <a:p>
            <a:r>
              <a:rPr lang="en-IN" sz="2800" dirty="0" smtClean="0">
                <a:solidFill>
                  <a:srgbClr val="002060"/>
                </a:solidFill>
              </a:rPr>
              <a:t>⚙</a:t>
            </a:r>
            <a:r>
              <a:rPr lang="en-IN" sz="2800" dirty="0">
                <a:solidFill>
                  <a:srgbClr val="FF0000"/>
                </a:solidFill>
              </a:rPr>
              <a:t> </a:t>
            </a:r>
            <a:r>
              <a:rPr lang="en-IN" sz="3600" b="1" dirty="0" smtClean="0">
                <a:solidFill>
                  <a:srgbClr val="002060"/>
                </a:solidFill>
              </a:rPr>
              <a:t>Flow Chart</a:t>
            </a:r>
            <a:endParaRPr lang="en-IN" sz="4400" b="1" dirty="0">
              <a:solidFill>
                <a:srgbClr val="002060"/>
              </a:solidFill>
            </a:endParaRPr>
          </a:p>
        </p:txBody>
      </p:sp>
    </p:spTree>
    <p:extLst>
      <p:ext uri="{BB962C8B-B14F-4D97-AF65-F5344CB8AC3E}">
        <p14:creationId xmlns:p14="http://schemas.microsoft.com/office/powerpoint/2010/main" val="4069666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6512" y="2655772"/>
            <a:ext cx="4464496" cy="715089"/>
          </a:xfrm>
          <a:prstGeom prst="roundRect">
            <a:avLst/>
          </a:prstGeom>
          <a:solidFill>
            <a:srgbClr val="FFFF00"/>
          </a:solidFill>
        </p:spPr>
        <p:txBody>
          <a:bodyPr wrap="square">
            <a:spAutoFit/>
          </a:bodyPr>
          <a:lstStyle/>
          <a:p>
            <a:r>
              <a:rPr lang="en-IN" sz="2800" dirty="0" smtClean="0">
                <a:solidFill>
                  <a:srgbClr val="002060"/>
                </a:solidFill>
              </a:rPr>
              <a:t>⚙</a:t>
            </a:r>
            <a:r>
              <a:rPr lang="en-IN" sz="2800" dirty="0">
                <a:solidFill>
                  <a:srgbClr val="FF0000"/>
                </a:solidFill>
              </a:rPr>
              <a:t> </a:t>
            </a:r>
            <a:r>
              <a:rPr lang="en-IN" sz="3600" b="1" dirty="0" smtClean="0">
                <a:solidFill>
                  <a:srgbClr val="002060"/>
                </a:solidFill>
              </a:rPr>
              <a:t>Implementation</a:t>
            </a:r>
            <a:endParaRPr lang="en-IN" sz="4400" b="1" dirty="0">
              <a:solidFill>
                <a:srgbClr val="002060"/>
              </a:solidFill>
            </a:endParaRPr>
          </a:p>
        </p:txBody>
      </p:sp>
    </p:spTree>
    <p:extLst>
      <p:ext uri="{BB962C8B-B14F-4D97-AF65-F5344CB8AC3E}">
        <p14:creationId xmlns:p14="http://schemas.microsoft.com/office/powerpoint/2010/main" val="17305187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49" y="342476"/>
            <a:ext cx="9144000" cy="523220"/>
          </a:xfrm>
          <a:prstGeom prst="rect">
            <a:avLst/>
          </a:prstGeom>
          <a:solidFill>
            <a:schemeClr val="accent5">
              <a:lumMod val="20000"/>
              <a:lumOff val="80000"/>
            </a:schemeClr>
          </a:solidFill>
        </p:spPr>
        <p:txBody>
          <a:bodyPr wrap="square">
            <a:spAutoFit/>
          </a:bodyPr>
          <a:lstStyle/>
          <a:p>
            <a:r>
              <a:rPr lang="en-US" sz="2800" b="1" dirty="0" smtClean="0">
                <a:solidFill>
                  <a:srgbClr val="C00000"/>
                </a:solidFill>
              </a:rPr>
              <a:t>     11. Library Management - Borrow/Return System</a:t>
            </a:r>
            <a:endParaRPr lang="en-IN" sz="2800" dirty="0">
              <a:solidFill>
                <a:srgbClr val="C00000"/>
              </a:solidFill>
            </a:endParaRPr>
          </a:p>
        </p:txBody>
      </p:sp>
      <p:sp>
        <p:nvSpPr>
          <p:cNvPr id="4" name="Rectangle 3"/>
          <p:cNvSpPr/>
          <p:nvPr/>
        </p:nvSpPr>
        <p:spPr>
          <a:xfrm>
            <a:off x="13385" y="1812640"/>
            <a:ext cx="2092490" cy="461665"/>
          </a:xfrm>
          <a:prstGeom prst="rect">
            <a:avLst/>
          </a:prstGeom>
          <a:solidFill>
            <a:srgbClr val="FFFF00"/>
          </a:solidFill>
        </p:spPr>
        <p:txBody>
          <a:bodyPr wrap="square">
            <a:spAutoFit/>
          </a:bodyPr>
          <a:lstStyle/>
          <a:p>
            <a:r>
              <a:rPr lang="en-IN" sz="2400" dirty="0" smtClean="0">
                <a:solidFill>
                  <a:srgbClr val="FF0000"/>
                </a:solidFill>
              </a:rPr>
              <a:t>📌</a:t>
            </a:r>
            <a:r>
              <a:rPr lang="en-IN" dirty="0" smtClean="0"/>
              <a:t> </a:t>
            </a:r>
            <a:r>
              <a:rPr lang="en-IN" sz="2400" b="1" dirty="0" smtClean="0"/>
              <a:t>Problem  :</a:t>
            </a:r>
            <a:endParaRPr lang="en-IN" sz="2400" b="1" dirty="0"/>
          </a:p>
        </p:txBody>
      </p:sp>
      <p:sp>
        <p:nvSpPr>
          <p:cNvPr id="5" name="Rounded Rectangle 4"/>
          <p:cNvSpPr/>
          <p:nvPr/>
        </p:nvSpPr>
        <p:spPr>
          <a:xfrm>
            <a:off x="2127985" y="1379460"/>
            <a:ext cx="6264696" cy="1328023"/>
          </a:xfrm>
          <a:prstGeom prst="roundRect">
            <a:avLst/>
          </a:prstGeom>
          <a:solidFill>
            <a:schemeClr val="accent3">
              <a:lumMod val="60000"/>
              <a:lumOff val="40000"/>
            </a:schemeClr>
          </a:solidFill>
          <a:effectLst>
            <a:outerShdw blurRad="50800" dist="38100" dir="2700000" algn="tl" rotWithShape="0">
              <a:prstClr val="black">
                <a:alpha val="40000"/>
              </a:prstClr>
            </a:outerShdw>
          </a:effectLst>
        </p:spPr>
        <p:txBody>
          <a:bodyPr wrap="square">
            <a:spAutoFit/>
          </a:bodyPr>
          <a:lstStyle/>
          <a:p>
            <a:r>
              <a:rPr lang="en-US" sz="2400" dirty="0" smtClean="0"/>
              <a:t>Library has 5 books with initial count of 3 copies each. Allow borrow and return. Each action updates the count and shows current inventory.</a:t>
            </a:r>
            <a:endParaRPr lang="en-US" sz="2400" dirty="0"/>
          </a:p>
        </p:txBody>
      </p:sp>
      <p:sp>
        <p:nvSpPr>
          <p:cNvPr id="6" name="Rectangle 5"/>
          <p:cNvSpPr/>
          <p:nvPr/>
        </p:nvSpPr>
        <p:spPr>
          <a:xfrm>
            <a:off x="-16026" y="4437112"/>
            <a:ext cx="2017506" cy="461665"/>
          </a:xfrm>
          <a:prstGeom prst="rect">
            <a:avLst/>
          </a:prstGeom>
          <a:solidFill>
            <a:srgbClr val="FFFF00"/>
          </a:solidFill>
        </p:spPr>
        <p:txBody>
          <a:bodyPr wrap="square">
            <a:spAutoFit/>
          </a:bodyPr>
          <a:lstStyle/>
          <a:p>
            <a:r>
              <a:rPr lang="en-IN" sz="2400" b="1" dirty="0" smtClean="0">
                <a:solidFill>
                  <a:schemeClr val="accent5">
                    <a:lumMod val="75000"/>
                  </a:schemeClr>
                </a:solidFill>
              </a:rPr>
              <a:t>🔍</a:t>
            </a:r>
            <a:r>
              <a:rPr lang="en-IN" sz="2400" b="1" dirty="0" smtClean="0"/>
              <a:t> Analysis  :</a:t>
            </a:r>
            <a:endParaRPr lang="en-IN" sz="2400" b="1" dirty="0"/>
          </a:p>
        </p:txBody>
      </p:sp>
      <p:sp>
        <p:nvSpPr>
          <p:cNvPr id="7" name="Rounded Rectangle 6"/>
          <p:cNvSpPr/>
          <p:nvPr/>
        </p:nvSpPr>
        <p:spPr>
          <a:xfrm>
            <a:off x="2001480" y="3694625"/>
            <a:ext cx="6415136" cy="2145268"/>
          </a:xfrm>
          <a:prstGeom prst="roundRect">
            <a:avLst/>
          </a:prstGeom>
          <a:solidFill>
            <a:schemeClr val="accent3">
              <a:lumMod val="40000"/>
              <a:lumOff val="60000"/>
            </a:schemeClr>
          </a:solidFill>
          <a:effectLst>
            <a:outerShdw blurRad="50800" dist="38100" dir="5400000" algn="t" rotWithShape="0">
              <a:prstClr val="black">
                <a:alpha val="40000"/>
              </a:prstClr>
            </a:outerShdw>
          </a:effectLst>
        </p:spPr>
        <p:txBody>
          <a:bodyPr wrap="square">
            <a:spAutoFit/>
          </a:bodyPr>
          <a:lstStyle/>
          <a:p>
            <a:pPr marL="342900" indent="-342900">
              <a:lnSpc>
                <a:spcPct val="150000"/>
              </a:lnSpc>
              <a:buFont typeface="Arial" panose="020B0604020202020204" pitchFamily="34" charset="0"/>
              <a:buChar char="•"/>
            </a:pPr>
            <a:r>
              <a:rPr lang="en-US" sz="2000" dirty="0" smtClean="0"/>
              <a:t>Array of 5 books.</a:t>
            </a:r>
          </a:p>
          <a:p>
            <a:pPr marL="342900" indent="-342900">
              <a:lnSpc>
                <a:spcPct val="150000"/>
              </a:lnSpc>
              <a:buFont typeface="Arial" panose="020B0604020202020204" pitchFamily="34" charset="0"/>
              <a:buChar char="•"/>
            </a:pPr>
            <a:r>
              <a:rPr lang="en-US" sz="2000" dirty="0" smtClean="0"/>
              <a:t>Each book has initial 3 copies.</a:t>
            </a:r>
          </a:p>
          <a:p>
            <a:pPr marL="342900" indent="-342900">
              <a:lnSpc>
                <a:spcPct val="150000"/>
              </a:lnSpc>
              <a:buFont typeface="Arial" panose="020B0604020202020204" pitchFamily="34" charset="0"/>
              <a:buChar char="•"/>
            </a:pPr>
            <a:r>
              <a:rPr lang="en-US" sz="2000" dirty="0" smtClean="0"/>
              <a:t>Loop for borrowing and returning books.</a:t>
            </a:r>
          </a:p>
          <a:p>
            <a:pPr marL="342900" indent="-342900">
              <a:lnSpc>
                <a:spcPct val="150000"/>
              </a:lnSpc>
              <a:buFont typeface="Arial" panose="020B0604020202020204" pitchFamily="34" charset="0"/>
              <a:buChar char="•"/>
            </a:pPr>
            <a:r>
              <a:rPr lang="en-US" sz="2000" dirty="0" smtClean="0"/>
              <a:t>Print inventory after each action.</a:t>
            </a:r>
            <a:endParaRPr lang="en-IN" sz="2000" dirty="0"/>
          </a:p>
        </p:txBody>
      </p:sp>
    </p:spTree>
    <p:extLst>
      <p:ext uri="{BB962C8B-B14F-4D97-AF65-F5344CB8AC3E}">
        <p14:creationId xmlns:p14="http://schemas.microsoft.com/office/powerpoint/2010/main" val="33397216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978937"/>
            <a:ext cx="2412572" cy="646331"/>
          </a:xfrm>
          <a:prstGeom prst="rect">
            <a:avLst/>
          </a:prstGeom>
          <a:solidFill>
            <a:srgbClr val="FFFF00"/>
          </a:solidFill>
        </p:spPr>
        <p:txBody>
          <a:bodyPr wrap="square">
            <a:spAutoFit/>
          </a:bodyPr>
          <a:lstStyle/>
          <a:p>
            <a:r>
              <a:rPr lang="en-IN" sz="2800" dirty="0" smtClean="0">
                <a:solidFill>
                  <a:srgbClr val="FF0000"/>
                </a:solidFill>
              </a:rPr>
              <a:t>🔧</a:t>
            </a:r>
            <a:r>
              <a:rPr lang="en-IN" sz="2800" dirty="0" smtClean="0"/>
              <a:t> Design </a:t>
            </a:r>
            <a:r>
              <a:rPr lang="en-IN" sz="3600" b="1" dirty="0" smtClean="0"/>
              <a:t>:</a:t>
            </a:r>
            <a:endParaRPr lang="en-IN" sz="3600" b="1" dirty="0"/>
          </a:p>
        </p:txBody>
      </p:sp>
      <p:sp>
        <p:nvSpPr>
          <p:cNvPr id="7" name="Rounded Rectangle 6"/>
          <p:cNvSpPr/>
          <p:nvPr/>
        </p:nvSpPr>
        <p:spPr>
          <a:xfrm>
            <a:off x="2436506" y="390667"/>
            <a:ext cx="6336704" cy="5925026"/>
          </a:xfrm>
          <a:prstGeom prst="roundRect">
            <a:avLst/>
          </a:prstGeom>
          <a:solidFill>
            <a:schemeClr val="accent5">
              <a:lumMod val="20000"/>
              <a:lumOff val="80000"/>
            </a:schemeClr>
          </a:solidFill>
          <a:effectLst>
            <a:outerShdw blurRad="50800" dist="38100" dir="5400000" algn="t" rotWithShape="0">
              <a:prstClr val="black">
                <a:alpha val="40000"/>
              </a:prstClr>
            </a:outerShdw>
          </a:effectLst>
        </p:spPr>
        <p:txBody>
          <a:bodyPr wrap="square">
            <a:spAutoFit/>
          </a:bodyPr>
          <a:lstStyle/>
          <a:p>
            <a:r>
              <a:rPr lang="en-US" dirty="0" smtClean="0"/>
              <a:t>floors = 3</a:t>
            </a:r>
          </a:p>
          <a:p>
            <a:r>
              <a:rPr lang="en-US" dirty="0" smtClean="0"/>
              <a:t>slots = 5</a:t>
            </a:r>
          </a:p>
          <a:p>
            <a:r>
              <a:rPr lang="en-US" dirty="0" smtClean="0"/>
              <a:t>parkingLot[floors][slots] = initialize to 0</a:t>
            </a:r>
          </a:p>
          <a:p>
            <a:endParaRPr lang="en-US" dirty="0" smtClean="0"/>
          </a:p>
          <a:p>
            <a:r>
              <a:rPr lang="en-US" dirty="0" smtClean="0"/>
              <a:t>while (true)</a:t>
            </a:r>
          </a:p>
          <a:p>
            <a:r>
              <a:rPr lang="en-US" dirty="0" smtClean="0"/>
              <a:t>    carArrives()</a:t>
            </a:r>
          </a:p>
          <a:p>
            <a:r>
              <a:rPr lang="en-US" dirty="0" smtClean="0"/>
              <a:t>    slotFound = false</a:t>
            </a:r>
          </a:p>
          <a:p>
            <a:endParaRPr lang="en-US" dirty="0" smtClean="0"/>
          </a:p>
          <a:p>
            <a:r>
              <a:rPr lang="en-US" dirty="0" smtClean="0"/>
              <a:t>    for each floor from 0 to 2</a:t>
            </a:r>
          </a:p>
          <a:p>
            <a:r>
              <a:rPr lang="en-US" dirty="0" smtClean="0"/>
              <a:t>        for each slot from 0 to 4</a:t>
            </a:r>
          </a:p>
          <a:p>
            <a:r>
              <a:rPr lang="en-US" dirty="0" smtClean="0"/>
              <a:t>            if parkingLot[floor][slot] == 0</a:t>
            </a:r>
          </a:p>
          <a:p>
            <a:r>
              <a:rPr lang="en-US" dirty="0" smtClean="0"/>
              <a:t>                parkingLot[floor][slot] = 1</a:t>
            </a:r>
          </a:p>
          <a:p>
            <a:r>
              <a:rPr lang="en-US" dirty="0" smtClean="0"/>
              <a:t>                display "Assigned Floor:", floor, "Slot:", slot</a:t>
            </a:r>
          </a:p>
          <a:p>
            <a:r>
              <a:rPr lang="en-US" dirty="0" smtClean="0"/>
              <a:t>                slotFound = true</a:t>
            </a:r>
          </a:p>
          <a:p>
            <a:r>
              <a:rPr lang="en-US" dirty="0" smtClean="0"/>
              <a:t>                break inner loop</a:t>
            </a:r>
          </a:p>
          <a:p>
            <a:r>
              <a:rPr lang="en-US" dirty="0" smtClean="0"/>
              <a:t>        if slotFound break outer loop</a:t>
            </a:r>
          </a:p>
          <a:p>
            <a:endParaRPr lang="en-US" dirty="0" smtClean="0"/>
          </a:p>
          <a:p>
            <a:r>
              <a:rPr lang="en-US" dirty="0" smtClean="0"/>
              <a:t>    if not slotFound</a:t>
            </a:r>
          </a:p>
          <a:p>
            <a:r>
              <a:rPr lang="en-US" dirty="0" smtClean="0"/>
              <a:t>        display "Parking Full"</a:t>
            </a:r>
          </a:p>
        </p:txBody>
      </p:sp>
    </p:spTree>
    <p:extLst>
      <p:ext uri="{BB962C8B-B14F-4D97-AF65-F5344CB8AC3E}">
        <p14:creationId xmlns:p14="http://schemas.microsoft.com/office/powerpoint/2010/main" val="14984575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6884"/>
            <a:ext cx="7920880" cy="6840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le 3"/>
          <p:cNvSpPr/>
          <p:nvPr/>
        </p:nvSpPr>
        <p:spPr>
          <a:xfrm>
            <a:off x="-25355" y="620688"/>
            <a:ext cx="3229203" cy="715089"/>
          </a:xfrm>
          <a:prstGeom prst="roundRect">
            <a:avLst/>
          </a:prstGeom>
          <a:solidFill>
            <a:srgbClr val="FFFF00"/>
          </a:solidFill>
        </p:spPr>
        <p:txBody>
          <a:bodyPr wrap="square">
            <a:spAutoFit/>
          </a:bodyPr>
          <a:lstStyle/>
          <a:p>
            <a:r>
              <a:rPr lang="en-IN" sz="2800" dirty="0" smtClean="0">
                <a:solidFill>
                  <a:srgbClr val="002060"/>
                </a:solidFill>
              </a:rPr>
              <a:t>⚙</a:t>
            </a:r>
            <a:r>
              <a:rPr lang="en-IN" sz="2800" dirty="0">
                <a:solidFill>
                  <a:srgbClr val="FF0000"/>
                </a:solidFill>
              </a:rPr>
              <a:t> </a:t>
            </a:r>
            <a:r>
              <a:rPr lang="en-IN" sz="3600" b="1" dirty="0" smtClean="0">
                <a:solidFill>
                  <a:srgbClr val="002060"/>
                </a:solidFill>
              </a:rPr>
              <a:t>Flow Chart</a:t>
            </a:r>
            <a:endParaRPr lang="en-IN" sz="4400" b="1" dirty="0">
              <a:solidFill>
                <a:srgbClr val="002060"/>
              </a:solidFill>
            </a:endParaRPr>
          </a:p>
        </p:txBody>
      </p:sp>
    </p:spTree>
    <p:extLst>
      <p:ext uri="{BB962C8B-B14F-4D97-AF65-F5344CB8AC3E}">
        <p14:creationId xmlns:p14="http://schemas.microsoft.com/office/powerpoint/2010/main" val="8638394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6512" y="2655772"/>
            <a:ext cx="4464496" cy="715089"/>
          </a:xfrm>
          <a:prstGeom prst="roundRect">
            <a:avLst/>
          </a:prstGeom>
          <a:solidFill>
            <a:srgbClr val="FFFF00"/>
          </a:solidFill>
        </p:spPr>
        <p:txBody>
          <a:bodyPr wrap="square">
            <a:spAutoFit/>
          </a:bodyPr>
          <a:lstStyle/>
          <a:p>
            <a:r>
              <a:rPr lang="en-IN" sz="2800" dirty="0" smtClean="0">
                <a:solidFill>
                  <a:srgbClr val="002060"/>
                </a:solidFill>
              </a:rPr>
              <a:t>⚙</a:t>
            </a:r>
            <a:r>
              <a:rPr lang="en-IN" sz="2800" dirty="0">
                <a:solidFill>
                  <a:srgbClr val="FF0000"/>
                </a:solidFill>
              </a:rPr>
              <a:t> </a:t>
            </a:r>
            <a:r>
              <a:rPr lang="en-IN" sz="3600" b="1" dirty="0" smtClean="0">
                <a:solidFill>
                  <a:srgbClr val="002060"/>
                </a:solidFill>
              </a:rPr>
              <a:t>Implementation</a:t>
            </a:r>
            <a:endParaRPr lang="en-IN" sz="4400" b="1" dirty="0">
              <a:solidFill>
                <a:srgbClr val="002060"/>
              </a:solidFill>
            </a:endParaRPr>
          </a:p>
        </p:txBody>
      </p:sp>
    </p:spTree>
    <p:extLst>
      <p:ext uri="{BB962C8B-B14F-4D97-AF65-F5344CB8AC3E}">
        <p14:creationId xmlns:p14="http://schemas.microsoft.com/office/powerpoint/2010/main" val="1120712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49" y="342476"/>
            <a:ext cx="9144000" cy="646331"/>
          </a:xfrm>
          <a:prstGeom prst="rect">
            <a:avLst/>
          </a:prstGeom>
          <a:solidFill>
            <a:schemeClr val="accent5">
              <a:lumMod val="20000"/>
              <a:lumOff val="80000"/>
            </a:schemeClr>
          </a:solidFill>
        </p:spPr>
        <p:txBody>
          <a:bodyPr wrap="square">
            <a:spAutoFit/>
          </a:bodyPr>
          <a:lstStyle/>
          <a:p>
            <a:r>
              <a:rPr lang="en-US" sz="3600" b="1" dirty="0" smtClean="0">
                <a:solidFill>
                  <a:srgbClr val="C00000"/>
                </a:solidFill>
              </a:rPr>
              <a:t>     2. Number Guessing Game</a:t>
            </a:r>
            <a:endParaRPr lang="en-IN" sz="3600" dirty="0">
              <a:solidFill>
                <a:srgbClr val="C00000"/>
              </a:solidFill>
            </a:endParaRPr>
          </a:p>
        </p:txBody>
      </p:sp>
      <p:sp>
        <p:nvSpPr>
          <p:cNvPr id="4" name="Rectangle 3"/>
          <p:cNvSpPr/>
          <p:nvPr/>
        </p:nvSpPr>
        <p:spPr>
          <a:xfrm>
            <a:off x="0" y="1385470"/>
            <a:ext cx="2092490" cy="461665"/>
          </a:xfrm>
          <a:prstGeom prst="rect">
            <a:avLst/>
          </a:prstGeom>
          <a:solidFill>
            <a:srgbClr val="FFFF00"/>
          </a:solidFill>
        </p:spPr>
        <p:txBody>
          <a:bodyPr wrap="square">
            <a:spAutoFit/>
          </a:bodyPr>
          <a:lstStyle/>
          <a:p>
            <a:r>
              <a:rPr lang="en-IN" dirty="0" smtClean="0"/>
              <a:t>✅ </a:t>
            </a:r>
            <a:r>
              <a:rPr lang="en-IN" sz="2400" b="1" dirty="0" smtClean="0"/>
              <a:t>Problem  :</a:t>
            </a:r>
            <a:endParaRPr lang="en-IN" sz="2400" b="1" dirty="0"/>
          </a:p>
        </p:txBody>
      </p:sp>
      <p:sp>
        <p:nvSpPr>
          <p:cNvPr id="5" name="Rounded Rectangle 4"/>
          <p:cNvSpPr/>
          <p:nvPr/>
        </p:nvSpPr>
        <p:spPr>
          <a:xfrm>
            <a:off x="2016289" y="1336357"/>
            <a:ext cx="6264696" cy="510778"/>
          </a:xfrm>
          <a:prstGeom prst="roundRect">
            <a:avLst/>
          </a:prstGeom>
          <a:solidFill>
            <a:schemeClr val="accent3">
              <a:lumMod val="60000"/>
              <a:lumOff val="40000"/>
            </a:schemeClr>
          </a:solidFill>
          <a:effectLst>
            <a:outerShdw blurRad="50800" dist="38100" dir="2700000" algn="tl" rotWithShape="0">
              <a:prstClr val="black">
                <a:alpha val="40000"/>
              </a:prstClr>
            </a:outerShdw>
          </a:effectLst>
        </p:spPr>
        <p:txBody>
          <a:bodyPr wrap="square">
            <a:spAutoFit/>
          </a:bodyPr>
          <a:lstStyle/>
          <a:p>
            <a:r>
              <a:rPr lang="en-US" sz="2400" dirty="0" smtClean="0"/>
              <a:t>User guesses a number until they get it right.</a:t>
            </a:r>
            <a:endParaRPr lang="en-IN" sz="2400" dirty="0"/>
          </a:p>
        </p:txBody>
      </p:sp>
      <p:sp>
        <p:nvSpPr>
          <p:cNvPr id="6" name="Rectangle 5"/>
          <p:cNvSpPr/>
          <p:nvPr/>
        </p:nvSpPr>
        <p:spPr>
          <a:xfrm>
            <a:off x="-3448" y="3519367"/>
            <a:ext cx="2017506" cy="461665"/>
          </a:xfrm>
          <a:prstGeom prst="rect">
            <a:avLst/>
          </a:prstGeom>
          <a:solidFill>
            <a:srgbClr val="FFFF00"/>
          </a:solidFill>
        </p:spPr>
        <p:txBody>
          <a:bodyPr wrap="square">
            <a:spAutoFit/>
          </a:bodyPr>
          <a:lstStyle/>
          <a:p>
            <a:r>
              <a:rPr lang="en-IN" sz="2400" b="1" dirty="0" smtClean="0"/>
              <a:t>🔍 Analysis  :</a:t>
            </a:r>
            <a:endParaRPr lang="en-IN" sz="2400" b="1" dirty="0"/>
          </a:p>
        </p:txBody>
      </p:sp>
      <p:sp>
        <p:nvSpPr>
          <p:cNvPr id="7" name="Rounded Rectangle 6"/>
          <p:cNvSpPr/>
          <p:nvPr/>
        </p:nvSpPr>
        <p:spPr>
          <a:xfrm>
            <a:off x="2014058" y="2757420"/>
            <a:ext cx="6415136" cy="2553891"/>
          </a:xfrm>
          <a:prstGeom prst="roundRect">
            <a:avLst/>
          </a:prstGeom>
          <a:solidFill>
            <a:schemeClr val="accent3">
              <a:lumMod val="40000"/>
              <a:lumOff val="60000"/>
            </a:schemeClr>
          </a:solidFill>
          <a:effectLst>
            <a:outerShdw blurRad="50800" dist="38100" dir="5400000" algn="t" rotWithShape="0">
              <a:prstClr val="black">
                <a:alpha val="40000"/>
              </a:prstClr>
            </a:outerShdw>
          </a:effectLst>
        </p:spPr>
        <p:txBody>
          <a:bodyPr wrap="square">
            <a:spAutoFit/>
          </a:bodyPr>
          <a:lstStyle/>
          <a:p>
            <a:pPr>
              <a:lnSpc>
                <a:spcPct val="150000"/>
              </a:lnSpc>
            </a:pPr>
            <a:r>
              <a:rPr lang="en-US" sz="2400" b="1" dirty="0" smtClean="0"/>
              <a:t>Input: </a:t>
            </a:r>
            <a:r>
              <a:rPr lang="en-US" sz="2400" dirty="0" smtClean="0"/>
              <a:t>user guesses</a:t>
            </a:r>
          </a:p>
          <a:p>
            <a:pPr>
              <a:lnSpc>
                <a:spcPct val="150000"/>
              </a:lnSpc>
            </a:pPr>
            <a:r>
              <a:rPr lang="en-US" sz="2400" b="1" dirty="0" smtClean="0"/>
              <a:t>Process: </a:t>
            </a:r>
            <a:r>
              <a:rPr lang="en-US" sz="2400" dirty="0" smtClean="0"/>
              <a:t>Random number generated, user guesses until correct</a:t>
            </a:r>
          </a:p>
          <a:p>
            <a:pPr>
              <a:lnSpc>
                <a:spcPct val="150000"/>
              </a:lnSpc>
            </a:pPr>
            <a:r>
              <a:rPr lang="en-US" sz="2400" b="1" dirty="0" smtClean="0"/>
              <a:t>Output: </a:t>
            </a:r>
            <a:r>
              <a:rPr lang="en-US" sz="2400" dirty="0" smtClean="0"/>
              <a:t>Correct guess message</a:t>
            </a:r>
            <a:endParaRPr lang="en-IN" sz="2400" dirty="0"/>
          </a:p>
        </p:txBody>
      </p:sp>
    </p:spTree>
    <p:extLst>
      <p:ext uri="{BB962C8B-B14F-4D97-AF65-F5344CB8AC3E}">
        <p14:creationId xmlns:p14="http://schemas.microsoft.com/office/powerpoint/2010/main" val="465714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12" y="2655772"/>
            <a:ext cx="2412572" cy="646331"/>
          </a:xfrm>
          <a:prstGeom prst="rect">
            <a:avLst/>
          </a:prstGeom>
          <a:solidFill>
            <a:srgbClr val="FFFF00"/>
          </a:solidFill>
        </p:spPr>
        <p:txBody>
          <a:bodyPr wrap="square">
            <a:spAutoFit/>
          </a:bodyPr>
          <a:lstStyle/>
          <a:p>
            <a:r>
              <a:rPr lang="en-IN" sz="2800" dirty="0" smtClean="0">
                <a:solidFill>
                  <a:srgbClr val="FF0000"/>
                </a:solidFill>
              </a:rPr>
              <a:t>📐</a:t>
            </a:r>
            <a:r>
              <a:rPr lang="en-IN" sz="2800" dirty="0" smtClean="0"/>
              <a:t> Design </a:t>
            </a:r>
            <a:r>
              <a:rPr lang="en-IN" sz="3600" b="1" dirty="0" smtClean="0"/>
              <a:t>:</a:t>
            </a:r>
            <a:endParaRPr lang="en-IN" sz="3600" b="1" dirty="0"/>
          </a:p>
        </p:txBody>
      </p:sp>
      <p:sp>
        <p:nvSpPr>
          <p:cNvPr id="7" name="Rounded Rectangle 6"/>
          <p:cNvSpPr/>
          <p:nvPr/>
        </p:nvSpPr>
        <p:spPr>
          <a:xfrm>
            <a:off x="2411760" y="404664"/>
            <a:ext cx="6336704" cy="5822871"/>
          </a:xfrm>
          <a:prstGeom prst="roundRect">
            <a:avLst/>
          </a:prstGeom>
          <a:solidFill>
            <a:schemeClr val="accent5">
              <a:lumMod val="20000"/>
              <a:lumOff val="80000"/>
            </a:schemeClr>
          </a:solidFill>
          <a:effectLst>
            <a:outerShdw blurRad="50800" dist="38100" dir="5400000" algn="t" rotWithShape="0">
              <a:prstClr val="black">
                <a:alpha val="40000"/>
              </a:prstClr>
            </a:outerShdw>
          </a:effectLst>
        </p:spPr>
        <p:txBody>
          <a:bodyPr wrap="square">
            <a:spAutoFit/>
          </a:bodyPr>
          <a:lstStyle/>
          <a:p>
            <a:r>
              <a:rPr lang="en-US" sz="2800" b="1" dirty="0" smtClean="0"/>
              <a:t>START</a:t>
            </a:r>
          </a:p>
          <a:p>
            <a:r>
              <a:rPr lang="en-US" sz="2800" b="1" dirty="0" smtClean="0"/>
              <a:t>Generate random number</a:t>
            </a:r>
          </a:p>
          <a:p>
            <a:r>
              <a:rPr lang="en-US" sz="2800" b="1" dirty="0" smtClean="0"/>
              <a:t>DO</a:t>
            </a:r>
          </a:p>
          <a:p>
            <a:r>
              <a:rPr lang="en-US" sz="2800" b="1" dirty="0" smtClean="0"/>
              <a:t>    Input guess</a:t>
            </a:r>
          </a:p>
          <a:p>
            <a:r>
              <a:rPr lang="en-US" sz="2800" b="1" dirty="0" smtClean="0"/>
              <a:t>    IF guess &gt; random number</a:t>
            </a:r>
          </a:p>
          <a:p>
            <a:r>
              <a:rPr lang="en-US" sz="2800" b="1" dirty="0" smtClean="0"/>
              <a:t>        PRINT "Too high"</a:t>
            </a:r>
          </a:p>
          <a:p>
            <a:r>
              <a:rPr lang="en-US" sz="2800" b="1" dirty="0" smtClean="0"/>
              <a:t>    ELSE IF guess &lt; random number</a:t>
            </a:r>
          </a:p>
          <a:p>
            <a:r>
              <a:rPr lang="en-US" sz="2800" b="1" dirty="0" smtClean="0"/>
              <a:t>        PRINT "Too low"</a:t>
            </a:r>
          </a:p>
          <a:p>
            <a:r>
              <a:rPr lang="en-US" sz="2800" b="1" dirty="0" smtClean="0"/>
              <a:t>    ELSE</a:t>
            </a:r>
          </a:p>
          <a:p>
            <a:r>
              <a:rPr lang="en-US" sz="2800" b="1" dirty="0" smtClean="0"/>
              <a:t>        PRINT "Correct"</a:t>
            </a:r>
          </a:p>
          <a:p>
            <a:r>
              <a:rPr lang="en-US" sz="2800" b="1" dirty="0" smtClean="0"/>
              <a:t>WHILE guess != random number</a:t>
            </a:r>
          </a:p>
          <a:p>
            <a:r>
              <a:rPr lang="en-US" sz="2800" b="1" dirty="0" smtClean="0"/>
              <a:t>END</a:t>
            </a:r>
          </a:p>
        </p:txBody>
      </p:sp>
    </p:spTree>
    <p:extLst>
      <p:ext uri="{BB962C8B-B14F-4D97-AF65-F5344CB8AC3E}">
        <p14:creationId xmlns:p14="http://schemas.microsoft.com/office/powerpoint/2010/main" val="3916083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49" y="342476"/>
            <a:ext cx="9144000" cy="646331"/>
          </a:xfrm>
          <a:prstGeom prst="rect">
            <a:avLst/>
          </a:prstGeom>
          <a:solidFill>
            <a:schemeClr val="accent5">
              <a:lumMod val="20000"/>
              <a:lumOff val="80000"/>
            </a:schemeClr>
          </a:solidFill>
        </p:spPr>
        <p:txBody>
          <a:bodyPr wrap="square">
            <a:spAutoFit/>
          </a:bodyPr>
          <a:lstStyle/>
          <a:p>
            <a:r>
              <a:rPr lang="en-US" sz="3600" b="1" dirty="0" smtClean="0">
                <a:solidFill>
                  <a:srgbClr val="C00000"/>
                </a:solidFill>
              </a:rPr>
              <a:t>     3. Prime Number Checker</a:t>
            </a:r>
            <a:endParaRPr lang="en-IN" sz="3600" dirty="0">
              <a:solidFill>
                <a:srgbClr val="C00000"/>
              </a:solidFill>
            </a:endParaRPr>
          </a:p>
        </p:txBody>
      </p:sp>
      <p:sp>
        <p:nvSpPr>
          <p:cNvPr id="4" name="Rectangle 3"/>
          <p:cNvSpPr/>
          <p:nvPr/>
        </p:nvSpPr>
        <p:spPr>
          <a:xfrm>
            <a:off x="0" y="1385470"/>
            <a:ext cx="2092490" cy="461665"/>
          </a:xfrm>
          <a:prstGeom prst="rect">
            <a:avLst/>
          </a:prstGeom>
          <a:solidFill>
            <a:srgbClr val="FFFF00"/>
          </a:solidFill>
        </p:spPr>
        <p:txBody>
          <a:bodyPr wrap="square">
            <a:spAutoFit/>
          </a:bodyPr>
          <a:lstStyle/>
          <a:p>
            <a:r>
              <a:rPr lang="en-IN" dirty="0" smtClean="0"/>
              <a:t>✅ </a:t>
            </a:r>
            <a:r>
              <a:rPr lang="en-IN" sz="2400" b="1" dirty="0" smtClean="0"/>
              <a:t>Problem  :</a:t>
            </a:r>
            <a:endParaRPr lang="en-IN" sz="2400" b="1" dirty="0"/>
          </a:p>
        </p:txBody>
      </p:sp>
      <p:sp>
        <p:nvSpPr>
          <p:cNvPr id="5" name="Rounded Rectangle 4"/>
          <p:cNvSpPr/>
          <p:nvPr/>
        </p:nvSpPr>
        <p:spPr>
          <a:xfrm>
            <a:off x="2016289" y="1336357"/>
            <a:ext cx="6264696" cy="510778"/>
          </a:xfrm>
          <a:prstGeom prst="roundRect">
            <a:avLst/>
          </a:prstGeom>
          <a:solidFill>
            <a:schemeClr val="accent3">
              <a:lumMod val="60000"/>
              <a:lumOff val="40000"/>
            </a:schemeClr>
          </a:solidFill>
          <a:effectLst>
            <a:outerShdw blurRad="50800" dist="38100" dir="2700000" algn="tl" rotWithShape="0">
              <a:prstClr val="black">
                <a:alpha val="40000"/>
              </a:prstClr>
            </a:outerShdw>
          </a:effectLst>
        </p:spPr>
        <p:txBody>
          <a:bodyPr wrap="square">
            <a:spAutoFit/>
          </a:bodyPr>
          <a:lstStyle/>
          <a:p>
            <a:r>
              <a:rPr lang="en-US" sz="2400" dirty="0" smtClean="0"/>
              <a:t>Check if a number is prime.</a:t>
            </a:r>
            <a:endParaRPr lang="en-IN" sz="2400" dirty="0"/>
          </a:p>
        </p:txBody>
      </p:sp>
      <p:sp>
        <p:nvSpPr>
          <p:cNvPr id="6" name="Rectangle 5"/>
          <p:cNvSpPr/>
          <p:nvPr/>
        </p:nvSpPr>
        <p:spPr>
          <a:xfrm>
            <a:off x="-3448" y="3519367"/>
            <a:ext cx="2017506" cy="461665"/>
          </a:xfrm>
          <a:prstGeom prst="rect">
            <a:avLst/>
          </a:prstGeom>
          <a:solidFill>
            <a:srgbClr val="FFFF00"/>
          </a:solidFill>
        </p:spPr>
        <p:txBody>
          <a:bodyPr wrap="square">
            <a:spAutoFit/>
          </a:bodyPr>
          <a:lstStyle/>
          <a:p>
            <a:r>
              <a:rPr lang="en-IN" sz="2400" b="1" dirty="0" smtClean="0"/>
              <a:t>🔍 Analysis  :</a:t>
            </a:r>
            <a:endParaRPr lang="en-IN" sz="2400" b="1" dirty="0"/>
          </a:p>
        </p:txBody>
      </p:sp>
      <p:sp>
        <p:nvSpPr>
          <p:cNvPr id="7" name="Rounded Rectangle 6"/>
          <p:cNvSpPr/>
          <p:nvPr/>
        </p:nvSpPr>
        <p:spPr>
          <a:xfrm>
            <a:off x="2014058" y="2757420"/>
            <a:ext cx="6415136" cy="2553891"/>
          </a:xfrm>
          <a:prstGeom prst="roundRect">
            <a:avLst/>
          </a:prstGeom>
          <a:solidFill>
            <a:schemeClr val="accent3">
              <a:lumMod val="40000"/>
              <a:lumOff val="60000"/>
            </a:schemeClr>
          </a:solidFill>
          <a:effectLst>
            <a:outerShdw blurRad="50800" dist="38100" dir="5400000" algn="t" rotWithShape="0">
              <a:prstClr val="black">
                <a:alpha val="40000"/>
              </a:prstClr>
            </a:outerShdw>
          </a:effectLst>
        </p:spPr>
        <p:txBody>
          <a:bodyPr wrap="square">
            <a:spAutoFit/>
          </a:bodyPr>
          <a:lstStyle/>
          <a:p>
            <a:pPr>
              <a:lnSpc>
                <a:spcPct val="150000"/>
              </a:lnSpc>
            </a:pPr>
            <a:r>
              <a:rPr lang="en-US" sz="2400" b="1" dirty="0" smtClean="0"/>
              <a:t>Input: </a:t>
            </a:r>
            <a:r>
              <a:rPr lang="en-IN" sz="2400" dirty="0" smtClean="0"/>
              <a:t>integer</a:t>
            </a:r>
          </a:p>
          <a:p>
            <a:pPr>
              <a:lnSpc>
                <a:spcPct val="150000"/>
              </a:lnSpc>
            </a:pPr>
            <a:r>
              <a:rPr lang="en-US" sz="2400" b="1" dirty="0" smtClean="0"/>
              <a:t>Process: </a:t>
            </a:r>
            <a:r>
              <a:rPr lang="en-US" sz="2400" dirty="0" smtClean="0"/>
              <a:t> Loop from 2 to </a:t>
            </a:r>
            <a:r>
              <a:rPr lang="en-US" sz="2400" dirty="0" err="1" smtClean="0"/>
              <a:t>sqrt</a:t>
            </a:r>
            <a:r>
              <a:rPr lang="en-US" sz="2400" dirty="0" smtClean="0"/>
              <a:t>(n), check if divisible</a:t>
            </a:r>
          </a:p>
          <a:p>
            <a:pPr>
              <a:lnSpc>
                <a:spcPct val="150000"/>
              </a:lnSpc>
            </a:pPr>
            <a:r>
              <a:rPr lang="en-US" sz="2400" b="1" dirty="0" smtClean="0"/>
              <a:t>Output: </a:t>
            </a:r>
            <a:r>
              <a:rPr lang="en-IN" sz="2400" dirty="0" smtClean="0"/>
              <a:t>Prime or Not</a:t>
            </a:r>
            <a:endParaRPr lang="en-IN" sz="2400" dirty="0"/>
          </a:p>
        </p:txBody>
      </p:sp>
    </p:spTree>
    <p:extLst>
      <p:ext uri="{BB962C8B-B14F-4D97-AF65-F5344CB8AC3E}">
        <p14:creationId xmlns:p14="http://schemas.microsoft.com/office/powerpoint/2010/main" val="675633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12" y="2655772"/>
            <a:ext cx="2412572" cy="646331"/>
          </a:xfrm>
          <a:prstGeom prst="rect">
            <a:avLst/>
          </a:prstGeom>
          <a:solidFill>
            <a:srgbClr val="FFFF00"/>
          </a:solidFill>
        </p:spPr>
        <p:txBody>
          <a:bodyPr wrap="square">
            <a:spAutoFit/>
          </a:bodyPr>
          <a:lstStyle/>
          <a:p>
            <a:r>
              <a:rPr lang="en-IN" sz="2800" dirty="0" smtClean="0">
                <a:solidFill>
                  <a:srgbClr val="FF0000"/>
                </a:solidFill>
              </a:rPr>
              <a:t>📐</a:t>
            </a:r>
            <a:r>
              <a:rPr lang="en-IN" sz="2800" dirty="0" smtClean="0"/>
              <a:t> Design </a:t>
            </a:r>
            <a:r>
              <a:rPr lang="en-IN" sz="3600" b="1" dirty="0" smtClean="0"/>
              <a:t>:</a:t>
            </a:r>
            <a:endParaRPr lang="en-IN" sz="3600" b="1" dirty="0"/>
          </a:p>
        </p:txBody>
      </p:sp>
      <p:sp>
        <p:nvSpPr>
          <p:cNvPr id="7" name="Rounded Rectangle 6"/>
          <p:cNvSpPr/>
          <p:nvPr/>
        </p:nvSpPr>
        <p:spPr>
          <a:xfrm>
            <a:off x="2411760" y="404664"/>
            <a:ext cx="6336704" cy="5346144"/>
          </a:xfrm>
          <a:prstGeom prst="roundRect">
            <a:avLst/>
          </a:prstGeom>
          <a:solidFill>
            <a:schemeClr val="accent5">
              <a:lumMod val="20000"/>
              <a:lumOff val="80000"/>
            </a:schemeClr>
          </a:solidFill>
          <a:effectLst>
            <a:outerShdw blurRad="50800" dist="38100" dir="5400000" algn="t" rotWithShape="0">
              <a:prstClr val="black">
                <a:alpha val="40000"/>
              </a:prstClr>
            </a:outerShdw>
          </a:effectLst>
        </p:spPr>
        <p:txBody>
          <a:bodyPr wrap="square">
            <a:spAutoFit/>
          </a:bodyPr>
          <a:lstStyle/>
          <a:p>
            <a:r>
              <a:rPr lang="en-US" sz="2800" b="1" dirty="0" smtClean="0"/>
              <a:t>START</a:t>
            </a:r>
          </a:p>
          <a:p>
            <a:r>
              <a:rPr lang="en-US" sz="2800" b="1" dirty="0" smtClean="0"/>
              <a:t>Input number</a:t>
            </a:r>
          </a:p>
          <a:p>
            <a:r>
              <a:rPr lang="en-US" sz="2800" b="1" dirty="0" smtClean="0"/>
              <a:t>IF number &lt;= 1 THEN</a:t>
            </a:r>
          </a:p>
          <a:p>
            <a:r>
              <a:rPr lang="en-US" sz="2800" b="1" dirty="0" smtClean="0"/>
              <a:t>    PRINT "Not Prime"</a:t>
            </a:r>
          </a:p>
          <a:p>
            <a:r>
              <a:rPr lang="en-US" sz="2800" b="1" dirty="0" smtClean="0"/>
              <a:t>ELSE</a:t>
            </a:r>
          </a:p>
          <a:p>
            <a:r>
              <a:rPr lang="en-US" sz="2800" b="1" dirty="0" smtClean="0"/>
              <a:t>    FOR </a:t>
            </a:r>
            <a:r>
              <a:rPr lang="en-US" sz="2800" b="1" dirty="0" err="1" smtClean="0"/>
              <a:t>i</a:t>
            </a:r>
            <a:r>
              <a:rPr lang="en-US" sz="2800" b="1" dirty="0" smtClean="0"/>
              <a:t> = 2 to number/2</a:t>
            </a:r>
          </a:p>
          <a:p>
            <a:r>
              <a:rPr lang="en-US" sz="2800" b="1" dirty="0" smtClean="0"/>
              <a:t>        IF number % </a:t>
            </a:r>
            <a:r>
              <a:rPr lang="en-US" sz="2800" b="1" dirty="0" err="1" smtClean="0"/>
              <a:t>i</a:t>
            </a:r>
            <a:r>
              <a:rPr lang="en-US" sz="2800" b="1" dirty="0" smtClean="0"/>
              <a:t> == 0 THEN</a:t>
            </a:r>
          </a:p>
          <a:p>
            <a:r>
              <a:rPr lang="en-US" sz="2800" b="1" dirty="0" smtClean="0"/>
              <a:t>            PRINT "Not Prime"</a:t>
            </a:r>
          </a:p>
          <a:p>
            <a:r>
              <a:rPr lang="en-US" sz="2800" b="1" dirty="0" smtClean="0"/>
              <a:t>            STOP</a:t>
            </a:r>
          </a:p>
          <a:p>
            <a:r>
              <a:rPr lang="en-US" sz="2800" b="1" dirty="0" smtClean="0"/>
              <a:t>    PRINT "Prime"</a:t>
            </a:r>
          </a:p>
          <a:p>
            <a:r>
              <a:rPr lang="en-US" sz="2800" b="1" dirty="0" smtClean="0"/>
              <a:t>END</a:t>
            </a:r>
          </a:p>
        </p:txBody>
      </p:sp>
    </p:spTree>
    <p:extLst>
      <p:ext uri="{BB962C8B-B14F-4D97-AF65-F5344CB8AC3E}">
        <p14:creationId xmlns:p14="http://schemas.microsoft.com/office/powerpoint/2010/main" val="3734249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49" y="342476"/>
            <a:ext cx="9144000" cy="646331"/>
          </a:xfrm>
          <a:prstGeom prst="rect">
            <a:avLst/>
          </a:prstGeom>
          <a:solidFill>
            <a:schemeClr val="accent5">
              <a:lumMod val="20000"/>
              <a:lumOff val="80000"/>
            </a:schemeClr>
          </a:solidFill>
        </p:spPr>
        <p:txBody>
          <a:bodyPr wrap="square">
            <a:spAutoFit/>
          </a:bodyPr>
          <a:lstStyle/>
          <a:p>
            <a:r>
              <a:rPr lang="en-US" sz="3600" b="1" dirty="0" smtClean="0">
                <a:solidFill>
                  <a:srgbClr val="C00000"/>
                </a:solidFill>
              </a:rPr>
              <a:t>     4. ATM Withdrawal System (Simple)</a:t>
            </a:r>
            <a:endParaRPr lang="en-IN" sz="3600" dirty="0">
              <a:solidFill>
                <a:srgbClr val="C00000"/>
              </a:solidFill>
            </a:endParaRPr>
          </a:p>
        </p:txBody>
      </p:sp>
      <p:sp>
        <p:nvSpPr>
          <p:cNvPr id="4" name="Rectangle 3"/>
          <p:cNvSpPr/>
          <p:nvPr/>
        </p:nvSpPr>
        <p:spPr>
          <a:xfrm>
            <a:off x="0" y="1385470"/>
            <a:ext cx="2092490" cy="461665"/>
          </a:xfrm>
          <a:prstGeom prst="rect">
            <a:avLst/>
          </a:prstGeom>
          <a:solidFill>
            <a:srgbClr val="FFFF00"/>
          </a:solidFill>
        </p:spPr>
        <p:txBody>
          <a:bodyPr wrap="square">
            <a:spAutoFit/>
          </a:bodyPr>
          <a:lstStyle/>
          <a:p>
            <a:r>
              <a:rPr lang="en-IN" dirty="0" smtClean="0"/>
              <a:t>✅ </a:t>
            </a:r>
            <a:r>
              <a:rPr lang="en-IN" sz="2400" b="1" dirty="0" smtClean="0"/>
              <a:t>Problem  :</a:t>
            </a:r>
            <a:endParaRPr lang="en-IN" sz="2400" b="1" dirty="0"/>
          </a:p>
        </p:txBody>
      </p:sp>
      <p:sp>
        <p:nvSpPr>
          <p:cNvPr id="5" name="Rounded Rectangle 4"/>
          <p:cNvSpPr/>
          <p:nvPr/>
        </p:nvSpPr>
        <p:spPr>
          <a:xfrm>
            <a:off x="2016289" y="1336357"/>
            <a:ext cx="6264696" cy="510778"/>
          </a:xfrm>
          <a:prstGeom prst="roundRect">
            <a:avLst/>
          </a:prstGeom>
          <a:solidFill>
            <a:schemeClr val="accent3">
              <a:lumMod val="60000"/>
              <a:lumOff val="40000"/>
            </a:schemeClr>
          </a:solidFill>
          <a:effectLst>
            <a:outerShdw blurRad="50800" dist="38100" dir="2700000" algn="tl" rotWithShape="0">
              <a:prstClr val="black">
                <a:alpha val="40000"/>
              </a:prstClr>
            </a:outerShdw>
          </a:effectLst>
        </p:spPr>
        <p:txBody>
          <a:bodyPr wrap="square">
            <a:spAutoFit/>
          </a:bodyPr>
          <a:lstStyle/>
          <a:p>
            <a:r>
              <a:rPr lang="en-US" sz="2400" dirty="0" smtClean="0"/>
              <a:t>Simulate ATM withdrawal with a balance check.</a:t>
            </a:r>
            <a:endParaRPr lang="en-IN" sz="2400" dirty="0"/>
          </a:p>
        </p:txBody>
      </p:sp>
      <p:sp>
        <p:nvSpPr>
          <p:cNvPr id="6" name="Rectangle 5"/>
          <p:cNvSpPr/>
          <p:nvPr/>
        </p:nvSpPr>
        <p:spPr>
          <a:xfrm>
            <a:off x="-3448" y="3519367"/>
            <a:ext cx="2017506" cy="461665"/>
          </a:xfrm>
          <a:prstGeom prst="rect">
            <a:avLst/>
          </a:prstGeom>
          <a:solidFill>
            <a:srgbClr val="FFFF00"/>
          </a:solidFill>
        </p:spPr>
        <p:txBody>
          <a:bodyPr wrap="square">
            <a:spAutoFit/>
          </a:bodyPr>
          <a:lstStyle/>
          <a:p>
            <a:r>
              <a:rPr lang="en-IN" sz="2400" b="1" dirty="0" smtClean="0"/>
              <a:t>🔍 Analysis  :</a:t>
            </a:r>
            <a:endParaRPr lang="en-IN" sz="2400" b="1" dirty="0"/>
          </a:p>
        </p:txBody>
      </p:sp>
      <p:sp>
        <p:nvSpPr>
          <p:cNvPr id="7" name="Rounded Rectangle 6"/>
          <p:cNvSpPr/>
          <p:nvPr/>
        </p:nvSpPr>
        <p:spPr>
          <a:xfrm>
            <a:off x="2023591" y="2473253"/>
            <a:ext cx="6415136" cy="2553891"/>
          </a:xfrm>
          <a:prstGeom prst="roundRect">
            <a:avLst/>
          </a:prstGeom>
          <a:solidFill>
            <a:schemeClr val="accent3">
              <a:lumMod val="40000"/>
              <a:lumOff val="60000"/>
            </a:schemeClr>
          </a:solidFill>
          <a:effectLst>
            <a:outerShdw blurRad="50800" dist="38100" dir="5400000" algn="t" rotWithShape="0">
              <a:prstClr val="black">
                <a:alpha val="40000"/>
              </a:prstClr>
            </a:outerShdw>
          </a:effectLst>
        </p:spPr>
        <p:txBody>
          <a:bodyPr wrap="square">
            <a:spAutoFit/>
          </a:bodyPr>
          <a:lstStyle/>
          <a:p>
            <a:pPr>
              <a:lnSpc>
                <a:spcPct val="150000"/>
              </a:lnSpc>
            </a:pPr>
            <a:r>
              <a:rPr lang="en-US" sz="2400" b="1" dirty="0" smtClean="0"/>
              <a:t>Input: </a:t>
            </a:r>
            <a:r>
              <a:rPr lang="en-IN" sz="2400" dirty="0" smtClean="0"/>
              <a:t>balance, withdrawal amount</a:t>
            </a:r>
          </a:p>
          <a:p>
            <a:pPr>
              <a:lnSpc>
                <a:spcPct val="150000"/>
              </a:lnSpc>
            </a:pPr>
            <a:r>
              <a:rPr lang="en-US" sz="2400" b="1" dirty="0" smtClean="0"/>
              <a:t>Process: </a:t>
            </a:r>
            <a:r>
              <a:rPr lang="en-US" sz="2400" dirty="0" smtClean="0"/>
              <a:t> Check if sufficient balance, deduct or deny</a:t>
            </a:r>
          </a:p>
          <a:p>
            <a:pPr>
              <a:lnSpc>
                <a:spcPct val="150000"/>
              </a:lnSpc>
            </a:pPr>
            <a:r>
              <a:rPr lang="en-US" sz="2400" b="1" dirty="0" smtClean="0"/>
              <a:t>Output: </a:t>
            </a:r>
            <a:r>
              <a:rPr lang="en-IN" sz="2400" dirty="0" smtClean="0"/>
              <a:t>Transaction status</a:t>
            </a:r>
            <a:endParaRPr lang="en-IN" sz="2400" dirty="0"/>
          </a:p>
        </p:txBody>
      </p:sp>
    </p:spTree>
    <p:extLst>
      <p:ext uri="{BB962C8B-B14F-4D97-AF65-F5344CB8AC3E}">
        <p14:creationId xmlns:p14="http://schemas.microsoft.com/office/powerpoint/2010/main" val="1845933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12" y="2655772"/>
            <a:ext cx="2412572" cy="646331"/>
          </a:xfrm>
          <a:prstGeom prst="rect">
            <a:avLst/>
          </a:prstGeom>
          <a:solidFill>
            <a:srgbClr val="FFFF00"/>
          </a:solidFill>
        </p:spPr>
        <p:txBody>
          <a:bodyPr wrap="square">
            <a:spAutoFit/>
          </a:bodyPr>
          <a:lstStyle/>
          <a:p>
            <a:r>
              <a:rPr lang="en-IN" sz="2800" dirty="0" smtClean="0">
                <a:solidFill>
                  <a:srgbClr val="FF0000"/>
                </a:solidFill>
              </a:rPr>
              <a:t>📐</a:t>
            </a:r>
            <a:r>
              <a:rPr lang="en-IN" sz="2800" dirty="0" smtClean="0"/>
              <a:t> Design </a:t>
            </a:r>
            <a:r>
              <a:rPr lang="en-IN" sz="3600" b="1" dirty="0" smtClean="0"/>
              <a:t>:</a:t>
            </a:r>
            <a:endParaRPr lang="en-IN" sz="3600" b="1" dirty="0"/>
          </a:p>
        </p:txBody>
      </p:sp>
      <p:sp>
        <p:nvSpPr>
          <p:cNvPr id="7" name="Rounded Rectangle 6"/>
          <p:cNvSpPr/>
          <p:nvPr/>
        </p:nvSpPr>
        <p:spPr>
          <a:xfrm>
            <a:off x="2411760" y="404664"/>
            <a:ext cx="6336704" cy="5346144"/>
          </a:xfrm>
          <a:prstGeom prst="roundRect">
            <a:avLst/>
          </a:prstGeom>
          <a:solidFill>
            <a:schemeClr val="accent5">
              <a:lumMod val="20000"/>
              <a:lumOff val="80000"/>
            </a:schemeClr>
          </a:solidFill>
          <a:effectLst>
            <a:outerShdw blurRad="50800" dist="38100" dir="5400000" algn="t" rotWithShape="0">
              <a:prstClr val="black">
                <a:alpha val="40000"/>
              </a:prstClr>
            </a:outerShdw>
          </a:effectLst>
        </p:spPr>
        <p:txBody>
          <a:bodyPr wrap="square">
            <a:spAutoFit/>
          </a:bodyPr>
          <a:lstStyle/>
          <a:p>
            <a:r>
              <a:rPr lang="en-US" sz="2800" b="1" dirty="0" smtClean="0"/>
              <a:t>START</a:t>
            </a:r>
          </a:p>
          <a:p>
            <a:r>
              <a:rPr lang="en-US" sz="2800" b="1" dirty="0" smtClean="0"/>
              <a:t>Set balance = 10000</a:t>
            </a:r>
          </a:p>
          <a:p>
            <a:r>
              <a:rPr lang="en-US" sz="2800" b="1" dirty="0" smtClean="0"/>
              <a:t>Input withdrawalAmount</a:t>
            </a:r>
          </a:p>
          <a:p>
            <a:r>
              <a:rPr lang="en-US" sz="2800" b="1" dirty="0" smtClean="0"/>
              <a:t>IF withdrawalAmount &lt;= balance</a:t>
            </a:r>
          </a:p>
          <a:p>
            <a:r>
              <a:rPr lang="en-US" sz="2800" b="1" dirty="0" smtClean="0"/>
              <a:t>    balance = balance - withdrawalAmount</a:t>
            </a:r>
          </a:p>
          <a:p>
            <a:r>
              <a:rPr lang="en-US" sz="2800" b="1" dirty="0" smtClean="0"/>
              <a:t>    PRINT "Withdraw successful, remaining balance: " + balance</a:t>
            </a:r>
          </a:p>
          <a:p>
            <a:r>
              <a:rPr lang="en-US" sz="2800" b="1" dirty="0" smtClean="0"/>
              <a:t>ELSE</a:t>
            </a:r>
          </a:p>
          <a:p>
            <a:r>
              <a:rPr lang="en-US" sz="2800" b="1" dirty="0" smtClean="0"/>
              <a:t>    PRINT "Insufficient funds"</a:t>
            </a:r>
          </a:p>
          <a:p>
            <a:r>
              <a:rPr lang="en-US" sz="2800" b="1" dirty="0" smtClean="0"/>
              <a:t>END</a:t>
            </a:r>
          </a:p>
        </p:txBody>
      </p:sp>
    </p:spTree>
    <p:extLst>
      <p:ext uri="{BB962C8B-B14F-4D97-AF65-F5344CB8AC3E}">
        <p14:creationId xmlns:p14="http://schemas.microsoft.com/office/powerpoint/2010/main" val="3819868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677</TotalTime>
  <Words>1263</Words>
  <Application>Microsoft Office PowerPoint</Application>
  <PresentationFormat>On-screen Show (4:3)</PresentationFormat>
  <Paragraphs>253</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Highlights:</dc:title>
  <dc:creator>PC</dc:creator>
  <cp:lastModifiedBy>PC</cp:lastModifiedBy>
  <cp:revision>14</cp:revision>
  <dcterms:created xsi:type="dcterms:W3CDTF">2025-02-27T16:44:14Z</dcterms:created>
  <dcterms:modified xsi:type="dcterms:W3CDTF">2025-02-28T05:00:13Z</dcterms:modified>
</cp:coreProperties>
</file>