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99"/>
  </p:notesMasterIdLst>
  <p:sldIdLst>
    <p:sldId id="256" r:id="rId2"/>
    <p:sldId id="398" r:id="rId3"/>
    <p:sldId id="259" r:id="rId4"/>
    <p:sldId id="261" r:id="rId5"/>
    <p:sldId id="262" r:id="rId6"/>
    <p:sldId id="263" r:id="rId7"/>
    <p:sldId id="399" r:id="rId8"/>
    <p:sldId id="400" r:id="rId9"/>
    <p:sldId id="264" r:id="rId10"/>
    <p:sldId id="265" r:id="rId11"/>
    <p:sldId id="266" r:id="rId12"/>
    <p:sldId id="267" r:id="rId13"/>
    <p:sldId id="268" r:id="rId14"/>
    <p:sldId id="269" r:id="rId15"/>
    <p:sldId id="270" r:id="rId16"/>
    <p:sldId id="271" r:id="rId17"/>
    <p:sldId id="272" r:id="rId18"/>
    <p:sldId id="273"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8" r:id="rId36"/>
    <p:sldId id="417"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441" r:id="rId60"/>
    <p:sldId id="442" r:id="rId61"/>
    <p:sldId id="443" r:id="rId62"/>
    <p:sldId id="444" r:id="rId63"/>
    <p:sldId id="445" r:id="rId64"/>
    <p:sldId id="446" r:id="rId65"/>
    <p:sldId id="447" r:id="rId66"/>
    <p:sldId id="448" r:id="rId67"/>
    <p:sldId id="449" r:id="rId68"/>
    <p:sldId id="450" r:id="rId69"/>
    <p:sldId id="451" r:id="rId70"/>
    <p:sldId id="452" r:id="rId71"/>
    <p:sldId id="453" r:id="rId72"/>
    <p:sldId id="454" r:id="rId73"/>
    <p:sldId id="455" r:id="rId74"/>
    <p:sldId id="456" r:id="rId75"/>
    <p:sldId id="457" r:id="rId76"/>
    <p:sldId id="458" r:id="rId77"/>
    <p:sldId id="459" r:id="rId78"/>
    <p:sldId id="460" r:id="rId79"/>
    <p:sldId id="461" r:id="rId80"/>
    <p:sldId id="462" r:id="rId81"/>
    <p:sldId id="463" r:id="rId82"/>
    <p:sldId id="464" r:id="rId83"/>
    <p:sldId id="465" r:id="rId84"/>
    <p:sldId id="466" r:id="rId85"/>
    <p:sldId id="467" r:id="rId86"/>
    <p:sldId id="468" r:id="rId87"/>
    <p:sldId id="469" r:id="rId88"/>
    <p:sldId id="470" r:id="rId89"/>
    <p:sldId id="471" r:id="rId90"/>
    <p:sldId id="472" r:id="rId91"/>
    <p:sldId id="473" r:id="rId92"/>
    <p:sldId id="474" r:id="rId93"/>
    <p:sldId id="475" r:id="rId94"/>
    <p:sldId id="476" r:id="rId95"/>
    <p:sldId id="477" r:id="rId96"/>
    <p:sldId id="478" r:id="rId97"/>
    <p:sldId id="479"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827" autoAdjust="0"/>
  </p:normalViewPr>
  <p:slideViewPr>
    <p:cSldViewPr>
      <p:cViewPr>
        <p:scale>
          <a:sx n="80" d="100"/>
          <a:sy n="80" d="100"/>
        </p:scale>
        <p:origin x="-1086" y="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1E0788-E750-4365-91C3-B9A3A54E6679}" type="datetimeFigureOut">
              <a:rPr lang="en-IN" smtClean="0"/>
              <a:pPr/>
              <a:t>12-03-2018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534AF-F680-42C6-AF0E-8F7B641BB7AC}"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Suppose a certain flight is fully booked an hour prior to departure. Because of the possibility of cancellations, the airline maintains a priority queue of standby passengers hoping to get a seat. The priority of each standby passenger is determined by the airline taking into account the fare paid, the frequent-flyer status, and the time that the passenger is inserted into the priority queue. A standby passenger reference is inserted into the priority queue with an insert operation as soon as he or she requests to fly standby. Shortly before the flight departure, if seats become available (for example, due to no-shows or last-minute cancellations), the airline removes a standby passenger with first priority from the priority queue, using aremoveMin operation and lets this person board. This process is then repeated until all available seats have been filled or the priority queue becomes empty.</a:t>
            </a:r>
            <a:endParaRPr lang="en-IN" sz="1200" kern="1200" dirty="0" smtClean="0">
              <a:solidFill>
                <a:schemeClr val="tx1"/>
              </a:solidFill>
              <a:latin typeface="+mn-lt"/>
              <a:ea typeface="+mn-ea"/>
              <a:cs typeface="+mn-cs"/>
            </a:endParaRPr>
          </a:p>
          <a:p>
            <a:endParaRPr lang="en-IN" dirty="0" smtClean="0"/>
          </a:p>
        </p:txBody>
      </p:sp>
      <p:sp>
        <p:nvSpPr>
          <p:cNvPr id="4" name="Slide Number Placeholder 3"/>
          <p:cNvSpPr>
            <a:spLocks noGrp="1"/>
          </p:cNvSpPr>
          <p:nvPr>
            <p:ph type="sldNum" sz="quarter" idx="10"/>
          </p:nvPr>
        </p:nvSpPr>
        <p:spPr/>
        <p:txBody>
          <a:bodyPr/>
          <a:lstStyle/>
          <a:p>
            <a:fld id="{E77534AF-F680-42C6-AF0E-8F7B641BB7AC}" type="slidenum">
              <a:rPr lang="en-IN" smtClean="0"/>
              <a:pPr/>
              <a:t>55</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AB35A36-AA34-4A51-B5EB-3EF5F35B73F5}" type="datetime1">
              <a:rPr lang="en-IN" smtClean="0"/>
              <a:pPr/>
              <a:t>12-03-2018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
        <p:nvSpPr>
          <p:cNvPr id="6" name="Slide Number Placeholder 5"/>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E4BEE0-9B9E-4969-911A-B5BF9791A3C6}" type="datetime1">
              <a:rPr lang="en-IN" smtClean="0"/>
              <a:pPr/>
              <a:t>12-03-2018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
        <p:nvSpPr>
          <p:cNvPr id="6" name="Slide Number Placeholder 5"/>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F1AC42-EDA0-43D2-8F00-C0D21FFA55A1}" type="datetime1">
              <a:rPr lang="en-IN" smtClean="0"/>
              <a:pPr/>
              <a:t>12-03-2018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
        <p:nvSpPr>
          <p:cNvPr id="6" name="Slide Number Placeholder 5"/>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4D8786-532A-4D61-8F1E-DF621DDC8F24}" type="datetime1">
              <a:rPr lang="en-IN" smtClean="0"/>
              <a:pPr/>
              <a:t>12-03-2018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
        <p:nvSpPr>
          <p:cNvPr id="6" name="Slide Number Placeholder 5"/>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1B0DF-9E24-4929-B192-7E39C0F3AF4C}" type="datetime1">
              <a:rPr lang="en-IN" smtClean="0"/>
              <a:pPr/>
              <a:t>12-03-2018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
        <p:nvSpPr>
          <p:cNvPr id="6" name="Slide Number Placeholder 5"/>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200682-945B-4021-BE41-D26057BEE17C}" type="datetime1">
              <a:rPr lang="en-IN" smtClean="0"/>
              <a:pPr/>
              <a:t>12-03-2018</a:t>
            </a:fld>
            <a:endParaRPr lang="en-IN" dirty="0"/>
          </a:p>
        </p:txBody>
      </p:sp>
      <p:sp>
        <p:nvSpPr>
          <p:cNvPr id="6" name="Footer Placeholder 5"/>
          <p:cNvSpPr>
            <a:spLocks noGrp="1"/>
          </p:cNvSpPr>
          <p:nvPr>
            <p:ph type="ftr" sz="quarter" idx="11"/>
          </p:nvPr>
        </p:nvSpPr>
        <p:spPr/>
        <p:txBody>
          <a:bodyPr/>
          <a:lstStyle/>
          <a:p>
            <a:r>
              <a:rPr lang="en-IN" dirty="0" smtClean="0"/>
              <a:t>Neofour.com </a:t>
            </a:r>
            <a:endParaRPr lang="en-IN" dirty="0"/>
          </a:p>
        </p:txBody>
      </p:sp>
      <p:sp>
        <p:nvSpPr>
          <p:cNvPr id="7" name="Slide Number Placeholder 6"/>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DF1C1BE-1967-48EE-9E90-3DF4D3CC1E02}" type="datetime1">
              <a:rPr lang="en-IN" smtClean="0"/>
              <a:pPr/>
              <a:t>12-03-2018</a:t>
            </a:fld>
            <a:endParaRPr lang="en-IN" dirty="0"/>
          </a:p>
        </p:txBody>
      </p:sp>
      <p:sp>
        <p:nvSpPr>
          <p:cNvPr id="8" name="Footer Placeholder 7"/>
          <p:cNvSpPr>
            <a:spLocks noGrp="1"/>
          </p:cNvSpPr>
          <p:nvPr>
            <p:ph type="ftr" sz="quarter" idx="11"/>
          </p:nvPr>
        </p:nvSpPr>
        <p:spPr/>
        <p:txBody>
          <a:bodyPr/>
          <a:lstStyle/>
          <a:p>
            <a:r>
              <a:rPr lang="en-IN" dirty="0" smtClean="0"/>
              <a:t>Neofour.com </a:t>
            </a:r>
            <a:endParaRPr lang="en-IN" dirty="0"/>
          </a:p>
        </p:txBody>
      </p:sp>
      <p:sp>
        <p:nvSpPr>
          <p:cNvPr id="9" name="Slide Number Placeholder 8"/>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2E7562-6BB9-4ED4-898E-F2C0EDB8A9F1}" type="datetime1">
              <a:rPr lang="en-IN" smtClean="0"/>
              <a:pPr/>
              <a:t>12-03-2018</a:t>
            </a:fld>
            <a:endParaRPr lang="en-IN" dirty="0"/>
          </a:p>
        </p:txBody>
      </p:sp>
      <p:sp>
        <p:nvSpPr>
          <p:cNvPr id="4" name="Footer Placeholder 3"/>
          <p:cNvSpPr>
            <a:spLocks noGrp="1"/>
          </p:cNvSpPr>
          <p:nvPr>
            <p:ph type="ftr" sz="quarter" idx="11"/>
          </p:nvPr>
        </p:nvSpPr>
        <p:spPr/>
        <p:txBody>
          <a:bodyPr/>
          <a:lstStyle/>
          <a:p>
            <a:r>
              <a:rPr lang="en-IN" dirty="0" smtClean="0"/>
              <a:t>Neofour.com </a:t>
            </a:r>
            <a:endParaRPr lang="en-IN" dirty="0"/>
          </a:p>
        </p:txBody>
      </p:sp>
      <p:sp>
        <p:nvSpPr>
          <p:cNvPr id="5" name="Slide Number Placeholder 4"/>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B3BEF-8E9C-44CA-9E74-79B251B1706E}" type="datetime1">
              <a:rPr lang="en-IN" smtClean="0"/>
              <a:pPr/>
              <a:t>12-03-2018</a:t>
            </a:fld>
            <a:endParaRPr lang="en-IN" dirty="0"/>
          </a:p>
        </p:txBody>
      </p:sp>
      <p:sp>
        <p:nvSpPr>
          <p:cNvPr id="3" name="Footer Placeholder 2"/>
          <p:cNvSpPr>
            <a:spLocks noGrp="1"/>
          </p:cNvSpPr>
          <p:nvPr>
            <p:ph type="ftr" sz="quarter" idx="11"/>
          </p:nvPr>
        </p:nvSpPr>
        <p:spPr/>
        <p:txBody>
          <a:bodyPr/>
          <a:lstStyle/>
          <a:p>
            <a:r>
              <a:rPr lang="en-IN" dirty="0" smtClean="0"/>
              <a:t>Neofour.com </a:t>
            </a:r>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C671D-53D3-473F-9C98-598345C6EE00}" type="datetime1">
              <a:rPr lang="en-IN" smtClean="0"/>
              <a:pPr/>
              <a:t>12-03-2018</a:t>
            </a:fld>
            <a:endParaRPr lang="en-IN" dirty="0"/>
          </a:p>
        </p:txBody>
      </p:sp>
      <p:sp>
        <p:nvSpPr>
          <p:cNvPr id="6" name="Footer Placeholder 5"/>
          <p:cNvSpPr>
            <a:spLocks noGrp="1"/>
          </p:cNvSpPr>
          <p:nvPr>
            <p:ph type="ftr" sz="quarter" idx="11"/>
          </p:nvPr>
        </p:nvSpPr>
        <p:spPr/>
        <p:txBody>
          <a:bodyPr/>
          <a:lstStyle/>
          <a:p>
            <a:r>
              <a:rPr lang="en-IN" dirty="0" smtClean="0"/>
              <a:t>Neofour.com </a:t>
            </a:r>
            <a:endParaRPr lang="en-IN" dirty="0"/>
          </a:p>
        </p:txBody>
      </p:sp>
      <p:sp>
        <p:nvSpPr>
          <p:cNvPr id="7" name="Slide Number Placeholder 6"/>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9BD6D-2D15-4BEF-BE78-2E671ACF0696}" type="datetime1">
              <a:rPr lang="en-IN" smtClean="0"/>
              <a:pPr/>
              <a:t>12-03-2018</a:t>
            </a:fld>
            <a:endParaRPr lang="en-IN" dirty="0"/>
          </a:p>
        </p:txBody>
      </p:sp>
      <p:sp>
        <p:nvSpPr>
          <p:cNvPr id="6" name="Footer Placeholder 5"/>
          <p:cNvSpPr>
            <a:spLocks noGrp="1"/>
          </p:cNvSpPr>
          <p:nvPr>
            <p:ph type="ftr" sz="quarter" idx="11"/>
          </p:nvPr>
        </p:nvSpPr>
        <p:spPr/>
        <p:txBody>
          <a:bodyPr/>
          <a:lstStyle/>
          <a:p>
            <a:r>
              <a:rPr lang="en-IN" dirty="0" smtClean="0"/>
              <a:t>Neofour.com </a:t>
            </a:r>
            <a:endParaRPr lang="en-IN" dirty="0"/>
          </a:p>
        </p:txBody>
      </p:sp>
      <p:sp>
        <p:nvSpPr>
          <p:cNvPr id="7" name="Slide Number Placeholder 6"/>
          <p:cNvSpPr>
            <a:spLocks noGrp="1"/>
          </p:cNvSpPr>
          <p:nvPr>
            <p:ph type="sldNum" sz="quarter" idx="12"/>
          </p:nvPr>
        </p:nvSpPr>
        <p:spPr/>
        <p:txBody>
          <a:bodyPr/>
          <a:lstStyle/>
          <a:p>
            <a:fld id="{4CAA379E-456F-4AE4-A15E-F39F409D52E6}"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7844-300A-4407-96FD-576ABC9FB307}" type="datetime1">
              <a:rPr lang="en-IN" smtClean="0"/>
              <a:pPr/>
              <a:t>12-03-2018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Neofour.com </a:t>
            </a:r>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A379E-456F-4AE4-A15E-F39F409D52E6}"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calar_(computing)" TargetMode="External"/><Relationship Id="rId2" Type="http://schemas.openxmlformats.org/officeDocument/2006/relationships/hyperlink" Target="https://en.wikipedia.org/wiki/Zero-based_numbering" TargetMode="External"/><Relationship Id="rId1" Type="http://schemas.openxmlformats.org/officeDocument/2006/relationships/slideLayout" Target="../slideLayouts/slideLayout2.xml"/><Relationship Id="rId5" Type="http://schemas.openxmlformats.org/officeDocument/2006/relationships/hyperlink" Target="https://en.wikipedia.org/wiki/Character_(computing)" TargetMode="External"/><Relationship Id="rId4" Type="http://schemas.openxmlformats.org/officeDocument/2006/relationships/hyperlink" Target="https://en.wikipedia.org/wiki/Enumerated_typ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wp-content/uploads/gq/2014/02/Queue.pn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eeksforgeeks.org/wp-content/uploads/gq/2013/03/Linkedlist.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cdncontribute.geeksforgeeks.org/wp-content/uploads/Circular-doubly-linked-list.png" TargetMode="Externa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AVL_Tre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5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8.jpeg"/><Relationship Id="rId4" Type="http://schemas.openxmlformats.org/officeDocument/2006/relationships/image" Target="../media/image3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en.wikipedia.org/wiki/File:2-3-4_tree_2-node.svg" TargetMode="Externa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hyperlink" Target="https://en.wikipedia.org/wiki/File:2-3-4-tree_3-node.svg" TargetMode="External"/></Relationships>
</file>

<file path=ppt/slides/_rels/slide69.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neofour.com/"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geeksforgeeks.org/wp-content/uploads/graph_representation12.png" TargetMode="Externa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3.png"/><Relationship Id="rId2" Type="http://schemas.openxmlformats.org/officeDocument/2006/relationships/hyperlink" Target="https://www.geeksforgeeks.org/wp-content/uploads/adjacency_matrix_representation.png" TargetMode="External"/><Relationship Id="rId1" Type="http://schemas.openxmlformats.org/officeDocument/2006/relationships/slideLayout" Target="../slideLayouts/slideLayout2.xml"/><Relationship Id="rId6" Type="http://schemas.openxmlformats.org/officeDocument/2006/relationships/hyperlink" Target="https://www.geeksforgeeks.org/wp-content/uploads/adjacency_list_representation.png" TargetMode="External"/><Relationship Id="rId5" Type="http://schemas.openxmlformats.org/officeDocument/2006/relationships/image" Target="../media/image51.png"/><Relationship Id="rId4" Type="http://schemas.openxmlformats.org/officeDocument/2006/relationships/hyperlink" Target="https://www.geeksforgeeks.org/wp-content/uploads/graph_representation12.png"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8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Structure and Algorithm Using Java</a:t>
            </a:r>
            <a:endParaRPr lang="en-IN" dirty="0"/>
          </a:p>
        </p:txBody>
      </p:sp>
      <p:sp>
        <p:nvSpPr>
          <p:cNvPr id="3" name="Subtitle 2"/>
          <p:cNvSpPr>
            <a:spLocks noGrp="1"/>
          </p:cNvSpPr>
          <p:nvPr>
            <p:ph type="subTitle" idx="1"/>
          </p:nvPr>
        </p:nvSpPr>
        <p:spPr/>
        <p:txBody>
          <a:bodyPr/>
          <a:lstStyle/>
          <a:p>
            <a:r>
              <a:rPr lang="en-IN" dirty="0" smtClean="0">
                <a:solidFill>
                  <a:srgbClr val="002060"/>
                </a:solidFill>
              </a:rPr>
              <a:t>Narayan Sau</a:t>
            </a:r>
            <a:endParaRPr lang="en-IN" dirty="0">
              <a:solidFill>
                <a:srgbClr val="002060"/>
              </a:solidFill>
            </a:endParaRPr>
          </a:p>
        </p:txBody>
      </p:sp>
      <p:sp>
        <p:nvSpPr>
          <p:cNvPr id="4" name="Slide Number Placeholder 3"/>
          <p:cNvSpPr>
            <a:spLocks noGrp="1"/>
          </p:cNvSpPr>
          <p:nvPr>
            <p:ph type="sldNum" sz="quarter" idx="12"/>
          </p:nvPr>
        </p:nvSpPr>
        <p:spPr/>
        <p:txBody>
          <a:bodyPr/>
          <a:lstStyle/>
          <a:p>
            <a:fld id="{4CAA379E-456F-4AE4-A15E-F39F409D52E6}" type="slidenum">
              <a:rPr lang="en-IN" smtClean="0"/>
              <a:pPr/>
              <a:t>1</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solidFill>
                  <a:srgbClr val="002060"/>
                </a:solidFill>
              </a:rPr>
              <a:t>Algorithm Design</a:t>
            </a:r>
            <a:br>
              <a:rPr lang="en-IN" dirty="0">
                <a:solidFill>
                  <a:srgbClr val="002060"/>
                </a:solidFill>
              </a:rPr>
            </a:br>
            <a:endParaRPr lang="en-IN"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r>
              <a:rPr lang="en-US" b="1" dirty="0"/>
              <a:t> To solve our real world problem we need real world solution.</a:t>
            </a:r>
          </a:p>
          <a:p>
            <a:r>
              <a:rPr lang="en-US" b="1" dirty="0" smtClean="0"/>
              <a:t>Brute Force	</a:t>
            </a:r>
          </a:p>
          <a:p>
            <a:r>
              <a:rPr lang="en-US" b="1" dirty="0" smtClean="0"/>
              <a:t>Greedy Algorithms "take what you can get now“ strategy	</a:t>
            </a:r>
          </a:p>
          <a:p>
            <a:r>
              <a:rPr lang="en-US" b="1" dirty="0" smtClean="0"/>
              <a:t>Divide-and-Conquer , Decrease-and-Conquer</a:t>
            </a:r>
          </a:p>
          <a:p>
            <a:r>
              <a:rPr lang="en-US" b="1" dirty="0" smtClean="0"/>
              <a:t>Dynamic Programming	</a:t>
            </a:r>
          </a:p>
          <a:p>
            <a:r>
              <a:rPr lang="en-US" b="1" dirty="0" smtClean="0"/>
              <a:t>Transform-and-Conquer	</a:t>
            </a:r>
          </a:p>
          <a:p>
            <a:r>
              <a:rPr lang="en-US" b="1" dirty="0" smtClean="0"/>
              <a:t>Back tracking and branch -and-bound 	</a:t>
            </a:r>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10</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Types of Data Structure</a:t>
            </a:r>
            <a:br>
              <a:rPr lang="en-IN" dirty="0"/>
            </a:br>
            <a:endParaRPr lang="en-IN" dirty="0"/>
          </a:p>
        </p:txBody>
      </p:sp>
      <p:sp>
        <p:nvSpPr>
          <p:cNvPr id="3" name="Content Placeholder 2"/>
          <p:cNvSpPr>
            <a:spLocks noGrp="1"/>
          </p:cNvSpPr>
          <p:nvPr>
            <p:ph idx="1"/>
          </p:nvPr>
        </p:nvSpPr>
        <p:spPr/>
        <p:txBody>
          <a:bodyPr>
            <a:normAutofit/>
          </a:bodyPr>
          <a:lstStyle/>
          <a:p>
            <a:pPr hangingPunct="0"/>
            <a:r>
              <a:rPr lang="en-US" sz="2000" dirty="0"/>
              <a:t>Primitive </a:t>
            </a:r>
            <a:r>
              <a:rPr lang="en-US" sz="2000" dirty="0" smtClean="0"/>
              <a:t>types</a:t>
            </a:r>
            <a:endParaRPr lang="en-IN" sz="2000" dirty="0"/>
          </a:p>
          <a:p>
            <a:pPr lvl="1">
              <a:buFont typeface="Wingdings" pitchFamily="2" charset="2"/>
              <a:buChar char="Ø"/>
            </a:pPr>
            <a:r>
              <a:rPr lang="en-US" sz="1600" dirty="0" smtClean="0"/>
              <a:t>Boolean</a:t>
            </a:r>
            <a:r>
              <a:rPr lang="en-IN" sz="1600" dirty="0" smtClean="0"/>
              <a:t>  , </a:t>
            </a:r>
            <a:r>
              <a:rPr lang="en-US" sz="1600" dirty="0" smtClean="0"/>
              <a:t>Character</a:t>
            </a:r>
            <a:r>
              <a:rPr lang="en-IN" sz="1600" dirty="0" smtClean="0"/>
              <a:t>    </a:t>
            </a:r>
            <a:r>
              <a:rPr lang="en-US" sz="1600" dirty="0" smtClean="0"/>
              <a:t>Floating-point</a:t>
            </a:r>
            <a:r>
              <a:rPr lang="en-US" sz="1600" dirty="0"/>
              <a:t>,  </a:t>
            </a:r>
            <a:r>
              <a:rPr lang="en-US" sz="1600" dirty="0" smtClean="0"/>
              <a:t>Real,</a:t>
            </a:r>
            <a:r>
              <a:rPr lang="en-IN" sz="1600" dirty="0" smtClean="0"/>
              <a:t> </a:t>
            </a:r>
            <a:r>
              <a:rPr lang="en-US" sz="1600" dirty="0" smtClean="0"/>
              <a:t>Double</a:t>
            </a:r>
            <a:r>
              <a:rPr lang="en-IN" sz="1600" dirty="0" smtClean="0"/>
              <a:t> , </a:t>
            </a:r>
            <a:r>
              <a:rPr lang="en-US" sz="1600" dirty="0" smtClean="0"/>
              <a:t>Integer, String, Reference  , Enumerated type</a:t>
            </a:r>
          </a:p>
          <a:p>
            <a:r>
              <a:rPr lang="en-US" sz="2000" dirty="0"/>
              <a:t>Composite types or Non-primitive </a:t>
            </a:r>
            <a:r>
              <a:rPr lang="en-US" sz="2000" dirty="0" smtClean="0"/>
              <a:t>type</a:t>
            </a:r>
          </a:p>
          <a:p>
            <a:pPr lvl="1">
              <a:buFont typeface="Wingdings" pitchFamily="2" charset="2"/>
              <a:buChar char="Ø"/>
            </a:pPr>
            <a:r>
              <a:rPr lang="en-US" sz="1600" dirty="0" smtClean="0"/>
              <a:t>Array , record</a:t>
            </a:r>
          </a:p>
          <a:p>
            <a:r>
              <a:rPr lang="en-US" sz="2000" dirty="0"/>
              <a:t>Abstract data </a:t>
            </a:r>
            <a:r>
              <a:rPr lang="en-US" sz="2000" dirty="0" smtClean="0"/>
              <a:t>types</a:t>
            </a:r>
          </a:p>
          <a:p>
            <a:pPr lvl="1">
              <a:buFont typeface="Wingdings" pitchFamily="2" charset="2"/>
              <a:buChar char="Ø"/>
            </a:pPr>
            <a:r>
              <a:rPr lang="en-IN" sz="1600" dirty="0" smtClean="0"/>
              <a:t>Container ,List, Associative array , Set , Stack, Queue, Double-ended queue , Tree , Graph</a:t>
            </a:r>
          </a:p>
          <a:p>
            <a:pPr lvl="1">
              <a:buFont typeface="Wingdings" pitchFamily="2" charset="2"/>
              <a:buChar char="Ø"/>
            </a:pPr>
            <a:endParaRPr lang="en-IN" sz="1400" dirty="0"/>
          </a:p>
          <a:p>
            <a:pPr>
              <a:buFont typeface="Wingdings" pitchFamily="2" charset="2"/>
              <a:buChar char="Ø"/>
            </a:pPr>
            <a:endParaRPr lang="en-IN" sz="2000" dirty="0"/>
          </a:p>
          <a:p>
            <a:pPr lvl="1">
              <a:buFont typeface="Wingdings" pitchFamily="2" charset="2"/>
              <a:buChar char="Ø"/>
            </a:pPr>
            <a:endParaRPr lang="en-IN" sz="1600" dirty="0"/>
          </a:p>
          <a:p>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11</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Algorithm Analysis</a:t>
            </a:r>
            <a:br>
              <a:rPr lang="en-IN" dirty="0"/>
            </a:br>
            <a:endParaRPr lang="en-IN" dirty="0"/>
          </a:p>
        </p:txBody>
      </p:sp>
      <p:sp>
        <p:nvSpPr>
          <p:cNvPr id="3" name="Content Placeholder 2"/>
          <p:cNvSpPr>
            <a:spLocks noGrp="1"/>
          </p:cNvSpPr>
          <p:nvPr>
            <p:ph idx="1"/>
          </p:nvPr>
        </p:nvSpPr>
        <p:spPr/>
        <p:txBody>
          <a:bodyPr>
            <a:normAutofit/>
          </a:bodyPr>
          <a:lstStyle/>
          <a:p>
            <a:r>
              <a:rPr lang="en-IN" sz="2000" dirty="0" smtClean="0"/>
              <a:t>Time and Space complexity</a:t>
            </a:r>
          </a:p>
          <a:p>
            <a:pPr lvl="1"/>
            <a:r>
              <a:rPr lang="en-US" sz="1200" b="1" dirty="0"/>
              <a:t>Time Factor</a:t>
            </a:r>
            <a:r>
              <a:rPr lang="en-US" sz="1200" dirty="0"/>
              <a:t> − Time is measured by counting the number of key operations such as comparisons in the sorting algorithm.</a:t>
            </a:r>
            <a:endParaRPr lang="en-IN" sz="1200" dirty="0"/>
          </a:p>
          <a:p>
            <a:pPr lvl="1"/>
            <a:r>
              <a:rPr lang="en-US" sz="1200" b="1" dirty="0"/>
              <a:t>Space Factor</a:t>
            </a:r>
            <a:r>
              <a:rPr lang="en-US" sz="1200" dirty="0"/>
              <a:t> − Space is measured by counting the maximum memory space required by the </a:t>
            </a:r>
            <a:r>
              <a:rPr lang="en-US" sz="1200" dirty="0" smtClean="0"/>
              <a:t>algorithm</a:t>
            </a:r>
          </a:p>
          <a:p>
            <a:r>
              <a:rPr lang="en-US" sz="2000" dirty="0"/>
              <a:t>A Priori Analysis </a:t>
            </a:r>
            <a:endParaRPr lang="en-US" sz="2000" dirty="0" smtClean="0"/>
          </a:p>
          <a:p>
            <a:pPr lvl="1"/>
            <a:r>
              <a:rPr lang="en-US" sz="1600" dirty="0" smtClean="0"/>
              <a:t> </a:t>
            </a:r>
            <a:r>
              <a:rPr lang="en-US" sz="1600" dirty="0"/>
              <a:t>This is a theoretical analysis of an algorithm. Efficiency of an algorithm is measured by assuming that all other factors, for example, processor speed, are constant and have no effect on the implementation.</a:t>
            </a:r>
            <a:endParaRPr lang="en-IN" sz="1600" dirty="0"/>
          </a:p>
          <a:p>
            <a:r>
              <a:rPr lang="en-US" sz="2000" dirty="0"/>
              <a:t>A Posterior Analysis </a:t>
            </a:r>
          </a:p>
          <a:p>
            <a:pPr lvl="1"/>
            <a:r>
              <a:rPr lang="en-US" sz="1600" dirty="0" smtClean="0"/>
              <a:t>This </a:t>
            </a:r>
            <a:r>
              <a:rPr lang="en-US" sz="1600" dirty="0"/>
              <a:t>is an empirical analysis of an algorithm. The selected algorithm is implemented using programming language. This is then executed on target computer machine. In this analysis, actual statistics like running time and space required, are collected.</a:t>
            </a:r>
            <a:endParaRPr lang="en-IN" sz="1600" dirty="0"/>
          </a:p>
          <a:p>
            <a:pPr lvl="1"/>
            <a:endParaRPr lang="en-IN" sz="12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12</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sz="2400" dirty="0" smtClean="0"/>
              <a:t>Algorithm Analysis contd</a:t>
            </a:r>
            <a:endParaRPr lang="en-IN" sz="24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13</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7" name="Content Placeholder 6"/>
          <p:cNvPicPr>
            <a:picLocks noGrp="1"/>
          </p:cNvPicPr>
          <p:nvPr>
            <p:ph idx="1"/>
          </p:nvPr>
        </p:nvPicPr>
        <p:blipFill>
          <a:blip r:embed="rId2" cstate="print"/>
          <a:srcRect/>
          <a:stretch>
            <a:fillRect/>
          </a:stretch>
        </p:blipFill>
        <p:spPr bwMode="auto">
          <a:xfrm>
            <a:off x="817592" y="1600200"/>
            <a:ext cx="750881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US" sz="2800" dirty="0" smtClean="0"/>
              <a:t>Asymptotic </a:t>
            </a:r>
            <a:r>
              <a:rPr lang="en-US" sz="2800" dirty="0"/>
              <a:t>notations </a:t>
            </a:r>
            <a:endParaRPr lang="en-IN" sz="2800" dirty="0"/>
          </a:p>
        </p:txBody>
      </p:sp>
      <p:sp>
        <p:nvSpPr>
          <p:cNvPr id="3" name="Content Placeholder 2"/>
          <p:cNvSpPr>
            <a:spLocks noGrp="1"/>
          </p:cNvSpPr>
          <p:nvPr>
            <p:ph idx="1"/>
          </p:nvPr>
        </p:nvSpPr>
        <p:spPr>
          <a:xfrm>
            <a:off x="457200" y="980728"/>
            <a:ext cx="8229600" cy="5145435"/>
          </a:xfrm>
        </p:spPr>
        <p:txBody>
          <a:bodyPr>
            <a:normAutofit fontScale="62500" lnSpcReduction="20000"/>
          </a:bodyPr>
          <a:lstStyle/>
          <a:p>
            <a:pPr hangingPunct="0"/>
            <a:r>
              <a:rPr lang="en-US" b="1" dirty="0"/>
              <a:t>Big Oh Notation, Ο</a:t>
            </a:r>
            <a:endParaRPr lang="en-IN" b="1" dirty="0"/>
          </a:p>
          <a:p>
            <a:pPr lvl="1"/>
            <a:r>
              <a:rPr lang="en-US" dirty="0"/>
              <a:t>The notation Ο(n) is the formal way to express the upper bound of an algorithm's running time. It measures the worst case </a:t>
            </a:r>
            <a:r>
              <a:rPr lang="en-US" dirty="0" smtClean="0"/>
              <a:t>time. Let </a:t>
            </a:r>
            <a:r>
              <a:rPr lang="en-US" dirty="0"/>
              <a:t>f(n) and g(n) be functions mapping non negative integers to real numbers. We say that f(n) is O(g(n)) if there is a real constant c &gt;0 and an integer constant n0 &gt;= 1 such </a:t>
            </a:r>
            <a:r>
              <a:rPr lang="en-US" dirty="0" smtClean="0"/>
              <a:t>that</a:t>
            </a:r>
            <a:r>
              <a:rPr lang="en-IN" dirty="0" smtClean="0"/>
              <a:t> </a:t>
            </a:r>
            <a:r>
              <a:rPr lang="en-US" dirty="0" smtClean="0"/>
              <a:t>f(n</a:t>
            </a:r>
            <a:r>
              <a:rPr lang="en-US" dirty="0"/>
              <a:t>) &lt;=cg(n) , for n &gt; n0.  Then f(n) is </a:t>
            </a:r>
            <a:r>
              <a:rPr lang="en-US" dirty="0" smtClean="0"/>
              <a:t>big-Oh </a:t>
            </a:r>
            <a:r>
              <a:rPr lang="en-US" dirty="0"/>
              <a:t>of g(n).</a:t>
            </a:r>
            <a:endParaRPr lang="en-IN" dirty="0"/>
          </a:p>
          <a:p>
            <a:pPr hangingPunct="0"/>
            <a:r>
              <a:rPr lang="en-US" b="1" dirty="0"/>
              <a:t>Omega Notation, Ω</a:t>
            </a:r>
            <a:endParaRPr lang="en-IN" b="1" dirty="0"/>
          </a:p>
          <a:p>
            <a:pPr lvl="1"/>
            <a:r>
              <a:rPr lang="en-US" dirty="0"/>
              <a:t>The notation Ω(n) is the formal way to express the lower bound of an algorithm's running time. It measures the best case time complexity or the best amount of time an algorithm can possibly take to </a:t>
            </a:r>
            <a:r>
              <a:rPr lang="en-US" dirty="0" smtClean="0"/>
              <a:t>complete.</a:t>
            </a:r>
            <a:r>
              <a:rPr lang="en-IN" dirty="0" smtClean="0"/>
              <a:t> </a:t>
            </a:r>
            <a:r>
              <a:rPr lang="en-US" dirty="0" smtClean="0"/>
              <a:t>If </a:t>
            </a:r>
            <a:r>
              <a:rPr lang="en-US" dirty="0"/>
              <a:t>f(n) &gt;= c.g(n) for c = constant and n &gt; n0. Then we say f(n) is Ω(g(n))</a:t>
            </a:r>
            <a:endParaRPr lang="en-IN" dirty="0"/>
          </a:p>
          <a:p>
            <a:pPr hangingPunct="0"/>
            <a:r>
              <a:rPr lang="en-US" b="1" dirty="0"/>
              <a:t>Theta Notation, </a:t>
            </a:r>
            <a:r>
              <a:rPr lang="en-US" b="1" dirty="0" smtClean="0"/>
              <a:t>θ</a:t>
            </a:r>
            <a:endParaRPr lang="en-IN" dirty="0"/>
          </a:p>
          <a:p>
            <a:pPr lvl="1"/>
            <a:r>
              <a:rPr lang="en-US" dirty="0"/>
              <a:t>Theta, commonly written as </a:t>
            </a:r>
            <a:r>
              <a:rPr lang="en-US" b="1" dirty="0"/>
              <a:t>Θ</a:t>
            </a:r>
            <a:r>
              <a:rPr lang="en-US" dirty="0"/>
              <a:t>, is an Asymptotic Notation to denote the </a:t>
            </a:r>
            <a:r>
              <a:rPr lang="en-US" b="1" dirty="0"/>
              <a:t>asymptotically tight bound</a:t>
            </a:r>
            <a:r>
              <a:rPr lang="en-US" dirty="0"/>
              <a:t> on the growth rate of runtime of an </a:t>
            </a:r>
            <a:r>
              <a:rPr lang="en-US" dirty="0" smtClean="0"/>
              <a:t>algorithm.</a:t>
            </a:r>
            <a:r>
              <a:rPr lang="en-IN" dirty="0" smtClean="0"/>
              <a:t> </a:t>
            </a:r>
            <a:r>
              <a:rPr lang="en-US" dirty="0" smtClean="0"/>
              <a:t>f(n</a:t>
            </a:r>
            <a:r>
              <a:rPr lang="en-US" dirty="0"/>
              <a:t>) is Θ(g(n)), if for some real constants c1, c2 and n0 (c1 &gt; 0, c2 &gt; 0, n0 &gt; 0), c1 g(n) is &lt; f(n) is &lt; c2 g(n) for every input size n (n &gt; n0</a:t>
            </a:r>
            <a:r>
              <a:rPr lang="en-US" dirty="0" smtClean="0"/>
              <a:t>).</a:t>
            </a:r>
            <a:r>
              <a:rPr lang="en-IN" dirty="0" smtClean="0"/>
              <a:t> </a:t>
            </a:r>
            <a:r>
              <a:rPr lang="en-US" dirty="0"/>
              <a:t> f(n) is Θ(g(n)) implies f(n) is O(g(n)) as well as f(n) is Ω(g(n</a:t>
            </a:r>
            <a:r>
              <a:rPr lang="en-US" dirty="0" smtClean="0"/>
              <a:t>)).</a:t>
            </a:r>
            <a:r>
              <a:rPr lang="en-IN" dirty="0" smtClean="0"/>
              <a:t> </a:t>
            </a:r>
            <a:r>
              <a:rPr lang="en-US" dirty="0" smtClean="0"/>
              <a:t>The </a:t>
            </a:r>
            <a:r>
              <a:rPr lang="en-US" dirty="0"/>
              <a:t>notation θ(n) is the formal way to express both the lower bound and the upper bound of an algorithm's running time. It is represented as follows −</a:t>
            </a:r>
            <a:endParaRPr lang="en-IN" dirty="0"/>
          </a:p>
          <a:p>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14</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smtClean="0"/>
              <a:t>Algorithm Analysis</a:t>
            </a:r>
            <a:endParaRPr lang="en-IN" dirty="0"/>
          </a:p>
        </p:txBody>
      </p:sp>
      <p:sp>
        <p:nvSpPr>
          <p:cNvPr id="3" name="Content Placeholder 2"/>
          <p:cNvSpPr>
            <a:spLocks noGrp="1"/>
          </p:cNvSpPr>
          <p:nvPr>
            <p:ph idx="1"/>
          </p:nvPr>
        </p:nvSpPr>
        <p:spPr>
          <a:xfrm>
            <a:off x="457200" y="692696"/>
            <a:ext cx="8229600" cy="5433467"/>
          </a:xfrm>
        </p:spPr>
        <p:txBody>
          <a:bodyPr>
            <a:normAutofit/>
          </a:bodyPr>
          <a:lstStyle/>
          <a:p>
            <a:r>
              <a:rPr lang="en-IN" sz="1800" dirty="0" smtClean="0"/>
              <a:t>Sequence of statements statement 1; statement 2; ... statement k;</a:t>
            </a:r>
          </a:p>
          <a:p>
            <a:pPr lvl="1"/>
            <a:r>
              <a:rPr lang="en-IN" sz="1400" dirty="0" smtClean="0"/>
              <a:t>Total time  of execution = time(statement 1) + time(statement 2) + ... + time(statement k)</a:t>
            </a:r>
            <a:endParaRPr lang="en-IN" sz="1800" dirty="0" smtClean="0"/>
          </a:p>
          <a:p>
            <a:r>
              <a:rPr lang="en-IN" sz="1800" dirty="0" smtClean="0"/>
              <a:t>For "simple"   statement time may be O(1).</a:t>
            </a:r>
          </a:p>
          <a:p>
            <a:r>
              <a:rPr lang="en-IN" sz="1800" dirty="0" smtClean="0"/>
              <a:t>if (cond) then block 1  else block 2  : max(time(block 1), time(block 2))</a:t>
            </a:r>
          </a:p>
          <a:p>
            <a:r>
              <a:rPr lang="en-IN" sz="1800" dirty="0" smtClean="0"/>
              <a:t>Loops for I in 1 .. N loop sequence of statements end loop; execution time is O(N)</a:t>
            </a:r>
          </a:p>
          <a:p>
            <a:r>
              <a:rPr lang="en-IN" sz="1800" dirty="0" smtClean="0"/>
              <a:t>Statements with function/ procedure calls calculated same way</a:t>
            </a:r>
          </a:p>
          <a:p>
            <a:r>
              <a:rPr lang="en-US" sz="1800" b="1" dirty="0"/>
              <a:t>Random Access Machine </a:t>
            </a:r>
            <a:r>
              <a:rPr lang="en-US" sz="1800" b="1" dirty="0" smtClean="0"/>
              <a:t>model</a:t>
            </a:r>
            <a:r>
              <a:rPr lang="en-IN" sz="1800" dirty="0" smtClean="0"/>
              <a:t> :</a:t>
            </a:r>
            <a:r>
              <a:rPr lang="en-US" sz="1800" dirty="0" smtClean="0"/>
              <a:t> Assumes </a:t>
            </a:r>
            <a:r>
              <a:rPr lang="en-US" sz="1800" dirty="0"/>
              <a:t>a single processor</a:t>
            </a:r>
            <a:r>
              <a:rPr lang="en-US" sz="1800" dirty="0" smtClean="0"/>
              <a:t>.  Instructions </a:t>
            </a:r>
            <a:r>
              <a:rPr lang="en-US" sz="1800" dirty="0"/>
              <a:t>are </a:t>
            </a:r>
            <a:r>
              <a:rPr lang="en-US" sz="1800" dirty="0" smtClean="0"/>
              <a:t>executed </a:t>
            </a:r>
            <a:r>
              <a:rPr lang="en-US" sz="1800" dirty="0"/>
              <a:t>one after the other, with no concurrent </a:t>
            </a:r>
            <a:r>
              <a:rPr lang="en-US" sz="1800" dirty="0" smtClean="0"/>
              <a:t>operations.</a:t>
            </a:r>
          </a:p>
          <a:p>
            <a:endParaRPr lang="en-IN" sz="1800" b="1"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15</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p:cNvPicPr/>
          <p:nvPr/>
        </p:nvPicPr>
        <p:blipFill>
          <a:blip r:embed="rId2" cstate="print"/>
          <a:srcRect/>
          <a:stretch>
            <a:fillRect/>
          </a:stretch>
        </p:blipFill>
        <p:spPr bwMode="auto">
          <a:xfrm>
            <a:off x="611560" y="3429000"/>
            <a:ext cx="7488832" cy="273630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19256" cy="432048"/>
          </a:xfrm>
        </p:spPr>
        <p:txBody>
          <a:bodyPr>
            <a:noAutofit/>
          </a:bodyPr>
          <a:lstStyle/>
          <a:p>
            <a:pPr lvl="0"/>
            <a:r>
              <a:rPr lang="en-IN" sz="2800" dirty="0"/>
              <a:t>Abstract Data Type</a:t>
            </a:r>
            <a:br>
              <a:rPr lang="en-IN" sz="2800" dirty="0"/>
            </a:br>
            <a:endParaRPr lang="en-IN" sz="2800" dirty="0"/>
          </a:p>
        </p:txBody>
      </p:sp>
      <p:sp>
        <p:nvSpPr>
          <p:cNvPr id="3" name="Content Placeholder 2"/>
          <p:cNvSpPr>
            <a:spLocks noGrp="1"/>
          </p:cNvSpPr>
          <p:nvPr>
            <p:ph idx="1"/>
          </p:nvPr>
        </p:nvSpPr>
        <p:spPr>
          <a:xfrm>
            <a:off x="457200" y="476672"/>
            <a:ext cx="8229600" cy="5649491"/>
          </a:xfrm>
        </p:spPr>
        <p:txBody>
          <a:bodyPr>
            <a:normAutofit/>
          </a:bodyPr>
          <a:lstStyle/>
          <a:p>
            <a:pPr hangingPunct="0"/>
            <a:r>
              <a:rPr lang="en-US" sz="2000" dirty="0"/>
              <a:t>ADT is a conceptual model of information structure.</a:t>
            </a:r>
            <a:endParaRPr lang="en-IN" sz="2000" dirty="0"/>
          </a:p>
          <a:p>
            <a:pPr hangingPunct="0"/>
            <a:r>
              <a:rPr lang="en-US" sz="2000" dirty="0"/>
              <a:t>An ADT specifies the components, their structuring relationships and a list of operations that are allowed to be performed.</a:t>
            </a:r>
            <a:endParaRPr lang="en-IN" sz="2000" dirty="0"/>
          </a:p>
          <a:p>
            <a:pPr hangingPunct="0"/>
            <a:r>
              <a:rPr lang="en-US" sz="2000" dirty="0"/>
              <a:t>ADTs are independent of data representation and implementation of operations.</a:t>
            </a:r>
            <a:endParaRPr lang="en-IN" sz="2000" dirty="0"/>
          </a:p>
          <a:p>
            <a:pPr hangingPunct="0"/>
            <a:r>
              <a:rPr lang="en-US" sz="2000" dirty="0"/>
              <a:t>It is just a specification, no design or implementation info is included.</a:t>
            </a:r>
            <a:endParaRPr lang="en-IN" sz="2000" dirty="0"/>
          </a:p>
          <a:p>
            <a:pPr hangingPunct="0"/>
            <a:r>
              <a:rPr lang="en-US" sz="2000" dirty="0"/>
              <a:t>Specification involves the “what’s of the operations, not the “how’s.</a:t>
            </a:r>
            <a:endParaRPr lang="en-IN" sz="2000" dirty="0"/>
          </a:p>
          <a:p>
            <a:r>
              <a:rPr lang="en-IN" sz="2000" dirty="0"/>
              <a:t>ADT of Stack</a:t>
            </a:r>
          </a:p>
          <a:p>
            <a:pPr lvl="1" hangingPunct="0"/>
            <a:r>
              <a:rPr lang="en-US" sz="1900" dirty="0" smtClean="0"/>
              <a:t> push: takes a stack state and an arbitrary value, returns a stack state;</a:t>
            </a:r>
            <a:endParaRPr lang="en-IN" sz="1900" dirty="0" smtClean="0"/>
          </a:p>
          <a:p>
            <a:pPr lvl="1" hangingPunct="0"/>
            <a:r>
              <a:rPr lang="en-US" sz="1900" dirty="0" smtClean="0"/>
              <a:t> </a:t>
            </a:r>
            <a:r>
              <a:rPr lang="en-US" sz="1900" dirty="0"/>
              <a:t>top: takes a stack state, returns a value;</a:t>
            </a:r>
            <a:endParaRPr lang="en-IN" sz="1900" dirty="0"/>
          </a:p>
          <a:p>
            <a:pPr lvl="1" hangingPunct="0"/>
            <a:r>
              <a:rPr lang="en-US" sz="1900" dirty="0" smtClean="0"/>
              <a:t> </a:t>
            </a:r>
            <a:r>
              <a:rPr lang="en-US" sz="1900" dirty="0"/>
              <a:t>pop: takes a stack state, returns a stack </a:t>
            </a:r>
            <a:r>
              <a:rPr lang="en-US" sz="1900" dirty="0" smtClean="0"/>
              <a:t>state</a:t>
            </a:r>
            <a:r>
              <a:rPr lang="en-US" sz="1900" dirty="0" smtClean="0"/>
              <a:t>; with </a:t>
            </a:r>
            <a:r>
              <a:rPr lang="en-US" sz="1900" dirty="0"/>
              <a:t>the following axioms:</a:t>
            </a:r>
            <a:endParaRPr lang="en-IN" sz="1900" dirty="0"/>
          </a:p>
          <a:p>
            <a:pPr lvl="2" hangingPunct="0"/>
            <a:r>
              <a:rPr lang="en-US" sz="1900" dirty="0" smtClean="0"/>
              <a:t> </a:t>
            </a:r>
            <a:r>
              <a:rPr lang="en-US" sz="1900" dirty="0"/>
              <a:t>top(push(s,x)) = x (pushing an item onto a stack leaves it at the top)</a:t>
            </a:r>
            <a:endParaRPr lang="en-IN" sz="1900" dirty="0"/>
          </a:p>
          <a:p>
            <a:pPr lvl="2" hangingPunct="0"/>
            <a:r>
              <a:rPr lang="en-US" sz="1900" dirty="0" smtClean="0"/>
              <a:t>pop(push(s,x</a:t>
            </a:r>
            <a:r>
              <a:rPr lang="en-US" sz="1900" dirty="0"/>
              <a:t>)) = s (pop undoes the effect of push)</a:t>
            </a:r>
            <a:endParaRPr lang="en-IN" sz="1900" dirty="0"/>
          </a:p>
          <a:p>
            <a:r>
              <a:rPr lang="en-US" sz="2000" dirty="0"/>
              <a:t>Advantages of abstract data typing</a:t>
            </a:r>
            <a:endParaRPr lang="en-IN" sz="2000" dirty="0"/>
          </a:p>
          <a:p>
            <a:pPr lvl="1"/>
            <a:r>
              <a:rPr lang="en-US" sz="1200" b="1" dirty="0" smtClean="0"/>
              <a:t>Encapsulation </a:t>
            </a:r>
          </a:p>
          <a:p>
            <a:pPr lvl="1"/>
            <a:r>
              <a:rPr lang="en-US" sz="1200" b="1" dirty="0" smtClean="0"/>
              <a:t>Localization </a:t>
            </a:r>
            <a:r>
              <a:rPr lang="en-US" sz="1200" b="1" dirty="0"/>
              <a:t>of </a:t>
            </a:r>
            <a:r>
              <a:rPr lang="en-US" sz="1200" b="1" dirty="0" smtClean="0"/>
              <a:t>change </a:t>
            </a:r>
          </a:p>
          <a:p>
            <a:pPr lvl="1"/>
            <a:r>
              <a:rPr lang="en-US" sz="1200" b="1" dirty="0" smtClean="0"/>
              <a:t>Flexibility</a:t>
            </a:r>
            <a:endParaRPr lang="en-IN" sz="1200" b="1" dirty="0"/>
          </a:p>
          <a:p>
            <a:pPr lvl="1"/>
            <a:endParaRPr lang="en-IN" sz="1200" b="1" dirty="0"/>
          </a:p>
          <a:p>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16</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sz="3100" dirty="0"/>
              <a:t>Arrays</a:t>
            </a:r>
            <a:r>
              <a:rPr lang="en-US" dirty="0"/>
              <a:t> </a:t>
            </a:r>
            <a:endParaRPr lang="en-IN" dirty="0"/>
          </a:p>
        </p:txBody>
      </p:sp>
      <p:sp>
        <p:nvSpPr>
          <p:cNvPr id="3" name="Content Placeholder 2"/>
          <p:cNvSpPr>
            <a:spLocks noGrp="1"/>
          </p:cNvSpPr>
          <p:nvPr>
            <p:ph idx="1"/>
          </p:nvPr>
        </p:nvSpPr>
        <p:spPr>
          <a:xfrm>
            <a:off x="457200" y="836712"/>
            <a:ext cx="8229600" cy="5289451"/>
          </a:xfrm>
        </p:spPr>
        <p:txBody>
          <a:bodyPr>
            <a:normAutofit/>
          </a:bodyPr>
          <a:lstStyle/>
          <a:p>
            <a:r>
              <a:rPr lang="en-US" sz="1800" dirty="0"/>
              <a:t>Array is a fixed-size sequenced collection of variables belonging to the same data types. The array has adjacent memory locations to store values. </a:t>
            </a:r>
            <a:endParaRPr lang="en-IN" sz="1800" dirty="0"/>
          </a:p>
          <a:p>
            <a:pPr hangingPunct="0"/>
            <a:r>
              <a:rPr lang="en-US" sz="1800" b="1" dirty="0"/>
              <a:t>0</a:t>
            </a:r>
            <a:r>
              <a:rPr lang="en-US" sz="1800" dirty="0"/>
              <a:t> (</a:t>
            </a:r>
            <a:r>
              <a:rPr lang="en-US" sz="1800" dirty="0">
                <a:hlinkClick r:id="rId2" tooltip="Zero-based numbering"/>
              </a:rPr>
              <a:t>zero-based indexing</a:t>
            </a:r>
            <a:r>
              <a:rPr lang="en-US" sz="1800" dirty="0"/>
              <a:t>): The first element of the array is indexed by subscript of 0. </a:t>
            </a:r>
            <a:endParaRPr lang="en-IN" sz="1800" dirty="0"/>
          </a:p>
          <a:p>
            <a:pPr hangingPunct="0"/>
            <a:r>
              <a:rPr lang="en-US" sz="1800" b="1" dirty="0"/>
              <a:t>1</a:t>
            </a:r>
            <a:r>
              <a:rPr lang="en-US" sz="1800" dirty="0"/>
              <a:t> (</a:t>
            </a:r>
            <a:r>
              <a:rPr lang="en-US" sz="1800" i="1" dirty="0"/>
              <a:t>one-based indexing</a:t>
            </a:r>
            <a:r>
              <a:rPr lang="en-US" sz="1800" dirty="0"/>
              <a:t>): The first element of the array is indexed by subscript of 1 </a:t>
            </a:r>
            <a:endParaRPr lang="en-IN" sz="1800" dirty="0"/>
          </a:p>
          <a:p>
            <a:pPr hangingPunct="0"/>
            <a:r>
              <a:rPr lang="en-US" sz="1800" b="1" dirty="0"/>
              <a:t>n</a:t>
            </a:r>
            <a:r>
              <a:rPr lang="en-US" sz="1800" dirty="0"/>
              <a:t> (</a:t>
            </a:r>
            <a:r>
              <a:rPr lang="en-US" sz="1800" i="1" dirty="0"/>
              <a:t>n-based indexing</a:t>
            </a:r>
            <a:r>
              <a:rPr lang="en-US" sz="1800" dirty="0"/>
              <a:t>): The base index of an array can be freely chosen. Usually programming languages allowing </a:t>
            </a:r>
            <a:r>
              <a:rPr lang="en-US" sz="1800" i="1" dirty="0"/>
              <a:t>n-based indexing</a:t>
            </a:r>
            <a:r>
              <a:rPr lang="en-US" sz="1800" dirty="0"/>
              <a:t> also allow negative index values and other </a:t>
            </a:r>
            <a:r>
              <a:rPr lang="en-US" sz="1800" dirty="0">
                <a:hlinkClick r:id="rId3" tooltip="Scalar (computing)"/>
              </a:rPr>
              <a:t>scalar</a:t>
            </a:r>
            <a:r>
              <a:rPr lang="en-US" sz="1800" dirty="0"/>
              <a:t> data types like </a:t>
            </a:r>
            <a:r>
              <a:rPr lang="en-US" sz="1800" dirty="0">
                <a:hlinkClick r:id="rId4" tooltip="Enumerated type"/>
              </a:rPr>
              <a:t>enumerations</a:t>
            </a:r>
            <a:r>
              <a:rPr lang="en-US" sz="1800" dirty="0"/>
              <a:t>, or </a:t>
            </a:r>
            <a:r>
              <a:rPr lang="en-US" sz="1800" dirty="0">
                <a:hlinkClick r:id="rId5" tooltip="Character (computing)"/>
              </a:rPr>
              <a:t>characters</a:t>
            </a:r>
            <a:r>
              <a:rPr lang="en-US" sz="1800" dirty="0"/>
              <a:t> may be used as an array index.</a:t>
            </a:r>
            <a:endParaRPr lang="en-IN" sz="1800" dirty="0"/>
          </a:p>
          <a:p>
            <a:r>
              <a:rPr lang="en-IN" sz="1800" dirty="0" smtClean="0"/>
              <a:t>Array Declaration /;</a:t>
            </a:r>
            <a:r>
              <a:rPr lang="en-US" sz="1800" dirty="0" smtClean="0"/>
              <a:t>data </a:t>
            </a:r>
            <a:r>
              <a:rPr lang="en-US" sz="1800" dirty="0"/>
              <a:t>type </a:t>
            </a:r>
            <a:r>
              <a:rPr lang="en-US" sz="1800" dirty="0" smtClean="0"/>
              <a:t>Arrayname[sizeofArray]; Arrayname[row][column]; </a:t>
            </a:r>
          </a:p>
          <a:p>
            <a:r>
              <a:rPr lang="en-US" sz="1800" dirty="0" smtClean="0"/>
              <a:t>Operations: Traversing , Inserting , Deleting , Searching , Updating</a:t>
            </a:r>
          </a:p>
          <a:p>
            <a:r>
              <a:rPr lang="en-US" sz="1800" dirty="0" smtClean="0"/>
              <a:t>Some language allows resizing array.</a:t>
            </a:r>
          </a:p>
          <a:p>
            <a:pPr hangingPunct="0"/>
            <a:r>
              <a:rPr lang="en-US" sz="1800" dirty="0"/>
              <a:t>Advantages: </a:t>
            </a:r>
            <a:endParaRPr lang="en-US" sz="1800" dirty="0" smtClean="0"/>
          </a:p>
          <a:p>
            <a:pPr lvl="1" hangingPunct="0"/>
            <a:r>
              <a:rPr lang="en-US" sz="1400" dirty="0" smtClean="0"/>
              <a:t>Convenient , implement linked list, stack , queue , tree , graph etc, space savings , </a:t>
            </a:r>
          </a:p>
          <a:p>
            <a:pPr hangingPunct="0"/>
            <a:r>
              <a:rPr lang="en-US" sz="1800" dirty="0" smtClean="0"/>
              <a:t>Disadvantage</a:t>
            </a:r>
          </a:p>
          <a:p>
            <a:pPr lvl="1" hangingPunct="0">
              <a:buFont typeface="Courier New" pitchFamily="49" charset="0"/>
              <a:buChar char="o"/>
            </a:pPr>
            <a:r>
              <a:rPr lang="en-US" sz="1400" dirty="0" smtClean="0"/>
              <a:t> Static , Partially full , insertion , deletion in middle is costly , Bound checking require</a:t>
            </a:r>
            <a:r>
              <a:rPr lang="en-US" sz="1400" dirty="0"/>
              <a:t/>
            </a:r>
            <a:br>
              <a:rPr lang="en-US" sz="1400" dirty="0"/>
            </a:br>
            <a:endParaRPr lang="en-IN" sz="1400" dirty="0" smtClean="0"/>
          </a:p>
          <a:p>
            <a:endParaRPr lang="en-US" sz="1800" dirty="0" smtClean="0"/>
          </a:p>
          <a:p>
            <a:endParaRPr lang="en-IN" sz="1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17</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Stack</a:t>
            </a:r>
            <a:endParaRPr lang="en-IN" sz="2800" dirty="0"/>
          </a:p>
        </p:txBody>
      </p:sp>
      <p:graphicFrame>
        <p:nvGraphicFramePr>
          <p:cNvPr id="6" name="Content Placeholder 5"/>
          <p:cNvGraphicFramePr>
            <a:graphicFrameLocks noGrp="1"/>
          </p:cNvGraphicFramePr>
          <p:nvPr>
            <p:ph idx="1"/>
          </p:nvPr>
        </p:nvGraphicFramePr>
        <p:xfrm>
          <a:off x="457200" y="765175"/>
          <a:ext cx="8229600" cy="6400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800" b="1" kern="1200" dirty="0" smtClean="0">
                          <a:solidFill>
                            <a:schemeClr val="lt1"/>
                          </a:solidFill>
                          <a:latin typeface="+mn-lt"/>
                          <a:ea typeface="+mn-ea"/>
                          <a:cs typeface="+mn-cs"/>
                        </a:rPr>
                        <a:t>A stack is an Abstract Data Type (ADT), </a:t>
                      </a:r>
                    </a:p>
                    <a:p>
                      <a:r>
                        <a:rPr lang="en-US" sz="1800" b="1" kern="1200" dirty="0" smtClean="0">
                          <a:solidFill>
                            <a:schemeClr val="lt1"/>
                          </a:solidFill>
                          <a:latin typeface="+mn-lt"/>
                          <a:ea typeface="+mn-ea"/>
                          <a:cs typeface="+mn-cs"/>
                        </a:rPr>
                        <a:t>behaves like a real-world stack</a:t>
                      </a:r>
                      <a:endParaRPr lang="en-IN" dirty="0"/>
                    </a:p>
                  </a:txBody>
                  <a:tcPr/>
                </a:tc>
                <a:tc>
                  <a:txBody>
                    <a:bodyPr/>
                    <a:lstStyle/>
                    <a:p>
                      <a:endParaRPr lang="en-IN" dirty="0" smtClean="0"/>
                    </a:p>
                    <a:p>
                      <a:endParaRPr lang="en-IN" dirty="0"/>
                    </a:p>
                  </a:txBody>
                  <a:tcPr/>
                </a:tc>
              </a:tr>
            </a:tbl>
          </a:graphicData>
        </a:graphic>
      </p:graphicFrame>
      <p:sp>
        <p:nvSpPr>
          <p:cNvPr id="4" name="Slide Number Placeholder 3"/>
          <p:cNvSpPr>
            <a:spLocks noGrp="1"/>
          </p:cNvSpPr>
          <p:nvPr>
            <p:ph type="sldNum" sz="quarter" idx="12"/>
          </p:nvPr>
        </p:nvSpPr>
        <p:spPr/>
        <p:txBody>
          <a:bodyPr/>
          <a:lstStyle/>
          <a:p>
            <a:fld id="{4CAA379E-456F-4AE4-A15E-F39F409D52E6}" type="slidenum">
              <a:rPr lang="en-IN" smtClean="0"/>
              <a:pPr/>
              <a:t>18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8" name="Picture 7" descr="Stack Example"/>
          <p:cNvPicPr/>
          <p:nvPr/>
        </p:nvPicPr>
        <p:blipFill>
          <a:blip r:embed="rId2" cstate="print"/>
          <a:srcRect/>
          <a:stretch>
            <a:fillRect/>
          </a:stretch>
        </p:blipFill>
        <p:spPr bwMode="auto">
          <a:xfrm>
            <a:off x="4644008" y="764704"/>
            <a:ext cx="3667125" cy="576064"/>
          </a:xfrm>
          <a:prstGeom prst="rect">
            <a:avLst/>
          </a:prstGeom>
          <a:noFill/>
          <a:ln w="9525">
            <a:noFill/>
            <a:miter lim="800000"/>
            <a:headEnd/>
            <a:tailEnd/>
          </a:ln>
        </p:spPr>
      </p:pic>
      <p:graphicFrame>
        <p:nvGraphicFramePr>
          <p:cNvPr id="9" name="Table 8"/>
          <p:cNvGraphicFramePr>
            <a:graphicFrameLocks noGrp="1"/>
          </p:cNvGraphicFramePr>
          <p:nvPr/>
        </p:nvGraphicFramePr>
        <p:xfrm>
          <a:off x="467544" y="1484784"/>
          <a:ext cx="8424936" cy="4968552"/>
        </p:xfrm>
        <a:graphic>
          <a:graphicData uri="http://schemas.openxmlformats.org/drawingml/2006/table">
            <a:tbl>
              <a:tblPr firstRow="1" bandRow="1">
                <a:tableStyleId>{5C22544A-7EE6-4342-B048-85BDC9FD1C3A}</a:tableStyleId>
              </a:tblPr>
              <a:tblGrid>
                <a:gridCol w="8424936"/>
              </a:tblGrid>
              <a:tr h="4968552">
                <a:tc>
                  <a:txBody>
                    <a:bodyPr/>
                    <a:lstStyle/>
                    <a:p>
                      <a:pPr>
                        <a:buFont typeface="Arial" pitchFamily="34" charset="0"/>
                        <a:buChar char="•"/>
                      </a:pPr>
                      <a:r>
                        <a:rPr lang="en-US" sz="1800" b="1" kern="1200" dirty="0" smtClean="0">
                          <a:solidFill>
                            <a:schemeClr val="lt1"/>
                          </a:solidFill>
                          <a:latin typeface="+mn-lt"/>
                          <a:ea typeface="+mn-ea"/>
                          <a:cs typeface="+mn-cs"/>
                        </a:rPr>
                        <a:t> Last-in-first-out ( LIFO) , Push , Pop , implemented  by  Array, Pointer, and Linked List.</a:t>
                      </a:r>
                    </a:p>
                    <a:p>
                      <a:pPr>
                        <a:buFont typeface="Arial" pitchFamily="34" charset="0"/>
                        <a:buChar char="•"/>
                      </a:pPr>
                      <a:r>
                        <a:rPr lang="en-IN" dirty="0" smtClean="0"/>
                        <a:t>Basic Operations</a:t>
                      </a:r>
                    </a:p>
                    <a:p>
                      <a:pPr lvl="1">
                        <a:buFont typeface="Arial" pitchFamily="34" charset="0"/>
                        <a:buChar char="•"/>
                      </a:pPr>
                      <a:r>
                        <a:rPr lang="en-US" sz="1800" b="1" kern="1200" dirty="0" smtClean="0">
                          <a:solidFill>
                            <a:schemeClr val="lt1"/>
                          </a:solidFill>
                          <a:latin typeface="+mn-lt"/>
                          <a:ea typeface="+mn-ea"/>
                          <a:cs typeface="+mn-cs"/>
                        </a:rPr>
                        <a:t> push() − Pushing (storing) an element on the stack.</a:t>
                      </a:r>
                      <a:endParaRPr lang="en-IN" sz="1800" b="1" kern="1200" dirty="0" smtClean="0">
                        <a:solidFill>
                          <a:schemeClr val="lt1"/>
                        </a:solidFill>
                        <a:latin typeface="+mn-lt"/>
                        <a:ea typeface="+mn-ea"/>
                        <a:cs typeface="+mn-cs"/>
                      </a:endParaRPr>
                    </a:p>
                    <a:p>
                      <a:pPr lvl="1">
                        <a:buFont typeface="Arial" pitchFamily="34" charset="0"/>
                        <a:buChar char="•"/>
                      </a:pPr>
                      <a:r>
                        <a:rPr lang="en-US" sz="1800" b="1" kern="1200" dirty="0" smtClean="0">
                          <a:solidFill>
                            <a:schemeClr val="lt1"/>
                          </a:solidFill>
                          <a:latin typeface="+mn-lt"/>
                          <a:ea typeface="+mn-ea"/>
                          <a:cs typeface="+mn-cs"/>
                        </a:rPr>
                        <a:t> pop() − Removing (accessing) an element from the stack.−</a:t>
                      </a:r>
                      <a:endParaRPr lang="en-IN" sz="1800" b="1" kern="1200" dirty="0" smtClean="0">
                        <a:solidFill>
                          <a:schemeClr val="lt1"/>
                        </a:solidFill>
                        <a:latin typeface="+mn-lt"/>
                        <a:ea typeface="+mn-ea"/>
                        <a:cs typeface="+mn-cs"/>
                      </a:endParaRPr>
                    </a:p>
                    <a:p>
                      <a:pPr lvl="1">
                        <a:buFont typeface="Arial" pitchFamily="34" charset="0"/>
                        <a:buChar char="•"/>
                      </a:pPr>
                      <a:r>
                        <a:rPr lang="en-US" sz="1800" b="1" kern="1200" dirty="0" smtClean="0">
                          <a:solidFill>
                            <a:schemeClr val="lt1"/>
                          </a:solidFill>
                          <a:latin typeface="+mn-lt"/>
                          <a:ea typeface="+mn-ea"/>
                          <a:cs typeface="+mn-cs"/>
                        </a:rPr>
                        <a:t> top() − get the top data element of the stack, without removing it.</a:t>
                      </a:r>
                      <a:endParaRPr lang="en-IN" sz="1800" b="1" kern="1200" dirty="0" smtClean="0">
                        <a:solidFill>
                          <a:schemeClr val="lt1"/>
                        </a:solidFill>
                        <a:latin typeface="+mn-lt"/>
                        <a:ea typeface="+mn-ea"/>
                        <a:cs typeface="+mn-cs"/>
                      </a:endParaRPr>
                    </a:p>
                    <a:p>
                      <a:pPr lvl="1">
                        <a:buFont typeface="Arial" pitchFamily="34" charset="0"/>
                        <a:buChar char="•"/>
                      </a:pPr>
                      <a:r>
                        <a:rPr lang="en-US" sz="1800" b="1" kern="1200" dirty="0" smtClean="0">
                          <a:solidFill>
                            <a:schemeClr val="lt1"/>
                          </a:solidFill>
                          <a:latin typeface="+mn-lt"/>
                          <a:ea typeface="+mn-ea"/>
                          <a:cs typeface="+mn-cs"/>
                        </a:rPr>
                        <a:t> isFull() − check if stack is full. May not require for link list implementation.</a:t>
                      </a:r>
                      <a:endParaRPr lang="en-IN" sz="1800" b="1" kern="1200" dirty="0" smtClean="0">
                        <a:solidFill>
                          <a:schemeClr val="lt1"/>
                        </a:solidFill>
                        <a:latin typeface="+mn-lt"/>
                        <a:ea typeface="+mn-ea"/>
                        <a:cs typeface="+mn-cs"/>
                      </a:endParaRPr>
                    </a:p>
                    <a:p>
                      <a:pPr lvl="1">
                        <a:buFont typeface="Arial" pitchFamily="34" charset="0"/>
                        <a:buChar char="•"/>
                      </a:pPr>
                      <a:r>
                        <a:rPr lang="en-US" sz="1800" b="1" kern="1200" dirty="0" smtClean="0">
                          <a:solidFill>
                            <a:schemeClr val="lt1"/>
                          </a:solidFill>
                          <a:latin typeface="+mn-lt"/>
                          <a:ea typeface="+mn-ea"/>
                          <a:cs typeface="+mn-cs"/>
                        </a:rPr>
                        <a:t> isEmpty() − check if stack is empty.</a:t>
                      </a:r>
                      <a:endParaRPr lang="en-IN" sz="1800" b="1" kern="1200" dirty="0" smtClean="0">
                        <a:solidFill>
                          <a:schemeClr val="lt1"/>
                        </a:solidFill>
                        <a:latin typeface="+mn-lt"/>
                        <a:ea typeface="+mn-ea"/>
                        <a:cs typeface="+mn-cs"/>
                      </a:endParaRPr>
                    </a:p>
                    <a:p>
                      <a:pPr>
                        <a:buFont typeface="Arial" pitchFamily="34" charset="0"/>
                        <a:buChar char="•"/>
                      </a:pPr>
                      <a:r>
                        <a:rPr lang="en-IN" dirty="0" smtClean="0"/>
                        <a:t> Example   : Programming.</a:t>
                      </a:r>
                    </a:p>
                    <a:p>
                      <a:pPr>
                        <a:buFont typeface="Arial" pitchFamily="34" charset="0"/>
                        <a:buChar char="•"/>
                      </a:pPr>
                      <a:r>
                        <a:rPr lang="en-IN" dirty="0" smtClean="0"/>
                        <a:t> Array Implementation</a:t>
                      </a:r>
                      <a:r>
                        <a:rPr lang="en-IN" baseline="0" dirty="0" smtClean="0"/>
                        <a:t> and Link list implementation.</a:t>
                      </a:r>
                      <a:endParaRPr lang="en-IN" dirty="0" smtClean="0"/>
                    </a:p>
                    <a:p>
                      <a:pPr>
                        <a:buFont typeface="Arial" pitchFamily="34" charset="0"/>
                        <a:buChar char="•"/>
                      </a:pPr>
                      <a:endParaRPr lang="en-IN"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Queue</a:t>
            </a:r>
            <a:endParaRPr lang="en-IN" sz="2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19</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Content Placeholder 5" descr="queue">
            <a:hlinkClick r:id="rId2"/>
          </p:cNvPr>
          <p:cNvPicPr>
            <a:picLocks noGrp="1"/>
          </p:cNvPicPr>
          <p:nvPr>
            <p:ph idx="1"/>
          </p:nvPr>
        </p:nvPicPr>
        <p:blipFill>
          <a:blip r:embed="rId3" cstate="print"/>
          <a:srcRect/>
          <a:stretch>
            <a:fillRect/>
          </a:stretch>
        </p:blipFill>
        <p:spPr bwMode="auto">
          <a:xfrm>
            <a:off x="0" y="5157192"/>
            <a:ext cx="4355976" cy="1700808"/>
          </a:xfrm>
          <a:prstGeom prst="rect">
            <a:avLst/>
          </a:prstGeom>
          <a:noFill/>
          <a:ln w="9525">
            <a:noFill/>
            <a:miter lim="800000"/>
            <a:headEnd/>
            <a:tailEnd/>
          </a:ln>
        </p:spPr>
      </p:pic>
      <p:graphicFrame>
        <p:nvGraphicFramePr>
          <p:cNvPr id="7" name="Table 6"/>
          <p:cNvGraphicFramePr>
            <a:graphicFrameLocks noGrp="1"/>
          </p:cNvGraphicFramePr>
          <p:nvPr/>
        </p:nvGraphicFramePr>
        <p:xfrm>
          <a:off x="0" y="476672"/>
          <a:ext cx="9144000" cy="4682872"/>
        </p:xfrm>
        <a:graphic>
          <a:graphicData uri="http://schemas.openxmlformats.org/drawingml/2006/table">
            <a:tbl>
              <a:tblPr firstRow="1" bandRow="1">
                <a:tableStyleId>{5C22544A-7EE6-4342-B048-85BDC9FD1C3A}</a:tableStyleId>
              </a:tblPr>
              <a:tblGrid>
                <a:gridCol w="9144000"/>
              </a:tblGrid>
              <a:tr h="4682872">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kern="1200" dirty="0" smtClean="0">
                          <a:solidFill>
                            <a:schemeClr val="lt1"/>
                          </a:solidFill>
                          <a:latin typeface="+mn-lt"/>
                          <a:ea typeface="+mn-ea"/>
                          <a:cs typeface="+mn-cs"/>
                        </a:rPr>
                        <a:t> </a:t>
                      </a:r>
                      <a:r>
                        <a:rPr lang="en-US" sz="1600" b="0" kern="1200" dirty="0" smtClean="0">
                          <a:solidFill>
                            <a:schemeClr val="lt1"/>
                          </a:solidFill>
                          <a:latin typeface="+mn-lt"/>
                          <a:ea typeface="+mn-ea"/>
                          <a:cs typeface="+mn-cs"/>
                        </a:rPr>
                        <a:t>A linear structure which follows a particular order in which the operations are performed. The order is First In First Out (FIFO).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kern="1200" dirty="0" smtClean="0">
                          <a:solidFill>
                            <a:schemeClr val="lt1"/>
                          </a:solidFill>
                          <a:latin typeface="+mn-lt"/>
                          <a:ea typeface="+mn-ea"/>
                          <a:cs typeface="+mn-cs"/>
                        </a:rPr>
                        <a:t> Queue </a:t>
                      </a:r>
                      <a:r>
                        <a:rPr lang="en-US" sz="1600" b="0" kern="1200" dirty="0" smtClean="0">
                          <a:solidFill>
                            <a:schemeClr val="lt1"/>
                          </a:solidFill>
                          <a:latin typeface="+mn-lt"/>
                          <a:ea typeface="+mn-ea"/>
                          <a:cs typeface="+mn-cs"/>
                        </a:rPr>
                        <a:t>is used when things don’t have to be processed immediately, but have to be processed in First In First Out order.</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kern="1200" dirty="0" smtClean="0">
                          <a:solidFill>
                            <a:schemeClr val="lt1"/>
                          </a:solidFill>
                          <a:latin typeface="+mn-lt"/>
                          <a:ea typeface="+mn-ea"/>
                          <a:cs typeface="+mn-cs"/>
                        </a:rPr>
                        <a:t> When a resource is shared among multiple consumers. Examples include CPU scheduling, Disk Scheduling.</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kern="1200" dirty="0" smtClean="0">
                          <a:solidFill>
                            <a:schemeClr val="lt1"/>
                          </a:solidFill>
                          <a:latin typeface="+mn-lt"/>
                          <a:ea typeface="+mn-ea"/>
                          <a:cs typeface="+mn-cs"/>
                        </a:rPr>
                        <a:t> When data is transferred asynchronously (data not necessarily received at same rate as sent) between two processes. Examples include IO Buffers, pipes, file IO, etc.</a:t>
                      </a:r>
                      <a:endParaRPr lang="en-IN" sz="1600" b="1" kern="1200" dirty="0" smtClean="0">
                        <a:solidFill>
                          <a:schemeClr val="lt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kern="1200" dirty="0" smtClean="0">
                          <a:solidFill>
                            <a:schemeClr val="lt1"/>
                          </a:solidFill>
                          <a:latin typeface="+mn-lt"/>
                          <a:ea typeface="+mn-ea"/>
                          <a:cs typeface="+mn-cs"/>
                        </a:rPr>
                        <a:t> Basic operation</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b="1" dirty="0" smtClean="0"/>
                        <a:t>Enqueue</a:t>
                      </a:r>
                      <a:r>
                        <a:rPr lang="en-IN" dirty="0" smtClean="0"/>
                        <a:t>: </a:t>
                      </a:r>
                      <a:r>
                        <a:rPr lang="en-IN" b="0" dirty="0" smtClean="0"/>
                        <a:t>Adds an item to the queue. If the queue is full, then it is said to be an Overflow condition.</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dirty="0" smtClean="0"/>
                        <a:t>Dequeue: </a:t>
                      </a:r>
                      <a:r>
                        <a:rPr lang="en-IN" b="0" dirty="0" smtClean="0"/>
                        <a:t>Removes an item from the queue. The items are popped in the same order in which they are pushed. If the queue is empty, then it is said to be an Underflow condition.</a:t>
                      </a:r>
                      <a:endParaRPr lang="en-IN" dirty="0" smtClean="0"/>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dirty="0" smtClean="0"/>
                        <a:t>Rear: </a:t>
                      </a:r>
                      <a:r>
                        <a:rPr lang="en-IN" b="0" dirty="0" smtClean="0"/>
                        <a:t>Get the last item from queue.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dirty="0" smtClean="0"/>
                        <a:t>Front () , peek() − </a:t>
                      </a:r>
                      <a:r>
                        <a:rPr lang="en-IN" b="0" dirty="0" smtClean="0"/>
                        <a:t>Gets the element at the front of the queue without removing it.</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dirty="0" smtClean="0"/>
                        <a:t>isfull() − </a:t>
                      </a:r>
                      <a:r>
                        <a:rPr lang="en-IN" b="0" dirty="0" smtClean="0"/>
                        <a:t>Checks if the queue is full.</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dirty="0" smtClean="0"/>
                        <a:t>isempty() − </a:t>
                      </a:r>
                      <a:r>
                        <a:rPr lang="en-IN" b="0" dirty="0" smtClean="0"/>
                        <a:t>Checks if the queue is empty.</a:t>
                      </a:r>
                      <a:endParaRPr lang="en-IN" b="0" dirty="0"/>
                    </a:p>
                  </a:txBody>
                  <a:tcPr>
                    <a:solidFill>
                      <a:srgbClr val="92D050"/>
                    </a:solidFill>
                  </a:tcPr>
                </a:tc>
              </a:tr>
            </a:tbl>
          </a:graphicData>
        </a:graphic>
      </p:graphicFrame>
      <p:graphicFrame>
        <p:nvGraphicFramePr>
          <p:cNvPr id="8" name="Table 7"/>
          <p:cNvGraphicFramePr>
            <a:graphicFrameLocks noGrp="1"/>
          </p:cNvGraphicFramePr>
          <p:nvPr/>
        </p:nvGraphicFramePr>
        <p:xfrm>
          <a:off x="4283968" y="5229200"/>
          <a:ext cx="4860032" cy="1152128"/>
        </p:xfrm>
        <a:graphic>
          <a:graphicData uri="http://schemas.openxmlformats.org/drawingml/2006/table">
            <a:tbl>
              <a:tblPr firstRow="1" bandRow="1">
                <a:tableStyleId>{5C22544A-7EE6-4342-B048-85BDC9FD1C3A}</a:tableStyleId>
              </a:tblPr>
              <a:tblGrid>
                <a:gridCol w="4860032"/>
              </a:tblGrid>
              <a:tr h="1152128">
                <a:tc>
                  <a:txBody>
                    <a:bodyPr/>
                    <a:lstStyle/>
                    <a:p>
                      <a:endParaRPr lang="en-IN" dirty="0"/>
                    </a:p>
                  </a:txBody>
                  <a:tcPr/>
                </a:tc>
              </a:tr>
            </a:tbl>
          </a:graphicData>
        </a:graphic>
      </p:graphicFrame>
      <p:pic>
        <p:nvPicPr>
          <p:cNvPr id="9" name="Picture 8" descr="http://btechsmartclass.com/DS/images/Q%20U%20LL.png"/>
          <p:cNvPicPr/>
          <p:nvPr/>
        </p:nvPicPr>
        <p:blipFill>
          <a:blip r:embed="rId4" cstate="print"/>
          <a:srcRect/>
          <a:stretch>
            <a:fillRect/>
          </a:stretch>
        </p:blipFill>
        <p:spPr bwMode="auto">
          <a:xfrm>
            <a:off x="4319464" y="5229200"/>
            <a:ext cx="4824536" cy="95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04664"/>
          </a:xfrm>
        </p:spPr>
        <p:txBody>
          <a:bodyPr>
            <a:normAutofit fontScale="90000"/>
          </a:bodyPr>
          <a:lstStyle/>
          <a:p>
            <a:r>
              <a:rPr lang="en-IN" sz="2400" dirty="0" smtClean="0"/>
              <a:t>Syllabus</a:t>
            </a:r>
            <a:endParaRPr lang="en-IN" sz="2400" dirty="0"/>
          </a:p>
        </p:txBody>
      </p:sp>
      <p:sp>
        <p:nvSpPr>
          <p:cNvPr id="3" name="Content Placeholder 2"/>
          <p:cNvSpPr>
            <a:spLocks noGrp="1"/>
          </p:cNvSpPr>
          <p:nvPr>
            <p:ph idx="1"/>
          </p:nvPr>
        </p:nvSpPr>
        <p:spPr>
          <a:xfrm>
            <a:off x="457200" y="620688"/>
            <a:ext cx="8229600" cy="5505475"/>
          </a:xfrm>
        </p:spPr>
        <p:txBody>
          <a:bodyPr>
            <a:normAutofit lnSpcReduction="10000"/>
          </a:bodyPr>
          <a:lstStyle/>
          <a:p>
            <a:r>
              <a:rPr lang="en-IN" sz="2100" dirty="0" smtClean="0"/>
              <a:t>Role of Algorithm</a:t>
            </a:r>
          </a:p>
          <a:p>
            <a:r>
              <a:rPr lang="en-IN" sz="2100" dirty="0" smtClean="0"/>
              <a:t>Role of Data Structure</a:t>
            </a:r>
          </a:p>
          <a:p>
            <a:r>
              <a:rPr lang="en-IN" sz="2100" dirty="0" smtClean="0"/>
              <a:t>Algorithm Design</a:t>
            </a:r>
          </a:p>
          <a:p>
            <a:r>
              <a:rPr lang="en-IN" sz="2100" dirty="0" smtClean="0"/>
              <a:t>Types of Data Structure</a:t>
            </a:r>
          </a:p>
          <a:p>
            <a:r>
              <a:rPr lang="en-IN" sz="2100" dirty="0" smtClean="0"/>
              <a:t>Algorithm Analysis</a:t>
            </a:r>
          </a:p>
          <a:p>
            <a:r>
              <a:rPr lang="en-IN" sz="2100" dirty="0" smtClean="0"/>
              <a:t>Random Access Machine model </a:t>
            </a:r>
          </a:p>
          <a:p>
            <a:r>
              <a:rPr lang="en-IN" sz="2100" dirty="0" smtClean="0"/>
              <a:t>Abstract Data Type</a:t>
            </a:r>
          </a:p>
          <a:p>
            <a:r>
              <a:rPr lang="en-IN" sz="2100" dirty="0" smtClean="0"/>
              <a:t>Primitive data types</a:t>
            </a:r>
          </a:p>
          <a:p>
            <a:r>
              <a:rPr lang="en-IN" sz="2100" dirty="0" smtClean="0"/>
              <a:t>Array &amp; Structure</a:t>
            </a:r>
          </a:p>
          <a:p>
            <a:r>
              <a:rPr lang="en-IN" sz="2100" dirty="0" smtClean="0"/>
              <a:t>Stack  operations</a:t>
            </a:r>
          </a:p>
          <a:p>
            <a:r>
              <a:rPr lang="en-IN" sz="2100" dirty="0" smtClean="0"/>
              <a:t>Evaluation expression</a:t>
            </a:r>
          </a:p>
          <a:p>
            <a:r>
              <a:rPr lang="en-IN" sz="2100" dirty="0" smtClean="0"/>
              <a:t>Infix , postfix , prefix</a:t>
            </a:r>
          </a:p>
          <a:p>
            <a:r>
              <a:rPr lang="en-IN" sz="2100" dirty="0" smtClean="0"/>
              <a:t>Queue operations</a:t>
            </a:r>
          </a:p>
          <a:p>
            <a:r>
              <a:rPr lang="en-IN" sz="2100" dirty="0" smtClean="0"/>
              <a:t>Stack , Queue implementation using Array , Link list</a:t>
            </a:r>
          </a:p>
          <a:p>
            <a:r>
              <a:rPr lang="en-IN" sz="2100" dirty="0" smtClean="0"/>
              <a:t>Circular Queue</a:t>
            </a:r>
          </a:p>
          <a:p>
            <a:endParaRPr lang="en-IN" dirty="0"/>
          </a:p>
        </p:txBody>
      </p:sp>
      <p:sp>
        <p:nvSpPr>
          <p:cNvPr id="4" name="Footer Placeholder 3"/>
          <p:cNvSpPr>
            <a:spLocks noGrp="1"/>
          </p:cNvSpPr>
          <p:nvPr>
            <p:ph type="ftr" sz="quarter" idx="11"/>
          </p:nvPr>
        </p:nvSpPr>
        <p:spPr/>
        <p:txBody>
          <a:bodyPr/>
          <a:lstStyle/>
          <a:p>
            <a:r>
              <a:rPr lang="en-IN" dirty="0" smtClean="0"/>
              <a:t>Neofour.com </a:t>
            </a:r>
            <a:endParaRPr lang="en-IN" dirty="0"/>
          </a:p>
        </p:txBody>
      </p:sp>
      <p:sp>
        <p:nvSpPr>
          <p:cNvPr id="5" name="Slide Number Placeholder 4"/>
          <p:cNvSpPr>
            <a:spLocks noGrp="1"/>
          </p:cNvSpPr>
          <p:nvPr>
            <p:ph type="sldNum" sz="quarter" idx="12"/>
          </p:nvPr>
        </p:nvSpPr>
        <p:spPr/>
        <p:txBody>
          <a:bodyPr/>
          <a:lstStyle/>
          <a:p>
            <a:fld id="{4CAA379E-456F-4AE4-A15E-F39F409D52E6}" type="slidenum">
              <a:rPr lang="en-IN" smtClean="0"/>
              <a:pPr/>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Queue contd.</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pPr indent="-72000"/>
            <a:r>
              <a:rPr lang="en-US" sz="2000" dirty="0" smtClean="0"/>
              <a:t> </a:t>
            </a:r>
            <a:r>
              <a:rPr lang="en-US" sz="2000" b="1" dirty="0" smtClean="0"/>
              <a:t>Circular Queue </a:t>
            </a:r>
            <a:r>
              <a:rPr lang="en-US" sz="2000" dirty="0" smtClean="0"/>
              <a:t>: </a:t>
            </a:r>
            <a:r>
              <a:rPr lang="en-US" sz="2000" dirty="0"/>
              <a:t>In a normal Queue Data </a:t>
            </a:r>
            <a:endParaRPr lang="en-US" sz="2000" dirty="0" smtClean="0"/>
          </a:p>
          <a:p>
            <a:pPr indent="-72000">
              <a:buNone/>
            </a:pPr>
            <a:r>
              <a:rPr lang="en-US" sz="2000" dirty="0" smtClean="0"/>
              <a:t>Structure</a:t>
            </a:r>
            <a:r>
              <a:rPr lang="en-US" sz="2000" dirty="0"/>
              <a:t>, we can insert elements until queue </a:t>
            </a:r>
            <a:endParaRPr lang="en-US" sz="2000" dirty="0" smtClean="0"/>
          </a:p>
          <a:p>
            <a:pPr indent="-72000">
              <a:buNone/>
            </a:pPr>
            <a:r>
              <a:rPr lang="en-US" sz="2000" dirty="0" smtClean="0"/>
              <a:t>becomes </a:t>
            </a:r>
            <a:r>
              <a:rPr lang="en-US" sz="2000" dirty="0"/>
              <a:t>full. But once if queue becomes full, we cannot </a:t>
            </a:r>
            <a:endParaRPr lang="en-US" sz="2000" dirty="0" smtClean="0"/>
          </a:p>
          <a:p>
            <a:pPr indent="-72000">
              <a:buNone/>
            </a:pPr>
            <a:r>
              <a:rPr lang="en-US" sz="2000" dirty="0" smtClean="0"/>
              <a:t>insert </a:t>
            </a:r>
            <a:r>
              <a:rPr lang="en-US" sz="2000" dirty="0"/>
              <a:t>the next element until all the elements are deleted from the </a:t>
            </a:r>
            <a:r>
              <a:rPr lang="en-US" sz="2000" dirty="0" smtClean="0"/>
              <a:t>queue</a:t>
            </a:r>
          </a:p>
          <a:p>
            <a:pPr indent="-72000">
              <a:buNone/>
            </a:pPr>
            <a:r>
              <a:rPr lang="en-IN" sz="2000" dirty="0"/>
              <a:t>Circular </a:t>
            </a:r>
            <a:r>
              <a:rPr lang="en-IN" sz="2000" b="1" dirty="0"/>
              <a:t>Queue</a:t>
            </a:r>
            <a:r>
              <a:rPr lang="en-IN" sz="2000" dirty="0"/>
              <a:t> is a linear data structure in which </a:t>
            </a:r>
            <a:r>
              <a:rPr lang="en-IN" sz="2000" dirty="0" smtClean="0"/>
              <a:t>the</a:t>
            </a:r>
          </a:p>
          <a:p>
            <a:pPr indent="-72000">
              <a:buNone/>
            </a:pPr>
            <a:r>
              <a:rPr lang="en-IN" sz="2000" dirty="0" smtClean="0"/>
              <a:t> </a:t>
            </a:r>
            <a:r>
              <a:rPr lang="en-IN" sz="2000" dirty="0"/>
              <a:t>operations are performed based on FIFO </a:t>
            </a:r>
            <a:endParaRPr lang="en-IN" sz="2000" dirty="0" smtClean="0"/>
          </a:p>
          <a:p>
            <a:pPr indent="-72000">
              <a:buNone/>
            </a:pPr>
            <a:r>
              <a:rPr lang="en-IN" sz="2000" dirty="0" smtClean="0"/>
              <a:t>(</a:t>
            </a:r>
            <a:r>
              <a:rPr lang="en-IN" sz="2000" dirty="0"/>
              <a:t>First in First Out) principle and the last position is connected back to the first position to make a circle.</a:t>
            </a:r>
          </a:p>
          <a:p>
            <a:pPr indent="-72000">
              <a:buNone/>
            </a:pPr>
            <a:r>
              <a:rPr lang="en-US" sz="2000" dirty="0" smtClean="0"/>
              <a:t>. </a:t>
            </a:r>
            <a:r>
              <a:rPr lang="en-US" sz="2000" b="1" dirty="0"/>
              <a:t>Priority </a:t>
            </a:r>
            <a:r>
              <a:rPr lang="en-US" sz="2000" b="1" dirty="0" smtClean="0"/>
              <a:t>queue : </a:t>
            </a:r>
            <a:r>
              <a:rPr lang="en-US" sz="2000" dirty="0"/>
              <a:t>Priority queues are a generalization of stacks and queues. Rather than inserting and deleting elements in a fixed order, each element is assigned a priority represented by an integer. We always remove an element with the highest priority, which is given by the minimal integer priority assigned. Priority queues often have a fixed size. </a:t>
            </a:r>
            <a:endParaRPr lang="en-IN" sz="2000" b="1" dirty="0"/>
          </a:p>
          <a:p>
            <a:pPr hangingPunct="0"/>
            <a:r>
              <a:rPr lang="en-US" sz="2000" b="1" dirty="0"/>
              <a:t>Examples </a:t>
            </a:r>
            <a:r>
              <a:rPr lang="en-IN" sz="2000" b="1" dirty="0" smtClean="0"/>
              <a:t> </a:t>
            </a:r>
            <a:r>
              <a:rPr lang="en-US" sz="2000" dirty="0" smtClean="0"/>
              <a:t>• </a:t>
            </a:r>
            <a:r>
              <a:rPr lang="en-US" sz="2000" dirty="0"/>
              <a:t>Queue of jobs waiting for the processor </a:t>
            </a:r>
            <a:r>
              <a:rPr lang="en-IN" sz="2000" dirty="0" smtClean="0"/>
              <a:t> </a:t>
            </a:r>
            <a:r>
              <a:rPr lang="en-US" sz="2000" dirty="0" smtClean="0"/>
              <a:t>• </a:t>
            </a:r>
            <a:r>
              <a:rPr lang="en-US" sz="2000" dirty="0"/>
              <a:t>Queue of standby passengers waiting to get a </a:t>
            </a:r>
            <a:r>
              <a:rPr lang="en-US" sz="2000" dirty="0" smtClean="0"/>
              <a:t>seat  </a:t>
            </a:r>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20</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http://btechsmartclass.com/DS/images/U2_T3_P5.png"/>
          <p:cNvPicPr/>
          <p:nvPr/>
        </p:nvPicPr>
        <p:blipFill>
          <a:blip r:embed="rId2" cstate="print"/>
          <a:srcRect/>
          <a:stretch>
            <a:fillRect/>
          </a:stretch>
        </p:blipFill>
        <p:spPr bwMode="auto">
          <a:xfrm>
            <a:off x="5436096" y="404664"/>
            <a:ext cx="3419872" cy="1609725"/>
          </a:xfrm>
          <a:prstGeom prst="rect">
            <a:avLst/>
          </a:prstGeom>
          <a:noFill/>
          <a:ln w="9525">
            <a:noFill/>
            <a:miter lim="800000"/>
            <a:headEnd/>
            <a:tailEnd/>
          </a:ln>
        </p:spPr>
      </p:pic>
      <p:pic>
        <p:nvPicPr>
          <p:cNvPr id="7" name="Picture 6" descr="http://btechsmartclass.com/DS/images/Circular%20Q.png"/>
          <p:cNvPicPr/>
          <p:nvPr/>
        </p:nvPicPr>
        <p:blipFill>
          <a:blip r:embed="rId3" cstate="print"/>
          <a:srcRect/>
          <a:stretch>
            <a:fillRect/>
          </a:stretch>
        </p:blipFill>
        <p:spPr bwMode="auto">
          <a:xfrm>
            <a:off x="6948264" y="1988840"/>
            <a:ext cx="1224136"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Priority Queue	</a:t>
            </a:r>
            <a:endParaRPr lang="en-IN" sz="2800" dirty="0"/>
          </a:p>
        </p:txBody>
      </p:sp>
      <p:sp>
        <p:nvSpPr>
          <p:cNvPr id="3" name="Content Placeholder 2"/>
          <p:cNvSpPr>
            <a:spLocks noGrp="1"/>
          </p:cNvSpPr>
          <p:nvPr>
            <p:ph idx="1"/>
          </p:nvPr>
        </p:nvSpPr>
        <p:spPr>
          <a:xfrm>
            <a:off x="457200" y="620688"/>
            <a:ext cx="8229600" cy="5505475"/>
          </a:xfrm>
        </p:spPr>
        <p:txBody>
          <a:bodyPr>
            <a:normAutofit fontScale="85000" lnSpcReduction="20000"/>
          </a:bodyPr>
          <a:lstStyle/>
          <a:p>
            <a:r>
              <a:rPr lang="en-IN" sz="2000" dirty="0" smtClean="0"/>
              <a:t>Basic Operations:</a:t>
            </a:r>
          </a:p>
          <a:p>
            <a:pPr lvl="1" hangingPunct="0"/>
            <a:r>
              <a:rPr lang="en-US" sz="1600" b="1" dirty="0" smtClean="0"/>
              <a:t>size</a:t>
            </a:r>
            <a:r>
              <a:rPr lang="en-US" sz="1600" dirty="0"/>
              <a:t>() </a:t>
            </a:r>
            <a:r>
              <a:rPr lang="en-US" sz="1600" dirty="0" smtClean="0"/>
              <a:t> </a:t>
            </a:r>
            <a:r>
              <a:rPr lang="en-US" sz="1600" dirty="0"/>
              <a:t>return the number of entries in PQ </a:t>
            </a:r>
            <a:endParaRPr lang="en-IN" sz="1600" dirty="0"/>
          </a:p>
          <a:p>
            <a:pPr lvl="1" hangingPunct="0"/>
            <a:r>
              <a:rPr lang="en-US" sz="1600" dirty="0" smtClean="0"/>
              <a:t> </a:t>
            </a:r>
            <a:r>
              <a:rPr lang="en-US" sz="1600" b="1" dirty="0"/>
              <a:t>isEmpty</a:t>
            </a:r>
            <a:r>
              <a:rPr lang="en-US" sz="1600" dirty="0"/>
              <a:t>() </a:t>
            </a:r>
            <a:r>
              <a:rPr lang="en-US" sz="1600" dirty="0" smtClean="0"/>
              <a:t> </a:t>
            </a:r>
            <a:r>
              <a:rPr lang="en-US" sz="1600" dirty="0"/>
              <a:t>test whether PQ is empty</a:t>
            </a:r>
            <a:endParaRPr lang="en-IN" sz="1600" dirty="0"/>
          </a:p>
          <a:p>
            <a:pPr lvl="1" hangingPunct="0"/>
            <a:r>
              <a:rPr lang="en-US" sz="1600" dirty="0"/>
              <a:t> </a:t>
            </a:r>
            <a:r>
              <a:rPr lang="en-US" sz="1600" dirty="0" smtClean="0"/>
              <a:t> </a:t>
            </a:r>
            <a:r>
              <a:rPr lang="en-US" sz="1600" b="1" dirty="0"/>
              <a:t>min</a:t>
            </a:r>
            <a:r>
              <a:rPr lang="en-US" sz="1600" dirty="0"/>
              <a:t>() </a:t>
            </a:r>
            <a:r>
              <a:rPr lang="en-US" sz="1600" dirty="0" smtClean="0"/>
              <a:t> </a:t>
            </a:r>
            <a:r>
              <a:rPr lang="en-US" sz="1600" dirty="0"/>
              <a:t>return (but not remove) the entry with the smallest key </a:t>
            </a:r>
            <a:endParaRPr lang="en-IN" sz="1600" dirty="0"/>
          </a:p>
          <a:p>
            <a:pPr lvl="1" hangingPunct="0"/>
            <a:r>
              <a:rPr lang="en-US" sz="1600" dirty="0" smtClean="0"/>
              <a:t> </a:t>
            </a:r>
            <a:r>
              <a:rPr lang="en-US" sz="1600" b="1" dirty="0"/>
              <a:t>insert</a:t>
            </a:r>
            <a:r>
              <a:rPr lang="en-US" sz="1600" dirty="0"/>
              <a:t>(k, x) </a:t>
            </a:r>
            <a:r>
              <a:rPr lang="en-US" sz="1600" dirty="0" smtClean="0"/>
              <a:t> </a:t>
            </a:r>
            <a:r>
              <a:rPr lang="en-US" sz="1600" dirty="0"/>
              <a:t>insert value x with key k </a:t>
            </a:r>
            <a:endParaRPr lang="en-IN" sz="1600" dirty="0"/>
          </a:p>
          <a:p>
            <a:pPr lvl="1" hangingPunct="0"/>
            <a:r>
              <a:rPr lang="en-US" sz="1600" dirty="0" smtClean="0"/>
              <a:t> </a:t>
            </a:r>
            <a:r>
              <a:rPr lang="en-US" sz="1600" b="1" dirty="0"/>
              <a:t>removeMin</a:t>
            </a:r>
            <a:r>
              <a:rPr lang="en-US" sz="1600" dirty="0"/>
              <a:t>() </a:t>
            </a:r>
            <a:r>
              <a:rPr lang="en-US" sz="1600" dirty="0" smtClean="0"/>
              <a:t> </a:t>
            </a:r>
            <a:r>
              <a:rPr lang="en-US" sz="1600" dirty="0"/>
              <a:t>remove from PQ and return the entry with the smallest key (k,v) key=integer, </a:t>
            </a:r>
            <a:r>
              <a:rPr lang="en-US" sz="1600" dirty="0" smtClean="0"/>
              <a:t>value=letter</a:t>
            </a:r>
          </a:p>
          <a:p>
            <a:pPr lvl="1" hangingPunct="0"/>
            <a:r>
              <a:rPr lang="en-US" sz="1600" dirty="0" smtClean="0"/>
              <a:t>Example</a:t>
            </a:r>
            <a:endParaRPr lang="en-IN" sz="1600" dirty="0"/>
          </a:p>
          <a:p>
            <a:pPr lvl="2" hangingPunct="0"/>
            <a:r>
              <a:rPr lang="en-US" sz="1600" dirty="0"/>
              <a:t>PQ={}</a:t>
            </a:r>
            <a:endParaRPr lang="en-IN" sz="1600" dirty="0"/>
          </a:p>
          <a:p>
            <a:pPr lvl="2" hangingPunct="0"/>
            <a:r>
              <a:rPr lang="en-US" sz="1600" dirty="0"/>
              <a:t>insert(5,A) PQ={(5,A)}</a:t>
            </a:r>
            <a:endParaRPr lang="en-IN" sz="1600" dirty="0"/>
          </a:p>
          <a:p>
            <a:pPr lvl="2" hangingPunct="0"/>
            <a:r>
              <a:rPr lang="en-US" sz="1600" dirty="0" smtClean="0"/>
              <a:t> </a:t>
            </a:r>
            <a:r>
              <a:rPr lang="en-US" sz="1600" dirty="0"/>
              <a:t>insert(9,C)   PQ={(5,A), (9,C)}</a:t>
            </a:r>
            <a:endParaRPr lang="en-IN" sz="1600" dirty="0"/>
          </a:p>
          <a:p>
            <a:pPr lvl="2" hangingPunct="0"/>
            <a:r>
              <a:rPr lang="en-US" sz="1600" dirty="0" smtClean="0"/>
              <a:t> </a:t>
            </a:r>
            <a:r>
              <a:rPr lang="en-US" sz="1600" dirty="0"/>
              <a:t>insert(3,B)   PQ={(5,A), (9,C), (3,B)}</a:t>
            </a:r>
            <a:endParaRPr lang="en-IN" sz="1600" dirty="0"/>
          </a:p>
          <a:p>
            <a:pPr lvl="2" hangingPunct="0"/>
            <a:r>
              <a:rPr lang="en-US" sz="1600" dirty="0" smtClean="0"/>
              <a:t> </a:t>
            </a:r>
            <a:r>
              <a:rPr lang="en-US" sz="1600" dirty="0"/>
              <a:t>insert(7,D)  PQ={(5,A), (7,D), (9,C), (3,B)}</a:t>
            </a:r>
            <a:endParaRPr lang="en-IN" sz="1600" dirty="0"/>
          </a:p>
          <a:p>
            <a:pPr lvl="2" hangingPunct="0"/>
            <a:r>
              <a:rPr lang="en-US" sz="1600" dirty="0" smtClean="0"/>
              <a:t> </a:t>
            </a:r>
            <a:r>
              <a:rPr lang="en-US" sz="1600" dirty="0"/>
              <a:t>min()  return (3,B)</a:t>
            </a:r>
            <a:endParaRPr lang="en-IN" sz="1600" dirty="0"/>
          </a:p>
          <a:p>
            <a:pPr lvl="2" hangingPunct="0"/>
            <a:r>
              <a:rPr lang="en-US" sz="1600" dirty="0" smtClean="0"/>
              <a:t> </a:t>
            </a:r>
            <a:r>
              <a:rPr lang="en-US" sz="1600" dirty="0"/>
              <a:t>removeMin()   PQ = {(5,A), (7,D), (9,C)}</a:t>
            </a:r>
            <a:endParaRPr lang="en-IN" sz="1600" dirty="0"/>
          </a:p>
          <a:p>
            <a:pPr lvl="2" hangingPunct="0"/>
            <a:r>
              <a:rPr lang="en-US" sz="1600" dirty="0" smtClean="0"/>
              <a:t> </a:t>
            </a:r>
            <a:r>
              <a:rPr lang="en-US" sz="1600" dirty="0"/>
              <a:t>size()  return 3</a:t>
            </a:r>
            <a:endParaRPr lang="en-IN" sz="1600" dirty="0"/>
          </a:p>
          <a:p>
            <a:pPr lvl="2" hangingPunct="0"/>
            <a:r>
              <a:rPr lang="en-US" sz="1600" dirty="0" smtClean="0"/>
              <a:t> </a:t>
            </a:r>
            <a:r>
              <a:rPr lang="en-US" sz="1600" dirty="0"/>
              <a:t>removeMin()  return (5,A) PQ={(7,D), (9,C)}</a:t>
            </a:r>
            <a:endParaRPr lang="en-IN" sz="1600" dirty="0"/>
          </a:p>
          <a:p>
            <a:pPr lvl="2" hangingPunct="0"/>
            <a:r>
              <a:rPr lang="en-US" sz="1600" dirty="0" smtClean="0"/>
              <a:t> </a:t>
            </a:r>
            <a:r>
              <a:rPr lang="en-US" sz="1600" dirty="0"/>
              <a:t>removeMin()  return (7,D) PQ={(9,C)}</a:t>
            </a:r>
            <a:endParaRPr lang="en-IN" sz="1600" dirty="0"/>
          </a:p>
          <a:p>
            <a:pPr lvl="2" hangingPunct="0"/>
            <a:r>
              <a:rPr lang="en-US" sz="1600" dirty="0" smtClean="0"/>
              <a:t> </a:t>
            </a:r>
            <a:r>
              <a:rPr lang="en-US" sz="1600" dirty="0"/>
              <a:t>removeMin() return (9,C) PQ</a:t>
            </a:r>
            <a:r>
              <a:rPr lang="en-US" sz="1600" dirty="0" smtClean="0"/>
              <a:t>={}</a:t>
            </a:r>
          </a:p>
          <a:p>
            <a:pPr hangingPunct="0"/>
            <a:r>
              <a:rPr lang="en-US" sz="2000" dirty="0"/>
              <a:t>An important application of a priority queue is </a:t>
            </a:r>
            <a:r>
              <a:rPr lang="en-US" sz="2000" dirty="0" smtClean="0"/>
              <a:t>sorting</a:t>
            </a:r>
            <a:r>
              <a:rPr lang="en-IN" sz="2000" dirty="0" smtClean="0"/>
              <a:t> </a:t>
            </a:r>
            <a:r>
              <a:rPr lang="en-US" sz="2000" dirty="0" smtClean="0"/>
              <a:t>PriorityQueueSort </a:t>
            </a:r>
            <a:r>
              <a:rPr lang="en-US" sz="2000" dirty="0"/>
              <a:t>(collection S of n elements) </a:t>
            </a:r>
            <a:endParaRPr lang="en-IN" sz="2000" dirty="0"/>
          </a:p>
          <a:p>
            <a:pPr hangingPunct="0">
              <a:buNone/>
            </a:pPr>
            <a:r>
              <a:rPr lang="en-US" sz="1600" dirty="0"/>
              <a:t>         • put the elements in S in an initially empty priority queue by means of a series of n insert() operations on the pqueue, one for each element </a:t>
            </a:r>
            <a:endParaRPr lang="en-IN" sz="1600" dirty="0"/>
          </a:p>
          <a:p>
            <a:pPr hangingPunct="0">
              <a:buNone/>
            </a:pPr>
            <a:r>
              <a:rPr lang="en-US" sz="1600" dirty="0"/>
              <a:t>          • extract the elements from the pqueue by means of a series of n removeMin() operations.</a:t>
            </a:r>
            <a:endParaRPr lang="en-IN" sz="1600" dirty="0"/>
          </a:p>
          <a:p>
            <a:pPr lvl="2" hangingPunct="0"/>
            <a:endParaRPr lang="en-IN" sz="1600" dirty="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21</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a:t>Adaptable Priority Queues</a:t>
            </a:r>
            <a:endParaRPr lang="en-IN" sz="2800" dirty="0"/>
          </a:p>
        </p:txBody>
      </p:sp>
      <p:sp>
        <p:nvSpPr>
          <p:cNvPr id="3" name="Content Placeholder 2"/>
          <p:cNvSpPr>
            <a:spLocks noGrp="1"/>
          </p:cNvSpPr>
          <p:nvPr>
            <p:ph idx="1"/>
          </p:nvPr>
        </p:nvSpPr>
        <p:spPr>
          <a:xfrm>
            <a:off x="457200" y="548680"/>
            <a:ext cx="8229600" cy="5544616"/>
          </a:xfrm>
        </p:spPr>
        <p:txBody>
          <a:bodyPr>
            <a:normAutofit/>
          </a:bodyPr>
          <a:lstStyle/>
          <a:p>
            <a:pPr lvl="0"/>
            <a:r>
              <a:rPr lang="en-GB" sz="2000" dirty="0"/>
              <a:t>A standby passenger with a pessimistic attitude may become tired of waiting and decide to leave ahead of the boarding time, requesting to be removed from the waiting list. Thus, we would like to remove from the priority queue the entry associated with this passenger. Operation removeMin is not suitable for this purpose since the passenger leaving is unlikely to have first priority. Instead, we would like to have a new operation remove (</a:t>
            </a:r>
            <a:r>
              <a:rPr lang="en-GB" sz="2000" i="1" dirty="0"/>
              <a:t>e</a:t>
            </a:r>
            <a:r>
              <a:rPr lang="en-GB" sz="2000" dirty="0"/>
              <a:t>) that removes an arbitrary entry </a:t>
            </a:r>
            <a:r>
              <a:rPr lang="en-GB" sz="2000" i="1" dirty="0"/>
              <a:t>e</a:t>
            </a:r>
            <a:r>
              <a:rPr lang="en-GB" sz="2000" dirty="0"/>
              <a:t>. </a:t>
            </a:r>
            <a:endParaRPr lang="en-IN" sz="2000" dirty="0"/>
          </a:p>
          <a:p>
            <a:pPr lvl="0"/>
            <a:r>
              <a:rPr lang="en-GB" sz="2000" dirty="0"/>
              <a:t>Another standby passenger finds her gold frequent-flyer card and shows it to the agent. Thus, her priority has to be modified accordingly. To achieve this change of priority, we would like to have a new operation replaceKey(e,k) that replaces with k the key of entry e in the priority queue. </a:t>
            </a:r>
            <a:endParaRPr lang="en-IN" sz="2000" dirty="0"/>
          </a:p>
          <a:p>
            <a:r>
              <a:rPr lang="en-US" sz="2000" dirty="0"/>
              <a:t> Finally, a third standby passenger notices her name is misspelled on the ticket and asks it to be corrected. To perform the change, we need to update the passenger's record. Hence, we would like to have a new operation replace Value(e,x) that replaces with x the value of entry e in the priority queue</a:t>
            </a:r>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22</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a:t>Multiple Queues</a:t>
            </a:r>
            <a:endParaRPr lang="en-IN" sz="2800" dirty="0"/>
          </a:p>
        </p:txBody>
      </p:sp>
      <p:sp>
        <p:nvSpPr>
          <p:cNvPr id="3" name="Content Placeholder 2"/>
          <p:cNvSpPr>
            <a:spLocks noGrp="1"/>
          </p:cNvSpPr>
          <p:nvPr>
            <p:ph idx="1"/>
          </p:nvPr>
        </p:nvSpPr>
        <p:spPr>
          <a:xfrm>
            <a:off x="457200" y="620688"/>
            <a:ext cx="8229600" cy="5760640"/>
          </a:xfrm>
        </p:spPr>
        <p:txBody>
          <a:bodyPr>
            <a:normAutofit fontScale="85000" lnSpcReduction="20000"/>
          </a:bodyPr>
          <a:lstStyle/>
          <a:p>
            <a:r>
              <a:rPr lang="en-US" sz="2000" b="1" dirty="0"/>
              <a:t>Method 1 (Divide the array in slots of size n/k)</a:t>
            </a:r>
            <a:r>
              <a:rPr lang="en-US" sz="2000" dirty="0"/>
              <a:t/>
            </a:r>
            <a:br>
              <a:rPr lang="en-US" sz="2000" dirty="0"/>
            </a:br>
            <a:r>
              <a:rPr lang="en-US" sz="2000" dirty="0"/>
              <a:t>A simple way to implement k queues is to divide the array in k slots of size n/k each, and fix the slots for different queues, i.e., use arr[0] to arr[n/k-1] for first queue, and arr[n/k] to arr[2n/k-1] for queue2 where arr[] is the array to be used to implement two queues and size of array be n.</a:t>
            </a:r>
            <a:endParaRPr lang="en-IN" sz="2000" dirty="0"/>
          </a:p>
          <a:p>
            <a:r>
              <a:rPr lang="en-US" sz="2000" dirty="0"/>
              <a:t>The problem with this method is inefficient use of array space. An enqueue operation may result in overflow even if there is space available in arr[]. For example, consider k as 2 and array size n as 6. Let us enqueue 3 elements to first and do not enqueue anything to second queue. When we enqueue 4th element to first queue, there will be overflow even if we have space for 3 more elements in array.</a:t>
            </a:r>
            <a:endParaRPr lang="en-IN" sz="2000" dirty="0"/>
          </a:p>
          <a:p>
            <a:r>
              <a:rPr lang="en-US" sz="2000" b="1" dirty="0"/>
              <a:t>Method 2 (A space efficient implementation)</a:t>
            </a:r>
            <a:r>
              <a:rPr lang="en-US" sz="2000" dirty="0"/>
              <a:t/>
            </a:r>
            <a:br>
              <a:rPr lang="en-US" sz="2000" dirty="0"/>
            </a:br>
            <a:r>
              <a:rPr lang="en-US" sz="2000" dirty="0"/>
              <a:t>The idea is similar to the stack post, here we need to use three extra arrays. In stack post, we needed to extra arrays, one more array is required because in queues, enqueue() and dequeue() operations are done at different ends.</a:t>
            </a:r>
            <a:endParaRPr lang="en-IN" sz="2000" dirty="0"/>
          </a:p>
          <a:p>
            <a:r>
              <a:rPr lang="en-US" sz="2000" dirty="0"/>
              <a:t>Following are the three extra arrays are used:</a:t>
            </a:r>
            <a:br>
              <a:rPr lang="en-US" sz="2000" dirty="0"/>
            </a:br>
            <a:r>
              <a:rPr lang="en-US" sz="2000" dirty="0"/>
              <a:t>1) </a:t>
            </a:r>
            <a:r>
              <a:rPr lang="en-US" sz="2000" b="1" dirty="0"/>
              <a:t>front[]</a:t>
            </a:r>
            <a:r>
              <a:rPr lang="en-US" sz="2000" dirty="0"/>
              <a:t>: This is of size k and stores indexes of front elements in all queues.</a:t>
            </a:r>
            <a:br>
              <a:rPr lang="en-US" sz="2000" dirty="0"/>
            </a:br>
            <a:r>
              <a:rPr lang="en-US" sz="2000" dirty="0"/>
              <a:t>2) </a:t>
            </a:r>
            <a:r>
              <a:rPr lang="en-US" sz="2000" b="1" dirty="0"/>
              <a:t>rear[]</a:t>
            </a:r>
            <a:r>
              <a:rPr lang="en-US" sz="2000" dirty="0"/>
              <a:t>: This is of size k and stores indexes of rear elements in all queues.</a:t>
            </a:r>
            <a:br>
              <a:rPr lang="en-US" sz="2000" dirty="0"/>
            </a:br>
            <a:r>
              <a:rPr lang="en-US" sz="2000" dirty="0"/>
              <a:t>2) </a:t>
            </a:r>
            <a:r>
              <a:rPr lang="en-US" sz="2000" b="1" dirty="0"/>
              <a:t>next[]</a:t>
            </a:r>
            <a:r>
              <a:rPr lang="en-US" sz="2000" dirty="0"/>
              <a:t>: This is of size n and stores indexes of next item for all items in array arr[].</a:t>
            </a:r>
            <a:endParaRPr lang="en-IN" sz="2000" dirty="0"/>
          </a:p>
          <a:p>
            <a:r>
              <a:rPr lang="en-US" sz="2000" dirty="0"/>
              <a:t>Here arr[] is actual array that stores k stacks.</a:t>
            </a:r>
            <a:endParaRPr lang="en-IN" sz="2000" dirty="0"/>
          </a:p>
          <a:p>
            <a:r>
              <a:rPr lang="en-US" sz="2000" dirty="0"/>
              <a:t>Together with k queues, a stack of free slots in arr[] is also maintained. The top of this stack is stored in a variable ‘free’.</a:t>
            </a:r>
            <a:endParaRPr lang="en-IN" sz="2000" dirty="0"/>
          </a:p>
          <a:p>
            <a:r>
              <a:rPr lang="en-US" sz="2000" dirty="0"/>
              <a:t>All entries in front[] are initialized as -1 to indicate that all queues are empty. All entries next[i] are initialized as i+1 because all slots are free initially and pointing to next slot. Top of free stack, ‘free’ is initialized as 0.</a:t>
            </a:r>
            <a:endParaRPr lang="en-IN" sz="2000" dirty="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23</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a:t>Applications of Queue </a:t>
            </a:r>
            <a:r>
              <a:rPr lang="en-US" sz="2800" dirty="0" smtClean="0"/>
              <a:t>&amp; Stack Data </a:t>
            </a:r>
            <a:r>
              <a:rPr lang="en-US" sz="2800" dirty="0"/>
              <a:t>Structure</a:t>
            </a:r>
            <a:endParaRPr lang="en-IN" sz="2800" dirty="0"/>
          </a:p>
        </p:txBody>
      </p:sp>
      <p:sp>
        <p:nvSpPr>
          <p:cNvPr id="3" name="Content Placeholder 2"/>
          <p:cNvSpPr>
            <a:spLocks noGrp="1"/>
          </p:cNvSpPr>
          <p:nvPr>
            <p:ph idx="1"/>
          </p:nvPr>
        </p:nvSpPr>
        <p:spPr>
          <a:xfrm>
            <a:off x="457200" y="764704"/>
            <a:ext cx="8229600" cy="5361459"/>
          </a:xfrm>
        </p:spPr>
        <p:txBody>
          <a:bodyPr>
            <a:normAutofit lnSpcReduction="10000"/>
          </a:bodyPr>
          <a:lstStyle/>
          <a:p>
            <a:r>
              <a:rPr lang="en-US" sz="2000" dirty="0"/>
              <a:t>Imagine you have a web-site which serves files to thousands of users. You cannot service all requests, you can only handle say 100 at once. A fair policy would be first-come-first serve: serve 100 at a time in order of arrival</a:t>
            </a:r>
            <a:r>
              <a:rPr lang="en-US" sz="2000" dirty="0" smtClean="0"/>
              <a:t>.</a:t>
            </a:r>
          </a:p>
          <a:p>
            <a:pPr lvl="1" hangingPunct="0"/>
            <a:r>
              <a:rPr lang="en-US" sz="1600" dirty="0"/>
              <a:t>Data Buffers</a:t>
            </a:r>
            <a:endParaRPr lang="en-IN" sz="1600" dirty="0"/>
          </a:p>
          <a:p>
            <a:pPr lvl="1" hangingPunct="0"/>
            <a:r>
              <a:rPr lang="en-US" sz="1600" dirty="0"/>
              <a:t>Asynchronous data transfer (file IO, pipes, sockets).</a:t>
            </a:r>
            <a:endParaRPr lang="en-IN" sz="1600" dirty="0"/>
          </a:p>
          <a:p>
            <a:pPr lvl="1" hangingPunct="0"/>
            <a:r>
              <a:rPr lang="en-US" sz="1600" dirty="0"/>
              <a:t>Dispensing requests on a shared resource (printer, processor).</a:t>
            </a:r>
            <a:endParaRPr lang="en-IN" sz="1600" dirty="0"/>
          </a:p>
          <a:p>
            <a:pPr lvl="1" hangingPunct="0"/>
            <a:r>
              <a:rPr lang="en-US" sz="1600" dirty="0"/>
              <a:t>Traffic analysis.</a:t>
            </a:r>
            <a:endParaRPr lang="en-IN" sz="1600" dirty="0"/>
          </a:p>
          <a:p>
            <a:pPr lvl="1" hangingPunct="0"/>
            <a:r>
              <a:rPr lang="en-US" sz="1600" dirty="0"/>
              <a:t>Determine the number of cashiers to have at a supermarket</a:t>
            </a:r>
            <a:r>
              <a:rPr lang="en-US" sz="1600" dirty="0" smtClean="0"/>
              <a:t>.</a:t>
            </a:r>
          </a:p>
          <a:p>
            <a:r>
              <a:rPr lang="en-US" sz="2000" dirty="0"/>
              <a:t>Stacks are used for the undo buttons in various software. The recent most changes are pushed into the stack. Even the back button on the browser works with the help of the stack where all the recently visited web pages are pushed into the stack.</a:t>
            </a:r>
            <a:endParaRPr lang="en-IN" sz="2000" dirty="0"/>
          </a:p>
          <a:p>
            <a:pPr lvl="1" hangingPunct="0"/>
            <a:r>
              <a:rPr lang="en-US" sz="1600" dirty="0"/>
              <a:t>Parsing in a compiler.</a:t>
            </a:r>
            <a:endParaRPr lang="en-IN" sz="1600" dirty="0"/>
          </a:p>
          <a:p>
            <a:pPr lvl="1" hangingPunct="0"/>
            <a:r>
              <a:rPr lang="en-US" sz="1600" dirty="0"/>
              <a:t>Java virtual machine.</a:t>
            </a:r>
            <a:endParaRPr lang="en-IN" sz="1600" dirty="0"/>
          </a:p>
          <a:p>
            <a:pPr lvl="1" hangingPunct="0"/>
            <a:r>
              <a:rPr lang="en-US" sz="1600" dirty="0"/>
              <a:t>Undo in a word processor.</a:t>
            </a:r>
            <a:endParaRPr lang="en-IN" sz="1600" dirty="0"/>
          </a:p>
          <a:p>
            <a:pPr lvl="1" hangingPunct="0"/>
            <a:r>
              <a:rPr lang="en-US" sz="1600" dirty="0"/>
              <a:t>Back button in a Web browser.</a:t>
            </a:r>
            <a:endParaRPr lang="en-IN" sz="1600" dirty="0"/>
          </a:p>
          <a:p>
            <a:pPr lvl="1" hangingPunct="0"/>
            <a:r>
              <a:rPr lang="en-US" sz="1600" dirty="0" smtClean="0"/>
              <a:t>Implementing </a:t>
            </a:r>
            <a:r>
              <a:rPr lang="en-US" sz="1600" dirty="0"/>
              <a:t>function calls in a compiler.</a:t>
            </a:r>
            <a:endParaRPr lang="en-IN" sz="1600" dirty="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24</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400" dirty="0" smtClean="0"/>
              <a:t>Comparison Chart</a:t>
            </a:r>
            <a:endParaRPr lang="en-IN" sz="2400" dirty="0"/>
          </a:p>
        </p:txBody>
      </p:sp>
      <p:graphicFrame>
        <p:nvGraphicFramePr>
          <p:cNvPr id="6" name="Content Placeholder 5"/>
          <p:cNvGraphicFramePr>
            <a:graphicFrameLocks noGrp="1"/>
          </p:cNvGraphicFramePr>
          <p:nvPr>
            <p:ph idx="1"/>
          </p:nvPr>
        </p:nvGraphicFramePr>
        <p:xfrm>
          <a:off x="539553" y="548679"/>
          <a:ext cx="8208912" cy="5544616"/>
        </p:xfrm>
        <a:graphic>
          <a:graphicData uri="http://schemas.openxmlformats.org/drawingml/2006/table">
            <a:tbl>
              <a:tblPr/>
              <a:tblGrid>
                <a:gridCol w="2736304"/>
                <a:gridCol w="2736304"/>
                <a:gridCol w="2736304"/>
              </a:tblGrid>
              <a:tr h="874235">
                <a:tc>
                  <a:txBody>
                    <a:bodyPr/>
                    <a:lstStyle/>
                    <a:p>
                      <a:pPr algn="just" hangingPunct="0">
                        <a:lnSpc>
                          <a:spcPct val="107000"/>
                        </a:lnSpc>
                        <a:spcAft>
                          <a:spcPts val="600"/>
                        </a:spcAft>
                      </a:pPr>
                      <a:r>
                        <a:rPr lang="en-US" sz="1200" dirty="0">
                          <a:latin typeface="Arial"/>
                          <a:ea typeface="Times New Roman"/>
                          <a:cs typeface="Arial"/>
                        </a:rPr>
                        <a:t>BASIS FOR COMPARISON</a:t>
                      </a:r>
                      <a:endParaRPr lang="en-IN" sz="1000" dirty="0">
                        <a:latin typeface="Arial"/>
                        <a:ea typeface="Times New Roman"/>
                        <a:cs typeface="Times New Roman"/>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DF7"/>
                    </a:solidFill>
                  </a:tcPr>
                </a:tc>
                <a:tc>
                  <a:txBody>
                    <a:bodyPr/>
                    <a:lstStyle/>
                    <a:p>
                      <a:pPr algn="just" hangingPunct="0">
                        <a:lnSpc>
                          <a:spcPct val="107000"/>
                        </a:lnSpc>
                        <a:spcAft>
                          <a:spcPts val="600"/>
                        </a:spcAft>
                      </a:pPr>
                      <a:r>
                        <a:rPr lang="en-US" sz="1200" dirty="0">
                          <a:latin typeface="Arial"/>
                          <a:ea typeface="Times New Roman"/>
                          <a:cs typeface="Arial"/>
                        </a:rPr>
                        <a:t>STACK</a:t>
                      </a:r>
                      <a:endParaRPr lang="en-IN" sz="1000" dirty="0">
                        <a:latin typeface="Arial"/>
                        <a:ea typeface="Times New Roman"/>
                        <a:cs typeface="Times New Roman"/>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DF7"/>
                    </a:solidFill>
                  </a:tcPr>
                </a:tc>
                <a:tc>
                  <a:txBody>
                    <a:bodyPr/>
                    <a:lstStyle/>
                    <a:p>
                      <a:pPr algn="just" hangingPunct="0">
                        <a:lnSpc>
                          <a:spcPct val="107000"/>
                        </a:lnSpc>
                        <a:spcAft>
                          <a:spcPts val="600"/>
                        </a:spcAft>
                      </a:pPr>
                      <a:r>
                        <a:rPr lang="en-US" sz="1200" dirty="0">
                          <a:latin typeface="Arial"/>
                          <a:ea typeface="Times New Roman"/>
                          <a:cs typeface="Arial"/>
                        </a:rPr>
                        <a:t>QUEUE</a:t>
                      </a:r>
                      <a:endParaRPr lang="en-IN" sz="1000" dirty="0">
                        <a:latin typeface="Arial"/>
                        <a:ea typeface="Times New Roman"/>
                        <a:cs typeface="Times New Roman"/>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DF7"/>
                    </a:solidFill>
                  </a:tcPr>
                </a:tc>
              </a:tr>
              <a:tr h="482148">
                <a:tc>
                  <a:txBody>
                    <a:bodyPr/>
                    <a:lstStyle/>
                    <a:p>
                      <a:pPr algn="just" hangingPunct="0">
                        <a:lnSpc>
                          <a:spcPct val="107000"/>
                        </a:lnSpc>
                        <a:spcAft>
                          <a:spcPts val="600"/>
                        </a:spcAft>
                      </a:pPr>
                      <a:r>
                        <a:rPr lang="en-US" sz="1200" dirty="0">
                          <a:latin typeface="Arial"/>
                          <a:ea typeface="Times New Roman"/>
                          <a:cs typeface="Arial"/>
                        </a:rPr>
                        <a:t>Working principle</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hangingPunct="0">
                        <a:lnSpc>
                          <a:spcPct val="107000"/>
                        </a:lnSpc>
                        <a:spcAft>
                          <a:spcPts val="600"/>
                        </a:spcAft>
                      </a:pPr>
                      <a:r>
                        <a:rPr lang="en-US" sz="1200" dirty="0">
                          <a:latin typeface="Arial"/>
                          <a:ea typeface="Times New Roman"/>
                          <a:cs typeface="Arial"/>
                        </a:rPr>
                        <a:t>LIFO (Last in First out)</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hangingPunct="0">
                        <a:lnSpc>
                          <a:spcPct val="107000"/>
                        </a:lnSpc>
                        <a:spcAft>
                          <a:spcPts val="600"/>
                        </a:spcAft>
                      </a:pPr>
                      <a:r>
                        <a:rPr lang="en-US" sz="1200" dirty="0">
                          <a:latin typeface="Arial"/>
                          <a:ea typeface="Times New Roman"/>
                          <a:cs typeface="Arial"/>
                        </a:rPr>
                        <a:t>FIFO (First in First out)</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024280">
                <a:tc>
                  <a:txBody>
                    <a:bodyPr/>
                    <a:lstStyle/>
                    <a:p>
                      <a:pPr algn="just" hangingPunct="0">
                        <a:lnSpc>
                          <a:spcPct val="107000"/>
                        </a:lnSpc>
                        <a:spcAft>
                          <a:spcPts val="600"/>
                        </a:spcAft>
                      </a:pPr>
                      <a:r>
                        <a:rPr lang="en-US" sz="1200" dirty="0">
                          <a:latin typeface="Arial"/>
                          <a:ea typeface="Times New Roman"/>
                          <a:cs typeface="Arial"/>
                        </a:rPr>
                        <a:t>Structure</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hangingPunct="0">
                        <a:lnSpc>
                          <a:spcPct val="107000"/>
                        </a:lnSpc>
                        <a:spcAft>
                          <a:spcPts val="600"/>
                        </a:spcAft>
                      </a:pPr>
                      <a:r>
                        <a:rPr lang="en-US" sz="1200" dirty="0">
                          <a:latin typeface="Arial"/>
                          <a:ea typeface="Times New Roman"/>
                          <a:cs typeface="Arial"/>
                        </a:rPr>
                        <a:t>Same end is used to insert and delete elements.</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hangingPunct="0">
                        <a:lnSpc>
                          <a:spcPct val="107000"/>
                        </a:lnSpc>
                        <a:spcAft>
                          <a:spcPts val="600"/>
                        </a:spcAft>
                      </a:pPr>
                      <a:r>
                        <a:rPr lang="en-US" sz="1200" dirty="0">
                          <a:latin typeface="Arial"/>
                          <a:ea typeface="Times New Roman"/>
                          <a:cs typeface="Arial"/>
                        </a:rPr>
                        <a:t>One end is used for insertion, i.e., rear end and another end is used for deletion of elements, i.e., front end.</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r h="482148">
                <a:tc>
                  <a:txBody>
                    <a:bodyPr/>
                    <a:lstStyle/>
                    <a:p>
                      <a:pPr algn="just" hangingPunct="0">
                        <a:lnSpc>
                          <a:spcPct val="107000"/>
                        </a:lnSpc>
                        <a:spcAft>
                          <a:spcPts val="600"/>
                        </a:spcAft>
                      </a:pPr>
                      <a:r>
                        <a:rPr lang="en-US" sz="1200" dirty="0">
                          <a:latin typeface="Arial"/>
                          <a:ea typeface="Times New Roman"/>
                          <a:cs typeface="Arial"/>
                        </a:rPr>
                        <a:t>Number of pointers used</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hangingPunct="0">
                        <a:lnSpc>
                          <a:spcPct val="107000"/>
                        </a:lnSpc>
                        <a:spcAft>
                          <a:spcPts val="600"/>
                        </a:spcAft>
                      </a:pPr>
                      <a:r>
                        <a:rPr lang="en-US" sz="1200" dirty="0">
                          <a:latin typeface="Arial"/>
                          <a:ea typeface="Times New Roman"/>
                          <a:cs typeface="Arial"/>
                        </a:rPr>
                        <a:t>One</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hangingPunct="0">
                        <a:lnSpc>
                          <a:spcPct val="107000"/>
                        </a:lnSpc>
                        <a:spcAft>
                          <a:spcPts val="600"/>
                        </a:spcAft>
                      </a:pPr>
                      <a:r>
                        <a:rPr lang="en-US" sz="1200" dirty="0">
                          <a:latin typeface="Arial"/>
                          <a:ea typeface="Times New Roman"/>
                          <a:cs typeface="Arial"/>
                        </a:rPr>
                        <a:t>Two (In simple queue case)</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2148">
                <a:tc>
                  <a:txBody>
                    <a:bodyPr/>
                    <a:lstStyle/>
                    <a:p>
                      <a:pPr algn="just" hangingPunct="0">
                        <a:lnSpc>
                          <a:spcPct val="107000"/>
                        </a:lnSpc>
                        <a:spcAft>
                          <a:spcPts val="600"/>
                        </a:spcAft>
                      </a:pPr>
                      <a:r>
                        <a:rPr lang="en-US" sz="1200" dirty="0">
                          <a:latin typeface="Arial"/>
                          <a:ea typeface="Times New Roman"/>
                          <a:cs typeface="Arial"/>
                        </a:rPr>
                        <a:t>Operations performed</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hangingPunct="0">
                        <a:lnSpc>
                          <a:spcPct val="107000"/>
                        </a:lnSpc>
                        <a:spcAft>
                          <a:spcPts val="600"/>
                        </a:spcAft>
                      </a:pPr>
                      <a:r>
                        <a:rPr lang="en-US" sz="1200" dirty="0">
                          <a:latin typeface="Arial"/>
                          <a:ea typeface="Times New Roman"/>
                          <a:cs typeface="Arial"/>
                        </a:rPr>
                        <a:t>Push and Pop</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hangingPunct="0">
                        <a:lnSpc>
                          <a:spcPct val="107000"/>
                        </a:lnSpc>
                        <a:spcAft>
                          <a:spcPts val="600"/>
                        </a:spcAft>
                      </a:pPr>
                      <a:r>
                        <a:rPr lang="en-US" sz="1200" dirty="0">
                          <a:latin typeface="Arial"/>
                          <a:ea typeface="Times New Roman"/>
                          <a:cs typeface="Arial"/>
                        </a:rPr>
                        <a:t>Enqueue and dequeue</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r h="482148">
                <a:tc>
                  <a:txBody>
                    <a:bodyPr/>
                    <a:lstStyle/>
                    <a:p>
                      <a:pPr algn="just" hangingPunct="0">
                        <a:lnSpc>
                          <a:spcPct val="107000"/>
                        </a:lnSpc>
                        <a:spcAft>
                          <a:spcPts val="600"/>
                        </a:spcAft>
                      </a:pPr>
                      <a:r>
                        <a:rPr lang="en-US" sz="1200" dirty="0">
                          <a:latin typeface="Arial"/>
                          <a:ea typeface="Times New Roman"/>
                          <a:cs typeface="Arial"/>
                        </a:rPr>
                        <a:t>Examination of empty condition</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hangingPunct="0">
                        <a:lnSpc>
                          <a:spcPct val="107000"/>
                        </a:lnSpc>
                        <a:spcAft>
                          <a:spcPts val="600"/>
                        </a:spcAft>
                      </a:pPr>
                      <a:r>
                        <a:rPr lang="en-US" sz="1200" dirty="0">
                          <a:latin typeface="Arial"/>
                          <a:ea typeface="Times New Roman"/>
                          <a:cs typeface="Arial"/>
                        </a:rPr>
                        <a:t>Top == -1</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hangingPunct="0">
                        <a:lnSpc>
                          <a:spcPct val="107000"/>
                        </a:lnSpc>
                        <a:spcAft>
                          <a:spcPts val="600"/>
                        </a:spcAft>
                      </a:pPr>
                      <a:r>
                        <a:rPr lang="en-US" sz="1200" dirty="0">
                          <a:latin typeface="Arial"/>
                          <a:ea typeface="Times New Roman"/>
                          <a:cs typeface="Arial"/>
                        </a:rPr>
                        <a:t>Front == -1 || Front == Rear + 1</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2148">
                <a:tc>
                  <a:txBody>
                    <a:bodyPr/>
                    <a:lstStyle/>
                    <a:p>
                      <a:pPr algn="just" hangingPunct="0">
                        <a:lnSpc>
                          <a:spcPct val="107000"/>
                        </a:lnSpc>
                        <a:spcAft>
                          <a:spcPts val="600"/>
                        </a:spcAft>
                      </a:pPr>
                      <a:r>
                        <a:rPr lang="en-US" sz="1200" dirty="0">
                          <a:latin typeface="Arial"/>
                          <a:ea typeface="Times New Roman"/>
                          <a:cs typeface="Arial"/>
                        </a:rPr>
                        <a:t>Examination of full condition</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hangingPunct="0">
                        <a:lnSpc>
                          <a:spcPct val="107000"/>
                        </a:lnSpc>
                        <a:spcAft>
                          <a:spcPts val="600"/>
                        </a:spcAft>
                      </a:pPr>
                      <a:r>
                        <a:rPr lang="en-US" sz="1200" dirty="0">
                          <a:latin typeface="Arial"/>
                          <a:ea typeface="Times New Roman"/>
                          <a:cs typeface="Arial"/>
                        </a:rPr>
                        <a:t>Top == Max - 1</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just" hangingPunct="0">
                        <a:lnSpc>
                          <a:spcPct val="107000"/>
                        </a:lnSpc>
                        <a:spcAft>
                          <a:spcPts val="600"/>
                        </a:spcAft>
                      </a:pPr>
                      <a:r>
                        <a:rPr lang="en-US" sz="1200" dirty="0">
                          <a:latin typeface="Arial"/>
                          <a:ea typeface="Times New Roman"/>
                          <a:cs typeface="Arial"/>
                        </a:rPr>
                        <a:t>Rear == Max - 1</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r h="753213">
                <a:tc>
                  <a:txBody>
                    <a:bodyPr/>
                    <a:lstStyle/>
                    <a:p>
                      <a:pPr algn="just" hangingPunct="0">
                        <a:lnSpc>
                          <a:spcPct val="107000"/>
                        </a:lnSpc>
                        <a:spcAft>
                          <a:spcPts val="600"/>
                        </a:spcAft>
                      </a:pPr>
                      <a:r>
                        <a:rPr lang="en-US" sz="1200" dirty="0">
                          <a:latin typeface="Arial"/>
                          <a:ea typeface="Times New Roman"/>
                          <a:cs typeface="Arial"/>
                        </a:rPr>
                        <a:t>Variants</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hangingPunct="0">
                        <a:lnSpc>
                          <a:spcPct val="107000"/>
                        </a:lnSpc>
                        <a:spcAft>
                          <a:spcPts val="600"/>
                        </a:spcAft>
                      </a:pPr>
                      <a:r>
                        <a:rPr lang="en-US" sz="1200" dirty="0">
                          <a:latin typeface="Arial"/>
                          <a:ea typeface="Times New Roman"/>
                          <a:cs typeface="Arial"/>
                        </a:rPr>
                        <a:t>It does not have variants.</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hangingPunct="0">
                        <a:lnSpc>
                          <a:spcPct val="107000"/>
                        </a:lnSpc>
                        <a:spcAft>
                          <a:spcPts val="600"/>
                        </a:spcAft>
                      </a:pPr>
                      <a:r>
                        <a:rPr lang="en-US" sz="1200" dirty="0">
                          <a:latin typeface="Arial"/>
                          <a:ea typeface="Times New Roman"/>
                          <a:cs typeface="Arial"/>
                        </a:rPr>
                        <a:t>It has variants like circular queue, priority queue, doubly ended queue.</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2148">
                <a:tc>
                  <a:txBody>
                    <a:bodyPr/>
                    <a:lstStyle/>
                    <a:p>
                      <a:pPr algn="just" hangingPunct="0">
                        <a:lnSpc>
                          <a:spcPct val="107000"/>
                        </a:lnSpc>
                        <a:spcAft>
                          <a:spcPts val="600"/>
                        </a:spcAft>
                      </a:pPr>
                      <a:r>
                        <a:rPr lang="en-US" sz="1200" dirty="0">
                          <a:latin typeface="Arial"/>
                          <a:ea typeface="Times New Roman"/>
                          <a:cs typeface="Arial"/>
                        </a:rPr>
                        <a:t>Implementation</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hangingPunct="0">
                        <a:lnSpc>
                          <a:spcPct val="107000"/>
                        </a:lnSpc>
                        <a:spcAft>
                          <a:spcPts val="600"/>
                        </a:spcAft>
                      </a:pPr>
                      <a:r>
                        <a:rPr lang="en-US" sz="1200" dirty="0">
                          <a:latin typeface="Arial"/>
                          <a:ea typeface="Times New Roman"/>
                          <a:cs typeface="Arial"/>
                        </a:rPr>
                        <a:t>Simpler</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hangingPunct="0">
                        <a:lnSpc>
                          <a:spcPct val="107000"/>
                        </a:lnSpc>
                        <a:spcAft>
                          <a:spcPts val="600"/>
                        </a:spcAft>
                      </a:pPr>
                      <a:r>
                        <a:rPr lang="en-US" sz="1200" dirty="0">
                          <a:latin typeface="Arial"/>
                          <a:ea typeface="Times New Roman"/>
                          <a:cs typeface="Arial"/>
                        </a:rPr>
                        <a:t>Comparatively complex</a:t>
                      </a:r>
                      <a:endParaRPr lang="en-IN" sz="1000" dirty="0">
                        <a:latin typeface="Arial"/>
                        <a:ea typeface="Times New Roman"/>
                        <a:cs typeface="Times New Roman"/>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bl>
          </a:graphicData>
        </a:graphic>
      </p:graphicFrame>
      <p:sp>
        <p:nvSpPr>
          <p:cNvPr id="4" name="Slide Number Placeholder 3"/>
          <p:cNvSpPr>
            <a:spLocks noGrp="1"/>
          </p:cNvSpPr>
          <p:nvPr>
            <p:ph type="sldNum" sz="quarter" idx="12"/>
          </p:nvPr>
        </p:nvSpPr>
        <p:spPr/>
        <p:txBody>
          <a:bodyPr/>
          <a:lstStyle/>
          <a:p>
            <a:fld id="{4CAA379E-456F-4AE4-A15E-F39F409D52E6}" type="slidenum">
              <a:rPr lang="en-IN" smtClean="0"/>
              <a:pPr/>
              <a:t>25</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640960" cy="360040"/>
          </a:xfrm>
        </p:spPr>
        <p:txBody>
          <a:bodyPr>
            <a:noAutofit/>
          </a:bodyPr>
          <a:lstStyle/>
          <a:p>
            <a:r>
              <a:rPr lang="en-IN" sz="2800" dirty="0" smtClean="0"/>
              <a:t>Link List</a:t>
            </a:r>
            <a:endParaRPr lang="en-IN" sz="2800" dirty="0"/>
          </a:p>
        </p:txBody>
      </p:sp>
      <p:sp>
        <p:nvSpPr>
          <p:cNvPr id="3" name="Content Placeholder 2"/>
          <p:cNvSpPr>
            <a:spLocks noGrp="1"/>
          </p:cNvSpPr>
          <p:nvPr>
            <p:ph idx="1"/>
          </p:nvPr>
        </p:nvSpPr>
        <p:spPr>
          <a:xfrm>
            <a:off x="251520" y="548680"/>
            <a:ext cx="8712968" cy="5832648"/>
          </a:xfrm>
        </p:spPr>
        <p:txBody>
          <a:bodyPr>
            <a:normAutofit/>
          </a:bodyPr>
          <a:lstStyle/>
          <a:p>
            <a:r>
              <a:rPr lang="en-US" sz="2000" dirty="0" smtClean="0"/>
              <a:t>Linked list is a sequence of data linked with each other. Linked list elements are not stored at contiguous location; the elements are linked using pointers.</a:t>
            </a:r>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26</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linkedlist">
            <a:hlinkClick r:id="rId2"/>
          </p:cNvPr>
          <p:cNvPicPr/>
          <p:nvPr/>
        </p:nvPicPr>
        <p:blipFill>
          <a:blip r:embed="rId3" cstate="print"/>
          <a:srcRect/>
          <a:stretch>
            <a:fillRect/>
          </a:stretch>
        </p:blipFill>
        <p:spPr bwMode="auto">
          <a:xfrm>
            <a:off x="827584" y="1340768"/>
            <a:ext cx="5256584" cy="923925"/>
          </a:xfrm>
          <a:prstGeom prst="rect">
            <a:avLst/>
          </a:prstGeom>
          <a:noFill/>
          <a:ln w="9525">
            <a:noFill/>
            <a:miter lim="800000"/>
            <a:headEnd/>
            <a:tailEnd/>
          </a:ln>
        </p:spPr>
      </p:pic>
      <p:graphicFrame>
        <p:nvGraphicFramePr>
          <p:cNvPr id="7" name="Table 6"/>
          <p:cNvGraphicFramePr>
            <a:graphicFrameLocks noGrp="1"/>
          </p:cNvGraphicFramePr>
          <p:nvPr/>
        </p:nvGraphicFramePr>
        <p:xfrm>
          <a:off x="755576" y="1340768"/>
          <a:ext cx="6096000" cy="936104"/>
        </p:xfrm>
        <a:graphic>
          <a:graphicData uri="http://schemas.openxmlformats.org/drawingml/2006/table">
            <a:tbl>
              <a:tblPr firstRow="1" bandRow="1">
                <a:tableStyleId>{5C22544A-7EE6-4342-B048-85BDC9FD1C3A}</a:tableStyleId>
              </a:tblPr>
              <a:tblGrid>
                <a:gridCol w="6096000"/>
              </a:tblGrid>
              <a:tr h="936104">
                <a:tc>
                  <a:txBody>
                    <a:bodyPr/>
                    <a:lstStyle/>
                    <a:p>
                      <a:endParaRPr lang="en-IN" dirty="0"/>
                    </a:p>
                  </a:txBody>
                  <a:tcPr>
                    <a:noFill/>
                  </a:tcPr>
                </a:tc>
              </a:tr>
            </a:tbl>
          </a:graphicData>
        </a:graphic>
      </p:graphicFrame>
      <p:graphicFrame>
        <p:nvGraphicFramePr>
          <p:cNvPr id="8" name="Table 7"/>
          <p:cNvGraphicFramePr>
            <a:graphicFrameLocks noGrp="1"/>
          </p:cNvGraphicFramePr>
          <p:nvPr/>
        </p:nvGraphicFramePr>
        <p:xfrm>
          <a:off x="395536" y="2276872"/>
          <a:ext cx="8424936" cy="4480560"/>
        </p:xfrm>
        <a:graphic>
          <a:graphicData uri="http://schemas.openxmlformats.org/drawingml/2006/table">
            <a:tbl>
              <a:tblPr firstRow="1" bandRow="1">
                <a:tableStyleId>{5C22544A-7EE6-4342-B048-85BDC9FD1C3A}</a:tableStyleId>
              </a:tblPr>
              <a:tblGrid>
                <a:gridCol w="8424936"/>
              </a:tblGrid>
              <a:tr h="4104456">
                <a:tc>
                  <a:txBody>
                    <a:bodyPr/>
                    <a:lstStyle/>
                    <a:p>
                      <a:r>
                        <a:rPr lang="en-US" sz="1800" b="0" dirty="0" smtClean="0">
                          <a:solidFill>
                            <a:schemeClr val="tx1"/>
                          </a:solidFill>
                          <a:latin typeface="Arial"/>
                          <a:ea typeface="MS Mincho"/>
                        </a:rPr>
                        <a:t>Pros : Dynamic size</a:t>
                      </a:r>
                      <a:r>
                        <a:rPr lang="en-US" sz="1800" b="0" baseline="0" dirty="0" smtClean="0">
                          <a:solidFill>
                            <a:schemeClr val="tx1"/>
                          </a:solidFill>
                          <a:latin typeface="Arial"/>
                          <a:ea typeface="MS Mincho"/>
                        </a:rPr>
                        <a:t> , </a:t>
                      </a:r>
                      <a:r>
                        <a:rPr lang="en-US" sz="1800" b="0" dirty="0" smtClean="0">
                          <a:solidFill>
                            <a:schemeClr val="tx1"/>
                          </a:solidFill>
                          <a:latin typeface="Arial"/>
                          <a:ea typeface="MS Mincho"/>
                        </a:rPr>
                        <a:t> Ease of insertion/deletion</a:t>
                      </a:r>
                    </a:p>
                    <a:p>
                      <a:r>
                        <a:rPr lang="en-US" sz="1800" b="0" dirty="0" smtClean="0">
                          <a:solidFill>
                            <a:schemeClr val="tx1"/>
                          </a:solidFill>
                          <a:latin typeface="Arial"/>
                          <a:ea typeface="MS Mincho"/>
                        </a:rPr>
                        <a:t>Cons : </a:t>
                      </a:r>
                      <a:r>
                        <a:rPr lang="en-US" sz="1800" b="0" dirty="0" smtClean="0">
                          <a:solidFill>
                            <a:schemeClr val="tx1"/>
                          </a:solidFill>
                          <a:latin typeface="Arial"/>
                          <a:ea typeface="Times New Roman"/>
                        </a:rPr>
                        <a:t>1)</a:t>
                      </a:r>
                      <a:r>
                        <a:rPr lang="en-US" sz="1800" b="0" dirty="0" smtClean="0">
                          <a:solidFill>
                            <a:schemeClr val="tx1"/>
                          </a:solidFill>
                          <a:latin typeface="Arial"/>
                          <a:ea typeface="MS Mincho"/>
                        </a:rPr>
                        <a:t> Random access is not allowed. We have to access elements sequentially starting from the first node. So we cannot do binary search with linked lists.</a:t>
                      </a:r>
                      <a:br>
                        <a:rPr lang="en-US" sz="1800" b="0" dirty="0" smtClean="0">
                          <a:solidFill>
                            <a:schemeClr val="tx1"/>
                          </a:solidFill>
                          <a:latin typeface="Arial"/>
                          <a:ea typeface="MS Mincho"/>
                        </a:rPr>
                      </a:br>
                      <a:r>
                        <a:rPr lang="en-US" sz="1800" b="0" dirty="0" smtClean="0">
                          <a:solidFill>
                            <a:schemeClr val="tx1"/>
                          </a:solidFill>
                          <a:latin typeface="Arial"/>
                          <a:ea typeface="Times New Roman"/>
                        </a:rPr>
                        <a:t>2)</a:t>
                      </a:r>
                      <a:r>
                        <a:rPr lang="en-US" sz="1800" b="0" dirty="0" smtClean="0">
                          <a:solidFill>
                            <a:schemeClr val="tx1"/>
                          </a:solidFill>
                          <a:latin typeface="Arial"/>
                          <a:ea typeface="MS Mincho"/>
                        </a:rPr>
                        <a:t> Extra memory space for a pointer is required with each element of the list.</a:t>
                      </a:r>
                    </a:p>
                    <a:p>
                      <a:endParaRPr lang="en-IN" sz="1800" b="0" dirty="0" smtClean="0">
                        <a:solidFill>
                          <a:schemeClr val="tx1"/>
                        </a:solidFill>
                        <a:latin typeface="Times New Roman"/>
                        <a:ea typeface="MS Mincho"/>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In a singly linked list each node in the list stores the contents of the node and a pointer or reference to the next node in the list. It does not store any pointer or reference to the previous node.</a:t>
                      </a:r>
                    </a:p>
                    <a:p>
                      <a:pPr marL="0" marR="0" indent="0" algn="l" defTabSz="914400" rtl="0" eaLnBrk="1" fontAlgn="auto" latinLnBrk="0" hangingPunct="1">
                        <a:lnSpc>
                          <a:spcPct val="100000"/>
                        </a:lnSpc>
                        <a:spcBef>
                          <a:spcPts val="0"/>
                        </a:spcBef>
                        <a:spcAft>
                          <a:spcPts val="0"/>
                        </a:spcAft>
                        <a:buClrTx/>
                        <a:buSzTx/>
                        <a:buFontTx/>
                        <a:buNone/>
                        <a:tabLst/>
                        <a:defRPr/>
                      </a:pPr>
                      <a:endParaRPr lang="en-IN"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In a single linked list, the insertion operation can be performed in three ways. They are as follows...</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b="0" dirty="0" smtClean="0">
                          <a:solidFill>
                            <a:schemeClr val="tx1"/>
                          </a:solidFill>
                        </a:rPr>
                        <a:t>Inserting at Beginning of the list</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b="0" dirty="0" smtClean="0">
                          <a:solidFill>
                            <a:schemeClr val="tx1"/>
                          </a:solidFill>
                        </a:rPr>
                        <a:t>Inserting at End of the list</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b="0" dirty="0" smtClean="0">
                          <a:solidFill>
                            <a:schemeClr val="tx1"/>
                          </a:solidFill>
                        </a:rPr>
                        <a:t>Inserting at Specific location in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IN" b="0" dirty="0">
                        <a:solidFill>
                          <a:schemeClr val="tx1"/>
                        </a:solidFill>
                      </a:endParaRPr>
                    </a:p>
                  </a:txBody>
                  <a:tcP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Insertion Operations</a:t>
            </a:r>
            <a:endParaRPr lang="en-IN" sz="2800" dirty="0"/>
          </a:p>
        </p:txBody>
      </p:sp>
      <p:sp>
        <p:nvSpPr>
          <p:cNvPr id="3" name="Content Placeholder 2"/>
          <p:cNvSpPr>
            <a:spLocks noGrp="1"/>
          </p:cNvSpPr>
          <p:nvPr>
            <p:ph idx="1"/>
          </p:nvPr>
        </p:nvSpPr>
        <p:spPr>
          <a:xfrm>
            <a:off x="457200" y="548680"/>
            <a:ext cx="8229600" cy="5832648"/>
          </a:xfrm>
        </p:spPr>
        <p:txBody>
          <a:bodyPr>
            <a:normAutofit fontScale="55000" lnSpcReduction="20000"/>
          </a:bodyPr>
          <a:lstStyle/>
          <a:p>
            <a:pPr hangingPunct="0"/>
            <a:r>
              <a:rPr lang="en-US" sz="2500" b="1" dirty="0" smtClean="0"/>
              <a:t>Inserting At Beginning of the list</a:t>
            </a:r>
            <a:endParaRPr lang="en-IN" sz="2500" b="1" dirty="0" smtClean="0"/>
          </a:p>
          <a:p>
            <a:r>
              <a:rPr lang="en-IN" sz="2500" dirty="0" smtClean="0"/>
              <a:t>We can use the following steps to insert a new node at beginning of the single linked list...</a:t>
            </a:r>
          </a:p>
          <a:p>
            <a:pPr hangingPunct="0"/>
            <a:r>
              <a:rPr lang="en-US" sz="2500" b="1" dirty="0" smtClean="0"/>
              <a:t>Step 1:</a:t>
            </a:r>
            <a:r>
              <a:rPr lang="en-US" sz="2500" dirty="0" smtClean="0"/>
              <a:t> Create a </a:t>
            </a:r>
            <a:r>
              <a:rPr lang="en-US" sz="2500" b="1" dirty="0" smtClean="0"/>
              <a:t>newNode</a:t>
            </a:r>
            <a:r>
              <a:rPr lang="en-US" sz="2500" dirty="0" smtClean="0"/>
              <a:t> with given value.</a:t>
            </a:r>
            <a:endParaRPr lang="en-IN" sz="2500" dirty="0" smtClean="0"/>
          </a:p>
          <a:p>
            <a:pPr hangingPunct="0"/>
            <a:r>
              <a:rPr lang="en-US" sz="2500" b="1" dirty="0" smtClean="0"/>
              <a:t>Step 2:</a:t>
            </a:r>
            <a:r>
              <a:rPr lang="en-US" sz="2500" dirty="0" smtClean="0"/>
              <a:t> Check whether list is </a:t>
            </a:r>
            <a:r>
              <a:rPr lang="en-US" sz="2500" b="1" dirty="0" smtClean="0"/>
              <a:t>Empty</a:t>
            </a:r>
            <a:r>
              <a:rPr lang="en-US" sz="2500" dirty="0" smtClean="0"/>
              <a:t> (</a:t>
            </a:r>
            <a:r>
              <a:rPr lang="en-US" sz="2500" b="1" dirty="0" smtClean="0"/>
              <a:t>head</a:t>
            </a:r>
            <a:r>
              <a:rPr lang="en-US" sz="2500" dirty="0" smtClean="0"/>
              <a:t> == </a:t>
            </a:r>
            <a:r>
              <a:rPr lang="en-US" sz="2500" b="1" dirty="0" smtClean="0"/>
              <a:t>NULL</a:t>
            </a:r>
            <a:r>
              <a:rPr lang="en-US" sz="2500" dirty="0" smtClean="0"/>
              <a:t>)</a:t>
            </a:r>
            <a:endParaRPr lang="en-IN" sz="2500" dirty="0" smtClean="0"/>
          </a:p>
          <a:p>
            <a:pPr hangingPunct="0"/>
            <a:r>
              <a:rPr lang="en-US" sz="2500" b="1" dirty="0" smtClean="0"/>
              <a:t>Step 3:</a:t>
            </a:r>
            <a:r>
              <a:rPr lang="en-US" sz="2500" dirty="0" smtClean="0"/>
              <a:t> If it is </a:t>
            </a:r>
            <a:r>
              <a:rPr lang="en-US" sz="2500" b="1" dirty="0" smtClean="0"/>
              <a:t>Empty</a:t>
            </a:r>
            <a:r>
              <a:rPr lang="en-US" sz="2500" dirty="0" smtClean="0"/>
              <a:t> then, set </a:t>
            </a:r>
            <a:r>
              <a:rPr lang="en-US" sz="2500" b="1" dirty="0" smtClean="0"/>
              <a:t>newNode→next</a:t>
            </a:r>
            <a:r>
              <a:rPr lang="en-US" sz="2500" dirty="0" smtClean="0"/>
              <a:t> = </a:t>
            </a:r>
            <a:r>
              <a:rPr lang="en-US" sz="2500" b="1" dirty="0" smtClean="0"/>
              <a:t>NULL</a:t>
            </a:r>
            <a:r>
              <a:rPr lang="en-US" sz="2500" dirty="0" smtClean="0"/>
              <a:t> and </a:t>
            </a:r>
            <a:r>
              <a:rPr lang="en-US" sz="2500" b="1" dirty="0" smtClean="0"/>
              <a:t>head</a:t>
            </a:r>
            <a:r>
              <a:rPr lang="en-US" sz="2500" dirty="0" smtClean="0"/>
              <a:t> = </a:t>
            </a:r>
            <a:r>
              <a:rPr lang="en-US" sz="2500" b="1" dirty="0" smtClean="0"/>
              <a:t>newNode</a:t>
            </a:r>
            <a:r>
              <a:rPr lang="en-US" sz="2500" dirty="0" smtClean="0"/>
              <a:t>.</a:t>
            </a:r>
            <a:endParaRPr lang="en-IN" sz="2500" dirty="0" smtClean="0"/>
          </a:p>
          <a:p>
            <a:pPr hangingPunct="0"/>
            <a:r>
              <a:rPr lang="en-US" sz="2500" b="1" dirty="0" smtClean="0"/>
              <a:t>Step 4:</a:t>
            </a:r>
            <a:r>
              <a:rPr lang="en-US" sz="2500" dirty="0" smtClean="0"/>
              <a:t> If it is </a:t>
            </a:r>
            <a:r>
              <a:rPr lang="en-US" sz="2500" b="1" dirty="0" smtClean="0"/>
              <a:t>Not Empty</a:t>
            </a:r>
            <a:r>
              <a:rPr lang="en-US" sz="2500" dirty="0" smtClean="0"/>
              <a:t> then, set </a:t>
            </a:r>
            <a:r>
              <a:rPr lang="en-US" sz="2500" b="1" dirty="0" smtClean="0"/>
              <a:t>newNode→next</a:t>
            </a:r>
            <a:r>
              <a:rPr lang="en-US" sz="2500" dirty="0" smtClean="0"/>
              <a:t> = </a:t>
            </a:r>
            <a:r>
              <a:rPr lang="en-US" sz="2500" b="1" dirty="0" smtClean="0"/>
              <a:t>head</a:t>
            </a:r>
            <a:r>
              <a:rPr lang="en-US" sz="2500" dirty="0" smtClean="0"/>
              <a:t> and </a:t>
            </a:r>
            <a:r>
              <a:rPr lang="en-US" sz="2500" b="1" dirty="0" smtClean="0"/>
              <a:t>head</a:t>
            </a:r>
            <a:r>
              <a:rPr lang="en-US" sz="2500" dirty="0" smtClean="0"/>
              <a:t> = </a:t>
            </a:r>
            <a:r>
              <a:rPr lang="en-US" sz="2500" b="1" dirty="0" smtClean="0"/>
              <a:t>newNode</a:t>
            </a:r>
            <a:r>
              <a:rPr lang="en-US" sz="2500" dirty="0" smtClean="0"/>
              <a:t>.</a:t>
            </a:r>
            <a:endParaRPr lang="en-IN" sz="2500" dirty="0" smtClean="0"/>
          </a:p>
          <a:p>
            <a:pPr hangingPunct="0"/>
            <a:r>
              <a:rPr lang="en-US" sz="2500" b="1" dirty="0" smtClean="0"/>
              <a:t>Inserting At End of the list</a:t>
            </a:r>
            <a:endParaRPr lang="en-IN" sz="2500" b="1" dirty="0" smtClean="0"/>
          </a:p>
          <a:p>
            <a:r>
              <a:rPr lang="en-IN" sz="2500" dirty="0" smtClean="0"/>
              <a:t>We can use the following steps to insert a new node at end of the single linked list...</a:t>
            </a:r>
          </a:p>
          <a:p>
            <a:pPr hangingPunct="0"/>
            <a:r>
              <a:rPr lang="en-US" sz="2500" b="1" dirty="0" smtClean="0"/>
              <a:t>Step 1:</a:t>
            </a:r>
            <a:r>
              <a:rPr lang="en-US" sz="2500" dirty="0" smtClean="0"/>
              <a:t> Create a </a:t>
            </a:r>
            <a:r>
              <a:rPr lang="en-US" sz="2500" b="1" dirty="0" smtClean="0"/>
              <a:t>newNode</a:t>
            </a:r>
            <a:r>
              <a:rPr lang="en-US" sz="2500" dirty="0" smtClean="0"/>
              <a:t> with given value and </a:t>
            </a:r>
            <a:r>
              <a:rPr lang="en-US" sz="2500" b="1" dirty="0" smtClean="0"/>
              <a:t>newNode → next</a:t>
            </a:r>
            <a:r>
              <a:rPr lang="en-US" sz="2500" dirty="0" smtClean="0"/>
              <a:t> as </a:t>
            </a:r>
            <a:r>
              <a:rPr lang="en-US" sz="2500" b="1" dirty="0" smtClean="0"/>
              <a:t>NULL</a:t>
            </a:r>
            <a:r>
              <a:rPr lang="en-US" sz="2500" dirty="0" smtClean="0"/>
              <a:t>.</a:t>
            </a:r>
            <a:endParaRPr lang="en-IN" sz="2500" dirty="0" smtClean="0"/>
          </a:p>
          <a:p>
            <a:pPr hangingPunct="0"/>
            <a:r>
              <a:rPr lang="en-US" sz="2500" b="1" dirty="0" smtClean="0"/>
              <a:t>Step 2:</a:t>
            </a:r>
            <a:r>
              <a:rPr lang="en-US" sz="2500" dirty="0" smtClean="0"/>
              <a:t> Check whether list is </a:t>
            </a:r>
            <a:r>
              <a:rPr lang="en-US" sz="2500" b="1" dirty="0" smtClean="0"/>
              <a:t>Empty</a:t>
            </a:r>
            <a:r>
              <a:rPr lang="en-US" sz="2500" dirty="0" smtClean="0"/>
              <a:t> (</a:t>
            </a:r>
            <a:r>
              <a:rPr lang="en-US" sz="2500" b="1" dirty="0" smtClean="0"/>
              <a:t>head</a:t>
            </a:r>
            <a:r>
              <a:rPr lang="en-US" sz="2500" dirty="0" smtClean="0"/>
              <a:t> == </a:t>
            </a:r>
            <a:r>
              <a:rPr lang="en-US" sz="2500" b="1" dirty="0" smtClean="0"/>
              <a:t>NULL</a:t>
            </a:r>
            <a:r>
              <a:rPr lang="en-US" sz="2500" dirty="0" smtClean="0"/>
              <a:t>).</a:t>
            </a:r>
            <a:endParaRPr lang="en-IN" sz="2500" dirty="0" smtClean="0"/>
          </a:p>
          <a:p>
            <a:pPr hangingPunct="0"/>
            <a:r>
              <a:rPr lang="en-US" sz="2500" b="1" dirty="0" smtClean="0"/>
              <a:t>Step 3:</a:t>
            </a:r>
            <a:r>
              <a:rPr lang="en-US" sz="2500" dirty="0" smtClean="0"/>
              <a:t> If it is </a:t>
            </a:r>
            <a:r>
              <a:rPr lang="en-US" sz="2500" b="1" dirty="0" smtClean="0"/>
              <a:t>Empty</a:t>
            </a:r>
            <a:r>
              <a:rPr lang="en-US" sz="2500" dirty="0" smtClean="0"/>
              <a:t> then, set </a:t>
            </a:r>
            <a:r>
              <a:rPr lang="en-US" sz="2500" b="1" dirty="0" smtClean="0"/>
              <a:t>head</a:t>
            </a:r>
            <a:r>
              <a:rPr lang="en-US" sz="2500" dirty="0" smtClean="0"/>
              <a:t> = </a:t>
            </a:r>
            <a:r>
              <a:rPr lang="en-US" sz="2500" b="1" dirty="0" smtClean="0"/>
              <a:t>newNode</a:t>
            </a:r>
            <a:r>
              <a:rPr lang="en-US" sz="2500" dirty="0" smtClean="0"/>
              <a:t>.</a:t>
            </a:r>
            <a:endParaRPr lang="en-IN" sz="2500" dirty="0" smtClean="0"/>
          </a:p>
          <a:p>
            <a:pPr hangingPunct="0"/>
            <a:r>
              <a:rPr lang="en-US" sz="2500" b="1" dirty="0" smtClean="0"/>
              <a:t>Step 4:</a:t>
            </a:r>
            <a:r>
              <a:rPr lang="en-US" sz="2500" dirty="0" smtClean="0"/>
              <a:t> If it is </a:t>
            </a:r>
            <a:r>
              <a:rPr lang="en-US" sz="2500" b="1" dirty="0" smtClean="0"/>
              <a:t>Not Empty</a:t>
            </a:r>
            <a:r>
              <a:rPr lang="en-US" sz="2500" dirty="0" smtClean="0"/>
              <a:t> then, define a node pointer </a:t>
            </a:r>
            <a:r>
              <a:rPr lang="en-US" sz="2500" b="1" dirty="0" smtClean="0"/>
              <a:t>temp</a:t>
            </a:r>
            <a:r>
              <a:rPr lang="en-US" sz="2500" dirty="0" smtClean="0"/>
              <a:t> and initialize with </a:t>
            </a:r>
            <a:r>
              <a:rPr lang="en-US" sz="2500" b="1" dirty="0" smtClean="0"/>
              <a:t>head</a:t>
            </a:r>
            <a:r>
              <a:rPr lang="en-US" sz="2500" dirty="0" smtClean="0"/>
              <a:t>.</a:t>
            </a:r>
            <a:endParaRPr lang="en-IN" sz="2500" dirty="0" smtClean="0"/>
          </a:p>
          <a:p>
            <a:pPr hangingPunct="0"/>
            <a:r>
              <a:rPr lang="en-US" sz="2500" b="1" dirty="0" smtClean="0"/>
              <a:t>Step 5:</a:t>
            </a:r>
            <a:r>
              <a:rPr lang="en-US" sz="2500" dirty="0" smtClean="0"/>
              <a:t> Keep moving the </a:t>
            </a:r>
            <a:r>
              <a:rPr lang="en-US" sz="2500" b="1" dirty="0" smtClean="0"/>
              <a:t>temp</a:t>
            </a:r>
            <a:r>
              <a:rPr lang="en-US" sz="2500" dirty="0" smtClean="0"/>
              <a:t> to its next node until it reaches to the last node in the list (until </a:t>
            </a:r>
            <a:r>
              <a:rPr lang="en-US" sz="2500" b="1" dirty="0" smtClean="0"/>
              <a:t>temp → next</a:t>
            </a:r>
            <a:r>
              <a:rPr lang="en-US" sz="2500" dirty="0" smtClean="0"/>
              <a:t> is equal to </a:t>
            </a:r>
            <a:r>
              <a:rPr lang="en-US" sz="2500" b="1" dirty="0" smtClean="0"/>
              <a:t>NULL</a:t>
            </a:r>
            <a:r>
              <a:rPr lang="en-US" sz="2500" dirty="0" smtClean="0"/>
              <a:t>).</a:t>
            </a:r>
            <a:endParaRPr lang="en-IN" sz="2500" dirty="0" smtClean="0"/>
          </a:p>
          <a:p>
            <a:pPr hangingPunct="0"/>
            <a:r>
              <a:rPr lang="en-US" sz="2500" b="1" dirty="0" smtClean="0"/>
              <a:t>Step 6:</a:t>
            </a:r>
            <a:r>
              <a:rPr lang="en-US" sz="2500" dirty="0" smtClean="0"/>
              <a:t> Set </a:t>
            </a:r>
            <a:r>
              <a:rPr lang="en-US" sz="2500" b="1" dirty="0" smtClean="0"/>
              <a:t>temp → next</a:t>
            </a:r>
            <a:r>
              <a:rPr lang="en-US" sz="2500" dirty="0" smtClean="0"/>
              <a:t> = </a:t>
            </a:r>
            <a:r>
              <a:rPr lang="en-US" sz="2500" b="1" dirty="0" smtClean="0"/>
              <a:t>newNode</a:t>
            </a:r>
            <a:r>
              <a:rPr lang="en-US" sz="2500" dirty="0" smtClean="0"/>
              <a:t>.</a:t>
            </a:r>
            <a:endParaRPr lang="en-IN" sz="2500" dirty="0" smtClean="0"/>
          </a:p>
          <a:p>
            <a:pPr hangingPunct="0"/>
            <a:r>
              <a:rPr lang="en-US" sz="2500" b="1" dirty="0" smtClean="0"/>
              <a:t>Inserting At Specific location in the list (After a Node)</a:t>
            </a:r>
            <a:endParaRPr lang="en-IN" sz="2500" b="1" dirty="0" smtClean="0"/>
          </a:p>
          <a:p>
            <a:r>
              <a:rPr lang="en-IN" sz="2500" dirty="0" smtClean="0"/>
              <a:t>We can use the following steps to insert a new node after a node in the single linked list...</a:t>
            </a:r>
          </a:p>
          <a:p>
            <a:pPr hangingPunct="0"/>
            <a:r>
              <a:rPr lang="en-US" sz="2500" b="1" dirty="0" smtClean="0"/>
              <a:t>Step 1:</a:t>
            </a:r>
            <a:r>
              <a:rPr lang="en-US" sz="2500" dirty="0" smtClean="0"/>
              <a:t> Create a </a:t>
            </a:r>
            <a:r>
              <a:rPr lang="en-US" sz="2500" b="1" dirty="0" smtClean="0"/>
              <a:t>newNode</a:t>
            </a:r>
            <a:r>
              <a:rPr lang="en-US" sz="2500" dirty="0" smtClean="0"/>
              <a:t> with given value.</a:t>
            </a:r>
            <a:endParaRPr lang="en-IN" sz="2500" dirty="0" smtClean="0"/>
          </a:p>
          <a:p>
            <a:pPr hangingPunct="0"/>
            <a:r>
              <a:rPr lang="en-US" sz="2500" b="1" dirty="0" smtClean="0"/>
              <a:t>Step 2:</a:t>
            </a:r>
            <a:r>
              <a:rPr lang="en-US" sz="2500" dirty="0" smtClean="0"/>
              <a:t> Check whether list is </a:t>
            </a:r>
            <a:r>
              <a:rPr lang="en-US" sz="2500" b="1" dirty="0" smtClean="0"/>
              <a:t>Empty</a:t>
            </a:r>
            <a:r>
              <a:rPr lang="en-US" sz="2500" dirty="0" smtClean="0"/>
              <a:t> (</a:t>
            </a:r>
            <a:r>
              <a:rPr lang="en-US" sz="2500" b="1" dirty="0" smtClean="0"/>
              <a:t>head</a:t>
            </a:r>
            <a:r>
              <a:rPr lang="en-US" sz="2500" dirty="0" smtClean="0"/>
              <a:t> == </a:t>
            </a:r>
            <a:r>
              <a:rPr lang="en-US" sz="2500" b="1" dirty="0" smtClean="0"/>
              <a:t>NULL</a:t>
            </a:r>
            <a:r>
              <a:rPr lang="en-US" sz="2500" dirty="0" smtClean="0"/>
              <a:t>)</a:t>
            </a:r>
            <a:endParaRPr lang="en-IN" sz="2500" dirty="0" smtClean="0"/>
          </a:p>
          <a:p>
            <a:pPr hangingPunct="0"/>
            <a:r>
              <a:rPr lang="en-US" sz="2500" b="1" dirty="0" smtClean="0"/>
              <a:t>Step 3:</a:t>
            </a:r>
            <a:r>
              <a:rPr lang="en-US" sz="2500" dirty="0" smtClean="0"/>
              <a:t> If it is </a:t>
            </a:r>
            <a:r>
              <a:rPr lang="en-US" sz="2500" b="1" dirty="0" smtClean="0"/>
              <a:t>Empty</a:t>
            </a:r>
            <a:r>
              <a:rPr lang="en-US" sz="2500" dirty="0" smtClean="0"/>
              <a:t> then, set </a:t>
            </a:r>
            <a:r>
              <a:rPr lang="en-US" sz="2500" b="1" dirty="0" smtClean="0"/>
              <a:t>newNode → next</a:t>
            </a:r>
            <a:r>
              <a:rPr lang="en-US" sz="2500" dirty="0" smtClean="0"/>
              <a:t> = </a:t>
            </a:r>
            <a:r>
              <a:rPr lang="en-US" sz="2500" b="1" dirty="0" smtClean="0"/>
              <a:t>NULL</a:t>
            </a:r>
            <a:r>
              <a:rPr lang="en-US" sz="2500" dirty="0" smtClean="0"/>
              <a:t> and </a:t>
            </a:r>
            <a:r>
              <a:rPr lang="en-US" sz="2500" b="1" dirty="0" smtClean="0"/>
              <a:t>head</a:t>
            </a:r>
            <a:r>
              <a:rPr lang="en-US" sz="2500" dirty="0" smtClean="0"/>
              <a:t> = </a:t>
            </a:r>
            <a:r>
              <a:rPr lang="en-US" sz="2500" b="1" dirty="0" smtClean="0"/>
              <a:t>newNode</a:t>
            </a:r>
            <a:r>
              <a:rPr lang="en-US" sz="2500" dirty="0" smtClean="0"/>
              <a:t>.</a:t>
            </a:r>
            <a:endParaRPr lang="en-IN" sz="2500" dirty="0" smtClean="0"/>
          </a:p>
          <a:p>
            <a:pPr hangingPunct="0"/>
            <a:r>
              <a:rPr lang="en-US" sz="2500" b="1" dirty="0" smtClean="0"/>
              <a:t>Step 4:</a:t>
            </a:r>
            <a:r>
              <a:rPr lang="en-US" sz="2500" dirty="0" smtClean="0"/>
              <a:t> If it is </a:t>
            </a:r>
            <a:r>
              <a:rPr lang="en-US" sz="2500" b="1" dirty="0" smtClean="0"/>
              <a:t>Not Empty</a:t>
            </a:r>
            <a:r>
              <a:rPr lang="en-US" sz="2500" dirty="0" smtClean="0"/>
              <a:t> then, define a node pointer </a:t>
            </a:r>
            <a:r>
              <a:rPr lang="en-US" sz="2500" b="1" dirty="0" smtClean="0"/>
              <a:t>temp</a:t>
            </a:r>
            <a:r>
              <a:rPr lang="en-US" sz="2500" dirty="0" smtClean="0"/>
              <a:t> and initialize with </a:t>
            </a:r>
            <a:r>
              <a:rPr lang="en-US" sz="2500" b="1" dirty="0" smtClean="0"/>
              <a:t>head</a:t>
            </a:r>
            <a:r>
              <a:rPr lang="en-US" sz="2500" dirty="0" smtClean="0"/>
              <a:t>.</a:t>
            </a:r>
            <a:endParaRPr lang="en-IN" sz="2500" dirty="0" smtClean="0"/>
          </a:p>
          <a:p>
            <a:pPr hangingPunct="0"/>
            <a:r>
              <a:rPr lang="en-US" sz="2500" b="1" dirty="0" smtClean="0"/>
              <a:t>Step 5:</a:t>
            </a:r>
            <a:r>
              <a:rPr lang="en-US" sz="2500" dirty="0" smtClean="0"/>
              <a:t> Keep moving the </a:t>
            </a:r>
            <a:r>
              <a:rPr lang="en-US" sz="2500" b="1" dirty="0" smtClean="0"/>
              <a:t>temp</a:t>
            </a:r>
            <a:r>
              <a:rPr lang="en-US" sz="2500" dirty="0" smtClean="0"/>
              <a:t> to its next node until it reaches to the node after which we want to insert the newNode (until </a:t>
            </a:r>
            <a:r>
              <a:rPr lang="en-US" sz="2500" b="1" dirty="0" smtClean="0"/>
              <a:t>temp1 → data</a:t>
            </a:r>
            <a:r>
              <a:rPr lang="en-US" sz="2500" dirty="0" smtClean="0"/>
              <a:t> is equal to </a:t>
            </a:r>
            <a:r>
              <a:rPr lang="en-US" sz="2500" b="1" dirty="0" smtClean="0"/>
              <a:t>location</a:t>
            </a:r>
            <a:r>
              <a:rPr lang="en-US" sz="2500" dirty="0" smtClean="0"/>
              <a:t>, here location is the node value after which we want to insert the newNode).</a:t>
            </a:r>
            <a:endParaRPr lang="en-IN" sz="2500" dirty="0" smtClean="0"/>
          </a:p>
          <a:p>
            <a:pPr hangingPunct="0"/>
            <a:r>
              <a:rPr lang="en-US" sz="2500" b="1" dirty="0" smtClean="0"/>
              <a:t>Step 6:</a:t>
            </a:r>
            <a:r>
              <a:rPr lang="en-US" sz="2500" dirty="0" smtClean="0"/>
              <a:t> Every time check whether </a:t>
            </a:r>
            <a:r>
              <a:rPr lang="en-US" sz="2500" b="1" dirty="0" smtClean="0"/>
              <a:t>temp</a:t>
            </a:r>
            <a:r>
              <a:rPr lang="en-US" sz="2500" dirty="0" smtClean="0"/>
              <a:t> is reached to last node or not. If it is reached to last node then display </a:t>
            </a:r>
            <a:r>
              <a:rPr lang="en-US" sz="2500" b="1" dirty="0" smtClean="0"/>
              <a:t>'Given node is not found in the list!!! Insertion not possible!!!'</a:t>
            </a:r>
            <a:r>
              <a:rPr lang="en-US" sz="2500" dirty="0" smtClean="0"/>
              <a:t> and terminate the function. Otherwise move the </a:t>
            </a:r>
            <a:r>
              <a:rPr lang="en-US" sz="2500" b="1" dirty="0" smtClean="0"/>
              <a:t>temp</a:t>
            </a:r>
            <a:r>
              <a:rPr lang="en-US" sz="2500" dirty="0" smtClean="0"/>
              <a:t> to next node.</a:t>
            </a:r>
            <a:endParaRPr lang="en-IN" sz="2500" dirty="0" smtClean="0"/>
          </a:p>
          <a:p>
            <a:pPr hangingPunct="0"/>
            <a:r>
              <a:rPr lang="en-US" sz="2500" b="1" dirty="0" smtClean="0"/>
              <a:t>Step 7:</a:t>
            </a:r>
            <a:r>
              <a:rPr lang="en-US" sz="2500" dirty="0" smtClean="0"/>
              <a:t> Finally, Set '</a:t>
            </a:r>
            <a:r>
              <a:rPr lang="en-US" sz="2500" b="1" dirty="0" smtClean="0"/>
              <a:t>newNode → next</a:t>
            </a:r>
            <a:r>
              <a:rPr lang="en-US" sz="2500" dirty="0" smtClean="0"/>
              <a:t> = </a:t>
            </a:r>
            <a:r>
              <a:rPr lang="en-US" sz="2500" b="1" dirty="0" smtClean="0"/>
              <a:t>temp → next</a:t>
            </a:r>
            <a:r>
              <a:rPr lang="en-US" sz="2500" dirty="0" smtClean="0"/>
              <a:t>' and '</a:t>
            </a:r>
            <a:r>
              <a:rPr lang="en-US" sz="2500" b="1" dirty="0" smtClean="0"/>
              <a:t>temp → next</a:t>
            </a:r>
            <a:r>
              <a:rPr lang="en-US" sz="2500" dirty="0" smtClean="0"/>
              <a:t> = </a:t>
            </a:r>
            <a:r>
              <a:rPr lang="en-US" sz="2500" b="1" dirty="0" smtClean="0"/>
              <a:t>newNode</a:t>
            </a:r>
            <a:r>
              <a:rPr lang="en-US" sz="2500" dirty="0" smtClean="0"/>
              <a:t>'</a:t>
            </a:r>
            <a:endParaRPr lang="en-IN" sz="25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27</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Deletion &amp; Display</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pPr hangingPunct="0"/>
            <a:r>
              <a:rPr lang="en-US" sz="2000" b="1" dirty="0" smtClean="0"/>
              <a:t>Deletion</a:t>
            </a:r>
            <a:endParaRPr lang="en-IN" sz="2000" b="1" dirty="0" smtClean="0"/>
          </a:p>
          <a:p>
            <a:pPr lvl="1"/>
            <a:r>
              <a:rPr lang="en-IN" sz="1600" dirty="0" smtClean="0"/>
              <a:t>In a single linked list, the deletion operation can be performed in three ways. They are as follows...</a:t>
            </a:r>
          </a:p>
          <a:p>
            <a:pPr lvl="1" hangingPunct="0"/>
            <a:r>
              <a:rPr lang="en-US" sz="1600" dirty="0" smtClean="0"/>
              <a:t>Deleting from Beginning of the list</a:t>
            </a:r>
            <a:endParaRPr lang="en-IN" sz="1600" dirty="0" smtClean="0"/>
          </a:p>
          <a:p>
            <a:pPr lvl="1" hangingPunct="0"/>
            <a:r>
              <a:rPr lang="en-US" sz="1600" dirty="0" smtClean="0"/>
              <a:t>Deleting from End of the list</a:t>
            </a:r>
            <a:endParaRPr lang="en-IN" sz="1600" dirty="0" smtClean="0"/>
          </a:p>
          <a:p>
            <a:pPr lvl="1" hangingPunct="0"/>
            <a:r>
              <a:rPr lang="en-US" sz="1600" dirty="0" smtClean="0"/>
              <a:t>Deleting a Specific Node</a:t>
            </a:r>
            <a:endParaRPr lang="en-IN" sz="1600" dirty="0" smtClean="0"/>
          </a:p>
          <a:p>
            <a:r>
              <a:rPr lang="en-US" sz="2000" b="1" dirty="0" smtClean="0"/>
              <a:t>Displaying a Single Linked List</a:t>
            </a:r>
            <a:endParaRPr lang="en-IN" sz="2000" b="1" dirty="0" smtClean="0"/>
          </a:p>
          <a:p>
            <a:pPr>
              <a:buNone/>
            </a:pPr>
            <a:r>
              <a:rPr lang="en-IN" sz="2000" dirty="0" smtClean="0"/>
              <a:t>We can use the following steps to display the elements of a single linked list...</a:t>
            </a:r>
          </a:p>
          <a:p>
            <a:pPr lvl="1" hangingPunct="0"/>
            <a:r>
              <a:rPr lang="en-US" sz="1600" b="1" dirty="0" smtClean="0"/>
              <a:t>Step 1:</a:t>
            </a:r>
            <a:r>
              <a:rPr lang="en-US" sz="1600" dirty="0" smtClean="0"/>
              <a:t> Check whether list is </a:t>
            </a:r>
            <a:r>
              <a:rPr lang="en-US" sz="1600" b="1" dirty="0" smtClean="0"/>
              <a:t>Empty</a:t>
            </a:r>
            <a:r>
              <a:rPr lang="en-US" sz="1600" dirty="0" smtClean="0"/>
              <a:t> (</a:t>
            </a:r>
            <a:r>
              <a:rPr lang="en-US" sz="1600" b="1" dirty="0" smtClean="0"/>
              <a:t>head</a:t>
            </a:r>
            <a:r>
              <a:rPr lang="en-US" sz="1600" dirty="0" smtClean="0"/>
              <a:t> == </a:t>
            </a:r>
            <a:r>
              <a:rPr lang="en-US" sz="1600" b="1" dirty="0" smtClean="0"/>
              <a:t>NULL</a:t>
            </a:r>
            <a:r>
              <a:rPr lang="en-US" sz="1600" dirty="0" smtClean="0"/>
              <a:t>)</a:t>
            </a:r>
            <a:endParaRPr lang="en-IN" sz="1600" dirty="0" smtClean="0"/>
          </a:p>
          <a:p>
            <a:pPr lvl="1" hangingPunct="0"/>
            <a:r>
              <a:rPr lang="en-US" sz="1600" b="1" dirty="0" smtClean="0"/>
              <a:t>Step 2:</a:t>
            </a:r>
            <a:r>
              <a:rPr lang="en-US" sz="1600" dirty="0" smtClean="0"/>
              <a:t> If it is </a:t>
            </a:r>
            <a:r>
              <a:rPr lang="en-US" sz="1600" b="1" dirty="0" smtClean="0"/>
              <a:t>Empty</a:t>
            </a:r>
            <a:r>
              <a:rPr lang="en-US" sz="1600" dirty="0" smtClean="0"/>
              <a:t> then, display </a:t>
            </a:r>
            <a:r>
              <a:rPr lang="en-US" sz="1600" b="1" dirty="0" smtClean="0"/>
              <a:t>'List is Empty!!!'</a:t>
            </a:r>
            <a:r>
              <a:rPr lang="en-US" sz="1600" dirty="0" smtClean="0"/>
              <a:t> and terminate the function.</a:t>
            </a:r>
            <a:endParaRPr lang="en-IN" sz="1600" dirty="0" smtClean="0"/>
          </a:p>
          <a:p>
            <a:pPr lvl="1" hangingPunct="0"/>
            <a:r>
              <a:rPr lang="en-US" sz="1600" b="1" dirty="0" smtClean="0"/>
              <a:t>Step 3:</a:t>
            </a:r>
            <a:r>
              <a:rPr lang="en-US" sz="1600" dirty="0" smtClean="0"/>
              <a:t> If it is </a:t>
            </a:r>
            <a:r>
              <a:rPr lang="en-US" sz="1600" b="1" dirty="0" smtClean="0"/>
              <a:t>Not Empty</a:t>
            </a:r>
            <a:r>
              <a:rPr lang="en-US" sz="1600" dirty="0" smtClean="0"/>
              <a:t> then, define a Node pointer </a:t>
            </a:r>
            <a:r>
              <a:rPr lang="en-US" sz="1600" b="1" dirty="0" smtClean="0"/>
              <a:t>'temp'</a:t>
            </a:r>
            <a:r>
              <a:rPr lang="en-US" sz="1600" dirty="0" smtClean="0"/>
              <a:t> and initialize with </a:t>
            </a:r>
            <a:r>
              <a:rPr lang="en-US" sz="1600" b="1" dirty="0" smtClean="0"/>
              <a:t>head</a:t>
            </a:r>
            <a:r>
              <a:rPr lang="en-US" sz="1600" dirty="0" smtClean="0"/>
              <a:t>.</a:t>
            </a:r>
            <a:endParaRPr lang="en-IN" sz="1600" dirty="0" smtClean="0"/>
          </a:p>
          <a:p>
            <a:pPr lvl="1" hangingPunct="0"/>
            <a:r>
              <a:rPr lang="en-US" sz="1600" b="1" dirty="0" smtClean="0"/>
              <a:t>Step 4:</a:t>
            </a:r>
            <a:r>
              <a:rPr lang="en-US" sz="1600" dirty="0" smtClean="0"/>
              <a:t> Keep displaying </a:t>
            </a:r>
            <a:r>
              <a:rPr lang="en-US" sz="1600" b="1" dirty="0" smtClean="0"/>
              <a:t>temp → data</a:t>
            </a:r>
            <a:r>
              <a:rPr lang="en-US" sz="1600" dirty="0" smtClean="0"/>
              <a:t> with an arrow (</a:t>
            </a:r>
            <a:r>
              <a:rPr lang="en-US" sz="1600" b="1" dirty="0" smtClean="0"/>
              <a:t>---&gt;</a:t>
            </a:r>
            <a:r>
              <a:rPr lang="en-US" sz="1600" dirty="0" smtClean="0"/>
              <a:t>) until </a:t>
            </a:r>
            <a:r>
              <a:rPr lang="en-US" sz="1600" b="1" dirty="0" smtClean="0"/>
              <a:t>temp</a:t>
            </a:r>
            <a:r>
              <a:rPr lang="en-US" sz="1600" dirty="0" smtClean="0"/>
              <a:t> reaches to the last node</a:t>
            </a:r>
            <a:endParaRPr lang="en-IN" sz="1600" dirty="0" smtClean="0"/>
          </a:p>
          <a:p>
            <a:pPr lvl="1" hangingPunct="0"/>
            <a:r>
              <a:rPr lang="en-US" sz="1600" b="1" dirty="0" smtClean="0"/>
              <a:t>Step 5:</a:t>
            </a:r>
            <a:r>
              <a:rPr lang="en-US" sz="1600" dirty="0" smtClean="0"/>
              <a:t> Finally display </a:t>
            </a:r>
            <a:r>
              <a:rPr lang="en-US" sz="1600" b="1" dirty="0" smtClean="0"/>
              <a:t>temp → data</a:t>
            </a:r>
            <a:r>
              <a:rPr lang="en-US" sz="1600" dirty="0" smtClean="0"/>
              <a:t> with arrow pointing to </a:t>
            </a:r>
            <a:r>
              <a:rPr lang="en-US" sz="1600" b="1" dirty="0" smtClean="0"/>
              <a:t>NULL</a:t>
            </a:r>
            <a:r>
              <a:rPr lang="en-US" sz="1600" dirty="0" smtClean="0"/>
              <a:t> (</a:t>
            </a:r>
            <a:r>
              <a:rPr lang="en-US" sz="1600" b="1" dirty="0" smtClean="0"/>
              <a:t>temp → data ---&gt; NULL</a:t>
            </a:r>
            <a:r>
              <a:rPr lang="en-US" sz="1600" dirty="0" smtClean="0"/>
              <a:t>).</a:t>
            </a:r>
            <a:endParaRPr lang="en-IN" sz="16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28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Circular /Doubly link List</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r>
              <a:rPr lang="en-IN" sz="2000" dirty="0" smtClean="0"/>
              <a:t>In single linked list, every node points to its next node in the sequence and the last node points NULL. But in circular linked list, every node points to its next node in the sequence but the last node points to the first node in the list.</a:t>
            </a:r>
          </a:p>
          <a:p>
            <a:r>
              <a:rPr lang="en-IN" sz="2000" dirty="0" smtClean="0"/>
              <a:t>Circular linked list is a sequence of elements in which every element has link to its next element in the sequence and the last element has a link to the first element in the sequence.</a:t>
            </a:r>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29</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graphicFrame>
        <p:nvGraphicFramePr>
          <p:cNvPr id="6" name="Table 5"/>
          <p:cNvGraphicFramePr>
            <a:graphicFrameLocks noGrp="1"/>
          </p:cNvGraphicFramePr>
          <p:nvPr/>
        </p:nvGraphicFramePr>
        <p:xfrm>
          <a:off x="755576" y="3933056"/>
          <a:ext cx="8064896" cy="2448272"/>
        </p:xfrm>
        <a:graphic>
          <a:graphicData uri="http://schemas.openxmlformats.org/drawingml/2006/table">
            <a:tbl>
              <a:tblPr firstRow="1" bandRow="1">
                <a:tableStyleId>{5C22544A-7EE6-4342-B048-85BDC9FD1C3A}</a:tableStyleId>
              </a:tblPr>
              <a:tblGrid>
                <a:gridCol w="8064896"/>
              </a:tblGrid>
              <a:tr h="2448272">
                <a:tc>
                  <a:txBody>
                    <a:bodyPr/>
                    <a:lstStyle/>
                    <a:p>
                      <a:pPr marL="365760" marR="0" indent="-365760" algn="just" defTabSz="914400" rtl="0" eaLnBrk="1" fontAlgn="auto" latinLnBrk="0" hangingPunct="0">
                        <a:lnSpc>
                          <a:spcPct val="100000"/>
                        </a:lnSpc>
                        <a:spcBef>
                          <a:spcPts val="2125"/>
                        </a:spcBef>
                        <a:spcAft>
                          <a:spcPts val="565"/>
                        </a:spcAft>
                        <a:buClrTx/>
                        <a:buSzTx/>
                        <a:buFontTx/>
                        <a:buNone/>
                        <a:tabLst>
                          <a:tab pos="537210" algn="l"/>
                        </a:tabLst>
                        <a:defRPr/>
                      </a:pPr>
                      <a:r>
                        <a:rPr lang="en-IN" sz="1600" b="0" dirty="0" smtClean="0">
                          <a:solidFill>
                            <a:schemeClr val="tx1"/>
                          </a:solidFill>
                          <a:latin typeface="Arial"/>
                          <a:ea typeface="Times New Roman"/>
                          <a:cs typeface="Arial"/>
                        </a:rPr>
                        <a:t>In a single linked list,  we can traverse from one node to other node only in one direction and we cannot traverse</a:t>
                      </a:r>
                      <a:r>
                        <a:rPr lang="en-IN" sz="1600" b="0" baseline="0" dirty="0" smtClean="0">
                          <a:solidFill>
                            <a:schemeClr val="tx1"/>
                          </a:solidFill>
                          <a:latin typeface="Arial"/>
                          <a:ea typeface="Times New Roman"/>
                          <a:cs typeface="Arial"/>
                        </a:rPr>
                        <a:t> </a:t>
                      </a:r>
                      <a:r>
                        <a:rPr lang="en-IN" sz="1600" b="0" dirty="0" smtClean="0">
                          <a:solidFill>
                            <a:schemeClr val="tx1"/>
                          </a:solidFill>
                          <a:latin typeface="Arial"/>
                          <a:ea typeface="Times New Roman"/>
                          <a:cs typeface="Arial"/>
                        </a:rPr>
                        <a:t>back. </a:t>
                      </a:r>
                      <a:r>
                        <a:rPr lang="en-IN" sz="1600" b="1" dirty="0" smtClean="0">
                          <a:solidFill>
                            <a:schemeClr val="tx1"/>
                          </a:solidFill>
                          <a:latin typeface="Arial"/>
                          <a:ea typeface="Times New Roman"/>
                          <a:cs typeface="Arial"/>
                        </a:rPr>
                        <a:t>Doubly linked list</a:t>
                      </a:r>
                      <a:r>
                        <a:rPr lang="en-IN" sz="1600" b="0" dirty="0" smtClean="0">
                          <a:solidFill>
                            <a:schemeClr val="tx1"/>
                          </a:solidFill>
                          <a:latin typeface="Arial"/>
                          <a:ea typeface="Times New Roman"/>
                          <a:cs typeface="Arial"/>
                        </a:rPr>
                        <a:t> is a sequence of elements in which every element has links to its previous element and next element in the sequence. </a:t>
                      </a:r>
                      <a:r>
                        <a:rPr lang="en-IN" sz="1600" b="1" dirty="0" smtClean="0">
                          <a:solidFill>
                            <a:schemeClr val="tx1"/>
                          </a:solidFill>
                          <a:latin typeface="Arial"/>
                          <a:ea typeface="Times New Roman"/>
                          <a:cs typeface="Arial"/>
                        </a:rPr>
                        <a:t>Doubly</a:t>
                      </a:r>
                      <a:r>
                        <a:rPr lang="en-IN" sz="1600" b="0" dirty="0" smtClean="0">
                          <a:solidFill>
                            <a:schemeClr val="tx1"/>
                          </a:solidFill>
                          <a:latin typeface="Arial"/>
                          <a:ea typeface="Times New Roman"/>
                          <a:cs typeface="Arial"/>
                        </a:rPr>
                        <a:t>                 </a:t>
                      </a:r>
                      <a:r>
                        <a:rPr lang="en-IN" sz="1600" b="0" baseline="0" dirty="0" smtClean="0">
                          <a:solidFill>
                            <a:schemeClr val="tx1"/>
                          </a:solidFill>
                          <a:latin typeface="Arial"/>
                          <a:ea typeface="Times New Roman"/>
                          <a:cs typeface="Arial"/>
                        </a:rPr>
                        <a:t> </a:t>
                      </a:r>
                      <a:r>
                        <a:rPr lang="en-IN" sz="1600" b="1" baseline="0" dirty="0" smtClean="0">
                          <a:solidFill>
                            <a:schemeClr val="tx1"/>
                          </a:solidFill>
                          <a:latin typeface="Arial"/>
                          <a:ea typeface="Times New Roman"/>
                          <a:cs typeface="Arial"/>
                        </a:rPr>
                        <a:t>Circular Link List</a:t>
                      </a:r>
                      <a:endParaRPr lang="en-IN" sz="1600" b="1" dirty="0" smtClean="0">
                        <a:solidFill>
                          <a:schemeClr val="tx1"/>
                        </a:solidFill>
                        <a:latin typeface="Arial"/>
                        <a:ea typeface="Times New Roman"/>
                        <a:cs typeface="Arial"/>
                      </a:endParaRPr>
                    </a:p>
                    <a:p>
                      <a:pPr marL="365760" marR="0" indent="-365760" algn="just" defTabSz="914400" rtl="0" eaLnBrk="1" fontAlgn="auto" latinLnBrk="0" hangingPunct="0">
                        <a:lnSpc>
                          <a:spcPct val="100000"/>
                        </a:lnSpc>
                        <a:spcBef>
                          <a:spcPts val="2125"/>
                        </a:spcBef>
                        <a:spcAft>
                          <a:spcPts val="565"/>
                        </a:spcAft>
                        <a:buClrTx/>
                        <a:buSzTx/>
                        <a:buFontTx/>
                        <a:buNone/>
                        <a:tabLst>
                          <a:tab pos="537210" algn="l"/>
                        </a:tabLst>
                        <a:defRPr/>
                      </a:pPr>
                      <a:endParaRPr lang="en-IN" sz="1800" b="1" dirty="0" smtClean="0">
                        <a:solidFill>
                          <a:schemeClr val="tx1"/>
                        </a:solidFill>
                        <a:latin typeface="Arial"/>
                        <a:ea typeface="Times New Roman"/>
                        <a:cs typeface="Vrinda"/>
                      </a:endParaRPr>
                    </a:p>
                    <a:p>
                      <a:endParaRPr lang="en-IN" dirty="0"/>
                    </a:p>
                  </a:txBody>
                  <a:tcPr>
                    <a:noFill/>
                  </a:tcPr>
                </a:tc>
              </a:tr>
            </a:tbl>
          </a:graphicData>
        </a:graphic>
      </p:graphicFrame>
      <p:pic>
        <p:nvPicPr>
          <p:cNvPr id="7" name="Picture 6" descr="http://btechsmartclass.com/DS/images/Circular%20LL%20Ex.png"/>
          <p:cNvPicPr/>
          <p:nvPr/>
        </p:nvPicPr>
        <p:blipFill>
          <a:blip r:embed="rId2" cstate="print"/>
          <a:srcRect/>
          <a:stretch>
            <a:fillRect/>
          </a:stretch>
        </p:blipFill>
        <p:spPr bwMode="auto">
          <a:xfrm>
            <a:off x="611560" y="2780928"/>
            <a:ext cx="7920880" cy="1217860"/>
          </a:xfrm>
          <a:prstGeom prst="rect">
            <a:avLst/>
          </a:prstGeom>
          <a:noFill/>
          <a:ln w="9525">
            <a:noFill/>
            <a:miter lim="800000"/>
            <a:headEnd/>
            <a:tailEnd/>
          </a:ln>
        </p:spPr>
      </p:pic>
      <p:pic>
        <p:nvPicPr>
          <p:cNvPr id="8" name="Picture 7" descr="http://btechsmartclass.com/DS/images/Double%20LL%20Node.png"/>
          <p:cNvPicPr/>
          <p:nvPr/>
        </p:nvPicPr>
        <p:blipFill>
          <a:blip r:embed="rId3" cstate="print"/>
          <a:srcRect/>
          <a:stretch>
            <a:fillRect/>
          </a:stretch>
        </p:blipFill>
        <p:spPr bwMode="auto">
          <a:xfrm>
            <a:off x="1043608" y="5013176"/>
            <a:ext cx="2520280" cy="1440160"/>
          </a:xfrm>
          <a:prstGeom prst="rect">
            <a:avLst/>
          </a:prstGeom>
          <a:noFill/>
          <a:ln w="9525">
            <a:noFill/>
            <a:miter lim="800000"/>
            <a:headEnd/>
            <a:tailEnd/>
          </a:ln>
        </p:spPr>
      </p:pic>
      <p:pic>
        <p:nvPicPr>
          <p:cNvPr id="9" name="Picture 8" descr="http://btechsmartclass.com/DS/images/DLL%20Example.png"/>
          <p:cNvPicPr/>
          <p:nvPr/>
        </p:nvPicPr>
        <p:blipFill>
          <a:blip r:embed="rId4" cstate="print"/>
          <a:srcRect/>
          <a:stretch>
            <a:fillRect/>
          </a:stretch>
        </p:blipFill>
        <p:spPr bwMode="auto">
          <a:xfrm>
            <a:off x="3563888" y="4725144"/>
            <a:ext cx="4762500" cy="885825"/>
          </a:xfrm>
          <a:prstGeom prst="rect">
            <a:avLst/>
          </a:prstGeom>
          <a:noFill/>
          <a:ln w="9525">
            <a:noFill/>
            <a:miter lim="800000"/>
            <a:headEnd/>
            <a:tailEnd/>
          </a:ln>
        </p:spPr>
      </p:pic>
      <p:pic>
        <p:nvPicPr>
          <p:cNvPr id="10" name="Picture 9" descr="Circular doubly linked list">
            <a:hlinkClick r:id="rId5"/>
          </p:cNvPr>
          <p:cNvPicPr/>
          <p:nvPr/>
        </p:nvPicPr>
        <p:blipFill>
          <a:blip r:embed="rId6" cstate="print"/>
          <a:srcRect/>
          <a:stretch>
            <a:fillRect/>
          </a:stretch>
        </p:blipFill>
        <p:spPr bwMode="auto">
          <a:xfrm>
            <a:off x="3779912" y="5589241"/>
            <a:ext cx="4953000" cy="79208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Syllabus</a:t>
            </a:r>
            <a:endParaRPr lang="en-IN" dirty="0"/>
          </a:p>
        </p:txBody>
      </p:sp>
      <p:sp>
        <p:nvSpPr>
          <p:cNvPr id="3" name="Content Placeholder 2"/>
          <p:cNvSpPr>
            <a:spLocks noGrp="1"/>
          </p:cNvSpPr>
          <p:nvPr>
            <p:ph idx="1"/>
          </p:nvPr>
        </p:nvSpPr>
        <p:spPr/>
        <p:txBody>
          <a:bodyPr/>
          <a:lstStyle/>
          <a:p>
            <a:r>
              <a:rPr lang="en-IN" sz="2000" dirty="0" smtClean="0"/>
              <a:t>Priority Queue</a:t>
            </a:r>
          </a:p>
          <a:p>
            <a:r>
              <a:rPr lang="en-IN" sz="2000" dirty="0" smtClean="0"/>
              <a:t>Application of Queue, Stack</a:t>
            </a:r>
          </a:p>
          <a:p>
            <a:r>
              <a:rPr lang="en-IN" sz="2000" dirty="0" smtClean="0"/>
              <a:t>Singly , Doubly , Circular link list and operations</a:t>
            </a:r>
          </a:p>
          <a:p>
            <a:r>
              <a:rPr lang="en-IN" sz="2000" dirty="0" smtClean="0"/>
              <a:t>Link List implementation using ADT and Interface in Java.</a:t>
            </a:r>
          </a:p>
          <a:p>
            <a:r>
              <a:rPr lang="en-IN" sz="2000" dirty="0" smtClean="0"/>
              <a:t>Advantage and Disadvantages of link list</a:t>
            </a:r>
          </a:p>
          <a:p>
            <a:r>
              <a:rPr lang="en-IN" sz="2000" dirty="0" smtClean="0"/>
              <a:t>Polynomial Implementation</a:t>
            </a:r>
          </a:p>
          <a:p>
            <a:r>
              <a:rPr lang="en-IN" sz="2000" dirty="0" smtClean="0"/>
              <a:t>Sorting &amp; Searching</a:t>
            </a:r>
          </a:p>
          <a:p>
            <a:r>
              <a:rPr lang="en-IN" sz="2000" dirty="0" smtClean="0"/>
              <a:t>Sorting Algorithm ( Bubble, Selection , Merge , Quick , Heap, radix sorts ) </a:t>
            </a:r>
          </a:p>
          <a:p>
            <a:r>
              <a:rPr lang="en-IN" sz="2000" dirty="0" smtClean="0"/>
              <a:t>Searching algorithm ( Linear , binary , Jump , Interpolation , Exponential , Fibonacci)</a:t>
            </a:r>
          </a:p>
          <a:p>
            <a:r>
              <a:rPr lang="en-IN" sz="2000" dirty="0" smtClean="0"/>
              <a:t>Trees ( example , Terminology)</a:t>
            </a:r>
          </a:p>
          <a:p>
            <a:r>
              <a:rPr lang="en-IN" sz="2000" dirty="0" smtClean="0"/>
              <a:t>Types of Tree ( binary , BST , AVL , B tree , B+ tree, 2-3 tree, Red Back tree)</a:t>
            </a:r>
          </a:p>
          <a:p>
            <a:endParaRPr lang="en-IN" sz="2000" dirty="0" smtClean="0"/>
          </a:p>
          <a:p>
            <a:endParaRPr lang="en-IN" dirty="0" smtClean="0"/>
          </a:p>
          <a:p>
            <a:endParaRPr lang="en-IN" dirty="0" smtClean="0"/>
          </a:p>
          <a:p>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a:t>
            </a:fld>
            <a:endParaRPr lang="en-IN"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Advantage and Disadvantages of link List</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r>
              <a:rPr lang="en-IN" sz="1800" b="1" dirty="0" smtClean="0"/>
              <a:t>Advantage</a:t>
            </a:r>
            <a:r>
              <a:rPr lang="en-IN" sz="1800" dirty="0" smtClean="0"/>
              <a:t> : Dynamic Data Structure, can grow and shrink at runtime by allocating and deallocating memory. </a:t>
            </a:r>
          </a:p>
          <a:p>
            <a:r>
              <a:rPr lang="en-IN" sz="1800" dirty="0" smtClean="0"/>
              <a:t>Insertion and deletion of nodes are really easier, just have to update the address present in next pointer of a node.</a:t>
            </a:r>
          </a:p>
          <a:p>
            <a:r>
              <a:rPr lang="en-IN" sz="1800" dirty="0" smtClean="0"/>
              <a:t>size of linked list can increase or decrease at run time so there is no memory wastage.</a:t>
            </a:r>
          </a:p>
          <a:p>
            <a:r>
              <a:rPr lang="en-IN" sz="1800" dirty="0" smtClean="0"/>
              <a:t>Data structures such as stack and queues can be easily implemented using linked list.</a:t>
            </a:r>
          </a:p>
          <a:p>
            <a:r>
              <a:rPr lang="en-IN" sz="1800" b="1" dirty="0" smtClean="0"/>
              <a:t>Disadvantages</a:t>
            </a:r>
            <a:r>
              <a:rPr lang="en-IN" sz="1800" dirty="0" smtClean="0"/>
              <a:t> : More memory is required to store elements in linked list as compared to array. Because in linked list each node contains a pointer and it requires extra memory for itself.</a:t>
            </a:r>
          </a:p>
          <a:p>
            <a:r>
              <a:rPr lang="en-IN" sz="1800" dirty="0" smtClean="0"/>
              <a:t>Traversal Elements or nodes traversal is difficult in linked list. We cannot randomly access any element as we do in array by index.</a:t>
            </a:r>
          </a:p>
          <a:p>
            <a:r>
              <a:rPr lang="en-IN" sz="1800" dirty="0" smtClean="0"/>
              <a:t>Reverse traversing is really difficult. In case of doubly linked list its easier but extra memory is required for back pointer hence wastage of memory.</a:t>
            </a:r>
          </a:p>
          <a:p>
            <a:r>
              <a:rPr lang="en-IN" sz="1800" b="1" dirty="0" smtClean="0"/>
              <a:t>Operations</a:t>
            </a:r>
            <a:r>
              <a:rPr lang="en-IN" sz="1800" dirty="0" smtClean="0"/>
              <a:t> : </a:t>
            </a:r>
            <a:r>
              <a:rPr lang="en-US" sz="1800" dirty="0" smtClean="0"/>
              <a:t>Creation, Insertion, Deletion, Traversing,</a:t>
            </a:r>
            <a:r>
              <a:rPr lang="en-IN" sz="1800" dirty="0" smtClean="0"/>
              <a:t> </a:t>
            </a:r>
            <a:r>
              <a:rPr lang="en-US" sz="1800" dirty="0" smtClean="0"/>
              <a:t>Searching, Concatenation</a:t>
            </a:r>
            <a:endParaRPr lang="en-IN" sz="1800" dirty="0" smtClean="0"/>
          </a:p>
          <a:p>
            <a:endParaRPr lang="en-IN" sz="1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30</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Sorting</a:t>
            </a:r>
            <a:endParaRPr lang="en-IN" sz="2800" dirty="0"/>
          </a:p>
        </p:txBody>
      </p:sp>
      <p:sp>
        <p:nvSpPr>
          <p:cNvPr id="3" name="Content Placeholder 2"/>
          <p:cNvSpPr>
            <a:spLocks noGrp="1"/>
          </p:cNvSpPr>
          <p:nvPr>
            <p:ph idx="1"/>
          </p:nvPr>
        </p:nvSpPr>
        <p:spPr>
          <a:xfrm>
            <a:off x="457200" y="476672"/>
            <a:ext cx="8229600" cy="5760640"/>
          </a:xfrm>
        </p:spPr>
        <p:txBody>
          <a:bodyPr>
            <a:normAutofit/>
          </a:bodyPr>
          <a:lstStyle/>
          <a:p>
            <a:r>
              <a:rPr lang="en-US" sz="2000" dirty="0" smtClean="0"/>
              <a:t>Sorting is a process of organizing a collection of data into either ascending or descending order. Given a set of records r</a:t>
            </a:r>
            <a:r>
              <a:rPr lang="en-US" sz="2000" baseline="-25000" dirty="0" smtClean="0"/>
              <a:t>1</a:t>
            </a:r>
            <a:r>
              <a:rPr lang="en-US" sz="2000" dirty="0" smtClean="0"/>
              <a:t>, r</a:t>
            </a:r>
            <a:r>
              <a:rPr lang="en-US" sz="2000" baseline="-25000" dirty="0" smtClean="0"/>
              <a:t>2</a:t>
            </a:r>
            <a:r>
              <a:rPr lang="en-US" sz="2000" dirty="0" smtClean="0"/>
              <a:t>, ..., r</a:t>
            </a:r>
            <a:r>
              <a:rPr lang="en-US" sz="2000" baseline="-25000" dirty="0" smtClean="0"/>
              <a:t>n</a:t>
            </a:r>
            <a:r>
              <a:rPr lang="en-US" sz="2000" dirty="0" smtClean="0"/>
              <a:t> with key values k</a:t>
            </a:r>
            <a:r>
              <a:rPr lang="en-US" sz="2000" baseline="-25000" dirty="0" smtClean="0"/>
              <a:t>1</a:t>
            </a:r>
            <a:r>
              <a:rPr lang="en-US" sz="2000" dirty="0" smtClean="0"/>
              <a:t>, k</a:t>
            </a:r>
            <a:r>
              <a:rPr lang="en-US" sz="2000" baseline="-25000" dirty="0" smtClean="0"/>
              <a:t>2</a:t>
            </a:r>
            <a:r>
              <a:rPr lang="en-US" sz="2000" dirty="0" smtClean="0"/>
              <a:t>, ..., k</a:t>
            </a:r>
            <a:r>
              <a:rPr lang="en-US" sz="2000" baseline="-25000" dirty="0" smtClean="0"/>
              <a:t>n</a:t>
            </a:r>
            <a:r>
              <a:rPr lang="en-US" sz="2000" dirty="0" smtClean="0"/>
              <a:t>, the Sorting Problem is to arrange the records into any order s such that records rs</a:t>
            </a:r>
            <a:r>
              <a:rPr lang="en-US" sz="2000" baseline="-25000" dirty="0" smtClean="0"/>
              <a:t>1</a:t>
            </a:r>
            <a:r>
              <a:rPr lang="en-US" sz="2000" dirty="0" smtClean="0"/>
              <a:t> , rs2 , ..., rsn have keys obeying the property k</a:t>
            </a:r>
            <a:r>
              <a:rPr lang="en-US" sz="2000" baseline="-25000" dirty="0" smtClean="0"/>
              <a:t>s1</a:t>
            </a:r>
            <a:r>
              <a:rPr lang="en-US" sz="2000" dirty="0" smtClean="0"/>
              <a:t> &lt;= k</a:t>
            </a:r>
            <a:r>
              <a:rPr lang="en-US" sz="2000" baseline="-25000" dirty="0" smtClean="0"/>
              <a:t>s2 </a:t>
            </a:r>
            <a:r>
              <a:rPr lang="en-US" sz="2000" dirty="0" smtClean="0"/>
              <a:t>&lt;= ::: &lt;= k</a:t>
            </a:r>
            <a:r>
              <a:rPr lang="en-US" sz="2000" baseline="-25000" dirty="0" smtClean="0"/>
              <a:t>sn.</a:t>
            </a:r>
            <a:r>
              <a:rPr lang="en-US" sz="2000" dirty="0" smtClean="0"/>
              <a:t> In other words, the sorting problem is to arrange a set of records so that the values of their key fields are in non-decreasing order.</a:t>
            </a:r>
            <a:endParaRPr lang="en-IN" sz="2000" dirty="0" smtClean="0"/>
          </a:p>
          <a:p>
            <a:r>
              <a:rPr lang="en-US" sz="2000" dirty="0" smtClean="0"/>
              <a:t>A sorting algorithm is said to be </a:t>
            </a:r>
            <a:r>
              <a:rPr lang="en-US" sz="2000" b="1" dirty="0" smtClean="0"/>
              <a:t>stable</a:t>
            </a:r>
            <a:r>
              <a:rPr lang="en-US" sz="2000" dirty="0" smtClean="0"/>
              <a:t> if it does not change the relative ordering of records with identical key values.</a:t>
            </a:r>
          </a:p>
          <a:p>
            <a:r>
              <a:rPr lang="en-US" sz="2000" b="1" dirty="0" smtClean="0"/>
              <a:t>a. internal b. external</a:t>
            </a:r>
            <a:r>
              <a:rPr lang="en-US" sz="2000" dirty="0" smtClean="0"/>
              <a:t> sorting.</a:t>
            </a:r>
            <a:endParaRPr lang="en-IN" sz="2000" dirty="0" smtClean="0"/>
          </a:p>
          <a:p>
            <a:r>
              <a:rPr lang="en-US" sz="2000" dirty="0" smtClean="0"/>
              <a:t>An internal sorting requires that the collection of data fit entirely in the computers main memory</a:t>
            </a:r>
          </a:p>
          <a:p>
            <a:r>
              <a:rPr lang="en-US" sz="2000" dirty="0" smtClean="0"/>
              <a:t>When collection of data does not fit entirely in main memory but resides in secondary in secondary memory ( e;g; disk) and algorithm needs to develop differently for doing external sorts. </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31</a:t>
            </a:fld>
            <a:endParaRPr lang="en-IN" dirty="0"/>
          </a:p>
        </p:txBody>
      </p:sp>
      <p:sp>
        <p:nvSpPr>
          <p:cNvPr id="5" name="Footer Placeholder 4"/>
          <p:cNvSpPr>
            <a:spLocks noGrp="1"/>
          </p:cNvSpPr>
          <p:nvPr>
            <p:ph type="ftr" sz="quarter" idx="11"/>
          </p:nvPr>
        </p:nvSpPr>
        <p:spPr/>
        <p:txBody>
          <a:bodyPr/>
          <a:lstStyle/>
          <a:p>
            <a:r>
              <a:rPr lang="en-IN" dirty="0" smtClean="0"/>
              <a:t>www.Neofour.com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Bubble Sort</a:t>
            </a:r>
            <a:endParaRPr lang="en-IN" sz="2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32</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Content Placeholder 5" descr="../_images/bubblepass.png"/>
          <p:cNvPicPr>
            <a:picLocks noGrp="1"/>
          </p:cNvPicPr>
          <p:nvPr>
            <p:ph idx="1"/>
          </p:nvPr>
        </p:nvPicPr>
        <p:blipFill>
          <a:blip r:embed="rId2" cstate="print"/>
          <a:srcRect/>
          <a:stretch>
            <a:fillRect/>
          </a:stretch>
        </p:blipFill>
        <p:spPr bwMode="auto">
          <a:xfrm>
            <a:off x="3563888" y="476672"/>
            <a:ext cx="5580112" cy="3035557"/>
          </a:xfrm>
          <a:prstGeom prst="rect">
            <a:avLst/>
          </a:prstGeom>
          <a:noFill/>
          <a:ln w="9525">
            <a:noFill/>
            <a:miter lim="800000"/>
            <a:headEnd/>
            <a:tailEnd/>
          </a:ln>
        </p:spPr>
      </p:pic>
      <p:graphicFrame>
        <p:nvGraphicFramePr>
          <p:cNvPr id="7" name="Table 6"/>
          <p:cNvGraphicFramePr>
            <a:graphicFrameLocks noGrp="1"/>
          </p:cNvGraphicFramePr>
          <p:nvPr/>
        </p:nvGraphicFramePr>
        <p:xfrm>
          <a:off x="395536" y="836712"/>
          <a:ext cx="3168352" cy="2016224"/>
        </p:xfrm>
        <a:graphic>
          <a:graphicData uri="http://schemas.openxmlformats.org/drawingml/2006/table">
            <a:tbl>
              <a:tblPr firstRow="1" bandRow="1">
                <a:tableStyleId>{5C22544A-7EE6-4342-B048-85BDC9FD1C3A}</a:tableStyleId>
              </a:tblPr>
              <a:tblGrid>
                <a:gridCol w="3168352"/>
              </a:tblGrid>
              <a:tr h="2016224">
                <a:tc>
                  <a:txBody>
                    <a:bodyPr/>
                    <a:lstStyle/>
                    <a:p>
                      <a:r>
                        <a:rPr lang="en-IN" sz="1800" b="1" kern="1200" dirty="0" smtClean="0">
                          <a:solidFill>
                            <a:schemeClr val="lt1"/>
                          </a:solidFill>
                          <a:latin typeface="+mn-lt"/>
                          <a:ea typeface="+mn-ea"/>
                          <a:cs typeface="+mn-cs"/>
                        </a:rPr>
                        <a:t>for(int k = 0; k&lt; n-1; k++) {</a:t>
                      </a:r>
                    </a:p>
                    <a:p>
                      <a:r>
                        <a:rPr lang="en-IN" sz="1800" b="1" kern="1200" dirty="0" smtClean="0">
                          <a:solidFill>
                            <a:schemeClr val="lt1"/>
                          </a:solidFill>
                          <a:latin typeface="+mn-lt"/>
                          <a:ea typeface="+mn-ea"/>
                          <a:cs typeface="+mn-cs"/>
                        </a:rPr>
                        <a:t>for(int i = 0; i &lt; n-k-1; i++) {</a:t>
                      </a:r>
                    </a:p>
                    <a:p>
                      <a:r>
                        <a:rPr lang="en-IN" sz="1800" b="1" kern="1200" dirty="0" smtClean="0">
                          <a:solidFill>
                            <a:schemeClr val="lt1"/>
                          </a:solidFill>
                          <a:latin typeface="+mn-lt"/>
                          <a:ea typeface="+mn-ea"/>
                          <a:cs typeface="+mn-cs"/>
                        </a:rPr>
                        <a:t> if(A[ i ] &gt; A[ i+1] ) { </a:t>
                      </a:r>
                      <a:r>
                        <a:rPr lang="en-IN" sz="1800" b="1" kern="1200" baseline="0" dirty="0" smtClean="0">
                          <a:solidFill>
                            <a:schemeClr val="lt1"/>
                          </a:solidFill>
                          <a:latin typeface="+mn-lt"/>
                          <a:ea typeface="+mn-ea"/>
                          <a:cs typeface="+mn-cs"/>
                        </a:rPr>
                        <a:t> swap( A[i] , A[I + 1]}</a:t>
                      </a:r>
                    </a:p>
                    <a:p>
                      <a:r>
                        <a:rPr lang="en-IN" dirty="0" smtClean="0"/>
                        <a:t>}</a:t>
                      </a:r>
                    </a:p>
                    <a:p>
                      <a:r>
                        <a:rPr lang="en-IN" dirty="0" smtClean="0"/>
                        <a:t>}</a:t>
                      </a:r>
                      <a:endParaRPr lang="en-IN" dirty="0"/>
                    </a:p>
                  </a:txBody>
                  <a:tcPr/>
                </a:tc>
              </a:tr>
            </a:tbl>
          </a:graphicData>
        </a:graphic>
      </p:graphicFrame>
      <p:graphicFrame>
        <p:nvGraphicFramePr>
          <p:cNvPr id="8" name="Table 7"/>
          <p:cNvGraphicFramePr>
            <a:graphicFrameLocks noGrp="1"/>
          </p:cNvGraphicFramePr>
          <p:nvPr/>
        </p:nvGraphicFramePr>
        <p:xfrm>
          <a:off x="251520" y="3573016"/>
          <a:ext cx="8208912" cy="2834640"/>
        </p:xfrm>
        <a:graphic>
          <a:graphicData uri="http://schemas.openxmlformats.org/drawingml/2006/table">
            <a:tbl>
              <a:tblPr firstRow="1" bandRow="1">
                <a:tableStyleId>{5C22544A-7EE6-4342-B048-85BDC9FD1C3A}</a:tableStyleId>
              </a:tblPr>
              <a:tblGrid>
                <a:gridCol w="8208912"/>
              </a:tblGrid>
              <a:tr h="2448272">
                <a:tc>
                  <a:txBody>
                    <a:bodyPr/>
                    <a:lstStyle/>
                    <a:p>
                      <a:r>
                        <a:rPr lang="en-IN" sz="1800" b="1" i="0" kern="1200" dirty="0" smtClean="0">
                          <a:solidFill>
                            <a:schemeClr val="lt1"/>
                          </a:solidFill>
                          <a:latin typeface="+mn-lt"/>
                          <a:ea typeface="+mn-ea"/>
                          <a:cs typeface="+mn-cs"/>
                        </a:rPr>
                        <a:t>Complexity:</a:t>
                      </a:r>
                      <a:r>
                        <a:rPr lang="en-IN" sz="1800" b="0" i="0" kern="1200" dirty="0" smtClean="0">
                          <a:solidFill>
                            <a:schemeClr val="lt1"/>
                          </a:solidFill>
                          <a:latin typeface="+mn-lt"/>
                          <a:ea typeface="+mn-ea"/>
                          <a:cs typeface="+mn-cs"/>
                        </a:rPr>
                        <a:t> </a:t>
                      </a:r>
                    </a:p>
                    <a:p>
                      <a:r>
                        <a:rPr lang="en-US" sz="1800" b="1" kern="1200" dirty="0" smtClean="0">
                          <a:solidFill>
                            <a:schemeClr val="lt1"/>
                          </a:solidFill>
                          <a:latin typeface="+mn-lt"/>
                          <a:ea typeface="+mn-ea"/>
                          <a:cs typeface="+mn-cs"/>
                        </a:rPr>
                        <a:t>Worst and Average Case Time Complexity: O(n*n). Worst case occurs when array is reverse sorted.</a:t>
                      </a:r>
                      <a:endParaRPr lang="en-IN"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Best Case Time Complexity: O(n). Best case occurs when array is already sorted.</a:t>
                      </a:r>
                      <a:endParaRPr lang="en-IN"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Auxiliary Space: O(1)</a:t>
                      </a:r>
                      <a:endParaRPr lang="en-IN"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Boundary Cases: Bubble sort takes minimum time (Order of n) when elements are already sorted.</a:t>
                      </a:r>
                      <a:endParaRPr lang="en-IN"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Sorting In Place: Yes</a:t>
                      </a:r>
                      <a:endParaRPr lang="en-IN"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Stable: Yes</a:t>
                      </a:r>
                      <a:endParaRPr lang="en-IN" sz="1800" b="1" kern="1200" dirty="0" smtClean="0">
                        <a:solidFill>
                          <a:schemeClr val="lt1"/>
                        </a:solidFill>
                        <a:latin typeface="+mn-lt"/>
                        <a:ea typeface="+mn-ea"/>
                        <a:cs typeface="+mn-cs"/>
                      </a:endParaRPr>
                    </a:p>
                    <a:p>
                      <a:endParaRPr lang="en-IN"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Autofit/>
          </a:bodyPr>
          <a:lstStyle/>
          <a:p>
            <a:r>
              <a:rPr lang="en-US" sz="2800" b="1" dirty="0" smtClean="0"/>
              <a:t/>
            </a:r>
            <a:br>
              <a:rPr lang="en-US" sz="2800" b="1" dirty="0" smtClean="0"/>
            </a:br>
            <a:r>
              <a:rPr lang="en-US" sz="2800" b="1" dirty="0" smtClean="0"/>
              <a:t>Selection sort</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pPr hangingPunct="0"/>
            <a:r>
              <a:rPr lang="en-IN" sz="2000" b="1" dirty="0" smtClean="0"/>
              <a:t> </a:t>
            </a:r>
            <a:r>
              <a:rPr lang="en-US" sz="2000" dirty="0" smtClean="0"/>
              <a:t>Imagine some data that you can examine all at once. To sort it, you could select the largest item and put it in its place, select the next largest and put it in its place and so on.  The same what a card player does.</a:t>
            </a:r>
            <a:endParaRPr lang="en-IN" sz="2000" dirty="0" smtClean="0"/>
          </a:p>
          <a:p>
            <a:pPr hangingPunct="0"/>
            <a:r>
              <a:rPr lang="en-US" sz="1600" dirty="0" smtClean="0"/>
              <a:t>The algorithm maintains two sub arrays in a given array.</a:t>
            </a:r>
            <a:endParaRPr lang="en-IN" sz="1600" dirty="0" smtClean="0"/>
          </a:p>
          <a:p>
            <a:pPr hangingPunct="0"/>
            <a:r>
              <a:rPr lang="en-US" sz="1600" dirty="0" smtClean="0"/>
              <a:t>1) The sub array which is already sorted. 2) Remaining sub array which is unsorted.</a:t>
            </a:r>
            <a:endParaRPr lang="en-IN" sz="1600" dirty="0" smtClean="0"/>
          </a:p>
          <a:p>
            <a:pPr hangingPunct="0"/>
            <a:r>
              <a:rPr lang="en-US" sz="1600" dirty="0" smtClean="0"/>
              <a:t>In every iterations of selection sort, the minimum element (considering ascending order) from the unsorted sub array is picked and moved to the sorted sub array</a:t>
            </a:r>
            <a:endParaRPr lang="en-IN" sz="16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33</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Selection Sort"/>
          <p:cNvPicPr/>
          <p:nvPr/>
        </p:nvPicPr>
        <p:blipFill>
          <a:blip r:embed="rId2" cstate="print"/>
          <a:srcRect/>
          <a:stretch>
            <a:fillRect/>
          </a:stretch>
        </p:blipFill>
        <p:spPr bwMode="auto">
          <a:xfrm>
            <a:off x="251520" y="2852936"/>
            <a:ext cx="4752528" cy="3456384"/>
          </a:xfrm>
          <a:prstGeom prst="rect">
            <a:avLst/>
          </a:prstGeom>
          <a:noFill/>
          <a:ln w="9525">
            <a:noFill/>
            <a:miter lim="800000"/>
            <a:headEnd/>
            <a:tailEnd/>
          </a:ln>
        </p:spPr>
      </p:pic>
      <p:graphicFrame>
        <p:nvGraphicFramePr>
          <p:cNvPr id="7" name="Table 6"/>
          <p:cNvGraphicFramePr>
            <a:graphicFrameLocks noGrp="1"/>
          </p:cNvGraphicFramePr>
          <p:nvPr/>
        </p:nvGraphicFramePr>
        <p:xfrm>
          <a:off x="5076056" y="2852936"/>
          <a:ext cx="3660576" cy="3413760"/>
        </p:xfrm>
        <a:graphic>
          <a:graphicData uri="http://schemas.openxmlformats.org/drawingml/2006/table">
            <a:tbl>
              <a:tblPr firstRow="1" bandRow="1">
                <a:tableStyleId>{5C22544A-7EE6-4342-B048-85BDC9FD1C3A}</a:tableStyleId>
              </a:tblPr>
              <a:tblGrid>
                <a:gridCol w="3660576"/>
              </a:tblGrid>
              <a:tr h="2304256">
                <a:tc>
                  <a:txBody>
                    <a:bodyPr/>
                    <a:lstStyle/>
                    <a:p>
                      <a:pPr hangingPunct="0"/>
                      <a:r>
                        <a:rPr lang="en-US" sz="1400" b="1" kern="1200" dirty="0" smtClean="0">
                          <a:solidFill>
                            <a:schemeClr val="lt1"/>
                          </a:solidFill>
                          <a:latin typeface="+mn-lt"/>
                          <a:ea typeface="+mn-ea"/>
                          <a:cs typeface="+mn-cs"/>
                        </a:rPr>
                        <a:t>Algorithm</a:t>
                      </a:r>
                      <a:endParaRPr lang="en-IN" sz="1400" b="1" kern="1200" dirty="0" smtClean="0">
                        <a:solidFill>
                          <a:schemeClr val="lt1"/>
                        </a:solidFill>
                        <a:latin typeface="+mn-lt"/>
                        <a:ea typeface="+mn-ea"/>
                        <a:cs typeface="+mn-cs"/>
                      </a:endParaRPr>
                    </a:p>
                    <a:p>
                      <a:pPr hangingPunct="0"/>
                      <a:r>
                        <a:rPr lang="en-US" sz="1400" b="1" kern="1200" dirty="0" smtClean="0">
                          <a:solidFill>
                            <a:schemeClr val="lt1"/>
                          </a:solidFill>
                          <a:latin typeface="+mn-lt"/>
                          <a:ea typeface="+mn-ea"/>
                          <a:cs typeface="+mn-cs"/>
                        </a:rPr>
                        <a:t>Step 1 − Set MIN to location 0</a:t>
                      </a:r>
                      <a:endParaRPr lang="en-IN" sz="1400" b="1" kern="1200" dirty="0" smtClean="0">
                        <a:solidFill>
                          <a:schemeClr val="lt1"/>
                        </a:solidFill>
                        <a:latin typeface="+mn-lt"/>
                        <a:ea typeface="+mn-ea"/>
                        <a:cs typeface="+mn-cs"/>
                      </a:endParaRPr>
                    </a:p>
                    <a:p>
                      <a:pPr hangingPunct="0"/>
                      <a:r>
                        <a:rPr lang="en-US" sz="1400" b="1" kern="1200" dirty="0" smtClean="0">
                          <a:solidFill>
                            <a:schemeClr val="lt1"/>
                          </a:solidFill>
                          <a:latin typeface="+mn-lt"/>
                          <a:ea typeface="+mn-ea"/>
                          <a:cs typeface="+mn-cs"/>
                        </a:rPr>
                        <a:t>Step 2 − Search the minimum element in the list</a:t>
                      </a:r>
                      <a:endParaRPr lang="en-IN" sz="1400" b="1" kern="1200" dirty="0" smtClean="0">
                        <a:solidFill>
                          <a:schemeClr val="lt1"/>
                        </a:solidFill>
                        <a:latin typeface="+mn-lt"/>
                        <a:ea typeface="+mn-ea"/>
                        <a:cs typeface="+mn-cs"/>
                      </a:endParaRPr>
                    </a:p>
                    <a:p>
                      <a:pPr hangingPunct="0"/>
                      <a:r>
                        <a:rPr lang="en-US" sz="1400" b="1" kern="1200" dirty="0" smtClean="0">
                          <a:solidFill>
                            <a:schemeClr val="lt1"/>
                          </a:solidFill>
                          <a:latin typeface="+mn-lt"/>
                          <a:ea typeface="+mn-ea"/>
                          <a:cs typeface="+mn-cs"/>
                        </a:rPr>
                        <a:t>Step 3 − Swap with value at location MIN</a:t>
                      </a:r>
                      <a:endParaRPr lang="en-IN" sz="1400" b="1" kern="1200" dirty="0" smtClean="0">
                        <a:solidFill>
                          <a:schemeClr val="lt1"/>
                        </a:solidFill>
                        <a:latin typeface="+mn-lt"/>
                        <a:ea typeface="+mn-ea"/>
                        <a:cs typeface="+mn-cs"/>
                      </a:endParaRPr>
                    </a:p>
                    <a:p>
                      <a:pPr hangingPunct="0"/>
                      <a:r>
                        <a:rPr lang="en-US" sz="1400" b="1" kern="1200" dirty="0" smtClean="0">
                          <a:solidFill>
                            <a:schemeClr val="lt1"/>
                          </a:solidFill>
                          <a:latin typeface="+mn-lt"/>
                          <a:ea typeface="+mn-ea"/>
                          <a:cs typeface="+mn-cs"/>
                        </a:rPr>
                        <a:t>Step 4 − Increment MIN to point to next element</a:t>
                      </a:r>
                      <a:endParaRPr lang="en-IN" sz="1400" b="1" kern="1200" dirty="0" smtClean="0">
                        <a:solidFill>
                          <a:schemeClr val="lt1"/>
                        </a:solidFill>
                        <a:latin typeface="+mn-lt"/>
                        <a:ea typeface="+mn-ea"/>
                        <a:cs typeface="+mn-cs"/>
                      </a:endParaRPr>
                    </a:p>
                    <a:p>
                      <a:pPr hangingPunct="0"/>
                      <a:r>
                        <a:rPr lang="en-US" sz="1400" b="1" kern="1200" dirty="0" smtClean="0">
                          <a:solidFill>
                            <a:schemeClr val="lt1"/>
                          </a:solidFill>
                          <a:latin typeface="+mn-lt"/>
                          <a:ea typeface="+mn-ea"/>
                          <a:cs typeface="+mn-cs"/>
                        </a:rPr>
                        <a:t>Step 5 − Repeat until list is sorted</a:t>
                      </a:r>
                      <a:endParaRPr lang="en-IN"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Time Complexity: O(n</a:t>
                      </a:r>
                      <a:r>
                        <a:rPr lang="en-US" sz="1400" b="1" kern="1200" baseline="30000" dirty="0" smtClean="0">
                          <a:solidFill>
                            <a:schemeClr val="lt1"/>
                          </a:solidFill>
                          <a:latin typeface="+mn-lt"/>
                          <a:ea typeface="+mn-ea"/>
                          <a:cs typeface="+mn-cs"/>
                        </a:rPr>
                        <a:t>2</a:t>
                      </a:r>
                      <a:r>
                        <a:rPr lang="en-US" sz="1400" b="1" kern="1200" dirty="0" smtClean="0">
                          <a:solidFill>
                            <a:schemeClr val="lt1"/>
                          </a:solidFill>
                          <a:latin typeface="+mn-lt"/>
                          <a:ea typeface="+mn-ea"/>
                          <a:cs typeface="+mn-cs"/>
                        </a:rPr>
                        <a:t>) as there are two nested loops.</a:t>
                      </a:r>
                      <a:endParaRPr lang="en-IN"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Auxiliary Space: O(1)</a:t>
                      </a:r>
                      <a:br>
                        <a:rPr lang="en-US" sz="1400" b="1" kern="1200" dirty="0" smtClean="0">
                          <a:solidFill>
                            <a:schemeClr val="lt1"/>
                          </a:solidFill>
                          <a:latin typeface="+mn-lt"/>
                          <a:ea typeface="+mn-ea"/>
                          <a:cs typeface="+mn-cs"/>
                        </a:rPr>
                      </a:br>
                      <a:r>
                        <a:rPr lang="en-US" sz="1400" b="1" kern="1200" dirty="0" smtClean="0">
                          <a:solidFill>
                            <a:schemeClr val="lt1"/>
                          </a:solidFill>
                          <a:latin typeface="+mn-lt"/>
                          <a:ea typeface="+mn-ea"/>
                          <a:cs typeface="+mn-cs"/>
                        </a:rPr>
                        <a:t>The good thing about selection sort is it never makes more than O(n) swaps and can be useful when memory write is a costly operation</a:t>
                      </a:r>
                      <a:r>
                        <a:rPr lang="en-US" sz="1800" b="1" kern="1200" dirty="0" smtClean="0">
                          <a:solidFill>
                            <a:schemeClr val="lt1"/>
                          </a:solidFill>
                          <a:latin typeface="+mn-lt"/>
                          <a:ea typeface="+mn-ea"/>
                          <a:cs typeface="+mn-cs"/>
                        </a:rPr>
                        <a:t>.</a:t>
                      </a:r>
                      <a:endParaRPr lang="en-IN" sz="1800" b="1" kern="1200" dirty="0" smtClean="0">
                        <a:solidFill>
                          <a:schemeClr val="lt1"/>
                        </a:solidFill>
                        <a:latin typeface="+mn-lt"/>
                        <a:ea typeface="+mn-ea"/>
                        <a:cs typeface="+mn-cs"/>
                      </a:endParaRPr>
                    </a:p>
                    <a:p>
                      <a:endParaRPr lang="en-IN"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76064"/>
          </a:xfrm>
        </p:spPr>
        <p:txBody>
          <a:bodyPr>
            <a:noAutofit/>
          </a:bodyPr>
          <a:lstStyle/>
          <a:p>
            <a:r>
              <a:rPr lang="en-US" sz="2800" b="1" dirty="0" smtClean="0"/>
              <a:t/>
            </a:r>
            <a:br>
              <a:rPr lang="en-US" sz="2800" b="1" dirty="0" smtClean="0"/>
            </a:br>
            <a:r>
              <a:rPr lang="en-US" sz="2800" b="1" dirty="0" smtClean="0"/>
              <a:t>Insertion sort </a:t>
            </a:r>
            <a:r>
              <a:rPr lang="en-IN" sz="2800" b="1" dirty="0" smtClean="0"/>
              <a:t/>
            </a:r>
            <a:br>
              <a:rPr lang="en-IN" sz="2800" b="1" dirty="0" smtClean="0"/>
            </a:br>
            <a:endParaRPr lang="en-IN" sz="2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34</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Content Placeholder 5" descr="https://www.geeksforgeeks.org/wp-content/uploads/gq/2013/03/Insertion-Sort.jpg"/>
          <p:cNvPicPr>
            <a:picLocks noGrp="1"/>
          </p:cNvPicPr>
          <p:nvPr>
            <p:ph idx="1"/>
          </p:nvPr>
        </p:nvPicPr>
        <p:blipFill>
          <a:blip r:embed="rId2" cstate="print"/>
          <a:srcRect/>
          <a:stretch>
            <a:fillRect/>
          </a:stretch>
        </p:blipFill>
        <p:spPr bwMode="auto">
          <a:xfrm>
            <a:off x="6991004" y="5229200"/>
            <a:ext cx="2152996" cy="1134687"/>
          </a:xfrm>
          <a:prstGeom prst="rect">
            <a:avLst/>
          </a:prstGeom>
          <a:noFill/>
          <a:ln w="9525">
            <a:noFill/>
            <a:miter lim="800000"/>
            <a:headEnd/>
            <a:tailEnd/>
          </a:ln>
        </p:spPr>
      </p:pic>
      <p:graphicFrame>
        <p:nvGraphicFramePr>
          <p:cNvPr id="7" name="Table 6"/>
          <p:cNvGraphicFramePr>
            <a:graphicFrameLocks noGrp="1"/>
          </p:cNvGraphicFramePr>
          <p:nvPr/>
        </p:nvGraphicFramePr>
        <p:xfrm>
          <a:off x="179512" y="260648"/>
          <a:ext cx="3131840" cy="6217920"/>
        </p:xfrm>
        <a:graphic>
          <a:graphicData uri="http://schemas.openxmlformats.org/drawingml/2006/table">
            <a:tbl>
              <a:tblPr firstRow="1" bandRow="1">
                <a:tableStyleId>{5C22544A-7EE6-4342-B048-85BDC9FD1C3A}</a:tableStyleId>
              </a:tblPr>
              <a:tblGrid>
                <a:gridCol w="3131840"/>
              </a:tblGrid>
              <a:tr h="5904656">
                <a:tc>
                  <a:txBody>
                    <a:bodyPr/>
                    <a:lstStyle/>
                    <a:p>
                      <a:r>
                        <a:rPr lang="en-IN" sz="1600" b="0" dirty="0" smtClean="0">
                          <a:solidFill>
                            <a:sysClr val="windowText" lastClr="000000"/>
                          </a:solidFill>
                        </a:rPr>
                        <a:t>Algorithm</a:t>
                      </a:r>
                    </a:p>
                    <a:p>
                      <a:r>
                        <a:rPr lang="en-IN" sz="1600" b="0" dirty="0" smtClean="0">
                          <a:solidFill>
                            <a:sysClr val="windowText" lastClr="000000"/>
                          </a:solidFill>
                        </a:rPr>
                        <a:t>Step 1 − If it is the first element, it is already sorted. Return 1;</a:t>
                      </a:r>
                    </a:p>
                    <a:p>
                      <a:r>
                        <a:rPr lang="en-IN" sz="1600" b="0" dirty="0" smtClean="0">
                          <a:solidFill>
                            <a:sysClr val="windowText" lastClr="000000"/>
                          </a:solidFill>
                        </a:rPr>
                        <a:t>Step 2 − Pick next element</a:t>
                      </a:r>
                    </a:p>
                    <a:p>
                      <a:r>
                        <a:rPr lang="en-IN" sz="1600" b="0" dirty="0" smtClean="0">
                          <a:solidFill>
                            <a:sysClr val="windowText" lastClr="000000"/>
                          </a:solidFill>
                        </a:rPr>
                        <a:t>Step 3 − Compare with all elements in the sorted sub-list</a:t>
                      </a:r>
                    </a:p>
                    <a:p>
                      <a:r>
                        <a:rPr lang="en-IN" sz="1600" b="0" dirty="0" smtClean="0">
                          <a:solidFill>
                            <a:sysClr val="windowText" lastClr="000000"/>
                          </a:solidFill>
                        </a:rPr>
                        <a:t>Step 4 − Shift all the elements in the sorted sub-list that is greater than the value to be sorted</a:t>
                      </a:r>
                    </a:p>
                    <a:p>
                      <a:r>
                        <a:rPr lang="en-IN" sz="1600" b="0" dirty="0" smtClean="0">
                          <a:solidFill>
                            <a:sysClr val="windowText" lastClr="000000"/>
                          </a:solidFill>
                        </a:rPr>
                        <a:t>Step 5 − Insert the value</a:t>
                      </a:r>
                    </a:p>
                    <a:p>
                      <a:r>
                        <a:rPr lang="en-IN" sz="1600" b="0" dirty="0" smtClean="0">
                          <a:solidFill>
                            <a:sysClr val="windowText" lastClr="000000"/>
                          </a:solidFill>
                        </a:rPr>
                        <a:t>Step 6 − Repeat until list is sorted</a:t>
                      </a:r>
                    </a:p>
                    <a:p>
                      <a:r>
                        <a:rPr lang="en-IN" sz="1600" b="0" dirty="0" smtClean="0">
                          <a:solidFill>
                            <a:sysClr val="windowText" lastClr="000000"/>
                          </a:solidFill>
                        </a:rPr>
                        <a:t>Time Complexity: O(n*n)</a:t>
                      </a:r>
                    </a:p>
                    <a:p>
                      <a:r>
                        <a:rPr lang="en-IN" sz="1600" b="0" dirty="0" smtClean="0">
                          <a:solidFill>
                            <a:sysClr val="windowText" lastClr="000000"/>
                          </a:solidFill>
                        </a:rPr>
                        <a:t>Auxiliary Space: O(1)</a:t>
                      </a:r>
                    </a:p>
                    <a:p>
                      <a:r>
                        <a:rPr lang="en-IN" sz="1600" b="0" dirty="0" smtClean="0">
                          <a:solidFill>
                            <a:sysClr val="windowText" lastClr="000000"/>
                          </a:solidFill>
                        </a:rPr>
                        <a:t>Boundary Cases: Insertion sort takes maximum time to sort if elements are sorted in reverse order. And it takes minimum time (Order of n) when elements are already sorted.</a:t>
                      </a:r>
                    </a:p>
                    <a:p>
                      <a:r>
                        <a:rPr lang="en-IN" sz="1600" b="0" dirty="0" smtClean="0">
                          <a:solidFill>
                            <a:sysClr val="windowText" lastClr="000000"/>
                          </a:solidFill>
                        </a:rPr>
                        <a:t>Algorithmic Paradigm: Incremental Approach</a:t>
                      </a:r>
                    </a:p>
                    <a:p>
                      <a:r>
                        <a:rPr lang="en-IN" sz="1600" b="0" dirty="0" smtClean="0">
                          <a:solidFill>
                            <a:sysClr val="windowText" lastClr="000000"/>
                          </a:solidFill>
                        </a:rPr>
                        <a:t>Sorting In Place: Yes</a:t>
                      </a:r>
                    </a:p>
                    <a:p>
                      <a:r>
                        <a:rPr lang="en-IN" sz="1600" b="0" dirty="0" smtClean="0">
                          <a:solidFill>
                            <a:sysClr val="windowText" lastClr="000000"/>
                          </a:solidFill>
                        </a:rPr>
                        <a:t>Stable: Yes</a:t>
                      </a:r>
                    </a:p>
                    <a:p>
                      <a:r>
                        <a:rPr lang="en-IN" sz="1600" b="0" dirty="0" smtClean="0">
                          <a:solidFill>
                            <a:sysClr val="windowText" lastClr="000000"/>
                          </a:solidFill>
                        </a:rPr>
                        <a:t>Online: Yes</a:t>
                      </a:r>
                    </a:p>
                    <a:p>
                      <a:endParaRPr lang="en-IN" dirty="0"/>
                    </a:p>
                  </a:txBody>
                  <a:tcPr>
                    <a:noFill/>
                  </a:tcPr>
                </a:tc>
              </a:tr>
            </a:tbl>
          </a:graphicData>
        </a:graphic>
      </p:graphicFrame>
      <p:graphicFrame>
        <p:nvGraphicFramePr>
          <p:cNvPr id="8" name="Table 7"/>
          <p:cNvGraphicFramePr>
            <a:graphicFrameLocks noGrp="1"/>
          </p:cNvGraphicFramePr>
          <p:nvPr/>
        </p:nvGraphicFramePr>
        <p:xfrm>
          <a:off x="3419872" y="620688"/>
          <a:ext cx="5472608" cy="6048672"/>
        </p:xfrm>
        <a:graphic>
          <a:graphicData uri="http://schemas.openxmlformats.org/drawingml/2006/table">
            <a:tbl>
              <a:tblPr firstRow="1" bandRow="1">
                <a:tableStyleId>{5C22544A-7EE6-4342-B048-85BDC9FD1C3A}</a:tableStyleId>
              </a:tblPr>
              <a:tblGrid>
                <a:gridCol w="5472608"/>
              </a:tblGrid>
              <a:tr h="6048672">
                <a:tc>
                  <a:txBody>
                    <a:bodyPr/>
                    <a:lstStyle/>
                    <a:p>
                      <a:endParaRPr lang="en-IN" dirty="0"/>
                    </a:p>
                  </a:txBody>
                  <a:tcPr>
                    <a:noFill/>
                  </a:tcPr>
                </a:tc>
              </a:tr>
            </a:tbl>
          </a:graphicData>
        </a:graphic>
      </p:graphicFrame>
      <p:pic>
        <p:nvPicPr>
          <p:cNvPr id="1027" name="Picture 3"/>
          <p:cNvPicPr>
            <a:picLocks noChangeAspect="1" noChangeArrowheads="1"/>
          </p:cNvPicPr>
          <p:nvPr/>
        </p:nvPicPr>
        <p:blipFill>
          <a:blip r:embed="rId3" cstate="print"/>
          <a:srcRect/>
          <a:stretch>
            <a:fillRect/>
          </a:stretch>
        </p:blipFill>
        <p:spPr bwMode="auto">
          <a:xfrm>
            <a:off x="3491880" y="764704"/>
            <a:ext cx="5256584" cy="460851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Divide-and-conquer</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pPr hangingPunct="0"/>
            <a:r>
              <a:rPr lang="en-US" sz="2000" dirty="0" smtClean="0"/>
              <a:t> </a:t>
            </a:r>
            <a:r>
              <a:rPr lang="en-US" sz="2000" b="1" i="1" dirty="0" smtClean="0"/>
              <a:t>Divide: </a:t>
            </a:r>
            <a:r>
              <a:rPr lang="en-US" sz="2000" dirty="0" smtClean="0"/>
              <a:t>If the input size is smaller than a certain threshold (say, one or two</a:t>
            </a:r>
            <a:endParaRPr lang="en-IN" sz="2000" dirty="0" smtClean="0"/>
          </a:p>
          <a:p>
            <a:pPr hangingPunct="0">
              <a:buNone/>
            </a:pPr>
            <a:r>
              <a:rPr lang="en-US" sz="2000" dirty="0" smtClean="0"/>
              <a:t>elements), solve the problem directly using a straightforward method and</a:t>
            </a:r>
            <a:r>
              <a:rPr lang="en-IN" sz="2000" dirty="0" smtClean="0"/>
              <a:t> </a:t>
            </a:r>
            <a:r>
              <a:rPr lang="en-US" sz="2000" dirty="0" smtClean="0"/>
              <a:t>return the solution so obtained. Otherwise, divide the input data into two or</a:t>
            </a:r>
            <a:r>
              <a:rPr lang="en-IN" sz="2000" dirty="0" smtClean="0"/>
              <a:t> </a:t>
            </a:r>
            <a:r>
              <a:rPr lang="en-US" sz="2000" dirty="0" smtClean="0"/>
              <a:t>more disjoint subsets.</a:t>
            </a:r>
            <a:endParaRPr lang="en-IN" sz="2000" dirty="0" smtClean="0"/>
          </a:p>
          <a:p>
            <a:pPr hangingPunct="0"/>
            <a:r>
              <a:rPr lang="en-US" sz="2000" b="1" i="1" dirty="0" smtClean="0"/>
              <a:t>Conquer: </a:t>
            </a:r>
            <a:r>
              <a:rPr lang="en-US" sz="2000" dirty="0" smtClean="0"/>
              <a:t>Recursively solve the sub problems associated with the subsets.</a:t>
            </a:r>
            <a:endParaRPr lang="en-IN" sz="2000" dirty="0" smtClean="0"/>
          </a:p>
          <a:p>
            <a:pPr hangingPunct="0"/>
            <a:r>
              <a:rPr lang="en-US" sz="2000" b="1" i="1" dirty="0" smtClean="0"/>
              <a:t>Combine: </a:t>
            </a:r>
            <a:r>
              <a:rPr lang="en-US" sz="2000" dirty="0" smtClean="0"/>
              <a:t>Take the solutions to the sub problems and merge them into a solution</a:t>
            </a:r>
            <a:r>
              <a:rPr lang="en-IN" sz="2000" dirty="0" smtClean="0"/>
              <a:t> </a:t>
            </a:r>
            <a:r>
              <a:rPr lang="en-US" sz="2000" dirty="0" smtClean="0"/>
              <a:t>to the original problem.</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35</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04056"/>
          </a:xfrm>
        </p:spPr>
        <p:txBody>
          <a:bodyPr>
            <a:noAutofit/>
          </a:bodyPr>
          <a:lstStyle/>
          <a:p>
            <a:r>
              <a:rPr lang="en-US" sz="2800" b="1" dirty="0" smtClean="0"/>
              <a:t/>
            </a:r>
            <a:br>
              <a:rPr lang="en-US" sz="2800" b="1" dirty="0" smtClean="0"/>
            </a:br>
            <a:r>
              <a:rPr lang="en-US" sz="2800" b="1" dirty="0" smtClean="0"/>
              <a:t>Merge sort</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36</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graphicFrame>
        <p:nvGraphicFramePr>
          <p:cNvPr id="8" name="Table 7"/>
          <p:cNvGraphicFramePr>
            <a:graphicFrameLocks noGrp="1"/>
          </p:cNvGraphicFramePr>
          <p:nvPr/>
        </p:nvGraphicFramePr>
        <p:xfrm>
          <a:off x="0" y="620688"/>
          <a:ext cx="8855968" cy="5760640"/>
        </p:xfrm>
        <a:graphic>
          <a:graphicData uri="http://schemas.openxmlformats.org/drawingml/2006/table">
            <a:tbl>
              <a:tblPr firstRow="1" bandRow="1">
                <a:tableStyleId>{5C22544A-7EE6-4342-B048-85BDC9FD1C3A}</a:tableStyleId>
              </a:tblPr>
              <a:tblGrid>
                <a:gridCol w="3851920"/>
                <a:gridCol w="5004048"/>
              </a:tblGrid>
              <a:tr h="5760640">
                <a:tc>
                  <a:txBody>
                    <a:bodyPr/>
                    <a:lstStyle/>
                    <a:p>
                      <a:endParaRPr lang="en-US" sz="1800" b="0" dirty="0" smtClean="0">
                        <a:solidFill>
                          <a:schemeClr val="tx1"/>
                        </a:solidFill>
                      </a:endParaRPr>
                    </a:p>
                    <a:p>
                      <a:r>
                        <a:rPr lang="en-US" sz="1800" b="1" kern="1200" dirty="0" smtClean="0">
                          <a:solidFill>
                            <a:sysClr val="windowText" lastClr="000000"/>
                          </a:solidFill>
                          <a:latin typeface="+mn-lt"/>
                          <a:ea typeface="+mn-ea"/>
                          <a:cs typeface="+mn-cs"/>
                        </a:rPr>
                        <a:t>Merge sort is a sorting technique based on divide and conquer technique. With worst-case time complexity being Ο(n log n), it is one of the most respected algorithms.</a:t>
                      </a:r>
                      <a:endParaRPr lang="en-IN" sz="1800" b="1" kern="1200" dirty="0" smtClean="0">
                        <a:solidFill>
                          <a:sysClr val="windowText" lastClr="000000"/>
                        </a:solidFill>
                        <a:latin typeface="+mn-lt"/>
                        <a:ea typeface="+mn-ea"/>
                        <a:cs typeface="+mn-cs"/>
                      </a:endParaRPr>
                    </a:p>
                    <a:p>
                      <a:endParaRPr lang="en-US" sz="1800" b="0" dirty="0" smtClean="0">
                        <a:solidFill>
                          <a:schemeClr val="tx1"/>
                        </a:solidFill>
                      </a:endParaRPr>
                    </a:p>
                    <a:p>
                      <a:r>
                        <a:rPr lang="en-IN" sz="1800" b="0" dirty="0" smtClean="0">
                          <a:solidFill>
                            <a:schemeClr val="tx1"/>
                          </a:solidFill>
                        </a:rPr>
                        <a:t>Step 1 − if it is only one element in the list it is already sorted, return.</a:t>
                      </a:r>
                    </a:p>
                    <a:p>
                      <a:r>
                        <a:rPr lang="en-IN" sz="1800" b="0" dirty="0" smtClean="0">
                          <a:solidFill>
                            <a:schemeClr val="tx1"/>
                          </a:solidFill>
                        </a:rPr>
                        <a:t>Step 2 − divide the list recursively into two halves until it can no more be divided.</a:t>
                      </a:r>
                    </a:p>
                    <a:p>
                      <a:r>
                        <a:rPr lang="en-IN" sz="1800" b="0" dirty="0" smtClean="0">
                          <a:solidFill>
                            <a:schemeClr val="tx1"/>
                          </a:solidFill>
                        </a:rPr>
                        <a:t>Step 3 − merge the smaller lists into new list in sorted order.</a:t>
                      </a:r>
                    </a:p>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IN" dirty="0"/>
                    </a:p>
                  </a:txBody>
                  <a:tcPr>
                    <a:lnL w="12700" cmpd="sng">
                      <a:noFill/>
                    </a:lnL>
                  </a:tcPr>
                </a:tc>
              </a:tr>
            </a:tbl>
          </a:graphicData>
        </a:graphic>
      </p:graphicFrame>
      <p:pic>
        <p:nvPicPr>
          <p:cNvPr id="2051" name="Picture 3"/>
          <p:cNvPicPr>
            <a:picLocks noChangeAspect="1" noChangeArrowheads="1"/>
          </p:cNvPicPr>
          <p:nvPr/>
        </p:nvPicPr>
        <p:blipFill>
          <a:blip r:embed="rId2" cstate="print"/>
          <a:srcRect/>
          <a:stretch>
            <a:fillRect/>
          </a:stretch>
        </p:blipFill>
        <p:spPr bwMode="auto">
          <a:xfrm>
            <a:off x="3851920" y="620688"/>
            <a:ext cx="5292080" cy="56578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Quick sort</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endParaRPr lang="en-IN" sz="2000" baseline="-25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37</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graphicFrame>
        <p:nvGraphicFramePr>
          <p:cNvPr id="6" name="Table 5"/>
          <p:cNvGraphicFramePr>
            <a:graphicFrameLocks noGrp="1"/>
          </p:cNvGraphicFramePr>
          <p:nvPr/>
        </p:nvGraphicFramePr>
        <p:xfrm>
          <a:off x="179512" y="548680"/>
          <a:ext cx="8712968" cy="5688632"/>
        </p:xfrm>
        <a:graphic>
          <a:graphicData uri="http://schemas.openxmlformats.org/drawingml/2006/table">
            <a:tbl>
              <a:tblPr firstRow="1" bandRow="1">
                <a:tableStyleId>{5C22544A-7EE6-4342-B048-85BDC9FD1C3A}</a:tableStyleId>
              </a:tblPr>
              <a:tblGrid>
                <a:gridCol w="5112568"/>
                <a:gridCol w="3600400"/>
              </a:tblGrid>
              <a:tr h="5688632">
                <a:tc>
                  <a:txBody>
                    <a:bodyPr/>
                    <a:lstStyle/>
                    <a:p>
                      <a:r>
                        <a:rPr lang="en-US" sz="1800" b="1" dirty="0" smtClean="0"/>
                        <a:t>Quick sort </a:t>
                      </a:r>
                      <a:r>
                        <a:rPr lang="en-US" sz="1800" dirty="0" smtClean="0"/>
                        <a:t>is a highly efficient sorting algorithm and is based on partitioning of array of data into smaller arrays. A large array is partitioned into two arrays one of which holds values smaller than the specified value, say </a:t>
                      </a:r>
                      <a:r>
                        <a:rPr lang="en-US" sz="1800" b="1" dirty="0" smtClean="0"/>
                        <a:t>pivot</a:t>
                      </a:r>
                      <a:r>
                        <a:rPr lang="en-US" sz="1800" dirty="0" smtClean="0"/>
                        <a:t>, based on which the partition is made and another array holds values greater than the pivot value.</a:t>
                      </a:r>
                      <a:endParaRPr lang="en-IN" sz="1800" dirty="0" smtClean="0"/>
                    </a:p>
                    <a:p>
                      <a:pPr hangingPunct="0"/>
                      <a:r>
                        <a:rPr lang="en-US" sz="1800" dirty="0" smtClean="0"/>
                        <a:t>There are many different versions of quick Sort that pick pivot in different ways.</a:t>
                      </a:r>
                      <a:endParaRPr lang="en-IN" sz="1800" dirty="0" smtClean="0"/>
                    </a:p>
                    <a:p>
                      <a:pPr hangingPunct="0"/>
                      <a:r>
                        <a:rPr lang="en-US" sz="1800" dirty="0" smtClean="0"/>
                        <a:t>Always pick first element as pivot.</a:t>
                      </a:r>
                      <a:endParaRPr lang="en-IN" sz="1800" dirty="0" smtClean="0"/>
                    </a:p>
                    <a:p>
                      <a:pPr hangingPunct="0"/>
                      <a:r>
                        <a:rPr lang="en-US" sz="1800" dirty="0" smtClean="0"/>
                        <a:t>Always pick last element as pivot (implemented below)</a:t>
                      </a:r>
                      <a:endParaRPr lang="en-IN" sz="1800" dirty="0" smtClean="0"/>
                    </a:p>
                    <a:p>
                      <a:pPr hangingPunct="0"/>
                      <a:r>
                        <a:rPr lang="en-US" sz="1800" dirty="0" smtClean="0"/>
                        <a:t>Pick a random element as pivot.</a:t>
                      </a:r>
                      <a:endParaRPr lang="en-IN" sz="1800" dirty="0" smtClean="0"/>
                    </a:p>
                    <a:p>
                      <a:pPr hangingPunct="0"/>
                      <a:r>
                        <a:rPr lang="en-US" sz="1800" dirty="0" smtClean="0"/>
                        <a:t>Pick median as pivot.</a:t>
                      </a:r>
                      <a:endParaRPr lang="en-IN" sz="1800" dirty="0" smtClean="0"/>
                    </a:p>
                    <a:p>
                      <a:r>
                        <a:rPr lang="en-US" sz="1800" b="1" i="1" dirty="0" smtClean="0"/>
                        <a:t>Worst Case:</a:t>
                      </a:r>
                      <a:r>
                        <a:rPr lang="en-US" sz="1800" dirty="0" smtClean="0"/>
                        <a:t>   O(n</a:t>
                      </a:r>
                      <a:r>
                        <a:rPr lang="en-US" sz="1800" baseline="30000" dirty="0" smtClean="0"/>
                        <a:t>2</a:t>
                      </a:r>
                      <a:r>
                        <a:rPr lang="en-US" sz="1800" dirty="0" smtClean="0"/>
                        <a:t>)  , Best Case , Average Case :  O( n log n)</a:t>
                      </a:r>
                    </a:p>
                    <a:p>
                      <a:endParaRPr lang="en-IN" sz="1800" baseline="-25000" dirty="0" smtClean="0"/>
                    </a:p>
                    <a:p>
                      <a:endParaRPr lang="en-IN" dirty="0"/>
                    </a:p>
                  </a:txBody>
                  <a:tcPr/>
                </a:tc>
                <a:tc>
                  <a:txBody>
                    <a:bodyPr/>
                    <a:lstStyle/>
                    <a:p>
                      <a:endParaRPr lang="en-IN" dirty="0"/>
                    </a:p>
                  </a:txBody>
                  <a:tcPr/>
                </a:tc>
              </a:tr>
            </a:tbl>
          </a:graphicData>
        </a:graphic>
      </p:graphicFrame>
      <p:pic>
        <p:nvPicPr>
          <p:cNvPr id="3074" name="Picture 2"/>
          <p:cNvPicPr>
            <a:picLocks noChangeAspect="1" noChangeArrowheads="1"/>
          </p:cNvPicPr>
          <p:nvPr/>
        </p:nvPicPr>
        <p:blipFill>
          <a:blip r:embed="rId2" cstate="print"/>
          <a:srcRect/>
          <a:stretch>
            <a:fillRect/>
          </a:stretch>
        </p:blipFill>
        <p:spPr bwMode="auto">
          <a:xfrm>
            <a:off x="5292080" y="548680"/>
            <a:ext cx="3528392" cy="5616624"/>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Heap sort</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476672"/>
            <a:ext cx="8229600" cy="5649491"/>
          </a:xfrm>
        </p:spPr>
        <p:txBody>
          <a:bodyPr>
            <a:normAutofit lnSpcReduction="10000"/>
          </a:bodyPr>
          <a:lstStyle/>
          <a:p>
            <a:r>
              <a:rPr lang="en-US" sz="2000" dirty="0" smtClean="0"/>
              <a:t>A complete binary tree is a binary tree in which every level, except possibly the last, is completely filled, and all nodes are as far left as possible.</a:t>
            </a:r>
          </a:p>
          <a:p>
            <a:r>
              <a:rPr lang="en-US" sz="2000" dirty="0" smtClean="0"/>
              <a:t>A </a:t>
            </a:r>
            <a:r>
              <a:rPr lang="en-US" sz="2000" u="sng" dirty="0" smtClean="0"/>
              <a:t>Binary Heap</a:t>
            </a:r>
            <a:r>
              <a:rPr lang="en-US" sz="2000" dirty="0" smtClean="0"/>
              <a:t> is a Complete Binary Tree where items are stored in a special order such that value in a parent node is greater(or smaller) than the values in its two children nodes. The former is called as max heap and the latter is called min heap. The heap can be represented by binary tree or array.</a:t>
            </a:r>
            <a:endParaRPr lang="en-IN" sz="2000" dirty="0" smtClean="0"/>
          </a:p>
          <a:p>
            <a:r>
              <a:rPr lang="en-US" sz="2000" dirty="0" smtClean="0"/>
              <a:t>Since a Binary Heap is a Complete Binary Tree, it can be easily represented as array and array based representation is space efficient. If the parent node is stored at index I, the left child can be calculated by 2 * I + 1 and right child by 2 * I + 2 (assuming the indexing starts at 0).</a:t>
            </a:r>
            <a:endParaRPr lang="en-IN" sz="2000" dirty="0" smtClean="0"/>
          </a:p>
          <a:p>
            <a:r>
              <a:rPr lang="en-US" sz="2000" b="1" dirty="0" smtClean="0"/>
              <a:t>Heap sort</a:t>
            </a:r>
            <a:r>
              <a:rPr lang="en-US" sz="2000" dirty="0" smtClean="0"/>
              <a:t> is a comparison based sorting technique based on Binary Heap data structure. It is similar to selection sort where we first find the maximum element and place the maximum element at the end. We repeat the same process for remaining element.</a:t>
            </a:r>
          </a:p>
          <a:p>
            <a:r>
              <a:rPr lang="en-IN" sz="2000" dirty="0" smtClean="0"/>
              <a:t>max_heapify has complexity O(logN), build_maxheap has complexity O(N) and we run max_heapify N−1times in heap_sort function, therefore complexity of heap_sort function is O(NlogN).</a:t>
            </a:r>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Heap Sort Contd.</a:t>
            </a:r>
            <a:endParaRPr lang="en-IN" sz="2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39</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539552" y="765175"/>
            <a:ext cx="8280920" cy="53609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sp>
        <p:nvSpPr>
          <p:cNvPr id="3" name="Content Placeholder 2"/>
          <p:cNvSpPr>
            <a:spLocks noGrp="1"/>
          </p:cNvSpPr>
          <p:nvPr>
            <p:ph idx="1"/>
          </p:nvPr>
        </p:nvSpPr>
        <p:spPr/>
        <p:txBody>
          <a:bodyPr/>
          <a:lstStyle/>
          <a:p>
            <a:r>
              <a:rPr lang="en-IN" dirty="0" smtClean="0"/>
              <a:t>Link list , Heap  implementation of tree.</a:t>
            </a:r>
          </a:p>
          <a:p>
            <a:r>
              <a:rPr lang="en-IN" dirty="0" smtClean="0"/>
              <a:t>Huffman tree presentation</a:t>
            </a:r>
          </a:p>
          <a:p>
            <a:r>
              <a:rPr lang="en-IN" dirty="0" smtClean="0"/>
              <a:t>Tree traversal ( pre, in , post order)</a:t>
            </a:r>
          </a:p>
          <a:p>
            <a:r>
              <a:rPr lang="en-IN" dirty="0" smtClean="0"/>
              <a:t>MAP</a:t>
            </a:r>
          </a:p>
          <a:p>
            <a:r>
              <a:rPr lang="en-IN" dirty="0" smtClean="0"/>
              <a:t>Hash </a:t>
            </a:r>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Radix Sort</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476672"/>
            <a:ext cx="8229600" cy="5649491"/>
          </a:xfrm>
        </p:spPr>
        <p:txBody>
          <a:bodyPr>
            <a:normAutofit/>
          </a:bodyPr>
          <a:lstStyle/>
          <a:p>
            <a:r>
              <a:rPr lang="en-US" sz="2000" b="1" dirty="0" smtClean="0"/>
              <a:t>Algorithm</a:t>
            </a:r>
            <a:r>
              <a:rPr lang="en-US" sz="2000" dirty="0" smtClean="0"/>
              <a:t>:</a:t>
            </a:r>
            <a:br>
              <a:rPr lang="en-US" sz="2000" dirty="0" smtClean="0"/>
            </a:br>
            <a:r>
              <a:rPr lang="en-US" sz="2000" dirty="0" smtClean="0"/>
              <a:t>For each digit ii where ii varies from the least significant digit to the most significant digit of a number</a:t>
            </a:r>
            <a:br>
              <a:rPr lang="en-US" sz="2000" dirty="0" smtClean="0"/>
            </a:br>
            <a:r>
              <a:rPr lang="en-US" sz="2000" dirty="0" smtClean="0"/>
              <a:t> Sort input array using count sort algorithm according to ith digit.</a:t>
            </a:r>
            <a:br>
              <a:rPr lang="en-US" sz="2000" dirty="0" smtClean="0"/>
            </a:br>
            <a:r>
              <a:rPr lang="en-US" sz="2000" dirty="0" smtClean="0"/>
              <a:t>We used count sort because it is a stable sort.</a:t>
            </a:r>
            <a:br>
              <a:rPr lang="en-US" sz="2000" dirty="0" smtClean="0"/>
            </a:br>
            <a:r>
              <a:rPr lang="en-US" sz="2000" b="1" dirty="0" smtClean="0"/>
              <a:t>Example</a:t>
            </a:r>
            <a:r>
              <a:rPr lang="en-US" sz="2000" dirty="0" smtClean="0"/>
              <a:t>: Assume the input array is: 10,21,17,34,44,11,654,123</a:t>
            </a:r>
            <a:br>
              <a:rPr lang="en-US" sz="2000" dirty="0" smtClean="0"/>
            </a:br>
            <a:r>
              <a:rPr lang="en-US" sz="2000" dirty="0" smtClean="0"/>
              <a:t>Based on the algorithm, we will sort the input array according to </a:t>
            </a:r>
            <a:br>
              <a:rPr lang="en-US" sz="2000" dirty="0" smtClean="0"/>
            </a:br>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40</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graphicFrame>
        <p:nvGraphicFramePr>
          <p:cNvPr id="7" name="Table 6"/>
          <p:cNvGraphicFramePr>
            <a:graphicFrameLocks noGrp="1"/>
          </p:cNvGraphicFramePr>
          <p:nvPr/>
        </p:nvGraphicFramePr>
        <p:xfrm>
          <a:off x="539552" y="2708920"/>
          <a:ext cx="8064894" cy="3262898"/>
        </p:xfrm>
        <a:graphic>
          <a:graphicData uri="http://schemas.openxmlformats.org/drawingml/2006/table">
            <a:tbl>
              <a:tblPr firstRow="1" bandRow="1">
                <a:tableStyleId>{5DA37D80-6434-44D0-A028-1B22A696006F}</a:tableStyleId>
              </a:tblPr>
              <a:tblGrid>
                <a:gridCol w="1344149"/>
                <a:gridCol w="1344149"/>
                <a:gridCol w="1344149"/>
                <a:gridCol w="1344149"/>
                <a:gridCol w="1344149"/>
                <a:gridCol w="1344149"/>
              </a:tblGrid>
              <a:tr h="504057">
                <a:tc gridSpan="2">
                  <a:txBody>
                    <a:bodyPr/>
                    <a:lstStyle/>
                    <a:p>
                      <a:pPr algn="ctr"/>
                      <a:r>
                        <a:rPr lang="en-US" sz="1800" kern="1200" dirty="0" smtClean="0"/>
                        <a:t> One's digit </a:t>
                      </a:r>
                      <a:endParaRPr lang="en-IN" dirty="0"/>
                    </a:p>
                  </a:txBody>
                  <a:tcPr/>
                </a:tc>
                <a:tc hMerge="1">
                  <a:txBody>
                    <a:bodyPr/>
                    <a:lstStyle/>
                    <a:p>
                      <a:endParaRPr lang="en-IN" dirty="0"/>
                    </a:p>
                  </a:txBody>
                  <a:tcPr/>
                </a:tc>
                <a:tc gridSpan="2">
                  <a:txBody>
                    <a:bodyPr/>
                    <a:lstStyle/>
                    <a:p>
                      <a:pPr algn="ctr"/>
                      <a:r>
                        <a:rPr lang="en-IN" dirty="0" smtClean="0"/>
                        <a:t>Ten’s Digit</a:t>
                      </a:r>
                      <a:endParaRPr lang="en-IN" dirty="0"/>
                    </a:p>
                  </a:txBody>
                  <a:tcPr/>
                </a:tc>
                <a:tc hMerge="1">
                  <a:txBody>
                    <a:bodyPr/>
                    <a:lstStyle/>
                    <a:p>
                      <a:endParaRPr lang="en-IN" dirty="0"/>
                    </a:p>
                  </a:txBody>
                  <a:tcPr/>
                </a:tc>
                <a:tc gridSpan="2">
                  <a:txBody>
                    <a:bodyPr/>
                    <a:lstStyle/>
                    <a:p>
                      <a:pPr algn="ctr"/>
                      <a:r>
                        <a:rPr lang="en-IN" dirty="0" smtClean="0"/>
                        <a:t>Hundred’s Digit</a:t>
                      </a:r>
                      <a:endParaRPr lang="en-IN" dirty="0"/>
                    </a:p>
                  </a:txBody>
                  <a:tcPr/>
                </a:tc>
                <a:tc hMerge="1">
                  <a:txBody>
                    <a:bodyPr/>
                    <a:lstStyle/>
                    <a:p>
                      <a:endParaRPr lang="en-IN" dirty="0"/>
                    </a:p>
                  </a:txBody>
                  <a:tcPr/>
                </a:tc>
              </a:tr>
              <a:tr h="1800200">
                <a:tc>
                  <a:txBody>
                    <a:bodyPr/>
                    <a:lstStyle/>
                    <a:p>
                      <a:r>
                        <a:rPr lang="en-US" sz="1800" kern="1200" dirty="0" smtClean="0"/>
                        <a:t>0: 10 </a:t>
                      </a:r>
                      <a:br>
                        <a:rPr lang="en-US" sz="1800" kern="1200" dirty="0" smtClean="0"/>
                      </a:br>
                      <a:r>
                        <a:rPr lang="en-US" sz="1800" kern="1200" dirty="0" smtClean="0"/>
                        <a:t>1: 21 11 </a:t>
                      </a:r>
                      <a:br>
                        <a:rPr lang="en-US" sz="1800" kern="1200" dirty="0" smtClean="0"/>
                      </a:br>
                      <a:r>
                        <a:rPr lang="en-US" sz="1800" kern="1200" dirty="0" smtClean="0"/>
                        <a:t>2: </a:t>
                      </a:r>
                      <a:br>
                        <a:rPr lang="en-US" sz="1800" kern="1200" dirty="0" smtClean="0"/>
                      </a:br>
                      <a:r>
                        <a:rPr lang="en-US" sz="1800" kern="1200" dirty="0" smtClean="0"/>
                        <a:t>3: 123 </a:t>
                      </a:r>
                      <a:br>
                        <a:rPr lang="en-US" sz="1800" kern="1200" dirty="0" smtClean="0"/>
                      </a:br>
                      <a:r>
                        <a:rPr lang="en-US" sz="1800" kern="1200" dirty="0" smtClean="0"/>
                        <a:t>4: 34 44 654 </a:t>
                      </a:r>
                      <a:endParaRPr lang="en-IN" dirty="0"/>
                    </a:p>
                  </a:txBody>
                  <a:tcPr/>
                </a:tc>
                <a:tc>
                  <a:txBody>
                    <a:bodyPr/>
                    <a:lstStyle/>
                    <a:p>
                      <a:r>
                        <a:rPr lang="en-US" sz="1800" kern="1200" dirty="0" smtClean="0"/>
                        <a:t>5: </a:t>
                      </a:r>
                      <a:br>
                        <a:rPr lang="en-US" sz="1800" kern="1200" dirty="0" smtClean="0"/>
                      </a:br>
                      <a:r>
                        <a:rPr lang="en-US" sz="1800" kern="1200" dirty="0" smtClean="0"/>
                        <a:t>6: </a:t>
                      </a:r>
                      <a:br>
                        <a:rPr lang="en-US" sz="1800" kern="1200" dirty="0" smtClean="0"/>
                      </a:br>
                      <a:r>
                        <a:rPr lang="en-US" sz="1800" kern="1200" dirty="0" smtClean="0"/>
                        <a:t>7: 17 </a:t>
                      </a:r>
                      <a:br>
                        <a:rPr lang="en-US" sz="1800" kern="1200" dirty="0" smtClean="0"/>
                      </a:br>
                      <a:r>
                        <a:rPr lang="en-US" sz="1800" kern="1200" dirty="0" smtClean="0"/>
                        <a:t>8: </a:t>
                      </a:r>
                      <a:br>
                        <a:rPr lang="en-US" sz="1800" kern="1200" dirty="0" smtClean="0"/>
                      </a:br>
                      <a:r>
                        <a:rPr lang="en-US" sz="1800" kern="1200" dirty="0" smtClean="0"/>
                        <a:t>9: </a:t>
                      </a:r>
                      <a:br>
                        <a:rPr lang="en-US" sz="1800" kern="1200" dirty="0" smtClean="0"/>
                      </a:br>
                      <a:endParaRPr lang="en-IN" dirty="0"/>
                    </a:p>
                  </a:txBody>
                  <a:tcPr/>
                </a:tc>
                <a:tc>
                  <a:txBody>
                    <a:bodyPr/>
                    <a:lstStyle/>
                    <a:p>
                      <a:r>
                        <a:rPr lang="en-US" sz="1800" kern="1200" dirty="0" smtClean="0"/>
                        <a:t>0: </a:t>
                      </a:r>
                      <a:br>
                        <a:rPr lang="en-US" sz="1800" kern="1200" dirty="0" smtClean="0"/>
                      </a:br>
                      <a:r>
                        <a:rPr lang="en-US" sz="1800" kern="1200" dirty="0" smtClean="0"/>
                        <a:t>1: 10 11 17</a:t>
                      </a:r>
                      <a:br>
                        <a:rPr lang="en-US" sz="1800" kern="1200" dirty="0" smtClean="0"/>
                      </a:br>
                      <a:r>
                        <a:rPr lang="en-US" sz="1800" kern="1200" dirty="0" smtClean="0"/>
                        <a:t>2: 21 123</a:t>
                      </a:r>
                      <a:br>
                        <a:rPr lang="en-US" sz="1800" kern="1200" dirty="0" smtClean="0"/>
                      </a:br>
                      <a:r>
                        <a:rPr lang="en-US" sz="1800" kern="1200" dirty="0" smtClean="0"/>
                        <a:t>3: 34</a:t>
                      </a:r>
                      <a:br>
                        <a:rPr lang="en-US" sz="1800" kern="1200" dirty="0" smtClean="0"/>
                      </a:br>
                      <a:r>
                        <a:rPr lang="en-US" sz="1800" kern="1200" dirty="0" smtClean="0"/>
                        <a:t>4: 44</a:t>
                      </a:r>
                      <a:endParaRPr lang="en-IN" dirty="0"/>
                    </a:p>
                  </a:txBody>
                  <a:tcPr/>
                </a:tc>
                <a:tc>
                  <a:txBody>
                    <a:bodyPr/>
                    <a:lstStyle/>
                    <a:p>
                      <a:r>
                        <a:rPr lang="en-US" sz="1800" kern="1200" dirty="0" smtClean="0"/>
                        <a:t>5: 654</a:t>
                      </a:r>
                      <a:br>
                        <a:rPr lang="en-US" sz="1800" kern="1200" dirty="0" smtClean="0"/>
                      </a:br>
                      <a:r>
                        <a:rPr lang="en-US" sz="1800" kern="1200" dirty="0" smtClean="0"/>
                        <a:t>6: </a:t>
                      </a:r>
                      <a:br>
                        <a:rPr lang="en-US" sz="1800" kern="1200" dirty="0" smtClean="0"/>
                      </a:br>
                      <a:r>
                        <a:rPr lang="en-US" sz="1800" kern="1200" dirty="0" smtClean="0"/>
                        <a:t>7: </a:t>
                      </a:r>
                      <a:br>
                        <a:rPr lang="en-US" sz="1800" kern="1200" dirty="0" smtClean="0"/>
                      </a:br>
                      <a:r>
                        <a:rPr lang="en-US" sz="1800" kern="1200" dirty="0" smtClean="0"/>
                        <a:t>8: </a:t>
                      </a:r>
                      <a:br>
                        <a:rPr lang="en-US" sz="1800" kern="1200" dirty="0" smtClean="0"/>
                      </a:br>
                      <a:r>
                        <a:rPr lang="en-US" sz="1800" kern="1200" dirty="0" smtClean="0"/>
                        <a:t>9: </a:t>
                      </a:r>
                      <a:br>
                        <a:rPr lang="en-US" sz="1800" kern="1200" dirty="0" smtClean="0"/>
                      </a:br>
                      <a:endParaRPr lang="en-IN" dirty="0"/>
                    </a:p>
                  </a:txBody>
                  <a:tcPr/>
                </a:tc>
                <a:tc>
                  <a:txBody>
                    <a:bodyPr/>
                    <a:lstStyle/>
                    <a:p>
                      <a:r>
                        <a:rPr lang="en-US" sz="1800" kern="1200" dirty="0" smtClean="0"/>
                        <a:t>0: 010 011 017 021 034 044</a:t>
                      </a:r>
                      <a:br>
                        <a:rPr lang="en-US" sz="1800" kern="1200" dirty="0" smtClean="0"/>
                      </a:br>
                      <a:r>
                        <a:rPr lang="en-US" sz="1800" kern="1200" dirty="0" smtClean="0"/>
                        <a:t>1: 123</a:t>
                      </a:r>
                      <a:br>
                        <a:rPr lang="en-US" sz="1800" kern="1200" dirty="0" smtClean="0"/>
                      </a:br>
                      <a:r>
                        <a:rPr lang="en-US" sz="1800" kern="1200" dirty="0" smtClean="0"/>
                        <a:t>2: </a:t>
                      </a:r>
                      <a:br>
                        <a:rPr lang="en-US" sz="1800" kern="1200" dirty="0" smtClean="0"/>
                      </a:br>
                      <a:r>
                        <a:rPr lang="en-US" sz="1800" kern="1200" dirty="0" smtClean="0"/>
                        <a:t>3: </a:t>
                      </a:r>
                      <a:endParaRPr lang="en-IN" dirty="0"/>
                    </a:p>
                  </a:txBody>
                  <a:tcPr/>
                </a:tc>
                <a:tc>
                  <a:txBody>
                    <a:bodyPr/>
                    <a:lstStyle/>
                    <a:p>
                      <a:r>
                        <a:rPr lang="en-US" sz="1800" kern="1200" dirty="0" smtClean="0"/>
                        <a:t>4: </a:t>
                      </a:r>
                    </a:p>
                    <a:p>
                      <a:r>
                        <a:rPr lang="en-US" sz="1800" kern="1200" dirty="0" smtClean="0"/>
                        <a:t>5: </a:t>
                      </a:r>
                      <a:br>
                        <a:rPr lang="en-US" sz="1800" kern="1200" dirty="0" smtClean="0"/>
                      </a:br>
                      <a:r>
                        <a:rPr lang="en-US" sz="1800" kern="1200" dirty="0" smtClean="0"/>
                        <a:t>6: 654</a:t>
                      </a:r>
                      <a:br>
                        <a:rPr lang="en-US" sz="1800" kern="1200" dirty="0" smtClean="0"/>
                      </a:br>
                      <a:r>
                        <a:rPr lang="en-US" sz="1800" kern="1200" dirty="0" smtClean="0"/>
                        <a:t>7: </a:t>
                      </a:r>
                      <a:br>
                        <a:rPr lang="en-US" sz="1800" kern="1200" dirty="0" smtClean="0"/>
                      </a:br>
                      <a:r>
                        <a:rPr lang="en-US" sz="1800" kern="1200" dirty="0" smtClean="0"/>
                        <a:t>8: </a:t>
                      </a:r>
                      <a:br>
                        <a:rPr lang="en-US" sz="1800" kern="1200" dirty="0" smtClean="0"/>
                      </a:br>
                      <a:r>
                        <a:rPr lang="en-US" sz="1800" kern="1200" dirty="0" smtClean="0"/>
                        <a:t>9: </a:t>
                      </a:r>
                      <a:endParaRPr lang="en-IN" dirty="0"/>
                    </a:p>
                  </a:txBody>
                  <a:tcPr/>
                </a:tc>
              </a:tr>
              <a:tr h="958641">
                <a:tc gridSpan="2">
                  <a:txBody>
                    <a:bodyPr/>
                    <a:lstStyle/>
                    <a:p>
                      <a:r>
                        <a:rPr lang="en-US" sz="1800" b="1" kern="1200" dirty="0" smtClean="0"/>
                        <a:t>The array becomes </a:t>
                      </a:r>
                      <a:r>
                        <a:rPr lang="en-US" b="1" dirty="0" smtClean="0">
                          <a:solidFill>
                            <a:srgbClr val="002060"/>
                          </a:solidFill>
                        </a:rPr>
                        <a:t>10,21,11,123,24,44,654,17</a:t>
                      </a:r>
                      <a:endParaRPr lang="en-IN" b="1" dirty="0">
                        <a:solidFill>
                          <a:srgbClr val="002060"/>
                        </a:solidFill>
                      </a:endParaRPr>
                    </a:p>
                  </a:txBody>
                  <a:tcPr/>
                </a:tc>
                <a:tc hMerge="1">
                  <a:txBody>
                    <a:bodyPr/>
                    <a:lstStyle/>
                    <a:p>
                      <a:endParaRPr lang="en-IN" dirty="0"/>
                    </a:p>
                  </a:txBody>
                  <a:tcPr/>
                </a:tc>
                <a:tc gridSpan="2">
                  <a:txBody>
                    <a:bodyPr/>
                    <a:lstStyle/>
                    <a:p>
                      <a:r>
                        <a:rPr lang="en-IN" b="1" dirty="0" smtClean="0"/>
                        <a:t>The array</a:t>
                      </a:r>
                      <a:r>
                        <a:rPr lang="en-IN" b="1" baseline="0" dirty="0" smtClean="0"/>
                        <a:t> Becomes</a:t>
                      </a:r>
                    </a:p>
                    <a:p>
                      <a:r>
                        <a:rPr lang="en-US" sz="1800" b="1" kern="1200" dirty="0" smtClean="0"/>
                        <a:t>10,11,17,21,123,34,44,654</a:t>
                      </a:r>
                      <a:endParaRPr lang="en-IN" b="1" dirty="0"/>
                    </a:p>
                  </a:txBody>
                  <a:tcPr/>
                </a:tc>
                <a:tc hMerge="1">
                  <a:txBody>
                    <a:bodyPr/>
                    <a:lstStyle/>
                    <a:p>
                      <a:endParaRPr lang="en-IN" dirty="0"/>
                    </a:p>
                  </a:txBody>
                  <a:tcPr/>
                </a:tc>
                <a:tc gridSpan="2">
                  <a:txBody>
                    <a:bodyPr/>
                    <a:lstStyle/>
                    <a:p>
                      <a:r>
                        <a:rPr lang="en-IN" b="1" dirty="0" smtClean="0"/>
                        <a:t>Finally</a:t>
                      </a:r>
                      <a:r>
                        <a:rPr lang="en-IN" b="1" baseline="0" dirty="0" smtClean="0"/>
                        <a:t> sorted array is</a:t>
                      </a:r>
                    </a:p>
                    <a:p>
                      <a:r>
                        <a:rPr lang="en-US" b="1" dirty="0" smtClean="0"/>
                        <a:t>10,11,17,21,34,44,123,654 </a:t>
                      </a:r>
                      <a:r>
                        <a:rPr lang="en-IN" b="1" baseline="0" dirty="0" smtClean="0"/>
                        <a:t> </a:t>
                      </a:r>
                      <a:endParaRPr lang="en-IN" b="1" dirty="0"/>
                    </a:p>
                  </a:txBody>
                  <a:tcPr/>
                </a:tc>
                <a:tc hMerge="1">
                  <a:txBody>
                    <a:bodyPr/>
                    <a:lstStyle/>
                    <a:p>
                      <a:endParaRPr lang="en-IN" dirty="0"/>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Searching</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2000" dirty="0" smtClean="0"/>
              <a:t>A </a:t>
            </a:r>
            <a:r>
              <a:rPr lang="en-US" sz="2000" b="1" dirty="0" smtClean="0"/>
              <a:t>search algorithm</a:t>
            </a:r>
            <a:r>
              <a:rPr lang="en-US" sz="2000" dirty="0" smtClean="0"/>
              <a:t> is any algorithm which solves the Search problem, namely, to retrieve information stored within some data structure. </a:t>
            </a:r>
            <a:r>
              <a:rPr lang="en-US" sz="2000" b="1" dirty="0" smtClean="0"/>
              <a:t>Examples</a:t>
            </a:r>
            <a:r>
              <a:rPr lang="en-US" sz="2000" dirty="0" smtClean="0"/>
              <a:t> of such structures include but are not limited to a Linked List, an Array data structure, or a Search tree. Searching also encompasses algorithms that query the data structure, such as the SQL SELECT command.</a:t>
            </a:r>
            <a:endParaRPr lang="en-IN" sz="2000" dirty="0" smtClean="0"/>
          </a:p>
          <a:p>
            <a:r>
              <a:rPr lang="en-US" sz="2000" b="1" dirty="0" smtClean="0"/>
              <a:t>Linear Search</a:t>
            </a:r>
          </a:p>
          <a:p>
            <a:pPr lvl="1" hangingPunct="0"/>
            <a:r>
              <a:rPr lang="en-US" sz="1600" dirty="0" smtClean="0"/>
              <a:t>A simple approach is to do linear search, i.e. Start from the leftmost element of arr[] and one by one compare x with each element of arr[]</a:t>
            </a:r>
            <a:endParaRPr lang="en-IN" sz="1600" dirty="0" smtClean="0"/>
          </a:p>
          <a:p>
            <a:pPr lvl="1" hangingPunct="0"/>
            <a:r>
              <a:rPr lang="en-US" sz="1600" dirty="0" smtClean="0"/>
              <a:t>If x matches with an element, return the index.</a:t>
            </a:r>
            <a:endParaRPr lang="en-IN" sz="1600" dirty="0" smtClean="0"/>
          </a:p>
          <a:p>
            <a:pPr lvl="1" hangingPunct="0"/>
            <a:r>
              <a:rPr lang="en-US" sz="1600" dirty="0" smtClean="0"/>
              <a:t>If x doesn’t match with any of elements, return -1.</a:t>
            </a:r>
            <a:endParaRPr lang="en-IN" sz="1600" dirty="0" smtClean="0"/>
          </a:p>
          <a:p>
            <a:r>
              <a:rPr lang="en-US" sz="2000" b="1" dirty="0" smtClean="0"/>
              <a:t>Binary Search</a:t>
            </a:r>
            <a:endParaRPr lang="en-IN" sz="2000" b="1" dirty="0" smtClean="0"/>
          </a:p>
          <a:p>
            <a:pPr lvl="1" hangingPunct="0"/>
            <a:r>
              <a:rPr lang="en-US" sz="1600" dirty="0" smtClean="0"/>
              <a:t>Compare x with the middle element.</a:t>
            </a:r>
            <a:endParaRPr lang="en-IN" sz="1600" dirty="0" smtClean="0"/>
          </a:p>
          <a:p>
            <a:pPr lvl="1" hangingPunct="0"/>
            <a:r>
              <a:rPr lang="en-US" sz="1600" dirty="0" smtClean="0"/>
              <a:t>If x matches with middle element, we return the mid index.</a:t>
            </a:r>
            <a:endParaRPr lang="en-IN" sz="1600" dirty="0" smtClean="0"/>
          </a:p>
          <a:p>
            <a:pPr lvl="1" hangingPunct="0"/>
            <a:r>
              <a:rPr lang="en-US" sz="1600" dirty="0" smtClean="0"/>
              <a:t>Else If x is greater than the mid element, then x can only lie in right half subarray after the mid element. So we recur for right half.</a:t>
            </a:r>
            <a:endParaRPr lang="en-IN" sz="1600" dirty="0" smtClean="0"/>
          </a:p>
          <a:p>
            <a:pPr lvl="1" hangingPunct="0"/>
            <a:r>
              <a:rPr lang="en-US" sz="1600" dirty="0" smtClean="0"/>
              <a:t>Else (x is smaller) recur for the left half.</a:t>
            </a:r>
            <a:endParaRPr lang="en-IN" sz="1600" dirty="0" smtClean="0"/>
          </a:p>
          <a:p>
            <a:endParaRPr lang="en-IN" sz="2000" b="1"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41</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Jump Search</a:t>
            </a:r>
            <a:endParaRPr lang="en-IN" sz="2800" dirty="0"/>
          </a:p>
        </p:txBody>
      </p:sp>
      <p:sp>
        <p:nvSpPr>
          <p:cNvPr id="3" name="Content Placeholder 2"/>
          <p:cNvSpPr>
            <a:spLocks noGrp="1"/>
          </p:cNvSpPr>
          <p:nvPr>
            <p:ph idx="1"/>
          </p:nvPr>
        </p:nvSpPr>
        <p:spPr>
          <a:xfrm>
            <a:off x="457200" y="620688"/>
            <a:ext cx="8229600" cy="5505475"/>
          </a:xfrm>
        </p:spPr>
        <p:txBody>
          <a:bodyPr>
            <a:normAutofit fontScale="92500" lnSpcReduction="10000"/>
          </a:bodyPr>
          <a:lstStyle/>
          <a:p>
            <a:r>
              <a:rPr lang="en-US" sz="2000" b="1" dirty="0" smtClean="0"/>
              <a:t>Jump Search</a:t>
            </a:r>
            <a:endParaRPr lang="en-IN" sz="2000" b="1" dirty="0" smtClean="0"/>
          </a:p>
          <a:p>
            <a:r>
              <a:rPr lang="en-US" sz="2000" dirty="0" smtClean="0"/>
              <a:t>The basic idea is to check fewer elements (than linear search) by jumping ahead by fixed steps or skipping some elements in place of searching all elements.</a:t>
            </a:r>
            <a:endParaRPr lang="en-IN" sz="2000" dirty="0" smtClean="0"/>
          </a:p>
          <a:p>
            <a:pPr hangingPunct="0"/>
            <a:r>
              <a:rPr lang="en-US" sz="2000" dirty="0" smtClean="0"/>
              <a:t>Let’s consider the following array: (0, 1, 1, 2, 3, 5, 8, 13, 21, 34, 55, 89, 144, 233, 377, 610). Length of the array is 16. Jump search will find the value of 55 with the following steps assuming that the block size to be jumped is 4.</a:t>
            </a:r>
            <a:br>
              <a:rPr lang="en-US" sz="2000" dirty="0" smtClean="0"/>
            </a:br>
            <a:r>
              <a:rPr lang="en-US" sz="2000" dirty="0" smtClean="0"/>
              <a:t>STEP 1: Jump from index 0 to index 4;</a:t>
            </a:r>
            <a:br>
              <a:rPr lang="en-US" sz="2000" dirty="0" smtClean="0"/>
            </a:br>
            <a:r>
              <a:rPr lang="en-US" sz="2000" dirty="0" smtClean="0"/>
              <a:t>STEP 2: Jump from index 4 to index 8;</a:t>
            </a:r>
            <a:br>
              <a:rPr lang="en-US" sz="2000" dirty="0" smtClean="0"/>
            </a:br>
            <a:r>
              <a:rPr lang="en-US" sz="2000" dirty="0" smtClean="0"/>
              <a:t>STEP 3: Jump from index 8 to index 16;</a:t>
            </a:r>
            <a:br>
              <a:rPr lang="en-US" sz="2000" dirty="0" smtClean="0"/>
            </a:br>
            <a:r>
              <a:rPr lang="en-US" sz="2000" dirty="0" smtClean="0"/>
              <a:t>STEP 4: Since the element at index 16 is greater than 55 we will jump back a step to come to index 9.</a:t>
            </a:r>
            <a:br>
              <a:rPr lang="en-US" sz="2000" dirty="0" smtClean="0"/>
            </a:br>
            <a:r>
              <a:rPr lang="en-US" sz="2000" dirty="0" smtClean="0"/>
              <a:t>STEP 5: Perform linear search from index 9 to get the element 55.</a:t>
            </a:r>
            <a:endParaRPr lang="en-IN" sz="2000" dirty="0" smtClean="0"/>
          </a:p>
          <a:p>
            <a:pPr hangingPunct="0"/>
            <a:r>
              <a:rPr lang="en-US" sz="2000" b="1" dirty="0" smtClean="0"/>
              <a:t>What is the optimal block size to be skipped?</a:t>
            </a:r>
            <a:r>
              <a:rPr lang="en-US" sz="2000" dirty="0" smtClean="0"/>
              <a:t/>
            </a:r>
            <a:br>
              <a:rPr lang="en-US" sz="2000" dirty="0" smtClean="0"/>
            </a:br>
            <a:r>
              <a:rPr lang="en-US" sz="2000" dirty="0" smtClean="0"/>
              <a:t>In the worst case, we have to do n/m jumps and if the last checked value is greater than the element to be searched for, we perform m-1 comparisons more for linear search. Therefore the total number of comparisons in the worst case will be ((n/m) + m-1). The value of the function ((n/m) + m-1) will be minimum when m = √n. Therefore, the best step size is m = </a:t>
            </a:r>
            <a:r>
              <a:rPr lang="en-US" sz="2000" b="1" dirty="0" smtClean="0"/>
              <a:t>√n.</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42</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Search contd.</a:t>
            </a:r>
            <a:endParaRPr lang="en-IN" sz="2800" dirty="0"/>
          </a:p>
        </p:txBody>
      </p:sp>
      <p:sp>
        <p:nvSpPr>
          <p:cNvPr id="3" name="Content Placeholder 2"/>
          <p:cNvSpPr>
            <a:spLocks noGrp="1"/>
          </p:cNvSpPr>
          <p:nvPr>
            <p:ph idx="1"/>
          </p:nvPr>
        </p:nvSpPr>
        <p:spPr>
          <a:xfrm>
            <a:off x="457200" y="764704"/>
            <a:ext cx="8229600" cy="5361459"/>
          </a:xfrm>
        </p:spPr>
        <p:txBody>
          <a:bodyPr>
            <a:normAutofit fontScale="92500" lnSpcReduction="10000"/>
          </a:bodyPr>
          <a:lstStyle/>
          <a:p>
            <a:pPr algn="just"/>
            <a:r>
              <a:rPr lang="en-US" sz="2000" b="1" dirty="0" smtClean="0"/>
              <a:t>Interpolation Search </a:t>
            </a:r>
            <a:r>
              <a:rPr lang="en-US" sz="1900" dirty="0" smtClean="0"/>
              <a:t>: The Interpolation Search is an improvement over Binary Search for instances, where the values in a sorted array are uniformly distributed. Binary Search always goes to middle element to check. On the other hand interpolation search may go to different locations according the value of key being searched. For example if the value of key is closer to the last element, interpolation search is likely to start search toward the end side.</a:t>
            </a:r>
            <a:endParaRPr lang="en-IN" sz="1900" dirty="0" smtClean="0"/>
          </a:p>
          <a:p>
            <a:pPr lvl="1"/>
            <a:r>
              <a:rPr lang="en-IN" sz="1600" dirty="0" smtClean="0"/>
              <a:t>pos = lo + [ (x-arr[lo])*(hi-lo) / (arr[hi]-arr[Lo]) ] arr[] </a:t>
            </a:r>
          </a:p>
          <a:p>
            <a:pPr lvl="1"/>
            <a:r>
              <a:rPr lang="en-IN" sz="1600" dirty="0" smtClean="0"/>
              <a:t>==&gt; Array where elements need to be searched</a:t>
            </a:r>
          </a:p>
          <a:p>
            <a:pPr lvl="1"/>
            <a:r>
              <a:rPr lang="en-IN" sz="1600" dirty="0" smtClean="0"/>
              <a:t>x     ==&gt; Element to be searched </a:t>
            </a:r>
          </a:p>
          <a:p>
            <a:pPr lvl="1"/>
            <a:r>
              <a:rPr lang="en-IN" sz="1600" dirty="0" smtClean="0"/>
              <a:t>lo    ==&gt; Starting index in arr[]</a:t>
            </a:r>
          </a:p>
          <a:p>
            <a:pPr lvl="1"/>
            <a:r>
              <a:rPr lang="en-IN" sz="1600" dirty="0" smtClean="0"/>
              <a:t>hi    ==&gt; Ending index in arr[]</a:t>
            </a:r>
          </a:p>
          <a:p>
            <a:r>
              <a:rPr lang="en-US" sz="2100" b="1" dirty="0" smtClean="0"/>
              <a:t>Step1:</a:t>
            </a:r>
            <a:r>
              <a:rPr lang="en-US" sz="2100" dirty="0" smtClean="0"/>
              <a:t> In a loop, calculate the value of “pos” using the probe position formula.</a:t>
            </a:r>
            <a:br>
              <a:rPr lang="en-US" sz="2100" dirty="0" smtClean="0"/>
            </a:br>
            <a:r>
              <a:rPr lang="en-US" sz="2100" b="1" dirty="0" smtClean="0"/>
              <a:t>Step2:</a:t>
            </a:r>
            <a:r>
              <a:rPr lang="en-US" sz="2100" dirty="0" smtClean="0"/>
              <a:t> If it is a match, return the index of the item, and exit.</a:t>
            </a:r>
            <a:br>
              <a:rPr lang="en-US" sz="2100" dirty="0" smtClean="0"/>
            </a:br>
            <a:r>
              <a:rPr lang="en-US" sz="2100" b="1" dirty="0" smtClean="0"/>
              <a:t>Step3:</a:t>
            </a:r>
            <a:r>
              <a:rPr lang="en-US" sz="2100" dirty="0" smtClean="0"/>
              <a:t> If the item is less than arr[pos], calculate the probe position of the left sub-array. Otherwise calculate the same in the right sub-array.</a:t>
            </a:r>
            <a:br>
              <a:rPr lang="en-US" sz="2100" dirty="0" smtClean="0"/>
            </a:br>
            <a:r>
              <a:rPr lang="en-US" sz="2100" b="1" dirty="0" smtClean="0"/>
              <a:t>Step4:</a:t>
            </a:r>
            <a:r>
              <a:rPr lang="en-US" sz="2100" dirty="0" smtClean="0"/>
              <a:t> Repeat until a match is found or the sub-array reduces to zero.</a:t>
            </a:r>
            <a:endParaRPr lang="en-IN" sz="2100" dirty="0" smtClean="0"/>
          </a:p>
          <a:p>
            <a:pPr hangingPunct="0"/>
            <a:r>
              <a:rPr lang="en-US" sz="2100" dirty="0" smtClean="0"/>
              <a:t>Time Complexity : If elements are uniformly distributed, then </a:t>
            </a:r>
            <a:r>
              <a:rPr lang="en-US" sz="2100" b="1" dirty="0" smtClean="0"/>
              <a:t>O (log </a:t>
            </a:r>
            <a:r>
              <a:rPr lang="en-US" sz="2100" b="1" dirty="0" smtClean="0"/>
              <a:t>log</a:t>
            </a:r>
            <a:r>
              <a:rPr lang="en-US" sz="2100" b="1" dirty="0" smtClean="0"/>
              <a:t> n))</a:t>
            </a:r>
            <a:r>
              <a:rPr lang="en-US" sz="2100" dirty="0" smtClean="0"/>
              <a:t>. In worst case it can take up to O(n).</a:t>
            </a:r>
            <a:br>
              <a:rPr lang="en-US" sz="2100" dirty="0" smtClean="0"/>
            </a:br>
            <a:r>
              <a:rPr lang="en-US" sz="2100" dirty="0" smtClean="0"/>
              <a:t>Auxiliary Space : O(1)</a:t>
            </a:r>
            <a:endParaRPr lang="en-IN" sz="2100" dirty="0" smtClean="0"/>
          </a:p>
          <a:p>
            <a:pPr lvl="1"/>
            <a:endParaRPr lang="en-IN" sz="16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43</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Search contd.</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2000" b="1" dirty="0" smtClean="0"/>
              <a:t>Exponential Search</a:t>
            </a:r>
            <a:endParaRPr lang="en-IN" sz="2000" b="1" dirty="0" smtClean="0"/>
          </a:p>
          <a:p>
            <a:pPr hangingPunct="0"/>
            <a:r>
              <a:rPr lang="en-US" sz="2000" dirty="0" smtClean="0"/>
              <a:t>Exponential search involves two steps:</a:t>
            </a:r>
            <a:endParaRPr lang="en-IN" sz="2000" dirty="0" smtClean="0"/>
          </a:p>
          <a:p>
            <a:pPr lvl="1" hangingPunct="0"/>
            <a:r>
              <a:rPr lang="en-US" sz="1600" dirty="0" smtClean="0"/>
              <a:t>Find range where element is present</a:t>
            </a:r>
            <a:endParaRPr lang="en-IN" sz="1600" dirty="0" smtClean="0"/>
          </a:p>
          <a:p>
            <a:pPr lvl="1" hangingPunct="0"/>
            <a:r>
              <a:rPr lang="en-US" sz="1600" dirty="0" smtClean="0"/>
              <a:t>Do Binary Search in above found range.</a:t>
            </a:r>
            <a:endParaRPr lang="en-IN" sz="2000" dirty="0" smtClean="0"/>
          </a:p>
          <a:p>
            <a:r>
              <a:rPr lang="en-US" sz="2000" b="1" dirty="0" smtClean="0"/>
              <a:t>Time Complexity : </a:t>
            </a:r>
            <a:r>
              <a:rPr lang="en-US" sz="2000" dirty="0" smtClean="0"/>
              <a:t>O(Log n)</a:t>
            </a:r>
            <a:br>
              <a:rPr lang="en-US" sz="2000" dirty="0" smtClean="0"/>
            </a:br>
            <a:r>
              <a:rPr lang="en-US" sz="2000" b="1" dirty="0" smtClean="0"/>
              <a:t>Auxiliary Space :</a:t>
            </a:r>
            <a:r>
              <a:rPr lang="en-US" sz="2000" dirty="0" smtClean="0"/>
              <a:t> The above implementation of Binary Search is recursive and requires O()Log n) space. With iterative Binary Search, we need only O(1) space.</a:t>
            </a:r>
            <a:endParaRPr lang="en-IN" sz="2000" dirty="0" smtClean="0"/>
          </a:p>
          <a:p>
            <a:r>
              <a:rPr lang="en-US" sz="2000" b="1" dirty="0" smtClean="0"/>
              <a:t>Applications of Exponential Search:</a:t>
            </a:r>
            <a:endParaRPr lang="en-IN" sz="2000" dirty="0" smtClean="0"/>
          </a:p>
          <a:p>
            <a:pPr lvl="1" hangingPunct="0"/>
            <a:r>
              <a:rPr lang="en-US" sz="1600" dirty="0" smtClean="0"/>
              <a:t>Exponential Binary Search is particularly useful for unbounded searches, where size of array is infinite. Please refer Unbounded Binary Search for an example.</a:t>
            </a:r>
            <a:endParaRPr lang="en-IN" sz="1600" dirty="0" smtClean="0"/>
          </a:p>
          <a:p>
            <a:pPr lvl="1" hangingPunct="0"/>
            <a:r>
              <a:rPr lang="en-US" sz="1600" dirty="0" smtClean="0"/>
              <a:t>It works better than Binary Search for bounded arrays also when the element to be searched is closer to the first element.</a:t>
            </a:r>
            <a:endParaRPr lang="en-IN" sz="16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44</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Search contd.</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r>
              <a:rPr lang="en-US" sz="2000" b="1" dirty="0" smtClean="0"/>
              <a:t>Sublist Search (Search a linked list in another list)</a:t>
            </a:r>
            <a:endParaRPr lang="en-IN" sz="2000" b="1" dirty="0" smtClean="0"/>
          </a:p>
          <a:p>
            <a:pPr hangingPunct="0"/>
            <a:r>
              <a:rPr lang="en-US" sz="2000" dirty="0" smtClean="0"/>
              <a:t>Given two linked lists, the task is to check whether the first list is present in 2nd list or not.</a:t>
            </a:r>
            <a:endParaRPr lang="en-IN" sz="2000" dirty="0" smtClean="0"/>
          </a:p>
          <a:p>
            <a:pPr lvl="1" hangingPunct="0"/>
            <a:r>
              <a:rPr lang="en-IN" sz="1600" dirty="0" smtClean="0"/>
              <a:t>Input  : list1 =  10-&gt;20         list2  = 5-&gt;10-&gt;20Output : LIST FOUND Input  : list1 =  1-&gt;2-&gt;3-&gt;4         list2  = 1-&gt;2-&gt;1-&gt;2-&gt;3-&gt;4Output : LIST FOUND Input  : list1 =  1-&gt;2-&gt;3-&gt;4         list2  = 1-&gt;2-&gt;2-&gt;1-&gt;2-&gt;3Output : LIST NOT FOUND </a:t>
            </a:r>
            <a:r>
              <a:rPr lang="en-US" sz="1600" dirty="0" smtClean="0"/>
              <a:t>Algorithm:</a:t>
            </a:r>
            <a:br>
              <a:rPr lang="en-US" sz="1600" dirty="0" smtClean="0"/>
            </a:br>
            <a:r>
              <a:rPr lang="en-US" sz="1600" dirty="0" smtClean="0"/>
              <a:t>1- Take first node of second list.</a:t>
            </a:r>
            <a:br>
              <a:rPr lang="en-US" sz="1600" dirty="0" smtClean="0"/>
            </a:br>
            <a:r>
              <a:rPr lang="en-US" sz="1600" dirty="0" smtClean="0"/>
              <a:t>2- Start matching the first list from this first node.</a:t>
            </a:r>
            <a:br>
              <a:rPr lang="en-US" sz="1600" dirty="0" smtClean="0"/>
            </a:br>
            <a:r>
              <a:rPr lang="en-US" sz="1600" dirty="0" smtClean="0"/>
              <a:t>3- If whole lists match return true.</a:t>
            </a:r>
            <a:br>
              <a:rPr lang="en-US" sz="1600" dirty="0" smtClean="0"/>
            </a:br>
            <a:r>
              <a:rPr lang="en-US" sz="1600" dirty="0" smtClean="0"/>
              <a:t>4- Else break and take first list to the first node again.</a:t>
            </a:r>
            <a:br>
              <a:rPr lang="en-US" sz="1600" dirty="0" smtClean="0"/>
            </a:br>
            <a:r>
              <a:rPr lang="en-US" sz="1600" dirty="0" smtClean="0"/>
              <a:t>5- And take second list to its second node.</a:t>
            </a:r>
            <a:br>
              <a:rPr lang="en-US" sz="1600" dirty="0" smtClean="0"/>
            </a:br>
            <a:r>
              <a:rPr lang="en-US" sz="1600" dirty="0" smtClean="0"/>
              <a:t>6- Repeat these steps until any of linked lists becomes empty.</a:t>
            </a:r>
            <a:br>
              <a:rPr lang="en-US" sz="1600" dirty="0" smtClean="0"/>
            </a:br>
            <a:r>
              <a:rPr lang="en-US" sz="1600" dirty="0" smtClean="0"/>
              <a:t>7- If first list becomes empty then list found else not.</a:t>
            </a:r>
            <a:endParaRPr lang="en-IN" sz="1600" dirty="0" smtClean="0"/>
          </a:p>
          <a:p>
            <a:pPr hangingPunct="0"/>
            <a:r>
              <a:rPr lang="en-US" sz="2000" dirty="0" smtClean="0"/>
              <a:t>Time Complexity : O(m*n) where m is the number of nodes in second list and n in first.</a:t>
            </a:r>
          </a:p>
          <a:p>
            <a:pPr hangingPunct="0"/>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45</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Search contd.</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r>
              <a:rPr lang="en-US" sz="2000" b="1" dirty="0" smtClean="0"/>
              <a:t>Fibonacci Search</a:t>
            </a:r>
          </a:p>
          <a:p>
            <a:pPr hangingPunct="0"/>
            <a:r>
              <a:rPr lang="en-US" sz="2000" dirty="0" smtClean="0"/>
              <a:t>Given a sorted array arr[] of size n and an element x to be searched in it. Return index of x if it is present in array else return -1.</a:t>
            </a:r>
            <a:br>
              <a:rPr lang="en-US" sz="2000" dirty="0" smtClean="0"/>
            </a:br>
            <a:r>
              <a:rPr lang="en-US" sz="2000" dirty="0" smtClean="0"/>
              <a:t>Examples:</a:t>
            </a:r>
            <a:r>
              <a:rPr lang="en-IN" sz="2000" dirty="0" smtClean="0"/>
              <a:t> </a:t>
            </a:r>
            <a:r>
              <a:rPr lang="en-US" sz="2000" dirty="0" smtClean="0"/>
              <a:t>Input:  arr[] = {2, 3, 4, 10, 40}, x = 10</a:t>
            </a:r>
            <a:r>
              <a:rPr lang="en-IN" sz="2000" dirty="0" smtClean="0"/>
              <a:t>  , </a:t>
            </a:r>
            <a:r>
              <a:rPr lang="en-US" sz="2000" dirty="0" smtClean="0"/>
              <a:t>Output:  3</a:t>
            </a:r>
            <a:r>
              <a:rPr lang="en-IN" sz="2000" dirty="0" smtClean="0"/>
              <a:t> , </a:t>
            </a:r>
            <a:r>
              <a:rPr lang="en-US" sz="2000" dirty="0" smtClean="0"/>
              <a:t>Element x is present at index 3. </a:t>
            </a:r>
            <a:endParaRPr lang="en-IN" sz="2000" dirty="0" smtClean="0"/>
          </a:p>
          <a:p>
            <a:pPr hangingPunct="0"/>
            <a:r>
              <a:rPr lang="en-US" sz="2000" dirty="0" smtClean="0"/>
              <a:t>Input:  arr[] = {2, 3, 4, 10, 40}, x = 11</a:t>
            </a:r>
            <a:r>
              <a:rPr lang="en-IN" sz="2000" dirty="0" smtClean="0"/>
              <a:t> , </a:t>
            </a:r>
            <a:r>
              <a:rPr lang="en-US" sz="2000" dirty="0" smtClean="0"/>
              <a:t>Output:  -1</a:t>
            </a:r>
            <a:r>
              <a:rPr lang="en-IN" sz="2000" dirty="0" smtClean="0"/>
              <a:t> </a:t>
            </a:r>
            <a:r>
              <a:rPr lang="en-US" sz="2000" dirty="0" smtClean="0"/>
              <a:t>Element x is not present.</a:t>
            </a:r>
            <a:endParaRPr lang="en-IN" sz="2000" dirty="0" smtClean="0"/>
          </a:p>
          <a:p>
            <a:pPr hangingPunct="0"/>
            <a:r>
              <a:rPr lang="en-US" sz="2000" dirty="0" smtClean="0"/>
              <a:t>Fibonacci Search is a comparison-based technique that uses Fibonacci numbers to search an element in a sorted array.</a:t>
            </a:r>
            <a:endParaRPr lang="en-IN" sz="2000" dirty="0" smtClean="0"/>
          </a:p>
          <a:p>
            <a:pPr hangingPunct="0"/>
            <a:r>
              <a:rPr lang="en-US" sz="2000" dirty="0" smtClean="0"/>
              <a:t>Similarities with Binary Search:</a:t>
            </a:r>
            <a:endParaRPr lang="en-IN" sz="2000" dirty="0" smtClean="0"/>
          </a:p>
          <a:p>
            <a:pPr lvl="1" hangingPunct="0"/>
            <a:r>
              <a:rPr lang="en-US" sz="1600" dirty="0" smtClean="0"/>
              <a:t>Works for sorted arrays</a:t>
            </a:r>
            <a:endParaRPr lang="en-IN" sz="1600" dirty="0" smtClean="0"/>
          </a:p>
          <a:p>
            <a:pPr lvl="1" hangingPunct="0"/>
            <a:r>
              <a:rPr lang="en-US" sz="1600" dirty="0" smtClean="0"/>
              <a:t>A Divide and Conquer Algorithm.</a:t>
            </a:r>
            <a:endParaRPr lang="en-IN" sz="1600" dirty="0" smtClean="0"/>
          </a:p>
          <a:p>
            <a:pPr lvl="1" hangingPunct="0"/>
            <a:r>
              <a:rPr lang="en-US" sz="1600" dirty="0" smtClean="0"/>
              <a:t>Has Log n time complexity.</a:t>
            </a:r>
            <a:endParaRPr lang="en-IN" sz="1600" dirty="0" smtClean="0"/>
          </a:p>
          <a:p>
            <a:pPr hangingPunct="0"/>
            <a:r>
              <a:rPr lang="en-US" sz="2000" dirty="0" smtClean="0"/>
              <a:t>Differences with Binary Search:</a:t>
            </a:r>
            <a:endParaRPr lang="en-IN" sz="2000" dirty="0" smtClean="0"/>
          </a:p>
          <a:p>
            <a:pPr lvl="1" hangingPunct="0"/>
            <a:r>
              <a:rPr lang="en-US" sz="1600" dirty="0" smtClean="0"/>
              <a:t>Fibonacci Search divides given array in unequal parts</a:t>
            </a:r>
            <a:endParaRPr lang="en-IN" sz="1600" dirty="0" smtClean="0"/>
          </a:p>
          <a:p>
            <a:pPr lvl="1"/>
            <a:r>
              <a:rPr lang="en-US" sz="1600" dirty="0" smtClean="0"/>
              <a:t>Binary Search uses division operator to divide range. Fibonacci Search doesn’t use /, but uses + and -</a:t>
            </a:r>
            <a:endParaRPr lang="en-IN" sz="1600" b="1"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46</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Fibonacci Search contd.</a:t>
            </a:r>
            <a:br>
              <a:rPr lang="en-US" sz="2800" b="1" dirty="0" smtClean="0"/>
            </a:br>
            <a:r>
              <a:rPr lang="en-US" sz="2800" b="1" dirty="0" smtClean="0"/>
              <a:t> </a:t>
            </a:r>
            <a:endParaRPr lang="en-IN" sz="2800" dirty="0"/>
          </a:p>
        </p:txBody>
      </p:sp>
      <p:sp>
        <p:nvSpPr>
          <p:cNvPr id="3" name="Content Placeholder 2"/>
          <p:cNvSpPr>
            <a:spLocks noGrp="1"/>
          </p:cNvSpPr>
          <p:nvPr>
            <p:ph idx="1"/>
          </p:nvPr>
        </p:nvSpPr>
        <p:spPr>
          <a:xfrm>
            <a:off x="457200" y="620688"/>
            <a:ext cx="8229600" cy="5505475"/>
          </a:xfrm>
        </p:spPr>
        <p:txBody>
          <a:bodyPr>
            <a:normAutofit fontScale="92500" lnSpcReduction="10000"/>
          </a:bodyPr>
          <a:lstStyle/>
          <a:p>
            <a:r>
              <a:rPr lang="en-IN" sz="2000" dirty="0" smtClean="0"/>
              <a:t>Algorithm:</a:t>
            </a:r>
          </a:p>
          <a:p>
            <a:pPr hangingPunct="0"/>
            <a:r>
              <a:rPr lang="en-US" sz="2000" dirty="0" smtClean="0"/>
              <a:t>Let arr[0..n-1] be th input array and element to be searched be x.</a:t>
            </a:r>
            <a:endParaRPr lang="en-IN" sz="2000" dirty="0" smtClean="0"/>
          </a:p>
          <a:p>
            <a:pPr hangingPunct="0"/>
            <a:r>
              <a:rPr lang="en-US" sz="2000" dirty="0" smtClean="0"/>
              <a:t>Find the smallest Fibonacci Number greater than or equal n. Let this number be fibM [math Fibonacci Number]. Let the two Fibonacci numbers preceding it be fibMm1 [(m-1)’th Fibonacci Number] and fibMm2 [(m-2)’th Fibonacci Number].</a:t>
            </a:r>
            <a:endParaRPr lang="en-IN" sz="2000" dirty="0" smtClean="0"/>
          </a:p>
          <a:p>
            <a:pPr hangingPunct="0"/>
            <a:r>
              <a:rPr lang="en-US" sz="2000" dirty="0" smtClean="0"/>
              <a:t>While the array has elements to be inspected:</a:t>
            </a:r>
            <a:endParaRPr lang="en-IN" sz="2000" dirty="0" smtClean="0"/>
          </a:p>
          <a:p>
            <a:pPr hangingPunct="0"/>
            <a:r>
              <a:rPr lang="en-US" sz="2000" dirty="0" smtClean="0"/>
              <a:t>Compare x with the last element of the range covered by fibMm2</a:t>
            </a:r>
            <a:endParaRPr lang="en-IN" sz="2000" dirty="0" smtClean="0"/>
          </a:p>
          <a:p>
            <a:pPr hangingPunct="0"/>
            <a:r>
              <a:rPr lang="en-US" sz="2000" b="1" dirty="0" smtClean="0"/>
              <a:t>If</a:t>
            </a:r>
            <a:r>
              <a:rPr lang="en-US" sz="2000" dirty="0" smtClean="0"/>
              <a:t> x matches, return index</a:t>
            </a:r>
            <a:endParaRPr lang="en-IN" sz="2000" dirty="0" smtClean="0"/>
          </a:p>
          <a:p>
            <a:pPr hangingPunct="0"/>
            <a:r>
              <a:rPr lang="en-US" sz="2000" b="1" dirty="0" smtClean="0"/>
              <a:t>Else If</a:t>
            </a:r>
            <a:r>
              <a:rPr lang="en-US" sz="2000" dirty="0" smtClean="0"/>
              <a:t> x is less than the element, move the three Fibonacci variables two Fibonacci down, indicating elimination of approximately rear two-third of the remaining array.</a:t>
            </a:r>
            <a:endParaRPr lang="en-IN" sz="2000" dirty="0" smtClean="0"/>
          </a:p>
          <a:p>
            <a:pPr hangingPunct="0"/>
            <a:r>
              <a:rPr lang="en-US" sz="2000" b="1" dirty="0" smtClean="0"/>
              <a:t>Else</a:t>
            </a:r>
            <a:r>
              <a:rPr lang="en-US" sz="2000" dirty="0" smtClean="0"/>
              <a:t> x is greater than the element, move the three Fibonacci variables one Fibonacci down. Reset offset to index. Together these indicate elimination of approximately front one-third of the remaining array.</a:t>
            </a:r>
            <a:endParaRPr lang="en-IN" sz="2000" dirty="0" smtClean="0"/>
          </a:p>
          <a:p>
            <a:pPr hangingPunct="0"/>
            <a:r>
              <a:rPr lang="en-US" sz="2000" dirty="0" smtClean="0"/>
              <a:t>Since there might be a single element remaining for comparison, check if fibMm1 is 1. If Yes, compare x with that remaining element. If match, return index.</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47</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Trees</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pPr hangingPunct="0"/>
            <a:r>
              <a:rPr lang="en-US" sz="1800" dirty="0" smtClean="0"/>
              <a:t>A </a:t>
            </a:r>
            <a:r>
              <a:rPr lang="en-US" sz="1800" b="1" i="1" dirty="0" smtClean="0"/>
              <a:t>tree T </a:t>
            </a:r>
            <a:r>
              <a:rPr lang="en-US" sz="1800" dirty="0" smtClean="0"/>
              <a:t>as a set of </a:t>
            </a:r>
            <a:r>
              <a:rPr lang="en-US" sz="1800" i="1" dirty="0" smtClean="0"/>
              <a:t>nodes </a:t>
            </a:r>
            <a:r>
              <a:rPr lang="en-US" sz="1800" dirty="0" smtClean="0"/>
              <a:t>storing elements such that the nodes have a </a:t>
            </a:r>
            <a:r>
              <a:rPr lang="en-US" sz="1800" b="1" i="1" dirty="0" smtClean="0"/>
              <a:t>parent-child </a:t>
            </a:r>
            <a:r>
              <a:rPr lang="en-US" sz="1800" dirty="0" smtClean="0"/>
              <a:t>relationship, that satisfies the following properties: </a:t>
            </a:r>
            <a:endParaRPr lang="en-IN" sz="1800" dirty="0" smtClean="0"/>
          </a:p>
          <a:p>
            <a:pPr lvl="1" hangingPunct="0"/>
            <a:r>
              <a:rPr lang="en-US" sz="1600" dirty="0" smtClean="0"/>
              <a:t> If </a:t>
            </a:r>
            <a:r>
              <a:rPr lang="en-US" sz="1600" i="1" dirty="0" smtClean="0"/>
              <a:t>T </a:t>
            </a:r>
            <a:r>
              <a:rPr lang="en-US" sz="1600" dirty="0" smtClean="0"/>
              <a:t>is nonempty, it has a special node, called the </a:t>
            </a:r>
            <a:r>
              <a:rPr lang="en-US" sz="1600" b="1" i="1" dirty="0" smtClean="0"/>
              <a:t>root </a:t>
            </a:r>
            <a:r>
              <a:rPr lang="en-US" sz="1600" dirty="0" smtClean="0"/>
              <a:t>of </a:t>
            </a:r>
            <a:r>
              <a:rPr lang="en-US" sz="1600" i="1" dirty="0" smtClean="0"/>
              <a:t>T</a:t>
            </a:r>
            <a:r>
              <a:rPr lang="en-US" sz="1600" dirty="0" smtClean="0"/>
              <a:t>, that has no parent. </a:t>
            </a:r>
            <a:endParaRPr lang="en-IN" sz="1600" dirty="0" smtClean="0"/>
          </a:p>
          <a:p>
            <a:pPr lvl="1" hangingPunct="0"/>
            <a:r>
              <a:rPr lang="en-US" sz="1600" dirty="0" smtClean="0"/>
              <a:t> Each node </a:t>
            </a:r>
            <a:r>
              <a:rPr lang="en-US" sz="1600" i="1" dirty="0" smtClean="0"/>
              <a:t>v </a:t>
            </a:r>
            <a:r>
              <a:rPr lang="en-US" sz="1600" dirty="0" smtClean="0"/>
              <a:t>of </a:t>
            </a:r>
            <a:r>
              <a:rPr lang="en-US" sz="1600" i="1" dirty="0" smtClean="0"/>
              <a:t>T </a:t>
            </a:r>
            <a:r>
              <a:rPr lang="en-US" sz="1600" dirty="0" smtClean="0"/>
              <a:t>different from the root has a unique </a:t>
            </a:r>
            <a:r>
              <a:rPr lang="en-US" sz="1600" b="1" i="1" dirty="0" smtClean="0"/>
              <a:t>parent </a:t>
            </a:r>
            <a:r>
              <a:rPr lang="en-US" sz="1600" dirty="0" smtClean="0"/>
              <a:t>node </a:t>
            </a:r>
            <a:r>
              <a:rPr lang="en-US" sz="1600" i="1" dirty="0" smtClean="0"/>
              <a:t>w</a:t>
            </a:r>
            <a:r>
              <a:rPr lang="en-US" sz="1600" dirty="0" smtClean="0"/>
              <a:t>; every node with parent </a:t>
            </a:r>
            <a:r>
              <a:rPr lang="en-US" sz="1600" i="1" dirty="0" smtClean="0"/>
              <a:t>w </a:t>
            </a:r>
            <a:r>
              <a:rPr lang="en-US" sz="1600" dirty="0" smtClean="0"/>
              <a:t>is a </a:t>
            </a:r>
            <a:r>
              <a:rPr lang="en-US" sz="1600" b="1" i="1" dirty="0" smtClean="0"/>
              <a:t>child </a:t>
            </a:r>
            <a:r>
              <a:rPr lang="en-US" sz="1600" dirty="0" smtClean="0"/>
              <a:t>of </a:t>
            </a:r>
            <a:r>
              <a:rPr lang="en-US" sz="1600" i="1" dirty="0" smtClean="0"/>
              <a:t>w</a:t>
            </a:r>
            <a:r>
              <a:rPr lang="en-US" sz="1600" dirty="0" smtClean="0"/>
              <a:t>. </a:t>
            </a:r>
            <a:endParaRPr lang="en-IN" sz="1600" dirty="0" smtClean="0"/>
          </a:p>
          <a:p>
            <a:r>
              <a:rPr lang="en-US" sz="1800" dirty="0" smtClean="0"/>
              <a:t>A tree </a:t>
            </a:r>
            <a:r>
              <a:rPr lang="en-US" sz="1800" i="1" dirty="0" smtClean="0"/>
              <a:t>T </a:t>
            </a:r>
            <a:r>
              <a:rPr lang="en-US" sz="1800" dirty="0" smtClean="0"/>
              <a:t>is either empty or consists of a node </a:t>
            </a:r>
            <a:r>
              <a:rPr lang="en-US" sz="1800" i="1" dirty="0" smtClean="0"/>
              <a:t>r</a:t>
            </a:r>
            <a:r>
              <a:rPr lang="en-US" sz="1800" dirty="0" smtClean="0"/>
              <a:t>, called the root of </a:t>
            </a:r>
            <a:r>
              <a:rPr lang="en-US" sz="1800" i="1" dirty="0" smtClean="0"/>
              <a:t>T</a:t>
            </a:r>
            <a:r>
              <a:rPr lang="en-US" sz="1800" dirty="0" smtClean="0"/>
              <a:t>, and a (possibly empty) set of trees whose roots are the children of </a:t>
            </a:r>
            <a:r>
              <a:rPr lang="en-US" sz="1800" i="1" dirty="0" smtClean="0"/>
              <a:t>r</a:t>
            </a:r>
            <a:r>
              <a:rPr lang="en-US" sz="1800" dirty="0" smtClean="0"/>
              <a:t>.</a:t>
            </a:r>
            <a:endParaRPr lang="en-IN" sz="1800" dirty="0" smtClean="0"/>
          </a:p>
          <a:p>
            <a:pPr hangingPunct="0"/>
            <a:r>
              <a:rPr lang="en-US" sz="1800" dirty="0" smtClean="0"/>
              <a:t>Two nodes that are children of the same parent are siblings. A node v is external if v has no children. A node v is internal if it has one or more children. External nodes are also known as leaves.</a:t>
            </a:r>
            <a:endParaRPr lang="en-IN" sz="1800" dirty="0" smtClean="0"/>
          </a:p>
          <a:p>
            <a:pPr hangingPunct="0"/>
            <a:r>
              <a:rPr lang="en-US" sz="1800" dirty="0" smtClean="0"/>
              <a:t>An edge of tree T is a pair of nodes (u, v) such that u is the parent of v, or vice versa. A path of T is a sequence of nodes such that any two consecutive nodes in the sequence form an edge</a:t>
            </a:r>
            <a:endParaRPr lang="en-IN" sz="1800" dirty="0" smtClean="0"/>
          </a:p>
          <a:p>
            <a:r>
              <a:rPr lang="en-US" sz="1800" dirty="0" smtClean="0"/>
              <a:t>A tree is ordered if there is a linear ordering defined for the children of each node; that is, we can identify the children of a node as being the first, second, third, and so on. </a:t>
            </a:r>
            <a:endParaRPr lang="en-IN" sz="1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Tree Terminology</a:t>
            </a:r>
            <a:r>
              <a:rPr lang="en-IN" sz="2800" dirty="0" smtClean="0"/>
              <a:t/>
            </a:r>
            <a:br>
              <a:rPr lang="en-IN" sz="2800" dirty="0" smtClean="0"/>
            </a:br>
            <a:endParaRPr lang="en-IN" sz="2800" dirty="0"/>
          </a:p>
        </p:txBody>
      </p:sp>
      <p:sp>
        <p:nvSpPr>
          <p:cNvPr id="3" name="Content Placeholder 2"/>
          <p:cNvSpPr>
            <a:spLocks noGrp="1"/>
          </p:cNvSpPr>
          <p:nvPr>
            <p:ph idx="1"/>
          </p:nvPr>
        </p:nvSpPr>
        <p:spPr>
          <a:xfrm>
            <a:off x="457200" y="476672"/>
            <a:ext cx="8229600" cy="5649491"/>
          </a:xfrm>
        </p:spPr>
        <p:txBody>
          <a:bodyPr>
            <a:normAutofit fontScale="85000" lnSpcReduction="20000"/>
          </a:bodyPr>
          <a:lstStyle/>
          <a:p>
            <a:r>
              <a:rPr lang="en-US" sz="2000" dirty="0" smtClean="0"/>
              <a:t>Following are the important terms with respect to tree.</a:t>
            </a:r>
            <a:endParaRPr lang="en-IN" sz="2000" dirty="0" smtClean="0"/>
          </a:p>
          <a:p>
            <a:r>
              <a:rPr lang="en-US" sz="2000" b="1" dirty="0" smtClean="0"/>
              <a:t>Path</a:t>
            </a:r>
            <a:r>
              <a:rPr lang="en-US" sz="2000" dirty="0" smtClean="0"/>
              <a:t> − Path refers to the sequence of nodes along the edges of a tree.</a:t>
            </a:r>
            <a:endParaRPr lang="en-IN" sz="2000" dirty="0" smtClean="0"/>
          </a:p>
          <a:p>
            <a:r>
              <a:rPr lang="en-US" sz="2000" b="1" dirty="0" smtClean="0"/>
              <a:t>Root</a:t>
            </a:r>
            <a:r>
              <a:rPr lang="en-US" sz="2000" dirty="0" smtClean="0"/>
              <a:t> − The node at the top of the tree is called root. There is only one root per tree and one path from the root node to any node.</a:t>
            </a:r>
            <a:endParaRPr lang="en-IN" sz="2000" dirty="0" smtClean="0"/>
          </a:p>
          <a:p>
            <a:r>
              <a:rPr lang="en-US" sz="2000" b="1" dirty="0" smtClean="0"/>
              <a:t>Parent</a:t>
            </a:r>
            <a:r>
              <a:rPr lang="en-US" sz="2000" dirty="0" smtClean="0"/>
              <a:t> − Any node except the root node has one edge upward to a node called parent.</a:t>
            </a:r>
            <a:endParaRPr lang="en-IN" sz="2000" dirty="0" smtClean="0"/>
          </a:p>
          <a:p>
            <a:r>
              <a:rPr lang="en-US" sz="2000" b="1" dirty="0" smtClean="0"/>
              <a:t>Child</a:t>
            </a:r>
            <a:r>
              <a:rPr lang="en-US" sz="2000" dirty="0" smtClean="0"/>
              <a:t> − The node below a given node connected by its edge downward is called its child node.</a:t>
            </a:r>
            <a:endParaRPr lang="en-IN" sz="2000" dirty="0" smtClean="0"/>
          </a:p>
          <a:p>
            <a:r>
              <a:rPr lang="en-US" sz="2000" b="1" dirty="0" smtClean="0"/>
              <a:t>Leaf</a:t>
            </a:r>
            <a:r>
              <a:rPr lang="en-US" sz="2000" dirty="0" smtClean="0"/>
              <a:t> − The node which does not have any child node is called the leaf node.</a:t>
            </a:r>
            <a:endParaRPr lang="en-IN" sz="2000" dirty="0" smtClean="0"/>
          </a:p>
          <a:p>
            <a:r>
              <a:rPr lang="en-US" sz="2000" b="1" dirty="0" smtClean="0"/>
              <a:t>Subtree</a:t>
            </a:r>
            <a:r>
              <a:rPr lang="en-US" sz="2000" dirty="0" smtClean="0"/>
              <a:t> − Subtree represents the descendants of a node.</a:t>
            </a:r>
            <a:endParaRPr lang="en-IN" sz="2000" dirty="0" smtClean="0"/>
          </a:p>
          <a:p>
            <a:r>
              <a:rPr lang="en-US" sz="2000" b="1" dirty="0" smtClean="0"/>
              <a:t>Visiting</a:t>
            </a:r>
            <a:r>
              <a:rPr lang="en-US" sz="2000" dirty="0" smtClean="0"/>
              <a:t> − Visiting refers to checking the value of a node when control is on the node.</a:t>
            </a:r>
            <a:endParaRPr lang="en-IN" sz="2000" dirty="0" smtClean="0"/>
          </a:p>
          <a:p>
            <a:r>
              <a:rPr lang="en-US" sz="2000" b="1" dirty="0" smtClean="0"/>
              <a:t>Traversing</a:t>
            </a:r>
            <a:r>
              <a:rPr lang="en-US" sz="2000" dirty="0" smtClean="0"/>
              <a:t> − Traversing means passing through nodes in a specific order.</a:t>
            </a:r>
            <a:endParaRPr lang="en-IN" sz="2000" dirty="0" smtClean="0"/>
          </a:p>
          <a:p>
            <a:r>
              <a:rPr lang="en-US" sz="2000" b="1" dirty="0" smtClean="0"/>
              <a:t>Levels</a:t>
            </a:r>
            <a:r>
              <a:rPr lang="en-US" sz="2000" dirty="0" smtClean="0"/>
              <a:t> − Level of a node represents the generation of a node. If the root node is at level 0, then its next child node is at level 1, its grandchild is at level 2, and so on.</a:t>
            </a:r>
            <a:endParaRPr lang="en-IN" sz="2000" dirty="0" smtClean="0"/>
          </a:p>
          <a:p>
            <a:r>
              <a:rPr lang="en-US" sz="2000" b="1" dirty="0" smtClean="0"/>
              <a:t>keys</a:t>
            </a:r>
            <a:r>
              <a:rPr lang="en-US" sz="2000" dirty="0" smtClean="0"/>
              <a:t> − Key represents a value of a node based on which a search operation is to be carried out for a node.</a:t>
            </a:r>
            <a:endParaRPr lang="en-IN" sz="2000" dirty="0" smtClean="0"/>
          </a:p>
          <a:p>
            <a:pPr hangingPunct="0"/>
            <a:r>
              <a:rPr lang="en-US" sz="2000" b="1" dirty="0" smtClean="0"/>
              <a:t>Edge </a:t>
            </a:r>
            <a:r>
              <a:rPr lang="en-US" sz="2000" dirty="0" smtClean="0"/>
              <a:t>is the link between two nodes</a:t>
            </a:r>
            <a:r>
              <a:rPr lang="en-IN" sz="2000" dirty="0" smtClean="0"/>
              <a:t> . </a:t>
            </a:r>
            <a:r>
              <a:rPr lang="en-US" sz="2000" b="1" dirty="0" smtClean="0"/>
              <a:t>Height </a:t>
            </a:r>
            <a:r>
              <a:rPr lang="en-US" sz="2000" dirty="0" smtClean="0"/>
              <a:t>is the length of the longest path to a leaf</a:t>
            </a:r>
            <a:endParaRPr lang="en-IN" sz="2000" dirty="0" smtClean="0"/>
          </a:p>
          <a:p>
            <a:pPr hangingPunct="0"/>
            <a:r>
              <a:rPr lang="en-US" sz="2000" b="1" dirty="0" smtClean="0"/>
              <a:t>Depth </a:t>
            </a:r>
            <a:r>
              <a:rPr lang="en-US" sz="2000" dirty="0" smtClean="0"/>
              <a:t>is the length of the path to its root</a:t>
            </a:r>
            <a:endParaRPr lang="en-IN" sz="2000" dirty="0" smtClean="0"/>
          </a:p>
          <a:p>
            <a:r>
              <a:rPr lang="en-US" sz="1800" dirty="0" smtClean="0"/>
              <a:t>The </a:t>
            </a:r>
            <a:r>
              <a:rPr lang="en-US" sz="1800" b="1" dirty="0" smtClean="0"/>
              <a:t>height</a:t>
            </a:r>
            <a:r>
              <a:rPr lang="en-US" sz="1800" dirty="0" smtClean="0"/>
              <a:t> of a node is the length of the longest downward path to a leaf from that node. The height of the root is the height of the tree. The </a:t>
            </a:r>
            <a:r>
              <a:rPr lang="en-US" sz="1800" b="1" dirty="0" smtClean="0"/>
              <a:t>depth</a:t>
            </a:r>
            <a:r>
              <a:rPr lang="en-US" sz="1800" dirty="0" smtClean="0"/>
              <a:t> of a node is the length of the path to its root (i.e., its </a:t>
            </a:r>
            <a:r>
              <a:rPr lang="en-US" sz="1800" i="1" dirty="0" smtClean="0"/>
              <a:t>root path</a:t>
            </a:r>
            <a:r>
              <a:rPr lang="en-US" sz="1800" dirty="0" smtClean="0"/>
              <a:t>). This is commonly needed in the manipulation of the various self-balancing trees, </a:t>
            </a:r>
            <a:r>
              <a:rPr lang="en-US" sz="1800" u="sng" dirty="0" smtClean="0">
                <a:hlinkClick r:id="rId2" tooltip="AVL Trees"/>
              </a:rPr>
              <a:t>AVL Trees</a:t>
            </a:r>
            <a:r>
              <a:rPr lang="en-US" sz="1800" dirty="0" smtClean="0"/>
              <a:t> in particular. The root node has depth zero, leaf nodes have height zero, and a tree with only a single node (hence both a root and leaf) has depth and height zero. Conventionally, an empty tree (tree with no nodes, if such are allowed) has height −1.</a:t>
            </a:r>
            <a:endParaRPr lang="en-IN" sz="18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49</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Graph introduction , terminology</a:t>
            </a:r>
          </a:p>
          <a:p>
            <a:r>
              <a:rPr lang="en-IN" dirty="0" smtClean="0"/>
              <a:t>Representation – Adjacency matrix  , Adjacency list</a:t>
            </a:r>
          </a:p>
          <a:p>
            <a:r>
              <a:rPr lang="en-IN" dirty="0" smtClean="0"/>
              <a:t>Traversing graph</a:t>
            </a:r>
          </a:p>
          <a:p>
            <a:r>
              <a:rPr lang="en-IN" dirty="0" smtClean="0"/>
              <a:t>Connectivity</a:t>
            </a:r>
          </a:p>
          <a:p>
            <a:r>
              <a:rPr lang="en-IN" dirty="0" smtClean="0"/>
              <a:t>DFS , BFS </a:t>
            </a:r>
          </a:p>
          <a:p>
            <a:r>
              <a:rPr lang="en-IN" dirty="0" smtClean="0"/>
              <a:t>Spanning tree</a:t>
            </a:r>
          </a:p>
          <a:p>
            <a:r>
              <a:rPr lang="en-IN" dirty="0" smtClean="0"/>
              <a:t>Kirchoff’s , Prim , Kruskal , Greedy algorithm</a:t>
            </a:r>
          </a:p>
          <a:p>
            <a:r>
              <a:rPr lang="en-IN" dirty="0" smtClean="0"/>
              <a:t>Complexity Theory</a:t>
            </a:r>
          </a:p>
          <a:p>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5</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Tree Contd</a:t>
            </a:r>
            <a:endParaRPr lang="en-IN" sz="2800" dirty="0"/>
          </a:p>
        </p:txBody>
      </p:sp>
      <p:sp>
        <p:nvSpPr>
          <p:cNvPr id="3" name="Content Placeholder 2"/>
          <p:cNvSpPr>
            <a:spLocks noGrp="1"/>
          </p:cNvSpPr>
          <p:nvPr>
            <p:ph idx="1"/>
          </p:nvPr>
        </p:nvSpPr>
        <p:spPr>
          <a:xfrm>
            <a:off x="457200" y="764704"/>
            <a:ext cx="8229600" cy="5544616"/>
          </a:xfrm>
        </p:spPr>
        <p:txBody>
          <a:bodyPr>
            <a:normAutofit/>
          </a:bodyPr>
          <a:lstStyle/>
          <a:p>
            <a:r>
              <a:rPr lang="en-IN" sz="2000" dirty="0" smtClean="0"/>
              <a:t>Tree is a non-linear </a:t>
            </a:r>
            <a:r>
              <a:rPr lang="en-IN" sz="2000" b="1" dirty="0" smtClean="0"/>
              <a:t>data structure </a:t>
            </a:r>
            <a:r>
              <a:rPr lang="en-IN" sz="2000" dirty="0" smtClean="0"/>
              <a:t>which organizes data in hierarchical structure and this is a recursive definition.</a:t>
            </a:r>
          </a:p>
          <a:p>
            <a:r>
              <a:rPr lang="en-IN" sz="2000" dirty="0" smtClean="0"/>
              <a:t>A tree data structure can also be defined as follows...</a:t>
            </a:r>
          </a:p>
          <a:p>
            <a:r>
              <a:rPr lang="en-IN" sz="2000" dirty="0" smtClean="0"/>
              <a:t>Tree data structure is a collection of data (Node) which is organized in hierarchical structure and this is a recursive definition</a:t>
            </a:r>
          </a:p>
          <a:p>
            <a:r>
              <a:rPr lang="en-IN" sz="2000" dirty="0" smtClean="0"/>
              <a:t>In tree data structure, every individual element is called as </a:t>
            </a:r>
            <a:r>
              <a:rPr lang="en-IN" sz="2000" b="1" dirty="0" smtClean="0"/>
              <a:t>Node</a:t>
            </a:r>
            <a:r>
              <a:rPr lang="en-IN" sz="2000" dirty="0" smtClean="0"/>
              <a:t>. Node in a tree data structure, stores the actual data of that particular element and link to next element in hierarchical structure. In a tree data structure, if we have </a:t>
            </a:r>
            <a:r>
              <a:rPr lang="en-IN" sz="2000" b="1" dirty="0" smtClean="0"/>
              <a:t>N</a:t>
            </a:r>
            <a:r>
              <a:rPr lang="en-IN" sz="2000" dirty="0" smtClean="0"/>
              <a:t> number of nodes then we can have a maximum of </a:t>
            </a:r>
            <a:r>
              <a:rPr lang="en-IN" sz="2000" b="1" dirty="0" smtClean="0"/>
              <a:t>N-1</a:t>
            </a:r>
            <a:r>
              <a:rPr lang="en-IN" sz="2000" dirty="0" smtClean="0"/>
              <a:t> number of links.</a:t>
            </a:r>
          </a:p>
          <a:p>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50</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graphicFrame>
        <p:nvGraphicFramePr>
          <p:cNvPr id="7" name="Table 6"/>
          <p:cNvGraphicFramePr>
            <a:graphicFrameLocks noGrp="1"/>
          </p:cNvGraphicFramePr>
          <p:nvPr/>
        </p:nvGraphicFramePr>
        <p:xfrm>
          <a:off x="827584" y="4221088"/>
          <a:ext cx="7704856" cy="2088232"/>
        </p:xfrm>
        <a:graphic>
          <a:graphicData uri="http://schemas.openxmlformats.org/drawingml/2006/table">
            <a:tbl>
              <a:tblPr firstRow="1" bandRow="1">
                <a:tableStyleId>{5C22544A-7EE6-4342-B048-85BDC9FD1C3A}</a:tableStyleId>
              </a:tblPr>
              <a:tblGrid>
                <a:gridCol w="7704856"/>
              </a:tblGrid>
              <a:tr h="2088232">
                <a:tc>
                  <a:txBody>
                    <a:bodyPr/>
                    <a:lstStyle/>
                    <a:p>
                      <a:endParaRPr lang="en-IN" dirty="0"/>
                    </a:p>
                  </a:txBody>
                  <a:tcPr/>
                </a:tc>
              </a:tr>
            </a:tbl>
          </a:graphicData>
        </a:graphic>
      </p:graphicFrame>
      <p:pic>
        <p:nvPicPr>
          <p:cNvPr id="5123" name="Picture 3"/>
          <p:cNvPicPr>
            <a:picLocks noChangeAspect="1" noChangeArrowheads="1"/>
          </p:cNvPicPr>
          <p:nvPr/>
        </p:nvPicPr>
        <p:blipFill>
          <a:blip r:embed="rId2" cstate="print"/>
          <a:srcRect/>
          <a:stretch>
            <a:fillRect/>
          </a:stretch>
        </p:blipFill>
        <p:spPr bwMode="auto">
          <a:xfrm>
            <a:off x="827584" y="4077072"/>
            <a:ext cx="7776864" cy="223224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Tree Contd</a:t>
            </a:r>
            <a:endParaRPr lang="en-IN" sz="2800" dirty="0"/>
          </a:p>
        </p:txBody>
      </p:sp>
      <p:pic>
        <p:nvPicPr>
          <p:cNvPr id="12" name="Content Placeholder 11" descr="Untitled.png"/>
          <p:cNvPicPr>
            <a:picLocks noGrp="1" noChangeAspect="1"/>
          </p:cNvPicPr>
          <p:nvPr>
            <p:ph idx="1"/>
          </p:nvPr>
        </p:nvPicPr>
        <p:blipFill>
          <a:blip r:embed="rId2" cstate="print"/>
          <a:stretch>
            <a:fillRect/>
          </a:stretch>
        </p:blipFill>
        <p:spPr>
          <a:xfrm>
            <a:off x="0" y="0"/>
            <a:ext cx="9144000" cy="6857999"/>
          </a:xfrm>
        </p:spPr>
      </p:pic>
      <p:sp>
        <p:nvSpPr>
          <p:cNvPr id="4" name="Slide Number Placeholder 3"/>
          <p:cNvSpPr>
            <a:spLocks noGrp="1"/>
          </p:cNvSpPr>
          <p:nvPr>
            <p:ph type="sldNum" sz="quarter" idx="12"/>
          </p:nvPr>
        </p:nvSpPr>
        <p:spPr/>
        <p:txBody>
          <a:bodyPr/>
          <a:lstStyle/>
          <a:p>
            <a:fld id="{4CAA379E-456F-4AE4-A15E-F39F409D52E6}" type="slidenum">
              <a:rPr lang="en-IN" smtClean="0"/>
              <a:pPr/>
              <a:t>51</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Binary Trees</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2000" dirty="0" smtClean="0"/>
              <a:t>A binary tree has a special condition that each node can have a maximum of two children. A binary tree has the benefits of both an ordered array and a linked list as search is as quick as in a sorted array and insertion or deletion operation are as fast as in linked list.</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52</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7" name="Picture 6"/>
          <p:cNvPicPr/>
          <p:nvPr/>
        </p:nvPicPr>
        <p:blipFill>
          <a:blip r:embed="rId2" cstate="print"/>
          <a:srcRect/>
          <a:stretch>
            <a:fillRect/>
          </a:stretch>
        </p:blipFill>
        <p:spPr bwMode="auto">
          <a:xfrm>
            <a:off x="179512" y="1772816"/>
            <a:ext cx="8856984"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Binary Search Trees</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2000" dirty="0" smtClean="0"/>
              <a:t>Binary Search tree exhibits a special behavior. A node's left child must have a value less than its parent's value and the node's right child must have a value greater than its parent value.</a:t>
            </a:r>
          </a:p>
          <a:p>
            <a:r>
              <a:rPr lang="en-US" sz="2000" dirty="0" smtClean="0"/>
              <a:t>Programming Example</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53</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Binary Search Tree"/>
          <p:cNvPicPr/>
          <p:nvPr/>
        </p:nvPicPr>
        <p:blipFill>
          <a:blip r:embed="rId2" cstate="print"/>
          <a:srcRect/>
          <a:stretch>
            <a:fillRect/>
          </a:stretch>
        </p:blipFill>
        <p:spPr bwMode="auto">
          <a:xfrm>
            <a:off x="5580112" y="1556792"/>
            <a:ext cx="3333750" cy="161925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Heaps </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pPr hangingPunct="0"/>
            <a:r>
              <a:rPr lang="en-US" sz="2000" dirty="0" smtClean="0"/>
              <a:t>When a collection of objects is organized by importance or priority, we call</a:t>
            </a:r>
            <a:r>
              <a:rPr lang="en-IN" sz="2000" dirty="0" smtClean="0"/>
              <a:t> </a:t>
            </a:r>
            <a:r>
              <a:rPr lang="en-US" sz="2000" dirty="0" smtClean="0"/>
              <a:t>this priority queue. A heap is defined by two properties.</a:t>
            </a:r>
            <a:r>
              <a:rPr lang="en-IN" sz="2000" dirty="0" smtClean="0"/>
              <a:t> </a:t>
            </a:r>
            <a:r>
              <a:rPr lang="en-US" sz="2000" b="1" dirty="0" smtClean="0"/>
              <a:t>First</a:t>
            </a:r>
            <a:r>
              <a:rPr lang="en-US" sz="2000" dirty="0" smtClean="0"/>
              <a:t>, it is a complete binary tree, so heaps are nearly always implemented</a:t>
            </a:r>
            <a:r>
              <a:rPr lang="en-IN" sz="2000" dirty="0" smtClean="0"/>
              <a:t> </a:t>
            </a:r>
            <a:r>
              <a:rPr lang="en-US" sz="2000" dirty="0" smtClean="0"/>
              <a:t>using the array representation.</a:t>
            </a:r>
            <a:r>
              <a:rPr lang="en-US" sz="2000" b="1" dirty="0" smtClean="0"/>
              <a:t> Second</a:t>
            </a:r>
            <a:r>
              <a:rPr lang="en-US" sz="2000" dirty="0" smtClean="0"/>
              <a:t>, the values stored in a heap are partially ordered. This means that there is</a:t>
            </a:r>
            <a:r>
              <a:rPr lang="en-IN" sz="2000" dirty="0" smtClean="0"/>
              <a:t> </a:t>
            </a:r>
            <a:r>
              <a:rPr lang="en-US" sz="2000" dirty="0" smtClean="0"/>
              <a:t>a relationship between the values stored at any node and the values of its children. </a:t>
            </a:r>
          </a:p>
          <a:p>
            <a:pPr hangingPunct="0"/>
            <a:r>
              <a:rPr lang="en-US" sz="2000" dirty="0" smtClean="0"/>
              <a:t>A </a:t>
            </a:r>
            <a:r>
              <a:rPr lang="en-US" sz="2000" b="1" dirty="0" smtClean="0"/>
              <a:t>max-heap</a:t>
            </a:r>
            <a:r>
              <a:rPr lang="en-US" sz="2000" dirty="0" smtClean="0"/>
              <a:t> has the property that every node stores a value that is greater than</a:t>
            </a:r>
            <a:r>
              <a:rPr lang="en-IN" sz="2000" dirty="0" smtClean="0"/>
              <a:t> </a:t>
            </a:r>
            <a:r>
              <a:rPr lang="en-US" sz="2000" dirty="0" smtClean="0"/>
              <a:t>or equal to the value of either of its children. Because the root has a value greater</a:t>
            </a:r>
            <a:r>
              <a:rPr lang="en-IN" sz="2000" dirty="0" smtClean="0"/>
              <a:t> </a:t>
            </a:r>
            <a:r>
              <a:rPr lang="en-US" sz="2000" dirty="0" smtClean="0"/>
              <a:t>than or equal to its children, which in turn have values greater than or equal to their</a:t>
            </a:r>
            <a:r>
              <a:rPr lang="en-IN" sz="2000" dirty="0" smtClean="0"/>
              <a:t> </a:t>
            </a:r>
            <a:r>
              <a:rPr lang="en-US" sz="2000" dirty="0" smtClean="0"/>
              <a:t>children, the root store the maximum of all values in the tree.</a:t>
            </a:r>
            <a:endParaRPr lang="en-IN" sz="2000" dirty="0" smtClean="0"/>
          </a:p>
          <a:p>
            <a:pPr hangingPunct="0"/>
            <a:r>
              <a:rPr lang="en-US" sz="2000" dirty="0" smtClean="0"/>
              <a:t>A </a:t>
            </a:r>
            <a:r>
              <a:rPr lang="en-US" sz="2000" b="1" dirty="0" smtClean="0"/>
              <a:t>min-heap</a:t>
            </a:r>
            <a:r>
              <a:rPr lang="en-US" sz="2000" dirty="0" smtClean="0"/>
              <a:t> has the property that every node stores a value that is less than</a:t>
            </a:r>
            <a:r>
              <a:rPr lang="en-IN" sz="2000" dirty="0" smtClean="0"/>
              <a:t> </a:t>
            </a:r>
            <a:r>
              <a:rPr lang="en-US" sz="2000" dirty="0" smtClean="0"/>
              <a:t>or equal to that of its children. Because the root has a value less than or equal to</a:t>
            </a:r>
            <a:r>
              <a:rPr lang="en-IN" sz="2000" dirty="0" smtClean="0"/>
              <a:t> </a:t>
            </a:r>
            <a:r>
              <a:rPr lang="en-US" sz="2000" dirty="0" smtClean="0"/>
              <a:t>its children, which in turn have values less than or equal to their children, the root</a:t>
            </a:r>
            <a:r>
              <a:rPr lang="en-IN" sz="2000" dirty="0" smtClean="0"/>
              <a:t> </a:t>
            </a:r>
            <a:r>
              <a:rPr lang="en-US" sz="2000" dirty="0" smtClean="0"/>
              <a:t>stores the minimum of all values in the tree.</a:t>
            </a:r>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54</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Priority Queues</a:t>
            </a:r>
            <a:endParaRPr lang="en-IN" sz="2800" dirty="0"/>
          </a:p>
        </p:txBody>
      </p:sp>
      <p:sp>
        <p:nvSpPr>
          <p:cNvPr id="3" name="Content Placeholder 2"/>
          <p:cNvSpPr>
            <a:spLocks noGrp="1"/>
          </p:cNvSpPr>
          <p:nvPr>
            <p:ph idx="1"/>
          </p:nvPr>
        </p:nvSpPr>
        <p:spPr>
          <a:xfrm>
            <a:off x="457200" y="548680"/>
            <a:ext cx="8229600" cy="5832648"/>
          </a:xfrm>
        </p:spPr>
        <p:txBody>
          <a:bodyPr>
            <a:normAutofit/>
          </a:bodyPr>
          <a:lstStyle/>
          <a:p>
            <a:r>
              <a:rPr lang="en-US" sz="1800" b="1" dirty="0" smtClean="0"/>
              <a:t>A </a:t>
            </a:r>
            <a:r>
              <a:rPr lang="en-US" sz="1800" b="1" i="1" dirty="0" smtClean="0"/>
              <a:t>priority queue</a:t>
            </a:r>
            <a:r>
              <a:rPr lang="en-US" sz="1800" i="1" dirty="0" smtClean="0"/>
              <a:t> </a:t>
            </a:r>
            <a:r>
              <a:rPr lang="en-US" sz="1800" dirty="0" smtClean="0"/>
              <a:t>is an abstract data type for storing a collection of prioritized elements that supports arbitrary element insertion but supports removal of elements in order of priority, that is, the element with first priority can be removed at any time.</a:t>
            </a:r>
          </a:p>
          <a:p>
            <a:pPr hangingPunct="0"/>
            <a:r>
              <a:rPr lang="en-US" sz="1800" dirty="0" smtClean="0"/>
              <a:t>The two fundamental methods of a priority queue P are as follows:</a:t>
            </a:r>
            <a:r>
              <a:rPr lang="en-US" sz="2000" dirty="0" smtClean="0"/>
              <a:t> </a:t>
            </a:r>
            <a:endParaRPr lang="en-IN" sz="2000" dirty="0" smtClean="0"/>
          </a:p>
          <a:p>
            <a:pPr lvl="1" hangingPunct="0"/>
            <a:r>
              <a:rPr lang="en-US" sz="1600" dirty="0" smtClean="0"/>
              <a:t>insert(k,x): Insert a value x with key k into P. </a:t>
            </a:r>
            <a:endParaRPr lang="en-IN" sz="1600" dirty="0" smtClean="0"/>
          </a:p>
          <a:p>
            <a:pPr lvl="1" hangingPunct="0"/>
            <a:r>
              <a:rPr lang="en-US" sz="1600" dirty="0" smtClean="0"/>
              <a:t>removeMin(): Return and remove from P an entry with the smallest key, that is, an entry whose key is less than or equal to that of every other entry in P.</a:t>
            </a:r>
          </a:p>
          <a:p>
            <a:pPr hangingPunct="0"/>
            <a:r>
              <a:rPr lang="en-US" sz="1800" dirty="0" smtClean="0"/>
              <a:t>An </a:t>
            </a:r>
            <a:r>
              <a:rPr lang="en-US" sz="1800" b="1" dirty="0" smtClean="0"/>
              <a:t>adaptable priority queue </a:t>
            </a:r>
            <a:r>
              <a:rPr lang="en-US" sz="1800" dirty="0" smtClean="0"/>
              <a:t>P supports the following methods in addition to those of the priority queue ADT: </a:t>
            </a:r>
            <a:endParaRPr lang="en-IN" sz="1800" dirty="0" smtClean="0"/>
          </a:p>
          <a:p>
            <a:pPr lvl="1" hangingPunct="0"/>
            <a:r>
              <a:rPr lang="en-US" sz="1600" b="1" dirty="0" smtClean="0"/>
              <a:t>remove</a:t>
            </a:r>
            <a:r>
              <a:rPr lang="en-US" sz="1600" dirty="0" smtClean="0"/>
              <a:t>(e): Remove from P and return entry e. </a:t>
            </a:r>
            <a:endParaRPr lang="en-IN" sz="1600" dirty="0" smtClean="0"/>
          </a:p>
          <a:p>
            <a:pPr lvl="1" hangingPunct="0"/>
            <a:r>
              <a:rPr lang="en-US" sz="1600" b="1" dirty="0" smtClean="0"/>
              <a:t>replaceKey</a:t>
            </a:r>
            <a:r>
              <a:rPr lang="en-US" sz="1600" dirty="0" smtClean="0"/>
              <a:t>(e,k): Replace with k and return the key of entry e of P; an </a:t>
            </a:r>
            <a:endParaRPr lang="en-IN" sz="1600" dirty="0" smtClean="0"/>
          </a:p>
          <a:p>
            <a:pPr lvl="1" hangingPunct="0"/>
            <a:r>
              <a:rPr lang="en-US" sz="1600" dirty="0" smtClean="0"/>
              <a:t>error condition occurs if k is invalid (that is, k cannot be </a:t>
            </a:r>
            <a:endParaRPr lang="en-IN" sz="1600" dirty="0" smtClean="0"/>
          </a:p>
          <a:p>
            <a:pPr lvl="1" hangingPunct="0"/>
            <a:r>
              <a:rPr lang="en-US" sz="1600" dirty="0" smtClean="0"/>
              <a:t>compared with other keys). </a:t>
            </a:r>
            <a:endParaRPr lang="en-IN" sz="1600" dirty="0" smtClean="0"/>
          </a:p>
          <a:p>
            <a:pPr lvl="1"/>
            <a:r>
              <a:rPr lang="en-US" sz="1600" b="1" dirty="0" smtClean="0"/>
              <a:t>replaceValue</a:t>
            </a:r>
            <a:r>
              <a:rPr lang="en-US" sz="1600" dirty="0" smtClean="0"/>
              <a:t>(e,x): Replace with x and return the value of entry e of P.</a:t>
            </a:r>
            <a:endParaRPr lang="en-IN" sz="16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55</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AVL trees</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476672"/>
            <a:ext cx="8229600" cy="5904656"/>
          </a:xfrm>
        </p:spPr>
        <p:txBody>
          <a:bodyPr>
            <a:normAutofit/>
          </a:bodyPr>
          <a:lstStyle/>
          <a:p>
            <a:pPr algn="just"/>
            <a:r>
              <a:rPr lang="en-US" sz="1800" dirty="0" smtClean="0"/>
              <a:t> </a:t>
            </a:r>
            <a:r>
              <a:rPr lang="en-US" sz="1800" b="1" dirty="0" smtClean="0"/>
              <a:t>AVL tree</a:t>
            </a:r>
            <a:r>
              <a:rPr lang="en-US" sz="1800" dirty="0" smtClean="0"/>
              <a:t> is another balanced binary search tree. Named after their inventors, </a:t>
            </a:r>
            <a:r>
              <a:rPr lang="en-US" sz="1800" b="1" dirty="0" smtClean="0"/>
              <a:t>A</a:t>
            </a:r>
            <a:r>
              <a:rPr lang="en-US" sz="1800" dirty="0" smtClean="0"/>
              <a:t>delson-</a:t>
            </a:r>
            <a:r>
              <a:rPr lang="en-US" sz="1800" b="1" dirty="0" smtClean="0"/>
              <a:t>V</a:t>
            </a:r>
            <a:r>
              <a:rPr lang="en-US" sz="1800" dirty="0" smtClean="0"/>
              <a:t>elskii and </a:t>
            </a:r>
            <a:r>
              <a:rPr lang="en-US" sz="1800" b="1" dirty="0" smtClean="0"/>
              <a:t>L</a:t>
            </a:r>
            <a:r>
              <a:rPr lang="en-US" sz="1800" dirty="0" smtClean="0"/>
              <a:t>andis, they were the first dynamically balanced trees to be proposed. Like red-black trees, they are not perfectly balanced, but pairs of sub-trees differ in height by at most 1, maintaining an </a:t>
            </a:r>
            <a:r>
              <a:rPr lang="en-US" sz="1800" b="1" i="1" dirty="0" smtClean="0"/>
              <a:t>O(</a:t>
            </a:r>
            <a:r>
              <a:rPr lang="en-US" sz="1800" b="1" dirty="0" smtClean="0"/>
              <a:t>log </a:t>
            </a:r>
            <a:r>
              <a:rPr lang="en-US" sz="1800" b="1" i="1" dirty="0" smtClean="0"/>
              <a:t>n)</a:t>
            </a:r>
            <a:r>
              <a:rPr lang="en-US" sz="1800" dirty="0" smtClean="0"/>
              <a:t> search time. Addition and deletion operations also take </a:t>
            </a:r>
            <a:r>
              <a:rPr lang="en-US" sz="1800" b="1" i="1" dirty="0" smtClean="0"/>
              <a:t>O(</a:t>
            </a:r>
            <a:r>
              <a:rPr lang="en-US" sz="1800" b="1" dirty="0" smtClean="0"/>
              <a:t>log </a:t>
            </a:r>
            <a:r>
              <a:rPr lang="en-US" sz="1800" b="1" i="1" dirty="0" smtClean="0"/>
              <a:t>n)</a:t>
            </a:r>
            <a:r>
              <a:rPr lang="en-US" sz="1800" dirty="0" smtClean="0"/>
              <a:t> time</a:t>
            </a:r>
            <a:r>
              <a:rPr lang="en-US" sz="2000" dirty="0" smtClean="0"/>
              <a:t>.</a:t>
            </a:r>
            <a:endParaRPr lang="en-IN" sz="2000" dirty="0" smtClean="0"/>
          </a:p>
          <a:p>
            <a:pPr hangingPunct="0"/>
            <a:r>
              <a:rPr lang="en-US" sz="2000" dirty="0" smtClean="0"/>
              <a:t>An AVL tree is a binary search tree :</a:t>
            </a:r>
            <a:endParaRPr lang="en-IN" sz="2000" dirty="0" smtClean="0"/>
          </a:p>
          <a:p>
            <a:pPr lvl="1" hangingPunct="0"/>
            <a:r>
              <a:rPr lang="en-US" sz="1600" dirty="0" smtClean="0"/>
              <a:t>The sub-trees of every node differ in height by at most one.</a:t>
            </a:r>
            <a:endParaRPr lang="en-IN" sz="1600" dirty="0" smtClean="0"/>
          </a:p>
          <a:p>
            <a:pPr lvl="1" hangingPunct="0"/>
            <a:r>
              <a:rPr lang="en-US" sz="1600" dirty="0" smtClean="0"/>
              <a:t>Every sub-tree is an AVL tree.</a:t>
            </a:r>
            <a:endParaRPr lang="en-IN" sz="1600" dirty="0" smtClean="0"/>
          </a:p>
          <a:p>
            <a:pPr hangingPunct="0"/>
            <a:r>
              <a:rPr lang="en-US" sz="2000" dirty="0" smtClean="0"/>
              <a:t> </a:t>
            </a:r>
            <a:r>
              <a:rPr lang="en-US" sz="2000" b="1" dirty="0" smtClean="0"/>
              <a:t>Insertion :</a:t>
            </a:r>
          </a:p>
          <a:p>
            <a:pPr hangingPunct="0">
              <a:buNone/>
            </a:pPr>
            <a:r>
              <a:rPr lang="en-US" sz="2000" dirty="0" smtClean="0"/>
              <a:t>A new item has been added to the</a:t>
            </a:r>
          </a:p>
          <a:p>
            <a:pPr hangingPunct="0">
              <a:buNone/>
            </a:pPr>
            <a:r>
              <a:rPr lang="en-US" sz="2000" dirty="0" smtClean="0"/>
              <a:t> left subtree of node 1, causing its </a:t>
            </a:r>
          </a:p>
          <a:p>
            <a:pPr hangingPunct="0">
              <a:buNone/>
            </a:pPr>
            <a:r>
              <a:rPr lang="en-US" sz="2000" dirty="0" smtClean="0"/>
              <a:t>height to become 2 greater than 2's</a:t>
            </a:r>
          </a:p>
          <a:p>
            <a:pPr hangingPunct="0">
              <a:buNone/>
            </a:pPr>
            <a:r>
              <a:rPr lang="en-US" sz="2000" dirty="0" smtClean="0"/>
              <a:t> right sub-tree (shown in green). </a:t>
            </a:r>
          </a:p>
          <a:p>
            <a:pPr hangingPunct="0">
              <a:buNone/>
            </a:pPr>
            <a:r>
              <a:rPr lang="en-US" sz="2000" dirty="0" smtClean="0"/>
              <a:t>A right-rotation is performed </a:t>
            </a:r>
          </a:p>
          <a:p>
            <a:pPr hangingPunct="0">
              <a:buNone/>
            </a:pPr>
            <a:r>
              <a:rPr lang="en-US" sz="2000" dirty="0" smtClean="0"/>
              <a:t>to correct the imbalance</a:t>
            </a:r>
            <a:endParaRPr lang="en-IN" sz="2000" b="1"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56</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https://www.cs.auckland.ac.nz/software/AlgAnim/fig/AVL_bal.gif"/>
          <p:cNvPicPr/>
          <p:nvPr/>
        </p:nvPicPr>
        <p:blipFill>
          <a:blip r:embed="rId2" cstate="print"/>
          <a:srcRect/>
          <a:stretch>
            <a:fillRect/>
          </a:stretch>
        </p:blipFill>
        <p:spPr bwMode="auto">
          <a:xfrm>
            <a:off x="6660232" y="1628800"/>
            <a:ext cx="2160240" cy="1704975"/>
          </a:xfrm>
          <a:prstGeom prst="rect">
            <a:avLst/>
          </a:prstGeom>
          <a:noFill/>
          <a:ln w="9525">
            <a:noFill/>
            <a:miter lim="800000"/>
            <a:headEnd/>
            <a:tailEnd/>
          </a:ln>
        </p:spPr>
      </p:pic>
      <p:pic>
        <p:nvPicPr>
          <p:cNvPr id="7" name="Picture 6" descr="https://www.cs.auckland.ac.nz/software/AlgAnim/fig/AVL_case1.gif"/>
          <p:cNvPicPr/>
          <p:nvPr/>
        </p:nvPicPr>
        <p:blipFill>
          <a:blip r:embed="rId3" cstate="print"/>
          <a:srcRect/>
          <a:stretch>
            <a:fillRect/>
          </a:stretch>
        </p:blipFill>
        <p:spPr bwMode="auto">
          <a:xfrm>
            <a:off x="4644008" y="3429000"/>
            <a:ext cx="4143375" cy="19907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AVL Rotations</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1800" dirty="0" smtClean="0"/>
              <a:t>To balance itself, an AVL tree may perform the following four kinds of rotations −</a:t>
            </a:r>
            <a:endParaRPr lang="en-IN" sz="1800" dirty="0" smtClean="0"/>
          </a:p>
          <a:p>
            <a:pPr lvl="1" hangingPunct="0"/>
            <a:r>
              <a:rPr lang="en-US" sz="1400" dirty="0" smtClean="0"/>
              <a:t>Left rotation</a:t>
            </a:r>
            <a:endParaRPr lang="en-IN" sz="1400" dirty="0" smtClean="0"/>
          </a:p>
          <a:p>
            <a:pPr lvl="1" hangingPunct="0"/>
            <a:r>
              <a:rPr lang="en-US" sz="1400" dirty="0" smtClean="0"/>
              <a:t>Right rotation</a:t>
            </a:r>
            <a:endParaRPr lang="en-IN" sz="1400" dirty="0" smtClean="0"/>
          </a:p>
          <a:p>
            <a:pPr lvl="1" hangingPunct="0"/>
            <a:r>
              <a:rPr lang="en-US" sz="1400" dirty="0" smtClean="0"/>
              <a:t>Left-Right rotation</a:t>
            </a:r>
            <a:endParaRPr lang="en-IN" sz="1400" dirty="0" smtClean="0"/>
          </a:p>
          <a:p>
            <a:pPr lvl="1" hangingPunct="0"/>
            <a:r>
              <a:rPr lang="en-US" sz="1400" dirty="0" smtClean="0"/>
              <a:t>Right-Left rotation</a:t>
            </a:r>
            <a:endParaRPr lang="en-IN" sz="1400" dirty="0" smtClean="0"/>
          </a:p>
          <a:p>
            <a:r>
              <a:rPr lang="en-US" sz="1800" dirty="0" smtClean="0"/>
              <a:t>The first two rotations are single rotations and the next two rotations are double rotations. To have an unbalanced tree, we at least need a tree of height 2. With this simple tree, let's understand them one by one.</a:t>
            </a:r>
          </a:p>
          <a:p>
            <a:r>
              <a:rPr lang="en-US" sz="1800" b="1" dirty="0" smtClean="0"/>
              <a:t>Left Rotation</a:t>
            </a:r>
            <a:endParaRPr lang="en-IN" sz="1800" b="1" dirty="0" smtClean="0"/>
          </a:p>
          <a:p>
            <a:pPr lvl="1"/>
            <a:r>
              <a:rPr lang="en-US" sz="1400" dirty="0" smtClean="0"/>
              <a:t>If a tree becomes unbalanced, when a node is inserted into the right subtree of the right subtree, then we perform a single left rotation.</a:t>
            </a:r>
          </a:p>
          <a:p>
            <a:pPr lvl="1"/>
            <a:endParaRPr lang="en-IN" sz="1400" dirty="0" smtClean="0"/>
          </a:p>
          <a:p>
            <a:endParaRPr lang="en-IN" sz="1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57</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Left Rotation"/>
          <p:cNvPicPr/>
          <p:nvPr/>
        </p:nvPicPr>
        <p:blipFill>
          <a:blip r:embed="rId2" cstate="print"/>
          <a:srcRect/>
          <a:stretch>
            <a:fillRect/>
          </a:stretch>
        </p:blipFill>
        <p:spPr bwMode="auto">
          <a:xfrm>
            <a:off x="1331640" y="3717032"/>
            <a:ext cx="4762500" cy="176212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a:buNone/>
            </a:pPr>
            <a:r>
              <a:rPr lang="en-US" sz="2000" b="1" dirty="0" smtClean="0"/>
              <a:t>Right Rotation : </a:t>
            </a:r>
            <a:r>
              <a:rPr lang="en-US" sz="1600" dirty="0" smtClean="0"/>
              <a:t>AVL tree may become unbalanced, if a node is </a:t>
            </a:r>
          </a:p>
          <a:p>
            <a:pPr>
              <a:buNone/>
            </a:pPr>
            <a:r>
              <a:rPr lang="en-US" sz="1600" dirty="0" smtClean="0"/>
              <a:t>inserted in the left subtree of the left subtree. The tree then needs</a:t>
            </a:r>
          </a:p>
          <a:p>
            <a:pPr>
              <a:buNone/>
            </a:pPr>
            <a:r>
              <a:rPr lang="en-US" sz="1600" dirty="0" smtClean="0"/>
              <a:t> a right rotation</a:t>
            </a:r>
            <a:r>
              <a:rPr lang="en-US" sz="2000" dirty="0" smtClean="0"/>
              <a:t>.</a:t>
            </a:r>
          </a:p>
          <a:p>
            <a:pPr>
              <a:buNone/>
            </a:pPr>
            <a:r>
              <a:rPr lang="en-US" sz="2000" b="1" dirty="0" smtClean="0"/>
              <a:t>Left-Right Rotation : </a:t>
            </a:r>
            <a:r>
              <a:rPr lang="en-US" sz="1800" dirty="0" smtClean="0"/>
              <a:t>A left-right rotation is a </a:t>
            </a:r>
          </a:p>
          <a:p>
            <a:pPr>
              <a:buNone/>
            </a:pPr>
            <a:r>
              <a:rPr lang="en-US" sz="1800" dirty="0" smtClean="0"/>
              <a:t>combination of left rotation followed </a:t>
            </a:r>
          </a:p>
          <a:p>
            <a:pPr>
              <a:buNone/>
            </a:pPr>
            <a:r>
              <a:rPr lang="en-US" sz="1800" dirty="0" smtClean="0"/>
              <a:t>by right rotation.</a:t>
            </a:r>
            <a:endParaRPr lang="en-IN" sz="1800" dirty="0" smtClean="0"/>
          </a:p>
          <a:p>
            <a:pPr>
              <a:buNone/>
            </a:pPr>
            <a:endParaRPr lang="en-IN" sz="2000" b="1" dirty="0" smtClean="0"/>
          </a:p>
          <a:p>
            <a:pPr>
              <a:buNone/>
            </a:pPr>
            <a:endParaRPr lang="en-IN" sz="2000" dirty="0" smtClean="0"/>
          </a:p>
          <a:p>
            <a:endParaRPr lang="en-IN" sz="2000" b="1"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58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
        <p:nvSpPr>
          <p:cNvPr id="6" name="Title 1"/>
          <p:cNvSpPr>
            <a:spLocks noGrp="1"/>
          </p:cNvSpPr>
          <p:nvPr>
            <p:ph type="title"/>
          </p:nvPr>
        </p:nvSpPr>
        <p:spPr>
          <a:xfrm>
            <a:off x="457200" y="115888"/>
            <a:ext cx="8229600" cy="360362"/>
          </a:xfrm>
        </p:spPr>
        <p:txBody>
          <a:bodyPr>
            <a:noAutofit/>
          </a:bodyPr>
          <a:lstStyle/>
          <a:p>
            <a:r>
              <a:rPr lang="en-US" sz="2800" dirty="0" smtClean="0"/>
              <a:t>AVL Rotations contd.</a:t>
            </a:r>
            <a:endParaRPr lang="en-IN" sz="2800" dirty="0"/>
          </a:p>
        </p:txBody>
      </p:sp>
      <p:pic>
        <p:nvPicPr>
          <p:cNvPr id="7" name="Picture 6" descr="Right Rotation"/>
          <p:cNvPicPr/>
          <p:nvPr/>
        </p:nvPicPr>
        <p:blipFill>
          <a:blip r:embed="rId2" cstate="print"/>
          <a:srcRect/>
          <a:stretch>
            <a:fillRect/>
          </a:stretch>
        </p:blipFill>
        <p:spPr bwMode="auto">
          <a:xfrm>
            <a:off x="6084168" y="188640"/>
            <a:ext cx="2808312" cy="1724025"/>
          </a:xfrm>
          <a:prstGeom prst="rect">
            <a:avLst/>
          </a:prstGeom>
          <a:noFill/>
          <a:ln w="9525">
            <a:noFill/>
            <a:miter lim="800000"/>
            <a:headEnd/>
            <a:tailEnd/>
          </a:ln>
        </p:spPr>
      </p:pic>
      <p:graphicFrame>
        <p:nvGraphicFramePr>
          <p:cNvPr id="8" name="Table 7"/>
          <p:cNvGraphicFramePr>
            <a:graphicFrameLocks noGrp="1"/>
          </p:cNvGraphicFramePr>
          <p:nvPr/>
        </p:nvGraphicFramePr>
        <p:xfrm>
          <a:off x="539552" y="2564904"/>
          <a:ext cx="8064896" cy="4142478"/>
        </p:xfrm>
        <a:graphic>
          <a:graphicData uri="http://schemas.openxmlformats.org/drawingml/2006/table">
            <a:tbl>
              <a:tblPr firstRow="1" bandRow="1">
                <a:tableStyleId>{00A15C55-8517-42AA-B614-E9B94910E393}</a:tableStyleId>
              </a:tblPr>
              <a:tblGrid>
                <a:gridCol w="2664296"/>
                <a:gridCol w="5400600"/>
              </a:tblGrid>
              <a:tr h="95410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200" dirty="0" smtClean="0"/>
                        <a:t>A node has been inserted into the right subtree of the left subtree. This makes C an unbalanced node. These scenarios cause AVL tree to perform left-right rotation.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410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200" dirty="0" smtClean="0"/>
                        <a:t>We first perform the left rotation on the left subtree of C. This makes A, the left subtree of 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5772">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200" dirty="0" smtClean="0"/>
                        <a:t>Node C is still unbalanced, however now, it is because of the left-subtree of the left-subtree.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8334">
                <a:tc vMerge="1">
                  <a:txBody>
                    <a:bodyPr/>
                    <a:lstStyle/>
                    <a:p>
                      <a:endParaRPr lang="en-IN"/>
                    </a:p>
                  </a:txBody>
                  <a:tcPr/>
                </a:tc>
                <a:tc>
                  <a:txBody>
                    <a:bodyPr/>
                    <a:lstStyle/>
                    <a:p>
                      <a:r>
                        <a:rPr lang="en-US" sz="1800" kern="1200" dirty="0" smtClean="0"/>
                        <a:t>We shall now right-rotate the tree, making B the new root node of this subtree. C now becomes the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95410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200" dirty="0" smtClean="0"/>
                        <a:t>right subtree of its own left subtree.</a:t>
                      </a:r>
                    </a:p>
                    <a:p>
                      <a:r>
                        <a:rPr lang="en-US" sz="1800" b="1" kern="1200" dirty="0" smtClean="0">
                          <a:solidFill>
                            <a:schemeClr val="dk1"/>
                          </a:solidFill>
                          <a:latin typeface="+mn-lt"/>
                          <a:ea typeface="+mn-ea"/>
                          <a:cs typeface="+mn-cs"/>
                        </a:rPr>
                        <a:t>The tree is now balanced.</a:t>
                      </a:r>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9" name="Picture 8" descr="Right Rotation"/>
          <p:cNvPicPr/>
          <p:nvPr/>
        </p:nvPicPr>
        <p:blipFill>
          <a:blip r:embed="rId3" cstate="print"/>
          <a:srcRect/>
          <a:stretch>
            <a:fillRect/>
          </a:stretch>
        </p:blipFill>
        <p:spPr bwMode="auto">
          <a:xfrm>
            <a:off x="539552" y="2564904"/>
            <a:ext cx="2664296" cy="936104"/>
          </a:xfrm>
          <a:prstGeom prst="rect">
            <a:avLst/>
          </a:prstGeom>
          <a:noFill/>
          <a:ln w="9525">
            <a:noFill/>
            <a:miter lim="800000"/>
            <a:headEnd/>
            <a:tailEnd/>
          </a:ln>
        </p:spPr>
      </p:pic>
      <p:pic>
        <p:nvPicPr>
          <p:cNvPr id="10" name="Picture 9" descr="Left Rotation"/>
          <p:cNvPicPr/>
          <p:nvPr/>
        </p:nvPicPr>
        <p:blipFill>
          <a:blip r:embed="rId4" cstate="print"/>
          <a:srcRect/>
          <a:stretch>
            <a:fillRect/>
          </a:stretch>
        </p:blipFill>
        <p:spPr bwMode="auto">
          <a:xfrm>
            <a:off x="539552" y="3573016"/>
            <a:ext cx="2592288" cy="864096"/>
          </a:xfrm>
          <a:prstGeom prst="rect">
            <a:avLst/>
          </a:prstGeom>
          <a:noFill/>
          <a:ln w="9525">
            <a:noFill/>
            <a:miter lim="800000"/>
            <a:headEnd/>
            <a:tailEnd/>
          </a:ln>
        </p:spPr>
      </p:pic>
      <p:pic>
        <p:nvPicPr>
          <p:cNvPr id="11" name="Picture 10" descr="Left Rotation"/>
          <p:cNvPicPr/>
          <p:nvPr/>
        </p:nvPicPr>
        <p:blipFill>
          <a:blip r:embed="rId5" cstate="print"/>
          <a:srcRect/>
          <a:stretch>
            <a:fillRect/>
          </a:stretch>
        </p:blipFill>
        <p:spPr bwMode="auto">
          <a:xfrm>
            <a:off x="539552" y="4581128"/>
            <a:ext cx="2592288" cy="792088"/>
          </a:xfrm>
          <a:prstGeom prst="rect">
            <a:avLst/>
          </a:prstGeom>
          <a:noFill/>
          <a:ln w="9525">
            <a:noFill/>
            <a:miter lim="800000"/>
            <a:headEnd/>
            <a:tailEnd/>
          </a:ln>
        </p:spPr>
      </p:pic>
      <p:pic>
        <p:nvPicPr>
          <p:cNvPr id="12" name="Picture 11" descr="Right Rotation"/>
          <p:cNvPicPr/>
          <p:nvPr/>
        </p:nvPicPr>
        <p:blipFill>
          <a:blip r:embed="rId6" cstate="print"/>
          <a:srcRect/>
          <a:stretch>
            <a:fillRect/>
          </a:stretch>
        </p:blipFill>
        <p:spPr bwMode="auto">
          <a:xfrm>
            <a:off x="539552" y="5517232"/>
            <a:ext cx="2664296" cy="864096"/>
          </a:xfrm>
          <a:prstGeom prst="rect">
            <a:avLst/>
          </a:prstGeom>
          <a:noFill/>
          <a:ln w="9525">
            <a:noFill/>
            <a:miter lim="800000"/>
            <a:headEnd/>
            <a:tailEnd/>
          </a:ln>
        </p:spPr>
      </p:pic>
      <p:pic>
        <p:nvPicPr>
          <p:cNvPr id="13" name="Picture 12" descr="Balanced Avl Tree"/>
          <p:cNvPicPr/>
          <p:nvPr/>
        </p:nvPicPr>
        <p:blipFill>
          <a:blip r:embed="rId7" cstate="print"/>
          <a:srcRect/>
          <a:stretch>
            <a:fillRect/>
          </a:stretch>
        </p:blipFill>
        <p:spPr bwMode="auto">
          <a:xfrm>
            <a:off x="7164288" y="5810250"/>
            <a:ext cx="1247775" cy="85911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Right-Left Rotation</a:t>
            </a:r>
            <a:r>
              <a:rPr lang="en-IN" sz="2800" b="1" dirty="0" smtClean="0"/>
              <a:t/>
            </a:r>
            <a:br>
              <a:rPr lang="en-IN" sz="2800" b="1" dirty="0" smtClean="0"/>
            </a:br>
            <a:endParaRPr lang="en-IN" sz="2800" dirty="0"/>
          </a:p>
        </p:txBody>
      </p:sp>
      <p:graphicFrame>
        <p:nvGraphicFramePr>
          <p:cNvPr id="6" name="Content Placeholder 5"/>
          <p:cNvGraphicFramePr>
            <a:graphicFrameLocks noGrp="1"/>
          </p:cNvGraphicFramePr>
          <p:nvPr>
            <p:ph idx="1"/>
          </p:nvPr>
        </p:nvGraphicFramePr>
        <p:xfrm>
          <a:off x="457200" y="765174"/>
          <a:ext cx="8229600" cy="5544145"/>
        </p:xfrm>
        <a:graphic>
          <a:graphicData uri="http://schemas.openxmlformats.org/drawingml/2006/table">
            <a:tbl>
              <a:tblPr firstRow="1" bandRow="1">
                <a:tableStyleId>{5C22544A-7EE6-4342-B048-85BDC9FD1C3A}</a:tableStyleId>
              </a:tblPr>
              <a:tblGrid>
                <a:gridCol w="2098576"/>
                <a:gridCol w="6131024"/>
              </a:tblGrid>
              <a:tr h="1108829">
                <a:tc>
                  <a:txBody>
                    <a:bodyPr/>
                    <a:lstStyle/>
                    <a:p>
                      <a:endParaRPr lang="en-IN" dirty="0"/>
                    </a:p>
                  </a:txBody>
                  <a:tcPr/>
                </a:tc>
                <a:tc>
                  <a:txBody>
                    <a:bodyPr/>
                    <a:lstStyle/>
                    <a:p>
                      <a:pPr algn="just" hangingPunct="0">
                        <a:lnSpc>
                          <a:spcPct val="107000"/>
                        </a:lnSpc>
                        <a:spcAft>
                          <a:spcPts val="600"/>
                        </a:spcAft>
                      </a:pPr>
                      <a:r>
                        <a:rPr lang="en-US" sz="1600" dirty="0">
                          <a:latin typeface="Arial"/>
                          <a:ea typeface="Times New Roman"/>
                          <a:cs typeface="Arial"/>
                        </a:rPr>
                        <a:t>A node has been inserted into the left subtree of the right subtree. This makes </a:t>
                      </a:r>
                      <a:r>
                        <a:rPr lang="en-US" sz="1600" b="1" dirty="0">
                          <a:latin typeface="Arial"/>
                          <a:ea typeface="Times New Roman"/>
                          <a:cs typeface="Arial"/>
                        </a:rPr>
                        <a:t>A</a:t>
                      </a:r>
                      <a:r>
                        <a:rPr lang="en-US" sz="1600" dirty="0">
                          <a:latin typeface="Arial"/>
                          <a:ea typeface="Times New Roman"/>
                          <a:cs typeface="Arial"/>
                        </a:rPr>
                        <a:t>, an unbalanced node with balance factor 2.</a:t>
                      </a:r>
                      <a:endParaRPr lang="en-IN" sz="1600" dirty="0">
                        <a:latin typeface="Arial"/>
                        <a:ea typeface="Times New Roman"/>
                        <a:cs typeface="Times New Roman"/>
                      </a:endParaRPr>
                    </a:p>
                  </a:txBody>
                  <a:tcPr marL="76200" marR="76200" marT="76200" marB="76200" anchor="ctr"/>
                </a:tc>
              </a:tr>
              <a:tr h="1108829">
                <a:tc>
                  <a:txBody>
                    <a:bodyPr/>
                    <a:lstStyle/>
                    <a:p>
                      <a:endParaRPr lang="en-IN" dirty="0"/>
                    </a:p>
                  </a:txBody>
                  <a:tcPr/>
                </a:tc>
                <a:tc>
                  <a:txBody>
                    <a:bodyPr/>
                    <a:lstStyle/>
                    <a:p>
                      <a:r>
                        <a:rPr lang="en-US" sz="1800" kern="1200" dirty="0" smtClean="0">
                          <a:solidFill>
                            <a:schemeClr val="dk1"/>
                          </a:solidFill>
                          <a:latin typeface="+mn-lt"/>
                          <a:ea typeface="+mn-ea"/>
                          <a:cs typeface="+mn-cs"/>
                        </a:rPr>
                        <a:t>First, we perform the right rotation along </a:t>
                      </a:r>
                      <a:r>
                        <a:rPr lang="en-US" sz="1800" b="1" kern="1200" dirty="0" smtClean="0">
                          <a:solidFill>
                            <a:schemeClr val="dk1"/>
                          </a:solidFill>
                          <a:latin typeface="+mn-lt"/>
                          <a:ea typeface="+mn-ea"/>
                          <a:cs typeface="+mn-cs"/>
                        </a:rPr>
                        <a:t>C</a:t>
                      </a:r>
                      <a:r>
                        <a:rPr lang="en-US" sz="1800" kern="1200" dirty="0" smtClean="0">
                          <a:solidFill>
                            <a:schemeClr val="dk1"/>
                          </a:solidFill>
                          <a:latin typeface="+mn-lt"/>
                          <a:ea typeface="+mn-ea"/>
                          <a:cs typeface="+mn-cs"/>
                        </a:rPr>
                        <a:t> node, making </a:t>
                      </a:r>
                      <a:r>
                        <a:rPr lang="en-US" sz="1800" b="1" kern="1200" dirty="0" smtClean="0">
                          <a:solidFill>
                            <a:schemeClr val="dk1"/>
                          </a:solidFill>
                          <a:latin typeface="+mn-lt"/>
                          <a:ea typeface="+mn-ea"/>
                          <a:cs typeface="+mn-cs"/>
                        </a:rPr>
                        <a:t>C</a:t>
                      </a:r>
                      <a:r>
                        <a:rPr lang="en-US" sz="1800" kern="1200" dirty="0" smtClean="0">
                          <a:solidFill>
                            <a:schemeClr val="dk1"/>
                          </a:solidFill>
                          <a:latin typeface="+mn-lt"/>
                          <a:ea typeface="+mn-ea"/>
                          <a:cs typeface="+mn-cs"/>
                        </a:rPr>
                        <a:t> the right subtree of its own left subtree </a:t>
                      </a:r>
                      <a:r>
                        <a:rPr lang="en-US" sz="1800" b="1" kern="1200" dirty="0" smtClean="0">
                          <a:solidFill>
                            <a:schemeClr val="dk1"/>
                          </a:solidFill>
                          <a:latin typeface="+mn-lt"/>
                          <a:ea typeface="+mn-ea"/>
                          <a:cs typeface="+mn-cs"/>
                        </a:rPr>
                        <a:t>B</a:t>
                      </a:r>
                      <a:r>
                        <a:rPr lang="en-US" sz="1800" kern="1200" dirty="0" smtClean="0">
                          <a:solidFill>
                            <a:schemeClr val="dk1"/>
                          </a:solidFill>
                          <a:latin typeface="+mn-lt"/>
                          <a:ea typeface="+mn-ea"/>
                          <a:cs typeface="+mn-cs"/>
                        </a:rPr>
                        <a:t>. Now, </a:t>
                      </a:r>
                      <a:r>
                        <a:rPr lang="en-US" sz="1800" b="1" kern="1200" dirty="0" smtClean="0">
                          <a:solidFill>
                            <a:schemeClr val="dk1"/>
                          </a:solidFill>
                          <a:latin typeface="+mn-lt"/>
                          <a:ea typeface="+mn-ea"/>
                          <a:cs typeface="+mn-cs"/>
                        </a:rPr>
                        <a:t>B</a:t>
                      </a:r>
                      <a:r>
                        <a:rPr lang="en-US" sz="1800" kern="1200" dirty="0" smtClean="0">
                          <a:solidFill>
                            <a:schemeClr val="dk1"/>
                          </a:solidFill>
                          <a:latin typeface="+mn-lt"/>
                          <a:ea typeface="+mn-ea"/>
                          <a:cs typeface="+mn-cs"/>
                        </a:rPr>
                        <a:t> becomes the right subtree of </a:t>
                      </a:r>
                      <a:r>
                        <a:rPr lang="en-US" sz="1800" b="1" kern="1200" dirty="0" smtClean="0">
                          <a:solidFill>
                            <a:schemeClr val="dk1"/>
                          </a:solidFill>
                          <a:latin typeface="+mn-lt"/>
                          <a:ea typeface="+mn-ea"/>
                          <a:cs typeface="+mn-cs"/>
                        </a:rPr>
                        <a:t>A</a:t>
                      </a:r>
                      <a:r>
                        <a:rPr lang="en-US" sz="1800" kern="1200" dirty="0" smtClean="0">
                          <a:solidFill>
                            <a:schemeClr val="dk1"/>
                          </a:solidFill>
                          <a:latin typeface="+mn-lt"/>
                          <a:ea typeface="+mn-ea"/>
                          <a:cs typeface="+mn-cs"/>
                        </a:rPr>
                        <a:t>.</a:t>
                      </a:r>
                      <a:endParaRPr lang="en-IN" dirty="0"/>
                    </a:p>
                  </a:txBody>
                  <a:tcPr/>
                </a:tc>
              </a:tr>
              <a:tr h="1108829">
                <a:tc>
                  <a:txBody>
                    <a:bodyPr/>
                    <a:lstStyle/>
                    <a:p>
                      <a:endParaRPr lang="en-IN" dirty="0"/>
                    </a:p>
                  </a:txBody>
                  <a:tcPr/>
                </a:tc>
                <a:tc>
                  <a:txBody>
                    <a:bodyPr/>
                    <a:lstStyle/>
                    <a:p>
                      <a:r>
                        <a:rPr lang="en-US" sz="1800" kern="1200" dirty="0" smtClean="0">
                          <a:solidFill>
                            <a:schemeClr val="dk1"/>
                          </a:solidFill>
                          <a:latin typeface="+mn-lt"/>
                          <a:ea typeface="+mn-ea"/>
                          <a:cs typeface="+mn-cs"/>
                        </a:rPr>
                        <a:t>Node </a:t>
                      </a:r>
                      <a:r>
                        <a:rPr lang="en-US" sz="1800" b="1" kern="1200" dirty="0" smtClean="0">
                          <a:solidFill>
                            <a:schemeClr val="dk1"/>
                          </a:solidFill>
                          <a:latin typeface="+mn-lt"/>
                          <a:ea typeface="+mn-ea"/>
                          <a:cs typeface="+mn-cs"/>
                        </a:rPr>
                        <a:t>A</a:t>
                      </a:r>
                      <a:r>
                        <a:rPr lang="en-US" sz="1800" kern="1200" dirty="0" smtClean="0">
                          <a:solidFill>
                            <a:schemeClr val="dk1"/>
                          </a:solidFill>
                          <a:latin typeface="+mn-lt"/>
                          <a:ea typeface="+mn-ea"/>
                          <a:cs typeface="+mn-cs"/>
                        </a:rPr>
                        <a:t> is still unbalanced because of the right subtree of its right subtree and requires a left rotation.</a:t>
                      </a:r>
                      <a:endParaRPr lang="en-IN" dirty="0"/>
                    </a:p>
                  </a:txBody>
                  <a:tcPr/>
                </a:tc>
              </a:tr>
              <a:tr h="1108829">
                <a:tc>
                  <a:txBody>
                    <a:bodyPr/>
                    <a:lstStyle/>
                    <a:p>
                      <a:endParaRPr lang="en-IN" dirty="0"/>
                    </a:p>
                  </a:txBody>
                  <a:tcPr/>
                </a:tc>
                <a:tc>
                  <a:txBody>
                    <a:bodyPr/>
                    <a:lstStyle/>
                    <a:p>
                      <a:pPr algn="just" hangingPunct="0">
                        <a:lnSpc>
                          <a:spcPct val="107000"/>
                        </a:lnSpc>
                        <a:spcAft>
                          <a:spcPts val="600"/>
                        </a:spcAft>
                      </a:pPr>
                      <a:r>
                        <a:rPr lang="en-US" sz="1200" dirty="0">
                          <a:latin typeface="Arial"/>
                          <a:ea typeface="Times New Roman"/>
                          <a:cs typeface="Arial"/>
                        </a:rPr>
                        <a:t>A left rotation is performed by making </a:t>
                      </a:r>
                      <a:r>
                        <a:rPr lang="en-US" sz="1200" b="1" dirty="0">
                          <a:latin typeface="Arial"/>
                          <a:ea typeface="Times New Roman"/>
                          <a:cs typeface="Arial"/>
                        </a:rPr>
                        <a:t>B</a:t>
                      </a:r>
                      <a:r>
                        <a:rPr lang="en-US" sz="1200" dirty="0">
                          <a:latin typeface="Arial"/>
                          <a:ea typeface="Times New Roman"/>
                          <a:cs typeface="Arial"/>
                        </a:rPr>
                        <a:t> the new root node of the subtree. </a:t>
                      </a:r>
                      <a:r>
                        <a:rPr lang="en-US" sz="1200" b="1" dirty="0">
                          <a:latin typeface="Arial"/>
                          <a:ea typeface="Times New Roman"/>
                          <a:cs typeface="Arial"/>
                        </a:rPr>
                        <a:t>A</a:t>
                      </a:r>
                      <a:r>
                        <a:rPr lang="en-US" sz="1200" dirty="0">
                          <a:latin typeface="Arial"/>
                          <a:ea typeface="Times New Roman"/>
                          <a:cs typeface="Arial"/>
                        </a:rPr>
                        <a:t> becomes the left subtree of its right subtree </a:t>
                      </a:r>
                      <a:r>
                        <a:rPr lang="en-US" sz="1200" b="1" dirty="0">
                          <a:latin typeface="Arial"/>
                          <a:ea typeface="Times New Roman"/>
                          <a:cs typeface="Arial"/>
                        </a:rPr>
                        <a:t>B</a:t>
                      </a:r>
                      <a:r>
                        <a:rPr lang="en-US" sz="1200" dirty="0">
                          <a:latin typeface="Arial"/>
                          <a:ea typeface="Times New Roman"/>
                          <a:cs typeface="Arial"/>
                        </a:rPr>
                        <a:t>.</a:t>
                      </a:r>
                      <a:endParaRPr lang="en-IN" sz="1000" dirty="0">
                        <a:latin typeface="Arial"/>
                        <a:ea typeface="Times New Roman"/>
                        <a:cs typeface="Times New Roman"/>
                      </a:endParaRPr>
                    </a:p>
                  </a:txBody>
                  <a:tcPr marL="76200" marR="76200" marT="76200" marB="76200" anchor="ctr"/>
                </a:tc>
              </a:tr>
              <a:tr h="1108829">
                <a:tc>
                  <a:txBody>
                    <a:bodyPr/>
                    <a:lstStyle/>
                    <a:p>
                      <a:endParaRPr lang="en-IN" dirty="0"/>
                    </a:p>
                  </a:txBody>
                  <a:tcPr/>
                </a:tc>
                <a:tc>
                  <a:txBody>
                    <a:bodyPr/>
                    <a:lstStyle/>
                    <a:p>
                      <a:r>
                        <a:rPr lang="en-US" sz="1800" kern="1200" dirty="0" smtClean="0">
                          <a:solidFill>
                            <a:schemeClr val="dk1"/>
                          </a:solidFill>
                          <a:latin typeface="+mn-lt"/>
                          <a:ea typeface="+mn-ea"/>
                          <a:cs typeface="+mn-cs"/>
                        </a:rPr>
                        <a:t>The tree is now balanced.</a:t>
                      </a:r>
                      <a:endParaRPr lang="en-IN" dirty="0"/>
                    </a:p>
                  </a:txBody>
                  <a:tcPr/>
                </a:tc>
              </a:tr>
            </a:tbl>
          </a:graphicData>
        </a:graphic>
      </p:graphicFrame>
      <p:sp>
        <p:nvSpPr>
          <p:cNvPr id="4" name="Slide Number Placeholder 3"/>
          <p:cNvSpPr>
            <a:spLocks noGrp="1"/>
          </p:cNvSpPr>
          <p:nvPr>
            <p:ph type="sldNum" sz="quarter" idx="12"/>
          </p:nvPr>
        </p:nvSpPr>
        <p:spPr/>
        <p:txBody>
          <a:bodyPr/>
          <a:lstStyle/>
          <a:p>
            <a:fld id="{4CAA379E-456F-4AE4-A15E-F39F409D52E6}" type="slidenum">
              <a:rPr lang="en-IN" smtClean="0"/>
              <a:pPr/>
              <a:t>59</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7" name="Picture 6" descr="Left Subtree of Right Subtree"/>
          <p:cNvPicPr/>
          <p:nvPr/>
        </p:nvPicPr>
        <p:blipFill>
          <a:blip r:embed="rId2" cstate="print"/>
          <a:srcRect/>
          <a:stretch>
            <a:fillRect/>
          </a:stretch>
        </p:blipFill>
        <p:spPr bwMode="auto">
          <a:xfrm>
            <a:off x="539552" y="836712"/>
            <a:ext cx="1944216" cy="1008112"/>
          </a:xfrm>
          <a:prstGeom prst="rect">
            <a:avLst/>
          </a:prstGeom>
          <a:noFill/>
          <a:ln w="9525">
            <a:noFill/>
            <a:miter lim="800000"/>
            <a:headEnd/>
            <a:tailEnd/>
          </a:ln>
        </p:spPr>
      </p:pic>
      <p:pic>
        <p:nvPicPr>
          <p:cNvPr id="8" name="Picture 7" descr="Subtree Right Rotation"/>
          <p:cNvPicPr/>
          <p:nvPr/>
        </p:nvPicPr>
        <p:blipFill>
          <a:blip r:embed="rId3" cstate="print"/>
          <a:srcRect/>
          <a:stretch>
            <a:fillRect/>
          </a:stretch>
        </p:blipFill>
        <p:spPr bwMode="auto">
          <a:xfrm>
            <a:off x="539552" y="1916832"/>
            <a:ext cx="1944216" cy="1008112"/>
          </a:xfrm>
          <a:prstGeom prst="rect">
            <a:avLst/>
          </a:prstGeom>
          <a:noFill/>
          <a:ln w="9525">
            <a:noFill/>
            <a:miter lim="800000"/>
            <a:headEnd/>
            <a:tailEnd/>
          </a:ln>
        </p:spPr>
      </p:pic>
      <p:pic>
        <p:nvPicPr>
          <p:cNvPr id="9" name="Picture 8" descr="Right Unbalanced Tree"/>
          <p:cNvPicPr/>
          <p:nvPr/>
        </p:nvPicPr>
        <p:blipFill>
          <a:blip r:embed="rId4" cstate="print"/>
          <a:srcRect/>
          <a:stretch>
            <a:fillRect/>
          </a:stretch>
        </p:blipFill>
        <p:spPr bwMode="auto">
          <a:xfrm>
            <a:off x="539552" y="3068960"/>
            <a:ext cx="1872208" cy="936104"/>
          </a:xfrm>
          <a:prstGeom prst="rect">
            <a:avLst/>
          </a:prstGeom>
          <a:noFill/>
          <a:ln w="9525">
            <a:noFill/>
            <a:miter lim="800000"/>
            <a:headEnd/>
            <a:tailEnd/>
          </a:ln>
        </p:spPr>
      </p:pic>
      <p:pic>
        <p:nvPicPr>
          <p:cNvPr id="10" name="Picture 9" descr="Left Rotation"/>
          <p:cNvPicPr/>
          <p:nvPr/>
        </p:nvPicPr>
        <p:blipFill>
          <a:blip r:embed="rId5" cstate="print"/>
          <a:srcRect/>
          <a:stretch>
            <a:fillRect/>
          </a:stretch>
        </p:blipFill>
        <p:spPr bwMode="auto">
          <a:xfrm>
            <a:off x="539552" y="4149080"/>
            <a:ext cx="1944216" cy="936104"/>
          </a:xfrm>
          <a:prstGeom prst="rect">
            <a:avLst/>
          </a:prstGeom>
          <a:noFill/>
          <a:ln w="9525">
            <a:noFill/>
            <a:miter lim="800000"/>
            <a:headEnd/>
            <a:tailEnd/>
          </a:ln>
        </p:spPr>
      </p:pic>
      <p:pic>
        <p:nvPicPr>
          <p:cNvPr id="11" name="Picture 10" descr="Balanced AVL Tree"/>
          <p:cNvPicPr/>
          <p:nvPr/>
        </p:nvPicPr>
        <p:blipFill>
          <a:blip r:embed="rId6" cstate="print"/>
          <a:srcRect/>
          <a:stretch>
            <a:fillRect/>
          </a:stretch>
        </p:blipFill>
        <p:spPr bwMode="auto">
          <a:xfrm>
            <a:off x="611560" y="5301208"/>
            <a:ext cx="1800200" cy="93610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Algorithm</a:t>
            </a:r>
            <a:endParaRPr lang="en-IN" dirty="0"/>
          </a:p>
        </p:txBody>
      </p:sp>
      <p:sp>
        <p:nvSpPr>
          <p:cNvPr id="3" name="Content Placeholder 2"/>
          <p:cNvSpPr>
            <a:spLocks noGrp="1"/>
          </p:cNvSpPr>
          <p:nvPr>
            <p:ph idx="1"/>
          </p:nvPr>
        </p:nvSpPr>
        <p:spPr/>
        <p:txBody>
          <a:bodyPr>
            <a:normAutofit lnSpcReduction="10000"/>
          </a:bodyPr>
          <a:lstStyle/>
          <a:p>
            <a:pPr lvl="0"/>
            <a:r>
              <a:rPr lang="en-US" dirty="0"/>
              <a:t>An algorithm is a procedure to solve a problem in mathematical terms. </a:t>
            </a:r>
            <a:endParaRPr lang="en-IN" dirty="0"/>
          </a:p>
          <a:p>
            <a:pPr lvl="0"/>
            <a:r>
              <a:rPr lang="en-US" dirty="0"/>
              <a:t>It is the mathematical counterpart to programs. </a:t>
            </a:r>
            <a:endParaRPr lang="en-IN" dirty="0"/>
          </a:p>
          <a:p>
            <a:pPr lvl="0"/>
            <a:r>
              <a:rPr lang="en-US" dirty="0"/>
              <a:t>The Essential concept to build efficient systems in space and time complexity and develop ones problem solving skills. </a:t>
            </a:r>
            <a:endParaRPr lang="en-IN" dirty="0"/>
          </a:p>
          <a:p>
            <a:pPr lvl="0"/>
            <a:r>
              <a:rPr lang="en-US" dirty="0"/>
              <a:t>Provides the right set of techniques for data handling</a:t>
            </a:r>
            <a:endParaRPr lang="en-IN" dirty="0"/>
          </a:p>
          <a:p>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AVL Rotations contd.</a:t>
            </a:r>
            <a:endParaRPr lang="en-IN" sz="2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60</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
        <p:nvSpPr>
          <p:cNvPr id="8" name="Rectangle 7"/>
          <p:cNvSpPr/>
          <p:nvPr/>
        </p:nvSpPr>
        <p:spPr>
          <a:xfrm rot="18815344">
            <a:off x="3584069" y="3244334"/>
            <a:ext cx="1975862" cy="369332"/>
          </a:xfrm>
          <a:prstGeom prst="rect">
            <a:avLst/>
          </a:prstGeom>
        </p:spPr>
        <p:txBody>
          <a:bodyPr wrap="none">
            <a:spAutoFit/>
          </a:bodyPr>
          <a:lstStyle/>
          <a:p>
            <a:pPr lvl="0" fontAlgn="base">
              <a:spcBef>
                <a:spcPct val="0"/>
              </a:spcBef>
              <a:spcAft>
                <a:spcPct val="0"/>
              </a:spcAft>
            </a:pPr>
            <a:r>
              <a:rPr lang="en-US" altLang="ja-JP" b="1" dirty="0" smtClean="0">
                <a:solidFill>
                  <a:srgbClr val="000000"/>
                </a:solidFill>
                <a:latin typeface="Arial" pitchFamily="34" charset="0"/>
                <a:ea typeface="Times New Roman" pitchFamily="18" charset="0"/>
                <a:cs typeface="Arial" pitchFamily="34" charset="0"/>
              </a:rPr>
              <a:t>Why AVL Trees?</a:t>
            </a:r>
            <a:endParaRPr lang="en-US" altLang="ja-JP" sz="2800" dirty="0" smtClean="0">
              <a:latin typeface="Arial" pitchFamily="34" charset="0"/>
              <a:cs typeface="Arial" pitchFamily="34" charset="0"/>
            </a:endParaRPr>
          </a:p>
        </p:txBody>
      </p:sp>
      <p:sp>
        <p:nvSpPr>
          <p:cNvPr id="9" name="Content Placeholder 8"/>
          <p:cNvSpPr>
            <a:spLocks noGrp="1"/>
          </p:cNvSpPr>
          <p:nvPr>
            <p:ph idx="1"/>
          </p:nvPr>
        </p:nvSpPr>
        <p:spPr/>
        <p:txBody>
          <a:bodyPr/>
          <a:lstStyle/>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Why AVL TREES</a:t>
            </a:r>
            <a:endParaRPr lang="en-IN" sz="2800" dirty="0"/>
          </a:p>
        </p:txBody>
      </p:sp>
      <p:sp>
        <p:nvSpPr>
          <p:cNvPr id="3" name="Content Placeholder 2"/>
          <p:cNvSpPr>
            <a:spLocks noGrp="1"/>
          </p:cNvSpPr>
          <p:nvPr>
            <p:ph idx="1"/>
          </p:nvPr>
        </p:nvSpPr>
        <p:spPr>
          <a:xfrm>
            <a:off x="457200" y="548680"/>
            <a:ext cx="8229600" cy="5832648"/>
          </a:xfrm>
        </p:spPr>
        <p:txBody>
          <a:bodyPr>
            <a:normAutofit/>
          </a:bodyPr>
          <a:lstStyle/>
          <a:p>
            <a:pPr algn="just">
              <a:buNone/>
            </a:pPr>
            <a:r>
              <a:rPr lang="en-US" sz="1600" dirty="0" smtClean="0"/>
              <a:t>        Most of the BST operations (e.g., search, max, min, insert, delete.. etc) take O(h) time where h is  the height of the BST. The cost of these operations may become O(n) for a skewed Binary tree. If we make sure that height of the tree remains O(Log n) after every insertion and deletion, then we can guarantee an upper bound of O(Log n) for all these operations. The height of an AVL tree is always O(Log n) where n is the number of nodes in the tree.</a:t>
            </a:r>
            <a:endParaRPr lang="en-IN" sz="1600" dirty="0" smtClean="0"/>
          </a:p>
          <a:p>
            <a:pPr>
              <a:buNone/>
            </a:pPr>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61</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p:cNvPicPr/>
          <p:nvPr/>
        </p:nvPicPr>
        <p:blipFill>
          <a:blip r:embed="rId2" cstate="print"/>
          <a:srcRect/>
          <a:stretch>
            <a:fillRect/>
          </a:stretch>
        </p:blipFill>
        <p:spPr bwMode="auto">
          <a:xfrm>
            <a:off x="251520" y="1916832"/>
            <a:ext cx="8604448" cy="4392488"/>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B Trees (or general m-way search trees)</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476672"/>
            <a:ext cx="8229600" cy="5649491"/>
          </a:xfrm>
        </p:spPr>
        <p:txBody>
          <a:bodyPr>
            <a:normAutofit/>
          </a:bodyPr>
          <a:lstStyle/>
          <a:p>
            <a:r>
              <a:rPr lang="en-US" sz="1800" dirty="0" smtClean="0"/>
              <a:t>Search tree called B-Tree in which a node can store more than one value (key) and it can have more than two children. B-Tree was developed in the year of 1972 by </a:t>
            </a:r>
            <a:r>
              <a:rPr lang="en-US" sz="1800" b="1" dirty="0" smtClean="0"/>
              <a:t>Bayer and McCreight</a:t>
            </a:r>
            <a:r>
              <a:rPr lang="en-US" sz="1800" dirty="0" smtClean="0"/>
              <a:t> with the name </a:t>
            </a:r>
            <a:r>
              <a:rPr lang="en-US" sz="1800" b="1" i="1" dirty="0" smtClean="0"/>
              <a:t>Height Balanced m-way Search Tree</a:t>
            </a:r>
            <a:r>
              <a:rPr lang="en-US" sz="1800" dirty="0" smtClean="0"/>
              <a:t>. Later it was named as B-Tree.</a:t>
            </a:r>
            <a:br>
              <a:rPr lang="en-US" sz="1800" dirty="0" smtClean="0"/>
            </a:br>
            <a:r>
              <a:rPr lang="en-IN" sz="1800" dirty="0" smtClean="0"/>
              <a:t>B-Tree is a self-balanced search tree with multiple keys in every node and more than two children for every node.</a:t>
            </a:r>
          </a:p>
          <a:p>
            <a:r>
              <a:rPr lang="en-IN" sz="1800" b="1" dirty="0" smtClean="0"/>
              <a:t>B-Tree of Order m</a:t>
            </a:r>
            <a:r>
              <a:rPr lang="en-IN" sz="1800" dirty="0" smtClean="0"/>
              <a:t> has the following properties...</a:t>
            </a:r>
          </a:p>
          <a:p>
            <a:pPr hangingPunct="0"/>
            <a:r>
              <a:rPr lang="en-US" sz="1800" b="1" dirty="0" smtClean="0"/>
              <a:t>Property #1</a:t>
            </a:r>
            <a:r>
              <a:rPr lang="en-US" sz="1800" dirty="0" smtClean="0"/>
              <a:t> - All the </a:t>
            </a:r>
            <a:r>
              <a:rPr lang="en-US" sz="1800" b="1" dirty="0" smtClean="0"/>
              <a:t>leaf nodes</a:t>
            </a:r>
            <a:r>
              <a:rPr lang="en-US" sz="1800" dirty="0" smtClean="0"/>
              <a:t> must be </a:t>
            </a:r>
            <a:r>
              <a:rPr lang="en-US" sz="1800" b="1" dirty="0" smtClean="0"/>
              <a:t>at same level</a:t>
            </a:r>
            <a:r>
              <a:rPr lang="en-US" sz="1800" dirty="0" smtClean="0"/>
              <a:t>.</a:t>
            </a:r>
            <a:endParaRPr lang="en-IN" sz="1800" dirty="0" smtClean="0"/>
          </a:p>
          <a:p>
            <a:pPr hangingPunct="0"/>
            <a:r>
              <a:rPr lang="en-US" sz="1800" b="1" dirty="0" smtClean="0"/>
              <a:t>Property #2</a:t>
            </a:r>
            <a:r>
              <a:rPr lang="en-US" sz="1800" dirty="0" smtClean="0"/>
              <a:t> - All nodes except root must have at least </a:t>
            </a:r>
            <a:r>
              <a:rPr lang="en-US" sz="1800" b="1" dirty="0" smtClean="0"/>
              <a:t>[m/2]-1</a:t>
            </a:r>
            <a:r>
              <a:rPr lang="en-US" sz="1800" dirty="0" smtClean="0"/>
              <a:t> keys and maximum of </a:t>
            </a:r>
            <a:r>
              <a:rPr lang="en-US" sz="1800" b="1" dirty="0" smtClean="0"/>
              <a:t>m-1</a:t>
            </a:r>
            <a:r>
              <a:rPr lang="en-US" sz="1800" dirty="0" smtClean="0"/>
              <a:t> keys.</a:t>
            </a:r>
            <a:endParaRPr lang="en-IN" sz="1800" dirty="0" smtClean="0"/>
          </a:p>
          <a:p>
            <a:pPr hangingPunct="0"/>
            <a:r>
              <a:rPr lang="en-US" sz="1800" b="1" dirty="0" smtClean="0"/>
              <a:t>Property #3</a:t>
            </a:r>
            <a:r>
              <a:rPr lang="en-US" sz="1800" dirty="0" smtClean="0"/>
              <a:t> - All non leaf nodes except root (i.e. all internal nodes) must have at least </a:t>
            </a:r>
            <a:r>
              <a:rPr lang="en-US" sz="1800" b="1" dirty="0" smtClean="0"/>
              <a:t>m/2</a:t>
            </a:r>
            <a:r>
              <a:rPr lang="en-US" sz="1800" dirty="0" smtClean="0"/>
              <a:t> children.</a:t>
            </a:r>
            <a:endParaRPr lang="en-IN" sz="1800" dirty="0" smtClean="0"/>
          </a:p>
          <a:p>
            <a:pPr hangingPunct="0"/>
            <a:r>
              <a:rPr lang="en-US" sz="1800" b="1" dirty="0" smtClean="0"/>
              <a:t>Property #4</a:t>
            </a:r>
            <a:r>
              <a:rPr lang="en-US" sz="1800" dirty="0" smtClean="0"/>
              <a:t> - If the root node is a non leaf node, then it must have </a:t>
            </a:r>
            <a:r>
              <a:rPr lang="en-US" sz="1800" b="1" dirty="0" smtClean="0"/>
              <a:t>at least 2</a:t>
            </a:r>
            <a:r>
              <a:rPr lang="en-US" sz="1800" dirty="0" smtClean="0"/>
              <a:t> children.</a:t>
            </a:r>
            <a:endParaRPr lang="en-IN" sz="1800" dirty="0" smtClean="0"/>
          </a:p>
          <a:p>
            <a:pPr hangingPunct="0"/>
            <a:r>
              <a:rPr lang="en-US" sz="1800" b="1" dirty="0" smtClean="0"/>
              <a:t>Property #5</a:t>
            </a:r>
            <a:r>
              <a:rPr lang="en-US" sz="1800" dirty="0" smtClean="0"/>
              <a:t> - A non leaf node with </a:t>
            </a:r>
            <a:r>
              <a:rPr lang="en-US" sz="1800" b="1" dirty="0" smtClean="0"/>
              <a:t>n-1</a:t>
            </a:r>
            <a:r>
              <a:rPr lang="en-US" sz="1800" dirty="0" smtClean="0"/>
              <a:t> keys must have </a:t>
            </a:r>
            <a:r>
              <a:rPr lang="en-US" sz="1800" b="1" dirty="0" smtClean="0"/>
              <a:t>n</a:t>
            </a:r>
            <a:r>
              <a:rPr lang="en-US" sz="1800" dirty="0" smtClean="0"/>
              <a:t> number of children.</a:t>
            </a:r>
            <a:endParaRPr lang="en-IN" sz="1800" dirty="0" smtClean="0"/>
          </a:p>
          <a:p>
            <a:pPr hangingPunct="0"/>
            <a:r>
              <a:rPr lang="en-US" sz="1800" b="1" dirty="0" smtClean="0"/>
              <a:t>Property #6</a:t>
            </a:r>
            <a:r>
              <a:rPr lang="en-US" sz="1800" dirty="0" smtClean="0"/>
              <a:t> - All the </a:t>
            </a:r>
            <a:r>
              <a:rPr lang="en-US" sz="1800" b="1" dirty="0" smtClean="0"/>
              <a:t>key values within a node</a:t>
            </a:r>
            <a:r>
              <a:rPr lang="en-US" sz="1800" dirty="0" smtClean="0"/>
              <a:t> must be in </a:t>
            </a:r>
            <a:r>
              <a:rPr lang="en-US" sz="1800" b="1" dirty="0" smtClean="0"/>
              <a:t>Ascending Order</a:t>
            </a:r>
            <a:r>
              <a:rPr lang="en-US" sz="1800" dirty="0" smtClean="0"/>
              <a:t>.</a:t>
            </a:r>
            <a:endParaRPr lang="en-IN" sz="1800" dirty="0" smtClean="0"/>
          </a:p>
          <a:p>
            <a:r>
              <a:rPr lang="en-IN" sz="1800" dirty="0" smtClean="0"/>
              <a:t>For example, B-Tree of Order 4 contains maximum 3 key values in a node and maximum 4 children for a node.</a:t>
            </a:r>
          </a:p>
          <a:p>
            <a:endParaRPr lang="en-IN" sz="1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62</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000" b="1" dirty="0" smtClean="0"/>
              <a:t>B Trees (or general m-way search trees) contd.</a:t>
            </a:r>
            <a:br>
              <a:rPr lang="en-US" sz="2000" b="1" dirty="0" smtClean="0"/>
            </a:br>
            <a:r>
              <a:rPr lang="en-IN" sz="2000" b="1" dirty="0" smtClean="0"/>
              <a:t/>
            </a:r>
            <a:br>
              <a:rPr lang="en-IN" sz="2000" b="1" dirty="0" smtClean="0"/>
            </a:br>
            <a:endParaRPr lang="en-IN" sz="2000" dirty="0"/>
          </a:p>
        </p:txBody>
      </p:sp>
      <p:sp>
        <p:nvSpPr>
          <p:cNvPr id="3" name="Content Placeholder 2"/>
          <p:cNvSpPr>
            <a:spLocks noGrp="1"/>
          </p:cNvSpPr>
          <p:nvPr>
            <p:ph idx="1"/>
          </p:nvPr>
        </p:nvSpPr>
        <p:spPr>
          <a:xfrm>
            <a:off x="457200" y="548680"/>
            <a:ext cx="8229600" cy="6120680"/>
          </a:xfrm>
        </p:spPr>
        <p:txBody>
          <a:bodyPr>
            <a:normAutofit/>
          </a:bodyPr>
          <a:lstStyle/>
          <a:p>
            <a:endParaRPr lang="en-IN" sz="1600" dirty="0" smtClean="0"/>
          </a:p>
          <a:p>
            <a:endParaRPr lang="en-IN" sz="1600" dirty="0" smtClean="0"/>
          </a:p>
          <a:p>
            <a:endParaRPr lang="en-IN" sz="1600" dirty="0" smtClean="0"/>
          </a:p>
          <a:p>
            <a:endParaRPr lang="en-IN" sz="1600" dirty="0" smtClean="0"/>
          </a:p>
          <a:p>
            <a:r>
              <a:rPr lang="en-IN" sz="1600" dirty="0" smtClean="0"/>
              <a:t>The following operations are performed on a B-Tree... Search, Insertion , Deletion</a:t>
            </a:r>
          </a:p>
          <a:p>
            <a:r>
              <a:rPr lang="en-IN" sz="1600" dirty="0" smtClean="0"/>
              <a:t>In B-Tree also search process starts from the root node but every time we make n-way decision where n is the total number of children that node has. In a B-Ttree, the search operation is performed with </a:t>
            </a:r>
            <a:r>
              <a:rPr lang="en-IN" sz="1600" b="1" dirty="0" smtClean="0"/>
              <a:t>O(log n)</a:t>
            </a:r>
            <a:r>
              <a:rPr lang="en-IN" sz="1600" dirty="0" smtClean="0"/>
              <a:t> time complexity. The search operation is performed as follows...</a:t>
            </a:r>
          </a:p>
          <a:p>
            <a:pPr lvl="1" hangingPunct="0"/>
            <a:r>
              <a:rPr lang="en-US" sz="1600" b="1" dirty="0" smtClean="0"/>
              <a:t>Step 1:</a:t>
            </a:r>
            <a:r>
              <a:rPr lang="en-US" sz="1600" dirty="0" smtClean="0"/>
              <a:t> Read the search element from the user</a:t>
            </a:r>
            <a:endParaRPr lang="en-IN" sz="1600" dirty="0" smtClean="0"/>
          </a:p>
          <a:p>
            <a:pPr lvl="1" hangingPunct="0"/>
            <a:r>
              <a:rPr lang="en-US" sz="1600" b="1" dirty="0" smtClean="0"/>
              <a:t>Step 2:</a:t>
            </a:r>
            <a:r>
              <a:rPr lang="en-US" sz="1600" dirty="0" smtClean="0"/>
              <a:t> Compare, the search element with first key value of root node in the tree.</a:t>
            </a:r>
            <a:endParaRPr lang="en-IN" sz="1600" dirty="0" smtClean="0"/>
          </a:p>
          <a:p>
            <a:pPr lvl="1" hangingPunct="0"/>
            <a:r>
              <a:rPr lang="en-US" sz="1600" b="1" dirty="0" smtClean="0"/>
              <a:t>Step 3:</a:t>
            </a:r>
            <a:r>
              <a:rPr lang="en-US" sz="1600" dirty="0" smtClean="0"/>
              <a:t> If both are matching, then display "Given node found!!!" and terminate the function</a:t>
            </a:r>
            <a:endParaRPr lang="en-IN" sz="1600" dirty="0" smtClean="0"/>
          </a:p>
          <a:p>
            <a:pPr lvl="1" hangingPunct="0"/>
            <a:r>
              <a:rPr lang="en-US" sz="1600" b="1" dirty="0" smtClean="0"/>
              <a:t>Step 4:</a:t>
            </a:r>
            <a:r>
              <a:rPr lang="en-US" sz="1600" dirty="0" smtClean="0"/>
              <a:t> If both are not matching, then check whether search element is smaller or larger than that key value.</a:t>
            </a:r>
            <a:endParaRPr lang="en-IN" sz="1600" dirty="0" smtClean="0"/>
          </a:p>
          <a:p>
            <a:pPr lvl="1" hangingPunct="0"/>
            <a:r>
              <a:rPr lang="en-US" sz="1600" b="1" dirty="0" smtClean="0"/>
              <a:t>Step 5:</a:t>
            </a:r>
            <a:r>
              <a:rPr lang="en-US" sz="1600" dirty="0" smtClean="0"/>
              <a:t> If search element is smaller, then continue the search process in left subtree.</a:t>
            </a:r>
            <a:endParaRPr lang="en-IN" sz="1600" dirty="0" smtClean="0"/>
          </a:p>
          <a:p>
            <a:pPr lvl="1" hangingPunct="0"/>
            <a:r>
              <a:rPr lang="en-US" sz="1600" b="1" dirty="0" smtClean="0"/>
              <a:t>Step 6:</a:t>
            </a:r>
            <a:r>
              <a:rPr lang="en-US" sz="1600" dirty="0" smtClean="0"/>
              <a:t> If search element is larger, then compare with next key value in the same node and repeat step 3, 4, 5 and 6 until we found exact match or comparison completed with last key value in a leaf node.</a:t>
            </a:r>
            <a:endParaRPr lang="en-IN" sz="1600" dirty="0" smtClean="0"/>
          </a:p>
          <a:p>
            <a:pPr lvl="1" hangingPunct="0"/>
            <a:r>
              <a:rPr lang="en-US" sz="1600" b="1" dirty="0" smtClean="0"/>
              <a:t>Step 7:</a:t>
            </a:r>
            <a:r>
              <a:rPr lang="en-US" sz="1600" dirty="0" smtClean="0"/>
              <a:t> If we completed with last key value in a leaf node, then display "Element is not found" and terminate the function.</a:t>
            </a:r>
            <a:endParaRPr lang="en-IN" sz="16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63</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http://btechsmartclass.com/DS/images/B-Tree%20Example.jpg"/>
          <p:cNvPicPr/>
          <p:nvPr/>
        </p:nvPicPr>
        <p:blipFill>
          <a:blip r:embed="rId2" cstate="print"/>
          <a:srcRect/>
          <a:stretch>
            <a:fillRect/>
          </a:stretch>
        </p:blipFill>
        <p:spPr bwMode="auto">
          <a:xfrm>
            <a:off x="251520" y="332657"/>
            <a:ext cx="8352928" cy="122413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B tree contd.</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2000" b="1" dirty="0" smtClean="0"/>
              <a:t>Insertion Operation in B-Tree </a:t>
            </a:r>
            <a:r>
              <a:rPr lang="en-US" sz="1600" b="1" dirty="0" smtClean="0"/>
              <a:t>: </a:t>
            </a:r>
            <a:r>
              <a:rPr lang="en-IN" sz="1600" dirty="0" smtClean="0"/>
              <a:t>In a B-Tree, the new element must be added only at leaf node. That means, always the new key Value is attached to leaf node only. The insertion operation is performed as follows</a:t>
            </a:r>
            <a:r>
              <a:rPr lang="en-IN" sz="2000" dirty="0" smtClean="0"/>
              <a:t>...</a:t>
            </a:r>
          </a:p>
          <a:p>
            <a:pPr lvl="1" hangingPunct="0"/>
            <a:r>
              <a:rPr lang="en-US" sz="1600" b="1" dirty="0" smtClean="0"/>
              <a:t>Step 1:</a:t>
            </a:r>
            <a:r>
              <a:rPr lang="en-US" sz="1600" dirty="0" smtClean="0"/>
              <a:t> Check whether tree is Empty.</a:t>
            </a:r>
            <a:endParaRPr lang="en-IN" sz="1600" dirty="0" smtClean="0"/>
          </a:p>
          <a:p>
            <a:pPr lvl="1" hangingPunct="0"/>
            <a:r>
              <a:rPr lang="en-US" sz="1600" b="1" dirty="0" smtClean="0"/>
              <a:t>Step 2:</a:t>
            </a:r>
            <a:r>
              <a:rPr lang="en-US" sz="1600" dirty="0" smtClean="0"/>
              <a:t> If tree is </a:t>
            </a:r>
            <a:r>
              <a:rPr lang="en-US" sz="1600" b="1" dirty="0" smtClean="0"/>
              <a:t>Empty</a:t>
            </a:r>
            <a:r>
              <a:rPr lang="en-US" sz="1600" dirty="0" smtClean="0"/>
              <a:t>, then create a new node with new key value and insert into the tree as a root node.</a:t>
            </a:r>
            <a:endParaRPr lang="en-IN" sz="1600" dirty="0" smtClean="0"/>
          </a:p>
          <a:p>
            <a:pPr lvl="1" hangingPunct="0"/>
            <a:r>
              <a:rPr lang="en-US" sz="1600" b="1" dirty="0" smtClean="0"/>
              <a:t>Step 3:</a:t>
            </a:r>
            <a:r>
              <a:rPr lang="en-US" sz="1600" dirty="0" smtClean="0"/>
              <a:t> If tree is </a:t>
            </a:r>
            <a:r>
              <a:rPr lang="en-US" sz="1600" b="1" dirty="0" smtClean="0"/>
              <a:t>Not Empty</a:t>
            </a:r>
            <a:r>
              <a:rPr lang="en-US" sz="1600" dirty="0" smtClean="0"/>
              <a:t>, then find a leaf node to which the new key value cab be added using Binary Search Tree logic.</a:t>
            </a:r>
            <a:endParaRPr lang="en-IN" sz="1600" dirty="0" smtClean="0"/>
          </a:p>
          <a:p>
            <a:pPr lvl="1" hangingPunct="0"/>
            <a:r>
              <a:rPr lang="en-US" sz="1600" b="1" dirty="0" smtClean="0"/>
              <a:t>Step 4:</a:t>
            </a:r>
            <a:r>
              <a:rPr lang="en-US" sz="1600" dirty="0" smtClean="0"/>
              <a:t> If that leaf node has an empty position, then add the new key value to that leaf node by maintaining ascending order of key value within the node.</a:t>
            </a:r>
            <a:endParaRPr lang="en-IN" sz="1600" dirty="0" smtClean="0"/>
          </a:p>
          <a:p>
            <a:pPr lvl="1" hangingPunct="0"/>
            <a:r>
              <a:rPr lang="en-US" sz="1600" b="1" dirty="0" smtClean="0"/>
              <a:t>Step 5:</a:t>
            </a:r>
            <a:r>
              <a:rPr lang="en-US" sz="1600" dirty="0" smtClean="0"/>
              <a:t> If that leaf node is already full, then </a:t>
            </a:r>
            <a:r>
              <a:rPr lang="en-US" sz="1600" b="1" dirty="0" smtClean="0"/>
              <a:t>split</a:t>
            </a:r>
            <a:r>
              <a:rPr lang="en-US" sz="1600" dirty="0" smtClean="0"/>
              <a:t> that leaf node by sending middle value to its parent node. Repeat the same until sending value is fixed into a node.</a:t>
            </a:r>
            <a:endParaRPr lang="en-IN" sz="1600" dirty="0" smtClean="0"/>
          </a:p>
          <a:p>
            <a:pPr lvl="1" hangingPunct="0"/>
            <a:r>
              <a:rPr lang="en-US" sz="1600" b="1" dirty="0" smtClean="0"/>
              <a:t>Step 6:</a:t>
            </a:r>
            <a:r>
              <a:rPr lang="en-US" sz="1600" dirty="0" smtClean="0"/>
              <a:t> If the splitting is occurring to the root node, then the middle value becomes new root node for the tree and the height of the tree is increased by one.</a:t>
            </a:r>
            <a:endParaRPr lang="en-IN" sz="1600" dirty="0" smtClean="0"/>
          </a:p>
          <a:p>
            <a:endParaRPr lang="en-IN" sz="2000" b="1" dirty="0" smtClean="0"/>
          </a:p>
          <a:p>
            <a:r>
              <a:rPr lang="en-IN" sz="2000" dirty="0" smtClean="0"/>
              <a:t>Programming example </a:t>
            </a:r>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64</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Delete node in B Tree</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r>
              <a:rPr lang="en-IN" sz="2000" dirty="0" smtClean="0"/>
              <a:t>• Considering 3 distinct cases for deletion </a:t>
            </a:r>
          </a:p>
          <a:p>
            <a:r>
              <a:rPr lang="en-IN" sz="2000" dirty="0" smtClean="0"/>
              <a:t> Let k be the key to be deleted, x the node containing the key. Then the cases are:</a:t>
            </a:r>
          </a:p>
          <a:p>
            <a:r>
              <a:rPr lang="en-IN" sz="2000" dirty="0" smtClean="0"/>
              <a:t> 1. If key k is in node x and x is a leaf, simply delete k from x </a:t>
            </a:r>
          </a:p>
          <a:p>
            <a:r>
              <a:rPr lang="en-IN" sz="2000" dirty="0" smtClean="0"/>
              <a:t>2. If key k is in node x and x is an internal node, there are three cases to consider: </a:t>
            </a:r>
          </a:p>
          <a:p>
            <a:pPr lvl="1"/>
            <a:r>
              <a:rPr lang="en-IN" sz="1600" dirty="0" smtClean="0"/>
              <a:t>(a) If the child y that precedes k in node x has at least t keys (more than the minimum), then find the predecessor key k 0 in the subtree rooted at y. Recursively delete k 0 and replace k with k 0 in x</a:t>
            </a:r>
          </a:p>
          <a:p>
            <a:pPr lvl="1"/>
            <a:r>
              <a:rPr lang="en-IN" sz="1600" dirty="0" smtClean="0"/>
              <a:t> (b) Symmetrically, if the child z that follows k in node x has at least t keys, find the successor k 0 and delete and replace as before. Note that finding k 0 and deleting it can be performed in a single downward pass </a:t>
            </a:r>
          </a:p>
          <a:p>
            <a:pPr lvl="1"/>
            <a:r>
              <a:rPr lang="en-IN" sz="1600" dirty="0" smtClean="0"/>
              <a:t>(c) Otherwise, if both y and z have only t−1 (minimum number) keys, merge k and all of z into y, so that both k and the pointer to z are removed from x. y now contains 2t − 1 keys, and subsequently k is deleted.</a:t>
            </a:r>
          </a:p>
          <a:p>
            <a:pPr lvl="1"/>
            <a:endParaRPr lang="en-IN" sz="1600" dirty="0" smtClean="0"/>
          </a:p>
        </p:txBody>
      </p:sp>
      <p:sp>
        <p:nvSpPr>
          <p:cNvPr id="4" name="Slide Number Placeholder 3"/>
          <p:cNvSpPr>
            <a:spLocks noGrp="1"/>
          </p:cNvSpPr>
          <p:nvPr>
            <p:ph type="sldNum" sz="quarter" idx="12"/>
          </p:nvPr>
        </p:nvSpPr>
        <p:spPr/>
        <p:txBody>
          <a:bodyPr/>
          <a:lstStyle/>
          <a:p>
            <a:fld id="{4CAA379E-456F-4AE4-A15E-F39F409D52E6}" type="slidenum">
              <a:rPr lang="en-IN" smtClean="0"/>
              <a:pPr/>
              <a:t>65</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Delete node in B Tree  contd.</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pPr hangingPunct="0"/>
            <a:r>
              <a:rPr lang="en-US" sz="2000" dirty="0" smtClean="0"/>
              <a:t>3. If key k is not present in an internal node x, determine the root of the appropriate subtree that must contain k. If the root has only t − 1 keys, execute either of the following two cases to ensure that we descend to a node containing at least t keys. Finally, recurse to the appropriate child of x (a)</a:t>
            </a:r>
            <a:endParaRPr lang="en-IN" sz="2000" dirty="0" smtClean="0"/>
          </a:p>
          <a:p>
            <a:pPr hangingPunct="0"/>
            <a:r>
              <a:rPr lang="en-US" sz="2000" dirty="0" smtClean="0"/>
              <a:t> If the root has only t−1 keys but has a sibling with t keys, give the root an extra key by moving a key from x to the root, moving a key from the roots immediate left or right sibling up into x, and moving the appropriate child from the sibling to x </a:t>
            </a:r>
            <a:endParaRPr lang="en-IN" sz="2000" dirty="0" smtClean="0"/>
          </a:p>
          <a:p>
            <a:pPr hangingPunct="0"/>
            <a:r>
              <a:rPr lang="en-US" sz="2000" dirty="0" smtClean="0"/>
              <a:t>(b) If the root and all of its siblings have t − 1 keys, merge the root with one sibling. This involves moving a key down from x into the new merged node to become the median key for that node.</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66</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B+ Trees</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1800" dirty="0" smtClean="0"/>
              <a:t>A </a:t>
            </a:r>
            <a:r>
              <a:rPr lang="en-US" sz="1800" b="1" dirty="0" smtClean="0"/>
              <a:t>B+ tree</a:t>
            </a:r>
            <a:r>
              <a:rPr lang="en-US" sz="1800" dirty="0" smtClean="0"/>
              <a:t> is an N-</a:t>
            </a:r>
            <a:r>
              <a:rPr lang="en-US" sz="1800" dirty="0" err="1" smtClean="0"/>
              <a:t>ary</a:t>
            </a:r>
            <a:r>
              <a:rPr lang="en-US" sz="1800" dirty="0" smtClean="0"/>
              <a:t> tree with a variable but often large number of children per node. A B+ tree consists of a root, internal nodes and </a:t>
            </a:r>
            <a:r>
              <a:rPr lang="en-US" sz="1800" dirty="0" err="1" smtClean="0"/>
              <a:t>leaves.The</a:t>
            </a:r>
            <a:r>
              <a:rPr lang="en-US" sz="1800" dirty="0" smtClean="0"/>
              <a:t> root may be either a leaf or a node with two or more children.</a:t>
            </a:r>
            <a:endParaRPr lang="en-IN" sz="1800" dirty="0" smtClean="0"/>
          </a:p>
          <a:p>
            <a:r>
              <a:rPr lang="en-US" sz="1800" dirty="0" smtClean="0"/>
              <a:t>A B+ tree can be viewed as a B-tree in which each node contains only keys (not key–value pairs), and to which an additional level is added at the bottom with linked leaves.</a:t>
            </a:r>
            <a:endParaRPr lang="en-IN" sz="1800" dirty="0" smtClean="0"/>
          </a:p>
          <a:p>
            <a:r>
              <a:rPr lang="en-US" sz="1800" dirty="0" smtClean="0"/>
              <a:t>The primary value of a B+ tree is in storing data for efficient retrieval in a block-oriented storage context — in particular, file systems. This is primarily because unlike binary search trees, B+ trees have very high fan-out (number of pointers to child nodes in a node,  typically on the order of 100 or more), which reduces the number of I/O operations required to find an element in the tree.</a:t>
            </a:r>
            <a:endParaRPr lang="en-IN" sz="1800" dirty="0" smtClean="0"/>
          </a:p>
          <a:p>
            <a:r>
              <a:rPr lang="en-US" sz="1800" dirty="0" smtClean="0"/>
              <a:t>A B+-tree is a very efficient, dynamic, balanced, search tree that can be used even when the data structure is too big to fit into main memory. It is a generalization of a binary search tree, with many keys allowed per internal and external node. Here is an example of a B+-tree containing 16 data entries in the leaves</a:t>
            </a:r>
            <a:r>
              <a:rPr lang="en-US" sz="2000" dirty="0" smtClean="0"/>
              <a:t>. </a:t>
            </a:r>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67</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pic>
        <p:nvPicPr>
          <p:cNvPr id="6" name="Picture 5"/>
          <p:cNvPicPr/>
          <p:nvPr/>
        </p:nvPicPr>
        <p:blipFill>
          <a:blip r:embed="rId2" cstate="print"/>
          <a:srcRect/>
          <a:stretch>
            <a:fillRect/>
          </a:stretch>
        </p:blipFill>
        <p:spPr bwMode="auto">
          <a:xfrm>
            <a:off x="899592" y="4941169"/>
            <a:ext cx="7272808" cy="1512168"/>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360040"/>
          </a:xfrm>
        </p:spPr>
        <p:txBody>
          <a:bodyPr>
            <a:noAutofit/>
          </a:bodyPr>
          <a:lstStyle/>
          <a:p>
            <a:r>
              <a:rPr lang="en-US" sz="2800" b="1" dirty="0" smtClean="0"/>
              <a:t/>
            </a:r>
            <a:br>
              <a:rPr lang="en-US" sz="2800" b="1" dirty="0" smtClean="0"/>
            </a:br>
            <a:r>
              <a:rPr lang="en-US" sz="2800" b="1" dirty="0" smtClean="0"/>
              <a:t>2-3 Trees</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548680"/>
            <a:ext cx="8229600" cy="5760640"/>
          </a:xfrm>
        </p:spPr>
        <p:txBody>
          <a:bodyPr>
            <a:normAutofit/>
          </a:bodyPr>
          <a:lstStyle/>
          <a:p>
            <a:r>
              <a:rPr lang="en-US" sz="1800" dirty="0" smtClean="0"/>
              <a:t>A 2–3 tree is a tree data structure, where every node with children (internal node) has either two children (2-node) and one data element or three children (3-nodes) and two data elements. According to Knuth, "a B-tree of order 3 is a 2-3 tree." Nodes on the outside of the tree (leaf nodes) have no children and one or two data elements. 2−3 trees were invented by John </a:t>
            </a:r>
            <a:r>
              <a:rPr lang="en-US" sz="1800" dirty="0" err="1" smtClean="0"/>
              <a:t>Hopcroft</a:t>
            </a:r>
            <a:r>
              <a:rPr lang="en-US" sz="1800" dirty="0" smtClean="0"/>
              <a:t> in 1970.</a:t>
            </a:r>
          </a:p>
          <a:p>
            <a:r>
              <a:rPr lang="en-IN" sz="1800" dirty="0" smtClean="0"/>
              <a:t>Here are the properties of a 2-3 tree:</a:t>
            </a:r>
          </a:p>
          <a:p>
            <a:pPr lvl="1" hangingPunct="0"/>
            <a:r>
              <a:rPr lang="en-US" sz="1400" dirty="0" smtClean="0"/>
              <a:t>Each node has either one value or two value</a:t>
            </a:r>
            <a:endParaRPr lang="en-IN" sz="1400" dirty="0" smtClean="0"/>
          </a:p>
          <a:p>
            <a:pPr lvl="1" hangingPunct="0"/>
            <a:r>
              <a:rPr lang="en-US" sz="1400" dirty="0" smtClean="0"/>
              <a:t>A node with one value is either a leaf node or has exactly two children (non-null). Values in left subtree &lt; value in node &lt; values in right subtree</a:t>
            </a:r>
            <a:endParaRPr lang="en-IN" sz="1400" dirty="0" smtClean="0"/>
          </a:p>
          <a:p>
            <a:pPr lvl="1" hangingPunct="0"/>
            <a:r>
              <a:rPr lang="en-US" sz="1400" dirty="0" smtClean="0"/>
              <a:t>A node with two values is either a leaf node or has exactly three children (non-null). Values in left subtree &lt; first value in node &lt; values in middle subtree &lt; second value in node &lt; value in right subtree.</a:t>
            </a:r>
            <a:endParaRPr lang="en-IN" sz="1400" dirty="0" smtClean="0"/>
          </a:p>
          <a:p>
            <a:pPr lvl="1" hangingPunct="0"/>
            <a:r>
              <a:rPr lang="en-US" sz="1400" dirty="0" smtClean="0"/>
              <a:t>All leaf nodes are at the same level of the tree</a:t>
            </a:r>
            <a:endParaRPr lang="en-IN" sz="1400" dirty="0" smtClean="0"/>
          </a:p>
          <a:p>
            <a:endParaRPr lang="en-IN" sz="1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68</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pic>
        <p:nvPicPr>
          <p:cNvPr id="6" name="Picture 5" descr="https://upload.wikimedia.org/wikipedia/commons/thumb/3/3a/2-3-4_tree_2-node.svg/110px-2-3-4_tree_2-node.svg.png">
            <a:hlinkClick r:id="rId2"/>
          </p:cNvPr>
          <p:cNvPicPr/>
          <p:nvPr/>
        </p:nvPicPr>
        <p:blipFill>
          <a:blip r:embed="rId3" cstate="print"/>
          <a:srcRect/>
          <a:stretch>
            <a:fillRect/>
          </a:stretch>
        </p:blipFill>
        <p:spPr bwMode="auto">
          <a:xfrm>
            <a:off x="899592" y="4365104"/>
            <a:ext cx="2304256" cy="2016224"/>
          </a:xfrm>
          <a:prstGeom prst="rect">
            <a:avLst/>
          </a:prstGeom>
          <a:noFill/>
          <a:ln w="9525">
            <a:noFill/>
            <a:miter lim="800000"/>
            <a:headEnd/>
            <a:tailEnd/>
          </a:ln>
        </p:spPr>
      </p:pic>
      <p:pic>
        <p:nvPicPr>
          <p:cNvPr id="7" name="Picture 6" descr="https://upload.wikimedia.org/wikipedia/commons/thumb/4/4a/2-3-4-tree_3-node.svg/120px-2-3-4-tree_3-node.svg.png">
            <a:hlinkClick r:id="rId4"/>
          </p:cNvPr>
          <p:cNvPicPr/>
          <p:nvPr/>
        </p:nvPicPr>
        <p:blipFill>
          <a:blip r:embed="rId5" cstate="print"/>
          <a:srcRect/>
          <a:stretch>
            <a:fillRect/>
          </a:stretch>
        </p:blipFill>
        <p:spPr bwMode="auto">
          <a:xfrm>
            <a:off x="4427984" y="4221088"/>
            <a:ext cx="2664296" cy="2016224"/>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2-3-4 Trees</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pPr hangingPunct="0"/>
            <a:r>
              <a:rPr lang="en-US" sz="2000" dirty="0" smtClean="0"/>
              <a:t>A variation on the B-Tree is a </a:t>
            </a:r>
            <a:r>
              <a:rPr lang="en-US" sz="2000" b="1" dirty="0" smtClean="0"/>
              <a:t>2-3-4 Tree</a:t>
            </a:r>
            <a:r>
              <a:rPr lang="en-US" sz="2000" dirty="0" smtClean="0"/>
              <a:t>, which is a </a:t>
            </a:r>
            <a:r>
              <a:rPr lang="en-US" sz="2000" dirty="0" err="1" smtClean="0"/>
              <a:t>multiway</a:t>
            </a:r>
            <a:r>
              <a:rPr lang="en-US" sz="2000" dirty="0" smtClean="0"/>
              <a:t> tree in which all non-leaf nodes have 2, 3, or 4 children. Therefore:</a:t>
            </a:r>
            <a:endParaRPr lang="en-IN" sz="2000" dirty="0" smtClean="0"/>
          </a:p>
          <a:p>
            <a:pPr lvl="1" hangingPunct="0"/>
            <a:r>
              <a:rPr lang="en-US" sz="1600" dirty="0" smtClean="0"/>
              <a:t>Each node stores at most 3 values</a:t>
            </a:r>
            <a:endParaRPr lang="en-IN" sz="1600" dirty="0" smtClean="0"/>
          </a:p>
          <a:p>
            <a:pPr lvl="1" hangingPunct="0"/>
            <a:r>
              <a:rPr lang="en-US" sz="1600" dirty="0" smtClean="0"/>
              <a:t>Each internal node is a 2-node, 3-node, or 4-node</a:t>
            </a:r>
            <a:endParaRPr lang="en-IN" sz="1600" dirty="0" smtClean="0"/>
          </a:p>
          <a:p>
            <a:pPr lvl="1" hangingPunct="0"/>
            <a:r>
              <a:rPr lang="en-US" sz="1600" dirty="0" smtClean="0"/>
              <a:t>All the leaves are on the same level</a:t>
            </a:r>
            <a:endParaRPr lang="en-IN" sz="16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69</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pic>
        <p:nvPicPr>
          <p:cNvPr id="6" name="Picture 5" descr="http://faculty.cs.niu.edu/~freedman/340/340notes/gifImages/340red8.gif"/>
          <p:cNvPicPr/>
          <p:nvPr/>
        </p:nvPicPr>
        <p:blipFill>
          <a:blip r:embed="rId2" cstate="print"/>
          <a:srcRect/>
          <a:stretch>
            <a:fillRect/>
          </a:stretch>
        </p:blipFill>
        <p:spPr bwMode="auto">
          <a:xfrm>
            <a:off x="1814512" y="2731454"/>
            <a:ext cx="5514975" cy="139509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Algorithm  ( contd.)</a:t>
            </a:r>
            <a:endParaRPr lang="en-IN" dirty="0"/>
          </a:p>
        </p:txBody>
      </p:sp>
      <p:sp>
        <p:nvSpPr>
          <p:cNvPr id="3" name="Content Placeholder 2"/>
          <p:cNvSpPr>
            <a:spLocks noGrp="1"/>
          </p:cNvSpPr>
          <p:nvPr>
            <p:ph idx="1"/>
          </p:nvPr>
        </p:nvSpPr>
        <p:spPr/>
        <p:txBody>
          <a:bodyPr>
            <a:normAutofit fontScale="77500" lnSpcReduction="20000"/>
          </a:bodyPr>
          <a:lstStyle/>
          <a:p>
            <a:r>
              <a:rPr lang="en-US" b="1" i="1" dirty="0"/>
              <a:t>Finiteness</a:t>
            </a:r>
            <a:r>
              <a:rPr lang="en-US" i="1" dirty="0"/>
              <a:t>.</a:t>
            </a:r>
            <a:r>
              <a:rPr lang="en-US" dirty="0"/>
              <a:t> An algorithm must always terminate after a finite number of steps.</a:t>
            </a:r>
            <a:endParaRPr lang="en-IN" dirty="0"/>
          </a:p>
          <a:p>
            <a:r>
              <a:rPr lang="en-US" b="1" i="1" dirty="0"/>
              <a:t>Definiteness</a:t>
            </a:r>
            <a:r>
              <a:rPr lang="en-US" i="1" dirty="0"/>
              <a:t>.</a:t>
            </a:r>
            <a:r>
              <a:rPr lang="en-US" dirty="0"/>
              <a:t> Each step of an algorithm must be precisely defined down to the last detail. The action to be carried out must be rigorously and unambiguously specified for each case.</a:t>
            </a:r>
            <a:endParaRPr lang="en-IN" dirty="0"/>
          </a:p>
          <a:p>
            <a:r>
              <a:rPr lang="en-US" b="1" i="1" dirty="0"/>
              <a:t>Input</a:t>
            </a:r>
            <a:r>
              <a:rPr lang="en-US" i="1" dirty="0"/>
              <a:t>. </a:t>
            </a:r>
            <a:r>
              <a:rPr lang="en-US" dirty="0"/>
              <a:t>An algorithm has zero or more inputs.</a:t>
            </a:r>
            <a:endParaRPr lang="en-IN" dirty="0"/>
          </a:p>
          <a:p>
            <a:r>
              <a:rPr lang="en-US" b="1" i="1" dirty="0"/>
              <a:t>Output</a:t>
            </a:r>
            <a:r>
              <a:rPr lang="en-US" i="1" dirty="0"/>
              <a:t>.</a:t>
            </a:r>
            <a:r>
              <a:rPr lang="en-US" dirty="0"/>
              <a:t> An algorithm has one or more outputs.</a:t>
            </a:r>
            <a:endParaRPr lang="en-IN" dirty="0"/>
          </a:p>
          <a:p>
            <a:r>
              <a:rPr lang="en-US" b="1" i="1" dirty="0"/>
              <a:t>Effectiveness</a:t>
            </a:r>
            <a:r>
              <a:rPr lang="en-US" i="1" dirty="0"/>
              <a:t>. </a:t>
            </a:r>
            <a:r>
              <a:rPr lang="en-US" dirty="0"/>
              <a:t>An algorithm is also generally expected to be effective, in the sense that its operations must all be sufficiently basic that they can in principle be done exactly and in a finite length of time by someone using pencil and paper.</a:t>
            </a:r>
            <a:endParaRPr lang="en-IN" dirty="0"/>
          </a:p>
          <a:p>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Red Black Trees</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1800" dirty="0" smtClean="0"/>
              <a:t>This type of representation results in a </a:t>
            </a:r>
            <a:r>
              <a:rPr lang="en-US" sz="1800" b="1" dirty="0" smtClean="0"/>
              <a:t>Red-Black Tree</a:t>
            </a:r>
            <a:r>
              <a:rPr lang="en-US" sz="1800" dirty="0" smtClean="0"/>
              <a:t>, which is a binary search tree with two types of links/nodes, red and black, that satisfy the following properties</a:t>
            </a:r>
            <a:r>
              <a:rPr lang="en-US" sz="2000" dirty="0" smtClean="0"/>
              <a:t>:</a:t>
            </a:r>
            <a:endParaRPr lang="en-IN" sz="2000" dirty="0" smtClean="0"/>
          </a:p>
          <a:p>
            <a:pPr lvl="1" hangingPunct="0"/>
            <a:r>
              <a:rPr lang="en-US" sz="1600" b="1" dirty="0" smtClean="0"/>
              <a:t>black condition</a:t>
            </a:r>
            <a:r>
              <a:rPr lang="en-US" sz="1600" dirty="0" smtClean="0"/>
              <a:t> - every path from the root to a leaf node has the same number of black links/nodes</a:t>
            </a:r>
            <a:endParaRPr lang="en-IN" sz="1600" dirty="0" smtClean="0"/>
          </a:p>
          <a:p>
            <a:pPr lvl="1" hangingPunct="0"/>
            <a:r>
              <a:rPr lang="en-US" sz="1600" b="1" dirty="0" smtClean="0"/>
              <a:t>red condition</a:t>
            </a:r>
            <a:r>
              <a:rPr lang="en-US" sz="1600" dirty="0" smtClean="0"/>
              <a:t> - no path from the root a leaf node has two or more consecutive red links/nodes (</a:t>
            </a:r>
            <a:r>
              <a:rPr lang="en-US" sz="1600" dirty="0" err="1" smtClean="0"/>
              <a:t>ie</a:t>
            </a:r>
            <a:r>
              <a:rPr lang="en-US" sz="1600" dirty="0" smtClean="0"/>
              <a:t>. every red node will have a black parent)</a:t>
            </a:r>
            <a:endParaRPr lang="en-IN" sz="1600" dirty="0" smtClean="0"/>
          </a:p>
          <a:p>
            <a:pPr lvl="1"/>
            <a:r>
              <a:rPr lang="en-US" sz="1600" dirty="0" smtClean="0"/>
              <a:t>the root is always black.</a:t>
            </a:r>
          </a:p>
          <a:p>
            <a:r>
              <a:rPr lang="en-US" sz="1600" dirty="0" smtClean="0"/>
              <a:t>The nodes in a Red-Black Tree might be represented as follows:</a:t>
            </a:r>
            <a:endParaRPr lang="en-IN" sz="1600" dirty="0" smtClean="0"/>
          </a:p>
          <a:p>
            <a:r>
              <a:rPr lang="en-IN" sz="1600" dirty="0" smtClean="0"/>
              <a:t>template &lt;class T&gt; class </a:t>
            </a:r>
            <a:r>
              <a:rPr lang="en-IN" sz="1600" dirty="0" err="1" smtClean="0"/>
              <a:t>RedBlackNode</a:t>
            </a:r>
            <a:r>
              <a:rPr lang="en-IN" sz="1600" dirty="0" smtClean="0"/>
              <a:t> {public:  ...  private:  T data; </a:t>
            </a:r>
          </a:p>
          <a:p>
            <a:r>
              <a:rPr lang="en-IN" sz="1600" dirty="0" smtClean="0"/>
              <a:t> char </a:t>
            </a:r>
            <a:r>
              <a:rPr lang="en-IN" sz="1600" dirty="0" err="1" smtClean="0"/>
              <a:t>color</a:t>
            </a:r>
            <a:r>
              <a:rPr lang="en-IN" sz="1600" dirty="0" smtClean="0"/>
              <a:t>;     // 'R' if the incoming link is red, 'B' if the incoming link is black </a:t>
            </a:r>
          </a:p>
          <a:p>
            <a:r>
              <a:rPr lang="en-IN" sz="1600" dirty="0" smtClean="0"/>
              <a:t> </a:t>
            </a:r>
            <a:r>
              <a:rPr lang="en-IN" sz="1600" dirty="0" err="1" smtClean="0"/>
              <a:t>RedBlackNode</a:t>
            </a:r>
            <a:r>
              <a:rPr lang="en-IN" sz="1600" dirty="0" smtClean="0"/>
              <a:t> *</a:t>
            </a:r>
            <a:r>
              <a:rPr lang="en-IN" sz="1600" dirty="0" err="1" smtClean="0"/>
              <a:t>leftChild</a:t>
            </a:r>
            <a:r>
              <a:rPr lang="en-IN" sz="1600" dirty="0" smtClean="0"/>
              <a:t>, *</a:t>
            </a:r>
            <a:r>
              <a:rPr lang="en-IN" sz="1600" dirty="0" err="1" smtClean="0"/>
              <a:t>rightChild</a:t>
            </a:r>
            <a:r>
              <a:rPr lang="en-IN" sz="1600" dirty="0" smtClean="0"/>
              <a:t>;};</a:t>
            </a:r>
            <a:endParaRPr lang="en-US" sz="1600" dirty="0" smtClean="0"/>
          </a:p>
          <a:p>
            <a:pPr lvl="1"/>
            <a:endParaRPr lang="en-US" sz="1600" dirty="0" smtClean="0"/>
          </a:p>
          <a:p>
            <a:pPr lvl="1"/>
            <a:endParaRPr lang="en-US" sz="1600" dirty="0" smtClean="0"/>
          </a:p>
          <a:p>
            <a:pPr lvl="1"/>
            <a:endParaRPr lang="en-IN" sz="16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70</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pic>
        <p:nvPicPr>
          <p:cNvPr id="6" name="Picture 5" descr="http://faculty.cs.niu.edu/~freedman/340/340notes/gifImages/340red28.gif"/>
          <p:cNvPicPr/>
          <p:nvPr/>
        </p:nvPicPr>
        <p:blipFill>
          <a:blip r:embed="rId2" cstate="print"/>
          <a:srcRect/>
          <a:stretch>
            <a:fillRect/>
          </a:stretch>
        </p:blipFill>
        <p:spPr bwMode="auto">
          <a:xfrm>
            <a:off x="4427984" y="3861048"/>
            <a:ext cx="4104456" cy="2599062"/>
          </a:xfrm>
          <a:prstGeom prst="rect">
            <a:avLst/>
          </a:prstGeom>
          <a:noFill/>
          <a:ln w="9525">
            <a:noFill/>
            <a:miter lim="800000"/>
            <a:headEnd/>
            <a:tailEnd/>
          </a:ln>
        </p:spPr>
      </p:pic>
      <p:pic>
        <p:nvPicPr>
          <p:cNvPr id="7" name="Picture 6" descr="http://faculty.cs.niu.edu/~freedman/340/340notes/gifImages/340red29.gif"/>
          <p:cNvPicPr/>
          <p:nvPr/>
        </p:nvPicPr>
        <p:blipFill>
          <a:blip r:embed="rId3" cstate="print"/>
          <a:srcRect/>
          <a:stretch>
            <a:fillRect/>
          </a:stretch>
        </p:blipFill>
        <p:spPr bwMode="auto">
          <a:xfrm>
            <a:off x="179512" y="4077072"/>
            <a:ext cx="4104456" cy="2524207"/>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Applications of Binary </a:t>
            </a:r>
            <a:r>
              <a:rPr lang="en-IN" sz="2800" dirty="0" smtClean="0"/>
              <a:t>Search </a:t>
            </a:r>
            <a:r>
              <a:rPr lang="en-US" sz="2800" dirty="0" smtClean="0"/>
              <a:t>Trees</a:t>
            </a:r>
            <a:endParaRPr lang="en-IN" sz="2800" dirty="0"/>
          </a:p>
        </p:txBody>
      </p:sp>
      <p:sp>
        <p:nvSpPr>
          <p:cNvPr id="3" name="Content Placeholder 2"/>
          <p:cNvSpPr>
            <a:spLocks noGrp="1"/>
          </p:cNvSpPr>
          <p:nvPr>
            <p:ph idx="1"/>
          </p:nvPr>
        </p:nvSpPr>
        <p:spPr>
          <a:xfrm>
            <a:off x="457200" y="548680"/>
            <a:ext cx="8229600" cy="5577483"/>
          </a:xfrm>
        </p:spPr>
        <p:txBody>
          <a:bodyPr>
            <a:normAutofit fontScale="85000" lnSpcReduction="20000"/>
          </a:bodyPr>
          <a:lstStyle/>
          <a:p>
            <a:pPr hangingPunct="0"/>
            <a:r>
              <a:rPr lang="en-US" sz="2000" dirty="0" smtClean="0"/>
              <a:t>Binary search trees (BST), sometimes called ordered or sorted binary trees, are a particular type of containers: data structures that store "items" (such as numbers, names etc.) in memory.</a:t>
            </a:r>
            <a:endParaRPr lang="en-IN" sz="2000" dirty="0" smtClean="0"/>
          </a:p>
          <a:p>
            <a:pPr hangingPunct="0"/>
            <a:r>
              <a:rPr lang="en-US" sz="2000" b="1" dirty="0" smtClean="0"/>
              <a:t>Binary Search Tree</a:t>
            </a:r>
            <a:r>
              <a:rPr lang="en-US" sz="2000" dirty="0" smtClean="0"/>
              <a:t> - Used in </a:t>
            </a:r>
            <a:r>
              <a:rPr lang="en-US" sz="2000" i="1" dirty="0" smtClean="0"/>
              <a:t>many</a:t>
            </a:r>
            <a:r>
              <a:rPr lang="en-US" sz="2000" dirty="0" smtClean="0"/>
              <a:t> search applications where data is constantly entering/leaving, such as the map and set objects in many languages' libraries.</a:t>
            </a:r>
            <a:endParaRPr lang="en-IN" sz="2000" dirty="0" smtClean="0"/>
          </a:p>
          <a:p>
            <a:pPr hangingPunct="0"/>
            <a:r>
              <a:rPr lang="en-US" sz="2000" b="1" dirty="0" smtClean="0"/>
              <a:t>Binary Space Partition </a:t>
            </a:r>
            <a:r>
              <a:rPr lang="en-US" sz="2000" dirty="0" smtClean="0"/>
              <a:t>- Used in almost every 3D video game to determine what objects need to be rendered.</a:t>
            </a:r>
            <a:endParaRPr lang="en-IN" sz="2000" dirty="0" smtClean="0"/>
          </a:p>
          <a:p>
            <a:pPr hangingPunct="0"/>
            <a:r>
              <a:rPr lang="en-US" sz="2000" b="1" dirty="0" smtClean="0"/>
              <a:t>Binary Tries</a:t>
            </a:r>
            <a:r>
              <a:rPr lang="en-US" sz="2000" dirty="0" smtClean="0"/>
              <a:t> - Used in almost every high-bandwidth router for storing router-tables.</a:t>
            </a:r>
            <a:endParaRPr lang="en-IN" sz="2000" dirty="0" smtClean="0"/>
          </a:p>
          <a:p>
            <a:pPr hangingPunct="0"/>
            <a:r>
              <a:rPr lang="en-US" sz="2000" b="1" dirty="0" smtClean="0"/>
              <a:t>Hash Trees</a:t>
            </a:r>
            <a:r>
              <a:rPr lang="en-US" sz="2000" dirty="0" smtClean="0"/>
              <a:t> - used in p2p programs and specialized image-signatures in which a hash needs to be verified, but the whole file is not available.</a:t>
            </a:r>
            <a:endParaRPr lang="en-IN" sz="2000" dirty="0" smtClean="0"/>
          </a:p>
          <a:p>
            <a:pPr hangingPunct="0"/>
            <a:r>
              <a:rPr lang="en-US" sz="2000" b="1" dirty="0" smtClean="0"/>
              <a:t>Heaps</a:t>
            </a:r>
            <a:r>
              <a:rPr lang="en-US" sz="2000" dirty="0" smtClean="0"/>
              <a:t> - Used in heap-sort; fast implementations of </a:t>
            </a:r>
            <a:r>
              <a:rPr lang="en-US" sz="2000" dirty="0" err="1" smtClean="0"/>
              <a:t>Dijkstra's</a:t>
            </a:r>
            <a:r>
              <a:rPr lang="en-US" sz="2000" dirty="0" smtClean="0"/>
              <a:t> algorithm; and in implementing efficient priority-queues, which are used in scheduling processes in many operating systems, Quality-of-Service in routers, and A* </a:t>
            </a:r>
            <a:r>
              <a:rPr lang="en-US" sz="2000" i="1" dirty="0" smtClean="0"/>
              <a:t>(path-finding algorithm used in AI applications, including video games)</a:t>
            </a:r>
            <a:r>
              <a:rPr lang="en-US" sz="2000" dirty="0" smtClean="0"/>
              <a:t>.</a:t>
            </a:r>
            <a:endParaRPr lang="en-IN" sz="2000" dirty="0" smtClean="0"/>
          </a:p>
          <a:p>
            <a:pPr hangingPunct="0"/>
            <a:r>
              <a:rPr lang="en-US" sz="2000" b="1" dirty="0" smtClean="0"/>
              <a:t>Huffman Coding Tree</a:t>
            </a:r>
            <a:r>
              <a:rPr lang="en-US" sz="2000" dirty="0" smtClean="0"/>
              <a:t> (Chip </a:t>
            </a:r>
            <a:r>
              <a:rPr lang="en-US" sz="2000" dirty="0" err="1" smtClean="0"/>
              <a:t>Uni</a:t>
            </a:r>
            <a:r>
              <a:rPr lang="en-US" sz="2000" dirty="0" smtClean="0"/>
              <a:t>) - used in compression algorithms, such as those used by the .jpeg and .mp3 file-formats.</a:t>
            </a:r>
            <a:endParaRPr lang="en-IN" sz="2000" dirty="0" smtClean="0"/>
          </a:p>
          <a:p>
            <a:pPr hangingPunct="0"/>
            <a:r>
              <a:rPr lang="en-US" sz="2000" b="1" dirty="0" smtClean="0"/>
              <a:t>GGM Trees</a:t>
            </a:r>
            <a:r>
              <a:rPr lang="en-US" sz="2000" dirty="0" smtClean="0"/>
              <a:t> - Used in cryptographic applications to generate a tree of pseudo-random numbers.</a:t>
            </a:r>
            <a:endParaRPr lang="en-IN" sz="2000" dirty="0" smtClean="0"/>
          </a:p>
          <a:p>
            <a:pPr hangingPunct="0"/>
            <a:r>
              <a:rPr lang="en-US" sz="2000" b="1" dirty="0" smtClean="0"/>
              <a:t>Syntax Tree</a:t>
            </a:r>
            <a:r>
              <a:rPr lang="en-US" sz="2000" dirty="0" smtClean="0"/>
              <a:t> - Constructed by compilers and (implicitly) calculators to parse expressions.</a:t>
            </a:r>
            <a:endParaRPr lang="en-IN" sz="2000" dirty="0" smtClean="0"/>
          </a:p>
          <a:p>
            <a:pPr hangingPunct="0"/>
            <a:r>
              <a:rPr lang="en-US" sz="2000" b="1" dirty="0" err="1" smtClean="0"/>
              <a:t>Treap</a:t>
            </a:r>
            <a:r>
              <a:rPr lang="en-US" sz="2000" dirty="0" smtClean="0"/>
              <a:t> - Randomized data structure used in wireless networking and memory allocation.</a:t>
            </a:r>
            <a:endParaRPr lang="en-IN" sz="2000" dirty="0" smtClean="0"/>
          </a:p>
          <a:p>
            <a:pPr hangingPunct="0"/>
            <a:r>
              <a:rPr lang="en-US" sz="2000" b="1" dirty="0" smtClean="0"/>
              <a:t>T-tree</a:t>
            </a:r>
            <a:r>
              <a:rPr lang="en-US" sz="2000" dirty="0" smtClean="0"/>
              <a:t> - Though most databases use some form of B-tree to store data on the drive, databases which keep all (most) their data in memory often use T-trees to do so.</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71</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MAP</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548680"/>
            <a:ext cx="8229600" cy="5760640"/>
          </a:xfrm>
        </p:spPr>
        <p:txBody>
          <a:bodyPr>
            <a:normAutofit fontScale="92500" lnSpcReduction="10000"/>
          </a:bodyPr>
          <a:lstStyle/>
          <a:p>
            <a:pPr hangingPunct="0"/>
            <a:r>
              <a:rPr lang="en-US" sz="2000" dirty="0" smtClean="0"/>
              <a:t>A </a:t>
            </a:r>
            <a:r>
              <a:rPr lang="en-US" sz="2000" b="1" i="1" dirty="0" smtClean="0"/>
              <a:t>map </a:t>
            </a:r>
            <a:r>
              <a:rPr lang="en-US" sz="2000" dirty="0" smtClean="0"/>
              <a:t>is an abstract data type designed to efficiently store and retrieve values based upon a uniquely identifying </a:t>
            </a:r>
            <a:r>
              <a:rPr lang="en-US" sz="2000" b="1" i="1" dirty="0" smtClean="0"/>
              <a:t>search key </a:t>
            </a:r>
            <a:r>
              <a:rPr lang="en-US" sz="2000" dirty="0" smtClean="0"/>
              <a:t>for each. Specifically, a map stores </a:t>
            </a:r>
            <a:r>
              <a:rPr lang="en-US" sz="2000" dirty="0" err="1" smtClean="0"/>
              <a:t>keyvalue</a:t>
            </a:r>
            <a:r>
              <a:rPr lang="en-US" sz="2000" dirty="0" smtClean="0"/>
              <a:t> pairs (</a:t>
            </a:r>
            <a:r>
              <a:rPr lang="en-US" sz="2000" i="1" dirty="0" smtClean="0"/>
              <a:t>k</a:t>
            </a:r>
            <a:r>
              <a:rPr lang="en-US" sz="2000" dirty="0" smtClean="0"/>
              <a:t>,</a:t>
            </a:r>
            <a:r>
              <a:rPr lang="en-US" sz="2000" i="1" dirty="0" smtClean="0"/>
              <a:t>v</a:t>
            </a:r>
            <a:r>
              <a:rPr lang="en-US" sz="2000" dirty="0" smtClean="0"/>
              <a:t>), which we call </a:t>
            </a:r>
            <a:r>
              <a:rPr lang="en-US" sz="2000" b="1" i="1" dirty="0" smtClean="0"/>
              <a:t>entries</a:t>
            </a:r>
            <a:r>
              <a:rPr lang="en-US" sz="2000" dirty="0" smtClean="0"/>
              <a:t>, where </a:t>
            </a:r>
            <a:r>
              <a:rPr lang="en-US" sz="2000" i="1" dirty="0" smtClean="0"/>
              <a:t>k </a:t>
            </a:r>
            <a:r>
              <a:rPr lang="en-US" sz="2000" dirty="0" smtClean="0"/>
              <a:t>is the key and </a:t>
            </a:r>
            <a:r>
              <a:rPr lang="en-US" sz="2000" i="1" dirty="0" smtClean="0"/>
              <a:t>v </a:t>
            </a:r>
            <a:r>
              <a:rPr lang="en-US" sz="2000" dirty="0" smtClean="0"/>
              <a:t>is its corresponding value. Keys are required to be unique, so that the association of keys to values defines a mapping.</a:t>
            </a:r>
            <a:endParaRPr lang="en-IN" sz="2000" dirty="0" smtClean="0"/>
          </a:p>
          <a:p>
            <a:pPr lvl="1" hangingPunct="0"/>
            <a:r>
              <a:rPr lang="en-US" sz="1600" dirty="0" smtClean="0"/>
              <a:t>The key of a page is its URL (e.g., </a:t>
            </a:r>
            <a:r>
              <a:rPr lang="en-US" sz="1600" u="sng" dirty="0" smtClean="0">
                <a:hlinkClick r:id="rId2"/>
              </a:rPr>
              <a:t>http://neofour.com/</a:t>
            </a:r>
            <a:r>
              <a:rPr lang="en-US" sz="1600" dirty="0" smtClean="0"/>
              <a:t> ) and its value is the page content.</a:t>
            </a:r>
            <a:endParaRPr lang="en-IN" sz="1600" dirty="0" smtClean="0"/>
          </a:p>
          <a:p>
            <a:pPr lvl="1" hangingPunct="0"/>
            <a:r>
              <a:rPr lang="en-US" sz="1600" dirty="0" smtClean="0"/>
              <a:t>Since a map stores a collection of objects, it should be viewed as a collection of</a:t>
            </a:r>
            <a:endParaRPr lang="en-IN" sz="1600" dirty="0" smtClean="0"/>
          </a:p>
          <a:p>
            <a:pPr lvl="1" hangingPunct="0"/>
            <a:r>
              <a:rPr lang="en-US" sz="1600" dirty="0" smtClean="0"/>
              <a:t>key-value pairs.</a:t>
            </a:r>
          </a:p>
          <a:p>
            <a:pPr hangingPunct="0"/>
            <a:r>
              <a:rPr lang="en-US" sz="2000" dirty="0" smtClean="0"/>
              <a:t> As an ADT, a </a:t>
            </a:r>
            <a:r>
              <a:rPr lang="en-US" sz="2000" b="1" i="1" dirty="0" smtClean="0"/>
              <a:t>map </a:t>
            </a:r>
            <a:r>
              <a:rPr lang="en-US" sz="2000" i="1" dirty="0" smtClean="0"/>
              <a:t>M </a:t>
            </a:r>
            <a:r>
              <a:rPr lang="en-US" sz="2000" dirty="0" smtClean="0"/>
              <a:t>supports the following methods:</a:t>
            </a:r>
            <a:endParaRPr lang="en-IN" sz="2000" dirty="0" smtClean="0"/>
          </a:p>
          <a:p>
            <a:pPr lvl="1" hangingPunct="0"/>
            <a:r>
              <a:rPr lang="en-US" sz="1600" b="1" dirty="0" smtClean="0"/>
              <a:t>size</a:t>
            </a:r>
            <a:r>
              <a:rPr lang="en-US" sz="1600" dirty="0" smtClean="0"/>
              <a:t>( ): Returns the number of entries in </a:t>
            </a:r>
            <a:r>
              <a:rPr lang="en-US" sz="1600" i="1" dirty="0" smtClean="0"/>
              <a:t>M</a:t>
            </a:r>
            <a:r>
              <a:rPr lang="en-US" sz="1600" dirty="0" smtClean="0"/>
              <a:t>.</a:t>
            </a:r>
            <a:endParaRPr lang="en-IN" sz="1600" dirty="0" smtClean="0"/>
          </a:p>
          <a:p>
            <a:pPr lvl="1" hangingPunct="0"/>
            <a:r>
              <a:rPr lang="en-US" sz="1600" b="1" dirty="0" smtClean="0"/>
              <a:t>isEmpty</a:t>
            </a:r>
            <a:r>
              <a:rPr lang="en-US" sz="1600" dirty="0" smtClean="0"/>
              <a:t>( ): Returns a </a:t>
            </a:r>
            <a:r>
              <a:rPr lang="en-US" sz="1600" dirty="0" err="1" smtClean="0"/>
              <a:t>boolean</a:t>
            </a:r>
            <a:r>
              <a:rPr lang="en-US" sz="1600" dirty="0" smtClean="0"/>
              <a:t> indicating whether </a:t>
            </a:r>
            <a:r>
              <a:rPr lang="en-US" sz="1600" i="1" dirty="0" smtClean="0"/>
              <a:t>M </a:t>
            </a:r>
            <a:r>
              <a:rPr lang="en-US" sz="1600" dirty="0" smtClean="0"/>
              <a:t>is empty.</a:t>
            </a:r>
            <a:endParaRPr lang="en-IN" sz="1600" dirty="0" smtClean="0"/>
          </a:p>
          <a:p>
            <a:pPr lvl="1" hangingPunct="0"/>
            <a:r>
              <a:rPr lang="en-US" sz="1600" b="1" dirty="0" smtClean="0"/>
              <a:t>get(</a:t>
            </a:r>
            <a:r>
              <a:rPr lang="en-US" sz="1600" b="1" i="1" dirty="0" smtClean="0"/>
              <a:t>k</a:t>
            </a:r>
            <a:r>
              <a:rPr lang="en-US" sz="1600" dirty="0" smtClean="0"/>
              <a:t>): Returns the value </a:t>
            </a:r>
            <a:r>
              <a:rPr lang="en-US" sz="1600" i="1" dirty="0" smtClean="0"/>
              <a:t>v </a:t>
            </a:r>
            <a:r>
              <a:rPr lang="en-US" sz="1600" dirty="0" smtClean="0"/>
              <a:t>associated with key </a:t>
            </a:r>
            <a:r>
              <a:rPr lang="en-US" sz="1600" i="1" dirty="0" smtClean="0"/>
              <a:t>k</a:t>
            </a:r>
            <a:r>
              <a:rPr lang="en-US" sz="1600" dirty="0" smtClean="0"/>
              <a:t>, if such an entry exists;</a:t>
            </a:r>
            <a:r>
              <a:rPr lang="en-IN" sz="1600" dirty="0" smtClean="0"/>
              <a:t> </a:t>
            </a:r>
            <a:r>
              <a:rPr lang="en-US" sz="1600" dirty="0" smtClean="0"/>
              <a:t>otherwise returns null.</a:t>
            </a:r>
            <a:endParaRPr lang="en-IN" sz="1600" dirty="0" smtClean="0"/>
          </a:p>
          <a:p>
            <a:pPr lvl="1" hangingPunct="0"/>
            <a:r>
              <a:rPr lang="en-US" sz="1600" b="1" dirty="0" smtClean="0"/>
              <a:t>put(</a:t>
            </a:r>
            <a:r>
              <a:rPr lang="en-US" sz="1600" b="1" i="1" dirty="0" smtClean="0"/>
              <a:t>k</a:t>
            </a:r>
            <a:r>
              <a:rPr lang="en-US" sz="1600" dirty="0" smtClean="0"/>
              <a:t>, </a:t>
            </a:r>
            <a:r>
              <a:rPr lang="en-US" sz="1600" i="1" dirty="0" smtClean="0"/>
              <a:t>v</a:t>
            </a:r>
            <a:r>
              <a:rPr lang="en-US" sz="1600" dirty="0" smtClean="0"/>
              <a:t>): If </a:t>
            </a:r>
            <a:r>
              <a:rPr lang="en-US" sz="1600" i="1" dirty="0" smtClean="0"/>
              <a:t>M </a:t>
            </a:r>
            <a:r>
              <a:rPr lang="en-US" sz="1600" dirty="0" smtClean="0"/>
              <a:t>does not have an entry with key equal to </a:t>
            </a:r>
            <a:r>
              <a:rPr lang="en-US" sz="1600" i="1" dirty="0" smtClean="0"/>
              <a:t>k</a:t>
            </a:r>
            <a:r>
              <a:rPr lang="en-US" sz="1600" dirty="0" smtClean="0"/>
              <a:t>, then adds entry</a:t>
            </a:r>
            <a:r>
              <a:rPr lang="en-IN" sz="1600" dirty="0" smtClean="0"/>
              <a:t> </a:t>
            </a:r>
            <a:r>
              <a:rPr lang="en-US" sz="1600" dirty="0" smtClean="0"/>
              <a:t>(</a:t>
            </a:r>
            <a:r>
              <a:rPr lang="en-US" sz="1600" i="1" dirty="0" smtClean="0"/>
              <a:t>k</a:t>
            </a:r>
            <a:r>
              <a:rPr lang="en-US" sz="1600" dirty="0" smtClean="0"/>
              <a:t>,</a:t>
            </a:r>
            <a:r>
              <a:rPr lang="en-US" sz="1600" i="1" dirty="0" smtClean="0"/>
              <a:t>v</a:t>
            </a:r>
            <a:r>
              <a:rPr lang="en-US" sz="1600" dirty="0" smtClean="0"/>
              <a:t>) to </a:t>
            </a:r>
            <a:r>
              <a:rPr lang="en-US" sz="1600" i="1" dirty="0" smtClean="0"/>
              <a:t>M </a:t>
            </a:r>
            <a:r>
              <a:rPr lang="en-US" sz="1600" dirty="0" smtClean="0"/>
              <a:t>and returns null; else, replaces with </a:t>
            </a:r>
            <a:r>
              <a:rPr lang="en-US" sz="1600" i="1" dirty="0" smtClean="0"/>
              <a:t>v </a:t>
            </a:r>
            <a:r>
              <a:rPr lang="en-US" sz="1600" dirty="0" smtClean="0"/>
              <a:t>the existing</a:t>
            </a:r>
            <a:r>
              <a:rPr lang="en-IN" sz="1600" dirty="0" smtClean="0"/>
              <a:t> </a:t>
            </a:r>
            <a:r>
              <a:rPr lang="en-US" sz="1600" dirty="0" smtClean="0"/>
              <a:t>value of the entry with key equal to </a:t>
            </a:r>
            <a:r>
              <a:rPr lang="en-US" sz="1600" i="1" dirty="0" smtClean="0"/>
              <a:t>k </a:t>
            </a:r>
            <a:r>
              <a:rPr lang="en-US" sz="1600" dirty="0" smtClean="0"/>
              <a:t>and returns the old value.</a:t>
            </a:r>
            <a:endParaRPr lang="en-IN" sz="1600" dirty="0" smtClean="0"/>
          </a:p>
          <a:p>
            <a:pPr lvl="1" hangingPunct="0"/>
            <a:r>
              <a:rPr lang="en-US" sz="1600" b="1" dirty="0" smtClean="0"/>
              <a:t>remove(</a:t>
            </a:r>
            <a:r>
              <a:rPr lang="en-US" sz="1600" b="1" i="1" dirty="0" smtClean="0"/>
              <a:t>k</a:t>
            </a:r>
            <a:r>
              <a:rPr lang="en-US" sz="1600" dirty="0" smtClean="0"/>
              <a:t>): Removes from </a:t>
            </a:r>
            <a:r>
              <a:rPr lang="en-US" sz="1600" i="1" dirty="0" smtClean="0"/>
              <a:t>M </a:t>
            </a:r>
            <a:r>
              <a:rPr lang="en-US" sz="1600" dirty="0" smtClean="0"/>
              <a:t>the entry with key equal to </a:t>
            </a:r>
            <a:r>
              <a:rPr lang="en-US" sz="1600" i="1" dirty="0" smtClean="0"/>
              <a:t>k</a:t>
            </a:r>
            <a:r>
              <a:rPr lang="en-US" sz="1600" dirty="0" smtClean="0"/>
              <a:t>, and returns its</a:t>
            </a:r>
            <a:r>
              <a:rPr lang="en-IN" sz="1600" dirty="0" smtClean="0"/>
              <a:t> </a:t>
            </a:r>
            <a:r>
              <a:rPr lang="en-US" sz="1600" dirty="0" smtClean="0"/>
              <a:t>value; if </a:t>
            </a:r>
            <a:r>
              <a:rPr lang="en-US" sz="1600" i="1" dirty="0" smtClean="0"/>
              <a:t>M </a:t>
            </a:r>
            <a:r>
              <a:rPr lang="en-US" sz="1600" dirty="0" smtClean="0"/>
              <a:t>has no such entry, then returns null.</a:t>
            </a:r>
            <a:endParaRPr lang="en-IN" sz="1600" dirty="0" smtClean="0"/>
          </a:p>
          <a:p>
            <a:pPr lvl="1" hangingPunct="0"/>
            <a:r>
              <a:rPr lang="en-US" sz="1600" b="1" dirty="0" err="1" smtClean="0"/>
              <a:t>keySet</a:t>
            </a:r>
            <a:r>
              <a:rPr lang="en-US" sz="1600" dirty="0" smtClean="0"/>
              <a:t>( ): Returns an </a:t>
            </a:r>
            <a:r>
              <a:rPr lang="en-US" sz="1600" dirty="0" err="1" smtClean="0"/>
              <a:t>iterable</a:t>
            </a:r>
            <a:r>
              <a:rPr lang="en-US" sz="1600" dirty="0" smtClean="0"/>
              <a:t> collection containing all the keys stored </a:t>
            </a:r>
            <a:r>
              <a:rPr lang="en-US" sz="1600" dirty="0" err="1" smtClean="0"/>
              <a:t>in</a:t>
            </a:r>
            <a:r>
              <a:rPr lang="en-US" sz="1600" i="1" dirty="0" err="1" smtClean="0"/>
              <a:t>M</a:t>
            </a:r>
            <a:r>
              <a:rPr lang="en-US" sz="1600" dirty="0" smtClean="0"/>
              <a:t>.</a:t>
            </a:r>
            <a:endParaRPr lang="en-IN" sz="1600" dirty="0" smtClean="0"/>
          </a:p>
          <a:p>
            <a:pPr lvl="1" hangingPunct="0"/>
            <a:r>
              <a:rPr lang="en-US" sz="1600" b="1" dirty="0" smtClean="0"/>
              <a:t>values</a:t>
            </a:r>
            <a:r>
              <a:rPr lang="en-US" sz="1600" dirty="0" smtClean="0"/>
              <a:t>( ): Returns an </a:t>
            </a:r>
            <a:r>
              <a:rPr lang="en-US" sz="1600" dirty="0" err="1" smtClean="0"/>
              <a:t>iterable</a:t>
            </a:r>
            <a:r>
              <a:rPr lang="en-US" sz="1600" dirty="0" smtClean="0"/>
              <a:t> collection containing all the </a:t>
            </a:r>
            <a:r>
              <a:rPr lang="en-US" sz="1600" i="1" dirty="0" smtClean="0"/>
              <a:t>values </a:t>
            </a:r>
            <a:r>
              <a:rPr lang="en-US" sz="1600" dirty="0" smtClean="0"/>
              <a:t>of entries</a:t>
            </a:r>
            <a:r>
              <a:rPr lang="en-IN" sz="1600" dirty="0" smtClean="0"/>
              <a:t> </a:t>
            </a:r>
            <a:r>
              <a:rPr lang="en-US" sz="1600" dirty="0" smtClean="0"/>
              <a:t>stored in </a:t>
            </a:r>
            <a:r>
              <a:rPr lang="en-US" sz="1600" i="1" dirty="0" smtClean="0"/>
              <a:t>M </a:t>
            </a:r>
            <a:r>
              <a:rPr lang="en-US" sz="1600" dirty="0" smtClean="0"/>
              <a:t>(with repetition if multiple keys map to the same</a:t>
            </a:r>
            <a:r>
              <a:rPr lang="en-IN" sz="1600" dirty="0" smtClean="0"/>
              <a:t> </a:t>
            </a:r>
            <a:r>
              <a:rPr lang="en-US" sz="1600" dirty="0" smtClean="0"/>
              <a:t>value).</a:t>
            </a:r>
            <a:endParaRPr lang="en-IN" sz="1600" dirty="0" smtClean="0"/>
          </a:p>
          <a:p>
            <a:pPr lvl="1" hangingPunct="0"/>
            <a:r>
              <a:rPr lang="en-US" sz="1600" b="1" dirty="0" err="1" smtClean="0"/>
              <a:t>entrySet</a:t>
            </a:r>
            <a:r>
              <a:rPr lang="en-US" sz="1600" dirty="0" smtClean="0"/>
              <a:t>( ): Returns an </a:t>
            </a:r>
            <a:r>
              <a:rPr lang="en-US" sz="1600" dirty="0" err="1" smtClean="0"/>
              <a:t>iterable</a:t>
            </a:r>
            <a:r>
              <a:rPr lang="en-US" sz="1600" dirty="0" smtClean="0"/>
              <a:t> collection containing all the key-value entries</a:t>
            </a:r>
            <a:r>
              <a:rPr lang="en-IN" sz="1600" dirty="0" smtClean="0"/>
              <a:t> </a:t>
            </a:r>
            <a:r>
              <a:rPr lang="en-US" sz="1600" dirty="0" smtClean="0"/>
              <a:t>in </a:t>
            </a:r>
            <a:r>
              <a:rPr lang="en-US" sz="1600" i="1" dirty="0" smtClean="0"/>
              <a:t>M</a:t>
            </a:r>
            <a:r>
              <a:rPr lang="en-US" sz="1600" dirty="0" smtClean="0"/>
              <a:t>.</a:t>
            </a:r>
            <a:endParaRPr lang="en-IN" sz="16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72</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Map Example</a:t>
            </a:r>
            <a:endParaRPr lang="en-IN" sz="2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73</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pic>
        <p:nvPicPr>
          <p:cNvPr id="6" name="Content Placeholder 5"/>
          <p:cNvPicPr>
            <a:picLocks noGrp="1"/>
          </p:cNvPicPr>
          <p:nvPr>
            <p:ph idx="1"/>
          </p:nvPr>
        </p:nvPicPr>
        <p:blipFill>
          <a:blip r:embed="rId2" cstate="print"/>
          <a:srcRect/>
          <a:stretch>
            <a:fillRect/>
          </a:stretch>
        </p:blipFill>
        <p:spPr bwMode="auto">
          <a:xfrm>
            <a:off x="611560" y="548680"/>
            <a:ext cx="8280920" cy="5832648"/>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Java Map Interface</a:t>
            </a:r>
            <a:endParaRPr lang="en-IN" sz="2800" dirty="0"/>
          </a:p>
        </p:txBody>
      </p:sp>
      <p:sp>
        <p:nvSpPr>
          <p:cNvPr id="3" name="Content Placeholder 2"/>
          <p:cNvSpPr>
            <a:spLocks noGrp="1"/>
          </p:cNvSpPr>
          <p:nvPr>
            <p:ph idx="1"/>
          </p:nvPr>
        </p:nvSpPr>
        <p:spPr>
          <a:xfrm>
            <a:off x="457200" y="548680"/>
            <a:ext cx="8229600" cy="5832648"/>
          </a:xfrm>
        </p:spPr>
        <p:txBody>
          <a:bodyPr>
            <a:normAutofit/>
          </a:bodyPr>
          <a:lstStyle/>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74</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graphicFrame>
        <p:nvGraphicFramePr>
          <p:cNvPr id="1026" name="Object 2"/>
          <p:cNvGraphicFramePr>
            <a:graphicFrameLocks noChangeAspect="1"/>
          </p:cNvGraphicFramePr>
          <p:nvPr/>
        </p:nvGraphicFramePr>
        <p:xfrm>
          <a:off x="539552" y="511937"/>
          <a:ext cx="8136904" cy="5887378"/>
        </p:xfrm>
        <a:graphic>
          <a:graphicData uri="http://schemas.openxmlformats.org/presentationml/2006/ole">
            <p:oleObj spid="_x0000_s1026" name="Document" r:id="rId3" imgW="5954941" imgH="4308598" progId="Word.Document.12">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Java Map </a:t>
            </a:r>
            <a:r>
              <a:rPr lang="en-US" sz="2800" dirty="0" smtClean="0"/>
              <a:t>Interface  program</a:t>
            </a:r>
            <a:endParaRPr lang="en-IN" sz="2800" dirty="0"/>
          </a:p>
        </p:txBody>
      </p:sp>
      <p:sp>
        <p:nvSpPr>
          <p:cNvPr id="3" name="Content Placeholder 2"/>
          <p:cNvSpPr>
            <a:spLocks noGrp="1"/>
          </p:cNvSpPr>
          <p:nvPr>
            <p:ph idx="1"/>
          </p:nvPr>
        </p:nvSpPr>
        <p:spPr>
          <a:xfrm>
            <a:off x="457200" y="764704"/>
            <a:ext cx="8229600" cy="5361459"/>
          </a:xfrm>
        </p:spPr>
        <p:txBody>
          <a:bodyPr>
            <a:normAutofit fontScale="85000" lnSpcReduction="10000"/>
          </a:bodyPr>
          <a:lstStyle/>
          <a:p>
            <a:pPr hangingPunct="0">
              <a:buNone/>
            </a:pPr>
            <a:r>
              <a:rPr lang="en-US" sz="2000" dirty="0" smtClean="0"/>
              <a:t> </a:t>
            </a:r>
            <a:endParaRPr lang="en-IN" sz="2000" dirty="0" smtClean="0"/>
          </a:p>
          <a:p>
            <a:pPr hangingPunct="0">
              <a:buNone/>
            </a:pPr>
            <a:r>
              <a:rPr lang="en-US" sz="2000" b="1" dirty="0" smtClean="0"/>
              <a:t>import</a:t>
            </a:r>
            <a:r>
              <a:rPr lang="en-US" sz="2000" dirty="0" smtClean="0"/>
              <a:t> </a:t>
            </a:r>
            <a:r>
              <a:rPr lang="en-US" sz="2000" dirty="0" err="1" smtClean="0"/>
              <a:t>java.util</a:t>
            </a:r>
            <a:r>
              <a:rPr lang="en-US" sz="2000" dirty="0" smtClean="0"/>
              <a:t>.*;</a:t>
            </a:r>
            <a:endParaRPr lang="en-IN" sz="2000" dirty="0" smtClean="0"/>
          </a:p>
          <a:p>
            <a:pPr hangingPunct="0">
              <a:buNone/>
            </a:pPr>
            <a:r>
              <a:rPr lang="en-US" sz="2000" dirty="0" smtClean="0"/>
              <a:t> </a:t>
            </a:r>
            <a:endParaRPr lang="en-IN" sz="2000" dirty="0" smtClean="0"/>
          </a:p>
          <a:p>
            <a:pPr hangingPunct="0">
              <a:buNone/>
            </a:pPr>
            <a:r>
              <a:rPr lang="en-US" sz="2000" b="1" dirty="0" smtClean="0"/>
              <a:t>public</a:t>
            </a:r>
            <a:r>
              <a:rPr lang="en-US" sz="2000" dirty="0" smtClean="0"/>
              <a:t> </a:t>
            </a:r>
            <a:r>
              <a:rPr lang="en-US" sz="2000" b="1" dirty="0" smtClean="0"/>
              <a:t>class</a:t>
            </a:r>
            <a:r>
              <a:rPr lang="en-US" sz="2000" dirty="0" smtClean="0"/>
              <a:t> </a:t>
            </a:r>
            <a:r>
              <a:rPr lang="en-US" sz="2000" dirty="0" err="1" smtClean="0"/>
              <a:t>MapInterfaceExample</a:t>
            </a:r>
            <a:r>
              <a:rPr lang="en-US" sz="2000" dirty="0" smtClean="0"/>
              <a:t> {</a:t>
            </a:r>
            <a:endParaRPr lang="en-IN" sz="2000" dirty="0" smtClean="0"/>
          </a:p>
          <a:p>
            <a:pPr hangingPunct="0">
              <a:buNone/>
            </a:pPr>
            <a:r>
              <a:rPr lang="en-US" sz="2000" dirty="0" smtClean="0"/>
              <a:t> </a:t>
            </a:r>
            <a:endParaRPr lang="en-IN" sz="2000" dirty="0" smtClean="0"/>
          </a:p>
          <a:p>
            <a:pPr hangingPunct="0">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  </a:t>
            </a:r>
            <a:endParaRPr lang="en-IN" sz="2000" dirty="0" smtClean="0"/>
          </a:p>
          <a:p>
            <a:pPr hangingPunct="0">
              <a:buNone/>
            </a:pPr>
            <a:r>
              <a:rPr lang="en-US" sz="2000" dirty="0" smtClean="0"/>
              <a:t>			 </a:t>
            </a:r>
            <a:endParaRPr lang="en-IN" sz="2000" dirty="0" smtClean="0"/>
          </a:p>
          <a:p>
            <a:pPr hangingPunct="0">
              <a:buNone/>
            </a:pPr>
            <a:r>
              <a:rPr lang="en-US" sz="2000" dirty="0" smtClean="0"/>
              <a:t>			  </a:t>
            </a:r>
            <a:r>
              <a:rPr lang="en-US" sz="2000" dirty="0" err="1" smtClean="0"/>
              <a:t>HashMap</a:t>
            </a:r>
            <a:r>
              <a:rPr lang="en-US" sz="2000" dirty="0" smtClean="0"/>
              <a:t> &lt;</a:t>
            </a:r>
            <a:r>
              <a:rPr lang="en-US" sz="2000" dirty="0" err="1" smtClean="0"/>
              <a:t>Integer,String</a:t>
            </a:r>
            <a:r>
              <a:rPr lang="en-US" sz="2000" dirty="0" smtClean="0"/>
              <a:t>&gt; map = </a:t>
            </a:r>
            <a:r>
              <a:rPr lang="en-US" sz="2000" b="1" dirty="0" smtClean="0"/>
              <a:t>new</a:t>
            </a:r>
            <a:r>
              <a:rPr lang="en-US" sz="2000" dirty="0" smtClean="0"/>
              <a:t> </a:t>
            </a:r>
            <a:r>
              <a:rPr lang="en-US" sz="2000" dirty="0" err="1" smtClean="0"/>
              <a:t>HashMap</a:t>
            </a:r>
            <a:r>
              <a:rPr lang="en-US" sz="2000" dirty="0" smtClean="0"/>
              <a:t> &lt;</a:t>
            </a:r>
            <a:r>
              <a:rPr lang="en-US" sz="2000" dirty="0" err="1" smtClean="0"/>
              <a:t>Integer,String</a:t>
            </a:r>
            <a:r>
              <a:rPr lang="en-US" sz="2000" dirty="0" smtClean="0"/>
              <a:t>&gt; ();  </a:t>
            </a:r>
            <a:endParaRPr lang="en-IN" sz="2000" dirty="0" smtClean="0"/>
          </a:p>
          <a:p>
            <a:pPr hangingPunct="0">
              <a:buNone/>
            </a:pPr>
            <a:r>
              <a:rPr lang="en-US" sz="2000" dirty="0" smtClean="0"/>
              <a:t>			  </a:t>
            </a:r>
            <a:endParaRPr lang="en-IN" sz="2000" dirty="0" smtClean="0"/>
          </a:p>
          <a:p>
            <a:pPr hangingPunct="0">
              <a:buNone/>
            </a:pPr>
            <a:r>
              <a:rPr lang="en-US" sz="2000" dirty="0" smtClean="0"/>
              <a:t>			  </a:t>
            </a:r>
            <a:r>
              <a:rPr lang="en-US" sz="2000" dirty="0" err="1" smtClean="0"/>
              <a:t>map.put</a:t>
            </a:r>
            <a:r>
              <a:rPr lang="en-US" sz="2000" dirty="0" smtClean="0"/>
              <a:t>(100,"Amit");  </a:t>
            </a:r>
            <a:endParaRPr lang="en-IN" sz="2000" dirty="0" smtClean="0"/>
          </a:p>
          <a:p>
            <a:pPr hangingPunct="0">
              <a:buNone/>
            </a:pPr>
            <a:r>
              <a:rPr lang="en-US" sz="2000" dirty="0" smtClean="0"/>
              <a:t>			  </a:t>
            </a:r>
            <a:r>
              <a:rPr lang="en-US" sz="2000" dirty="0" err="1" smtClean="0"/>
              <a:t>map.put</a:t>
            </a:r>
            <a:r>
              <a:rPr lang="en-US" sz="2000" dirty="0" smtClean="0"/>
              <a:t>(101,"Vijay");  </a:t>
            </a:r>
            <a:endParaRPr lang="en-IN" sz="2000" dirty="0" smtClean="0"/>
          </a:p>
          <a:p>
            <a:pPr hangingPunct="0">
              <a:buNone/>
            </a:pPr>
            <a:r>
              <a:rPr lang="en-US" sz="2000" dirty="0" smtClean="0"/>
              <a:t>			  </a:t>
            </a:r>
            <a:r>
              <a:rPr lang="en-US" sz="2000" dirty="0" err="1" smtClean="0"/>
              <a:t>map.put</a:t>
            </a:r>
            <a:r>
              <a:rPr lang="en-US" sz="2000" dirty="0" smtClean="0"/>
              <a:t>(102,"Rahul"); </a:t>
            </a:r>
            <a:endParaRPr lang="en-IN" sz="2000" dirty="0" smtClean="0"/>
          </a:p>
          <a:p>
            <a:pPr hangingPunct="0">
              <a:buNone/>
            </a:pPr>
            <a:r>
              <a:rPr lang="en-US" sz="2000" dirty="0" smtClean="0"/>
              <a:t>			  </a:t>
            </a:r>
            <a:r>
              <a:rPr lang="en-US" sz="2000" dirty="0" err="1" smtClean="0"/>
              <a:t>map.put</a:t>
            </a:r>
            <a:r>
              <a:rPr lang="en-US" sz="2000" dirty="0" smtClean="0"/>
              <a:t>(101, "</a:t>
            </a:r>
            <a:r>
              <a:rPr lang="en-US" sz="2000" dirty="0" err="1" smtClean="0"/>
              <a:t>narayan</a:t>
            </a:r>
            <a:r>
              <a:rPr lang="en-US" sz="2000" dirty="0" smtClean="0"/>
              <a:t>");</a:t>
            </a:r>
            <a:r>
              <a:rPr lang="en-US" sz="2000" dirty="0" smtClean="0"/>
              <a:t>		</a:t>
            </a:r>
            <a:endParaRPr lang="en-IN" sz="2000" dirty="0" smtClean="0"/>
          </a:p>
          <a:p>
            <a:pPr hangingPunct="0">
              <a:buNone/>
            </a:pPr>
            <a:r>
              <a:rPr lang="en-US" sz="2000" dirty="0" smtClean="0"/>
              <a:t>			  </a:t>
            </a:r>
            <a:r>
              <a:rPr lang="en-US" sz="2000" b="1" dirty="0" smtClean="0"/>
              <a:t>for</a:t>
            </a:r>
            <a:r>
              <a:rPr lang="en-US" sz="2000" dirty="0" smtClean="0"/>
              <a:t>(</a:t>
            </a:r>
            <a:r>
              <a:rPr lang="en-US" sz="2000" u="sng" dirty="0" err="1" smtClean="0"/>
              <a:t>HashMap.Entry</a:t>
            </a:r>
            <a:r>
              <a:rPr lang="en-US" sz="2000" dirty="0" smtClean="0"/>
              <a:t> m:map.entrySet()){  </a:t>
            </a:r>
            <a:endParaRPr lang="en-IN" sz="2000" dirty="0" smtClean="0"/>
          </a:p>
          <a:p>
            <a:pPr hangingPunct="0">
              <a:buNone/>
            </a:pPr>
            <a:r>
              <a:rPr lang="en-US" sz="2000" dirty="0" smtClean="0"/>
              <a:t>				   </a:t>
            </a:r>
            <a:r>
              <a:rPr lang="en-US" sz="2000" dirty="0" err="1" smtClean="0"/>
              <a:t>System.</a:t>
            </a:r>
            <a:r>
              <a:rPr lang="en-US" sz="2000" b="1" i="1" dirty="0" err="1" smtClean="0"/>
              <a:t>out</a:t>
            </a:r>
            <a:r>
              <a:rPr lang="en-US" sz="2000" dirty="0" err="1" smtClean="0"/>
              <a: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endParaRPr lang="en-IN" sz="2000" dirty="0" smtClean="0"/>
          </a:p>
          <a:p>
            <a:pPr hangingPunct="0">
              <a:buNone/>
            </a:pPr>
            <a:r>
              <a:rPr lang="en-US" sz="2000" dirty="0" smtClean="0"/>
              <a:t>				  } </a:t>
            </a:r>
            <a:endParaRPr lang="en-IN" sz="2000" dirty="0" smtClean="0"/>
          </a:p>
          <a:p>
            <a:pPr hangingPunct="0">
              <a:buNone/>
            </a:pPr>
            <a:r>
              <a:rPr lang="en-US" sz="2000" dirty="0" smtClean="0"/>
              <a:t>			}  </a:t>
            </a:r>
            <a:r>
              <a:rPr lang="en-US" sz="2000" dirty="0" smtClean="0"/>
              <a:t>   </a:t>
            </a:r>
            <a:endParaRPr lang="en-IN" sz="2000" dirty="0" smtClean="0"/>
          </a:p>
          <a:p>
            <a:pPr hangingPunct="0">
              <a:buNone/>
            </a:pPr>
            <a:r>
              <a:rPr lang="en-US" sz="2000" dirty="0" smtClean="0"/>
              <a:t>	}</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75</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HASH </a:t>
            </a:r>
            <a:r>
              <a:rPr lang="en-US" sz="2800" b="1" dirty="0" smtClean="0"/>
              <a:t>TABLE</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548680"/>
            <a:ext cx="8229600" cy="5832648"/>
          </a:xfrm>
        </p:spPr>
        <p:txBody>
          <a:bodyPr>
            <a:normAutofit/>
          </a:bodyPr>
          <a:lstStyle/>
          <a:p>
            <a:pPr hangingPunct="0"/>
            <a:r>
              <a:rPr lang="en-IN" sz="1800" dirty="0" smtClean="0"/>
              <a:t>Hashing is a technique that is used to uniquely identify a specific object from a group of similar objects. Some examples of how hashing is used in our lives include:</a:t>
            </a:r>
          </a:p>
          <a:p>
            <a:pPr lvl="1" hangingPunct="0"/>
            <a:r>
              <a:rPr lang="en-IN" sz="1600" dirty="0" smtClean="0"/>
              <a:t>In universities, each student is assigned a unique roll number that can be used to retrieve information about them.</a:t>
            </a:r>
          </a:p>
          <a:p>
            <a:pPr lvl="1" hangingPunct="0"/>
            <a:r>
              <a:rPr lang="en-IN" sz="1600" dirty="0" smtClean="0"/>
              <a:t>In libraries, each book is assigned a unique number that can be used to determine information about the book, such as its exact position in the library or the users it has been issued to etc.</a:t>
            </a:r>
          </a:p>
          <a:p>
            <a:r>
              <a:rPr lang="en-IN" sz="1800" dirty="0" smtClean="0"/>
              <a:t>In hashing, large keys are converted into small keys by using </a:t>
            </a:r>
            <a:r>
              <a:rPr lang="en-IN" sz="1800" b="1" dirty="0" smtClean="0"/>
              <a:t>hash functions</a:t>
            </a:r>
            <a:r>
              <a:rPr lang="en-IN" sz="1800" dirty="0" smtClean="0"/>
              <a:t>. The values are then stored in a data structure called </a:t>
            </a:r>
            <a:r>
              <a:rPr lang="en-IN" sz="1800" b="1" dirty="0" smtClean="0"/>
              <a:t>hash table</a:t>
            </a:r>
            <a:r>
              <a:rPr lang="en-IN" sz="1800" dirty="0" smtClean="0"/>
              <a:t>. The idea of hashing is to distribute entries (key/value pairs) uniformly across an array. Each element is assigned a key (converted key). By using that key you can access the element in </a:t>
            </a:r>
            <a:r>
              <a:rPr lang="en-IN" sz="1800" b="1" dirty="0" smtClean="0"/>
              <a:t>O(1)</a:t>
            </a:r>
            <a:r>
              <a:rPr lang="en-IN" sz="1800" dirty="0" smtClean="0"/>
              <a:t> time. Using the key, the algorithm (hash function) computes an index that suggests where an entry can be found or inserted.</a:t>
            </a:r>
          </a:p>
          <a:p>
            <a:pPr hangingPunct="0"/>
            <a:r>
              <a:rPr lang="en-IN" sz="1800" dirty="0" smtClean="0"/>
              <a:t>Hashing is implemented in two steps:</a:t>
            </a:r>
          </a:p>
          <a:p>
            <a:pPr lvl="1" hangingPunct="0"/>
            <a:r>
              <a:rPr lang="en-IN" sz="1600" dirty="0" smtClean="0"/>
              <a:t>An element is converted into an integer by using a hash function. This element can be used as an index to store the original element, which falls into the hash table.</a:t>
            </a:r>
          </a:p>
          <a:p>
            <a:pPr lvl="1" hangingPunct="0"/>
            <a:r>
              <a:rPr lang="en-IN" sz="1600" dirty="0" smtClean="0"/>
              <a:t>The element is stored in the hash table where it can be quickly retrieved using hashed key.</a:t>
            </a:r>
          </a:p>
          <a:p>
            <a:pPr lvl="1" hangingPunct="0"/>
            <a:r>
              <a:rPr lang="en-IN" sz="1600" dirty="0" smtClean="0"/>
              <a:t>hash = </a:t>
            </a:r>
            <a:r>
              <a:rPr lang="en-IN" sz="1600" dirty="0" err="1" smtClean="0"/>
              <a:t>hashfunc</a:t>
            </a:r>
            <a:r>
              <a:rPr lang="en-IN" sz="1600" dirty="0" smtClean="0"/>
              <a:t>(key)  , index </a:t>
            </a:r>
            <a:r>
              <a:rPr lang="en-IN" sz="1600" dirty="0" smtClean="0"/>
              <a:t>= hash % </a:t>
            </a:r>
            <a:r>
              <a:rPr lang="en-IN" sz="1600" dirty="0" err="1" smtClean="0"/>
              <a:t>array_size</a:t>
            </a:r>
            <a:endParaRPr lang="en-IN" sz="16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76</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b="1" dirty="0" smtClean="0"/>
              <a:t>Hash </a:t>
            </a:r>
            <a:r>
              <a:rPr lang="en-IN" sz="2800" b="1" dirty="0" smtClean="0"/>
              <a:t>Function</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pPr hangingPunct="0"/>
            <a:r>
              <a:rPr lang="en-IN" sz="1600" dirty="0" smtClean="0"/>
              <a:t>A </a:t>
            </a:r>
            <a:r>
              <a:rPr lang="en-IN" sz="1600" b="1" dirty="0" smtClean="0"/>
              <a:t>hash function </a:t>
            </a:r>
            <a:r>
              <a:rPr lang="en-IN" sz="1600" dirty="0" smtClean="0"/>
              <a:t>is any function that can be used to map a data set of an arbitrary size to a data set of a fixed size, which falls into the hash table. The values returned by a hash function are called hash values, hash codes, hash sums, or simply hashes.</a:t>
            </a:r>
          </a:p>
          <a:p>
            <a:pPr lvl="1" hangingPunct="0"/>
            <a:r>
              <a:rPr lang="en-IN" sz="1200" dirty="0" smtClean="0"/>
              <a:t>To achieve a good hashing mechanism, It is important to have a good hash function with the following basic requirements:</a:t>
            </a:r>
          </a:p>
          <a:p>
            <a:pPr lvl="1" hangingPunct="0"/>
            <a:r>
              <a:rPr lang="en-IN" sz="1200" dirty="0" smtClean="0"/>
              <a:t>Easy to compute: It should be easy to compute and must not become an algorithm in itself.</a:t>
            </a:r>
          </a:p>
          <a:p>
            <a:pPr lvl="1" hangingPunct="0"/>
            <a:r>
              <a:rPr lang="en-IN" sz="1200" dirty="0" smtClean="0"/>
              <a:t>Uniform distribution: It should provide a uniform distribution across the hash table and should not result in clustering.</a:t>
            </a:r>
          </a:p>
          <a:p>
            <a:pPr lvl="1" hangingPunct="0"/>
            <a:r>
              <a:rPr lang="en-IN" sz="1200" dirty="0" smtClean="0"/>
              <a:t>Less collisions: Collisions occur when pairs of elements are mapped to the same hash value. These should be avoided.</a:t>
            </a:r>
          </a:p>
          <a:p>
            <a:pPr hangingPunct="0"/>
            <a:r>
              <a:rPr lang="en-IN" sz="1600" b="1" dirty="0" smtClean="0"/>
              <a:t>Note</a:t>
            </a:r>
            <a:r>
              <a:rPr lang="en-IN" sz="1600" dirty="0" smtClean="0"/>
              <a:t>: Irrespective of how good a hash function is, collisions are bound to occur. Therefore, to maintain the performance of a hash table, it is important to manage collisions through various collision resolution techniques.</a:t>
            </a:r>
          </a:p>
          <a:p>
            <a:r>
              <a:rPr lang="en-IN" sz="1800" dirty="0" smtClean="0"/>
              <a:t>A </a:t>
            </a:r>
            <a:r>
              <a:rPr lang="en-IN" sz="1800" b="1" dirty="0" smtClean="0"/>
              <a:t>hash </a:t>
            </a:r>
            <a:r>
              <a:rPr lang="en-IN" sz="1800" b="1" dirty="0" smtClean="0"/>
              <a:t>table </a:t>
            </a:r>
            <a:r>
              <a:rPr lang="en-IN" sz="1800" dirty="0" smtClean="0"/>
              <a:t>is a data structure that is used to store keys/value pairs. It uses a hash function to compute an index into an array in which an element will be inserted or searched. By using a good hash function, hashing can work well. Under reasonable assumptions, the average time required to search for an element in a hash table is </a:t>
            </a:r>
            <a:r>
              <a:rPr lang="en-IN" sz="1800" b="1" dirty="0" smtClean="0"/>
              <a:t>O(1)</a:t>
            </a:r>
            <a:r>
              <a:rPr lang="en-IN" sz="1800" dirty="0" smtClean="0"/>
              <a:t>.</a:t>
            </a:r>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77</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pic>
        <p:nvPicPr>
          <p:cNvPr id="6" name="Picture 5"/>
          <p:cNvPicPr/>
          <p:nvPr/>
        </p:nvPicPr>
        <p:blipFill>
          <a:blip r:embed="rId2" cstate="print"/>
          <a:srcRect/>
          <a:stretch>
            <a:fillRect/>
          </a:stretch>
        </p:blipFill>
        <p:spPr bwMode="auto">
          <a:xfrm>
            <a:off x="611560" y="4725144"/>
            <a:ext cx="7632848" cy="1876425"/>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Graphs</a:t>
            </a:r>
            <a:endParaRPr lang="en-IN" sz="2800" dirty="0"/>
          </a:p>
        </p:txBody>
      </p:sp>
      <p:sp>
        <p:nvSpPr>
          <p:cNvPr id="3" name="Content Placeholder 2"/>
          <p:cNvSpPr>
            <a:spLocks noGrp="1"/>
          </p:cNvSpPr>
          <p:nvPr>
            <p:ph idx="1"/>
          </p:nvPr>
        </p:nvSpPr>
        <p:spPr>
          <a:xfrm>
            <a:off x="457200" y="620688"/>
            <a:ext cx="8229600" cy="5760640"/>
          </a:xfrm>
        </p:spPr>
        <p:txBody>
          <a:bodyPr>
            <a:normAutofit/>
          </a:bodyPr>
          <a:lstStyle/>
          <a:p>
            <a:r>
              <a:rPr lang="en-IN" sz="1800" dirty="0" smtClean="0"/>
              <a:t>A graph is made up of a set of vertices and edges that form connections between vertices. If the edges are directed, the graph is sometimes called a digraph. Graphs can be used to model data where we are interested in connections and relationships between data</a:t>
            </a:r>
            <a:r>
              <a:rPr lang="en-IN" sz="1800" dirty="0" smtClean="0"/>
              <a:t>.</a:t>
            </a:r>
          </a:p>
          <a:p>
            <a:r>
              <a:rPr lang="en-US" sz="1800" dirty="0" smtClean="0"/>
              <a:t>Graph is a data structure that consists of following two components</a:t>
            </a:r>
            <a:r>
              <a:rPr lang="en-US" sz="1800" dirty="0" smtClean="0"/>
              <a:t>:</a:t>
            </a:r>
          </a:p>
          <a:p>
            <a:pPr lvl="1">
              <a:buNone/>
            </a:pPr>
            <a:r>
              <a:rPr lang="en-US" sz="1400" b="1" dirty="0" smtClean="0"/>
              <a:t>        1</a:t>
            </a:r>
            <a:r>
              <a:rPr lang="en-US" sz="1400" b="1" dirty="0" smtClean="0"/>
              <a:t>.</a:t>
            </a:r>
            <a:r>
              <a:rPr lang="en-US" sz="1400" dirty="0" smtClean="0"/>
              <a:t> A finite set of vertices also called as nodes.</a:t>
            </a:r>
            <a:br>
              <a:rPr lang="en-US" sz="1400" dirty="0" smtClean="0"/>
            </a:br>
            <a:r>
              <a:rPr lang="en-US" sz="1400" b="1" dirty="0" smtClean="0"/>
              <a:t>2.</a:t>
            </a:r>
            <a:r>
              <a:rPr lang="en-US" sz="1400" dirty="0" smtClean="0"/>
              <a:t> A finite set of ordered pair of the form (u, v) called as edge. The pair is ordered because (u, v) is not same as (v, u) in case of directed graph(</a:t>
            </a:r>
            <a:r>
              <a:rPr lang="en-US" sz="1400" dirty="0" err="1" smtClean="0"/>
              <a:t>di</a:t>
            </a:r>
            <a:r>
              <a:rPr lang="en-US" sz="1400" dirty="0" smtClean="0"/>
              <a:t>-graph). The pair of form (u, v) indicates that there is an edge from vertex u to vertex v. The edges may contain weight/value/cost.</a:t>
            </a:r>
            <a:endParaRPr lang="en-IN" sz="1400" dirty="0" smtClean="0"/>
          </a:p>
          <a:p>
            <a:r>
              <a:rPr lang="en-US" sz="1800" dirty="0" smtClean="0"/>
              <a:t>Graphs are used to represent many real life applications: Graphs are used to represent networks. The networks may include paths in a city or telephone network or circuit network. Graphs are also used in social networks like </a:t>
            </a:r>
            <a:r>
              <a:rPr lang="en-US" sz="1800" dirty="0" err="1" smtClean="0"/>
              <a:t>linkedIn</a:t>
            </a:r>
            <a:r>
              <a:rPr lang="en-US" sz="1800" dirty="0" smtClean="0"/>
              <a:t>, </a:t>
            </a:r>
            <a:r>
              <a:rPr lang="en-US" sz="1800" dirty="0" err="1" smtClean="0"/>
              <a:t>facebook</a:t>
            </a:r>
            <a:r>
              <a:rPr lang="en-US" sz="1800" dirty="0" smtClean="0"/>
              <a:t>. For example, in </a:t>
            </a:r>
            <a:r>
              <a:rPr lang="en-US" sz="1800" dirty="0" err="1" smtClean="0"/>
              <a:t>facebook</a:t>
            </a:r>
            <a:r>
              <a:rPr lang="en-US" sz="1800" dirty="0" smtClean="0"/>
              <a:t>, each person is represented with a vertex(or node). Each node is a structure and contains information like person id, name, gender and locale. </a:t>
            </a:r>
            <a:endParaRPr lang="en-IN" sz="18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78</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pic>
        <p:nvPicPr>
          <p:cNvPr id="6" name="Picture 5" descr="https://cathyatseneca.gitbooks.io/data-structures-and-algorithms/assets/graph2.png"/>
          <p:cNvPicPr/>
          <p:nvPr/>
        </p:nvPicPr>
        <p:blipFill>
          <a:blip r:embed="rId2" cstate="print"/>
          <a:srcRect/>
          <a:stretch>
            <a:fillRect/>
          </a:stretch>
        </p:blipFill>
        <p:spPr bwMode="auto">
          <a:xfrm>
            <a:off x="539552" y="4869160"/>
            <a:ext cx="3952875" cy="1457325"/>
          </a:xfrm>
          <a:prstGeom prst="rect">
            <a:avLst/>
          </a:prstGeom>
          <a:noFill/>
          <a:ln w="9525">
            <a:noFill/>
            <a:miter lim="800000"/>
            <a:headEnd/>
            <a:tailEnd/>
          </a:ln>
        </p:spPr>
      </p:pic>
      <p:pic>
        <p:nvPicPr>
          <p:cNvPr id="7" name="Picture 6" descr="https://www.geeksforgeeks.org/wp-content/uploads/graph_representation12.png">
            <a:hlinkClick r:id="rId3"/>
          </p:cNvPr>
          <p:cNvPicPr/>
          <p:nvPr/>
        </p:nvPicPr>
        <p:blipFill>
          <a:blip r:embed="rId4" cstate="print"/>
          <a:srcRect/>
          <a:stretch>
            <a:fillRect/>
          </a:stretch>
        </p:blipFill>
        <p:spPr bwMode="auto">
          <a:xfrm>
            <a:off x="5292080" y="4725144"/>
            <a:ext cx="1704975" cy="132397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Contd</a:t>
            </a:r>
            <a:endParaRPr lang="en-IN" sz="2800" dirty="0"/>
          </a:p>
        </p:txBody>
      </p:sp>
      <p:sp>
        <p:nvSpPr>
          <p:cNvPr id="3" name="Content Placeholder 2"/>
          <p:cNvSpPr>
            <a:spLocks noGrp="1"/>
          </p:cNvSpPr>
          <p:nvPr>
            <p:ph idx="1"/>
          </p:nvPr>
        </p:nvSpPr>
        <p:spPr>
          <a:xfrm>
            <a:off x="457200" y="764704"/>
            <a:ext cx="8229600" cy="5616624"/>
          </a:xfrm>
        </p:spPr>
        <p:txBody>
          <a:bodyPr>
            <a:normAutofit/>
          </a:bodyPr>
          <a:lstStyle/>
          <a:p>
            <a:r>
              <a:rPr lang="en-US" sz="1800" dirty="0" smtClean="0"/>
              <a:t>Following two are the most commonly used representations of graph.</a:t>
            </a:r>
            <a:br>
              <a:rPr lang="en-US" sz="1800" dirty="0" smtClean="0"/>
            </a:br>
            <a:r>
              <a:rPr lang="en-US" sz="1800" b="1" dirty="0" smtClean="0"/>
              <a:t>1.</a:t>
            </a:r>
            <a:r>
              <a:rPr lang="en-US" sz="1800" dirty="0" smtClean="0"/>
              <a:t> Adjacency Matrix</a:t>
            </a:r>
            <a:br>
              <a:rPr lang="en-US" sz="1800" dirty="0" smtClean="0"/>
            </a:br>
            <a:r>
              <a:rPr lang="en-US" sz="1800" b="1" dirty="0" smtClean="0"/>
              <a:t>2.</a:t>
            </a:r>
            <a:r>
              <a:rPr lang="en-US" sz="1800" dirty="0" smtClean="0"/>
              <a:t> Adjacency List</a:t>
            </a:r>
            <a:br>
              <a:rPr lang="en-US" sz="1800" dirty="0" smtClean="0"/>
            </a:br>
            <a:r>
              <a:rPr lang="en-US" sz="1800" dirty="0" smtClean="0"/>
              <a:t>There are other representations also like, Incidence Matrix and Incidence List. The choice of the graph representation is situation specific. It totally depends on the type of operations to be performed and ease of use.</a:t>
            </a:r>
            <a:endParaRPr lang="en-IN" sz="1800" dirty="0" smtClean="0"/>
          </a:p>
          <a:p>
            <a:r>
              <a:rPr lang="en-US" sz="1800" dirty="0" smtClean="0"/>
              <a:t>Graph </a:t>
            </a:r>
            <a:r>
              <a:rPr lang="en-US" sz="1800" dirty="0" smtClean="0"/>
              <a:t>Terminology </a:t>
            </a:r>
          </a:p>
          <a:p>
            <a:pPr lvl="1" hangingPunct="0"/>
            <a:r>
              <a:rPr lang="en-US" sz="1400" b="1" dirty="0" smtClean="0"/>
              <a:t>Adjacent</a:t>
            </a:r>
            <a:r>
              <a:rPr lang="en-US" sz="1400" dirty="0" smtClean="0"/>
              <a:t> - Given two nodes A and B. B is adjacent to A if there is a connection from A to B. In a digraph if B is adjacent to A, it doesn't mean that A is automatically adjacent to B.</a:t>
            </a:r>
            <a:endParaRPr lang="en-IN" sz="1400" dirty="0" smtClean="0"/>
          </a:p>
          <a:p>
            <a:pPr lvl="1" hangingPunct="0"/>
            <a:r>
              <a:rPr lang="en-US" sz="1400" b="1" dirty="0" smtClean="0"/>
              <a:t>edge weight/edge cost</a:t>
            </a:r>
            <a:r>
              <a:rPr lang="en-US" sz="1400" dirty="0" smtClean="0"/>
              <a:t> - a value associated with a connection between two nodes</a:t>
            </a:r>
            <a:endParaRPr lang="en-IN" sz="1400" dirty="0" smtClean="0"/>
          </a:p>
          <a:p>
            <a:pPr lvl="1" hangingPunct="0"/>
            <a:r>
              <a:rPr lang="en-US" sz="1400" b="1" dirty="0" smtClean="0"/>
              <a:t>path</a:t>
            </a:r>
            <a:r>
              <a:rPr lang="en-US" sz="1400" dirty="0" smtClean="0"/>
              <a:t> - a ordered sequence of vertices where a connection must exist between consecutive pairs in the sequence.</a:t>
            </a:r>
            <a:endParaRPr lang="en-IN" sz="1400" dirty="0" smtClean="0"/>
          </a:p>
          <a:p>
            <a:pPr lvl="1" hangingPunct="0"/>
            <a:r>
              <a:rPr lang="en-US" sz="1400" b="1" dirty="0" smtClean="0"/>
              <a:t>Simple path</a:t>
            </a:r>
            <a:r>
              <a:rPr lang="en-US" sz="1400" dirty="0" smtClean="0"/>
              <a:t> </a:t>
            </a:r>
            <a:r>
              <a:rPr lang="en-US" sz="1400" dirty="0" smtClean="0"/>
              <a:t>- every vertex in path is distinct</a:t>
            </a:r>
            <a:endParaRPr lang="en-IN" sz="1400" dirty="0" smtClean="0"/>
          </a:p>
          <a:p>
            <a:pPr lvl="1" hangingPunct="0"/>
            <a:r>
              <a:rPr lang="en-US" sz="1400" b="1" dirty="0" smtClean="0"/>
              <a:t>Path length</a:t>
            </a:r>
            <a:r>
              <a:rPr lang="en-US" sz="1400" dirty="0" smtClean="0"/>
              <a:t> </a:t>
            </a:r>
            <a:r>
              <a:rPr lang="en-US" sz="1400" dirty="0" smtClean="0"/>
              <a:t>number of edges in a path</a:t>
            </a:r>
            <a:endParaRPr lang="en-IN" sz="1400" dirty="0" smtClean="0"/>
          </a:p>
          <a:p>
            <a:pPr lvl="1" hangingPunct="0"/>
            <a:r>
              <a:rPr lang="en-US" sz="1400" b="1" dirty="0" smtClean="0"/>
              <a:t>cycle</a:t>
            </a:r>
            <a:r>
              <a:rPr lang="en-US" sz="1400" dirty="0" smtClean="0"/>
              <a:t> - a path where the starting and ending node is the same</a:t>
            </a:r>
            <a:endParaRPr lang="en-IN" sz="1400" dirty="0" smtClean="0"/>
          </a:p>
          <a:p>
            <a:pPr lvl="1" hangingPunct="0"/>
            <a:r>
              <a:rPr lang="en-US" sz="1400" b="1" dirty="0" smtClean="0"/>
              <a:t>strongly connected</a:t>
            </a:r>
            <a:r>
              <a:rPr lang="en-US" sz="1400" dirty="0" smtClean="0"/>
              <a:t> - If there exists some path from every vertex to every other vertex, the graph is strongly connected.</a:t>
            </a:r>
            <a:endParaRPr lang="en-IN" sz="1400" dirty="0" smtClean="0"/>
          </a:p>
          <a:p>
            <a:pPr lvl="1" hangingPunct="0"/>
            <a:r>
              <a:rPr lang="en-US" sz="1400" b="1" dirty="0" smtClean="0"/>
              <a:t>weakly connect</a:t>
            </a:r>
            <a:r>
              <a:rPr lang="en-US" sz="1400" dirty="0" smtClean="0"/>
              <a:t> - if we take away the direction of the edges and there exists a path from every node to every other node, the digraph is weakly connected</a:t>
            </a:r>
            <a:r>
              <a:rPr lang="en-US" sz="1400" dirty="0" smtClean="0"/>
              <a:t>.</a:t>
            </a:r>
          </a:p>
          <a:p>
            <a:pPr lvl="1" hangingPunct="0"/>
            <a:r>
              <a:rPr lang="en-US" sz="1400" dirty="0" smtClean="0"/>
              <a:t>An edge (</a:t>
            </a:r>
            <a:r>
              <a:rPr lang="en-US" sz="1400" i="1" dirty="0" err="1" smtClean="0"/>
              <a:t>u</a:t>
            </a:r>
            <a:r>
              <a:rPr lang="en-US" sz="1400" dirty="0" err="1" smtClean="0"/>
              <a:t>,</a:t>
            </a:r>
            <a:r>
              <a:rPr lang="en-US" sz="1400" i="1" dirty="0" err="1" smtClean="0"/>
              <a:t>v</a:t>
            </a:r>
            <a:r>
              <a:rPr lang="en-US" sz="1400" dirty="0" smtClean="0"/>
              <a:t>) is said to</a:t>
            </a:r>
            <a:r>
              <a:rPr lang="en-US" sz="1400" i="1" dirty="0" smtClean="0"/>
              <a:t> </a:t>
            </a:r>
            <a:r>
              <a:rPr lang="en-US" sz="1400" dirty="0" smtClean="0"/>
              <a:t>be </a:t>
            </a:r>
            <a:r>
              <a:rPr lang="en-US" sz="1400" b="1" i="1" dirty="0" smtClean="0"/>
              <a:t>directed </a:t>
            </a:r>
            <a:r>
              <a:rPr lang="en-US" sz="1400" dirty="0" smtClean="0"/>
              <a:t>from </a:t>
            </a:r>
            <a:r>
              <a:rPr lang="en-US" sz="1400" i="1" dirty="0" smtClean="0"/>
              <a:t>u </a:t>
            </a:r>
            <a:r>
              <a:rPr lang="en-US" sz="1400" dirty="0" smtClean="0"/>
              <a:t>to </a:t>
            </a:r>
            <a:r>
              <a:rPr lang="en-US" sz="1400" i="1" dirty="0" smtClean="0"/>
              <a:t>v </a:t>
            </a:r>
            <a:r>
              <a:rPr lang="en-US" sz="1400" dirty="0" smtClean="0"/>
              <a:t>if the pair (</a:t>
            </a:r>
            <a:r>
              <a:rPr lang="en-US" sz="1400" i="1" dirty="0" err="1" smtClean="0"/>
              <a:t>u</a:t>
            </a:r>
            <a:r>
              <a:rPr lang="en-US" sz="1400" dirty="0" err="1" smtClean="0"/>
              <a:t>,</a:t>
            </a:r>
            <a:r>
              <a:rPr lang="en-US" sz="1400" i="1" dirty="0" err="1" smtClean="0"/>
              <a:t>v</a:t>
            </a:r>
            <a:r>
              <a:rPr lang="en-US" sz="1400" dirty="0" smtClean="0"/>
              <a:t>) is ordered, with </a:t>
            </a:r>
            <a:r>
              <a:rPr lang="en-US" sz="1400" i="1" dirty="0" smtClean="0"/>
              <a:t>u </a:t>
            </a:r>
            <a:r>
              <a:rPr lang="en-US" sz="1400" dirty="0" smtClean="0"/>
              <a:t>preceding </a:t>
            </a:r>
            <a:r>
              <a:rPr lang="en-US" sz="1400" i="1" dirty="0" smtClean="0"/>
              <a:t>v</a:t>
            </a:r>
            <a:r>
              <a:rPr lang="en-US" sz="1400" dirty="0" smtClean="0"/>
              <a:t>. An edge</a:t>
            </a:r>
            <a:r>
              <a:rPr lang="en-US" sz="1400" i="1" dirty="0" smtClean="0"/>
              <a:t> </a:t>
            </a:r>
            <a:r>
              <a:rPr lang="en-US" sz="1400" dirty="0" smtClean="0"/>
              <a:t>(</a:t>
            </a:r>
            <a:r>
              <a:rPr lang="en-US" sz="1400" i="1" dirty="0" err="1" smtClean="0"/>
              <a:t>u</a:t>
            </a:r>
            <a:r>
              <a:rPr lang="en-US" sz="1400" dirty="0" err="1" smtClean="0"/>
              <a:t>,</a:t>
            </a:r>
            <a:r>
              <a:rPr lang="en-US" sz="1400" i="1" dirty="0" err="1" smtClean="0"/>
              <a:t>v</a:t>
            </a:r>
            <a:r>
              <a:rPr lang="en-US" sz="1400" dirty="0" smtClean="0"/>
              <a:t>) is said to be </a:t>
            </a:r>
            <a:r>
              <a:rPr lang="en-US" sz="1400" b="1" i="1" dirty="0" smtClean="0"/>
              <a:t>undirected </a:t>
            </a:r>
            <a:r>
              <a:rPr lang="en-US" sz="1400" dirty="0" smtClean="0"/>
              <a:t>if the pair (</a:t>
            </a:r>
            <a:r>
              <a:rPr lang="en-US" sz="1400" i="1" dirty="0" err="1" smtClean="0"/>
              <a:t>u</a:t>
            </a:r>
            <a:r>
              <a:rPr lang="en-US" sz="1400" dirty="0" err="1" smtClean="0"/>
              <a:t>,</a:t>
            </a:r>
            <a:r>
              <a:rPr lang="en-US" sz="1400" i="1" dirty="0" err="1" smtClean="0"/>
              <a:t>v</a:t>
            </a:r>
            <a:r>
              <a:rPr lang="en-US" sz="1400" dirty="0" smtClean="0"/>
              <a:t>) is not ordered.</a:t>
            </a:r>
            <a:endParaRPr lang="en-IN" sz="1400" dirty="0" smtClean="0"/>
          </a:p>
          <a:p>
            <a:endParaRPr lang="en-IN" sz="1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79</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7030A0"/>
                </a:solidFill>
              </a:rPr>
              <a:t>Role Of Algorithm  </a:t>
            </a:r>
            <a:r>
              <a:rPr lang="en-IN" dirty="0" smtClean="0"/>
              <a:t>( contd.)</a:t>
            </a:r>
            <a:endParaRPr lang="en-IN" dirty="0"/>
          </a:p>
        </p:txBody>
      </p:sp>
      <p:sp>
        <p:nvSpPr>
          <p:cNvPr id="3" name="Content Placeholder 2"/>
          <p:cNvSpPr>
            <a:spLocks noGrp="1"/>
          </p:cNvSpPr>
          <p:nvPr>
            <p:ph idx="1"/>
          </p:nvPr>
        </p:nvSpPr>
        <p:spPr/>
        <p:txBody>
          <a:bodyPr>
            <a:normAutofit fontScale="47500" lnSpcReduction="20000"/>
          </a:bodyPr>
          <a:lstStyle/>
          <a:p>
            <a:pPr hangingPunct="0"/>
            <a:r>
              <a:rPr lang="en-US" dirty="0"/>
              <a:t>Let us explain with an example. Consider the simplest problem of finding the G.C.D (H.C.F)  of two positive integer number m and n where n &lt; </a:t>
            </a:r>
            <a:r>
              <a:rPr lang="en-US" dirty="0" smtClean="0"/>
              <a:t>m</a:t>
            </a:r>
          </a:p>
          <a:p>
            <a:pPr hangingPunct="0"/>
            <a:r>
              <a:rPr lang="en-US" dirty="0" smtClean="0"/>
              <a:t>.</a:t>
            </a:r>
            <a:endParaRPr lang="en-IN" dirty="0"/>
          </a:p>
          <a:p>
            <a:pPr hangingPunct="0"/>
            <a:endParaRPr lang="en-US" dirty="0" smtClean="0"/>
          </a:p>
          <a:p>
            <a:pPr hangingPunct="0"/>
            <a:endParaRPr lang="en-US" dirty="0"/>
          </a:p>
          <a:p>
            <a:pPr hangingPunct="0"/>
            <a:endParaRPr lang="en-US" dirty="0" smtClean="0"/>
          </a:p>
          <a:p>
            <a:pPr hangingPunct="0"/>
            <a:endParaRPr lang="en-US" dirty="0"/>
          </a:p>
          <a:p>
            <a:pPr hangingPunct="0"/>
            <a:endParaRPr lang="en-US" dirty="0" smtClean="0"/>
          </a:p>
          <a:p>
            <a:pPr hangingPunct="0"/>
            <a:endParaRPr lang="en-US" dirty="0"/>
          </a:p>
          <a:p>
            <a:pPr hangingPunct="0">
              <a:buNone/>
            </a:pPr>
            <a:endParaRPr lang="en-US" dirty="0" smtClean="0"/>
          </a:p>
          <a:p>
            <a:pPr hangingPunct="0"/>
            <a:r>
              <a:rPr lang="en-US" dirty="0" smtClean="0"/>
              <a:t>E1</a:t>
            </a:r>
            <a:r>
              <a:rPr lang="en-US" dirty="0"/>
              <a:t>. [Find remainder.] Divide m by n and let r be the remainder. ( 0&lt;=r&lt;n)</a:t>
            </a:r>
            <a:endParaRPr lang="en-IN" dirty="0"/>
          </a:p>
          <a:p>
            <a:pPr hangingPunct="0"/>
            <a:r>
              <a:rPr lang="en-US" dirty="0"/>
              <a:t>E2. [Is it zero?]  If r = 0 , the algorithm terminates; n is the answer.</a:t>
            </a:r>
            <a:endParaRPr lang="en-IN" dirty="0"/>
          </a:p>
          <a:p>
            <a:pPr hangingPunct="0"/>
            <a:r>
              <a:rPr lang="en-US" dirty="0"/>
              <a:t>E3.  [Reduce] Set m =n , n = r . go back to step E1.</a:t>
            </a:r>
            <a:endParaRPr lang="en-IN" dirty="0"/>
          </a:p>
          <a:p>
            <a:pPr hangingPunct="0"/>
            <a:r>
              <a:rPr lang="en-US" dirty="0"/>
              <a:t>The algorithm is terminating after finite number of steps. [</a:t>
            </a:r>
            <a:r>
              <a:rPr lang="en-US" b="1" dirty="0"/>
              <a:t>Finiteness</a:t>
            </a:r>
            <a:r>
              <a:rPr lang="en-US" dirty="0"/>
              <a:t>].  All three steps are precisely defined.  [</a:t>
            </a:r>
            <a:r>
              <a:rPr lang="en-US" b="1" dirty="0"/>
              <a:t>Definiteness</a:t>
            </a:r>
            <a:r>
              <a:rPr lang="en-US" dirty="0"/>
              <a:t>]The actions carrying out are rigorous and unambiguous. It has two [ </a:t>
            </a:r>
            <a:r>
              <a:rPr lang="en-US" b="1" dirty="0"/>
              <a:t>Input</a:t>
            </a:r>
            <a:r>
              <a:rPr lang="en-US" dirty="0"/>
              <a:t>] and one [</a:t>
            </a:r>
            <a:r>
              <a:rPr lang="en-US" b="1" dirty="0"/>
              <a:t>Output</a:t>
            </a:r>
            <a:r>
              <a:rPr lang="en-US" dirty="0"/>
              <a:t>]. Also the algorithm is effective in the sense that its operations can be done in finite length of time.[</a:t>
            </a:r>
            <a:r>
              <a:rPr lang="en-US" b="1" dirty="0"/>
              <a:t>Effectiveness</a:t>
            </a:r>
            <a:r>
              <a:rPr lang="en-US" dirty="0" smtClean="0"/>
              <a:t>]</a:t>
            </a:r>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p:cNvPicPr/>
          <p:nvPr/>
        </p:nvPicPr>
        <p:blipFill>
          <a:blip r:embed="rId2" cstate="print"/>
          <a:srcRect/>
          <a:stretch>
            <a:fillRect/>
          </a:stretch>
        </p:blipFill>
        <p:spPr bwMode="auto">
          <a:xfrm>
            <a:off x="899592" y="2060848"/>
            <a:ext cx="7632848"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b="1" dirty="0" smtClean="0"/>
              <a:t/>
            </a:r>
            <a:br>
              <a:rPr lang="en-IN" sz="2800" b="1" dirty="0" smtClean="0"/>
            </a:br>
            <a:r>
              <a:rPr lang="en-IN" sz="2800" b="1" dirty="0" smtClean="0"/>
              <a:t>Graph </a:t>
            </a:r>
            <a:r>
              <a:rPr lang="en-IN" sz="2800" b="1" dirty="0" smtClean="0"/>
              <a:t>Representation</a:t>
            </a:r>
            <a:br>
              <a:rPr lang="en-IN" sz="2800" b="1" dirty="0" smtClean="0"/>
            </a:b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pPr hangingPunct="0"/>
            <a:r>
              <a:rPr lang="en-US" sz="1800" b="1" dirty="0" smtClean="0"/>
              <a:t>Adjacency Matrix </a:t>
            </a:r>
            <a:r>
              <a:rPr lang="en-US" sz="1600" dirty="0" smtClean="0"/>
              <a:t>is a 2D array of size V x V where V is the number of vertices in a graph. Let the 2D array be </a:t>
            </a:r>
            <a:r>
              <a:rPr lang="en-US" sz="1600" dirty="0" err="1" smtClean="0"/>
              <a:t>adj</a:t>
            </a:r>
            <a:r>
              <a:rPr lang="en-US" sz="1600" dirty="0" smtClean="0"/>
              <a:t>[][], a slot </a:t>
            </a:r>
            <a:r>
              <a:rPr lang="en-US" sz="1600" dirty="0" err="1" smtClean="0"/>
              <a:t>adj</a:t>
            </a:r>
            <a:r>
              <a:rPr lang="en-US" sz="1600" dirty="0" smtClean="0"/>
              <a:t>[i][j] = 1 indicates that there is an edge from vertex i to vertex j. Adjacency matrix for undirected graph is always symmetric. Adjacency Matrix is also used to represent weighted graphs. If </a:t>
            </a:r>
            <a:r>
              <a:rPr lang="en-US" sz="1600" dirty="0" err="1" smtClean="0"/>
              <a:t>adj</a:t>
            </a:r>
            <a:r>
              <a:rPr lang="en-US" sz="1600" dirty="0" smtClean="0"/>
              <a:t>[i][j] = w, then there is an edge from vertex i to vertex j with weight w.</a:t>
            </a:r>
            <a:endParaRPr lang="en-IN" sz="1600" dirty="0" smtClean="0"/>
          </a:p>
          <a:p>
            <a:pPr hangingPunct="0"/>
            <a:r>
              <a:rPr lang="en-US" sz="1600" dirty="0" smtClean="0"/>
              <a:t>The adjacency matrix for the </a:t>
            </a:r>
            <a:r>
              <a:rPr lang="en-US" sz="1600" dirty="0" smtClean="0"/>
              <a:t>graph </a:t>
            </a:r>
            <a:r>
              <a:rPr lang="en-US" sz="1600" dirty="0" smtClean="0"/>
              <a:t>is</a:t>
            </a:r>
            <a:r>
              <a:rPr lang="en-US" sz="1600" dirty="0" smtClean="0"/>
              <a:t>:</a:t>
            </a:r>
          </a:p>
          <a:p>
            <a:pPr hangingPunct="0"/>
            <a:endParaRPr lang="en-IN" sz="1800" dirty="0" smtClean="0"/>
          </a:p>
          <a:p>
            <a:pPr lvl="1" hangingPunct="0"/>
            <a:r>
              <a:rPr lang="en-US" sz="1400" b="1" i="1" dirty="0" smtClean="0"/>
              <a:t>Pros</a:t>
            </a:r>
            <a:r>
              <a:rPr lang="en-US" sz="1400" i="1" dirty="0" smtClean="0"/>
              <a:t>:</a:t>
            </a:r>
            <a:r>
              <a:rPr lang="en-US" sz="1400" dirty="0" smtClean="0"/>
              <a:t> Representation is easier to implement and follow. Removing an edge takes O(1) time. Queries like whether there is an edge from vertex ‘u’ to vertex ‘v’ are efficient and can be done O(1).</a:t>
            </a:r>
            <a:endParaRPr lang="en-IN" sz="1400" dirty="0" smtClean="0"/>
          </a:p>
          <a:p>
            <a:pPr lvl="1" hangingPunct="0"/>
            <a:r>
              <a:rPr lang="en-US" sz="1400" b="1" i="1" dirty="0" smtClean="0"/>
              <a:t>Cons</a:t>
            </a:r>
            <a:r>
              <a:rPr lang="en-US" sz="1400" i="1" dirty="0" smtClean="0"/>
              <a:t>:</a:t>
            </a:r>
            <a:r>
              <a:rPr lang="en-US" sz="1400" dirty="0" smtClean="0"/>
              <a:t> Consumes more space O(V^2). Even if the graph is sparse(contains less number of edges), it consumes the same space. Adding a vertex is O(V^2) time.</a:t>
            </a:r>
            <a:endParaRPr lang="en-IN" sz="1400" dirty="0" smtClean="0"/>
          </a:p>
          <a:p>
            <a:r>
              <a:rPr lang="en-US" sz="2000" b="1" dirty="0" smtClean="0"/>
              <a:t>Adjacency </a:t>
            </a:r>
            <a:r>
              <a:rPr lang="en-US" sz="2000" b="1" dirty="0" smtClean="0"/>
              <a:t> List : </a:t>
            </a:r>
            <a:r>
              <a:rPr lang="en-US" sz="1600" dirty="0" smtClean="0"/>
              <a:t>An </a:t>
            </a:r>
            <a:r>
              <a:rPr lang="en-US" sz="1600" dirty="0" smtClean="0"/>
              <a:t>array of linked lists is used. Size of the array </a:t>
            </a:r>
            <a:endParaRPr lang="en-US" sz="1600" dirty="0" smtClean="0"/>
          </a:p>
          <a:p>
            <a:pPr>
              <a:buNone/>
            </a:pPr>
            <a:r>
              <a:rPr lang="en-US" sz="1600" dirty="0" smtClean="0"/>
              <a:t>is </a:t>
            </a:r>
            <a:r>
              <a:rPr lang="en-US" sz="1600" dirty="0" smtClean="0"/>
              <a:t>equal to number of vertices. Let the array be array[]. An </a:t>
            </a:r>
            <a:r>
              <a:rPr lang="en-US" sz="1600" dirty="0" smtClean="0"/>
              <a:t>entry array[</a:t>
            </a:r>
            <a:r>
              <a:rPr lang="en-US" sz="1600" dirty="0" err="1" smtClean="0"/>
              <a:t>i</a:t>
            </a:r>
            <a:r>
              <a:rPr lang="en-US" sz="1600" dirty="0" smtClean="0"/>
              <a:t>] </a:t>
            </a:r>
            <a:endParaRPr lang="en-US" sz="1600" dirty="0" smtClean="0"/>
          </a:p>
          <a:p>
            <a:pPr>
              <a:buNone/>
            </a:pPr>
            <a:r>
              <a:rPr lang="en-US" sz="1600" dirty="0" smtClean="0"/>
              <a:t>represents </a:t>
            </a:r>
            <a:r>
              <a:rPr lang="en-US" sz="1600" dirty="0" smtClean="0"/>
              <a:t>the linked list of vertices adjacent to the</a:t>
            </a:r>
            <a:r>
              <a:rPr lang="en-US" sz="1600" b="1" dirty="0" smtClean="0"/>
              <a:t> </a:t>
            </a:r>
            <a:r>
              <a:rPr lang="en-US" sz="1600" b="1" i="1" dirty="0" smtClean="0"/>
              <a:t>i</a:t>
            </a:r>
            <a:r>
              <a:rPr lang="en-US" sz="1600" dirty="0" smtClean="0"/>
              <a:t>th </a:t>
            </a:r>
            <a:r>
              <a:rPr lang="en-US" sz="1600" dirty="0" smtClean="0"/>
              <a:t>vertex</a:t>
            </a:r>
            <a:r>
              <a:rPr lang="en-US" sz="1600" dirty="0" smtClean="0"/>
              <a:t>. This </a:t>
            </a:r>
            <a:endParaRPr lang="en-US" sz="1600" dirty="0" smtClean="0"/>
          </a:p>
          <a:p>
            <a:pPr>
              <a:buNone/>
            </a:pPr>
            <a:r>
              <a:rPr lang="en-US" sz="1600" dirty="0" smtClean="0"/>
              <a:t>representation </a:t>
            </a:r>
            <a:r>
              <a:rPr lang="en-US" sz="1600" dirty="0" smtClean="0"/>
              <a:t>can also be used to represent a weighted  </a:t>
            </a:r>
            <a:r>
              <a:rPr lang="en-US" sz="1600" dirty="0" smtClean="0"/>
              <a:t>graph</a:t>
            </a:r>
            <a:r>
              <a:rPr lang="en-US" sz="1600" dirty="0" smtClean="0"/>
              <a:t>.  </a:t>
            </a:r>
            <a:r>
              <a:rPr lang="en-US" sz="1600" dirty="0" smtClean="0"/>
              <a:t>The </a:t>
            </a:r>
          </a:p>
          <a:p>
            <a:pPr>
              <a:buNone/>
            </a:pPr>
            <a:r>
              <a:rPr lang="en-US" sz="1600" dirty="0" smtClean="0"/>
              <a:t>weights </a:t>
            </a:r>
            <a:r>
              <a:rPr lang="en-US" sz="1600" dirty="0" smtClean="0"/>
              <a:t>of edges can be stored in nodes of linked lists. Following is </a:t>
            </a:r>
            <a:endParaRPr lang="en-US" sz="1600" dirty="0" smtClean="0"/>
          </a:p>
          <a:p>
            <a:pPr>
              <a:buNone/>
            </a:pPr>
            <a:r>
              <a:rPr lang="en-US" sz="1600" dirty="0" smtClean="0"/>
              <a:t>adjacency </a:t>
            </a:r>
            <a:r>
              <a:rPr lang="en-US" sz="1600" dirty="0" smtClean="0"/>
              <a:t>list representation of the above graph</a:t>
            </a:r>
            <a:r>
              <a:rPr lang="en-US" sz="1600" dirty="0" smtClean="0"/>
              <a:t>.</a:t>
            </a:r>
          </a:p>
          <a:p>
            <a:pPr>
              <a:buNone/>
            </a:pPr>
            <a:endParaRPr lang="en-IN" sz="16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80</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pic>
        <p:nvPicPr>
          <p:cNvPr id="6" name="Picture 5" descr="Adjacency Matrix Representation">
            <a:hlinkClick r:id="rId2"/>
          </p:cNvPr>
          <p:cNvPicPr/>
          <p:nvPr/>
        </p:nvPicPr>
        <p:blipFill>
          <a:blip r:embed="rId3" cstate="print"/>
          <a:srcRect/>
          <a:stretch>
            <a:fillRect/>
          </a:stretch>
        </p:blipFill>
        <p:spPr bwMode="auto">
          <a:xfrm>
            <a:off x="7092280" y="1988840"/>
            <a:ext cx="1296143" cy="864096"/>
          </a:xfrm>
          <a:prstGeom prst="rect">
            <a:avLst/>
          </a:prstGeom>
          <a:noFill/>
          <a:ln w="9525">
            <a:noFill/>
            <a:miter lim="800000"/>
            <a:headEnd/>
            <a:tailEnd/>
          </a:ln>
        </p:spPr>
      </p:pic>
      <p:pic>
        <p:nvPicPr>
          <p:cNvPr id="7" name="Picture 6" descr="https://www.geeksforgeeks.org/wp-content/uploads/graph_representation12.png">
            <a:hlinkClick r:id="rId4"/>
          </p:cNvPr>
          <p:cNvPicPr/>
          <p:nvPr/>
        </p:nvPicPr>
        <p:blipFill>
          <a:blip r:embed="rId5" cstate="print"/>
          <a:srcRect/>
          <a:stretch>
            <a:fillRect/>
          </a:stretch>
        </p:blipFill>
        <p:spPr bwMode="auto">
          <a:xfrm>
            <a:off x="4716016" y="2276872"/>
            <a:ext cx="1212528" cy="661987"/>
          </a:xfrm>
          <a:prstGeom prst="rect">
            <a:avLst/>
          </a:prstGeom>
          <a:noFill/>
          <a:ln w="9525">
            <a:noFill/>
            <a:miter lim="800000"/>
            <a:headEnd/>
            <a:tailEnd/>
          </a:ln>
        </p:spPr>
      </p:pic>
      <p:cxnSp>
        <p:nvCxnSpPr>
          <p:cNvPr id="9" name="Straight Arrow Connector 8"/>
          <p:cNvCxnSpPr/>
          <p:nvPr/>
        </p:nvCxnSpPr>
        <p:spPr>
          <a:xfrm flipV="1">
            <a:off x="5940152" y="2492896"/>
            <a:ext cx="100811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Picture 9" descr="Adjacency List Representation of Graph">
            <a:hlinkClick r:id="rId6"/>
          </p:cNvPr>
          <p:cNvPicPr/>
          <p:nvPr/>
        </p:nvPicPr>
        <p:blipFill>
          <a:blip r:embed="rId7" cstate="print"/>
          <a:srcRect/>
          <a:stretch>
            <a:fillRect/>
          </a:stretch>
        </p:blipFill>
        <p:spPr bwMode="auto">
          <a:xfrm>
            <a:off x="6516216" y="3645024"/>
            <a:ext cx="2232248" cy="15240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dirty="0" smtClean="0"/>
              <a:t>Graph </a:t>
            </a:r>
            <a:r>
              <a:rPr lang="en-US" sz="2800" b="1" dirty="0" smtClean="0"/>
              <a:t>ADT</a:t>
            </a:r>
            <a:endParaRPr lang="en-IN" sz="2800" dirty="0"/>
          </a:p>
        </p:txBody>
      </p:sp>
      <p:sp>
        <p:nvSpPr>
          <p:cNvPr id="3" name="Content Placeholder 2"/>
          <p:cNvSpPr>
            <a:spLocks noGrp="1"/>
          </p:cNvSpPr>
          <p:nvPr>
            <p:ph idx="1"/>
          </p:nvPr>
        </p:nvSpPr>
        <p:spPr>
          <a:xfrm>
            <a:off x="457200" y="476672"/>
            <a:ext cx="8229600" cy="5976664"/>
          </a:xfrm>
        </p:spPr>
        <p:txBody>
          <a:bodyPr>
            <a:normAutofit fontScale="85000" lnSpcReduction="10000"/>
          </a:bodyPr>
          <a:lstStyle/>
          <a:p>
            <a:pPr hangingPunct="0"/>
            <a:r>
              <a:rPr lang="en-US" sz="2000" b="1" dirty="0" err="1" smtClean="0"/>
              <a:t>numVertices</a:t>
            </a:r>
            <a:r>
              <a:rPr lang="en-US" sz="2000" dirty="0" smtClean="0"/>
              <a:t>( ): Returns the number of vertices of the graph.</a:t>
            </a:r>
            <a:endParaRPr lang="en-IN" sz="2000" dirty="0" smtClean="0"/>
          </a:p>
          <a:p>
            <a:pPr hangingPunct="0"/>
            <a:r>
              <a:rPr lang="en-US" sz="2000" b="1" dirty="0" smtClean="0"/>
              <a:t>vertices</a:t>
            </a:r>
            <a:r>
              <a:rPr lang="en-US" sz="2000" dirty="0" smtClean="0"/>
              <a:t>( ): Returns an iteration of all the vertices of the graph.</a:t>
            </a:r>
            <a:endParaRPr lang="en-IN" sz="2000" dirty="0" smtClean="0"/>
          </a:p>
          <a:p>
            <a:pPr hangingPunct="0"/>
            <a:r>
              <a:rPr lang="en-US" sz="2000" b="1" dirty="0" err="1" smtClean="0"/>
              <a:t>numEdges</a:t>
            </a:r>
            <a:r>
              <a:rPr lang="en-US" sz="2000" dirty="0" smtClean="0"/>
              <a:t>( ): Returns the number of edges of the graph.</a:t>
            </a:r>
            <a:endParaRPr lang="en-IN" sz="2000" dirty="0" smtClean="0"/>
          </a:p>
          <a:p>
            <a:pPr hangingPunct="0"/>
            <a:r>
              <a:rPr lang="en-US" sz="2000" b="1" dirty="0" smtClean="0"/>
              <a:t>edges</a:t>
            </a:r>
            <a:r>
              <a:rPr lang="en-US" sz="2000" dirty="0" smtClean="0"/>
              <a:t>( ): Returns an iteration of all the edges of the graph.</a:t>
            </a:r>
            <a:endParaRPr lang="en-IN" sz="2000" dirty="0" smtClean="0"/>
          </a:p>
          <a:p>
            <a:pPr hangingPunct="0"/>
            <a:r>
              <a:rPr lang="en-US" sz="2000" b="1" dirty="0" err="1" smtClean="0"/>
              <a:t>getEdge</a:t>
            </a:r>
            <a:r>
              <a:rPr lang="en-US" sz="2000" b="1" dirty="0" smtClean="0"/>
              <a:t>(</a:t>
            </a:r>
            <a:r>
              <a:rPr lang="en-US" sz="2000" b="1" i="1" dirty="0" smtClean="0"/>
              <a:t>u</a:t>
            </a:r>
            <a:r>
              <a:rPr lang="en-US" sz="2000" dirty="0" smtClean="0"/>
              <a:t>, </a:t>
            </a:r>
            <a:r>
              <a:rPr lang="en-US" sz="2000" i="1" dirty="0" smtClean="0"/>
              <a:t>v</a:t>
            </a:r>
            <a:r>
              <a:rPr lang="en-US" sz="2000" dirty="0" smtClean="0"/>
              <a:t>): Returns the edge from vertex </a:t>
            </a:r>
            <a:r>
              <a:rPr lang="en-US" sz="2000" i="1" dirty="0" smtClean="0"/>
              <a:t>u </a:t>
            </a:r>
            <a:r>
              <a:rPr lang="en-US" sz="2000" dirty="0" smtClean="0"/>
              <a:t>to vertex </a:t>
            </a:r>
            <a:r>
              <a:rPr lang="en-US" sz="2000" i="1" dirty="0" smtClean="0"/>
              <a:t>v</a:t>
            </a:r>
            <a:r>
              <a:rPr lang="en-US" sz="2000" dirty="0" smtClean="0"/>
              <a:t>, if one </a:t>
            </a:r>
            <a:r>
              <a:rPr lang="en-US" sz="2000" dirty="0" smtClean="0"/>
              <a:t>exists;</a:t>
            </a:r>
            <a:r>
              <a:rPr lang="en-IN" sz="2000" dirty="0" smtClean="0"/>
              <a:t> </a:t>
            </a:r>
            <a:r>
              <a:rPr lang="en-US" sz="2000" dirty="0" smtClean="0"/>
              <a:t>otherwise </a:t>
            </a:r>
            <a:r>
              <a:rPr lang="en-US" sz="2000" dirty="0" smtClean="0"/>
              <a:t>return null. For an undirected graph, there is </a:t>
            </a:r>
            <a:r>
              <a:rPr lang="en-US" sz="2000" dirty="0" smtClean="0"/>
              <a:t>no</a:t>
            </a:r>
            <a:r>
              <a:rPr lang="en-IN" sz="2000" dirty="0" smtClean="0"/>
              <a:t> </a:t>
            </a:r>
            <a:r>
              <a:rPr lang="en-US" sz="2000" dirty="0" smtClean="0"/>
              <a:t>difference </a:t>
            </a:r>
            <a:r>
              <a:rPr lang="en-US" sz="2000" dirty="0" smtClean="0"/>
              <a:t>between </a:t>
            </a:r>
            <a:r>
              <a:rPr lang="en-US" sz="2000" b="1" dirty="0" err="1" smtClean="0"/>
              <a:t>getEdge</a:t>
            </a:r>
            <a:r>
              <a:rPr lang="en-US" sz="2000" b="1" dirty="0" smtClean="0"/>
              <a:t>(</a:t>
            </a:r>
            <a:r>
              <a:rPr lang="en-US" sz="2000" b="1" i="1" dirty="0" smtClean="0"/>
              <a:t>u</a:t>
            </a:r>
            <a:r>
              <a:rPr lang="en-US" sz="2000" dirty="0" smtClean="0"/>
              <a:t>, </a:t>
            </a:r>
            <a:r>
              <a:rPr lang="en-US" sz="2000" i="1" dirty="0" smtClean="0"/>
              <a:t>v</a:t>
            </a:r>
            <a:r>
              <a:rPr lang="en-US" sz="2000" dirty="0" smtClean="0"/>
              <a:t>) and </a:t>
            </a:r>
            <a:r>
              <a:rPr lang="en-US" sz="2000" b="1" dirty="0" err="1" smtClean="0"/>
              <a:t>getEdge</a:t>
            </a:r>
            <a:r>
              <a:rPr lang="en-US" sz="2000" b="1" dirty="0" smtClean="0"/>
              <a:t>(</a:t>
            </a:r>
            <a:r>
              <a:rPr lang="en-US" sz="2000" b="1" i="1" dirty="0" smtClean="0"/>
              <a:t>v</a:t>
            </a:r>
            <a:r>
              <a:rPr lang="en-US" sz="2000" dirty="0" smtClean="0"/>
              <a:t>, </a:t>
            </a:r>
            <a:r>
              <a:rPr lang="en-US" sz="2000" i="1" dirty="0" smtClean="0"/>
              <a:t>u</a:t>
            </a:r>
            <a:r>
              <a:rPr lang="en-US" sz="2000" dirty="0" smtClean="0"/>
              <a:t>).</a:t>
            </a:r>
            <a:endParaRPr lang="en-IN" sz="2000" dirty="0" smtClean="0"/>
          </a:p>
          <a:p>
            <a:pPr hangingPunct="0"/>
            <a:r>
              <a:rPr lang="en-US" sz="2000" b="1" dirty="0" err="1" smtClean="0"/>
              <a:t>endVertices</a:t>
            </a:r>
            <a:r>
              <a:rPr lang="en-US" sz="2000" b="1" dirty="0" smtClean="0"/>
              <a:t>(</a:t>
            </a:r>
            <a:r>
              <a:rPr lang="en-US" sz="2000" b="1" i="1" dirty="0" smtClean="0"/>
              <a:t>e</a:t>
            </a:r>
            <a:r>
              <a:rPr lang="en-US" sz="2000" dirty="0" smtClean="0"/>
              <a:t>): Returns an array containing the two endpoint vertices of edge </a:t>
            </a:r>
            <a:r>
              <a:rPr lang="en-US" sz="2000" i="1" dirty="0" smtClean="0"/>
              <a:t>e</a:t>
            </a:r>
            <a:r>
              <a:rPr lang="en-US" sz="2000" dirty="0" smtClean="0"/>
              <a:t>. If the graph is directed, the first vertex is the origin and the second is the destination.</a:t>
            </a:r>
            <a:endParaRPr lang="en-IN" sz="2000" dirty="0" smtClean="0"/>
          </a:p>
          <a:p>
            <a:pPr hangingPunct="0"/>
            <a:r>
              <a:rPr lang="en-US" sz="2000" b="1" dirty="0" smtClean="0"/>
              <a:t>opposite(</a:t>
            </a:r>
            <a:r>
              <a:rPr lang="en-US" sz="2000" b="1" i="1" dirty="0" smtClean="0"/>
              <a:t>v</a:t>
            </a:r>
            <a:r>
              <a:rPr lang="en-US" sz="2000" dirty="0" smtClean="0"/>
              <a:t>, </a:t>
            </a:r>
            <a:r>
              <a:rPr lang="en-US" sz="2000" i="1" dirty="0" smtClean="0"/>
              <a:t>e</a:t>
            </a:r>
            <a:r>
              <a:rPr lang="en-US" sz="2000" dirty="0" smtClean="0"/>
              <a:t>): For edge </a:t>
            </a:r>
            <a:r>
              <a:rPr lang="en-US" sz="2000" i="1" dirty="0" smtClean="0"/>
              <a:t>e </a:t>
            </a:r>
            <a:r>
              <a:rPr lang="en-US" sz="2000" dirty="0" smtClean="0"/>
              <a:t>incident to vertex </a:t>
            </a:r>
            <a:r>
              <a:rPr lang="en-US" sz="2000" i="1" dirty="0" smtClean="0"/>
              <a:t>v</a:t>
            </a:r>
            <a:r>
              <a:rPr lang="en-US" sz="2000" dirty="0" smtClean="0"/>
              <a:t>, returns the other vertex of the edge; an error occurs if </a:t>
            </a:r>
            <a:r>
              <a:rPr lang="en-US" sz="2000" i="1" dirty="0" smtClean="0"/>
              <a:t>e </a:t>
            </a:r>
            <a:r>
              <a:rPr lang="en-US" sz="2000" dirty="0" smtClean="0"/>
              <a:t>is not incident to </a:t>
            </a:r>
            <a:r>
              <a:rPr lang="en-US" sz="2000" i="1" dirty="0" smtClean="0"/>
              <a:t>v</a:t>
            </a:r>
            <a:r>
              <a:rPr lang="en-US" sz="2000" dirty="0" smtClean="0"/>
              <a:t>.</a:t>
            </a:r>
            <a:endParaRPr lang="en-IN" sz="2000" dirty="0" smtClean="0"/>
          </a:p>
          <a:p>
            <a:pPr hangingPunct="0"/>
            <a:r>
              <a:rPr lang="en-US" sz="2000" b="1" dirty="0" err="1" smtClean="0"/>
              <a:t>outDegree</a:t>
            </a:r>
            <a:r>
              <a:rPr lang="en-US" sz="2000" b="1" dirty="0" smtClean="0"/>
              <a:t>(</a:t>
            </a:r>
            <a:r>
              <a:rPr lang="en-US" sz="2000" b="1" i="1" dirty="0" smtClean="0"/>
              <a:t>v</a:t>
            </a:r>
            <a:r>
              <a:rPr lang="en-US" sz="2000" dirty="0" smtClean="0"/>
              <a:t>): Returns the number of outgoing edges from vertex </a:t>
            </a:r>
            <a:r>
              <a:rPr lang="en-US" sz="2000" i="1" dirty="0" smtClean="0"/>
              <a:t>v</a:t>
            </a:r>
            <a:r>
              <a:rPr lang="en-US" sz="2000" dirty="0" smtClean="0"/>
              <a:t>.</a:t>
            </a:r>
            <a:endParaRPr lang="en-IN" sz="2000" dirty="0" smtClean="0"/>
          </a:p>
          <a:p>
            <a:pPr hangingPunct="0"/>
            <a:r>
              <a:rPr lang="en-US" sz="2000" b="1" dirty="0" err="1" smtClean="0"/>
              <a:t>inDegree</a:t>
            </a:r>
            <a:r>
              <a:rPr lang="en-US" sz="2000" b="1" dirty="0" smtClean="0"/>
              <a:t>(</a:t>
            </a:r>
            <a:r>
              <a:rPr lang="en-US" sz="2000" b="1" i="1" dirty="0" smtClean="0"/>
              <a:t>v</a:t>
            </a:r>
            <a:r>
              <a:rPr lang="en-US" sz="2000" dirty="0" smtClean="0"/>
              <a:t>): Returns the number of incoming edges to vertex </a:t>
            </a:r>
            <a:r>
              <a:rPr lang="en-US" sz="2000" i="1" dirty="0" smtClean="0"/>
              <a:t>v</a:t>
            </a:r>
            <a:r>
              <a:rPr lang="en-US" sz="2000" dirty="0" smtClean="0"/>
              <a:t>. For an undirected graph, this returns the same value as does </a:t>
            </a:r>
            <a:r>
              <a:rPr lang="en-US" sz="2000" dirty="0" err="1" smtClean="0"/>
              <a:t>outDegree</a:t>
            </a:r>
            <a:r>
              <a:rPr lang="en-US" sz="2000" dirty="0" smtClean="0"/>
              <a:t>(</a:t>
            </a:r>
            <a:r>
              <a:rPr lang="en-US" sz="2000" i="1" dirty="0" smtClean="0"/>
              <a:t>v</a:t>
            </a:r>
            <a:r>
              <a:rPr lang="en-US" sz="2000" dirty="0" smtClean="0"/>
              <a:t>).</a:t>
            </a:r>
            <a:endParaRPr lang="en-IN" sz="2000" dirty="0" smtClean="0"/>
          </a:p>
          <a:p>
            <a:pPr hangingPunct="0"/>
            <a:r>
              <a:rPr lang="en-US" sz="2000" b="1" dirty="0" err="1" smtClean="0"/>
              <a:t>outgoingEdges</a:t>
            </a:r>
            <a:r>
              <a:rPr lang="en-US" sz="2000" b="1" dirty="0" smtClean="0"/>
              <a:t>(</a:t>
            </a:r>
            <a:r>
              <a:rPr lang="en-US" sz="2000" b="1" i="1" dirty="0" smtClean="0"/>
              <a:t>v</a:t>
            </a:r>
            <a:r>
              <a:rPr lang="en-US" sz="2000" dirty="0" smtClean="0"/>
              <a:t>): Returns an iteration of all outgoing edges from vertex </a:t>
            </a:r>
            <a:r>
              <a:rPr lang="en-US" sz="2000" i="1" dirty="0" smtClean="0"/>
              <a:t>v</a:t>
            </a:r>
            <a:r>
              <a:rPr lang="en-US" sz="2000" dirty="0" smtClean="0"/>
              <a:t>.</a:t>
            </a:r>
            <a:endParaRPr lang="en-IN" sz="2000" dirty="0" smtClean="0"/>
          </a:p>
          <a:p>
            <a:pPr hangingPunct="0"/>
            <a:r>
              <a:rPr lang="en-US" sz="2000" b="1" dirty="0" err="1" smtClean="0"/>
              <a:t>incomingEdges</a:t>
            </a:r>
            <a:r>
              <a:rPr lang="en-US" sz="2000" b="1" dirty="0" smtClean="0"/>
              <a:t>(</a:t>
            </a:r>
            <a:r>
              <a:rPr lang="en-US" sz="2000" b="1" i="1" dirty="0" smtClean="0"/>
              <a:t>v</a:t>
            </a:r>
            <a:r>
              <a:rPr lang="en-US" sz="2000" dirty="0" smtClean="0"/>
              <a:t>): Returns an iteration of all incoming edges to vertex </a:t>
            </a:r>
            <a:r>
              <a:rPr lang="en-US" sz="2000" i="1" dirty="0" smtClean="0"/>
              <a:t>v</a:t>
            </a:r>
            <a:r>
              <a:rPr lang="en-US" sz="2000" dirty="0" smtClean="0"/>
              <a:t>. For an undirected graph, this returns the same collection as does </a:t>
            </a:r>
            <a:r>
              <a:rPr lang="en-US" sz="2000" dirty="0" err="1" smtClean="0"/>
              <a:t>outgoingEdges</a:t>
            </a:r>
            <a:r>
              <a:rPr lang="en-US" sz="2000" dirty="0" smtClean="0"/>
              <a:t>(</a:t>
            </a:r>
            <a:r>
              <a:rPr lang="en-US" sz="2000" i="1" dirty="0" smtClean="0"/>
              <a:t>v</a:t>
            </a:r>
            <a:r>
              <a:rPr lang="en-US" sz="2000" dirty="0" smtClean="0"/>
              <a:t>).</a:t>
            </a:r>
            <a:endParaRPr lang="en-IN" sz="2000" dirty="0" smtClean="0"/>
          </a:p>
          <a:p>
            <a:pPr hangingPunct="0"/>
            <a:r>
              <a:rPr lang="en-US" sz="2000" b="1" dirty="0" err="1" smtClean="0"/>
              <a:t>insertVertex</a:t>
            </a:r>
            <a:r>
              <a:rPr lang="en-US" sz="2000" b="1" dirty="0" smtClean="0"/>
              <a:t>(</a:t>
            </a:r>
            <a:r>
              <a:rPr lang="en-US" sz="2000" b="1" i="1" dirty="0" smtClean="0"/>
              <a:t>x</a:t>
            </a:r>
            <a:r>
              <a:rPr lang="en-US" sz="2000" dirty="0" smtClean="0"/>
              <a:t>): Creates and returns a new Vertex storing element </a:t>
            </a:r>
            <a:r>
              <a:rPr lang="en-US" sz="2000" i="1" dirty="0" smtClean="0"/>
              <a:t>x</a:t>
            </a:r>
            <a:r>
              <a:rPr lang="en-US" sz="2000" dirty="0" smtClean="0"/>
              <a:t>.</a:t>
            </a:r>
            <a:endParaRPr lang="en-IN" sz="2000" dirty="0" smtClean="0"/>
          </a:p>
          <a:p>
            <a:pPr hangingPunct="0"/>
            <a:r>
              <a:rPr lang="en-US" sz="2000" b="1" dirty="0" err="1" smtClean="0"/>
              <a:t>insertEdge</a:t>
            </a:r>
            <a:r>
              <a:rPr lang="en-US" sz="2000" b="1" dirty="0" smtClean="0"/>
              <a:t>(</a:t>
            </a:r>
            <a:r>
              <a:rPr lang="en-US" sz="2000" b="1" i="1" dirty="0" smtClean="0"/>
              <a:t>u</a:t>
            </a:r>
            <a:r>
              <a:rPr lang="en-US" sz="2000" dirty="0" smtClean="0"/>
              <a:t>, </a:t>
            </a:r>
            <a:r>
              <a:rPr lang="en-US" sz="2000" i="1" dirty="0" smtClean="0"/>
              <a:t>v</a:t>
            </a:r>
            <a:r>
              <a:rPr lang="en-US" sz="2000" dirty="0" smtClean="0"/>
              <a:t>, </a:t>
            </a:r>
            <a:r>
              <a:rPr lang="en-US" sz="2000" i="1" dirty="0" smtClean="0"/>
              <a:t>x</a:t>
            </a:r>
            <a:r>
              <a:rPr lang="en-US" sz="2000" dirty="0" smtClean="0"/>
              <a:t>): Creates and returns a new Edge from vertex </a:t>
            </a:r>
            <a:r>
              <a:rPr lang="en-US" sz="2000" i="1" dirty="0" smtClean="0"/>
              <a:t>u </a:t>
            </a:r>
            <a:r>
              <a:rPr lang="en-US" sz="2000" dirty="0" smtClean="0"/>
              <a:t>to vertex </a:t>
            </a:r>
            <a:r>
              <a:rPr lang="en-US" sz="2000" i="1" dirty="0" smtClean="0"/>
              <a:t>v</a:t>
            </a:r>
            <a:r>
              <a:rPr lang="en-US" sz="2000" dirty="0" smtClean="0"/>
              <a:t>, storing element </a:t>
            </a:r>
            <a:r>
              <a:rPr lang="en-US" sz="2000" i="1" dirty="0" smtClean="0"/>
              <a:t>x</a:t>
            </a:r>
            <a:r>
              <a:rPr lang="en-US" sz="2000" dirty="0" smtClean="0"/>
              <a:t>; an error occurs if there already exists an edge from </a:t>
            </a:r>
            <a:r>
              <a:rPr lang="en-US" sz="2000" i="1" dirty="0" smtClean="0"/>
              <a:t>u </a:t>
            </a:r>
            <a:r>
              <a:rPr lang="en-US" sz="2000" dirty="0" smtClean="0"/>
              <a:t>to </a:t>
            </a:r>
            <a:r>
              <a:rPr lang="en-US" sz="2000" i="1" dirty="0" smtClean="0"/>
              <a:t>v</a:t>
            </a:r>
            <a:r>
              <a:rPr lang="en-US" sz="2000" dirty="0" smtClean="0"/>
              <a:t>.</a:t>
            </a:r>
            <a:endParaRPr lang="en-IN" sz="2000" dirty="0" smtClean="0"/>
          </a:p>
          <a:p>
            <a:pPr hangingPunct="0"/>
            <a:r>
              <a:rPr lang="en-US" sz="2000" b="1" dirty="0" err="1" smtClean="0"/>
              <a:t>removeVertex</a:t>
            </a:r>
            <a:r>
              <a:rPr lang="en-US" sz="2000" b="1" dirty="0" smtClean="0"/>
              <a:t>(</a:t>
            </a:r>
            <a:r>
              <a:rPr lang="en-US" sz="2000" b="1" i="1" dirty="0" smtClean="0"/>
              <a:t>v</a:t>
            </a:r>
            <a:r>
              <a:rPr lang="en-US" sz="2000" dirty="0" smtClean="0"/>
              <a:t>): Removes vertex </a:t>
            </a:r>
            <a:r>
              <a:rPr lang="en-US" sz="2000" i="1" dirty="0" smtClean="0"/>
              <a:t>v </a:t>
            </a:r>
            <a:r>
              <a:rPr lang="en-US" sz="2000" dirty="0" smtClean="0"/>
              <a:t>and all its incident edges from the graph.</a:t>
            </a:r>
            <a:endParaRPr lang="en-IN" sz="2000" dirty="0" smtClean="0"/>
          </a:p>
          <a:p>
            <a:pPr hangingPunct="0"/>
            <a:r>
              <a:rPr lang="en-US" sz="2000" b="1" dirty="0" err="1" smtClean="0"/>
              <a:t>removeEdge</a:t>
            </a:r>
            <a:r>
              <a:rPr lang="en-US" sz="2000" b="1" dirty="0" smtClean="0"/>
              <a:t>(</a:t>
            </a:r>
            <a:r>
              <a:rPr lang="en-US" sz="2000" b="1" i="1" dirty="0" smtClean="0"/>
              <a:t>e</a:t>
            </a:r>
            <a:r>
              <a:rPr lang="en-US" sz="2000" dirty="0" smtClean="0"/>
              <a:t>): Removes edge </a:t>
            </a:r>
            <a:r>
              <a:rPr lang="en-US" sz="2000" i="1" dirty="0" smtClean="0"/>
              <a:t>e </a:t>
            </a:r>
            <a:r>
              <a:rPr lang="en-US" sz="2000" dirty="0" smtClean="0"/>
              <a:t>from the graph. </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81</a:t>
            </a:fld>
            <a:endParaRPr lang="en-IN"/>
          </a:p>
        </p:txBody>
      </p:sp>
      <p:sp>
        <p:nvSpPr>
          <p:cNvPr id="5" name="Footer Placeholder 4"/>
          <p:cNvSpPr>
            <a:spLocks noGrp="1"/>
          </p:cNvSpPr>
          <p:nvPr>
            <p:ph type="ftr" sz="quarter" idx="11"/>
          </p:nvPr>
        </p:nvSpPr>
        <p:spPr/>
        <p:txBody>
          <a:bodyPr/>
          <a:lstStyle/>
          <a:p>
            <a:r>
              <a:rPr lang="en-IN" smtClean="0"/>
              <a:t>Neofour.com </a:t>
            </a:r>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Contd.</a:t>
            </a:r>
            <a:endParaRPr lang="en-IN" sz="2800" dirty="0"/>
          </a:p>
        </p:txBody>
      </p:sp>
      <p:sp>
        <p:nvSpPr>
          <p:cNvPr id="3" name="Content Placeholder 2"/>
          <p:cNvSpPr>
            <a:spLocks noGrp="1"/>
          </p:cNvSpPr>
          <p:nvPr>
            <p:ph idx="1"/>
          </p:nvPr>
        </p:nvSpPr>
        <p:spPr>
          <a:xfrm>
            <a:off x="457200" y="548680"/>
            <a:ext cx="8229600" cy="5577483"/>
          </a:xfrm>
        </p:spPr>
        <p:txBody>
          <a:bodyPr>
            <a:normAutofit lnSpcReduction="10000"/>
          </a:bodyPr>
          <a:lstStyle/>
          <a:p>
            <a:r>
              <a:rPr lang="en-US" sz="1600" b="1" dirty="0" smtClean="0"/>
              <a:t>Traversing a </a:t>
            </a:r>
            <a:r>
              <a:rPr lang="en-US" sz="1600" b="1" dirty="0" smtClean="0"/>
              <a:t>Graph : </a:t>
            </a:r>
            <a:r>
              <a:rPr lang="en-US" sz="1600" dirty="0" smtClean="0"/>
              <a:t>Whether it is possible to traverse a graph from one vertex to another is determined by how a graph is connected. Connectivity is a basic concept in Graph Theory. Connectivity defines whether a graph is connected or disconnected. It has subtopics based on edge and vertex, known as edge connectivity and vertex connectivity. Let us discuss them in detail.</a:t>
            </a:r>
            <a:endParaRPr lang="en-IN" sz="1600" dirty="0" smtClean="0"/>
          </a:p>
          <a:p>
            <a:r>
              <a:rPr lang="en-US" sz="1600" b="1" dirty="0" smtClean="0"/>
              <a:t>Connectivity : </a:t>
            </a:r>
            <a:r>
              <a:rPr lang="en-US" sz="1600" dirty="0" smtClean="0"/>
              <a:t>A graph is said to be connected if there is a path between every pair of vertex. From every vertex to any other vertex, there should be some path to traverse. That is called the connectivity of a graph. A graph with multiple disconnected vertices and edges is said to be disconnected.</a:t>
            </a:r>
            <a:endParaRPr lang="en-IN" sz="1600" dirty="0" smtClean="0"/>
          </a:p>
          <a:p>
            <a:r>
              <a:rPr lang="en-US" sz="1600" b="1" dirty="0" smtClean="0"/>
              <a:t>Cut </a:t>
            </a:r>
            <a:r>
              <a:rPr lang="en-US" sz="1600" b="1" dirty="0" smtClean="0"/>
              <a:t>Vertex : </a:t>
            </a:r>
            <a:r>
              <a:rPr lang="en-US" sz="1600" dirty="0" smtClean="0"/>
              <a:t>Let ‘G’ be a connected graph. A vertex V ∈ G is called a cut vertex of ‘G’, if ‘G-V’ (Delete ‘V’ from ‘G’) results in a disconnected graph. Removing a cut vertex from a graph breaks it in to two or more graphs.</a:t>
            </a:r>
            <a:endParaRPr lang="en-IN" sz="1600" dirty="0" smtClean="0"/>
          </a:p>
          <a:p>
            <a:r>
              <a:rPr lang="en-US" sz="1600" b="1" dirty="0" smtClean="0"/>
              <a:t>Cut Edge (Bridge</a:t>
            </a:r>
            <a:r>
              <a:rPr lang="en-US" sz="1600" b="1" dirty="0" smtClean="0"/>
              <a:t>) : </a:t>
            </a:r>
            <a:r>
              <a:rPr lang="en-US" sz="1600" dirty="0" smtClean="0"/>
              <a:t>Let ‘G’ be a connected graph. </a:t>
            </a:r>
            <a:r>
              <a:rPr lang="en-US" sz="1600" dirty="0" smtClean="0"/>
              <a:t>An edge ‘e’ ∈ G is called a cut edge if ‘G-e’ results in a disconnected </a:t>
            </a:r>
            <a:r>
              <a:rPr lang="en-US" sz="1600" dirty="0" smtClean="0"/>
              <a:t>graph.</a:t>
            </a:r>
            <a:r>
              <a:rPr lang="en-IN" sz="1600" dirty="0" smtClean="0"/>
              <a:t> </a:t>
            </a:r>
            <a:r>
              <a:rPr lang="en-US" sz="1600" dirty="0" smtClean="0"/>
              <a:t>If </a:t>
            </a:r>
            <a:r>
              <a:rPr lang="en-US" sz="1600" dirty="0" smtClean="0"/>
              <a:t>removing an edge in a graph results in to two or more graphs, then that edge is called a Cut Edge.</a:t>
            </a:r>
            <a:endParaRPr lang="en-IN" sz="1600" dirty="0" smtClean="0"/>
          </a:p>
          <a:p>
            <a:r>
              <a:rPr lang="en-US" sz="1600" b="1" dirty="0" smtClean="0"/>
              <a:t>Cut Set of a </a:t>
            </a:r>
            <a:r>
              <a:rPr lang="en-US" sz="1600" b="1" dirty="0" smtClean="0"/>
              <a:t>Graph : </a:t>
            </a:r>
            <a:r>
              <a:rPr lang="en-US" sz="1600" dirty="0" smtClean="0"/>
              <a:t>Let ‘G’= (V, E) be a connected graph. </a:t>
            </a:r>
            <a:r>
              <a:rPr lang="en-US" sz="1600" dirty="0" smtClean="0"/>
              <a:t>A subset E’ of E is called a cut set of G if deletion of all the edges of E’ from G makes G disconnect</a:t>
            </a:r>
            <a:r>
              <a:rPr lang="en-US" sz="1600" dirty="0" smtClean="0"/>
              <a:t>. If </a:t>
            </a:r>
            <a:r>
              <a:rPr lang="en-US" sz="1600" dirty="0" smtClean="0"/>
              <a:t>deleting a certain number of edges from a graph makes it disconnected, then those deleted edges are called the cut set of the graph.</a:t>
            </a:r>
            <a:endParaRPr lang="en-IN" sz="1600" dirty="0" smtClean="0"/>
          </a:p>
          <a:p>
            <a:r>
              <a:rPr lang="en-US" sz="1600" b="1" dirty="0" smtClean="0"/>
              <a:t>Edge </a:t>
            </a:r>
            <a:r>
              <a:rPr lang="en-US" sz="1600" b="1" dirty="0" smtClean="0"/>
              <a:t>Connectivity : </a:t>
            </a:r>
            <a:r>
              <a:rPr lang="en-US" sz="1600" dirty="0" smtClean="0"/>
              <a:t>Let ‘G’ be a connected graph. The minimum number of edges whose removal makes ‘G’ disconnected is called edge connectivity of G.</a:t>
            </a:r>
            <a:r>
              <a:rPr lang="en-IN" sz="1600" dirty="0" smtClean="0"/>
              <a:t> </a:t>
            </a:r>
            <a:r>
              <a:rPr lang="en-US" sz="1600" dirty="0" smtClean="0"/>
              <a:t>Notation − λ(G)</a:t>
            </a:r>
            <a:r>
              <a:rPr lang="en-IN" sz="1600" dirty="0" smtClean="0"/>
              <a:t> . </a:t>
            </a:r>
            <a:r>
              <a:rPr lang="en-US" sz="1600" dirty="0" smtClean="0"/>
              <a:t>In other words, the number of edges in a smallest cut set of G is called the edge connectivity of G.</a:t>
            </a:r>
            <a:endParaRPr lang="en-IN" sz="1600" dirty="0" smtClean="0"/>
          </a:p>
          <a:p>
            <a:endParaRPr lang="en-IN" sz="2000" b="1" dirty="0" smtClean="0"/>
          </a:p>
          <a:p>
            <a:endParaRPr lang="en-IN" sz="2000" b="1" dirty="0" smtClean="0"/>
          </a:p>
          <a:p>
            <a:endParaRPr lang="en-IN" sz="2000" b="1" dirty="0" smtClean="0"/>
          </a:p>
          <a:p>
            <a:endParaRPr lang="en-IN" sz="2000" b="1"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82</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Contd.</a:t>
            </a:r>
            <a:endParaRPr lang="en-IN" sz="2800" dirty="0"/>
          </a:p>
        </p:txBody>
      </p:sp>
      <p:sp>
        <p:nvSpPr>
          <p:cNvPr id="3" name="Content Placeholder 2"/>
          <p:cNvSpPr>
            <a:spLocks noGrp="1"/>
          </p:cNvSpPr>
          <p:nvPr>
            <p:ph idx="1"/>
          </p:nvPr>
        </p:nvSpPr>
        <p:spPr>
          <a:xfrm>
            <a:off x="457200" y="476672"/>
            <a:ext cx="8229600" cy="5832648"/>
          </a:xfrm>
        </p:spPr>
        <p:txBody>
          <a:bodyPr>
            <a:normAutofit lnSpcReduction="10000"/>
          </a:bodyPr>
          <a:lstStyle/>
          <a:p>
            <a:r>
              <a:rPr lang="en-US" sz="1600" b="1" dirty="0" smtClean="0"/>
              <a:t>Vertex </a:t>
            </a:r>
            <a:r>
              <a:rPr lang="en-US" sz="1600" b="1" dirty="0" smtClean="0"/>
              <a:t>Connectivity </a:t>
            </a:r>
            <a:r>
              <a:rPr lang="en-US" sz="2000" dirty="0" smtClean="0"/>
              <a:t>: </a:t>
            </a:r>
            <a:r>
              <a:rPr lang="en-US" sz="1600" dirty="0" smtClean="0"/>
              <a:t>Let ‘G’ be a connected graph. The minimum number of vertices whose removal makes ‘G’ either disconnected or reduces ‘G’ in to a trivial graph is called its vertex </a:t>
            </a:r>
            <a:r>
              <a:rPr lang="en-US" sz="1600" dirty="0" smtClean="0"/>
              <a:t>connectivity.</a:t>
            </a:r>
            <a:r>
              <a:rPr lang="en-IN" sz="1600" dirty="0" smtClean="0"/>
              <a:t> </a:t>
            </a:r>
            <a:r>
              <a:rPr lang="en-US" sz="1600" dirty="0" smtClean="0"/>
              <a:t>Notation</a:t>
            </a:r>
            <a:r>
              <a:rPr lang="en-US" sz="1600" dirty="0" smtClean="0"/>
              <a:t> − K(G</a:t>
            </a:r>
            <a:r>
              <a:rPr lang="en-US" sz="1600" dirty="0" smtClean="0"/>
              <a:t>).</a:t>
            </a:r>
          </a:p>
          <a:p>
            <a:pPr hangingPunct="0"/>
            <a:r>
              <a:rPr lang="en-US" sz="1600" b="1" dirty="0" smtClean="0"/>
              <a:t>Line </a:t>
            </a:r>
            <a:r>
              <a:rPr lang="en-US" sz="1600" b="1" dirty="0" smtClean="0"/>
              <a:t>Covering</a:t>
            </a:r>
            <a:r>
              <a:rPr lang="en-IN" sz="1600" b="1" dirty="0" smtClean="0"/>
              <a:t> : </a:t>
            </a:r>
            <a:r>
              <a:rPr lang="en-US" sz="1600" dirty="0" smtClean="0"/>
              <a:t>Let </a:t>
            </a:r>
            <a:r>
              <a:rPr lang="en-US" sz="1600" dirty="0" smtClean="0"/>
              <a:t>G = (V, E) be a graph. A subset C(E) is called a line covering of G if every vertex of G is incident with at least one edge in C, i.e</a:t>
            </a:r>
            <a:r>
              <a:rPr lang="en-US" sz="1600" dirty="0" smtClean="0"/>
              <a:t>.,</a:t>
            </a:r>
            <a:r>
              <a:rPr lang="en-IN" sz="1600" dirty="0" smtClean="0"/>
              <a:t> </a:t>
            </a:r>
            <a:r>
              <a:rPr lang="en-US" sz="1600" dirty="0" smtClean="0"/>
              <a:t>deg(V</a:t>
            </a:r>
            <a:r>
              <a:rPr lang="en-US" sz="1600" dirty="0" smtClean="0"/>
              <a:t>) ≥ 1 ∀ V ∈ </a:t>
            </a:r>
            <a:r>
              <a:rPr lang="en-US" sz="1600" dirty="0" smtClean="0"/>
              <a:t>G</a:t>
            </a:r>
            <a:r>
              <a:rPr lang="en-IN" sz="1600" dirty="0" smtClean="0"/>
              <a:t> </a:t>
            </a:r>
            <a:r>
              <a:rPr lang="en-US" sz="1600" dirty="0" smtClean="0"/>
              <a:t>because </a:t>
            </a:r>
            <a:r>
              <a:rPr lang="en-US" sz="1600" dirty="0" smtClean="0"/>
              <a:t>each vertex is connected with another vertex by an edge. Hence it has a minimum degree of 1.</a:t>
            </a:r>
            <a:endParaRPr lang="en-IN" sz="1600" dirty="0" smtClean="0"/>
          </a:p>
          <a:p>
            <a:r>
              <a:rPr lang="en-US" sz="1600" b="1" dirty="0" smtClean="0"/>
              <a:t>Minimal Line </a:t>
            </a:r>
            <a:r>
              <a:rPr lang="en-US" sz="1600" b="1" dirty="0" smtClean="0"/>
              <a:t>Covering : </a:t>
            </a:r>
            <a:r>
              <a:rPr lang="en-US" sz="1600" dirty="0" smtClean="0"/>
              <a:t>A line covering C of a graph G is said to be minimal </a:t>
            </a:r>
            <a:r>
              <a:rPr lang="en-US" sz="1600" b="1" dirty="0" smtClean="0"/>
              <a:t>if no edge can be deleted from C</a:t>
            </a:r>
            <a:r>
              <a:rPr lang="en-US" sz="1600" dirty="0" smtClean="0"/>
              <a:t>.</a:t>
            </a:r>
            <a:endParaRPr lang="en-IN" sz="1600" dirty="0" smtClean="0"/>
          </a:p>
          <a:p>
            <a:r>
              <a:rPr lang="en-US" sz="1600" b="1" dirty="0" smtClean="0"/>
              <a:t>Vertex </a:t>
            </a:r>
            <a:r>
              <a:rPr lang="en-US" sz="1600" b="1" dirty="0" smtClean="0"/>
              <a:t>Coloring : </a:t>
            </a:r>
            <a:r>
              <a:rPr lang="en-US" sz="1600" dirty="0" smtClean="0"/>
              <a:t>Vertex coloring is an assignment of colors to the vertices of a graph ‘G’ such that no two adjacent vertices have the same color. Simply put, no two vertices of an edge should be of the same color.</a:t>
            </a:r>
            <a:endParaRPr lang="en-IN" sz="1600" dirty="0" smtClean="0"/>
          </a:p>
          <a:p>
            <a:r>
              <a:rPr lang="en-US" sz="1600" b="1" dirty="0" smtClean="0"/>
              <a:t>Chromatic </a:t>
            </a:r>
            <a:r>
              <a:rPr lang="en-US" sz="1600" b="1" dirty="0" smtClean="0"/>
              <a:t>Number : </a:t>
            </a:r>
            <a:r>
              <a:rPr lang="en-US" sz="1600" dirty="0" smtClean="0"/>
              <a:t>The minimum number of colors required for vertex coloring of graph ‘G’ is called as the chromatic number of G, denoted by X(G</a:t>
            </a:r>
            <a:r>
              <a:rPr lang="en-US" sz="1600" dirty="0" smtClean="0"/>
              <a:t>).</a:t>
            </a:r>
            <a:r>
              <a:rPr lang="en-IN" sz="1600" dirty="0" smtClean="0"/>
              <a:t> </a:t>
            </a:r>
            <a:r>
              <a:rPr lang="en-US" sz="1600" dirty="0" smtClean="0"/>
              <a:t>χ(G</a:t>
            </a:r>
            <a:r>
              <a:rPr lang="en-US" sz="1600" dirty="0" smtClean="0"/>
              <a:t>) = 1 if and only if 'G' is a null graph. If 'G' is not a null graph, then χ(G) ≥ </a:t>
            </a:r>
            <a:r>
              <a:rPr lang="en-US" sz="1600" dirty="0" smtClean="0"/>
              <a:t>2.</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b="1" dirty="0" smtClean="0"/>
              <a:t>Note</a:t>
            </a:r>
            <a:r>
              <a:rPr lang="en-US" sz="1600" dirty="0" smtClean="0"/>
              <a:t> − A graph ‘G’ is said to be n-coverable if there is a vertex coloring that uses at most n colors, i.e., X(G) ≤ n.</a:t>
            </a:r>
            <a:endParaRPr lang="en-IN" sz="1600" dirty="0" smtClean="0"/>
          </a:p>
          <a:p>
            <a:endParaRPr lang="en-US" sz="1600" dirty="0" smtClean="0"/>
          </a:p>
          <a:p>
            <a:endParaRPr lang="en-IN" sz="1600" dirty="0" smtClean="0"/>
          </a:p>
          <a:p>
            <a:endParaRPr lang="en-IN" sz="1600" b="1" dirty="0" smtClean="0"/>
          </a:p>
          <a:p>
            <a:endParaRPr lang="en-IN" sz="1600" b="1" dirty="0" smtClean="0"/>
          </a:p>
          <a:p>
            <a:endParaRPr lang="en-IN" sz="1600" b="1"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83</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Chromatic Number"/>
          <p:cNvPicPr/>
          <p:nvPr/>
        </p:nvPicPr>
        <p:blipFill>
          <a:blip r:embed="rId2" cstate="print">
            <a:lum bright="-16000" contrast="16000"/>
          </a:blip>
          <a:srcRect/>
          <a:stretch>
            <a:fillRect/>
          </a:stretch>
        </p:blipFill>
        <p:spPr bwMode="auto">
          <a:xfrm>
            <a:off x="683568" y="3861048"/>
            <a:ext cx="7416824" cy="1584176"/>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Contd.</a:t>
            </a:r>
            <a:endParaRPr lang="en-IN" sz="2800" dirty="0"/>
          </a:p>
        </p:txBody>
      </p:sp>
      <p:sp>
        <p:nvSpPr>
          <p:cNvPr id="3" name="Content Placeholder 2"/>
          <p:cNvSpPr>
            <a:spLocks noGrp="1"/>
          </p:cNvSpPr>
          <p:nvPr>
            <p:ph idx="1"/>
          </p:nvPr>
        </p:nvSpPr>
        <p:spPr>
          <a:xfrm>
            <a:off x="457200" y="548680"/>
            <a:ext cx="8229600" cy="5577483"/>
          </a:xfrm>
        </p:spPr>
        <p:txBody>
          <a:bodyPr>
            <a:normAutofit fontScale="77500" lnSpcReduction="20000"/>
          </a:bodyPr>
          <a:lstStyle/>
          <a:p>
            <a:r>
              <a:rPr lang="en-US" sz="2000" b="1" dirty="0" smtClean="0"/>
              <a:t>Region </a:t>
            </a:r>
            <a:r>
              <a:rPr lang="en-US" sz="2000" b="1" dirty="0" smtClean="0"/>
              <a:t>Coloring : </a:t>
            </a:r>
            <a:r>
              <a:rPr lang="en-US" sz="2000" dirty="0" smtClean="0"/>
              <a:t>Region coloring is an assignment of colors to the regions of a planar graph such that no two adjacent regions have the same color. Two regions are said to be adjacent if they have a common edge.</a:t>
            </a:r>
            <a:endParaRPr lang="en-IN" sz="2000" dirty="0" smtClean="0"/>
          </a:p>
          <a:p>
            <a:endParaRPr lang="en-US" sz="2000" b="1" dirty="0" smtClean="0"/>
          </a:p>
          <a:p>
            <a:endParaRPr lang="en-US" sz="2000" b="1" dirty="0" smtClean="0"/>
          </a:p>
          <a:p>
            <a:endParaRPr lang="en-US" sz="2000" b="1" dirty="0" smtClean="0"/>
          </a:p>
          <a:p>
            <a:endParaRPr lang="en-IN" sz="2000" b="1" dirty="0" smtClean="0"/>
          </a:p>
          <a:p>
            <a:endParaRPr lang="en-IN" sz="2000" b="1" dirty="0" smtClean="0"/>
          </a:p>
          <a:p>
            <a:endParaRPr lang="en-IN"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r>
              <a:rPr lang="en-US" sz="2000" b="1" dirty="0" smtClean="0"/>
              <a:t>Applications </a:t>
            </a:r>
            <a:r>
              <a:rPr lang="en-US" sz="2000" b="1" dirty="0" smtClean="0"/>
              <a:t>of Graph Coloring</a:t>
            </a:r>
            <a:endParaRPr lang="en-IN" sz="2000" b="1" dirty="0" smtClean="0"/>
          </a:p>
          <a:p>
            <a:pPr>
              <a:buNone/>
            </a:pPr>
            <a:r>
              <a:rPr lang="en-US" sz="2000" dirty="0" smtClean="0"/>
              <a:t> Graph </a:t>
            </a:r>
            <a:r>
              <a:rPr lang="en-US" sz="2000" dirty="0" smtClean="0"/>
              <a:t>coloring is one of the most important concepts in graph theory. It is used in many real-time applications of computer science such as </a:t>
            </a:r>
            <a:r>
              <a:rPr lang="en-US" sz="2000" dirty="0" smtClean="0"/>
              <a:t>−</a:t>
            </a:r>
          </a:p>
          <a:p>
            <a:pPr>
              <a:buNone/>
            </a:pPr>
            <a:endParaRPr lang="en-IN" sz="2000" dirty="0" smtClean="0"/>
          </a:p>
          <a:p>
            <a:r>
              <a:rPr lang="en-US" sz="2000" dirty="0" smtClean="0"/>
              <a:t>Clustering</a:t>
            </a:r>
            <a:r>
              <a:rPr lang="en-IN" sz="2000" dirty="0" smtClean="0"/>
              <a:t>	</a:t>
            </a:r>
            <a:r>
              <a:rPr lang="en-US" sz="2000" dirty="0" smtClean="0"/>
              <a:t>Data mining</a:t>
            </a:r>
            <a:r>
              <a:rPr lang="en-IN" sz="2000" dirty="0" smtClean="0"/>
              <a:t>	</a:t>
            </a:r>
            <a:r>
              <a:rPr lang="en-US" sz="2000" dirty="0" smtClean="0"/>
              <a:t>Image capturing</a:t>
            </a:r>
            <a:r>
              <a:rPr lang="en-IN" sz="2000" dirty="0" smtClean="0"/>
              <a:t>   	</a:t>
            </a:r>
            <a:r>
              <a:rPr lang="en-US" sz="2000" dirty="0" smtClean="0"/>
              <a:t>Image </a:t>
            </a:r>
            <a:r>
              <a:rPr lang="en-US" sz="2000" dirty="0" smtClean="0"/>
              <a:t>segmentation</a:t>
            </a:r>
            <a:endParaRPr lang="en-IN" sz="2000" dirty="0" smtClean="0"/>
          </a:p>
          <a:p>
            <a:pPr lvl="0"/>
            <a:r>
              <a:rPr lang="en-US" sz="2000" dirty="0" smtClean="0"/>
              <a:t>Networking</a:t>
            </a:r>
            <a:r>
              <a:rPr lang="en-IN" sz="2000" dirty="0" smtClean="0"/>
              <a:t>	</a:t>
            </a:r>
            <a:r>
              <a:rPr lang="en-US" sz="2000" dirty="0" smtClean="0"/>
              <a:t>Resource allocation</a:t>
            </a:r>
            <a:r>
              <a:rPr lang="en-IN" sz="2000" dirty="0" smtClean="0"/>
              <a:t>	</a:t>
            </a:r>
            <a:r>
              <a:rPr lang="en-US" sz="2000" dirty="0" smtClean="0"/>
              <a:t>Processes </a:t>
            </a:r>
            <a:r>
              <a:rPr lang="en-US" sz="2000" dirty="0" smtClean="0"/>
              <a:t>scheduling</a:t>
            </a:r>
            <a:endParaRPr lang="en-IN" sz="2000" dirty="0" smtClean="0"/>
          </a:p>
          <a:p>
            <a:pPr>
              <a:buNone/>
            </a:pPr>
            <a:r>
              <a:rPr lang="en-IN" sz="2000" b="1" dirty="0" smtClean="0"/>
              <a:t> </a:t>
            </a:r>
            <a:endParaRPr lang="en-IN" sz="2000" b="1"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84</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39940" name="Picture 4"/>
          <p:cNvPicPr>
            <a:picLocks noChangeAspect="1" noChangeArrowheads="1"/>
          </p:cNvPicPr>
          <p:nvPr/>
        </p:nvPicPr>
        <p:blipFill>
          <a:blip r:embed="rId2" cstate="print"/>
          <a:srcRect/>
          <a:stretch>
            <a:fillRect/>
          </a:stretch>
        </p:blipFill>
        <p:spPr bwMode="auto">
          <a:xfrm>
            <a:off x="1691680" y="1556792"/>
            <a:ext cx="6048672" cy="216024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Contd.</a:t>
            </a:r>
            <a:endParaRPr lang="en-IN" sz="2800" dirty="0"/>
          </a:p>
        </p:txBody>
      </p:sp>
      <p:sp>
        <p:nvSpPr>
          <p:cNvPr id="3" name="Content Placeholder 2"/>
          <p:cNvSpPr>
            <a:spLocks noGrp="1"/>
          </p:cNvSpPr>
          <p:nvPr>
            <p:ph idx="1"/>
          </p:nvPr>
        </p:nvSpPr>
        <p:spPr>
          <a:xfrm>
            <a:off x="457200" y="764704"/>
            <a:ext cx="8229600" cy="5361459"/>
          </a:xfrm>
        </p:spPr>
        <p:txBody>
          <a:bodyPr>
            <a:normAutofit/>
          </a:bodyPr>
          <a:lstStyle/>
          <a:p>
            <a:r>
              <a:rPr lang="en-US" sz="1800" b="1" dirty="0" smtClean="0"/>
              <a:t>Isomorphic </a:t>
            </a:r>
            <a:r>
              <a:rPr lang="en-US" sz="1800" b="1" dirty="0" smtClean="0"/>
              <a:t>Graphs  </a:t>
            </a:r>
            <a:r>
              <a:rPr lang="en-US" sz="2000" b="1" dirty="0" smtClean="0"/>
              <a:t>: </a:t>
            </a:r>
            <a:r>
              <a:rPr lang="en-US" sz="1800" dirty="0" smtClean="0"/>
              <a:t>Two graphs G</a:t>
            </a:r>
            <a:r>
              <a:rPr lang="en-US" sz="1800" baseline="-25000" dirty="0" smtClean="0"/>
              <a:t>1</a:t>
            </a:r>
            <a:r>
              <a:rPr lang="en-US" sz="1800" dirty="0" smtClean="0"/>
              <a:t> and G</a:t>
            </a:r>
            <a:r>
              <a:rPr lang="en-US" sz="1800" baseline="-25000" dirty="0" smtClean="0"/>
              <a:t>2</a:t>
            </a:r>
            <a:r>
              <a:rPr lang="en-US" sz="1800" dirty="0" smtClean="0"/>
              <a:t> are said to be isomorphic if </a:t>
            </a:r>
            <a:r>
              <a:rPr lang="en-US" sz="1800" dirty="0" smtClean="0"/>
              <a:t>  </a:t>
            </a:r>
            <a:endParaRPr lang="en-US" sz="1600" dirty="0" smtClean="0"/>
          </a:p>
          <a:p>
            <a:pPr lvl="1"/>
            <a:r>
              <a:rPr lang="en-US" sz="1600" dirty="0" smtClean="0"/>
              <a:t>Their </a:t>
            </a:r>
            <a:r>
              <a:rPr lang="en-US" sz="1600" dirty="0" smtClean="0"/>
              <a:t>number of components (vertices and edges) are </a:t>
            </a:r>
            <a:r>
              <a:rPr lang="en-US" sz="1600" dirty="0" smtClean="0"/>
              <a:t>same.</a:t>
            </a:r>
            <a:endParaRPr lang="en-IN" sz="1600" dirty="0" smtClean="0"/>
          </a:p>
          <a:p>
            <a:pPr lvl="1"/>
            <a:r>
              <a:rPr lang="en-US" sz="1600" dirty="0" smtClean="0"/>
              <a:t>Their edge </a:t>
            </a:r>
            <a:r>
              <a:rPr lang="en-US" sz="1600" dirty="0" smtClean="0"/>
              <a:t>connectivity is </a:t>
            </a:r>
            <a:r>
              <a:rPr lang="en-US" sz="1600" dirty="0" smtClean="0"/>
              <a:t>retained.</a:t>
            </a:r>
          </a:p>
          <a:p>
            <a:r>
              <a:rPr lang="en-US" sz="1800" b="1" dirty="0" smtClean="0"/>
              <a:t>Planar Graphs: </a:t>
            </a:r>
            <a:r>
              <a:rPr lang="en-US" sz="1800" dirty="0" smtClean="0"/>
              <a:t>A graph ‘G’ is said to be planar if it can be drawn on a plane or a sphere so that no two edges cross each other at a non-vertex point.</a:t>
            </a:r>
            <a:endParaRPr lang="en-IN" sz="1800" dirty="0" smtClean="0"/>
          </a:p>
          <a:p>
            <a:endParaRPr lang="en-IN" sz="1800" b="1"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85</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Planar Graph"/>
          <p:cNvPicPr/>
          <p:nvPr/>
        </p:nvPicPr>
        <p:blipFill>
          <a:blip r:embed="rId2" cstate="print"/>
          <a:srcRect/>
          <a:stretch>
            <a:fillRect/>
          </a:stretch>
        </p:blipFill>
        <p:spPr bwMode="auto">
          <a:xfrm>
            <a:off x="1043608" y="2420888"/>
            <a:ext cx="6552728" cy="3024336"/>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Contd.</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1800" b="1" dirty="0" smtClean="0"/>
              <a:t>Regions</a:t>
            </a:r>
            <a:r>
              <a:rPr lang="en-IN" sz="1800" b="1" dirty="0" smtClean="0"/>
              <a:t> : </a:t>
            </a:r>
            <a:r>
              <a:rPr lang="en-US" sz="1800" dirty="0" smtClean="0"/>
              <a:t>Every </a:t>
            </a:r>
            <a:r>
              <a:rPr lang="en-US" sz="1800" dirty="0" smtClean="0"/>
              <a:t>planar graph divides the plane into connected areas called regions</a:t>
            </a:r>
            <a:r>
              <a:rPr lang="en-US" sz="1800" dirty="0" smtClean="0"/>
              <a:t>.</a:t>
            </a:r>
            <a:endParaRPr lang="en-IN"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Degree </a:t>
            </a:r>
            <a:r>
              <a:rPr lang="en-US" sz="1800" dirty="0" smtClean="0"/>
              <a:t>of a bounded region </a:t>
            </a:r>
            <a:r>
              <a:rPr lang="en-US" sz="1800" b="1" dirty="0" smtClean="0"/>
              <a:t>r = deg(r)</a:t>
            </a:r>
            <a:r>
              <a:rPr lang="en-US" sz="1800" dirty="0" smtClean="0"/>
              <a:t> = Number of edges enclosing the regions </a:t>
            </a:r>
            <a:r>
              <a:rPr lang="en-US" sz="1800" b="1" dirty="0" smtClean="0"/>
              <a:t>r</a:t>
            </a:r>
            <a:r>
              <a:rPr lang="en-US" sz="1800" dirty="0" smtClean="0"/>
              <a:t>.</a:t>
            </a:r>
            <a:endParaRPr lang="en-IN" sz="1800" dirty="0" smtClean="0"/>
          </a:p>
          <a:p>
            <a:pPr>
              <a:buNone/>
            </a:pPr>
            <a:r>
              <a:rPr lang="en-IN" sz="1800" dirty="0" smtClean="0"/>
              <a:t>        deg(1</a:t>
            </a:r>
            <a:r>
              <a:rPr lang="en-IN" sz="1800" dirty="0" smtClean="0"/>
              <a:t>) = </a:t>
            </a:r>
            <a:r>
              <a:rPr lang="en-IN" sz="1800" dirty="0" smtClean="0"/>
              <a:t>3  , deg(2</a:t>
            </a:r>
            <a:r>
              <a:rPr lang="en-IN" sz="1800" dirty="0" smtClean="0"/>
              <a:t>) = </a:t>
            </a:r>
            <a:r>
              <a:rPr lang="en-IN" sz="1800" dirty="0" smtClean="0"/>
              <a:t>4 ,  deg(3</a:t>
            </a:r>
            <a:r>
              <a:rPr lang="en-IN" sz="1800" dirty="0" smtClean="0"/>
              <a:t>) = </a:t>
            </a:r>
            <a:r>
              <a:rPr lang="en-IN" sz="1800" dirty="0" smtClean="0"/>
              <a:t>4,   deg(4</a:t>
            </a:r>
            <a:r>
              <a:rPr lang="en-IN" sz="1800" dirty="0" smtClean="0"/>
              <a:t>) = </a:t>
            </a:r>
            <a:r>
              <a:rPr lang="en-IN" sz="1800" dirty="0" smtClean="0"/>
              <a:t>3,  deg(5</a:t>
            </a:r>
            <a:r>
              <a:rPr lang="en-IN" sz="1800" dirty="0" smtClean="0"/>
              <a:t>) = </a:t>
            </a:r>
            <a:r>
              <a:rPr lang="en-IN" sz="1800" dirty="0" smtClean="0"/>
              <a:t>8</a:t>
            </a:r>
          </a:p>
          <a:p>
            <a:endParaRPr lang="en-IN" sz="1800" dirty="0" smtClean="0"/>
          </a:p>
          <a:p>
            <a:r>
              <a:rPr lang="en-US" sz="1800" dirty="0" smtClean="0"/>
              <a:t>In planar graphs, the following properties hold good −</a:t>
            </a:r>
            <a:endParaRPr lang="en-IN" sz="1800" dirty="0" smtClean="0"/>
          </a:p>
          <a:p>
            <a:pPr lvl="1"/>
            <a:r>
              <a:rPr lang="en-US" sz="1600" b="1" dirty="0" smtClean="0"/>
              <a:t>1</a:t>
            </a:r>
            <a:r>
              <a:rPr lang="en-US" sz="1600" b="1" dirty="0" smtClean="0"/>
              <a:t>. </a:t>
            </a:r>
            <a:r>
              <a:rPr lang="en-US" sz="1600" dirty="0" smtClean="0"/>
              <a:t> In a planar graph with ‘n’ vertices, sum of degrees of all the vertices </a:t>
            </a:r>
            <a:r>
              <a:rPr lang="en-US" sz="1600" dirty="0" smtClean="0"/>
              <a:t>is</a:t>
            </a:r>
            <a:r>
              <a:rPr lang="en-IN" sz="1600" dirty="0" smtClean="0"/>
              <a:t>   </a:t>
            </a:r>
            <a:r>
              <a:rPr lang="en-US" sz="1600" b="1" dirty="0" err="1" smtClean="0"/>
              <a:t>n</a:t>
            </a:r>
            <a:r>
              <a:rPr lang="en-US" sz="1600" dirty="0" err="1" smtClean="0"/>
              <a:t>∑</a:t>
            </a:r>
            <a:r>
              <a:rPr lang="en-US" sz="1600" b="1" dirty="0" err="1" smtClean="0"/>
              <a:t>i</a:t>
            </a:r>
            <a:r>
              <a:rPr lang="en-US" sz="1600" b="1" dirty="0" smtClean="0"/>
              <a:t>=1</a:t>
            </a:r>
            <a:r>
              <a:rPr lang="en-US" sz="1600" dirty="0" smtClean="0"/>
              <a:t> deg(V</a:t>
            </a:r>
            <a:r>
              <a:rPr lang="en-US" sz="1600" baseline="-25000" dirty="0" smtClean="0"/>
              <a:t>i</a:t>
            </a:r>
            <a:r>
              <a:rPr lang="en-US" sz="1600" dirty="0" smtClean="0"/>
              <a:t>) = 2|E|</a:t>
            </a:r>
            <a:endParaRPr lang="en-IN" sz="1600" dirty="0" smtClean="0"/>
          </a:p>
          <a:p>
            <a:pPr lvl="1"/>
            <a:r>
              <a:rPr lang="en-US" sz="1600" b="1" dirty="0" smtClean="0"/>
              <a:t>2.</a:t>
            </a:r>
            <a:r>
              <a:rPr lang="en-US" sz="1600" dirty="0" smtClean="0"/>
              <a:t> According to </a:t>
            </a:r>
            <a:r>
              <a:rPr lang="en-US" sz="1600" b="1" dirty="0" smtClean="0"/>
              <a:t>Sum of Degrees of Regions</a:t>
            </a:r>
            <a:r>
              <a:rPr lang="en-US" sz="1600" dirty="0" smtClean="0"/>
              <a:t> Theorem, in a planar graph with ‘n’ regions, Sum of degrees of regions is  </a:t>
            </a:r>
            <a:r>
              <a:rPr lang="en-US" sz="1600" dirty="0" smtClean="0"/>
              <a:t>  </a:t>
            </a:r>
            <a:r>
              <a:rPr lang="en-US" sz="1600" b="1" dirty="0" err="1" smtClean="0"/>
              <a:t>n</a:t>
            </a:r>
            <a:r>
              <a:rPr lang="en-US" sz="1600" dirty="0" err="1" smtClean="0"/>
              <a:t>∑</a:t>
            </a:r>
            <a:r>
              <a:rPr lang="en-US" sz="1600" b="1" dirty="0" err="1" smtClean="0"/>
              <a:t>i</a:t>
            </a:r>
            <a:r>
              <a:rPr lang="en-US" sz="1600" b="1" dirty="0" smtClean="0"/>
              <a:t>=1</a:t>
            </a:r>
            <a:r>
              <a:rPr lang="en-US" sz="1600" dirty="0" smtClean="0"/>
              <a:t> deg(</a:t>
            </a:r>
            <a:r>
              <a:rPr lang="en-US" sz="1600" dirty="0" err="1" smtClean="0"/>
              <a:t>r</a:t>
            </a:r>
            <a:r>
              <a:rPr lang="en-US" sz="1600" baseline="-25000" dirty="0" err="1" smtClean="0"/>
              <a:t>i</a:t>
            </a:r>
            <a:r>
              <a:rPr lang="en-US" sz="1600" dirty="0" smtClean="0"/>
              <a:t>) = 2|E|</a:t>
            </a:r>
            <a:endParaRPr lang="en-IN" sz="1600" dirty="0" smtClean="0"/>
          </a:p>
          <a:p>
            <a:endParaRPr lang="en-IN" sz="1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86</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Regions"/>
          <p:cNvPicPr/>
          <p:nvPr/>
        </p:nvPicPr>
        <p:blipFill>
          <a:blip r:embed="rId2" cstate="print"/>
          <a:srcRect/>
          <a:stretch>
            <a:fillRect/>
          </a:stretch>
        </p:blipFill>
        <p:spPr bwMode="auto">
          <a:xfrm>
            <a:off x="1043608" y="980728"/>
            <a:ext cx="6120680" cy="1656184"/>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endParaRPr lang="en-IN" sz="2800" dirty="0"/>
          </a:p>
        </p:txBody>
      </p:sp>
      <p:sp>
        <p:nvSpPr>
          <p:cNvPr id="3" name="Content Placeholder 2"/>
          <p:cNvSpPr>
            <a:spLocks noGrp="1"/>
          </p:cNvSpPr>
          <p:nvPr>
            <p:ph idx="1"/>
          </p:nvPr>
        </p:nvSpPr>
        <p:spPr>
          <a:xfrm>
            <a:off x="457200" y="548680"/>
            <a:ext cx="8229600" cy="5577483"/>
          </a:xfrm>
        </p:spPr>
        <p:txBody>
          <a:bodyPr>
            <a:normAutofit lnSpcReduction="10000"/>
          </a:bodyPr>
          <a:lstStyle/>
          <a:p>
            <a:pPr>
              <a:buNone/>
            </a:pPr>
            <a:r>
              <a:rPr lang="en-US" sz="1800" b="1" dirty="0" smtClean="0"/>
              <a:t>Euler’s </a:t>
            </a:r>
            <a:r>
              <a:rPr lang="en-US" sz="1800" b="1" dirty="0" smtClean="0"/>
              <a:t>Path : </a:t>
            </a:r>
            <a:r>
              <a:rPr lang="en-US" sz="1800" dirty="0" smtClean="0"/>
              <a:t>An Euler’s path contains each edge of ‘G’ exactly once and each vertex of ‘G’ at least once. A connected graph G is said to be traversable if it contains an Euler’s </a:t>
            </a:r>
            <a:r>
              <a:rPr lang="en-US" sz="1800" dirty="0" smtClean="0"/>
              <a:t>path  (d-c-a-b-d-e) .</a:t>
            </a:r>
          </a:p>
          <a:p>
            <a:pPr>
              <a:buNone/>
            </a:pPr>
            <a:r>
              <a:rPr lang="en-US" sz="1800" b="1" dirty="0" smtClean="0"/>
              <a:t>Euler’s </a:t>
            </a:r>
            <a:r>
              <a:rPr lang="en-US" sz="1800" b="1" dirty="0" smtClean="0"/>
              <a:t>Circuit : </a:t>
            </a:r>
            <a:r>
              <a:rPr lang="en-US" sz="1800" dirty="0" smtClean="0"/>
              <a:t>In an Euler’s path, if the starting vertex is </a:t>
            </a:r>
            <a:endParaRPr lang="en-US" sz="1800" dirty="0" smtClean="0"/>
          </a:p>
          <a:p>
            <a:pPr>
              <a:buNone/>
            </a:pPr>
            <a:r>
              <a:rPr lang="en-US" sz="1800" dirty="0" smtClean="0"/>
              <a:t> </a:t>
            </a:r>
            <a:r>
              <a:rPr lang="en-US" sz="1800" dirty="0" smtClean="0"/>
              <a:t>same </a:t>
            </a:r>
            <a:r>
              <a:rPr lang="en-US" sz="1800" dirty="0" smtClean="0"/>
              <a:t>as its ending vertex, then it is called an Euler’s circuit</a:t>
            </a:r>
            <a:r>
              <a:rPr lang="en-US" sz="1800" dirty="0" smtClean="0"/>
              <a:t>.</a:t>
            </a:r>
          </a:p>
          <a:p>
            <a:pPr>
              <a:buNone/>
            </a:pPr>
            <a:r>
              <a:rPr lang="en-US" sz="1800" dirty="0" smtClean="0"/>
              <a:t>= a-b-c-d-a-g-f-e-c-a.</a:t>
            </a:r>
            <a:endParaRPr lang="en-IN" sz="1800" dirty="0" smtClean="0"/>
          </a:p>
          <a:p>
            <a:pPr>
              <a:buNone/>
            </a:pPr>
            <a:r>
              <a:rPr lang="en-US" sz="1800" b="1" dirty="0" smtClean="0"/>
              <a:t>Euler’s Circuit </a:t>
            </a:r>
            <a:r>
              <a:rPr lang="en-US" sz="1800" b="1" dirty="0" smtClean="0"/>
              <a:t>Theorem : </a:t>
            </a:r>
            <a:r>
              <a:rPr lang="en-US" sz="1800" dirty="0" smtClean="0"/>
              <a:t>A connected graph ‘G’ is </a:t>
            </a:r>
            <a:endParaRPr lang="en-US" sz="1800" dirty="0" smtClean="0"/>
          </a:p>
          <a:p>
            <a:pPr>
              <a:buNone/>
            </a:pPr>
            <a:r>
              <a:rPr lang="en-US" sz="1800" dirty="0" smtClean="0"/>
              <a:t>traversable </a:t>
            </a:r>
            <a:r>
              <a:rPr lang="en-US" sz="1800" dirty="0" smtClean="0"/>
              <a:t>if and only if the number of vertices with odd </a:t>
            </a:r>
            <a:endParaRPr lang="en-US" sz="1800" dirty="0" smtClean="0"/>
          </a:p>
          <a:p>
            <a:pPr>
              <a:buNone/>
            </a:pPr>
            <a:r>
              <a:rPr lang="en-US" sz="1800" dirty="0" smtClean="0"/>
              <a:t>degree </a:t>
            </a:r>
            <a:r>
              <a:rPr lang="en-US" sz="1800" dirty="0" smtClean="0"/>
              <a:t>in G is exactly 2 or 0. A connected graph G </a:t>
            </a:r>
            <a:r>
              <a:rPr lang="en-US" sz="1800" dirty="0" smtClean="0"/>
              <a:t>can</a:t>
            </a:r>
          </a:p>
          <a:p>
            <a:pPr>
              <a:buNone/>
            </a:pPr>
            <a:r>
              <a:rPr lang="en-US" sz="1800" dirty="0" smtClean="0"/>
              <a:t> </a:t>
            </a:r>
            <a:r>
              <a:rPr lang="en-US" sz="1800" dirty="0" smtClean="0"/>
              <a:t>contain an Euler’s path, but not an Euler’s circuit, if it has </a:t>
            </a:r>
            <a:endParaRPr lang="en-US" sz="1800" dirty="0" smtClean="0"/>
          </a:p>
          <a:p>
            <a:pPr>
              <a:buNone/>
            </a:pPr>
            <a:r>
              <a:rPr lang="en-US" sz="1800" dirty="0" smtClean="0"/>
              <a:t>exactly </a:t>
            </a:r>
            <a:r>
              <a:rPr lang="en-US" sz="1800" dirty="0" smtClean="0"/>
              <a:t>two vertices with an odd degree.</a:t>
            </a:r>
            <a:endParaRPr lang="en-IN" sz="1800" dirty="0" smtClean="0"/>
          </a:p>
          <a:p>
            <a:pPr>
              <a:buNone/>
            </a:pPr>
            <a:r>
              <a:rPr lang="en-US" sz="1800" b="1" dirty="0" smtClean="0"/>
              <a:t>Note</a:t>
            </a:r>
            <a:r>
              <a:rPr lang="en-US" sz="1800" dirty="0" smtClean="0"/>
              <a:t> − This Euler path begins with a vertex of odd degree </a:t>
            </a:r>
            <a:endParaRPr lang="en-US" sz="1800" dirty="0" smtClean="0"/>
          </a:p>
          <a:p>
            <a:pPr>
              <a:buNone/>
            </a:pPr>
            <a:r>
              <a:rPr lang="en-US" sz="1800" dirty="0" smtClean="0"/>
              <a:t> </a:t>
            </a:r>
            <a:r>
              <a:rPr lang="en-US" sz="1800" dirty="0" smtClean="0"/>
              <a:t>        and </a:t>
            </a:r>
            <a:r>
              <a:rPr lang="en-US" sz="1800" dirty="0" smtClean="0"/>
              <a:t>ends with the other vertex of odd </a:t>
            </a:r>
            <a:r>
              <a:rPr lang="en-US" sz="1800" dirty="0" smtClean="0"/>
              <a:t>degree</a:t>
            </a:r>
          </a:p>
          <a:p>
            <a:pPr>
              <a:buNone/>
            </a:pPr>
            <a:r>
              <a:rPr lang="en-US" sz="1800" b="1" dirty="0" smtClean="0"/>
              <a:t>Euler’s Path</a:t>
            </a:r>
            <a:r>
              <a:rPr lang="en-US" sz="1800" dirty="0" smtClean="0"/>
              <a:t> − b-e-a-b-d-c-a is not an Euler’s </a:t>
            </a:r>
            <a:r>
              <a:rPr lang="en-US" sz="1800" dirty="0" smtClean="0"/>
              <a:t>circuit,</a:t>
            </a:r>
          </a:p>
          <a:p>
            <a:pPr>
              <a:buNone/>
            </a:pPr>
            <a:r>
              <a:rPr lang="en-US" sz="1800" dirty="0" smtClean="0"/>
              <a:t>but it is an Euler’s path. Clearly it has exactly 2 odd </a:t>
            </a:r>
          </a:p>
          <a:p>
            <a:pPr>
              <a:buNone/>
            </a:pPr>
            <a:r>
              <a:rPr lang="en-US" sz="1800" dirty="0" smtClean="0"/>
              <a:t>degree </a:t>
            </a:r>
            <a:r>
              <a:rPr lang="en-US" sz="1800" dirty="0" smtClean="0"/>
              <a:t>vertices.</a:t>
            </a:r>
            <a:endParaRPr lang="en-IN" sz="1800" dirty="0" smtClean="0"/>
          </a:p>
          <a:p>
            <a:pPr>
              <a:buNone/>
            </a:pPr>
            <a:r>
              <a:rPr lang="en-US" sz="1800" b="1" dirty="0" smtClean="0"/>
              <a:t>Note</a:t>
            </a:r>
            <a:r>
              <a:rPr lang="en-US" sz="1800" dirty="0" smtClean="0"/>
              <a:t> − In a connected graph G, if the number of </a:t>
            </a:r>
            <a:r>
              <a:rPr lang="en-US" sz="1800" dirty="0" smtClean="0"/>
              <a:t>vertices</a:t>
            </a:r>
          </a:p>
          <a:p>
            <a:pPr>
              <a:buNone/>
            </a:pPr>
            <a:r>
              <a:rPr lang="en-US" sz="1800" dirty="0" smtClean="0"/>
              <a:t> </a:t>
            </a:r>
            <a:r>
              <a:rPr lang="en-US" sz="1800" dirty="0" smtClean="0"/>
              <a:t>with odd degree = 0, then Euler’s circuit exists.</a:t>
            </a:r>
            <a:endParaRPr lang="en-IN" sz="1800" dirty="0" smtClean="0"/>
          </a:p>
          <a:p>
            <a:pPr>
              <a:buNone/>
            </a:pPr>
            <a:endParaRPr lang="en-US" sz="1800" b="1" dirty="0" smtClean="0"/>
          </a:p>
          <a:p>
            <a:pPr>
              <a:buNone/>
            </a:pPr>
            <a:endParaRPr lang="en-IN" sz="1800" dirty="0" smtClean="0"/>
          </a:p>
          <a:p>
            <a:pPr>
              <a:buNone/>
            </a:pPr>
            <a:endParaRPr lang="en-IN" sz="1800" b="1" dirty="0" smtClean="0"/>
          </a:p>
          <a:p>
            <a:pPr>
              <a:buNone/>
            </a:pPr>
            <a:endParaRPr lang="en-IN" sz="1800" dirty="0" smtClean="0"/>
          </a:p>
          <a:p>
            <a:pPr>
              <a:buNone/>
            </a:pPr>
            <a:endParaRPr lang="en-IN" sz="1800" b="1"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87</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Euler’s Path"/>
          <p:cNvPicPr/>
          <p:nvPr/>
        </p:nvPicPr>
        <p:blipFill>
          <a:blip r:embed="rId2" cstate="print">
            <a:duotone>
              <a:prstClr val="black"/>
              <a:schemeClr val="accent5">
                <a:tint val="45000"/>
                <a:satMod val="400000"/>
              </a:schemeClr>
            </a:duotone>
          </a:blip>
          <a:srcRect/>
          <a:stretch>
            <a:fillRect/>
          </a:stretch>
        </p:blipFill>
        <p:spPr bwMode="auto">
          <a:xfrm>
            <a:off x="6732240" y="1124744"/>
            <a:ext cx="2016225" cy="1296144"/>
          </a:xfrm>
          <a:prstGeom prst="rect">
            <a:avLst/>
          </a:prstGeom>
          <a:noFill/>
          <a:ln w="9525">
            <a:noFill/>
            <a:miter lim="800000"/>
            <a:headEnd/>
            <a:tailEnd/>
          </a:ln>
          <a:scene3d>
            <a:camera prst="orthographicFront"/>
            <a:lightRig rig="threePt" dir="t"/>
          </a:scene3d>
          <a:sp3d>
            <a:bevelT/>
          </a:sp3d>
        </p:spPr>
      </p:pic>
      <p:pic>
        <p:nvPicPr>
          <p:cNvPr id="7" name="Picture 6" descr="Euler's Circuit"/>
          <p:cNvPicPr/>
          <p:nvPr/>
        </p:nvPicPr>
        <p:blipFill>
          <a:blip r:embed="rId3" cstate="print">
            <a:duotone>
              <a:prstClr val="black"/>
              <a:schemeClr val="accent2">
                <a:tint val="45000"/>
                <a:satMod val="400000"/>
              </a:schemeClr>
            </a:duotone>
          </a:blip>
          <a:srcRect/>
          <a:stretch>
            <a:fillRect/>
          </a:stretch>
        </p:blipFill>
        <p:spPr bwMode="auto">
          <a:xfrm>
            <a:off x="6084168" y="2492896"/>
            <a:ext cx="2880320" cy="3888432"/>
          </a:xfrm>
          <a:prstGeom prst="rect">
            <a:avLst/>
          </a:prstGeom>
          <a:ln>
            <a:headEnd/>
            <a:tailEnd/>
          </a:ln>
          <a:scene3d>
            <a:camera prst="orthographicFront"/>
            <a:lightRig rig="threePt" dir="t"/>
          </a:scene3d>
          <a:sp3d>
            <a:bevelB prst="relaxedInset"/>
          </a:sp3d>
        </p:spPr>
        <p:style>
          <a:lnRef idx="1">
            <a:schemeClr val="accent5"/>
          </a:lnRef>
          <a:fillRef idx="2">
            <a:schemeClr val="accent5"/>
          </a:fillRef>
          <a:effectRef idx="1">
            <a:schemeClr val="accent5"/>
          </a:effectRef>
          <a:fontRef idx="minor">
            <a:schemeClr val="dk1"/>
          </a:fontRef>
        </p:style>
      </p:pic>
      <p:pic>
        <p:nvPicPr>
          <p:cNvPr id="8" name="Picture 7" descr="Euler's Circuit Theorem"/>
          <p:cNvPicPr/>
          <p:nvPr/>
        </p:nvPicPr>
        <p:blipFill>
          <a:blip r:embed="rId4" cstate="print">
            <a:duotone>
              <a:prstClr val="black"/>
              <a:schemeClr val="accent5">
                <a:tint val="45000"/>
                <a:satMod val="400000"/>
              </a:schemeClr>
            </a:duotone>
          </a:blip>
          <a:srcRect/>
          <a:stretch>
            <a:fillRect/>
          </a:stretch>
        </p:blipFill>
        <p:spPr bwMode="auto">
          <a:xfrm>
            <a:off x="7164288" y="4149080"/>
            <a:ext cx="1315591" cy="1656184"/>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Contd.</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r>
              <a:rPr lang="en-US" sz="1800" b="1" dirty="0" smtClean="0"/>
              <a:t>Hamiltonian </a:t>
            </a:r>
            <a:r>
              <a:rPr lang="en-US" sz="1800" b="1" dirty="0" smtClean="0"/>
              <a:t>Graph </a:t>
            </a:r>
            <a:r>
              <a:rPr lang="en-US" sz="1800" dirty="0" smtClean="0"/>
              <a:t>A connected graph G is said to be a Hamiltonian graph, if there exists a cycle which contains all the vertices of </a:t>
            </a:r>
            <a:r>
              <a:rPr lang="en-US" sz="1800" dirty="0" smtClean="0"/>
              <a:t>G.</a:t>
            </a:r>
            <a:r>
              <a:rPr lang="en-IN" sz="1800" dirty="0" smtClean="0"/>
              <a:t> </a:t>
            </a:r>
            <a:r>
              <a:rPr lang="en-US" sz="1800" dirty="0" smtClean="0"/>
              <a:t>Every </a:t>
            </a:r>
            <a:r>
              <a:rPr lang="en-US" sz="1800" dirty="0" smtClean="0"/>
              <a:t>cycle is a circuit but a circuit may contain multiple cycles. Such a cycle is called a </a:t>
            </a:r>
            <a:r>
              <a:rPr lang="en-US" sz="1800" b="1" dirty="0" smtClean="0"/>
              <a:t>Hamiltonian cycle</a:t>
            </a:r>
            <a:r>
              <a:rPr lang="en-US" sz="1800" dirty="0" smtClean="0"/>
              <a:t> of G</a:t>
            </a:r>
            <a:r>
              <a:rPr lang="en-US" sz="1800" dirty="0" smtClean="0"/>
              <a:t>.</a:t>
            </a:r>
            <a:endParaRPr lang="en-IN" sz="1800" b="1" dirty="0" smtClean="0"/>
          </a:p>
          <a:p>
            <a:r>
              <a:rPr lang="en-US" sz="1800" b="1" dirty="0" smtClean="0"/>
              <a:t>Hamiltonian </a:t>
            </a:r>
            <a:r>
              <a:rPr lang="en-US" sz="1800" b="1" dirty="0" smtClean="0"/>
              <a:t>Path </a:t>
            </a:r>
            <a:r>
              <a:rPr lang="en-US" sz="1800" dirty="0" smtClean="0"/>
              <a:t>A connected graph is said to be Hamiltonian if it contains each vertex of G exactly once. Such a path is called a </a:t>
            </a:r>
            <a:r>
              <a:rPr lang="en-US" sz="1800" b="1" dirty="0" smtClean="0"/>
              <a:t>Hamiltonian path</a:t>
            </a:r>
            <a:r>
              <a:rPr lang="en-US" sz="1800" dirty="0" smtClean="0"/>
              <a:t>.</a:t>
            </a:r>
            <a:endParaRPr lang="en-IN" sz="1800" dirty="0" smtClean="0"/>
          </a:p>
          <a:p>
            <a:r>
              <a:rPr lang="en-US" sz="1800" dirty="0" smtClean="0"/>
              <a:t>Hamiltonian Path − e-d-b-a-c.</a:t>
            </a:r>
            <a:endParaRPr lang="en-IN" sz="1800" dirty="0" smtClean="0"/>
          </a:p>
          <a:p>
            <a:r>
              <a:rPr lang="en-US" sz="1800" b="1" dirty="0" smtClean="0"/>
              <a:t>Graph traversal</a:t>
            </a:r>
            <a:r>
              <a:rPr lang="en-US" sz="1800" dirty="0" smtClean="0"/>
              <a:t> </a:t>
            </a:r>
            <a:r>
              <a:rPr lang="en-US" sz="1800" dirty="0" smtClean="0"/>
              <a:t> : </a:t>
            </a:r>
            <a:r>
              <a:rPr lang="en-US" sz="1800" dirty="0" smtClean="0"/>
              <a:t>(Also known as graph search) </a:t>
            </a:r>
            <a:endParaRPr lang="en-US" sz="1800" dirty="0" smtClean="0"/>
          </a:p>
          <a:p>
            <a:pPr lvl="1">
              <a:buNone/>
            </a:pPr>
            <a:r>
              <a:rPr lang="en-US" sz="1600" dirty="0" smtClean="0"/>
              <a:t>refers </a:t>
            </a:r>
            <a:r>
              <a:rPr lang="en-US" sz="1600" dirty="0" smtClean="0"/>
              <a:t>to the process of visiting (checking and/or </a:t>
            </a:r>
            <a:endParaRPr lang="en-US" sz="1600" dirty="0" smtClean="0"/>
          </a:p>
          <a:p>
            <a:pPr lvl="1">
              <a:buNone/>
            </a:pPr>
            <a:r>
              <a:rPr lang="en-US" sz="1600" dirty="0" smtClean="0"/>
              <a:t>updating</a:t>
            </a:r>
            <a:r>
              <a:rPr lang="en-US" sz="1600" dirty="0" smtClean="0"/>
              <a:t>) each vertex in a graph. Such traversals </a:t>
            </a:r>
            <a:endParaRPr lang="en-US" sz="1600" dirty="0" smtClean="0"/>
          </a:p>
          <a:p>
            <a:pPr lvl="1">
              <a:buNone/>
            </a:pPr>
            <a:r>
              <a:rPr lang="en-US" sz="1600" dirty="0" smtClean="0"/>
              <a:t>are </a:t>
            </a:r>
            <a:r>
              <a:rPr lang="en-US" sz="1600" dirty="0" smtClean="0"/>
              <a:t>classified by the order in which the </a:t>
            </a:r>
            <a:r>
              <a:rPr lang="en-US" sz="1600" dirty="0" smtClean="0"/>
              <a:t>vertices</a:t>
            </a:r>
          </a:p>
          <a:p>
            <a:pPr lvl="1">
              <a:buNone/>
            </a:pPr>
            <a:r>
              <a:rPr lang="en-US" sz="1600" dirty="0" smtClean="0"/>
              <a:t> </a:t>
            </a:r>
            <a:r>
              <a:rPr lang="en-US" sz="1600" dirty="0" smtClean="0"/>
              <a:t>are visited. Tree traversal is a special case of </a:t>
            </a:r>
            <a:endParaRPr lang="en-US" sz="1600" dirty="0" smtClean="0"/>
          </a:p>
          <a:p>
            <a:pPr lvl="1">
              <a:buNone/>
            </a:pPr>
            <a:r>
              <a:rPr lang="en-US" sz="1600" dirty="0" smtClean="0"/>
              <a:t>graph </a:t>
            </a:r>
            <a:r>
              <a:rPr lang="en-US" sz="1600" dirty="0" smtClean="0"/>
              <a:t>traversal</a:t>
            </a:r>
            <a:r>
              <a:rPr lang="en-US" sz="1600" dirty="0" smtClean="0"/>
              <a:t>.</a:t>
            </a:r>
            <a:r>
              <a:rPr lang="en-US" sz="1600" dirty="0" smtClean="0"/>
              <a:t> Unlike tree traversal, graph traversal </a:t>
            </a:r>
            <a:endParaRPr lang="en-US" sz="1600" dirty="0" smtClean="0"/>
          </a:p>
          <a:p>
            <a:pPr>
              <a:buNone/>
            </a:pPr>
            <a:r>
              <a:rPr lang="en-US" sz="1600" dirty="0" smtClean="0"/>
              <a:t>may </a:t>
            </a:r>
            <a:r>
              <a:rPr lang="en-US" sz="1600" dirty="0" smtClean="0"/>
              <a:t>require that some vertices be visited more than once, since it is not necessarily </a:t>
            </a:r>
            <a:r>
              <a:rPr lang="en-US" sz="1600" dirty="0" smtClean="0"/>
              <a:t>known  before </a:t>
            </a:r>
            <a:r>
              <a:rPr lang="en-US" sz="1600" dirty="0" smtClean="0"/>
              <a:t>transitioning to a vertex that it has already been explored. As graphs </a:t>
            </a:r>
            <a:r>
              <a:rPr lang="en-US" sz="1600" dirty="0" smtClean="0"/>
              <a:t>become more</a:t>
            </a:r>
            <a:r>
              <a:rPr lang="en-US" sz="1600" dirty="0" smtClean="0"/>
              <a:t> dense, this redundancy becomes more prevalent, causing computation time to increase; as graphs become more sparse, the opposite holds true.</a:t>
            </a:r>
            <a:endParaRPr lang="en-IN" sz="1600" dirty="0" smtClean="0"/>
          </a:p>
          <a:p>
            <a:pPr lvl="1">
              <a:buNone/>
            </a:pPr>
            <a:endParaRPr lang="en-IN" sz="1600" dirty="0" smtClean="0"/>
          </a:p>
          <a:p>
            <a:endParaRPr lang="en-IN" sz="1800" b="1"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88</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Hamiltonian Path"/>
          <p:cNvPicPr/>
          <p:nvPr/>
        </p:nvPicPr>
        <p:blipFill>
          <a:blip r:embed="rId2" cstate="print">
            <a:duotone>
              <a:prstClr val="black"/>
              <a:schemeClr val="accent5">
                <a:tint val="45000"/>
                <a:satMod val="400000"/>
              </a:schemeClr>
            </a:duotone>
          </a:blip>
          <a:srcRect/>
          <a:stretch>
            <a:fillRect/>
          </a:stretch>
        </p:blipFill>
        <p:spPr bwMode="auto">
          <a:xfrm>
            <a:off x="5724128" y="2132856"/>
            <a:ext cx="3028950" cy="1895475"/>
          </a:xfrm>
          <a:prstGeom prst="rect">
            <a:avLst/>
          </a:prstGeom>
          <a:noFill/>
          <a:ln w="9525">
            <a:solidFill>
              <a:srgbClr val="0070C0"/>
            </a:solidFill>
            <a:miter lim="800000"/>
            <a:headEnd/>
            <a:tailEnd/>
          </a:ln>
          <a:effectLst>
            <a:outerShdw blurRad="50800" dist="50800" dir="5400000" algn="ctr" rotWithShape="0">
              <a:schemeClr val="accent4">
                <a:alpha val="96000"/>
              </a:schemeClr>
            </a:outerShdw>
          </a:effectLst>
          <a:scene3d>
            <a:camera prst="orthographicFront"/>
            <a:lightRig rig="threePt" dir="t"/>
          </a:scene3d>
          <a:sp3d contourW="12700">
            <a:bevelT prst="relaxedInset"/>
            <a:contourClr>
              <a:schemeClr val="accent4"/>
            </a:contourClr>
          </a:sp3d>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Traversal</a:t>
            </a:r>
            <a:endParaRPr lang="en-IN" sz="2800" dirty="0"/>
          </a:p>
        </p:txBody>
      </p:sp>
      <p:sp>
        <p:nvSpPr>
          <p:cNvPr id="3" name="Content Placeholder 2"/>
          <p:cNvSpPr>
            <a:spLocks noGrp="1"/>
          </p:cNvSpPr>
          <p:nvPr>
            <p:ph idx="1"/>
          </p:nvPr>
        </p:nvSpPr>
        <p:spPr>
          <a:xfrm>
            <a:off x="457200" y="548680"/>
            <a:ext cx="8229600" cy="5577483"/>
          </a:xfrm>
        </p:spPr>
        <p:txBody>
          <a:bodyPr>
            <a:normAutofit/>
          </a:bodyPr>
          <a:lstStyle/>
          <a:p>
            <a:pPr>
              <a:buNone/>
            </a:pPr>
            <a:r>
              <a:rPr lang="en-US" sz="1600" b="1" dirty="0" smtClean="0"/>
              <a:t>Depth-first </a:t>
            </a:r>
            <a:r>
              <a:rPr lang="en-US" sz="1600" b="1" dirty="0" smtClean="0"/>
              <a:t>search :</a:t>
            </a:r>
            <a:r>
              <a:rPr lang="en-US" sz="1600" dirty="0" smtClean="0"/>
              <a:t>A depth-first search (DFS) is an algorithm for traversing a finite graph. DFS visits the child vertices before visiting the sibling vertices; that is, it traverses the depth of any particular path before exploring its breadth. A stack (often the program's </a:t>
            </a:r>
            <a:r>
              <a:rPr lang="en-US" sz="1600" u="sng" dirty="0" smtClean="0"/>
              <a:t>call stack</a:t>
            </a:r>
            <a:r>
              <a:rPr lang="en-US" sz="1600" dirty="0" smtClean="0"/>
              <a:t> via </a:t>
            </a:r>
            <a:r>
              <a:rPr lang="en-US" sz="1600" u="sng" dirty="0" smtClean="0"/>
              <a:t>recursion</a:t>
            </a:r>
            <a:r>
              <a:rPr lang="en-US" sz="1600" dirty="0" smtClean="0"/>
              <a:t>) is generally used when implementing the algorithm.</a:t>
            </a:r>
            <a:endParaRPr lang="en-IN" sz="1600" dirty="0" smtClean="0"/>
          </a:p>
          <a:p>
            <a:pPr hangingPunct="0"/>
            <a:r>
              <a:rPr lang="en-US" sz="1600" i="1" dirty="0" smtClean="0"/>
              <a:t>Input</a:t>
            </a:r>
            <a:r>
              <a:rPr lang="en-US" sz="1600" dirty="0" smtClean="0"/>
              <a:t>: A graph </a:t>
            </a:r>
            <a:r>
              <a:rPr lang="en-US" sz="1600" i="1" dirty="0" smtClean="0"/>
              <a:t>G</a:t>
            </a:r>
            <a:r>
              <a:rPr lang="en-US" sz="1600" dirty="0" smtClean="0"/>
              <a:t> and a vertex </a:t>
            </a:r>
            <a:r>
              <a:rPr lang="en-US" sz="1600" i="1" dirty="0" smtClean="0"/>
              <a:t>v</a:t>
            </a:r>
            <a:r>
              <a:rPr lang="en-US" sz="1600" dirty="0" smtClean="0"/>
              <a:t> of </a:t>
            </a:r>
            <a:r>
              <a:rPr lang="en-US" sz="1600" i="1" dirty="0" smtClean="0"/>
              <a:t>G</a:t>
            </a:r>
            <a:r>
              <a:rPr lang="en-US" sz="1600" dirty="0" smtClean="0"/>
              <a:t>.</a:t>
            </a:r>
            <a:endParaRPr lang="en-IN" sz="1600" dirty="0" smtClean="0"/>
          </a:p>
          <a:p>
            <a:pPr hangingPunct="0"/>
            <a:r>
              <a:rPr lang="en-US" sz="1600" i="1" dirty="0" smtClean="0"/>
              <a:t>Output</a:t>
            </a:r>
            <a:r>
              <a:rPr lang="en-US" sz="1600" dirty="0" smtClean="0"/>
              <a:t>: A labeling of the edges in the connected component of </a:t>
            </a:r>
            <a:r>
              <a:rPr lang="en-US" sz="1600" i="1" dirty="0" smtClean="0"/>
              <a:t>v</a:t>
            </a:r>
            <a:r>
              <a:rPr lang="en-US" sz="1600" dirty="0" smtClean="0"/>
              <a:t> as discovery edges and back edges.</a:t>
            </a:r>
            <a:endParaRPr lang="en-IN" sz="1600" dirty="0" smtClean="0"/>
          </a:p>
          <a:p>
            <a:pPr>
              <a:buNone/>
            </a:pPr>
            <a:r>
              <a:rPr lang="en-IN" sz="1600" dirty="0" smtClean="0"/>
              <a:t>1 </a:t>
            </a:r>
            <a:r>
              <a:rPr lang="en-IN" sz="1600" b="1" dirty="0" smtClean="0"/>
              <a:t>procedure</a:t>
            </a:r>
            <a:r>
              <a:rPr lang="en-IN" sz="1600" dirty="0" smtClean="0"/>
              <a:t> DFS(</a:t>
            </a:r>
            <a:r>
              <a:rPr lang="en-IN" sz="1600" i="1" dirty="0" smtClean="0"/>
              <a:t>G</a:t>
            </a:r>
            <a:r>
              <a:rPr lang="en-IN" sz="1600" dirty="0" smtClean="0"/>
              <a:t>, </a:t>
            </a:r>
            <a:r>
              <a:rPr lang="en-IN" sz="1600" i="1" dirty="0" smtClean="0"/>
              <a:t>v</a:t>
            </a:r>
            <a:r>
              <a:rPr lang="en-IN" sz="1600" dirty="0" smtClean="0"/>
              <a:t>):</a:t>
            </a:r>
          </a:p>
          <a:p>
            <a:pPr>
              <a:buNone/>
            </a:pPr>
            <a:r>
              <a:rPr lang="en-IN" sz="1600" dirty="0" smtClean="0"/>
              <a:t>2     </a:t>
            </a:r>
            <a:r>
              <a:rPr lang="en-IN" sz="1600" dirty="0" smtClean="0"/>
              <a:t>label </a:t>
            </a:r>
            <a:r>
              <a:rPr lang="en-IN" sz="1600" i="1" dirty="0" smtClean="0"/>
              <a:t>v</a:t>
            </a:r>
            <a:r>
              <a:rPr lang="en-IN" sz="1600" dirty="0" smtClean="0"/>
              <a:t> as </a:t>
            </a:r>
            <a:r>
              <a:rPr lang="en-IN" sz="1600" dirty="0" smtClean="0"/>
              <a:t>explored</a:t>
            </a:r>
          </a:p>
          <a:p>
            <a:pPr>
              <a:buNone/>
            </a:pPr>
            <a:r>
              <a:rPr lang="en-IN" sz="1600" dirty="0" smtClean="0"/>
              <a:t>3     </a:t>
            </a:r>
            <a:r>
              <a:rPr lang="en-IN" sz="1600" b="1" dirty="0" smtClean="0"/>
              <a:t>for all</a:t>
            </a:r>
            <a:r>
              <a:rPr lang="en-IN" sz="1600" dirty="0" smtClean="0"/>
              <a:t> edges </a:t>
            </a:r>
            <a:r>
              <a:rPr lang="en-IN" sz="1600" i="1" dirty="0" smtClean="0"/>
              <a:t>e</a:t>
            </a:r>
            <a:r>
              <a:rPr lang="en-IN" sz="1600" dirty="0" smtClean="0"/>
              <a:t> in </a:t>
            </a:r>
            <a:r>
              <a:rPr lang="en-IN" sz="1600" i="1" dirty="0" err="1" smtClean="0"/>
              <a:t>G</a:t>
            </a:r>
            <a:r>
              <a:rPr lang="en-IN" sz="1600" dirty="0" err="1" smtClean="0"/>
              <a:t>.incidentEdges</a:t>
            </a:r>
            <a:r>
              <a:rPr lang="en-IN" sz="1600" dirty="0" smtClean="0"/>
              <a:t>(</a:t>
            </a:r>
            <a:r>
              <a:rPr lang="en-IN" sz="1600" i="1" dirty="0" smtClean="0"/>
              <a:t>v</a:t>
            </a:r>
            <a:r>
              <a:rPr lang="en-IN" sz="1600" dirty="0" smtClean="0"/>
              <a:t>) </a:t>
            </a:r>
            <a:r>
              <a:rPr lang="en-IN" sz="1600" b="1" dirty="0" smtClean="0"/>
              <a:t>do</a:t>
            </a:r>
          </a:p>
          <a:p>
            <a:pPr>
              <a:buNone/>
            </a:pPr>
            <a:r>
              <a:rPr lang="en-IN" sz="1600" dirty="0" smtClean="0"/>
              <a:t>4         </a:t>
            </a:r>
            <a:r>
              <a:rPr lang="en-IN" sz="1600" b="1" dirty="0" smtClean="0"/>
              <a:t>if</a:t>
            </a:r>
            <a:r>
              <a:rPr lang="en-IN" sz="1600" dirty="0" smtClean="0"/>
              <a:t> edge </a:t>
            </a:r>
            <a:r>
              <a:rPr lang="en-IN" sz="1600" i="1" dirty="0" smtClean="0"/>
              <a:t>e</a:t>
            </a:r>
            <a:r>
              <a:rPr lang="en-IN" sz="1600" dirty="0" smtClean="0"/>
              <a:t> is unexplored </a:t>
            </a:r>
            <a:r>
              <a:rPr lang="en-IN" sz="1600" b="1" dirty="0" smtClean="0"/>
              <a:t>then</a:t>
            </a:r>
          </a:p>
          <a:p>
            <a:pPr>
              <a:buNone/>
            </a:pPr>
            <a:r>
              <a:rPr lang="en-IN" sz="1600" dirty="0" smtClean="0"/>
              <a:t>5             </a:t>
            </a:r>
            <a:r>
              <a:rPr lang="en-IN" sz="1600" i="1" dirty="0" smtClean="0"/>
              <a:t>w</a:t>
            </a:r>
            <a:r>
              <a:rPr lang="en-IN" sz="1600" dirty="0" smtClean="0"/>
              <a:t> ← </a:t>
            </a:r>
            <a:r>
              <a:rPr lang="en-IN" sz="1600" i="1" dirty="0" err="1" smtClean="0"/>
              <a:t>G</a:t>
            </a:r>
            <a:r>
              <a:rPr lang="en-IN" sz="1600" dirty="0" err="1" smtClean="0"/>
              <a:t>.adjacentVertex</a:t>
            </a:r>
            <a:r>
              <a:rPr lang="en-IN" sz="1600" dirty="0" smtClean="0"/>
              <a:t>(</a:t>
            </a:r>
            <a:r>
              <a:rPr lang="en-IN" sz="1600" i="1" dirty="0" smtClean="0"/>
              <a:t>v</a:t>
            </a:r>
            <a:r>
              <a:rPr lang="en-IN" sz="1600" dirty="0" smtClean="0"/>
              <a:t>, </a:t>
            </a:r>
            <a:r>
              <a:rPr lang="en-IN" sz="1600" i="1" dirty="0" smtClean="0"/>
              <a:t>e</a:t>
            </a:r>
            <a:r>
              <a:rPr lang="en-IN" sz="1600" dirty="0" smtClean="0"/>
              <a:t>)</a:t>
            </a:r>
          </a:p>
          <a:p>
            <a:pPr>
              <a:buNone/>
            </a:pPr>
            <a:r>
              <a:rPr lang="en-IN" sz="1600" dirty="0" smtClean="0"/>
              <a:t>6             </a:t>
            </a:r>
            <a:r>
              <a:rPr lang="en-IN" sz="1600" b="1" dirty="0" smtClean="0"/>
              <a:t>if</a:t>
            </a:r>
            <a:r>
              <a:rPr lang="en-IN" sz="1600" dirty="0" smtClean="0"/>
              <a:t> vertex </a:t>
            </a:r>
            <a:r>
              <a:rPr lang="en-IN" sz="1600" i="1" dirty="0" smtClean="0"/>
              <a:t>w</a:t>
            </a:r>
            <a:r>
              <a:rPr lang="en-IN" sz="1600" dirty="0" smtClean="0"/>
              <a:t> is unexplored </a:t>
            </a:r>
            <a:r>
              <a:rPr lang="en-IN" sz="1600" b="1" dirty="0" smtClean="0"/>
              <a:t>then</a:t>
            </a:r>
          </a:p>
          <a:p>
            <a:pPr>
              <a:buNone/>
            </a:pPr>
            <a:r>
              <a:rPr lang="en-IN" sz="1600" dirty="0" smtClean="0"/>
              <a:t>7                 </a:t>
            </a:r>
            <a:r>
              <a:rPr lang="en-IN" sz="1600" dirty="0" smtClean="0"/>
              <a:t>label </a:t>
            </a:r>
            <a:r>
              <a:rPr lang="en-IN" sz="1600" i="1" dirty="0" smtClean="0"/>
              <a:t>e</a:t>
            </a:r>
            <a:r>
              <a:rPr lang="en-IN" sz="1600" dirty="0" smtClean="0"/>
              <a:t> as a discovered </a:t>
            </a:r>
            <a:r>
              <a:rPr lang="en-IN" sz="1600" dirty="0" smtClean="0"/>
              <a:t>edge</a:t>
            </a:r>
          </a:p>
          <a:p>
            <a:pPr>
              <a:buNone/>
            </a:pPr>
            <a:r>
              <a:rPr lang="en-IN" sz="1600" dirty="0" smtClean="0"/>
              <a:t>8                 </a:t>
            </a:r>
            <a:r>
              <a:rPr lang="en-IN" sz="1600" dirty="0" smtClean="0"/>
              <a:t>recursively call DFS(</a:t>
            </a:r>
            <a:r>
              <a:rPr lang="en-IN" sz="1600" i="1" dirty="0" smtClean="0"/>
              <a:t>G</a:t>
            </a:r>
            <a:r>
              <a:rPr lang="en-IN" sz="1600" dirty="0" smtClean="0"/>
              <a:t>, </a:t>
            </a:r>
            <a:r>
              <a:rPr lang="en-IN" sz="1600" i="1" dirty="0" smtClean="0"/>
              <a:t>w</a:t>
            </a:r>
            <a:r>
              <a:rPr lang="en-IN" sz="1600" dirty="0" smtClean="0"/>
              <a:t>)</a:t>
            </a:r>
          </a:p>
          <a:p>
            <a:pPr>
              <a:buNone/>
            </a:pPr>
            <a:r>
              <a:rPr lang="en-IN" sz="1600" dirty="0" smtClean="0"/>
              <a:t>9             </a:t>
            </a:r>
            <a:r>
              <a:rPr lang="en-IN" sz="1600" b="1" dirty="0" smtClean="0"/>
              <a:t>else</a:t>
            </a:r>
          </a:p>
          <a:p>
            <a:pPr>
              <a:buNone/>
            </a:pPr>
            <a:r>
              <a:rPr lang="en-IN" sz="1600" dirty="0" smtClean="0"/>
              <a:t>10               </a:t>
            </a:r>
            <a:r>
              <a:rPr lang="en-IN" sz="1600" dirty="0" smtClean="0"/>
              <a:t>label </a:t>
            </a:r>
            <a:r>
              <a:rPr lang="en-IN" sz="1600" i="1" dirty="0" smtClean="0"/>
              <a:t>e</a:t>
            </a:r>
            <a:r>
              <a:rPr lang="en-IN" sz="1600" dirty="0" smtClean="0"/>
              <a:t> as a back edge</a:t>
            </a:r>
            <a:endParaRPr lang="en-IN" sz="1600" b="1"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89</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solidFill>
                  <a:srgbClr val="002060"/>
                </a:solidFill>
              </a:rPr>
              <a:t>Role of Data Structure</a:t>
            </a:r>
            <a:br>
              <a:rPr lang="en-IN" b="1" dirty="0">
                <a:solidFill>
                  <a:srgbClr val="002060"/>
                </a:solidFill>
              </a:rPr>
            </a:br>
            <a:endParaRPr lang="en-IN" b="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r>
              <a:rPr lang="en-US" dirty="0"/>
              <a:t> A particular problem can be solved with multiple algorithms. Therefore we need to choose an algorithm which provides maximum efficiency i.e. use minimum time and minimum </a:t>
            </a:r>
            <a:r>
              <a:rPr lang="en-US" dirty="0" smtClean="0"/>
              <a:t>memory</a:t>
            </a:r>
          </a:p>
          <a:p>
            <a:r>
              <a:rPr lang="en-US" dirty="0"/>
              <a:t>D</a:t>
            </a:r>
            <a:r>
              <a:rPr lang="en-US" dirty="0" smtClean="0"/>
              <a:t>ata </a:t>
            </a:r>
            <a:r>
              <a:rPr lang="en-US" dirty="0"/>
              <a:t>structure is the art of structuring the data in computer memory in such a way that the resulting operations can be performed efficiently. </a:t>
            </a:r>
            <a:endParaRPr lang="en-US" dirty="0" smtClean="0"/>
          </a:p>
          <a:p>
            <a:r>
              <a:rPr lang="en-US" dirty="0" smtClean="0"/>
              <a:t>Data </a:t>
            </a:r>
            <a:r>
              <a:rPr lang="en-US" dirty="0"/>
              <a:t>can be organized in many different ways; therefore, you can create as many data structures as you want. </a:t>
            </a:r>
            <a:endParaRPr lang="en-US" dirty="0" smtClean="0"/>
          </a:p>
          <a:p>
            <a:r>
              <a:rPr lang="en-US" dirty="0" smtClean="0"/>
              <a:t>However</a:t>
            </a:r>
            <a:r>
              <a:rPr lang="en-US" dirty="0"/>
              <a:t>, there are some standard data structures that have proved useful over the years. </a:t>
            </a:r>
            <a:endParaRPr lang="en-US" dirty="0" smtClean="0"/>
          </a:p>
          <a:p>
            <a:r>
              <a:rPr lang="en-US" dirty="0" smtClean="0"/>
              <a:t>These </a:t>
            </a:r>
            <a:r>
              <a:rPr lang="en-US" dirty="0"/>
              <a:t>include arrays, linked lists, stacks, queues, trees and graphs. </a:t>
            </a:r>
            <a:endParaRPr lang="en-US" dirty="0" smtClean="0"/>
          </a:p>
        </p:txBody>
      </p:sp>
      <p:sp>
        <p:nvSpPr>
          <p:cNvPr id="4" name="Slide Number Placeholder 3"/>
          <p:cNvSpPr>
            <a:spLocks noGrp="1"/>
          </p:cNvSpPr>
          <p:nvPr>
            <p:ph type="sldNum" sz="quarter" idx="12"/>
          </p:nvPr>
        </p:nvSpPr>
        <p:spPr/>
        <p:txBody>
          <a:bodyPr/>
          <a:lstStyle/>
          <a:p>
            <a:fld id="{4CAA379E-456F-4AE4-A15E-F39F409D52E6}" type="slidenum">
              <a:rPr lang="en-IN" smtClean="0"/>
              <a:pPr/>
              <a:t>9</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Traversal</a:t>
            </a:r>
            <a:endParaRPr lang="en-IN" sz="2800" dirty="0"/>
          </a:p>
        </p:txBody>
      </p:sp>
      <p:sp>
        <p:nvSpPr>
          <p:cNvPr id="3" name="Content Placeholder 2"/>
          <p:cNvSpPr>
            <a:spLocks noGrp="1"/>
          </p:cNvSpPr>
          <p:nvPr>
            <p:ph idx="1"/>
          </p:nvPr>
        </p:nvSpPr>
        <p:spPr>
          <a:xfrm>
            <a:off x="457200" y="764704"/>
            <a:ext cx="8229600" cy="5361459"/>
          </a:xfrm>
        </p:spPr>
        <p:txBody>
          <a:bodyPr>
            <a:normAutofit fontScale="85000" lnSpcReduction="10000"/>
          </a:bodyPr>
          <a:lstStyle/>
          <a:p>
            <a:pPr>
              <a:buNone/>
            </a:pPr>
            <a:r>
              <a:rPr lang="en-US" sz="1600" dirty="0" smtClean="0"/>
              <a:t>A </a:t>
            </a:r>
            <a:r>
              <a:rPr lang="en-US" sz="1600" b="1" dirty="0" smtClean="0"/>
              <a:t>breadth-first search (BFS</a:t>
            </a:r>
            <a:r>
              <a:rPr lang="en-US" sz="1600" dirty="0" smtClean="0"/>
              <a:t>) is another technique for traversing a finite graph. BFS visits the neighbor vertices before visiting the child vertices, and a </a:t>
            </a:r>
            <a:r>
              <a:rPr lang="en-US" sz="1600" u="sng" dirty="0" smtClean="0"/>
              <a:t>queue</a:t>
            </a:r>
            <a:r>
              <a:rPr lang="en-US" sz="1600" dirty="0" smtClean="0"/>
              <a:t> is used in the search process. This algorithm is often used to find the shortest path from one vertex to another.</a:t>
            </a:r>
            <a:endParaRPr lang="en-IN" sz="1600" dirty="0" smtClean="0"/>
          </a:p>
          <a:p>
            <a:pPr>
              <a:buNone/>
            </a:pPr>
            <a:r>
              <a:rPr lang="en-IN" sz="2000" dirty="0" smtClean="0"/>
              <a:t>Input: A graph G and a vertex v of G.</a:t>
            </a:r>
          </a:p>
          <a:p>
            <a:pPr>
              <a:buNone/>
            </a:pPr>
            <a:r>
              <a:rPr lang="en-IN" sz="2000" dirty="0" smtClean="0"/>
              <a:t>Output: The closest vertex to v satisfying some conditions, or null if no such vertex exists.</a:t>
            </a:r>
          </a:p>
          <a:p>
            <a:pPr>
              <a:buNone/>
            </a:pPr>
            <a:r>
              <a:rPr lang="en-IN" sz="2000" dirty="0" smtClean="0"/>
              <a:t>1 procedure BFS(G, v</a:t>
            </a:r>
            <a:r>
              <a:rPr lang="en-IN" sz="2000" dirty="0" smtClean="0"/>
              <a:t>):</a:t>
            </a:r>
          </a:p>
          <a:p>
            <a:pPr>
              <a:buNone/>
            </a:pPr>
            <a:r>
              <a:rPr lang="en-IN" sz="2000" dirty="0" smtClean="0"/>
              <a:t>2     </a:t>
            </a:r>
            <a:r>
              <a:rPr lang="en-IN" sz="2000" dirty="0" smtClean="0"/>
              <a:t>create a queue </a:t>
            </a:r>
            <a:r>
              <a:rPr lang="en-IN" sz="2000" dirty="0" smtClean="0"/>
              <a:t>Q</a:t>
            </a:r>
          </a:p>
          <a:p>
            <a:pPr>
              <a:buNone/>
            </a:pPr>
            <a:r>
              <a:rPr lang="en-IN" sz="2000" dirty="0" smtClean="0"/>
              <a:t>3     </a:t>
            </a:r>
            <a:r>
              <a:rPr lang="en-IN" sz="2000" dirty="0" err="1" smtClean="0"/>
              <a:t>enqueue</a:t>
            </a:r>
            <a:r>
              <a:rPr lang="en-IN" sz="2000" dirty="0" smtClean="0"/>
              <a:t> v onto </a:t>
            </a:r>
            <a:r>
              <a:rPr lang="en-IN" sz="2000" dirty="0" smtClean="0"/>
              <a:t>Q</a:t>
            </a:r>
          </a:p>
          <a:p>
            <a:pPr>
              <a:buNone/>
            </a:pPr>
            <a:r>
              <a:rPr lang="en-IN" sz="2000" dirty="0" smtClean="0"/>
              <a:t>4     </a:t>
            </a:r>
            <a:r>
              <a:rPr lang="en-IN" sz="2000" dirty="0" smtClean="0"/>
              <a:t>mark </a:t>
            </a:r>
            <a:r>
              <a:rPr lang="en-IN" sz="2000" dirty="0" smtClean="0"/>
              <a:t>v</a:t>
            </a:r>
          </a:p>
          <a:p>
            <a:pPr>
              <a:buNone/>
            </a:pPr>
            <a:r>
              <a:rPr lang="en-IN" sz="2000" dirty="0" smtClean="0"/>
              <a:t>5     </a:t>
            </a:r>
            <a:r>
              <a:rPr lang="en-IN" sz="2000" dirty="0" smtClean="0"/>
              <a:t>while Q is not empty</a:t>
            </a:r>
            <a:r>
              <a:rPr lang="en-IN" sz="2000" dirty="0" smtClean="0"/>
              <a:t>:</a:t>
            </a:r>
          </a:p>
          <a:p>
            <a:pPr>
              <a:buNone/>
            </a:pPr>
            <a:r>
              <a:rPr lang="en-IN" sz="2000" dirty="0" smtClean="0"/>
              <a:t>6         </a:t>
            </a:r>
            <a:r>
              <a:rPr lang="en-IN" sz="2000" dirty="0" smtClean="0"/>
              <a:t>t ← </a:t>
            </a:r>
            <a:r>
              <a:rPr lang="en-IN" sz="2000" dirty="0" err="1" smtClean="0"/>
              <a:t>Q.dequeue</a:t>
            </a:r>
            <a:r>
              <a:rPr lang="en-IN" sz="2000" dirty="0" smtClean="0"/>
              <a:t>()</a:t>
            </a:r>
          </a:p>
          <a:p>
            <a:pPr>
              <a:buNone/>
            </a:pPr>
            <a:r>
              <a:rPr lang="en-IN" sz="2000" dirty="0" smtClean="0"/>
              <a:t>7         </a:t>
            </a:r>
            <a:r>
              <a:rPr lang="en-IN" sz="2000" dirty="0" smtClean="0"/>
              <a:t>if t is what we are looking for</a:t>
            </a:r>
            <a:r>
              <a:rPr lang="en-IN" sz="2000" dirty="0" smtClean="0"/>
              <a:t>:</a:t>
            </a:r>
          </a:p>
          <a:p>
            <a:pPr>
              <a:buNone/>
            </a:pPr>
            <a:r>
              <a:rPr lang="en-IN" sz="2000" dirty="0" smtClean="0"/>
              <a:t>8             </a:t>
            </a:r>
            <a:r>
              <a:rPr lang="en-IN" sz="2000" dirty="0" smtClean="0"/>
              <a:t>return </a:t>
            </a:r>
            <a:r>
              <a:rPr lang="en-IN" sz="2000" dirty="0" smtClean="0"/>
              <a:t>t</a:t>
            </a:r>
          </a:p>
          <a:p>
            <a:pPr>
              <a:buNone/>
            </a:pPr>
            <a:r>
              <a:rPr lang="en-IN" sz="2000" dirty="0" smtClean="0"/>
              <a:t>9         </a:t>
            </a:r>
            <a:r>
              <a:rPr lang="en-IN" sz="2000" dirty="0" smtClean="0"/>
              <a:t>for all edges e in </a:t>
            </a:r>
            <a:r>
              <a:rPr lang="en-IN" sz="2000" dirty="0" err="1" smtClean="0"/>
              <a:t>G.adjacentEdges</a:t>
            </a:r>
            <a:r>
              <a:rPr lang="en-IN" sz="2000" dirty="0" smtClean="0"/>
              <a:t>(t) </a:t>
            </a:r>
            <a:r>
              <a:rPr lang="en-IN" sz="2000" dirty="0" smtClean="0"/>
              <a:t>do</a:t>
            </a:r>
          </a:p>
          <a:p>
            <a:pPr>
              <a:buNone/>
            </a:pPr>
            <a:r>
              <a:rPr lang="en-IN" sz="2000" dirty="0" smtClean="0"/>
              <a:t>12            </a:t>
            </a:r>
            <a:r>
              <a:rPr lang="en-IN" sz="2000" dirty="0" smtClean="0"/>
              <a:t>o ← </a:t>
            </a:r>
            <a:r>
              <a:rPr lang="en-IN" sz="2000" dirty="0" err="1" smtClean="0"/>
              <a:t>G.adjacentVertex</a:t>
            </a:r>
            <a:r>
              <a:rPr lang="en-IN" sz="2000" dirty="0" smtClean="0"/>
              <a:t>(t, e</a:t>
            </a:r>
            <a:r>
              <a:rPr lang="en-IN" sz="2000" dirty="0" smtClean="0"/>
              <a:t>)</a:t>
            </a:r>
          </a:p>
          <a:p>
            <a:pPr>
              <a:buNone/>
            </a:pPr>
            <a:r>
              <a:rPr lang="en-IN" sz="2000" dirty="0" smtClean="0"/>
              <a:t>13            </a:t>
            </a:r>
            <a:r>
              <a:rPr lang="en-IN" sz="2000" dirty="0" smtClean="0"/>
              <a:t>if o is not marked</a:t>
            </a:r>
            <a:r>
              <a:rPr lang="en-IN" sz="2000" dirty="0" smtClean="0"/>
              <a:t>:</a:t>
            </a:r>
          </a:p>
          <a:p>
            <a:pPr>
              <a:buNone/>
            </a:pPr>
            <a:r>
              <a:rPr lang="en-IN" sz="2000" dirty="0" smtClean="0"/>
              <a:t>14                </a:t>
            </a:r>
            <a:r>
              <a:rPr lang="en-IN" sz="2000" dirty="0" smtClean="0"/>
              <a:t>mark </a:t>
            </a:r>
            <a:r>
              <a:rPr lang="en-IN" sz="2000" dirty="0" smtClean="0"/>
              <a:t>o</a:t>
            </a:r>
          </a:p>
          <a:p>
            <a:pPr>
              <a:buNone/>
            </a:pPr>
            <a:r>
              <a:rPr lang="en-IN" sz="2000" dirty="0" smtClean="0"/>
              <a:t>15                </a:t>
            </a:r>
            <a:r>
              <a:rPr lang="en-IN" sz="2000" dirty="0" err="1" smtClean="0"/>
              <a:t>enqueue</a:t>
            </a:r>
            <a:r>
              <a:rPr lang="en-IN" sz="2000" dirty="0" smtClean="0"/>
              <a:t> o onto </a:t>
            </a:r>
            <a:r>
              <a:rPr lang="en-IN" sz="2000" dirty="0" smtClean="0"/>
              <a:t>Q</a:t>
            </a:r>
          </a:p>
          <a:p>
            <a:pPr>
              <a:buNone/>
            </a:pPr>
            <a:r>
              <a:rPr lang="en-IN" sz="2000" dirty="0" smtClean="0"/>
              <a:t>16     </a:t>
            </a:r>
            <a:r>
              <a:rPr lang="en-IN" sz="2000" dirty="0" smtClean="0"/>
              <a:t>return null</a:t>
            </a:r>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90</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Application </a:t>
            </a:r>
            <a:r>
              <a:rPr lang="en-US" sz="2800" b="1" dirty="0" smtClean="0"/>
              <a:t>of Graph</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620688"/>
            <a:ext cx="8229600" cy="5832648"/>
          </a:xfrm>
        </p:spPr>
        <p:txBody>
          <a:bodyPr>
            <a:normAutofit fontScale="77500" lnSpcReduction="20000"/>
          </a:bodyPr>
          <a:lstStyle/>
          <a:p>
            <a:pPr hangingPunct="0"/>
            <a:r>
              <a:rPr lang="en-US" sz="2000" b="1" dirty="0" err="1" smtClean="0"/>
              <a:t>Facebook</a:t>
            </a:r>
            <a:r>
              <a:rPr lang="en-US" sz="2000" dirty="0" smtClean="0"/>
              <a:t>: Each user is represented as a vertex and two people are friends when there is an edge between two vertices. Similarly friend suggestion also uses graph theory concept.</a:t>
            </a:r>
            <a:endParaRPr lang="en-IN" sz="2000" dirty="0" smtClean="0"/>
          </a:p>
          <a:p>
            <a:pPr hangingPunct="0"/>
            <a:r>
              <a:rPr lang="en-US" sz="2000" b="1" dirty="0" smtClean="0"/>
              <a:t>Google Maps</a:t>
            </a:r>
            <a:r>
              <a:rPr lang="en-US" sz="2000" dirty="0" smtClean="0"/>
              <a:t>: Various locations are represented as vertices and the roads are represented as edges and graph theory is used to find shortest path between two nodes.</a:t>
            </a:r>
            <a:endParaRPr lang="en-IN" sz="2000" dirty="0" smtClean="0"/>
          </a:p>
          <a:p>
            <a:pPr hangingPunct="0"/>
            <a:r>
              <a:rPr lang="en-US" sz="2000" b="1" dirty="0" smtClean="0"/>
              <a:t>Recommendations on e-commerce websites</a:t>
            </a:r>
            <a:r>
              <a:rPr lang="en-US" sz="2000" dirty="0" smtClean="0"/>
              <a:t>: The “Recommendations for you” section on various e-commerce websites uses graph theory to recommend items of similar type to user’s choice.</a:t>
            </a:r>
            <a:endParaRPr lang="en-IN" sz="2000" dirty="0" smtClean="0"/>
          </a:p>
          <a:p>
            <a:pPr hangingPunct="0"/>
            <a:r>
              <a:rPr lang="en-US" sz="2000" dirty="0" smtClean="0"/>
              <a:t>Graph theory is also used to study molecules in chemistry and physics.</a:t>
            </a:r>
            <a:endParaRPr lang="en-IN" sz="2000" dirty="0" smtClean="0"/>
          </a:p>
          <a:p>
            <a:r>
              <a:rPr lang="en-US" sz="2000" dirty="0" smtClean="0"/>
              <a:t> </a:t>
            </a:r>
            <a:r>
              <a:rPr lang="en-US" sz="2000" b="1" dirty="0" smtClean="0"/>
              <a:t>Social network graphs:</a:t>
            </a:r>
            <a:r>
              <a:rPr lang="en-US" sz="2000" dirty="0" smtClean="0"/>
              <a:t> to tweet or not to tweet. Graphs that represent who knows whom, who communicates with whom, who influences whom or other relationships in social structures. An example is the twitter graph of who follows whom. These can be used to determine how information flows, how topics become hot, how communities develop, or even who might be a good match for who, or is that whom. </a:t>
            </a:r>
            <a:endParaRPr lang="en-IN" sz="2000" dirty="0" smtClean="0"/>
          </a:p>
          <a:p>
            <a:r>
              <a:rPr lang="en-US" sz="2000" dirty="0" smtClean="0"/>
              <a:t> </a:t>
            </a:r>
            <a:r>
              <a:rPr lang="en-US" sz="2000" b="1" dirty="0" smtClean="0"/>
              <a:t>Transportation networks</a:t>
            </a:r>
            <a:r>
              <a:rPr lang="en-US" sz="2000" dirty="0" smtClean="0"/>
              <a:t>. In road networks vertices are intersections and edges are the road segments between them, and for public transportation networks vertices are stops and edges are the links between them. Such networks are used by many map programs such as Google maps, Bing maps and now Apple IOS 6 maps (well perhaps without the public transport) to find the best routes between locations. They are also used for studying traffic patterns, traffic light timings, and many aspects of transportation. </a:t>
            </a:r>
            <a:endParaRPr lang="en-IN" sz="2000" dirty="0" smtClean="0"/>
          </a:p>
          <a:p>
            <a:r>
              <a:rPr lang="en-US" sz="2000" dirty="0" smtClean="0"/>
              <a:t> </a:t>
            </a:r>
            <a:r>
              <a:rPr lang="en-US" sz="2000" b="1" dirty="0" smtClean="0"/>
              <a:t>Utility graphs</a:t>
            </a:r>
            <a:r>
              <a:rPr lang="en-US" sz="2000" dirty="0" smtClean="0"/>
              <a:t>. The power grid, the Internet, and the water network are all examples of graphs where vertices represent connection points, and edges the wires or pipes between them. Analyzing properties of these graphs is very important in understanding the reliability of such utilities under failure or attack, or in minimizing the costs to build infrastructure that matches required demands.</a:t>
            </a:r>
            <a:endParaRPr lang="en-IN" sz="2000" dirty="0" smtClean="0"/>
          </a:p>
          <a:p>
            <a:r>
              <a:rPr lang="en-US" sz="2000" dirty="0" smtClean="0"/>
              <a:t> </a:t>
            </a:r>
            <a:r>
              <a:rPr lang="en-US" sz="2000" b="1" dirty="0" smtClean="0"/>
              <a:t>Document </a:t>
            </a:r>
            <a:r>
              <a:rPr lang="en-US" sz="2000" b="1" dirty="0" smtClean="0"/>
              <a:t>link graphs</a:t>
            </a:r>
            <a:r>
              <a:rPr lang="en-US" sz="2000" dirty="0" smtClean="0"/>
              <a:t>. The best known example is the link graph of the web, where each web page is a vertex, and each hyperlink a directed edge. Link graphs are used, for example, to analyze relevance of web pages, the best sources of information, and good link sites. </a:t>
            </a:r>
            <a:endParaRPr lang="en-IN" sz="2000" dirty="0" smtClean="0"/>
          </a:p>
        </p:txBody>
      </p:sp>
      <p:sp>
        <p:nvSpPr>
          <p:cNvPr id="4" name="Slide Number Placeholder 3"/>
          <p:cNvSpPr>
            <a:spLocks noGrp="1"/>
          </p:cNvSpPr>
          <p:nvPr>
            <p:ph type="sldNum" sz="quarter" idx="12"/>
          </p:nvPr>
        </p:nvSpPr>
        <p:spPr/>
        <p:txBody>
          <a:bodyPr/>
          <a:lstStyle/>
          <a:p>
            <a:fld id="{4CAA379E-456F-4AE4-A15E-F39F409D52E6}" type="slidenum">
              <a:rPr lang="en-IN" smtClean="0"/>
              <a:pPr/>
              <a:t>91</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Application of Graph</a:t>
            </a:r>
            <a:endParaRPr lang="en-IN" sz="2800" dirty="0"/>
          </a:p>
        </p:txBody>
      </p:sp>
      <p:sp>
        <p:nvSpPr>
          <p:cNvPr id="3" name="Content Placeholder 2"/>
          <p:cNvSpPr>
            <a:spLocks noGrp="1"/>
          </p:cNvSpPr>
          <p:nvPr>
            <p:ph idx="1"/>
          </p:nvPr>
        </p:nvSpPr>
        <p:spPr>
          <a:xfrm>
            <a:off x="457200" y="476672"/>
            <a:ext cx="8229600" cy="5976664"/>
          </a:xfrm>
        </p:spPr>
        <p:txBody>
          <a:bodyPr>
            <a:normAutofit fontScale="85000" lnSpcReduction="20000"/>
          </a:bodyPr>
          <a:lstStyle/>
          <a:p>
            <a:r>
              <a:rPr lang="en-US" sz="2000" dirty="0" smtClean="0"/>
              <a:t>5</a:t>
            </a:r>
            <a:r>
              <a:rPr lang="en-US" sz="2000" dirty="0" smtClean="0"/>
              <a:t>. </a:t>
            </a:r>
            <a:r>
              <a:rPr lang="en-US" sz="2000" b="1" dirty="0" smtClean="0"/>
              <a:t>Protein-protein interactions graphs</a:t>
            </a:r>
            <a:r>
              <a:rPr lang="en-US" sz="2000" dirty="0" smtClean="0"/>
              <a:t>. Vertices represent proteins and edges represent interactions between them that carry out some biological function in the cell. These graphs can be used, for example, to study molecular pathways—chains of molecular interactions in a cellular process. Humans have over 120K proteins with millions of interactions among them. </a:t>
            </a:r>
            <a:endParaRPr lang="en-IN" sz="2000" dirty="0" smtClean="0"/>
          </a:p>
          <a:p>
            <a:r>
              <a:rPr lang="en-US" sz="2000" dirty="0" smtClean="0"/>
              <a:t>6. </a:t>
            </a:r>
            <a:r>
              <a:rPr lang="en-US" sz="2000" b="1" dirty="0" smtClean="0"/>
              <a:t>Network packet traffic graphs</a:t>
            </a:r>
            <a:r>
              <a:rPr lang="en-US" sz="2000" dirty="0" smtClean="0"/>
              <a:t>. Vertices are IP (Internet protocol) addresses and edges are the packets that flow between them. Such graphs are used for analyzing network security, studying the spread of worms, and tracking criminal or non-criminal activity. </a:t>
            </a:r>
            <a:endParaRPr lang="en-IN" sz="2000" dirty="0" smtClean="0"/>
          </a:p>
          <a:p>
            <a:r>
              <a:rPr lang="en-US" sz="2000" dirty="0" smtClean="0"/>
              <a:t>7</a:t>
            </a:r>
            <a:r>
              <a:rPr lang="en-US" sz="2000" b="1" dirty="0" smtClean="0"/>
              <a:t>. Scene graphs</a:t>
            </a:r>
            <a:r>
              <a:rPr lang="en-US" sz="2000" dirty="0" smtClean="0"/>
              <a:t>. In graphics and computer games scene graphs represent the logical or special relationships between objects in a scene. Such graphs are very important in the computer games industry. </a:t>
            </a:r>
            <a:endParaRPr lang="en-IN" sz="2000" dirty="0" smtClean="0"/>
          </a:p>
          <a:p>
            <a:r>
              <a:rPr lang="en-US" sz="2000" dirty="0" smtClean="0"/>
              <a:t>8. </a:t>
            </a:r>
            <a:r>
              <a:rPr lang="en-US" sz="2000" b="1" dirty="0" smtClean="0"/>
              <a:t>Finite element meshes</a:t>
            </a:r>
            <a:r>
              <a:rPr lang="en-US" sz="2000" dirty="0" smtClean="0"/>
              <a:t>. In engineering many simulations of physical systems, such as the flow of air over a car or airplane wing, the spread of earthquakes through the ground, or the structural vibrations of a building, involve partitioning space into discrete elements. The elements along with the connections between adjacent elements forms a graph that is called a finite element mesh. </a:t>
            </a:r>
            <a:endParaRPr lang="en-IN" sz="2000" dirty="0" smtClean="0"/>
          </a:p>
          <a:p>
            <a:r>
              <a:rPr lang="en-US" sz="2000" dirty="0" smtClean="0"/>
              <a:t>9. </a:t>
            </a:r>
            <a:r>
              <a:rPr lang="en-US" sz="2000" b="1" dirty="0" smtClean="0"/>
              <a:t>Robot planning</a:t>
            </a:r>
            <a:r>
              <a:rPr lang="en-US" sz="2000" dirty="0" smtClean="0"/>
              <a:t>. Vertices represent states the robot can be in and the edges the possible transitions between the states. This requires approximating continuous motion as a sequence of discrete steps. Such graph plans are used, for example, in planning paths for autonomous vehicles. </a:t>
            </a:r>
            <a:endParaRPr lang="en-IN" sz="2000" dirty="0" smtClean="0"/>
          </a:p>
          <a:p>
            <a:r>
              <a:rPr lang="en-US" sz="2000" dirty="0" smtClean="0"/>
              <a:t>10. </a:t>
            </a:r>
            <a:r>
              <a:rPr lang="en-US" sz="2000" b="1" dirty="0" smtClean="0"/>
              <a:t>Neural networks</a:t>
            </a:r>
            <a:r>
              <a:rPr lang="en-US" sz="2000" dirty="0" smtClean="0"/>
              <a:t>. Vertices represent neurons and edges the synapses between them. Neural networks are used to understand how our brain works and how connections change when we learn. The human brain has about 10^11 neurons and close to 10^15 synapses </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92</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Application of Graph</a:t>
            </a:r>
            <a:endParaRPr lang="en-IN" sz="2800" dirty="0"/>
          </a:p>
        </p:txBody>
      </p:sp>
      <p:sp>
        <p:nvSpPr>
          <p:cNvPr id="3" name="Content Placeholder 2"/>
          <p:cNvSpPr>
            <a:spLocks noGrp="1"/>
          </p:cNvSpPr>
          <p:nvPr>
            <p:ph idx="1"/>
          </p:nvPr>
        </p:nvSpPr>
        <p:spPr>
          <a:xfrm>
            <a:off x="457200" y="548680"/>
            <a:ext cx="8229600" cy="5904656"/>
          </a:xfrm>
        </p:spPr>
        <p:txBody>
          <a:bodyPr>
            <a:normAutofit fontScale="85000" lnSpcReduction="20000"/>
          </a:bodyPr>
          <a:lstStyle/>
          <a:p>
            <a:r>
              <a:rPr lang="en-US" sz="2000" dirty="0" smtClean="0"/>
              <a:t>11. </a:t>
            </a:r>
            <a:r>
              <a:rPr lang="en-US" sz="2000" b="1" dirty="0" smtClean="0"/>
              <a:t>Graphs in quantum field theory</a:t>
            </a:r>
            <a:r>
              <a:rPr lang="en-US" sz="2000" dirty="0" smtClean="0"/>
              <a:t>. Vertices represent states of a quantum system and the edges the transitions between them. The graphs can be used to analyze path integrals and summing these up generates a quantum amplitude (yes, I have no idea what that means). </a:t>
            </a:r>
            <a:endParaRPr lang="en-IN" sz="2000" dirty="0" smtClean="0"/>
          </a:p>
          <a:p>
            <a:r>
              <a:rPr lang="en-US" sz="2000" dirty="0" smtClean="0"/>
              <a:t>12. </a:t>
            </a:r>
            <a:r>
              <a:rPr lang="en-US" sz="2000" b="1" dirty="0" smtClean="0"/>
              <a:t>Semantic networks</a:t>
            </a:r>
            <a:r>
              <a:rPr lang="en-US" sz="2000" dirty="0" smtClean="0"/>
              <a:t>. Vertices represent words or concepts and edges represent the relationships among the words or concepts. These have been used in various models of how humans organize their knowledge, and how machines might simulate such an organization. </a:t>
            </a:r>
            <a:endParaRPr lang="en-IN" sz="2000" dirty="0" smtClean="0"/>
          </a:p>
          <a:p>
            <a:r>
              <a:rPr lang="en-US" sz="2000" dirty="0" smtClean="0"/>
              <a:t>13. </a:t>
            </a:r>
            <a:r>
              <a:rPr lang="en-US" sz="2000" b="1" dirty="0" smtClean="0"/>
              <a:t>Graphs in epidemiology.</a:t>
            </a:r>
            <a:r>
              <a:rPr lang="en-US" sz="2000" dirty="0" smtClean="0"/>
              <a:t> Vertices represent individuals and directed edges the transfer of an infectious disease from one individual to another. Analyzing such graphs has become an important component in understanding and controlling the spread of diseases. </a:t>
            </a:r>
            <a:endParaRPr lang="en-IN" sz="2000" dirty="0" smtClean="0"/>
          </a:p>
          <a:p>
            <a:r>
              <a:rPr lang="en-US" sz="2000" dirty="0" smtClean="0"/>
              <a:t>14. </a:t>
            </a:r>
            <a:r>
              <a:rPr lang="en-US" sz="2000" b="1" dirty="0" smtClean="0"/>
              <a:t>Graphs in compilers</a:t>
            </a:r>
            <a:r>
              <a:rPr lang="en-US" sz="2000" dirty="0" smtClean="0"/>
              <a:t>. Graphs are used extensively in compilers. They can be used for type inference, for so called data flow analysis, register allocation and many other purposes. They are also used in specialized compilers, such as query optimization in database languages. </a:t>
            </a:r>
            <a:endParaRPr lang="en-IN" sz="2000" dirty="0" smtClean="0"/>
          </a:p>
          <a:p>
            <a:r>
              <a:rPr lang="en-US" sz="2000" dirty="0" smtClean="0"/>
              <a:t>15. </a:t>
            </a:r>
            <a:r>
              <a:rPr lang="en-US" sz="2000" b="1" dirty="0" smtClean="0"/>
              <a:t>Constraint graphs.</a:t>
            </a:r>
            <a:r>
              <a:rPr lang="en-US" sz="2000" dirty="0" smtClean="0"/>
              <a:t> Graphs are often used to represent constraints among items. For example the GSM network for cell phones consists of a collection of overlapping cells. Any pair of cells that overlap must operate at different frequencies. These constraints can be modeled as a graph where the cells are vertices and edges are placed between cells that overlap. </a:t>
            </a:r>
            <a:endParaRPr lang="en-IN" sz="2000" dirty="0" smtClean="0"/>
          </a:p>
          <a:p>
            <a:r>
              <a:rPr lang="en-US" sz="2000" dirty="0" smtClean="0"/>
              <a:t>16. </a:t>
            </a:r>
            <a:r>
              <a:rPr lang="en-US" sz="2000" b="1" dirty="0" smtClean="0"/>
              <a:t>Dependence graphs.</a:t>
            </a:r>
            <a:r>
              <a:rPr lang="en-US" sz="2000" dirty="0" smtClean="0"/>
              <a:t> Graphs can be used to represent dependences or </a:t>
            </a:r>
            <a:r>
              <a:rPr lang="en-US" sz="2000" dirty="0" err="1" smtClean="0"/>
              <a:t>precedences</a:t>
            </a:r>
            <a:r>
              <a:rPr lang="en-US" sz="2000" dirty="0" smtClean="0"/>
              <a:t> among items. Such graphs are often used in large projects in laying out what components rely on other components and used to minimize the total time or cost to completion while abiding by the dependences.</a:t>
            </a:r>
            <a:endParaRPr lang="en-IN" sz="2000"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93</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Contd.</a:t>
            </a:r>
            <a:endParaRPr lang="en-IN" sz="2800" dirty="0"/>
          </a:p>
        </p:txBody>
      </p:sp>
      <p:sp>
        <p:nvSpPr>
          <p:cNvPr id="3" name="Content Placeholder 2"/>
          <p:cNvSpPr>
            <a:spLocks noGrp="1"/>
          </p:cNvSpPr>
          <p:nvPr>
            <p:ph idx="1"/>
          </p:nvPr>
        </p:nvSpPr>
        <p:spPr>
          <a:xfrm>
            <a:off x="457200" y="404664"/>
            <a:ext cx="8229600" cy="5721499"/>
          </a:xfrm>
        </p:spPr>
        <p:txBody>
          <a:bodyPr>
            <a:normAutofit/>
          </a:bodyPr>
          <a:lstStyle/>
          <a:p>
            <a:r>
              <a:rPr lang="en-US" sz="1800" b="1" dirty="0" smtClean="0"/>
              <a:t>Spanning Trees : </a:t>
            </a:r>
            <a:r>
              <a:rPr lang="en-US" sz="1800" dirty="0" smtClean="0"/>
              <a:t>A spanning tree T of an undirected graph G is a sub graph that includes all of the vertices of G.</a:t>
            </a:r>
            <a:endParaRPr lang="en-IN" sz="1800" b="1" dirty="0" smtClean="0"/>
          </a:p>
          <a:p>
            <a:r>
              <a:rPr lang="en-US" sz="1800" b="1" dirty="0" smtClean="0"/>
              <a:t>Circuit </a:t>
            </a:r>
            <a:r>
              <a:rPr lang="en-US" sz="1800" b="1" dirty="0" smtClean="0"/>
              <a:t>Rank : </a:t>
            </a:r>
            <a:r>
              <a:rPr lang="en-US" sz="1800" dirty="0" smtClean="0"/>
              <a:t>Let ‘G’ be a connected </a:t>
            </a:r>
            <a:r>
              <a:rPr lang="en-US" sz="1800" dirty="0" smtClean="0"/>
              <a:t>graph</a:t>
            </a:r>
          </a:p>
          <a:p>
            <a:pPr>
              <a:buNone/>
            </a:pPr>
            <a:r>
              <a:rPr lang="en-US" sz="1800" dirty="0" smtClean="0"/>
              <a:t> </a:t>
            </a:r>
            <a:r>
              <a:rPr lang="en-US" sz="1800" dirty="0" smtClean="0"/>
              <a:t>with ‘n’ vertices and ‘m’ edges. A spanning </a:t>
            </a:r>
            <a:endParaRPr lang="en-US" sz="1800" dirty="0" smtClean="0"/>
          </a:p>
          <a:p>
            <a:pPr>
              <a:buNone/>
            </a:pPr>
            <a:r>
              <a:rPr lang="en-US" sz="1800" dirty="0" smtClean="0"/>
              <a:t>tree </a:t>
            </a:r>
            <a:r>
              <a:rPr lang="en-US" sz="1800" dirty="0" smtClean="0"/>
              <a:t>‘T’ of G contains (n-1) edges.</a:t>
            </a:r>
            <a:endParaRPr lang="en-IN" sz="1800" dirty="0" smtClean="0"/>
          </a:p>
          <a:p>
            <a:pPr>
              <a:buNone/>
            </a:pPr>
            <a:r>
              <a:rPr lang="en-US" sz="1800" dirty="0" smtClean="0"/>
              <a:t>Therefore, the number of edges you need to </a:t>
            </a:r>
            <a:endParaRPr lang="en-US" sz="1800" dirty="0" smtClean="0"/>
          </a:p>
          <a:p>
            <a:pPr>
              <a:buNone/>
            </a:pPr>
            <a:r>
              <a:rPr lang="en-US" sz="1800" dirty="0" smtClean="0"/>
              <a:t>delete </a:t>
            </a:r>
            <a:r>
              <a:rPr lang="en-US" sz="1800" dirty="0" smtClean="0"/>
              <a:t>from ‘G’ in order to get a spanning </a:t>
            </a:r>
            <a:r>
              <a:rPr lang="en-US" sz="1800" dirty="0" smtClean="0"/>
              <a:t>tree</a:t>
            </a:r>
          </a:p>
          <a:p>
            <a:pPr>
              <a:buNone/>
            </a:pPr>
            <a:r>
              <a:rPr lang="en-US" sz="1800" dirty="0" smtClean="0"/>
              <a:t> </a:t>
            </a:r>
            <a:r>
              <a:rPr lang="en-US" sz="1800" dirty="0" smtClean="0"/>
              <a:t>= m-(n-1), which is called the circuit rank of G.</a:t>
            </a:r>
            <a:endParaRPr lang="en-IN" sz="1800" dirty="0" smtClean="0"/>
          </a:p>
          <a:p>
            <a:pPr>
              <a:buNone/>
            </a:pPr>
            <a:r>
              <a:rPr lang="en-US" sz="1800" dirty="0" smtClean="0"/>
              <a:t>This formula is true, because in a spanning tree you need to have ‘n-1’ edges. Out of ‘m’ edges, you need to keep ‘n–1’ edges in the graph.</a:t>
            </a:r>
            <a:endParaRPr lang="en-IN" sz="1800" dirty="0" smtClean="0"/>
          </a:p>
          <a:p>
            <a:pPr>
              <a:buNone/>
            </a:pPr>
            <a:r>
              <a:rPr lang="en-US" sz="1800" dirty="0" smtClean="0"/>
              <a:t>Hence, deleting ‘n–1’ edges from ‘m’ gives the edges to be removed from the graph in order to get a spanning tree, which should not form a cycle.</a:t>
            </a:r>
            <a:endParaRPr lang="en-IN" sz="1800" dirty="0" smtClean="0"/>
          </a:p>
          <a:p>
            <a:endParaRPr lang="en-IN" sz="2000" b="1" dirty="0" smtClean="0"/>
          </a:p>
          <a:p>
            <a:pPr>
              <a:buNone/>
            </a:pPr>
            <a:r>
              <a:rPr lang="en-US" sz="1800" dirty="0" smtClean="0"/>
              <a:t>For the graph given in the </a:t>
            </a:r>
            <a:r>
              <a:rPr lang="en-US" sz="1800" dirty="0" smtClean="0"/>
              <a:t>below example</a:t>
            </a:r>
            <a:r>
              <a:rPr lang="en-US" sz="1800" dirty="0" smtClean="0"/>
              <a:t>, </a:t>
            </a:r>
            <a:endParaRPr lang="en-US" sz="1800" dirty="0" smtClean="0"/>
          </a:p>
          <a:p>
            <a:pPr>
              <a:buNone/>
            </a:pPr>
            <a:r>
              <a:rPr lang="en-US" sz="1800" dirty="0" smtClean="0"/>
              <a:t>We have </a:t>
            </a:r>
            <a:r>
              <a:rPr lang="en-US" sz="1800" dirty="0" smtClean="0"/>
              <a:t>m=7 edges and n=5 vertices.</a:t>
            </a:r>
            <a:endParaRPr lang="en-IN" sz="1800" dirty="0" smtClean="0"/>
          </a:p>
          <a:p>
            <a:pPr>
              <a:buNone/>
            </a:pPr>
            <a:r>
              <a:rPr lang="en-US" sz="1800" dirty="0" smtClean="0"/>
              <a:t>Then the circuit rank is</a:t>
            </a:r>
            <a:endParaRPr lang="en-IN" sz="1800" dirty="0" smtClean="0"/>
          </a:p>
          <a:p>
            <a:pPr>
              <a:buNone/>
            </a:pPr>
            <a:r>
              <a:rPr lang="en-IN" sz="1800" dirty="0" smtClean="0"/>
              <a:t>G = m – (n – 1)  = 7 – (5 – 1)  = 3</a:t>
            </a:r>
            <a:endParaRPr lang="en-IN" sz="18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94</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pic>
        <p:nvPicPr>
          <p:cNvPr id="6" name="Picture 5" descr="Spanning Trees"/>
          <p:cNvPicPr/>
          <p:nvPr/>
        </p:nvPicPr>
        <p:blipFill>
          <a:blip r:embed="rId2" cstate="print">
            <a:duotone>
              <a:prstClr val="black"/>
              <a:schemeClr val="accent6">
                <a:tint val="45000"/>
                <a:satMod val="400000"/>
              </a:schemeClr>
            </a:duotone>
          </a:blip>
          <a:srcRect/>
          <a:stretch>
            <a:fillRect/>
          </a:stretch>
        </p:blipFill>
        <p:spPr bwMode="auto">
          <a:xfrm>
            <a:off x="5364088" y="908720"/>
            <a:ext cx="3326940" cy="2057400"/>
          </a:xfrm>
          <a:prstGeom prst="rect">
            <a:avLst/>
          </a:prstGeom>
          <a:noFill/>
          <a:ln w="9525">
            <a:noFill/>
            <a:miter lim="800000"/>
            <a:headEnd/>
            <a:tailEnd/>
          </a:ln>
        </p:spPr>
      </p:pic>
      <p:pic>
        <p:nvPicPr>
          <p:cNvPr id="7" name="Picture 6" descr="Circuit Rank"/>
          <p:cNvPicPr/>
          <p:nvPr/>
        </p:nvPicPr>
        <p:blipFill>
          <a:blip r:embed="rId3" cstate="print">
            <a:duotone>
              <a:prstClr val="black"/>
              <a:schemeClr val="accent5">
                <a:tint val="45000"/>
                <a:satMod val="400000"/>
              </a:schemeClr>
            </a:duotone>
          </a:blip>
          <a:srcRect/>
          <a:stretch>
            <a:fillRect/>
          </a:stretch>
        </p:blipFill>
        <p:spPr bwMode="auto">
          <a:xfrm>
            <a:off x="6300192" y="4653136"/>
            <a:ext cx="2657475" cy="1571625"/>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IN" sz="2800" dirty="0" smtClean="0"/>
              <a:t>Graph Contd.</a:t>
            </a:r>
            <a:endParaRPr lang="en-IN" sz="2800" dirty="0"/>
          </a:p>
        </p:txBody>
      </p:sp>
      <p:sp>
        <p:nvSpPr>
          <p:cNvPr id="3" name="Content Placeholder 2"/>
          <p:cNvSpPr>
            <a:spLocks noGrp="1"/>
          </p:cNvSpPr>
          <p:nvPr>
            <p:ph idx="1"/>
          </p:nvPr>
        </p:nvSpPr>
        <p:spPr>
          <a:xfrm>
            <a:off x="457200" y="476672"/>
            <a:ext cx="8229600" cy="5649491"/>
          </a:xfrm>
        </p:spPr>
        <p:txBody>
          <a:bodyPr>
            <a:normAutofit/>
          </a:bodyPr>
          <a:lstStyle/>
          <a:p>
            <a:r>
              <a:rPr lang="en-US" sz="1800" b="1" dirty="0" err="1" smtClean="0"/>
              <a:t>Kirchoff’s</a:t>
            </a:r>
            <a:r>
              <a:rPr lang="en-US" sz="1800" b="1" dirty="0" smtClean="0"/>
              <a:t> </a:t>
            </a:r>
            <a:r>
              <a:rPr lang="en-US" sz="1800" b="1" dirty="0" smtClean="0"/>
              <a:t>Theorem : </a:t>
            </a:r>
            <a:r>
              <a:rPr lang="en-US" sz="1800" dirty="0" err="1" smtClean="0"/>
              <a:t>Kirchoff’s</a:t>
            </a:r>
            <a:r>
              <a:rPr lang="en-US" sz="1800" dirty="0" smtClean="0"/>
              <a:t> theorem is useful in finding the number of spanning trees that can be formed from a connected graph.</a:t>
            </a:r>
            <a:endParaRPr lang="en-IN" sz="1800" dirty="0" smtClean="0"/>
          </a:p>
          <a:p>
            <a:endParaRPr lang="en-IN" sz="1800" b="1"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95</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Autofit/>
          </a:bodyPr>
          <a:lstStyle/>
          <a:p>
            <a:r>
              <a:rPr lang="en-US" sz="2800" b="1" dirty="0" smtClean="0"/>
              <a:t/>
            </a:r>
            <a:br>
              <a:rPr lang="en-US" sz="2800" b="1" dirty="0" smtClean="0"/>
            </a:br>
            <a:r>
              <a:rPr lang="en-US" sz="2800" b="1" dirty="0" smtClean="0"/>
              <a:t>Complexity </a:t>
            </a:r>
            <a:r>
              <a:rPr lang="en-US" sz="2800" b="1" dirty="0" smtClean="0"/>
              <a:t>Theory</a:t>
            </a:r>
            <a:r>
              <a:rPr lang="en-IN" sz="2800" b="1" dirty="0" smtClean="0"/>
              <a:t/>
            </a:r>
            <a:br>
              <a:rPr lang="en-IN" sz="2800" b="1" dirty="0" smtClean="0"/>
            </a:br>
            <a:endParaRPr lang="en-IN" sz="2800" dirty="0"/>
          </a:p>
        </p:txBody>
      </p:sp>
      <p:sp>
        <p:nvSpPr>
          <p:cNvPr id="3" name="Content Placeholder 2"/>
          <p:cNvSpPr>
            <a:spLocks noGrp="1"/>
          </p:cNvSpPr>
          <p:nvPr>
            <p:ph idx="1"/>
          </p:nvPr>
        </p:nvSpPr>
        <p:spPr>
          <a:xfrm>
            <a:off x="457200" y="548680"/>
            <a:ext cx="8229600" cy="5760640"/>
          </a:xfrm>
        </p:spPr>
        <p:txBody>
          <a:bodyPr>
            <a:normAutofit fontScale="92500" lnSpcReduction="20000"/>
          </a:bodyPr>
          <a:lstStyle/>
          <a:p>
            <a:pPr>
              <a:buNone/>
            </a:pPr>
            <a:r>
              <a:rPr lang="en-IN" sz="1800" dirty="0" smtClean="0"/>
              <a:t>Over the course  we have considered many different problems, data structures and algorithms. Aside from knowing what good solutions are to common problems, it is also useful to understand how computer algorithms are classified according to its complexity. This section of the notes looks at complexity theory.</a:t>
            </a:r>
          </a:p>
          <a:p>
            <a:r>
              <a:rPr lang="en-US" sz="1800" b="1" dirty="0" err="1" smtClean="0"/>
              <a:t>Undecidable</a:t>
            </a:r>
            <a:r>
              <a:rPr lang="en-US" sz="1800" b="1" dirty="0" smtClean="0"/>
              <a:t> Problems  </a:t>
            </a:r>
            <a:r>
              <a:rPr lang="en-US" sz="1800" dirty="0" smtClean="0"/>
              <a:t>: </a:t>
            </a:r>
            <a:r>
              <a:rPr lang="en-IN" sz="1800" dirty="0" smtClean="0"/>
              <a:t>Some problems like the halting problems are </a:t>
            </a:r>
            <a:r>
              <a:rPr lang="en-IN" sz="1800" dirty="0" err="1" smtClean="0"/>
              <a:t>undecidable</a:t>
            </a:r>
            <a:r>
              <a:rPr lang="en-IN" sz="1800" dirty="0" smtClean="0"/>
              <a:t>. The halting problem is described simply as this... is it possible to write a program that will determine if any program has an infinite loop.</a:t>
            </a:r>
          </a:p>
          <a:p>
            <a:pPr hangingPunct="0"/>
            <a:r>
              <a:rPr lang="en-US" sz="2000" b="1" dirty="0" smtClean="0"/>
              <a:t>P class </a:t>
            </a:r>
            <a:r>
              <a:rPr lang="en-US" sz="2000" b="1" dirty="0" smtClean="0"/>
              <a:t>Problems</a:t>
            </a:r>
            <a:r>
              <a:rPr lang="en-IN" sz="2000" b="1" dirty="0" smtClean="0"/>
              <a:t> : </a:t>
            </a:r>
            <a:r>
              <a:rPr lang="en-IN" sz="2000" dirty="0" smtClean="0"/>
              <a:t>Any </a:t>
            </a:r>
            <a:r>
              <a:rPr lang="en-IN" sz="2000" dirty="0" smtClean="0"/>
              <a:t>problem that can be solved in polynomial time is considered to be class P. For example, sorting is a class P problem because we have several algorithms who's solution is in polynomial time.</a:t>
            </a:r>
          </a:p>
          <a:p>
            <a:pPr hangingPunct="0"/>
            <a:r>
              <a:rPr lang="en-US" sz="2000" b="1" dirty="0" smtClean="0"/>
              <a:t>NP class </a:t>
            </a:r>
            <a:r>
              <a:rPr lang="en-US" sz="2000" b="1" dirty="0" smtClean="0"/>
              <a:t>Problems</a:t>
            </a:r>
            <a:r>
              <a:rPr lang="en-IN" sz="2000" b="1" dirty="0" smtClean="0"/>
              <a:t> : </a:t>
            </a:r>
            <a:r>
              <a:rPr lang="en-US" sz="2000" dirty="0" smtClean="0"/>
              <a:t>When </a:t>
            </a:r>
            <a:r>
              <a:rPr lang="en-US" sz="2000" dirty="0" smtClean="0"/>
              <a:t>we talk about "hard" problems then, we aren't talking about the impossible ones like the halting problem. We are instead talking about problems where its possible to find a solution, just that no good solution is currently </a:t>
            </a:r>
            <a:r>
              <a:rPr lang="en-US" sz="2000" dirty="0" smtClean="0"/>
              <a:t>known.</a:t>
            </a:r>
            <a:r>
              <a:rPr lang="en-US" sz="2000" dirty="0" smtClean="0"/>
              <a:t> The NP, in NP class stands for non-deterministic polynomial time. </a:t>
            </a:r>
            <a:endParaRPr lang="en-IN" sz="2000" b="1" dirty="0" smtClean="0"/>
          </a:p>
          <a:p>
            <a:r>
              <a:rPr lang="en-US" sz="2000" b="1" dirty="0" smtClean="0"/>
              <a:t>NP-Complete </a:t>
            </a:r>
            <a:r>
              <a:rPr lang="en-US" sz="2000" b="1" dirty="0" smtClean="0"/>
              <a:t>Problems : </a:t>
            </a:r>
            <a:r>
              <a:rPr lang="en-IN" sz="2000" dirty="0" smtClean="0"/>
              <a:t>A subset of the NP class problems is the NP-complete problems. NP-complete problems are problems where any problem in NP can be </a:t>
            </a:r>
            <a:r>
              <a:rPr lang="en-IN" sz="2000" dirty="0" err="1" smtClean="0"/>
              <a:t>polynomially</a:t>
            </a:r>
            <a:r>
              <a:rPr lang="en-IN" sz="2000" dirty="0" smtClean="0"/>
              <a:t> reduced to it. That is, a problem is considered to be NP-complete if it is able to provide a mapping from any NP class problem to it and back</a:t>
            </a:r>
            <a:r>
              <a:rPr lang="en-IN" sz="2000" dirty="0" smtClean="0"/>
              <a:t>.</a:t>
            </a:r>
          </a:p>
          <a:p>
            <a:pPr hangingPunct="0"/>
            <a:r>
              <a:rPr lang="en-US" sz="2000" b="1" dirty="0" smtClean="0"/>
              <a:t>NP-Hard</a:t>
            </a:r>
            <a:r>
              <a:rPr lang="en-IN" sz="2000" b="1" dirty="0" smtClean="0"/>
              <a:t> : </a:t>
            </a:r>
            <a:r>
              <a:rPr lang="en-IN" sz="2000" dirty="0" smtClean="0"/>
              <a:t>A </a:t>
            </a:r>
            <a:r>
              <a:rPr lang="en-IN" sz="2000" dirty="0" smtClean="0"/>
              <a:t>problem is NP-Hard if any problem NP problem can be mapped to it and back in polynomial time. However, the problem does not need to be NP... that is a solution does not need to be verified in polynomial time</a:t>
            </a:r>
          </a:p>
          <a:p>
            <a:endParaRPr lang="en-IN" sz="2000" b="1" dirty="0" smtClean="0"/>
          </a:p>
          <a:p>
            <a:endParaRPr lang="en-IN" sz="2000"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96</a:t>
            </a:fld>
            <a:endParaRPr lang="en-IN" dirty="0"/>
          </a:p>
        </p:txBody>
      </p:sp>
      <p:sp>
        <p:nvSpPr>
          <p:cNvPr id="5" name="Footer Placeholder 4"/>
          <p:cNvSpPr>
            <a:spLocks noGrp="1"/>
          </p:cNvSpPr>
          <p:nvPr>
            <p:ph type="ftr" sz="quarter" idx="11"/>
          </p:nvPr>
        </p:nvSpPr>
        <p:spPr/>
        <p:txBody>
          <a:bodyPr/>
          <a:lstStyle/>
          <a:p>
            <a:r>
              <a:rPr lang="en-IN" dirty="0" smtClean="0"/>
              <a:t>Neofour.com </a:t>
            </a:r>
            <a:endParaRPr lang="en-I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smtClean="0"/>
              <a:t>Neofour.com </a:t>
            </a:r>
            <a:endParaRPr lang="en-IN" dirty="0"/>
          </a:p>
        </p:txBody>
      </p:sp>
      <p:sp>
        <p:nvSpPr>
          <p:cNvPr id="4" name="Slide Number Placeholder 3"/>
          <p:cNvSpPr>
            <a:spLocks noGrp="1"/>
          </p:cNvSpPr>
          <p:nvPr>
            <p:ph type="sldNum" sz="quarter" idx="12"/>
          </p:nvPr>
        </p:nvSpPr>
        <p:spPr/>
        <p:txBody>
          <a:bodyPr/>
          <a:lstStyle/>
          <a:p>
            <a:fld id="{4CAA379E-456F-4AE4-A15E-F39F409D52E6}" type="slidenum">
              <a:rPr lang="en-IN" smtClean="0"/>
              <a:pPr/>
              <a:t>97</a:t>
            </a:fld>
            <a:endParaRPr lang="en-IN" dirty="0"/>
          </a:p>
        </p:txBody>
      </p:sp>
      <p:sp>
        <p:nvSpPr>
          <p:cNvPr id="6" name="Rectangle 5"/>
          <p:cNvSpPr/>
          <p:nvPr/>
        </p:nvSpPr>
        <p:spPr>
          <a:xfrm>
            <a:off x="2918984" y="2967335"/>
            <a:ext cx="3306033"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7759</TotalTime>
  <Words>8622</Words>
  <Application>Microsoft Office PowerPoint</Application>
  <PresentationFormat>On-screen Show (4:3)</PresentationFormat>
  <Paragraphs>1118</Paragraphs>
  <Slides>97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Office Theme</vt:lpstr>
      <vt:lpstr>Microsoft Office Word Document</vt:lpstr>
      <vt:lpstr>Data Structure and Algorithm Using Java</vt:lpstr>
      <vt:lpstr>Syllabus</vt:lpstr>
      <vt:lpstr>Syllabus</vt:lpstr>
      <vt:lpstr>Syllabus</vt:lpstr>
      <vt:lpstr>Syllabus</vt:lpstr>
      <vt:lpstr>Role Of Algorithm</vt:lpstr>
      <vt:lpstr>Role Of Algorithm  ( contd.)</vt:lpstr>
      <vt:lpstr>Role Of Algorithm  ( contd.)</vt:lpstr>
      <vt:lpstr>Role of Data Structure </vt:lpstr>
      <vt:lpstr>Algorithm Design </vt:lpstr>
      <vt:lpstr>Types of Data Structure </vt:lpstr>
      <vt:lpstr>Algorithm Analysis </vt:lpstr>
      <vt:lpstr>Algorithm Analysis contd</vt:lpstr>
      <vt:lpstr>Asymptotic notations </vt:lpstr>
      <vt:lpstr>Algorithm Analysis</vt:lpstr>
      <vt:lpstr>Abstract Data Type </vt:lpstr>
      <vt:lpstr>Arrays </vt:lpstr>
      <vt:lpstr>Stack</vt:lpstr>
      <vt:lpstr>Queue</vt:lpstr>
      <vt:lpstr>Queue contd.</vt:lpstr>
      <vt:lpstr>Priority Queue </vt:lpstr>
      <vt:lpstr>Adaptable Priority Queues</vt:lpstr>
      <vt:lpstr>Multiple Queues</vt:lpstr>
      <vt:lpstr>Applications of Queue &amp; Stack Data Structure</vt:lpstr>
      <vt:lpstr>Comparison Chart</vt:lpstr>
      <vt:lpstr>Link List</vt:lpstr>
      <vt:lpstr>Insertion Operations</vt:lpstr>
      <vt:lpstr>Deletion &amp; Display</vt:lpstr>
      <vt:lpstr>Circular /Doubly link List</vt:lpstr>
      <vt:lpstr>Advantage and Disadvantages of link List</vt:lpstr>
      <vt:lpstr> Sorting</vt:lpstr>
      <vt:lpstr>Bubble Sort</vt:lpstr>
      <vt:lpstr> Selection sort </vt:lpstr>
      <vt:lpstr> Insertion sort  </vt:lpstr>
      <vt:lpstr>Divide-and-conquer</vt:lpstr>
      <vt:lpstr> Merge sort </vt:lpstr>
      <vt:lpstr> Quick sort </vt:lpstr>
      <vt:lpstr> Heap sort </vt:lpstr>
      <vt:lpstr>Heap Sort Contd.</vt:lpstr>
      <vt:lpstr> Radix Sort </vt:lpstr>
      <vt:lpstr>Searching</vt:lpstr>
      <vt:lpstr>Jump Search</vt:lpstr>
      <vt:lpstr>Search contd.</vt:lpstr>
      <vt:lpstr>Search contd.</vt:lpstr>
      <vt:lpstr>Search contd.</vt:lpstr>
      <vt:lpstr>Search contd.</vt:lpstr>
      <vt:lpstr> Fibonacci Search contd.  </vt:lpstr>
      <vt:lpstr>Trees</vt:lpstr>
      <vt:lpstr> Tree Terminology </vt:lpstr>
      <vt:lpstr>Tree Contd</vt:lpstr>
      <vt:lpstr>Tree Contd</vt:lpstr>
      <vt:lpstr>Binary Trees</vt:lpstr>
      <vt:lpstr> Binary Search Trees </vt:lpstr>
      <vt:lpstr> Heaps  </vt:lpstr>
      <vt:lpstr>Priority Queues</vt:lpstr>
      <vt:lpstr> AVL trees </vt:lpstr>
      <vt:lpstr>AVL Rotations</vt:lpstr>
      <vt:lpstr>AVL Rotations contd.</vt:lpstr>
      <vt:lpstr> Right-Left Rotation </vt:lpstr>
      <vt:lpstr>AVL Rotations contd.</vt:lpstr>
      <vt:lpstr>Why AVL TREES</vt:lpstr>
      <vt:lpstr> B Trees (or general m-way search trees) </vt:lpstr>
      <vt:lpstr> B Trees (or general m-way search trees) contd.  </vt:lpstr>
      <vt:lpstr>B tree contd.</vt:lpstr>
      <vt:lpstr>Delete node in B Tree</vt:lpstr>
      <vt:lpstr>Delete node in B Tree  contd.</vt:lpstr>
      <vt:lpstr> B+ Trees </vt:lpstr>
      <vt:lpstr> 2-3 Trees </vt:lpstr>
      <vt:lpstr> 2-3-4 Trees </vt:lpstr>
      <vt:lpstr>Red Black Trees</vt:lpstr>
      <vt:lpstr>Applications of Binary Search Trees</vt:lpstr>
      <vt:lpstr> MAP </vt:lpstr>
      <vt:lpstr>Map Example</vt:lpstr>
      <vt:lpstr>Java Map Interface</vt:lpstr>
      <vt:lpstr>Java Map Interface  program</vt:lpstr>
      <vt:lpstr> HASH TABLE </vt:lpstr>
      <vt:lpstr>Hash Function</vt:lpstr>
      <vt:lpstr>Graphs</vt:lpstr>
      <vt:lpstr>Graph Contd</vt:lpstr>
      <vt:lpstr> Graph Representation </vt:lpstr>
      <vt:lpstr>Graph ADT</vt:lpstr>
      <vt:lpstr>Graph Contd.</vt:lpstr>
      <vt:lpstr>Graph Contd.</vt:lpstr>
      <vt:lpstr>Graph Contd.</vt:lpstr>
      <vt:lpstr>Graph Contd.</vt:lpstr>
      <vt:lpstr>Graph Contd.</vt:lpstr>
      <vt:lpstr>Slide 87</vt:lpstr>
      <vt:lpstr>Graph Contd.</vt:lpstr>
      <vt:lpstr>Graph Traversal</vt:lpstr>
      <vt:lpstr>Graph Traversal</vt:lpstr>
      <vt:lpstr> Application of Graph </vt:lpstr>
      <vt:lpstr>Application of Graph</vt:lpstr>
      <vt:lpstr>Application of Graph</vt:lpstr>
      <vt:lpstr>Graph Contd.</vt:lpstr>
      <vt:lpstr>Graph Contd.</vt:lpstr>
      <vt:lpstr> Complexity Theory </vt:lpstr>
      <vt:lpstr>Slide 97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Using Java</dc:title>
  <dc:creator>Narayan Sau</dc:creator>
  <cp:lastModifiedBy>Narayan Sau</cp:lastModifiedBy>
  <cp:revision>101</cp:revision>
  <dcterms:created xsi:type="dcterms:W3CDTF">2018-03-05T14:52:48Z</dcterms:created>
  <dcterms:modified xsi:type="dcterms:W3CDTF">2018-03-12T12:18:58Z</dcterms:modified>
</cp:coreProperties>
</file>