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855E-7FA5-4C5F-9432-AF876D0E1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4EB12C-F8A7-414F-8DC3-B7E4BFE79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C5501-B9EC-4749-A3F4-2207C801F740}"/>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A530EF74-273C-4FA3-97E5-7BF414BB4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7E280-2376-453E-BC80-E8CD983037AE}"/>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283435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72E6-0FB4-40E9-A45C-F356A42E39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ED194E-9880-4AD8-B34B-DF8C45FD7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52784-087A-49D5-8629-13DBAB6D9713}"/>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FCD6AC72-B287-4B4E-B034-50F6184DC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11DE2-C57E-4ADC-ACF5-71608ADCC1BB}"/>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115308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4A928-B2FA-4699-AECC-CF3CA209E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12312E-DD68-4DA5-B3D5-E1EE3B77A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03E40-5F03-4FDE-9EF7-5FCA19696EA0}"/>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007D8777-6B1A-4EFA-B834-E67C520B2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DAD83-6EE1-4E3E-9E80-A1E77CD08438}"/>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14701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F699-B144-4C9C-B044-4E2EF66BD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329148-2AFC-4433-B7AE-5EFFAEA25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747CA-1F9F-475B-9F2B-4D2E8C5BECBA}"/>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338A148D-0604-4C6D-9FC6-1613964A2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F512E-E25C-47D5-A50B-904466FE7E1D}"/>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194083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22DF-7CDF-4B16-A52F-BF8C894F1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0E8986-C2DD-4F22-BC16-FDA0E5A91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DCB81-9A01-41F3-809C-FA9D5471E084}"/>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9AFCAD5E-2989-4983-8129-D4E5F2D9E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7D7F9-BFC8-47BC-B8B9-CC71D5B39D78}"/>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22986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0E5D-2236-4ECB-95DC-854348F1F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078F2-8410-4156-868A-009883AA5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ECEC5F-1E3A-4209-B55E-ADD0554C5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307640-A515-4096-A7AC-60403767A795}"/>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6" name="Footer Placeholder 5">
            <a:extLst>
              <a:ext uri="{FF2B5EF4-FFF2-40B4-BE49-F238E27FC236}">
                <a16:creationId xmlns:a16="http://schemas.microsoft.com/office/drawing/2014/main" id="{3F63B769-A8B7-4B60-B2BE-D58816AF2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8627B-91FE-4ED7-B14E-FE8F9A9711CD}"/>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199051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31C1-8C84-43F5-87B1-7CC91A3AFF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07BCCF-18FA-4769-AD43-8C2745600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23E4A-69BD-44AB-80E4-90F683C4D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916120-9083-4111-A075-46C33D6AF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436021-FABB-45E7-AF10-AB430C90F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22BCA-C55B-4F69-97EC-8E687CDEFAFB}"/>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8" name="Footer Placeholder 7">
            <a:extLst>
              <a:ext uri="{FF2B5EF4-FFF2-40B4-BE49-F238E27FC236}">
                <a16:creationId xmlns:a16="http://schemas.microsoft.com/office/drawing/2014/main" id="{FC64EFC5-8E1F-4F34-9C9C-08817DDEA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690304-8059-4E3E-86BF-7C9AAD7FC03C}"/>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386740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F0B6-1F3F-4A7E-9DC0-3DD8FEB7F0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FF9E6-3190-40EA-8CE6-AF1CA8DE521D}"/>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4" name="Footer Placeholder 3">
            <a:extLst>
              <a:ext uri="{FF2B5EF4-FFF2-40B4-BE49-F238E27FC236}">
                <a16:creationId xmlns:a16="http://schemas.microsoft.com/office/drawing/2014/main" id="{FCDB826A-9FEA-4CCE-994C-E09F474B89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F9B175-23C5-404F-BE12-8F7E340F74EE}"/>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310051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F1401-456D-45BE-BA95-9C97BFA1ADAE}"/>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3" name="Footer Placeholder 2">
            <a:extLst>
              <a:ext uri="{FF2B5EF4-FFF2-40B4-BE49-F238E27FC236}">
                <a16:creationId xmlns:a16="http://schemas.microsoft.com/office/drawing/2014/main" id="{7141D391-C45B-4100-BB97-3D2B7847C6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F72AF2-A99B-42F0-8728-8CF9F6D60E42}"/>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62752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274-3C37-4523-8486-EFFF4B81E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643E3B-E18D-41BE-9FB2-CE794C6F7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E82920-BA0E-4578-B5F2-8CF15C409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7896A-F1DE-4B1B-906F-2E16D9F84237}"/>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6" name="Footer Placeholder 5">
            <a:extLst>
              <a:ext uri="{FF2B5EF4-FFF2-40B4-BE49-F238E27FC236}">
                <a16:creationId xmlns:a16="http://schemas.microsoft.com/office/drawing/2014/main" id="{1F5FACA3-3F1E-42B8-A303-F17B3ECC44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23C80-21E6-4962-8320-7F609B86A836}"/>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288036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1D7F-6DB4-4FA7-AC0C-7BBEF2947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879ADE-EB62-4573-B241-CC9BE52A7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36DB80-9069-47FA-8800-0D4F4D0B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5264F-8BD5-4FF1-B9D7-86A991EAB6F9}"/>
              </a:ext>
            </a:extLst>
          </p:cNvPr>
          <p:cNvSpPr>
            <a:spLocks noGrp="1"/>
          </p:cNvSpPr>
          <p:nvPr>
            <p:ph type="dt" sz="half" idx="10"/>
          </p:nvPr>
        </p:nvSpPr>
        <p:spPr/>
        <p:txBody>
          <a:bodyPr/>
          <a:lstStyle/>
          <a:p>
            <a:fld id="{1B4051BF-D419-4FFE-A203-BDEA64005C80}" type="datetimeFigureOut">
              <a:rPr lang="en-IN" smtClean="0"/>
              <a:t>21-12-2021</a:t>
            </a:fld>
            <a:endParaRPr lang="en-IN"/>
          </a:p>
        </p:txBody>
      </p:sp>
      <p:sp>
        <p:nvSpPr>
          <p:cNvPr id="6" name="Footer Placeholder 5">
            <a:extLst>
              <a:ext uri="{FF2B5EF4-FFF2-40B4-BE49-F238E27FC236}">
                <a16:creationId xmlns:a16="http://schemas.microsoft.com/office/drawing/2014/main" id="{D764C239-A6BE-4546-9606-CABFBF14F0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43CFC-88B0-499B-8B65-FFB120374899}"/>
              </a:ext>
            </a:extLst>
          </p:cNvPr>
          <p:cNvSpPr>
            <a:spLocks noGrp="1"/>
          </p:cNvSpPr>
          <p:nvPr>
            <p:ph type="sldNum" sz="quarter" idx="12"/>
          </p:nvPr>
        </p:nvSpPr>
        <p:spPr/>
        <p:txBody>
          <a:bodyPr/>
          <a:lstStyle/>
          <a:p>
            <a:fld id="{A49BADDE-8BAF-4228-8E75-EC34AC9DE3DA}" type="slidenum">
              <a:rPr lang="en-IN" smtClean="0"/>
              <a:t>‹#›</a:t>
            </a:fld>
            <a:endParaRPr lang="en-IN"/>
          </a:p>
        </p:txBody>
      </p:sp>
    </p:spTree>
    <p:extLst>
      <p:ext uri="{BB962C8B-B14F-4D97-AF65-F5344CB8AC3E}">
        <p14:creationId xmlns:p14="http://schemas.microsoft.com/office/powerpoint/2010/main" val="34363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29B24-1D0F-4928-96A7-1CA5E3A5B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ACF08-B57E-42B9-B9CD-2E29DD156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4ED43-613A-4564-943E-188BFA706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51BF-D419-4FFE-A203-BDEA64005C80}" type="datetimeFigureOut">
              <a:rPr lang="en-IN" smtClean="0"/>
              <a:t>21-12-2021</a:t>
            </a:fld>
            <a:endParaRPr lang="en-IN"/>
          </a:p>
        </p:txBody>
      </p:sp>
      <p:sp>
        <p:nvSpPr>
          <p:cNvPr id="5" name="Footer Placeholder 4">
            <a:extLst>
              <a:ext uri="{FF2B5EF4-FFF2-40B4-BE49-F238E27FC236}">
                <a16:creationId xmlns:a16="http://schemas.microsoft.com/office/drawing/2014/main" id="{B5A8110F-CE9D-4AD1-ADDB-4A3829BE9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3429D7-0676-4B43-8CCC-69E608B99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BADDE-8BAF-4228-8E75-EC34AC9DE3DA}" type="slidenum">
              <a:rPr lang="en-IN" smtClean="0"/>
              <a:t>‹#›</a:t>
            </a:fld>
            <a:endParaRPr lang="en-IN"/>
          </a:p>
        </p:txBody>
      </p:sp>
    </p:spTree>
    <p:extLst>
      <p:ext uri="{BB962C8B-B14F-4D97-AF65-F5344CB8AC3E}">
        <p14:creationId xmlns:p14="http://schemas.microsoft.com/office/powerpoint/2010/main" val="374810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source.org/affiliate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dfreephotos.com/thailand/bangkok/restaurant-in-bangkok-thailand.jpg.php"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6000" r="-6000"/>
          </a:stretch>
        </a:blipFill>
        <a:effectLst/>
      </p:bgPr>
    </p:bg>
    <p:spTree>
      <p:nvGrpSpPr>
        <p:cNvPr id="1" name=""/>
        <p:cNvGrpSpPr/>
        <p:nvPr/>
      </p:nvGrpSpPr>
      <p:grpSpPr>
        <a:xfrm>
          <a:off x="0" y="0"/>
          <a:ext cx="0" cy="0"/>
          <a:chOff x="0" y="0"/>
          <a:chExt cx="0" cy="0"/>
        </a:xfrm>
      </p:grpSpPr>
      <p:pic>
        <p:nvPicPr>
          <p:cNvPr id="5122" name="Picture 2" descr="Image result for RESTURANT NAME AND LOGO IDEAS">
            <a:extLst>
              <a:ext uri="{FF2B5EF4-FFF2-40B4-BE49-F238E27FC236}">
                <a16:creationId xmlns:a16="http://schemas.microsoft.com/office/drawing/2014/main" id="{3F202E71-63C2-49E8-B165-1727E8B7C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542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ocation Icon Transparent Background">
            <a:extLst>
              <a:ext uri="{FF2B5EF4-FFF2-40B4-BE49-F238E27FC236}">
                <a16:creationId xmlns:a16="http://schemas.microsoft.com/office/drawing/2014/main" id="{E69232E0-DFD9-4F01-ABEA-5BB6CA0A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886" y="578535"/>
            <a:ext cx="2546252" cy="23475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7A5435-ECAD-44C6-9462-A01D03034031}"/>
              </a:ext>
            </a:extLst>
          </p:cNvPr>
          <p:cNvSpPr txBox="1"/>
          <p:nvPr/>
        </p:nvSpPr>
        <p:spPr>
          <a:xfrm>
            <a:off x="1885071" y="1171755"/>
            <a:ext cx="6611815" cy="1754326"/>
          </a:xfrm>
          <a:prstGeom prst="rect">
            <a:avLst/>
          </a:prstGeom>
          <a:noFill/>
        </p:spPr>
        <p:txBody>
          <a:bodyPr wrap="square" rtlCol="0">
            <a:spAutoFit/>
          </a:bodyPr>
          <a:lstStyle/>
          <a:p>
            <a:r>
              <a:rPr lang="en-US" b="1" u="sng" dirty="0"/>
              <a:t>LOCATION STATERGY:-</a:t>
            </a:r>
          </a:p>
          <a:p>
            <a:endParaRPr lang="en-US" b="1" dirty="0"/>
          </a:p>
          <a:p>
            <a:r>
              <a:rPr lang="en-US" b="1" dirty="0"/>
              <a:t>ADDRESS- NEAR PATIA RAILWAY STATION,BUHBANESWAR </a:t>
            </a:r>
          </a:p>
          <a:p>
            <a:r>
              <a:rPr lang="en-IN" b="1" dirty="0"/>
              <a:t>  PINCODE- 756314</a:t>
            </a:r>
          </a:p>
          <a:p>
            <a:r>
              <a:rPr lang="en-IN" b="1" dirty="0"/>
              <a:t>LANDMARK- PATIA SQUARE </a:t>
            </a:r>
          </a:p>
          <a:p>
            <a:r>
              <a:rPr lang="en-IN" b="1" dirty="0"/>
              <a:t>CONTANCT- 9861558526</a:t>
            </a:r>
          </a:p>
        </p:txBody>
      </p:sp>
      <p:sp>
        <p:nvSpPr>
          <p:cNvPr id="4" name="TextBox 3">
            <a:extLst>
              <a:ext uri="{FF2B5EF4-FFF2-40B4-BE49-F238E27FC236}">
                <a16:creationId xmlns:a16="http://schemas.microsoft.com/office/drawing/2014/main" id="{1B0FF153-E30C-4C7E-9DAE-97F6C5C4759E}"/>
              </a:ext>
            </a:extLst>
          </p:cNvPr>
          <p:cNvSpPr txBox="1"/>
          <p:nvPr/>
        </p:nvSpPr>
        <p:spPr>
          <a:xfrm>
            <a:off x="2897944" y="3545055"/>
            <a:ext cx="9031459" cy="2246769"/>
          </a:xfrm>
          <a:prstGeom prst="rect">
            <a:avLst/>
          </a:prstGeom>
          <a:noFill/>
        </p:spPr>
        <p:txBody>
          <a:bodyPr wrap="square" rtlCol="0">
            <a:spAutoFit/>
          </a:bodyPr>
          <a:lstStyle/>
          <a:p>
            <a:r>
              <a:rPr lang="en-US" sz="2800" dirty="0">
                <a:latin typeface="Algerian" panose="04020705040A02060702" pitchFamily="82" charset="0"/>
              </a:rPr>
              <a:t>THANKYOU.   </a:t>
            </a:r>
          </a:p>
          <a:p>
            <a:endParaRPr lang="en-US" sz="2800" dirty="0">
              <a:latin typeface="Algerian" panose="04020705040A02060702" pitchFamily="82" charset="0"/>
            </a:endParaRPr>
          </a:p>
          <a:p>
            <a:endParaRPr lang="en-US" sz="2800" dirty="0">
              <a:latin typeface="Algerian" panose="04020705040A02060702" pitchFamily="82" charset="0"/>
            </a:endParaRPr>
          </a:p>
          <a:p>
            <a:endParaRPr lang="en-US" sz="2800" dirty="0">
              <a:latin typeface="Algerian" panose="04020705040A02060702" pitchFamily="82" charset="0"/>
            </a:endParaRPr>
          </a:p>
          <a:p>
            <a:r>
              <a:rPr lang="en-US" sz="2800" dirty="0">
                <a:latin typeface="Algerian" panose="04020705040A02060702" pitchFamily="82" charset="0"/>
              </a:rPr>
              <a:t>VISIT AGAIN.</a:t>
            </a:r>
            <a:endParaRPr lang="en-IN" sz="2800" dirty="0">
              <a:latin typeface="Algerian" panose="04020705040A02060702" pitchFamily="82" charset="0"/>
            </a:endParaRPr>
          </a:p>
        </p:txBody>
      </p:sp>
    </p:spTree>
    <p:extLst>
      <p:ext uri="{BB962C8B-B14F-4D97-AF65-F5344CB8AC3E}">
        <p14:creationId xmlns:p14="http://schemas.microsoft.com/office/powerpoint/2010/main" val="35199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E3370-7F2E-4033-B5E3-648B09C79A89}"/>
              </a:ext>
            </a:extLst>
          </p:cNvPr>
          <p:cNvSpPr txBox="1"/>
          <p:nvPr/>
        </p:nvSpPr>
        <p:spPr>
          <a:xfrm>
            <a:off x="703387" y="365760"/>
            <a:ext cx="5519225" cy="707886"/>
          </a:xfrm>
          <a:prstGeom prst="rect">
            <a:avLst/>
          </a:prstGeom>
          <a:noFill/>
        </p:spPr>
        <p:txBody>
          <a:bodyPr wrap="square" rtlCol="0">
            <a:spAutoFit/>
          </a:bodyPr>
          <a:lstStyle/>
          <a:p>
            <a:r>
              <a:rPr lang="en-US" sz="2000" dirty="0">
                <a:latin typeface="Algerian" panose="04020705040A02060702" pitchFamily="82" charset="0"/>
              </a:rPr>
              <a:t>     NON- VEG RECIPES AVAILABLE IN         RESTURANT :- </a:t>
            </a:r>
            <a:endParaRPr lang="en-IN" sz="2000" dirty="0">
              <a:latin typeface="Algerian" panose="04020705040A02060702" pitchFamily="82" charset="0"/>
            </a:endParaRPr>
          </a:p>
        </p:txBody>
      </p:sp>
      <p:pic>
        <p:nvPicPr>
          <p:cNvPr id="4098" name="Picture 2">
            <a:extLst>
              <a:ext uri="{FF2B5EF4-FFF2-40B4-BE49-F238E27FC236}">
                <a16:creationId xmlns:a16="http://schemas.microsoft.com/office/drawing/2014/main" id="{30908C58-B3A8-44CE-9737-083AF1613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87" y="1383071"/>
            <a:ext cx="1406767" cy="14067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308AC5-5585-47B3-ADA9-F2A0DD8806A4}"/>
              </a:ext>
            </a:extLst>
          </p:cNvPr>
          <p:cNvSpPr txBox="1"/>
          <p:nvPr/>
        </p:nvSpPr>
        <p:spPr>
          <a:xfrm>
            <a:off x="351691" y="2729127"/>
            <a:ext cx="2363373" cy="369332"/>
          </a:xfrm>
          <a:prstGeom prst="rect">
            <a:avLst/>
          </a:prstGeom>
          <a:noFill/>
        </p:spPr>
        <p:txBody>
          <a:bodyPr wrap="square" rtlCol="0">
            <a:spAutoFit/>
          </a:bodyPr>
          <a:lstStyle/>
          <a:p>
            <a:r>
              <a:rPr lang="en-US" dirty="0"/>
              <a:t>TANDOORI CHICKEN</a:t>
            </a:r>
            <a:endParaRPr lang="en-IN" dirty="0"/>
          </a:p>
        </p:txBody>
      </p:sp>
      <p:pic>
        <p:nvPicPr>
          <p:cNvPr id="4100" name="Picture 4">
            <a:extLst>
              <a:ext uri="{FF2B5EF4-FFF2-40B4-BE49-F238E27FC236}">
                <a16:creationId xmlns:a16="http://schemas.microsoft.com/office/drawing/2014/main" id="{08B8E5EA-ECFD-4B80-8459-E5342DBBB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028" y="1519310"/>
            <a:ext cx="1645920" cy="12705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E39ED5-9DD2-4F4A-8F09-431251AEC991}"/>
              </a:ext>
            </a:extLst>
          </p:cNvPr>
          <p:cNvSpPr txBox="1"/>
          <p:nvPr/>
        </p:nvSpPr>
        <p:spPr>
          <a:xfrm>
            <a:off x="3123028" y="2774896"/>
            <a:ext cx="1927274" cy="369332"/>
          </a:xfrm>
          <a:prstGeom prst="rect">
            <a:avLst/>
          </a:prstGeom>
          <a:noFill/>
        </p:spPr>
        <p:txBody>
          <a:bodyPr wrap="square" rtlCol="0">
            <a:spAutoFit/>
          </a:bodyPr>
          <a:lstStyle/>
          <a:p>
            <a:r>
              <a:rPr lang="en-US" dirty="0"/>
              <a:t>BUTTER CHICKEN </a:t>
            </a:r>
            <a:endParaRPr lang="en-IN" dirty="0"/>
          </a:p>
        </p:txBody>
      </p:sp>
      <p:pic>
        <p:nvPicPr>
          <p:cNvPr id="4102" name="Picture 6" descr="Image result for Punjabi Non Veg Food">
            <a:extLst>
              <a:ext uri="{FF2B5EF4-FFF2-40B4-BE49-F238E27FC236}">
                <a16:creationId xmlns:a16="http://schemas.microsoft.com/office/drawing/2014/main" id="{8E2A6849-FBEF-4D6B-82A3-A232A2C0B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91" y="3587265"/>
            <a:ext cx="3910820" cy="21382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2FDF88-203B-4A36-A0EE-B9E7FE260B13}"/>
              </a:ext>
            </a:extLst>
          </p:cNvPr>
          <p:cNvSpPr txBox="1"/>
          <p:nvPr/>
        </p:nvSpPr>
        <p:spPr>
          <a:xfrm>
            <a:off x="1266100" y="5795884"/>
            <a:ext cx="3319977" cy="369332"/>
          </a:xfrm>
          <a:prstGeom prst="rect">
            <a:avLst/>
          </a:prstGeom>
          <a:noFill/>
        </p:spPr>
        <p:txBody>
          <a:bodyPr wrap="square" rtlCol="0">
            <a:spAutoFit/>
          </a:bodyPr>
          <a:lstStyle/>
          <a:p>
            <a:r>
              <a:rPr lang="en-US" dirty="0"/>
              <a:t>FRIED CHICKEN</a:t>
            </a:r>
            <a:endParaRPr lang="en-IN" dirty="0"/>
          </a:p>
        </p:txBody>
      </p:sp>
      <p:pic>
        <p:nvPicPr>
          <p:cNvPr id="4104" name="Picture 8" descr="See the source image">
            <a:extLst>
              <a:ext uri="{FF2B5EF4-FFF2-40B4-BE49-F238E27FC236}">
                <a16:creationId xmlns:a16="http://schemas.microsoft.com/office/drawing/2014/main" id="{8232EF32-6FD9-4F80-BA3D-129B9C79F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3932" y="3587265"/>
            <a:ext cx="3446585" cy="20175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BC72C6-6CD9-475E-A0B7-24B6668EACC0}"/>
              </a:ext>
            </a:extLst>
          </p:cNvPr>
          <p:cNvSpPr txBox="1"/>
          <p:nvPr/>
        </p:nvSpPr>
        <p:spPr>
          <a:xfrm>
            <a:off x="7329269" y="5303514"/>
            <a:ext cx="2729133" cy="646331"/>
          </a:xfrm>
          <a:prstGeom prst="rect">
            <a:avLst/>
          </a:prstGeom>
          <a:noFill/>
        </p:spPr>
        <p:txBody>
          <a:bodyPr wrap="square" rtlCol="0">
            <a:spAutoFit/>
          </a:bodyPr>
          <a:lstStyle/>
          <a:p>
            <a:r>
              <a:rPr lang="en-US" dirty="0"/>
              <a:t>                                            CHICKEN LOLIPOP</a:t>
            </a:r>
            <a:endParaRPr lang="en-IN" dirty="0"/>
          </a:p>
        </p:txBody>
      </p:sp>
      <p:pic>
        <p:nvPicPr>
          <p:cNvPr id="4106" name="Picture 10" descr="See the source image">
            <a:extLst>
              <a:ext uri="{FF2B5EF4-FFF2-40B4-BE49-F238E27FC236}">
                <a16:creationId xmlns:a16="http://schemas.microsoft.com/office/drawing/2014/main" id="{FFB4B550-5089-47E0-95D9-D039FABC72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5884" y="1115853"/>
            <a:ext cx="3882682" cy="19193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D0E4806-2CC9-4C7E-AA73-F95F105CF9C0}"/>
              </a:ext>
            </a:extLst>
          </p:cNvPr>
          <p:cNvSpPr txBox="1"/>
          <p:nvPr/>
        </p:nvSpPr>
        <p:spPr>
          <a:xfrm>
            <a:off x="7329269" y="3038618"/>
            <a:ext cx="1983543" cy="369332"/>
          </a:xfrm>
          <a:prstGeom prst="rect">
            <a:avLst/>
          </a:prstGeom>
          <a:noFill/>
        </p:spPr>
        <p:txBody>
          <a:bodyPr wrap="square" rtlCol="0">
            <a:spAutoFit/>
          </a:bodyPr>
          <a:lstStyle/>
          <a:p>
            <a:r>
              <a:rPr lang="en-US" dirty="0"/>
              <a:t>MUTTON KASA</a:t>
            </a:r>
            <a:endParaRPr lang="en-IN" dirty="0"/>
          </a:p>
        </p:txBody>
      </p:sp>
    </p:spTree>
    <p:extLst>
      <p:ext uri="{BB962C8B-B14F-4D97-AF65-F5344CB8AC3E}">
        <p14:creationId xmlns:p14="http://schemas.microsoft.com/office/powerpoint/2010/main" val="247765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113569-96AA-4B6D-8C9B-FB152C1D649A}"/>
              </a:ext>
            </a:extLst>
          </p:cNvPr>
          <p:cNvSpPr>
            <a:spLocks noChangeArrowheads="1"/>
          </p:cNvSpPr>
          <p:nvPr/>
        </p:nvSpPr>
        <p:spPr bwMode="auto">
          <a:xfrm>
            <a:off x="0" y="-2026934"/>
            <a:ext cx="15755258" cy="45110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32425"/>
                </a:solidFill>
                <a:effectLst/>
                <a:latin typeface="geometric_415black"/>
              </a:rPr>
              <a:t>INDIAN APPETIZERS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31F20"/>
                </a:solidFill>
                <a:effectLst/>
                <a:latin typeface="Roboto Slab"/>
              </a:rPr>
              <a:t>  </a:t>
            </a:r>
            <a:r>
              <a:rPr kumimoji="0" lang="en-US" altLang="en-US" sz="25600" b="1" i="0" u="none" strike="noStrike" cap="none" normalizeH="0" baseline="0" dirty="0">
                <a:ln>
                  <a:noFill/>
                </a:ln>
                <a:solidFill>
                  <a:srgbClr val="231F20"/>
                </a:solidFill>
                <a:effectLst/>
                <a:latin typeface="Roboto Slab"/>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Indian Appetizers on a plate next to small bowls of dipping sauces">
            <a:extLst>
              <a:ext uri="{FF2B5EF4-FFF2-40B4-BE49-F238E27FC236}">
                <a16:creationId xmlns:a16="http://schemas.microsoft.com/office/drawing/2014/main" id="{42AF7692-C8FD-4DF2-904C-E6282D97E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0837"/>
            <a:ext cx="11732455" cy="827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7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83B9F7-6616-446B-86F8-8BA729CF2D47}"/>
              </a:ext>
            </a:extLst>
          </p:cNvPr>
          <p:cNvSpPr txBox="1"/>
          <p:nvPr/>
        </p:nvSpPr>
        <p:spPr>
          <a:xfrm>
            <a:off x="3551582" y="2474893"/>
            <a:ext cx="10416209" cy="954107"/>
          </a:xfrm>
          <a:prstGeom prst="rect">
            <a:avLst/>
          </a:prstGeom>
          <a:noFill/>
        </p:spPr>
        <p:txBody>
          <a:bodyPr wrap="square" rtlCol="0">
            <a:spAutoFit/>
          </a:bodyPr>
          <a:lstStyle/>
          <a:p>
            <a:r>
              <a:rPr lang="en-US" sz="2000" dirty="0">
                <a:latin typeface="Arial Rounded MT Bold" panose="020F0704030504030204" pitchFamily="34" charset="0"/>
              </a:rPr>
              <a:t>PRESENTATION</a:t>
            </a:r>
            <a:r>
              <a:rPr lang="en-US" dirty="0">
                <a:latin typeface="Arial Rounded MT Bold" panose="020F0704030504030204" pitchFamily="34" charset="0"/>
              </a:rPr>
              <a:t> BY:- BIBHUBRATA PARIDA</a:t>
            </a:r>
          </a:p>
          <a:p>
            <a:r>
              <a:rPr lang="en-US" dirty="0">
                <a:latin typeface="Arial Rounded MT Bold" panose="020F0704030504030204" pitchFamily="34" charset="0"/>
              </a:rPr>
              <a:t>TITLE:- INTRODUCTION OF RESTAURANT</a:t>
            </a:r>
          </a:p>
          <a:p>
            <a:r>
              <a:rPr lang="en-US" dirty="0">
                <a:latin typeface="Arial Rounded MT Bold" panose="020F0704030504030204" pitchFamily="34" charset="0"/>
              </a:rPr>
              <a:t>DATE:- 21/12/2021</a:t>
            </a:r>
            <a:endParaRPr lang="en-IN" dirty="0">
              <a:latin typeface="Arial Rounded MT Bold" panose="020F0704030504030204" pitchFamily="34" charset="0"/>
            </a:endParaRPr>
          </a:p>
        </p:txBody>
      </p:sp>
    </p:spTree>
    <p:extLst>
      <p:ext uri="{BB962C8B-B14F-4D97-AF65-F5344CB8AC3E}">
        <p14:creationId xmlns:p14="http://schemas.microsoft.com/office/powerpoint/2010/main" val="393622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235C6-A710-4CAE-AF84-184CDB47CA62}"/>
              </a:ext>
            </a:extLst>
          </p:cNvPr>
          <p:cNvSpPr txBox="1"/>
          <p:nvPr/>
        </p:nvSpPr>
        <p:spPr>
          <a:xfrm>
            <a:off x="-5663381" y="-3628103"/>
            <a:ext cx="23331949" cy="2554545"/>
          </a:xfrm>
          <a:prstGeom prst="rect">
            <a:avLst/>
          </a:prstGeom>
          <a:noFill/>
        </p:spPr>
        <p:txBody>
          <a:bodyPr wrap="square" rtlCol="0">
            <a:spAutoFit/>
          </a:bodyPr>
          <a:lstStyle/>
          <a:p>
            <a:r>
              <a:rPr lang="en-US" sz="3200" dirty="0"/>
              <a:t> DESCRIPTION OF RESTAURANT:-</a:t>
            </a:r>
          </a:p>
          <a:p>
            <a:r>
              <a:rPr lang="en-US" sz="3200" b="0" i="0" dirty="0">
                <a:solidFill>
                  <a:srgbClr val="111111"/>
                </a:solidFill>
                <a:effectLst/>
                <a:latin typeface="Roboto" panose="020B0604020202020204" pitchFamily="2" charset="0"/>
              </a:rPr>
              <a:t>A restaurant, or, more informally, an eatery, is a </a:t>
            </a:r>
            <a:r>
              <a:rPr lang="en-US" sz="3200" b="1" i="0" dirty="0">
                <a:solidFill>
                  <a:srgbClr val="111111"/>
                </a:solidFill>
                <a:effectLst/>
                <a:latin typeface="Roboto" panose="020B0604020202020204" pitchFamily="2" charset="0"/>
              </a:rPr>
              <a:t>business that prepares and serves food and drinks to customers</a:t>
            </a:r>
            <a:r>
              <a:rPr lang="en-US" sz="3200" b="0" i="0" dirty="0">
                <a:solidFill>
                  <a:srgbClr val="111111"/>
                </a:solidFill>
                <a:effectLst/>
                <a:latin typeface="Roboto" panose="020B0604020202020204" pitchFamily="2" charset="0"/>
              </a:rPr>
              <a:t>. Meals are </a:t>
            </a:r>
            <a:r>
              <a:rPr lang="en-US" sz="3200" b="0" i="0" dirty="0" err="1">
                <a:solidFill>
                  <a:srgbClr val="111111"/>
                </a:solidFill>
                <a:effectLst/>
                <a:latin typeface="Roboto" panose="020B0604020202020204" pitchFamily="2" charset="0"/>
              </a:rPr>
              <a:t>generaly</a:t>
            </a:r>
            <a:r>
              <a:rPr lang="en-US" sz="3200" b="0" i="0" dirty="0">
                <a:solidFill>
                  <a:srgbClr val="111111"/>
                </a:solidFill>
                <a:effectLst/>
                <a:latin typeface="Roboto" panose="020B0604020202020204" pitchFamily="2" charset="0"/>
              </a:rPr>
              <a:t> served and eaten on the premises, but many restaurants also offer take-out and food delivery services. Restaurants vary greatly in appearance and offerings, including a wide variety of cuisines and service models ranging from inexpensive fast food restaurants and cafeterias, to mid-priced family restaurants, to high-priced luxury establishments. </a:t>
            </a:r>
            <a:endParaRPr lang="en-IN" sz="3200" dirty="0"/>
          </a:p>
        </p:txBody>
      </p:sp>
    </p:spTree>
    <p:extLst>
      <p:ext uri="{BB962C8B-B14F-4D97-AF65-F5344CB8AC3E}">
        <p14:creationId xmlns:p14="http://schemas.microsoft.com/office/powerpoint/2010/main" val="369596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86FAC-61C3-4325-8A10-868AE351EC49}"/>
              </a:ext>
            </a:extLst>
          </p:cNvPr>
          <p:cNvSpPr txBox="1"/>
          <p:nvPr/>
        </p:nvSpPr>
        <p:spPr>
          <a:xfrm>
            <a:off x="2075543" y="653143"/>
            <a:ext cx="7257143" cy="769441"/>
          </a:xfrm>
          <a:prstGeom prst="rect">
            <a:avLst/>
          </a:prstGeom>
          <a:noFill/>
        </p:spPr>
        <p:txBody>
          <a:bodyPr wrap="square" rtlCol="0">
            <a:spAutoFit/>
          </a:bodyPr>
          <a:lstStyle/>
          <a:p>
            <a:r>
              <a:rPr lang="en-US" sz="4400" dirty="0"/>
              <a:t>HISTORY OF RESTAURANT:-</a:t>
            </a:r>
            <a:endParaRPr lang="en-IN" sz="4400" dirty="0"/>
          </a:p>
        </p:txBody>
      </p:sp>
      <p:sp>
        <p:nvSpPr>
          <p:cNvPr id="3" name="TextBox 2">
            <a:extLst>
              <a:ext uri="{FF2B5EF4-FFF2-40B4-BE49-F238E27FC236}">
                <a16:creationId xmlns:a16="http://schemas.microsoft.com/office/drawing/2014/main" id="{338E53A8-C259-4796-8857-AB5018394164}"/>
              </a:ext>
            </a:extLst>
          </p:cNvPr>
          <p:cNvSpPr txBox="1"/>
          <p:nvPr/>
        </p:nvSpPr>
        <p:spPr>
          <a:xfrm>
            <a:off x="943429" y="1915886"/>
            <a:ext cx="10740571" cy="954107"/>
          </a:xfrm>
          <a:prstGeom prst="rect">
            <a:avLst/>
          </a:prstGeom>
          <a:noFill/>
        </p:spPr>
        <p:txBody>
          <a:bodyPr wrap="square" rtlCol="0">
            <a:spAutoFit/>
          </a:bodyPr>
          <a:lstStyle/>
          <a:p>
            <a:r>
              <a:rPr lang="en-US" b="0" i="0" dirty="0">
                <a:solidFill>
                  <a:srgbClr val="3B3E41"/>
                </a:solidFill>
                <a:effectLst/>
                <a:latin typeface="Open Sans" panose="020B0604020202020204" pitchFamily="34" charset="0"/>
              </a:rPr>
              <a:t>According an often-repeated account that was first published in 1853, the first </a:t>
            </a:r>
            <a:r>
              <a:rPr lang="en-US" dirty="0">
                <a:solidFill>
                  <a:srgbClr val="265667"/>
                </a:solidFill>
                <a:latin typeface="Open Sans" panose="020B0604020202020204" pitchFamily="34" charset="0"/>
              </a:rPr>
              <a:t>restaurant </a:t>
            </a:r>
            <a:r>
              <a:rPr lang="en-US" b="0" i="0" dirty="0">
                <a:solidFill>
                  <a:srgbClr val="3B3E41"/>
                </a:solidFill>
                <a:effectLst/>
                <a:latin typeface="Open Sans" panose="020B0604020202020204" pitchFamily="34" charset="0"/>
              </a:rPr>
              <a:t>was opened in 1765 by a </a:t>
            </a:r>
            <a:r>
              <a:rPr lang="en-US" sz="2000" b="0" i="0" dirty="0">
                <a:solidFill>
                  <a:srgbClr val="3B3E41"/>
                </a:solidFill>
                <a:effectLst/>
                <a:latin typeface="Mongolian Baiti" panose="03000500000000000000" pitchFamily="66" charset="0"/>
                <a:cs typeface="Mongolian Baiti" panose="03000500000000000000" pitchFamily="66" charset="0"/>
              </a:rPr>
              <a:t>Parisian</a:t>
            </a:r>
            <a:r>
              <a:rPr lang="en-US" b="0" i="0" dirty="0">
                <a:solidFill>
                  <a:srgbClr val="3B3E41"/>
                </a:solidFill>
                <a:effectLst/>
                <a:latin typeface="Open Sans" panose="020B0604020202020204" pitchFamily="34" charset="0"/>
              </a:rPr>
              <a:t> named Boulanger. Boulanger's establishment on rue des </a:t>
            </a:r>
            <a:r>
              <a:rPr lang="en-US" b="0" i="0" dirty="0" err="1">
                <a:solidFill>
                  <a:srgbClr val="3B3E41"/>
                </a:solidFill>
                <a:effectLst/>
                <a:latin typeface="Open Sans" panose="020B0604020202020204" pitchFamily="34" charset="0"/>
              </a:rPr>
              <a:t>Poulies</a:t>
            </a:r>
            <a:r>
              <a:rPr lang="en-US" b="0" i="0" dirty="0">
                <a:solidFill>
                  <a:srgbClr val="3B3E41"/>
                </a:solidFill>
                <a:effectLst/>
                <a:latin typeface="Open Sans" panose="020B0604020202020204" pitchFamily="34" charset="0"/>
              </a:rPr>
              <a:t>, near the Louvre, served mostly </a:t>
            </a:r>
            <a:r>
              <a:rPr lang="en-US" b="0" i="1" dirty="0">
                <a:solidFill>
                  <a:srgbClr val="3B3E41"/>
                </a:solidFill>
                <a:effectLst/>
                <a:latin typeface="Open Sans" panose="020B0604020202020204" pitchFamily="34" charset="0"/>
              </a:rPr>
              <a:t>bouillons restaurants</a:t>
            </a:r>
            <a:r>
              <a:rPr lang="en-US" b="0" i="0" dirty="0">
                <a:solidFill>
                  <a:srgbClr val="3B3E41"/>
                </a:solidFill>
                <a:effectLst/>
                <a:latin typeface="Open Sans" panose="020B0604020202020204" pitchFamily="34" charset="0"/>
              </a:rPr>
              <a:t>—that is, "restorative broths."</a:t>
            </a:r>
            <a:endParaRPr lang="en-IN" dirty="0"/>
          </a:p>
        </p:txBody>
      </p:sp>
    </p:spTree>
    <p:extLst>
      <p:ext uri="{BB962C8B-B14F-4D97-AF65-F5344CB8AC3E}">
        <p14:creationId xmlns:p14="http://schemas.microsoft.com/office/powerpoint/2010/main" val="312197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5722">
              <a:srgbClr val="BECEEA"/>
            </a:gs>
            <a:gs pos="0">
              <a:schemeClr val="accent1">
                <a:lumMod val="5000"/>
                <a:lumOff val="95000"/>
              </a:schemeClr>
            </a:gs>
            <a:gs pos="32740">
              <a:srgbClr val="D5E0F2"/>
            </a:gs>
            <a:gs pos="44243">
              <a:srgbClr val="CAD7E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2C0DD-235F-4043-BE45-CD63CDB9F8B7}"/>
              </a:ext>
            </a:extLst>
          </p:cNvPr>
          <p:cNvSpPr txBox="1"/>
          <p:nvPr/>
        </p:nvSpPr>
        <p:spPr>
          <a:xfrm>
            <a:off x="3048000" y="580571"/>
            <a:ext cx="4528457" cy="646331"/>
          </a:xfrm>
          <a:prstGeom prst="rect">
            <a:avLst/>
          </a:prstGeom>
          <a:noFill/>
        </p:spPr>
        <p:txBody>
          <a:bodyPr wrap="square" rtlCol="0">
            <a:spAutoFit/>
          </a:bodyPr>
          <a:lstStyle/>
          <a:p>
            <a:r>
              <a:rPr lang="en-US" sz="3600" dirty="0"/>
              <a:t>IMPORTANCE:-</a:t>
            </a:r>
            <a:endParaRPr lang="en-IN" sz="3600" dirty="0"/>
          </a:p>
        </p:txBody>
      </p:sp>
      <p:sp>
        <p:nvSpPr>
          <p:cNvPr id="5" name="TextBox 4">
            <a:extLst>
              <a:ext uri="{FF2B5EF4-FFF2-40B4-BE49-F238E27FC236}">
                <a16:creationId xmlns:a16="http://schemas.microsoft.com/office/drawing/2014/main" id="{042B1C11-2A22-4144-BD0D-DA1774C0833A}"/>
              </a:ext>
            </a:extLst>
          </p:cNvPr>
          <p:cNvSpPr txBox="1"/>
          <p:nvPr/>
        </p:nvSpPr>
        <p:spPr>
          <a:xfrm>
            <a:off x="232228" y="1465949"/>
            <a:ext cx="11727543" cy="923330"/>
          </a:xfrm>
          <a:prstGeom prst="rect">
            <a:avLst/>
          </a:prstGeom>
          <a:noFill/>
        </p:spPr>
        <p:txBody>
          <a:bodyPr wrap="square" rtlCol="0">
            <a:spAutoFit/>
          </a:bodyPr>
          <a:lstStyle/>
          <a:p>
            <a:r>
              <a:rPr lang="en-US" b="0" i="0" dirty="0">
                <a:solidFill>
                  <a:srgbClr val="111111"/>
                </a:solidFill>
                <a:effectLst/>
                <a:latin typeface="Roboto" panose="02000000000000000000" pitchFamily="2" charset="0"/>
              </a:rPr>
              <a:t>Beyond the basic purpose of restaurants to provide food and drink, restaurants have, historically, </a:t>
            </a:r>
            <a:r>
              <a:rPr lang="en-US" b="1" i="0" dirty="0">
                <a:solidFill>
                  <a:srgbClr val="111111"/>
                </a:solidFill>
                <a:effectLst/>
                <a:latin typeface="Roboto" panose="02000000000000000000" pitchFamily="2" charset="0"/>
              </a:rPr>
              <a:t>fulfilled a human need for connection and shaped social relations</a:t>
            </a:r>
            <a:r>
              <a:rPr lang="en-US" b="0" i="0" dirty="0">
                <a:solidFill>
                  <a:srgbClr val="111111"/>
                </a:solidFill>
                <a:effectLst/>
                <a:latin typeface="Roboto" panose="02000000000000000000" pitchFamily="2" charset="0"/>
              </a:rPr>
              <a:t>. In 21st century American life restaurants occupy an increasingly important place in shaping our overall economy and the nature and makeup of our cities.</a:t>
            </a:r>
            <a:endParaRPr lang="en-IN" dirty="0"/>
          </a:p>
        </p:txBody>
      </p:sp>
      <p:sp>
        <p:nvSpPr>
          <p:cNvPr id="6" name="TextBox 5">
            <a:extLst>
              <a:ext uri="{FF2B5EF4-FFF2-40B4-BE49-F238E27FC236}">
                <a16:creationId xmlns:a16="http://schemas.microsoft.com/office/drawing/2014/main" id="{34204D61-E87B-42EB-BA92-8196D92117D6}"/>
              </a:ext>
            </a:extLst>
          </p:cNvPr>
          <p:cNvSpPr txBox="1"/>
          <p:nvPr/>
        </p:nvSpPr>
        <p:spPr>
          <a:xfrm>
            <a:off x="3149600" y="2583547"/>
            <a:ext cx="3802743" cy="646331"/>
          </a:xfrm>
          <a:prstGeom prst="rect">
            <a:avLst/>
          </a:prstGeom>
          <a:noFill/>
        </p:spPr>
        <p:txBody>
          <a:bodyPr wrap="square" rtlCol="0">
            <a:spAutoFit/>
          </a:bodyPr>
          <a:lstStyle/>
          <a:p>
            <a:r>
              <a:rPr lang="en-US" sz="3600" dirty="0"/>
              <a:t>REGULATION:-</a:t>
            </a:r>
            <a:endParaRPr lang="en-IN" sz="3600" dirty="0"/>
          </a:p>
        </p:txBody>
      </p:sp>
      <p:sp>
        <p:nvSpPr>
          <p:cNvPr id="8" name="TextBox 7">
            <a:extLst>
              <a:ext uri="{FF2B5EF4-FFF2-40B4-BE49-F238E27FC236}">
                <a16:creationId xmlns:a16="http://schemas.microsoft.com/office/drawing/2014/main" id="{AD91319C-FF7C-4C87-86A3-2A526E498B42}"/>
              </a:ext>
            </a:extLst>
          </p:cNvPr>
          <p:cNvSpPr txBox="1"/>
          <p:nvPr/>
        </p:nvSpPr>
        <p:spPr>
          <a:xfrm>
            <a:off x="232228" y="3215364"/>
            <a:ext cx="11727542" cy="3416320"/>
          </a:xfrm>
          <a:prstGeom prst="rect">
            <a:avLst/>
          </a:prstGeom>
          <a:noFill/>
        </p:spPr>
        <p:txBody>
          <a:bodyPr wrap="square" rtlCol="0">
            <a:spAutoFit/>
          </a:bodyPr>
          <a:lstStyle/>
          <a:p>
            <a:pPr algn="l"/>
            <a:r>
              <a:rPr lang="en-US" b="0" i="0" dirty="0">
                <a:solidFill>
                  <a:srgbClr val="495867"/>
                </a:solidFill>
                <a:effectLst/>
                <a:latin typeface="Open Sans" panose="020B0606030504020204" pitchFamily="34" charset="0"/>
              </a:rPr>
              <a:t>Restaurants are subject to the same standards as factories and other work environments, though the implementation might differ. OSHA provides specific rules and regulations that restaurant owners must adhere to “keep their workforce free of serious recognized hazards,” according to the OSH Act. These include:</a:t>
            </a:r>
          </a:p>
          <a:p>
            <a:pPr algn="l">
              <a:buFont typeface="Arial" panose="020B0604020202020204" pitchFamily="34" charset="0"/>
              <a:buChar char="•"/>
            </a:pPr>
            <a:r>
              <a:rPr lang="en-US" b="0" i="0" dirty="0">
                <a:solidFill>
                  <a:srgbClr val="495867"/>
                </a:solidFill>
                <a:effectLst/>
                <a:latin typeface="Open Sans" panose="020B0606030504020204" pitchFamily="34" charset="0"/>
              </a:rPr>
              <a:t>Posting an official OSHA poster that notifies employees of their rights under the OSH Act and a list of the owner’s obligations. The poster should be placed in a highly-visible area where there is a lot of floor traffic. </a:t>
            </a:r>
          </a:p>
          <a:p>
            <a:pPr algn="l">
              <a:buFont typeface="Arial" panose="020B0604020202020204" pitchFamily="34" charset="0"/>
              <a:buChar char="•"/>
            </a:pPr>
            <a:r>
              <a:rPr lang="en-US" b="0" i="0" dirty="0">
                <a:solidFill>
                  <a:srgbClr val="495867"/>
                </a:solidFill>
                <a:effectLst/>
                <a:latin typeface="Open Sans" panose="020B0606030504020204" pitchFamily="34" charset="0"/>
              </a:rPr>
              <a:t>Keeping accurate and updated records of accidents and injuries that occur in the workplace. </a:t>
            </a:r>
          </a:p>
          <a:p>
            <a:pPr algn="l">
              <a:buFont typeface="Arial" panose="020B0604020202020204" pitchFamily="34" charset="0"/>
              <a:buChar char="•"/>
            </a:pPr>
            <a:r>
              <a:rPr lang="en-US" b="0" i="0" dirty="0">
                <a:solidFill>
                  <a:srgbClr val="495867"/>
                </a:solidFill>
                <a:effectLst/>
                <a:latin typeface="Open Sans" panose="020B0606030504020204" pitchFamily="34" charset="0"/>
              </a:rPr>
              <a:t>Reporting any work-related fatalities, hospitalizations, loss of limbs or eyes to OSHA within eight hours of being altered of the event. </a:t>
            </a:r>
          </a:p>
          <a:p>
            <a:pPr algn="l">
              <a:buFont typeface="Arial" panose="020B0604020202020204" pitchFamily="34" charset="0"/>
              <a:buChar char="•"/>
            </a:pPr>
            <a:r>
              <a:rPr lang="en-US" b="0" i="0" dirty="0">
                <a:solidFill>
                  <a:srgbClr val="495867"/>
                </a:solidFill>
                <a:effectLst/>
                <a:latin typeface="Open Sans" panose="020B0606030504020204" pitchFamily="34" charset="0"/>
              </a:rPr>
              <a:t>Allowing employees and their representatives easy access to their medical records. </a:t>
            </a:r>
          </a:p>
          <a:p>
            <a:pPr algn="l">
              <a:buFont typeface="Arial" panose="020B0604020202020204" pitchFamily="34" charset="0"/>
              <a:buChar char="•"/>
            </a:pPr>
            <a:r>
              <a:rPr lang="en-US" b="0" i="0" dirty="0">
                <a:solidFill>
                  <a:srgbClr val="495867"/>
                </a:solidFill>
                <a:effectLst/>
                <a:latin typeface="Open Sans" panose="020B0606030504020204" pitchFamily="34" charset="0"/>
              </a:rPr>
              <a:t>Ensuring employees there will be no retaliation if they bring up safety concerns or contact OSHA. </a:t>
            </a:r>
          </a:p>
          <a:p>
            <a:pPr algn="l"/>
            <a:r>
              <a:rPr lang="en-US" b="0" i="0" dirty="0">
                <a:solidFill>
                  <a:srgbClr val="495867"/>
                </a:solidFill>
                <a:effectLst/>
                <a:latin typeface="Open Sans" panose="020B0606030504020204" pitchFamily="34" charset="0"/>
              </a:rPr>
              <a:t>New requirements and safety standards for restaurants.</a:t>
            </a:r>
            <a:r>
              <a:rPr lang="en-US" dirty="0">
                <a:solidFill>
                  <a:srgbClr val="12C4A2"/>
                </a:solidFill>
                <a:latin typeface="Open Sans" panose="020B0606030504020204" pitchFamily="34" charset="0"/>
              </a:rPr>
              <a:t> </a:t>
            </a:r>
            <a:r>
              <a:rPr lang="en-US" b="0" i="0" dirty="0">
                <a:solidFill>
                  <a:srgbClr val="495867"/>
                </a:solidFill>
                <a:effectLst/>
                <a:latin typeface="Open Sans" panose="020B0606030504020204" pitchFamily="34" charset="0"/>
              </a:rPr>
              <a:t> </a:t>
            </a:r>
          </a:p>
        </p:txBody>
      </p:sp>
    </p:spTree>
    <p:extLst>
      <p:ext uri="{BB962C8B-B14F-4D97-AF65-F5344CB8AC3E}">
        <p14:creationId xmlns:p14="http://schemas.microsoft.com/office/powerpoint/2010/main" val="347583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5722">
              <a:srgbClr val="BECEEA"/>
            </a:gs>
            <a:gs pos="0">
              <a:schemeClr val="accent1">
                <a:lumMod val="5000"/>
                <a:lumOff val="95000"/>
              </a:schemeClr>
            </a:gs>
            <a:gs pos="32740">
              <a:srgbClr val="D5E0F2"/>
            </a:gs>
            <a:gs pos="44243">
              <a:srgbClr val="CAD7E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232CD-EC6A-44FB-BC8E-E05F812AB6E7}"/>
              </a:ext>
            </a:extLst>
          </p:cNvPr>
          <p:cNvSpPr txBox="1"/>
          <p:nvPr/>
        </p:nvSpPr>
        <p:spPr>
          <a:xfrm>
            <a:off x="2336800" y="435429"/>
            <a:ext cx="7794171" cy="523220"/>
          </a:xfrm>
          <a:prstGeom prst="rect">
            <a:avLst/>
          </a:prstGeom>
          <a:noFill/>
        </p:spPr>
        <p:txBody>
          <a:bodyPr wrap="square" rtlCol="0">
            <a:spAutoFit/>
          </a:bodyPr>
          <a:lstStyle/>
          <a:p>
            <a:r>
              <a:rPr lang="en-US" sz="2800" dirty="0"/>
              <a:t>VISION AND MISSION OF RESTAURANT:-</a:t>
            </a:r>
            <a:endParaRPr lang="en-IN" sz="2800" dirty="0"/>
          </a:p>
        </p:txBody>
      </p:sp>
      <p:sp>
        <p:nvSpPr>
          <p:cNvPr id="4" name="TextBox 3">
            <a:extLst>
              <a:ext uri="{FF2B5EF4-FFF2-40B4-BE49-F238E27FC236}">
                <a16:creationId xmlns:a16="http://schemas.microsoft.com/office/drawing/2014/main" id="{A6D880DF-210B-4D32-A95C-B2FDCBCBEF71}"/>
              </a:ext>
            </a:extLst>
          </p:cNvPr>
          <p:cNvSpPr txBox="1"/>
          <p:nvPr/>
        </p:nvSpPr>
        <p:spPr>
          <a:xfrm>
            <a:off x="580571" y="1378857"/>
            <a:ext cx="11234058" cy="5043714"/>
          </a:xfrm>
          <a:prstGeom prst="rect">
            <a:avLst/>
          </a:prstGeom>
          <a:noFill/>
        </p:spPr>
        <p:txBody>
          <a:bodyPr wrap="square" rtlCol="0">
            <a:spAutoFit/>
          </a:bodyPr>
          <a:lstStyle/>
          <a:p>
            <a:pPr algn="l" fontAlgn="base"/>
            <a:r>
              <a:rPr lang="en-US" b="0" i="0">
                <a:effectLst/>
                <a:latin typeface="medium-content-serif-font"/>
              </a:rPr>
              <a:t>A good restaurant mission statement clearly defines your restaurant’s goals. It also explains why your restaurant exists, and what makes it different.</a:t>
            </a:r>
          </a:p>
          <a:p>
            <a:pPr algn="l" fontAlgn="base"/>
            <a:r>
              <a:rPr lang="en-US" b="0" i="0">
                <a:effectLst/>
                <a:latin typeface="medium-content-serif-font"/>
              </a:rPr>
              <a:t>This will typically relate to the dining experience, how you will ensure absolute guest satisfaction or broader issues like the environment, for example. If you choose to make your mission statement about a broader problem, it works best when it is something that appeals to your target customer.</a:t>
            </a:r>
          </a:p>
          <a:p>
            <a:pPr algn="l" fontAlgn="base"/>
            <a:r>
              <a:rPr lang="en-US" b="0" i="0">
                <a:effectLst/>
                <a:latin typeface="medium-content-serif-font"/>
              </a:rPr>
              <a:t>Here are three mission statement examples:</a:t>
            </a:r>
          </a:p>
          <a:p>
            <a:pPr algn="l" fontAlgn="base">
              <a:buFont typeface="Arial" panose="020B0604020202020204" pitchFamily="34" charset="0"/>
              <a:buChar char="•"/>
            </a:pPr>
            <a:r>
              <a:rPr lang="en-US" b="1" i="0">
                <a:solidFill>
                  <a:srgbClr val="404040"/>
                </a:solidFill>
                <a:effectLst/>
                <a:latin typeface="medium-content-serif-font"/>
              </a:rPr>
              <a:t>Dining experience:</a:t>
            </a:r>
            <a:r>
              <a:rPr lang="en-US" b="0" i="0">
                <a:solidFill>
                  <a:srgbClr val="404040"/>
                </a:solidFill>
                <a:effectLst/>
                <a:latin typeface="medium-content-serif-font"/>
              </a:rPr>
              <a:t> Create the best donuts in the world—Krispy Kreme</a:t>
            </a:r>
          </a:p>
          <a:p>
            <a:pPr algn="l" fontAlgn="base">
              <a:buFont typeface="Arial" panose="020B0604020202020204" pitchFamily="34" charset="0"/>
              <a:buChar char="•"/>
            </a:pPr>
            <a:r>
              <a:rPr lang="en-US" b="1" i="0">
                <a:solidFill>
                  <a:srgbClr val="404040"/>
                </a:solidFill>
                <a:effectLst/>
                <a:latin typeface="medium-content-serif-font"/>
              </a:rPr>
              <a:t>Guest satisfaction:</a:t>
            </a:r>
            <a:r>
              <a:rPr lang="en-US" b="0" i="0">
                <a:solidFill>
                  <a:srgbClr val="404040"/>
                </a:solidFill>
                <a:effectLst/>
                <a:latin typeface="medium-content-serif-font"/>
              </a:rPr>
              <a:t> Create memorable experiences for everyone—Nando’s</a:t>
            </a:r>
          </a:p>
          <a:p>
            <a:pPr algn="l" fontAlgn="base">
              <a:buFont typeface="Arial" panose="020B0604020202020204" pitchFamily="34" charset="0"/>
              <a:buChar char="•"/>
            </a:pPr>
            <a:r>
              <a:rPr lang="en-US" b="1" i="0">
                <a:solidFill>
                  <a:srgbClr val="404040"/>
                </a:solidFill>
                <a:effectLst/>
                <a:latin typeface="medium-content-serif-font"/>
              </a:rPr>
              <a:t>Broader issues:</a:t>
            </a:r>
            <a:r>
              <a:rPr lang="en-US" b="0" i="0">
                <a:solidFill>
                  <a:srgbClr val="404040"/>
                </a:solidFill>
                <a:effectLst/>
                <a:latin typeface="medium-content-serif-font"/>
              </a:rPr>
              <a:t> We believe it’s our responsibility to protect and preserve our oceans and marine life for generations to come—Red Lobster</a:t>
            </a:r>
          </a:p>
          <a:p>
            <a:pPr algn="l" fontAlgn="base"/>
            <a:r>
              <a:rPr lang="en-US" b="1" i="0">
                <a:solidFill>
                  <a:srgbClr val="32373A"/>
                </a:solidFill>
                <a:effectLst/>
                <a:latin typeface="medium-content-serif-font"/>
              </a:rPr>
              <a:t>Don’t Forget Your Vision Statement</a:t>
            </a:r>
            <a:endParaRPr lang="en-US" b="0" i="0">
              <a:solidFill>
                <a:srgbClr val="32373A"/>
              </a:solidFill>
              <a:effectLst/>
              <a:latin typeface="medium-content-sans-serif-font"/>
            </a:endParaRPr>
          </a:p>
          <a:p>
            <a:pPr algn="l" fontAlgn="base"/>
            <a:r>
              <a:rPr lang="en-US" b="0" i="0">
                <a:effectLst/>
                <a:latin typeface="medium-content-serif-font"/>
              </a:rPr>
              <a:t>Your restaurant vision is similar to your mission statement. It defines where you want your restaurant to be in the future.</a:t>
            </a:r>
          </a:p>
          <a:p>
            <a:pPr algn="l" fontAlgn="base"/>
            <a:r>
              <a:rPr lang="en-US" b="0" i="0">
                <a:effectLst/>
                <a:latin typeface="medium-content-serif-font"/>
              </a:rPr>
              <a:t>When creating your vision, think about what the ultimate goal of your restaurant is. It could be something small like consistently providing exceptional fine dining experiences to guests or something more ambitious like global restaurant expansion.</a:t>
            </a:r>
          </a:p>
          <a:p>
            <a:pPr algn="l" fontAlgn="base"/>
            <a:r>
              <a:rPr lang="en-US" b="0" i="0">
                <a:effectLst/>
                <a:latin typeface="medium-content-serif-font"/>
              </a:rPr>
              <a:t>To write a restaurant mission and vision statement, be specific and unique to your restaurant. They will strike the balance between being optimistic and matching the reality of your restaurant.</a:t>
            </a:r>
          </a:p>
        </p:txBody>
      </p:sp>
    </p:spTree>
    <p:extLst>
      <p:ext uri="{BB962C8B-B14F-4D97-AF65-F5344CB8AC3E}">
        <p14:creationId xmlns:p14="http://schemas.microsoft.com/office/powerpoint/2010/main" val="88383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5722">
              <a:srgbClr val="BECEEA"/>
            </a:gs>
            <a:gs pos="0">
              <a:schemeClr val="accent1">
                <a:lumMod val="5000"/>
                <a:lumOff val="95000"/>
              </a:schemeClr>
            </a:gs>
            <a:gs pos="32740">
              <a:srgbClr val="D5E0F2"/>
            </a:gs>
            <a:gs pos="44243">
              <a:srgbClr val="CAD7E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CA096-4752-4224-83D9-60A684B569E3}"/>
              </a:ext>
            </a:extLst>
          </p:cNvPr>
          <p:cNvSpPr txBox="1"/>
          <p:nvPr/>
        </p:nvSpPr>
        <p:spPr>
          <a:xfrm>
            <a:off x="2061029" y="159657"/>
            <a:ext cx="7402285" cy="646331"/>
          </a:xfrm>
          <a:prstGeom prst="rect">
            <a:avLst/>
          </a:prstGeom>
          <a:noFill/>
        </p:spPr>
        <p:txBody>
          <a:bodyPr wrap="square" rtlCol="0">
            <a:spAutoFit/>
          </a:bodyPr>
          <a:lstStyle/>
          <a:p>
            <a:r>
              <a:rPr lang="en-US" sz="3600" dirty="0"/>
              <a:t>                   SERVING SERVICES:-</a:t>
            </a:r>
            <a:endParaRPr lang="en-IN" sz="3600" dirty="0"/>
          </a:p>
        </p:txBody>
      </p:sp>
      <p:sp>
        <p:nvSpPr>
          <p:cNvPr id="3" name="TextBox 2">
            <a:extLst>
              <a:ext uri="{FF2B5EF4-FFF2-40B4-BE49-F238E27FC236}">
                <a16:creationId xmlns:a16="http://schemas.microsoft.com/office/drawing/2014/main" id="{0EFF6B8A-96F8-4D1E-890F-1DD2493D0C1D}"/>
              </a:ext>
            </a:extLst>
          </p:cNvPr>
          <p:cNvSpPr txBox="1"/>
          <p:nvPr/>
        </p:nvSpPr>
        <p:spPr>
          <a:xfrm>
            <a:off x="696686" y="1059546"/>
            <a:ext cx="11161485" cy="3416320"/>
          </a:xfrm>
          <a:prstGeom prst="rect">
            <a:avLst/>
          </a:prstGeom>
          <a:noFill/>
        </p:spPr>
        <p:txBody>
          <a:bodyPr wrap="square" rtlCol="0">
            <a:spAutoFit/>
          </a:bodyPr>
          <a:lstStyle/>
          <a:p>
            <a:pPr algn="just"/>
            <a:r>
              <a:rPr lang="en-US" b="0" i="0">
                <a:solidFill>
                  <a:srgbClr val="000000"/>
                </a:solidFill>
                <a:effectLst/>
                <a:latin typeface="Arial" panose="020B0604020202020204" pitchFamily="34" charset="0"/>
              </a:rPr>
              <a:t>There are a number of service styles to be followed when it comes to how food and beverage should be served to the customers. The following are the most prominent styles −</a:t>
            </a:r>
          </a:p>
          <a:p>
            <a:pPr algn="l"/>
            <a:r>
              <a:rPr lang="en-US" b="0" i="0">
                <a:effectLst/>
                <a:latin typeface="Arial" panose="020B0604020202020204" pitchFamily="34" charset="0"/>
              </a:rPr>
              <a:t>Table Service</a:t>
            </a:r>
          </a:p>
          <a:p>
            <a:pPr algn="just"/>
            <a:r>
              <a:rPr lang="en-US" b="0" i="0">
                <a:solidFill>
                  <a:srgbClr val="000000"/>
                </a:solidFill>
                <a:effectLst/>
                <a:latin typeface="Arial" panose="020B0604020202020204" pitchFamily="34" charset="0"/>
              </a:rPr>
              <a:t>In this type of service, the guests enter the dining area and take seats. The waiter offers them water and menu card. The guests then place their order to the waiter. The table is covered in this service. It is grouped into the following types.</a:t>
            </a:r>
          </a:p>
          <a:p>
            <a:pPr algn="l"/>
            <a:r>
              <a:rPr lang="en-US" b="0" i="0">
                <a:effectLst/>
                <a:latin typeface="Arial" panose="020B0604020202020204" pitchFamily="34" charset="0"/>
              </a:rPr>
              <a:t>English or Family Service</a:t>
            </a:r>
          </a:p>
          <a:p>
            <a:pPr algn="just"/>
            <a:r>
              <a:rPr lang="en-US" b="0" i="0">
                <a:solidFill>
                  <a:srgbClr val="000000"/>
                </a:solidFill>
                <a:effectLst/>
                <a:latin typeface="Arial" panose="020B0604020202020204" pitchFamily="34" charset="0"/>
              </a:rPr>
              <a:t>Here, the host contributes actively in the service. The waiter brings food on platters, shows to the host for approval, and then places the platters on the tables. The host either makes food portions and serves the guests or allows the waiter to serve. To replenish the guests’ plates, the waiter takes the platters around to serve or to let the guests help themselves. This is a common family service in specialty restaurants where customers spend more time on premise.</a:t>
            </a:r>
          </a:p>
        </p:txBody>
      </p:sp>
    </p:spTree>
    <p:extLst>
      <p:ext uri="{BB962C8B-B14F-4D97-AF65-F5344CB8AC3E}">
        <p14:creationId xmlns:p14="http://schemas.microsoft.com/office/powerpoint/2010/main" val="144882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5722">
              <a:srgbClr val="BECEEA"/>
            </a:gs>
            <a:gs pos="0">
              <a:schemeClr val="accent1">
                <a:lumMod val="5000"/>
                <a:lumOff val="95000"/>
              </a:schemeClr>
            </a:gs>
            <a:gs pos="32740">
              <a:srgbClr val="D5E0F2"/>
            </a:gs>
            <a:gs pos="44243">
              <a:srgbClr val="CAD7E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4B7F81-572A-43C7-9E7E-570AE37150DA}"/>
              </a:ext>
            </a:extLst>
          </p:cNvPr>
          <p:cNvSpPr txBox="1"/>
          <p:nvPr/>
        </p:nvSpPr>
        <p:spPr>
          <a:xfrm>
            <a:off x="420918" y="5181602"/>
            <a:ext cx="10522857" cy="1477328"/>
          </a:xfrm>
          <a:prstGeom prst="rect">
            <a:avLst/>
          </a:prstGeom>
          <a:noFill/>
        </p:spPr>
        <p:txBody>
          <a:bodyPr wrap="square" rtlCol="0">
            <a:spAutoFit/>
          </a:bodyPr>
          <a:lstStyle/>
          <a:p>
            <a:pPr algn="l"/>
            <a:r>
              <a:rPr lang="en-US" b="0" i="0" dirty="0">
                <a:effectLst/>
                <a:latin typeface="Arial" panose="020B0604020202020204" pitchFamily="34" charset="0"/>
              </a:rPr>
              <a:t> Plate Service</a:t>
            </a:r>
          </a:p>
          <a:p>
            <a:pPr algn="just"/>
            <a:r>
              <a:rPr lang="en-US" b="0" i="0" dirty="0">
                <a:solidFill>
                  <a:srgbClr val="000000"/>
                </a:solidFill>
                <a:effectLst/>
                <a:latin typeface="Arial" panose="020B0604020202020204" pitchFamily="34" charset="0"/>
              </a:rPr>
              <a:t>The food is served on guest's plate in the kitchen itself in predetermined portion. The accompaniments served with the food, the color, and the presentation are determined in the kitchen. The food plates are then brought to the guest. This service is commonly used in a coffee shop where service is required to be fast.</a:t>
            </a:r>
          </a:p>
        </p:txBody>
      </p:sp>
      <p:sp>
        <p:nvSpPr>
          <p:cNvPr id="5" name="TextBox 4">
            <a:extLst>
              <a:ext uri="{FF2B5EF4-FFF2-40B4-BE49-F238E27FC236}">
                <a16:creationId xmlns:a16="http://schemas.microsoft.com/office/drawing/2014/main" id="{DC887A1D-6EAA-4812-AFF3-25A11C19AEF6}"/>
              </a:ext>
            </a:extLst>
          </p:cNvPr>
          <p:cNvSpPr txBox="1"/>
          <p:nvPr/>
        </p:nvSpPr>
        <p:spPr>
          <a:xfrm>
            <a:off x="957943" y="362857"/>
            <a:ext cx="9869714" cy="2585323"/>
          </a:xfrm>
          <a:prstGeom prst="rect">
            <a:avLst/>
          </a:prstGeom>
          <a:noFill/>
        </p:spPr>
        <p:txBody>
          <a:bodyPr wrap="square" rtlCol="0">
            <a:spAutoFit/>
          </a:bodyPr>
          <a:lstStyle/>
          <a:p>
            <a:r>
              <a:rPr lang="en-US" dirty="0"/>
              <a:t>SERVING </a:t>
            </a:r>
            <a:r>
              <a:rPr lang="en-US" b="1" dirty="0"/>
              <a:t>SERVICES</a:t>
            </a:r>
            <a:r>
              <a:rPr lang="en-US" dirty="0"/>
              <a:t>:-</a:t>
            </a:r>
          </a:p>
          <a:p>
            <a:r>
              <a:rPr lang="en-US" dirty="0"/>
              <a:t>REQUIRED MANPOWER:-</a:t>
            </a:r>
          </a:p>
          <a:p>
            <a:endParaRPr lang="en-US" dirty="0"/>
          </a:p>
          <a:p>
            <a:pPr marL="342900" indent="-342900">
              <a:buAutoNum type="arabicPeriod"/>
            </a:pPr>
            <a:r>
              <a:rPr lang="en-US" dirty="0"/>
              <a:t>WAITER</a:t>
            </a:r>
          </a:p>
          <a:p>
            <a:pPr marL="342900" indent="-342900">
              <a:buAutoNum type="arabicPeriod"/>
            </a:pPr>
            <a:r>
              <a:rPr lang="en-US" dirty="0"/>
              <a:t>DINE IN</a:t>
            </a:r>
          </a:p>
          <a:p>
            <a:pPr marL="342900" indent="-342900">
              <a:buAutoNum type="arabicPeriod"/>
            </a:pPr>
            <a:r>
              <a:rPr lang="en-US" dirty="0"/>
              <a:t>SELF SERVICES</a:t>
            </a:r>
          </a:p>
          <a:p>
            <a:pPr marL="342900" indent="-342900">
              <a:buAutoNum type="arabicPeriod"/>
            </a:pPr>
            <a:r>
              <a:rPr lang="en-US" dirty="0"/>
              <a:t>TAKE AWAY</a:t>
            </a:r>
          </a:p>
          <a:p>
            <a:pPr marL="342900" indent="-342900">
              <a:buAutoNum type="arabicPeriod"/>
            </a:pPr>
            <a:r>
              <a:rPr lang="en-US" dirty="0"/>
              <a:t>TOKEN SYSTEM</a:t>
            </a:r>
          </a:p>
          <a:p>
            <a:endParaRPr lang="en-IN" dirty="0"/>
          </a:p>
        </p:txBody>
      </p:sp>
      <p:sp>
        <p:nvSpPr>
          <p:cNvPr id="7" name="TextBox 6">
            <a:extLst>
              <a:ext uri="{FF2B5EF4-FFF2-40B4-BE49-F238E27FC236}">
                <a16:creationId xmlns:a16="http://schemas.microsoft.com/office/drawing/2014/main" id="{60771939-65C5-4FC9-8438-E01183C77D13}"/>
              </a:ext>
            </a:extLst>
          </p:cNvPr>
          <p:cNvSpPr txBox="1"/>
          <p:nvPr/>
        </p:nvSpPr>
        <p:spPr>
          <a:xfrm>
            <a:off x="203200" y="3280229"/>
            <a:ext cx="11495314" cy="1477328"/>
          </a:xfrm>
          <a:prstGeom prst="rect">
            <a:avLst/>
          </a:prstGeom>
          <a:noFill/>
        </p:spPr>
        <p:txBody>
          <a:bodyPr wrap="square" rtlCol="0">
            <a:spAutoFit/>
          </a:bodyPr>
          <a:lstStyle/>
          <a:p>
            <a:r>
              <a:rPr lang="en-US" dirty="0"/>
              <a:t>WAITER:-</a:t>
            </a:r>
            <a:br>
              <a:rPr lang="en-US" dirty="0"/>
            </a:br>
            <a:r>
              <a:rPr lang="en-US" b="0" i="0" dirty="0">
                <a:solidFill>
                  <a:srgbClr val="444444"/>
                </a:solidFill>
                <a:effectLst/>
                <a:latin typeface="Roboto" panose="02000000000000000000" pitchFamily="2" charset="0"/>
              </a:rPr>
              <a:t>The duties a waiter, waiting staff or server partakes in can be tedious and challenging but are vital to the success of the restaurant. Such duties include: preparing a section of tables before guests sit down (e.g., changing the tablecloth, putting out new utensils, cleaning chairs, etc.); offering cocktails, specialty drinks, wine,..</a:t>
            </a:r>
            <a:endParaRPr lang="en-IN" dirty="0"/>
          </a:p>
        </p:txBody>
      </p:sp>
    </p:spTree>
    <p:extLst>
      <p:ext uri="{BB962C8B-B14F-4D97-AF65-F5344CB8AC3E}">
        <p14:creationId xmlns:p14="http://schemas.microsoft.com/office/powerpoint/2010/main" val="219640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5722">
              <a:srgbClr val="BECEEA"/>
            </a:gs>
            <a:gs pos="0">
              <a:schemeClr val="accent1">
                <a:lumMod val="5000"/>
                <a:lumOff val="95000"/>
              </a:schemeClr>
            </a:gs>
            <a:gs pos="32740">
              <a:srgbClr val="D5E0F2"/>
            </a:gs>
            <a:gs pos="44243">
              <a:srgbClr val="CAD7E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2ACA2-EB8E-4A07-802A-80AAB10A554F}"/>
              </a:ext>
            </a:extLst>
          </p:cNvPr>
          <p:cNvSpPr txBox="1"/>
          <p:nvPr/>
        </p:nvSpPr>
        <p:spPr>
          <a:xfrm>
            <a:off x="725714" y="298319"/>
            <a:ext cx="9376229" cy="584775"/>
          </a:xfrm>
          <a:prstGeom prst="rect">
            <a:avLst/>
          </a:prstGeom>
          <a:noFill/>
        </p:spPr>
        <p:txBody>
          <a:bodyPr wrap="square" rtlCol="0">
            <a:spAutoFit/>
          </a:bodyPr>
          <a:lstStyle/>
          <a:p>
            <a:r>
              <a:rPr lang="en-US" sz="3200" u="sng" dirty="0"/>
              <a:t>RECIPES  AVAILABLE IN RESTAURANT-</a:t>
            </a:r>
          </a:p>
        </p:txBody>
      </p:sp>
      <p:pic>
        <p:nvPicPr>
          <p:cNvPr id="3076" name="Picture 4">
            <a:extLst>
              <a:ext uri="{FF2B5EF4-FFF2-40B4-BE49-F238E27FC236}">
                <a16:creationId xmlns:a16="http://schemas.microsoft.com/office/drawing/2014/main" id="{51FD4A3D-60B2-4F40-89C5-4A77CB5BE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12" y="1197874"/>
            <a:ext cx="1752819" cy="1752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FA7579-2DEE-4F00-BC7A-0931E8B9DE11}"/>
              </a:ext>
            </a:extLst>
          </p:cNvPr>
          <p:cNvSpPr txBox="1"/>
          <p:nvPr/>
        </p:nvSpPr>
        <p:spPr>
          <a:xfrm>
            <a:off x="267286" y="3010480"/>
            <a:ext cx="2166425" cy="369332"/>
          </a:xfrm>
          <a:prstGeom prst="rect">
            <a:avLst/>
          </a:prstGeom>
          <a:noFill/>
        </p:spPr>
        <p:txBody>
          <a:bodyPr wrap="square" rtlCol="0">
            <a:spAutoFit/>
          </a:bodyPr>
          <a:lstStyle/>
          <a:p>
            <a:r>
              <a:rPr lang="en-US" dirty="0"/>
              <a:t>    ALLU PARATHA</a:t>
            </a:r>
            <a:endParaRPr lang="en-IN" dirty="0"/>
          </a:p>
        </p:txBody>
      </p:sp>
      <p:pic>
        <p:nvPicPr>
          <p:cNvPr id="3078" name="Picture 6">
            <a:extLst>
              <a:ext uri="{FF2B5EF4-FFF2-40B4-BE49-F238E27FC236}">
                <a16:creationId xmlns:a16="http://schemas.microsoft.com/office/drawing/2014/main" id="{D5B462A2-8AAB-4005-BAF4-E93F55F10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302" y="1301035"/>
            <a:ext cx="1546495" cy="15464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5E7FAB-C9AC-4A0A-9E05-3BB83C5B8594}"/>
              </a:ext>
            </a:extLst>
          </p:cNvPr>
          <p:cNvSpPr txBox="1"/>
          <p:nvPr/>
        </p:nvSpPr>
        <p:spPr>
          <a:xfrm>
            <a:off x="2983302" y="2912007"/>
            <a:ext cx="2166425" cy="369332"/>
          </a:xfrm>
          <a:prstGeom prst="rect">
            <a:avLst/>
          </a:prstGeom>
          <a:noFill/>
        </p:spPr>
        <p:txBody>
          <a:bodyPr wrap="square" rtlCol="0">
            <a:spAutoFit/>
          </a:bodyPr>
          <a:lstStyle/>
          <a:p>
            <a:r>
              <a:rPr lang="en-US" dirty="0"/>
              <a:t>KULCHA PARATHA</a:t>
            </a:r>
            <a:endParaRPr lang="en-IN" dirty="0"/>
          </a:p>
        </p:txBody>
      </p:sp>
      <p:pic>
        <p:nvPicPr>
          <p:cNvPr id="3080" name="Picture 8">
            <a:extLst>
              <a:ext uri="{FF2B5EF4-FFF2-40B4-BE49-F238E27FC236}">
                <a16:creationId xmlns:a16="http://schemas.microsoft.com/office/drawing/2014/main" id="{CC324C2C-CC84-4EEE-A6DD-6467DCB38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137" y="1301035"/>
            <a:ext cx="1546495" cy="15464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72E3A0-5E9C-4BD2-A031-38716D519950}"/>
              </a:ext>
            </a:extLst>
          </p:cNvPr>
          <p:cNvSpPr txBox="1"/>
          <p:nvPr/>
        </p:nvSpPr>
        <p:spPr>
          <a:xfrm>
            <a:off x="5581137" y="2897942"/>
            <a:ext cx="1705928" cy="369332"/>
          </a:xfrm>
          <a:prstGeom prst="rect">
            <a:avLst/>
          </a:prstGeom>
          <a:noFill/>
        </p:spPr>
        <p:txBody>
          <a:bodyPr wrap="square" rtlCol="0">
            <a:spAutoFit/>
          </a:bodyPr>
          <a:lstStyle/>
          <a:p>
            <a:r>
              <a:rPr lang="en-US" dirty="0"/>
              <a:t>SHAHI PANNER</a:t>
            </a:r>
            <a:endParaRPr lang="en-IN" dirty="0"/>
          </a:p>
        </p:txBody>
      </p:sp>
      <p:pic>
        <p:nvPicPr>
          <p:cNvPr id="3082" name="Picture 10">
            <a:extLst>
              <a:ext uri="{FF2B5EF4-FFF2-40B4-BE49-F238E27FC236}">
                <a16:creationId xmlns:a16="http://schemas.microsoft.com/office/drawing/2014/main" id="{1E32D840-79F1-4D3A-B437-107407540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8972" y="1257661"/>
            <a:ext cx="1752819" cy="17528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036207-93CD-4E2B-AC50-CD24523E48D9}"/>
              </a:ext>
            </a:extLst>
          </p:cNvPr>
          <p:cNvSpPr txBox="1"/>
          <p:nvPr/>
        </p:nvSpPr>
        <p:spPr>
          <a:xfrm>
            <a:off x="8178972" y="3028117"/>
            <a:ext cx="1752819" cy="369332"/>
          </a:xfrm>
          <a:prstGeom prst="rect">
            <a:avLst/>
          </a:prstGeom>
          <a:noFill/>
        </p:spPr>
        <p:txBody>
          <a:bodyPr wrap="square" rtlCol="0">
            <a:spAutoFit/>
          </a:bodyPr>
          <a:lstStyle/>
          <a:p>
            <a:r>
              <a:rPr lang="en-US" dirty="0"/>
              <a:t>PALAK PANNER</a:t>
            </a:r>
            <a:endParaRPr lang="en-IN" dirty="0"/>
          </a:p>
        </p:txBody>
      </p:sp>
      <p:pic>
        <p:nvPicPr>
          <p:cNvPr id="3084" name="Picture 12" descr="Image result for punjabi food list">
            <a:extLst>
              <a:ext uri="{FF2B5EF4-FFF2-40B4-BE49-F238E27FC236}">
                <a16:creationId xmlns:a16="http://schemas.microsoft.com/office/drawing/2014/main" id="{28DBF56F-DDED-44EE-94C0-5400BBFA9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286" y="3397449"/>
            <a:ext cx="2247900" cy="17430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5BD8CD-E59E-4B42-BB73-1167E0B8EC8F}"/>
              </a:ext>
            </a:extLst>
          </p:cNvPr>
          <p:cNvSpPr txBox="1"/>
          <p:nvPr/>
        </p:nvSpPr>
        <p:spPr>
          <a:xfrm>
            <a:off x="267286" y="5176905"/>
            <a:ext cx="2247900" cy="369332"/>
          </a:xfrm>
          <a:prstGeom prst="rect">
            <a:avLst/>
          </a:prstGeom>
          <a:noFill/>
        </p:spPr>
        <p:txBody>
          <a:bodyPr wrap="square" rtlCol="0">
            <a:spAutoFit/>
          </a:bodyPr>
          <a:lstStyle/>
          <a:p>
            <a:r>
              <a:rPr lang="en-US" dirty="0"/>
              <a:t>PUNJABI CUSINE</a:t>
            </a:r>
            <a:endParaRPr lang="en-IN" dirty="0"/>
          </a:p>
        </p:txBody>
      </p:sp>
      <p:pic>
        <p:nvPicPr>
          <p:cNvPr id="3086" name="Picture 14">
            <a:extLst>
              <a:ext uri="{FF2B5EF4-FFF2-40B4-BE49-F238E27FC236}">
                <a16:creationId xmlns:a16="http://schemas.microsoft.com/office/drawing/2014/main" id="{DD8194CD-B2BC-4B55-8402-F823B9B97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724" y="3490261"/>
            <a:ext cx="1650263" cy="165026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80050AD-EB0B-4BCE-A97C-A5F54C634FCC}"/>
              </a:ext>
            </a:extLst>
          </p:cNvPr>
          <p:cNvSpPr txBox="1"/>
          <p:nvPr/>
        </p:nvSpPr>
        <p:spPr>
          <a:xfrm>
            <a:off x="3322724" y="5162842"/>
            <a:ext cx="2166425" cy="369332"/>
          </a:xfrm>
          <a:prstGeom prst="rect">
            <a:avLst/>
          </a:prstGeom>
          <a:noFill/>
        </p:spPr>
        <p:txBody>
          <a:bodyPr wrap="square" rtlCol="0">
            <a:spAutoFit/>
          </a:bodyPr>
          <a:lstStyle/>
          <a:p>
            <a:r>
              <a:rPr lang="en-US" dirty="0"/>
              <a:t>CHOLE BHATURE</a:t>
            </a:r>
            <a:endParaRPr lang="en-IN" dirty="0"/>
          </a:p>
        </p:txBody>
      </p:sp>
    </p:spTree>
    <p:extLst>
      <p:ext uri="{BB962C8B-B14F-4D97-AF65-F5344CB8AC3E}">
        <p14:creationId xmlns:p14="http://schemas.microsoft.com/office/powerpoint/2010/main" val="107266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1007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Algerian</vt:lpstr>
      <vt:lpstr>Arial</vt:lpstr>
      <vt:lpstr>Arial Rounded MT Bold</vt:lpstr>
      <vt:lpstr>Calibri</vt:lpstr>
      <vt:lpstr>Calibri Light</vt:lpstr>
      <vt:lpstr>geometric_415black</vt:lpstr>
      <vt:lpstr>medium-content-sans-serif-font</vt:lpstr>
      <vt:lpstr>medium-content-serif-font</vt:lpstr>
      <vt:lpstr>Mongolian Baiti</vt:lpstr>
      <vt:lpstr>Open Sans</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kumar Bebarta</dc:creator>
  <cp:lastModifiedBy>sachin kumar Bebarta</cp:lastModifiedBy>
  <cp:revision>2</cp:revision>
  <dcterms:created xsi:type="dcterms:W3CDTF">2021-12-20T18:17:16Z</dcterms:created>
  <dcterms:modified xsi:type="dcterms:W3CDTF">2021-12-21T10:44:52Z</dcterms:modified>
</cp:coreProperties>
</file>