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9"/>
  </p:notesMasterIdLst>
  <p:sldIdLst>
    <p:sldId id="256" r:id="rId2"/>
    <p:sldId id="257" r:id="rId3"/>
    <p:sldId id="298" r:id="rId4"/>
    <p:sldId id="263" r:id="rId5"/>
    <p:sldId id="264" r:id="rId6"/>
    <p:sldId id="299" r:id="rId7"/>
    <p:sldId id="268" r:id="rId8"/>
    <p:sldId id="266" r:id="rId9"/>
    <p:sldId id="265" r:id="rId10"/>
    <p:sldId id="267" r:id="rId11"/>
    <p:sldId id="269" r:id="rId12"/>
    <p:sldId id="300" r:id="rId13"/>
    <p:sldId id="301" r:id="rId14"/>
    <p:sldId id="302" r:id="rId15"/>
    <p:sldId id="270" r:id="rId16"/>
    <p:sldId id="271" r:id="rId17"/>
    <p:sldId id="272" r:id="rId18"/>
    <p:sldId id="303" r:id="rId19"/>
    <p:sldId id="305" r:id="rId20"/>
    <p:sldId id="307" r:id="rId21"/>
    <p:sldId id="306" r:id="rId22"/>
    <p:sldId id="308" r:id="rId23"/>
    <p:sldId id="309" r:id="rId24"/>
    <p:sldId id="310" r:id="rId25"/>
    <p:sldId id="311" r:id="rId26"/>
    <p:sldId id="312" r:id="rId27"/>
    <p:sldId id="313" r:id="rId28"/>
    <p:sldId id="314" r:id="rId29"/>
    <p:sldId id="315" r:id="rId30"/>
    <p:sldId id="319" r:id="rId31"/>
    <p:sldId id="320" r:id="rId32"/>
    <p:sldId id="321" r:id="rId33"/>
    <p:sldId id="316" r:id="rId34"/>
    <p:sldId id="317" r:id="rId35"/>
    <p:sldId id="318" r:id="rId36"/>
    <p:sldId id="322" r:id="rId37"/>
    <p:sldId id="323" r:id="rId38"/>
    <p:sldId id="324" r:id="rId39"/>
    <p:sldId id="325" r:id="rId40"/>
    <p:sldId id="326" r:id="rId41"/>
    <p:sldId id="328" r:id="rId42"/>
    <p:sldId id="327" r:id="rId43"/>
    <p:sldId id="329" r:id="rId44"/>
    <p:sldId id="330" r:id="rId45"/>
    <p:sldId id="273" r:id="rId46"/>
    <p:sldId id="304" r:id="rId47"/>
    <p:sldId id="331" r:id="rId48"/>
    <p:sldId id="332" r:id="rId49"/>
    <p:sldId id="333" r:id="rId50"/>
    <p:sldId id="334" r:id="rId51"/>
    <p:sldId id="277" r:id="rId52"/>
    <p:sldId id="335" r:id="rId53"/>
    <p:sldId id="283" r:id="rId54"/>
    <p:sldId id="336" r:id="rId55"/>
    <p:sldId id="337" r:id="rId56"/>
    <p:sldId id="339" r:id="rId57"/>
    <p:sldId id="340" r:id="rId58"/>
    <p:sldId id="338" r:id="rId59"/>
    <p:sldId id="296" r:id="rId60"/>
    <p:sldId id="342" r:id="rId61"/>
    <p:sldId id="343" r:id="rId62"/>
    <p:sldId id="344" r:id="rId63"/>
    <p:sldId id="345" r:id="rId64"/>
    <p:sldId id="346" r:id="rId65"/>
    <p:sldId id="349" r:id="rId66"/>
    <p:sldId id="350" r:id="rId67"/>
    <p:sldId id="351" r:id="rId68"/>
    <p:sldId id="352" r:id="rId69"/>
    <p:sldId id="348" r:id="rId70"/>
    <p:sldId id="353" r:id="rId71"/>
    <p:sldId id="347" r:id="rId72"/>
    <p:sldId id="354" r:id="rId73"/>
    <p:sldId id="355" r:id="rId74"/>
    <p:sldId id="356" r:id="rId75"/>
    <p:sldId id="357" r:id="rId76"/>
    <p:sldId id="358" r:id="rId77"/>
    <p:sldId id="359" r:id="rId78"/>
    <p:sldId id="360" r:id="rId79"/>
    <p:sldId id="361" r:id="rId80"/>
    <p:sldId id="362" r:id="rId81"/>
    <p:sldId id="363" r:id="rId82"/>
    <p:sldId id="364" r:id="rId83"/>
    <p:sldId id="341" r:id="rId84"/>
    <p:sldId id="366" r:id="rId85"/>
    <p:sldId id="367" r:id="rId86"/>
    <p:sldId id="365" r:id="rId87"/>
    <p:sldId id="297" r:id="rId8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662" autoAdjust="0"/>
    <p:restoredTop sz="94660"/>
  </p:normalViewPr>
  <p:slideViewPr>
    <p:cSldViewPr>
      <p:cViewPr varScale="1">
        <p:scale>
          <a:sx n="93" d="100"/>
          <a:sy n="93" d="100"/>
        </p:scale>
        <p:origin x="124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8DF06B24-1549-4407-8A05-D247175FF52F}" type="datetimeFigureOut">
              <a:rPr lang="en-IN" smtClean="0"/>
              <a:t>28-11-2023</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3C911BDB-F5DB-4421-A983-2342F6F9C718}" type="slidenum">
              <a:rPr lang="en-IN" smtClean="0"/>
              <a:t>‹#›</a:t>
            </a:fld>
            <a:endParaRPr lang="en-IN"/>
          </a:p>
        </p:txBody>
      </p:sp>
    </p:spTree>
    <p:extLst>
      <p:ext uri="{BB962C8B-B14F-4D97-AF65-F5344CB8AC3E}">
        <p14:creationId xmlns:p14="http://schemas.microsoft.com/office/powerpoint/2010/main" val="1878670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457247" y="4780796"/>
            <a:ext cx="1825990" cy="260059"/>
          </a:xfrm>
          <a:prstGeom prst="rect">
            <a:avLst/>
          </a:prstGeom>
        </p:spPr>
      </p:pic>
      <p:sp>
        <p:nvSpPr>
          <p:cNvPr id="17" name="bg object 17"/>
          <p:cNvSpPr/>
          <p:nvPr/>
        </p:nvSpPr>
        <p:spPr>
          <a:xfrm>
            <a:off x="8491685" y="787716"/>
            <a:ext cx="637540" cy="638175"/>
          </a:xfrm>
          <a:custGeom>
            <a:avLst/>
            <a:gdLst/>
            <a:ahLst/>
            <a:cxnLst/>
            <a:rect l="l" t="t" r="r" b="b"/>
            <a:pathLst>
              <a:path w="637540" h="638175">
                <a:moveTo>
                  <a:pt x="318785" y="0"/>
                </a:moveTo>
                <a:lnTo>
                  <a:pt x="272473" y="3538"/>
                </a:lnTo>
                <a:lnTo>
                  <a:pt x="228004" y="13793"/>
                </a:lnTo>
                <a:lnTo>
                  <a:pt x="185921" y="30223"/>
                </a:lnTo>
                <a:lnTo>
                  <a:pt x="146762" y="52286"/>
                </a:lnTo>
                <a:lnTo>
                  <a:pt x="111070" y="79441"/>
                </a:lnTo>
                <a:lnTo>
                  <a:pt x="79386" y="111145"/>
                </a:lnTo>
                <a:lnTo>
                  <a:pt x="52249" y="146857"/>
                </a:lnTo>
                <a:lnTo>
                  <a:pt x="30201" y="186036"/>
                </a:lnTo>
                <a:lnTo>
                  <a:pt x="13783" y="228139"/>
                </a:lnTo>
                <a:lnTo>
                  <a:pt x="3536" y="272626"/>
                </a:lnTo>
                <a:lnTo>
                  <a:pt x="0" y="318953"/>
                </a:lnTo>
                <a:lnTo>
                  <a:pt x="3536" y="366106"/>
                </a:lnTo>
                <a:lnTo>
                  <a:pt x="13783" y="411097"/>
                </a:lnTo>
                <a:lnTo>
                  <a:pt x="30201" y="453436"/>
                </a:lnTo>
                <a:lnTo>
                  <a:pt x="52249" y="492633"/>
                </a:lnTo>
                <a:lnTo>
                  <a:pt x="79386" y="528196"/>
                </a:lnTo>
                <a:lnTo>
                  <a:pt x="111070" y="559635"/>
                </a:lnTo>
                <a:lnTo>
                  <a:pt x="146762" y="586458"/>
                </a:lnTo>
                <a:lnTo>
                  <a:pt x="185921" y="608175"/>
                </a:lnTo>
                <a:lnTo>
                  <a:pt x="228004" y="624295"/>
                </a:lnTo>
                <a:lnTo>
                  <a:pt x="272473" y="634327"/>
                </a:lnTo>
                <a:lnTo>
                  <a:pt x="318785" y="637780"/>
                </a:lnTo>
                <a:lnTo>
                  <a:pt x="365949" y="634327"/>
                </a:lnTo>
                <a:lnTo>
                  <a:pt x="410941" y="624295"/>
                </a:lnTo>
                <a:lnTo>
                  <a:pt x="453274" y="608175"/>
                </a:lnTo>
                <a:lnTo>
                  <a:pt x="492457" y="586458"/>
                </a:lnTo>
                <a:lnTo>
                  <a:pt x="528003" y="559635"/>
                </a:lnTo>
                <a:lnTo>
                  <a:pt x="559421" y="528196"/>
                </a:lnTo>
                <a:lnTo>
                  <a:pt x="586224" y="492633"/>
                </a:lnTo>
                <a:lnTo>
                  <a:pt x="607921" y="453436"/>
                </a:lnTo>
                <a:lnTo>
                  <a:pt x="624025" y="411097"/>
                </a:lnTo>
                <a:lnTo>
                  <a:pt x="634046" y="366106"/>
                </a:lnTo>
                <a:lnTo>
                  <a:pt x="637495" y="318953"/>
                </a:lnTo>
                <a:lnTo>
                  <a:pt x="634046" y="272626"/>
                </a:lnTo>
                <a:lnTo>
                  <a:pt x="624025" y="228139"/>
                </a:lnTo>
                <a:lnTo>
                  <a:pt x="607921" y="186036"/>
                </a:lnTo>
                <a:lnTo>
                  <a:pt x="586224" y="146857"/>
                </a:lnTo>
                <a:lnTo>
                  <a:pt x="559421" y="111145"/>
                </a:lnTo>
                <a:lnTo>
                  <a:pt x="528003" y="79441"/>
                </a:lnTo>
                <a:lnTo>
                  <a:pt x="492457" y="52286"/>
                </a:lnTo>
                <a:lnTo>
                  <a:pt x="453274" y="30223"/>
                </a:lnTo>
                <a:lnTo>
                  <a:pt x="410941" y="13793"/>
                </a:lnTo>
                <a:lnTo>
                  <a:pt x="365949" y="3538"/>
                </a:lnTo>
                <a:lnTo>
                  <a:pt x="318785" y="0"/>
                </a:lnTo>
                <a:close/>
              </a:path>
            </a:pathLst>
          </a:custGeom>
          <a:solidFill>
            <a:srgbClr val="7A2E92"/>
          </a:solidFill>
        </p:spPr>
        <p:txBody>
          <a:bodyPr wrap="square" lIns="0" tIns="0" rIns="0" bIns="0" rtlCol="0"/>
          <a:lstStyle/>
          <a:p>
            <a:endParaRPr/>
          </a:p>
        </p:txBody>
      </p:sp>
      <p:sp>
        <p:nvSpPr>
          <p:cNvPr id="18" name="bg object 18"/>
          <p:cNvSpPr/>
          <p:nvPr/>
        </p:nvSpPr>
        <p:spPr>
          <a:xfrm>
            <a:off x="7523988" y="1759392"/>
            <a:ext cx="634365" cy="638175"/>
          </a:xfrm>
          <a:custGeom>
            <a:avLst/>
            <a:gdLst/>
            <a:ahLst/>
            <a:cxnLst/>
            <a:rect l="l" t="t" r="r" b="b"/>
            <a:pathLst>
              <a:path w="634365" h="638175">
                <a:moveTo>
                  <a:pt x="315139" y="0"/>
                </a:moveTo>
                <a:lnTo>
                  <a:pt x="268833" y="3538"/>
                </a:lnTo>
                <a:lnTo>
                  <a:pt x="224369" y="13793"/>
                </a:lnTo>
                <a:lnTo>
                  <a:pt x="182289" y="30223"/>
                </a:lnTo>
                <a:lnTo>
                  <a:pt x="143132" y="52286"/>
                </a:lnTo>
                <a:lnTo>
                  <a:pt x="107441" y="79441"/>
                </a:lnTo>
                <a:lnTo>
                  <a:pt x="75757" y="111145"/>
                </a:lnTo>
                <a:lnTo>
                  <a:pt x="48620" y="146857"/>
                </a:lnTo>
                <a:lnTo>
                  <a:pt x="26572" y="186036"/>
                </a:lnTo>
                <a:lnTo>
                  <a:pt x="10153" y="228139"/>
                </a:lnTo>
                <a:lnTo>
                  <a:pt x="0" y="272216"/>
                </a:lnTo>
                <a:lnTo>
                  <a:pt x="0" y="366548"/>
                </a:lnTo>
                <a:lnTo>
                  <a:pt x="10153" y="411143"/>
                </a:lnTo>
                <a:lnTo>
                  <a:pt x="26572" y="453491"/>
                </a:lnTo>
                <a:lnTo>
                  <a:pt x="48620" y="492689"/>
                </a:lnTo>
                <a:lnTo>
                  <a:pt x="75757" y="528248"/>
                </a:lnTo>
                <a:lnTo>
                  <a:pt x="107441" y="559678"/>
                </a:lnTo>
                <a:lnTo>
                  <a:pt x="143132" y="586490"/>
                </a:lnTo>
                <a:lnTo>
                  <a:pt x="182289" y="608196"/>
                </a:lnTo>
                <a:lnTo>
                  <a:pt x="224369" y="624306"/>
                </a:lnTo>
                <a:lnTo>
                  <a:pt x="268833" y="634330"/>
                </a:lnTo>
                <a:lnTo>
                  <a:pt x="315139" y="637780"/>
                </a:lnTo>
                <a:lnTo>
                  <a:pt x="362293" y="634330"/>
                </a:lnTo>
                <a:lnTo>
                  <a:pt x="407284" y="624306"/>
                </a:lnTo>
                <a:lnTo>
                  <a:pt x="449620" y="608196"/>
                </a:lnTo>
                <a:lnTo>
                  <a:pt x="488812" y="586490"/>
                </a:lnTo>
                <a:lnTo>
                  <a:pt x="524369" y="559678"/>
                </a:lnTo>
                <a:lnTo>
                  <a:pt x="555801" y="528248"/>
                </a:lnTo>
                <a:lnTo>
                  <a:pt x="582618" y="492689"/>
                </a:lnTo>
                <a:lnTo>
                  <a:pt x="604330" y="453491"/>
                </a:lnTo>
                <a:lnTo>
                  <a:pt x="620445" y="411143"/>
                </a:lnTo>
                <a:lnTo>
                  <a:pt x="630473" y="366134"/>
                </a:lnTo>
                <a:lnTo>
                  <a:pt x="633925" y="318953"/>
                </a:lnTo>
                <a:lnTo>
                  <a:pt x="630473" y="272626"/>
                </a:lnTo>
                <a:lnTo>
                  <a:pt x="620445" y="228139"/>
                </a:lnTo>
                <a:lnTo>
                  <a:pt x="604330" y="186036"/>
                </a:lnTo>
                <a:lnTo>
                  <a:pt x="582618" y="146857"/>
                </a:lnTo>
                <a:lnTo>
                  <a:pt x="555801" y="111145"/>
                </a:lnTo>
                <a:lnTo>
                  <a:pt x="524369" y="79441"/>
                </a:lnTo>
                <a:lnTo>
                  <a:pt x="488812" y="52286"/>
                </a:lnTo>
                <a:lnTo>
                  <a:pt x="449620" y="30223"/>
                </a:lnTo>
                <a:lnTo>
                  <a:pt x="407284" y="13793"/>
                </a:lnTo>
                <a:lnTo>
                  <a:pt x="362293" y="3538"/>
                </a:lnTo>
                <a:lnTo>
                  <a:pt x="315139" y="0"/>
                </a:lnTo>
                <a:close/>
              </a:path>
            </a:pathLst>
          </a:custGeom>
          <a:solidFill>
            <a:srgbClr val="7A2E92"/>
          </a:solidFill>
        </p:spPr>
        <p:txBody>
          <a:bodyPr wrap="square" lIns="0" tIns="0" rIns="0" bIns="0" rtlCol="0"/>
          <a:lstStyle/>
          <a:p>
            <a:endParaRPr/>
          </a:p>
        </p:txBody>
      </p:sp>
      <p:sp>
        <p:nvSpPr>
          <p:cNvPr id="19" name="bg object 19"/>
          <p:cNvSpPr/>
          <p:nvPr/>
        </p:nvSpPr>
        <p:spPr>
          <a:xfrm>
            <a:off x="8491685" y="1759392"/>
            <a:ext cx="637540" cy="638175"/>
          </a:xfrm>
          <a:custGeom>
            <a:avLst/>
            <a:gdLst/>
            <a:ahLst/>
            <a:cxnLst/>
            <a:rect l="l" t="t" r="r" b="b"/>
            <a:pathLst>
              <a:path w="637540" h="638175">
                <a:moveTo>
                  <a:pt x="637546" y="0"/>
                </a:moveTo>
                <a:lnTo>
                  <a:pt x="0" y="0"/>
                </a:lnTo>
                <a:lnTo>
                  <a:pt x="0" y="637780"/>
                </a:lnTo>
                <a:lnTo>
                  <a:pt x="637546" y="637780"/>
                </a:lnTo>
                <a:lnTo>
                  <a:pt x="637546" y="0"/>
                </a:lnTo>
                <a:close/>
              </a:path>
            </a:pathLst>
          </a:custGeom>
          <a:solidFill>
            <a:srgbClr val="CE036A"/>
          </a:solidFill>
        </p:spPr>
        <p:txBody>
          <a:bodyPr wrap="square" lIns="0" tIns="0" rIns="0" bIns="0" rtlCol="0"/>
          <a:lstStyle/>
          <a:p>
            <a:endParaRPr/>
          </a:p>
        </p:txBody>
      </p:sp>
      <p:sp>
        <p:nvSpPr>
          <p:cNvPr id="20" name="bg object 20"/>
          <p:cNvSpPr/>
          <p:nvPr/>
        </p:nvSpPr>
        <p:spPr>
          <a:xfrm>
            <a:off x="7523988" y="2734891"/>
            <a:ext cx="634365" cy="634365"/>
          </a:xfrm>
          <a:custGeom>
            <a:avLst/>
            <a:gdLst/>
            <a:ahLst/>
            <a:cxnLst/>
            <a:rect l="l" t="t" r="r" b="b"/>
            <a:pathLst>
              <a:path w="634365" h="634364">
                <a:moveTo>
                  <a:pt x="633915" y="0"/>
                </a:moveTo>
                <a:lnTo>
                  <a:pt x="0" y="0"/>
                </a:lnTo>
                <a:lnTo>
                  <a:pt x="0" y="634032"/>
                </a:lnTo>
                <a:lnTo>
                  <a:pt x="633915" y="634032"/>
                </a:lnTo>
                <a:lnTo>
                  <a:pt x="633915" y="0"/>
                </a:lnTo>
                <a:close/>
              </a:path>
            </a:pathLst>
          </a:custGeom>
          <a:solidFill>
            <a:srgbClr val="CE036A"/>
          </a:solidFill>
        </p:spPr>
        <p:txBody>
          <a:bodyPr wrap="square" lIns="0" tIns="0" rIns="0" bIns="0" rtlCol="0"/>
          <a:lstStyle/>
          <a:p>
            <a:endParaRPr/>
          </a:p>
        </p:txBody>
      </p:sp>
      <p:sp>
        <p:nvSpPr>
          <p:cNvPr id="21" name="bg object 21"/>
          <p:cNvSpPr/>
          <p:nvPr/>
        </p:nvSpPr>
        <p:spPr>
          <a:xfrm>
            <a:off x="8491685" y="2734866"/>
            <a:ext cx="637540" cy="634365"/>
          </a:xfrm>
          <a:custGeom>
            <a:avLst/>
            <a:gdLst/>
            <a:ahLst/>
            <a:cxnLst/>
            <a:rect l="l" t="t" r="r" b="b"/>
            <a:pathLst>
              <a:path w="637540" h="634364">
                <a:moveTo>
                  <a:pt x="318785" y="0"/>
                </a:moveTo>
                <a:lnTo>
                  <a:pt x="272473" y="3450"/>
                </a:lnTo>
                <a:lnTo>
                  <a:pt x="228004" y="13462"/>
                </a:lnTo>
                <a:lnTo>
                  <a:pt x="185921" y="29530"/>
                </a:lnTo>
                <a:lnTo>
                  <a:pt x="146762" y="51145"/>
                </a:lnTo>
                <a:lnTo>
                  <a:pt x="111070" y="77800"/>
                </a:lnTo>
                <a:lnTo>
                  <a:pt x="79386" y="108987"/>
                </a:lnTo>
                <a:lnTo>
                  <a:pt x="52249" y="144200"/>
                </a:lnTo>
                <a:lnTo>
                  <a:pt x="30201" y="182931"/>
                </a:lnTo>
                <a:lnTo>
                  <a:pt x="13783" y="224672"/>
                </a:lnTo>
                <a:lnTo>
                  <a:pt x="3536" y="268915"/>
                </a:lnTo>
                <a:lnTo>
                  <a:pt x="0" y="315155"/>
                </a:lnTo>
                <a:lnTo>
                  <a:pt x="3536" y="362326"/>
                </a:lnTo>
                <a:lnTo>
                  <a:pt x="13783" y="407333"/>
                </a:lnTo>
                <a:lnTo>
                  <a:pt x="30201" y="449685"/>
                </a:lnTo>
                <a:lnTo>
                  <a:pt x="52249" y="488891"/>
                </a:lnTo>
                <a:lnTo>
                  <a:pt x="79386" y="524461"/>
                </a:lnTo>
                <a:lnTo>
                  <a:pt x="111070" y="555905"/>
                </a:lnTo>
                <a:lnTo>
                  <a:pt x="146762" y="582732"/>
                </a:lnTo>
                <a:lnTo>
                  <a:pt x="185921" y="604451"/>
                </a:lnTo>
                <a:lnTo>
                  <a:pt x="228004" y="620572"/>
                </a:lnTo>
                <a:lnTo>
                  <a:pt x="272473" y="630605"/>
                </a:lnTo>
                <a:lnTo>
                  <a:pt x="318785" y="634058"/>
                </a:lnTo>
                <a:lnTo>
                  <a:pt x="365949" y="630605"/>
                </a:lnTo>
                <a:lnTo>
                  <a:pt x="410941" y="620572"/>
                </a:lnTo>
                <a:lnTo>
                  <a:pt x="453274" y="604451"/>
                </a:lnTo>
                <a:lnTo>
                  <a:pt x="492457" y="582732"/>
                </a:lnTo>
                <a:lnTo>
                  <a:pt x="528003" y="555905"/>
                </a:lnTo>
                <a:lnTo>
                  <a:pt x="559421" y="524461"/>
                </a:lnTo>
                <a:lnTo>
                  <a:pt x="586224" y="488891"/>
                </a:lnTo>
                <a:lnTo>
                  <a:pt x="607921" y="449685"/>
                </a:lnTo>
                <a:lnTo>
                  <a:pt x="624025" y="407333"/>
                </a:lnTo>
                <a:lnTo>
                  <a:pt x="634046" y="362326"/>
                </a:lnTo>
                <a:lnTo>
                  <a:pt x="637495" y="315155"/>
                </a:lnTo>
                <a:lnTo>
                  <a:pt x="634046" y="268915"/>
                </a:lnTo>
                <a:lnTo>
                  <a:pt x="624025" y="224672"/>
                </a:lnTo>
                <a:lnTo>
                  <a:pt x="607921" y="182931"/>
                </a:lnTo>
                <a:lnTo>
                  <a:pt x="586224" y="144200"/>
                </a:lnTo>
                <a:lnTo>
                  <a:pt x="559421" y="108988"/>
                </a:lnTo>
                <a:lnTo>
                  <a:pt x="528003" y="77800"/>
                </a:lnTo>
                <a:lnTo>
                  <a:pt x="492457" y="51145"/>
                </a:lnTo>
                <a:lnTo>
                  <a:pt x="453274" y="29530"/>
                </a:lnTo>
                <a:lnTo>
                  <a:pt x="410941" y="13462"/>
                </a:lnTo>
                <a:lnTo>
                  <a:pt x="365949" y="3450"/>
                </a:lnTo>
                <a:lnTo>
                  <a:pt x="318785" y="0"/>
                </a:lnTo>
                <a:close/>
              </a:path>
            </a:pathLst>
          </a:custGeom>
          <a:solidFill>
            <a:srgbClr val="7A2E92"/>
          </a:solidFill>
        </p:spPr>
        <p:txBody>
          <a:bodyPr wrap="square" lIns="0" tIns="0" rIns="0" bIns="0" rtlCol="0"/>
          <a:lstStyle/>
          <a:p>
            <a:endParaRPr/>
          </a:p>
        </p:txBody>
      </p:sp>
      <p:sp>
        <p:nvSpPr>
          <p:cNvPr id="22" name="bg object 22"/>
          <p:cNvSpPr/>
          <p:nvPr/>
        </p:nvSpPr>
        <p:spPr>
          <a:xfrm>
            <a:off x="8491685" y="3706571"/>
            <a:ext cx="637540" cy="634365"/>
          </a:xfrm>
          <a:custGeom>
            <a:avLst/>
            <a:gdLst/>
            <a:ahLst/>
            <a:cxnLst/>
            <a:rect l="l" t="t" r="r" b="b"/>
            <a:pathLst>
              <a:path w="637540" h="634364">
                <a:moveTo>
                  <a:pt x="637546" y="0"/>
                </a:moveTo>
                <a:lnTo>
                  <a:pt x="0" y="0"/>
                </a:lnTo>
                <a:lnTo>
                  <a:pt x="0" y="634032"/>
                </a:lnTo>
                <a:lnTo>
                  <a:pt x="637546" y="634032"/>
                </a:lnTo>
                <a:lnTo>
                  <a:pt x="637546" y="0"/>
                </a:lnTo>
                <a:close/>
              </a:path>
            </a:pathLst>
          </a:custGeom>
          <a:solidFill>
            <a:srgbClr val="CE036A"/>
          </a:solidFill>
        </p:spPr>
        <p:txBody>
          <a:bodyPr wrap="square" lIns="0" tIns="0" rIns="0" bIns="0" rtlCol="0"/>
          <a:lstStyle/>
          <a:p>
            <a:endParaRPr/>
          </a:p>
        </p:txBody>
      </p:sp>
      <p:sp>
        <p:nvSpPr>
          <p:cNvPr id="23" name="bg object 23"/>
          <p:cNvSpPr/>
          <p:nvPr/>
        </p:nvSpPr>
        <p:spPr>
          <a:xfrm>
            <a:off x="7315200" y="362711"/>
            <a:ext cx="1828800" cy="4114800"/>
          </a:xfrm>
          <a:custGeom>
            <a:avLst/>
            <a:gdLst/>
            <a:ahLst/>
            <a:cxnLst/>
            <a:rect l="l" t="t" r="r" b="b"/>
            <a:pathLst>
              <a:path w="1828800" h="4114800">
                <a:moveTo>
                  <a:pt x="1828800" y="0"/>
                </a:moveTo>
                <a:lnTo>
                  <a:pt x="0" y="0"/>
                </a:lnTo>
                <a:lnTo>
                  <a:pt x="0" y="4114800"/>
                </a:lnTo>
                <a:lnTo>
                  <a:pt x="1828800" y="4114800"/>
                </a:lnTo>
                <a:lnTo>
                  <a:pt x="1828800" y="0"/>
                </a:lnTo>
                <a:close/>
              </a:path>
            </a:pathLst>
          </a:custGeom>
          <a:solidFill>
            <a:srgbClr val="FFFFFF"/>
          </a:solidFill>
        </p:spPr>
        <p:txBody>
          <a:bodyPr wrap="square" lIns="0" tIns="0" rIns="0" bIns="0" rtlCol="0"/>
          <a:lstStyle/>
          <a:p>
            <a:endParaRPr/>
          </a:p>
        </p:txBody>
      </p:sp>
      <p:sp>
        <p:nvSpPr>
          <p:cNvPr id="2" name="Holder 2"/>
          <p:cNvSpPr>
            <a:spLocks noGrp="1"/>
          </p:cNvSpPr>
          <p:nvPr>
            <p:ph type="ctrTitle"/>
          </p:nvPr>
        </p:nvSpPr>
        <p:spPr>
          <a:xfrm>
            <a:off x="3264789" y="250647"/>
            <a:ext cx="2614421" cy="39179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7A2D9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457247" y="4780796"/>
            <a:ext cx="1825990" cy="260059"/>
          </a:xfrm>
          <a:prstGeom prst="rect">
            <a:avLst/>
          </a:prstGeom>
        </p:spPr>
      </p:pic>
      <p:sp>
        <p:nvSpPr>
          <p:cNvPr id="17" name="bg object 17"/>
          <p:cNvSpPr/>
          <p:nvPr/>
        </p:nvSpPr>
        <p:spPr>
          <a:xfrm>
            <a:off x="8491685" y="787716"/>
            <a:ext cx="637540" cy="638175"/>
          </a:xfrm>
          <a:custGeom>
            <a:avLst/>
            <a:gdLst/>
            <a:ahLst/>
            <a:cxnLst/>
            <a:rect l="l" t="t" r="r" b="b"/>
            <a:pathLst>
              <a:path w="637540" h="638175">
                <a:moveTo>
                  <a:pt x="318785" y="0"/>
                </a:moveTo>
                <a:lnTo>
                  <a:pt x="272473" y="3538"/>
                </a:lnTo>
                <a:lnTo>
                  <a:pt x="228004" y="13793"/>
                </a:lnTo>
                <a:lnTo>
                  <a:pt x="185921" y="30223"/>
                </a:lnTo>
                <a:lnTo>
                  <a:pt x="146762" y="52286"/>
                </a:lnTo>
                <a:lnTo>
                  <a:pt x="111070" y="79441"/>
                </a:lnTo>
                <a:lnTo>
                  <a:pt x="79386" y="111145"/>
                </a:lnTo>
                <a:lnTo>
                  <a:pt x="52249" y="146857"/>
                </a:lnTo>
                <a:lnTo>
                  <a:pt x="30201" y="186036"/>
                </a:lnTo>
                <a:lnTo>
                  <a:pt x="13783" y="228139"/>
                </a:lnTo>
                <a:lnTo>
                  <a:pt x="3536" y="272626"/>
                </a:lnTo>
                <a:lnTo>
                  <a:pt x="0" y="318953"/>
                </a:lnTo>
                <a:lnTo>
                  <a:pt x="3536" y="366106"/>
                </a:lnTo>
                <a:lnTo>
                  <a:pt x="13783" y="411097"/>
                </a:lnTo>
                <a:lnTo>
                  <a:pt x="30201" y="453436"/>
                </a:lnTo>
                <a:lnTo>
                  <a:pt x="52249" y="492633"/>
                </a:lnTo>
                <a:lnTo>
                  <a:pt x="79386" y="528196"/>
                </a:lnTo>
                <a:lnTo>
                  <a:pt x="111070" y="559635"/>
                </a:lnTo>
                <a:lnTo>
                  <a:pt x="146762" y="586458"/>
                </a:lnTo>
                <a:lnTo>
                  <a:pt x="185921" y="608175"/>
                </a:lnTo>
                <a:lnTo>
                  <a:pt x="228004" y="624295"/>
                </a:lnTo>
                <a:lnTo>
                  <a:pt x="272473" y="634327"/>
                </a:lnTo>
                <a:lnTo>
                  <a:pt x="318785" y="637780"/>
                </a:lnTo>
                <a:lnTo>
                  <a:pt x="365949" y="634327"/>
                </a:lnTo>
                <a:lnTo>
                  <a:pt x="410941" y="624295"/>
                </a:lnTo>
                <a:lnTo>
                  <a:pt x="453274" y="608175"/>
                </a:lnTo>
                <a:lnTo>
                  <a:pt x="492457" y="586458"/>
                </a:lnTo>
                <a:lnTo>
                  <a:pt x="528003" y="559635"/>
                </a:lnTo>
                <a:lnTo>
                  <a:pt x="559421" y="528196"/>
                </a:lnTo>
                <a:lnTo>
                  <a:pt x="586224" y="492633"/>
                </a:lnTo>
                <a:lnTo>
                  <a:pt x="607921" y="453436"/>
                </a:lnTo>
                <a:lnTo>
                  <a:pt x="624025" y="411097"/>
                </a:lnTo>
                <a:lnTo>
                  <a:pt x="634046" y="366106"/>
                </a:lnTo>
                <a:lnTo>
                  <a:pt x="637495" y="318953"/>
                </a:lnTo>
                <a:lnTo>
                  <a:pt x="634046" y="272626"/>
                </a:lnTo>
                <a:lnTo>
                  <a:pt x="624025" y="228139"/>
                </a:lnTo>
                <a:lnTo>
                  <a:pt x="607921" y="186036"/>
                </a:lnTo>
                <a:lnTo>
                  <a:pt x="586224" y="146857"/>
                </a:lnTo>
                <a:lnTo>
                  <a:pt x="559421" y="111145"/>
                </a:lnTo>
                <a:lnTo>
                  <a:pt x="528003" y="79441"/>
                </a:lnTo>
                <a:lnTo>
                  <a:pt x="492457" y="52286"/>
                </a:lnTo>
                <a:lnTo>
                  <a:pt x="453274" y="30223"/>
                </a:lnTo>
                <a:lnTo>
                  <a:pt x="410941" y="13793"/>
                </a:lnTo>
                <a:lnTo>
                  <a:pt x="365949" y="3538"/>
                </a:lnTo>
                <a:lnTo>
                  <a:pt x="318785" y="0"/>
                </a:lnTo>
                <a:close/>
              </a:path>
            </a:pathLst>
          </a:custGeom>
          <a:solidFill>
            <a:srgbClr val="7A2E92"/>
          </a:solidFill>
        </p:spPr>
        <p:txBody>
          <a:bodyPr wrap="square" lIns="0" tIns="0" rIns="0" bIns="0" rtlCol="0"/>
          <a:lstStyle/>
          <a:p>
            <a:endParaRPr/>
          </a:p>
        </p:txBody>
      </p:sp>
      <p:sp>
        <p:nvSpPr>
          <p:cNvPr id="18" name="bg object 18"/>
          <p:cNvSpPr/>
          <p:nvPr/>
        </p:nvSpPr>
        <p:spPr>
          <a:xfrm>
            <a:off x="7523988" y="1759392"/>
            <a:ext cx="634365" cy="638175"/>
          </a:xfrm>
          <a:custGeom>
            <a:avLst/>
            <a:gdLst/>
            <a:ahLst/>
            <a:cxnLst/>
            <a:rect l="l" t="t" r="r" b="b"/>
            <a:pathLst>
              <a:path w="634365" h="638175">
                <a:moveTo>
                  <a:pt x="315139" y="0"/>
                </a:moveTo>
                <a:lnTo>
                  <a:pt x="268833" y="3538"/>
                </a:lnTo>
                <a:lnTo>
                  <a:pt x="224369" y="13793"/>
                </a:lnTo>
                <a:lnTo>
                  <a:pt x="182289" y="30223"/>
                </a:lnTo>
                <a:lnTo>
                  <a:pt x="143132" y="52286"/>
                </a:lnTo>
                <a:lnTo>
                  <a:pt x="107441" y="79441"/>
                </a:lnTo>
                <a:lnTo>
                  <a:pt x="75757" y="111145"/>
                </a:lnTo>
                <a:lnTo>
                  <a:pt x="48620" y="146857"/>
                </a:lnTo>
                <a:lnTo>
                  <a:pt x="26572" y="186036"/>
                </a:lnTo>
                <a:lnTo>
                  <a:pt x="10153" y="228139"/>
                </a:lnTo>
                <a:lnTo>
                  <a:pt x="0" y="272216"/>
                </a:lnTo>
                <a:lnTo>
                  <a:pt x="0" y="366548"/>
                </a:lnTo>
                <a:lnTo>
                  <a:pt x="10153" y="411143"/>
                </a:lnTo>
                <a:lnTo>
                  <a:pt x="26572" y="453491"/>
                </a:lnTo>
                <a:lnTo>
                  <a:pt x="48620" y="492689"/>
                </a:lnTo>
                <a:lnTo>
                  <a:pt x="75757" y="528248"/>
                </a:lnTo>
                <a:lnTo>
                  <a:pt x="107441" y="559678"/>
                </a:lnTo>
                <a:lnTo>
                  <a:pt x="143132" y="586490"/>
                </a:lnTo>
                <a:lnTo>
                  <a:pt x="182289" y="608196"/>
                </a:lnTo>
                <a:lnTo>
                  <a:pt x="224369" y="624306"/>
                </a:lnTo>
                <a:lnTo>
                  <a:pt x="268833" y="634330"/>
                </a:lnTo>
                <a:lnTo>
                  <a:pt x="315139" y="637780"/>
                </a:lnTo>
                <a:lnTo>
                  <a:pt x="362293" y="634330"/>
                </a:lnTo>
                <a:lnTo>
                  <a:pt x="407284" y="624306"/>
                </a:lnTo>
                <a:lnTo>
                  <a:pt x="449620" y="608196"/>
                </a:lnTo>
                <a:lnTo>
                  <a:pt x="488812" y="586490"/>
                </a:lnTo>
                <a:lnTo>
                  <a:pt x="524369" y="559678"/>
                </a:lnTo>
                <a:lnTo>
                  <a:pt x="555801" y="528248"/>
                </a:lnTo>
                <a:lnTo>
                  <a:pt x="582618" y="492689"/>
                </a:lnTo>
                <a:lnTo>
                  <a:pt x="604330" y="453491"/>
                </a:lnTo>
                <a:lnTo>
                  <a:pt x="620445" y="411143"/>
                </a:lnTo>
                <a:lnTo>
                  <a:pt x="630473" y="366134"/>
                </a:lnTo>
                <a:lnTo>
                  <a:pt x="633925" y="318953"/>
                </a:lnTo>
                <a:lnTo>
                  <a:pt x="630473" y="272626"/>
                </a:lnTo>
                <a:lnTo>
                  <a:pt x="620445" y="228139"/>
                </a:lnTo>
                <a:lnTo>
                  <a:pt x="604330" y="186036"/>
                </a:lnTo>
                <a:lnTo>
                  <a:pt x="582618" y="146857"/>
                </a:lnTo>
                <a:lnTo>
                  <a:pt x="555801" y="111145"/>
                </a:lnTo>
                <a:lnTo>
                  <a:pt x="524369" y="79441"/>
                </a:lnTo>
                <a:lnTo>
                  <a:pt x="488812" y="52286"/>
                </a:lnTo>
                <a:lnTo>
                  <a:pt x="449620" y="30223"/>
                </a:lnTo>
                <a:lnTo>
                  <a:pt x="407284" y="13793"/>
                </a:lnTo>
                <a:lnTo>
                  <a:pt x="362293" y="3538"/>
                </a:lnTo>
                <a:lnTo>
                  <a:pt x="315139" y="0"/>
                </a:lnTo>
                <a:close/>
              </a:path>
            </a:pathLst>
          </a:custGeom>
          <a:solidFill>
            <a:srgbClr val="7A2E92"/>
          </a:solidFill>
        </p:spPr>
        <p:txBody>
          <a:bodyPr wrap="square" lIns="0" tIns="0" rIns="0" bIns="0" rtlCol="0"/>
          <a:lstStyle/>
          <a:p>
            <a:endParaRPr/>
          </a:p>
        </p:txBody>
      </p:sp>
      <p:sp>
        <p:nvSpPr>
          <p:cNvPr id="19" name="bg object 19"/>
          <p:cNvSpPr/>
          <p:nvPr/>
        </p:nvSpPr>
        <p:spPr>
          <a:xfrm>
            <a:off x="8491685" y="1759392"/>
            <a:ext cx="637540" cy="638175"/>
          </a:xfrm>
          <a:custGeom>
            <a:avLst/>
            <a:gdLst/>
            <a:ahLst/>
            <a:cxnLst/>
            <a:rect l="l" t="t" r="r" b="b"/>
            <a:pathLst>
              <a:path w="637540" h="638175">
                <a:moveTo>
                  <a:pt x="637546" y="0"/>
                </a:moveTo>
                <a:lnTo>
                  <a:pt x="0" y="0"/>
                </a:lnTo>
                <a:lnTo>
                  <a:pt x="0" y="637780"/>
                </a:lnTo>
                <a:lnTo>
                  <a:pt x="637546" y="637780"/>
                </a:lnTo>
                <a:lnTo>
                  <a:pt x="637546" y="0"/>
                </a:lnTo>
                <a:close/>
              </a:path>
            </a:pathLst>
          </a:custGeom>
          <a:solidFill>
            <a:srgbClr val="CE036A"/>
          </a:solidFill>
        </p:spPr>
        <p:txBody>
          <a:bodyPr wrap="square" lIns="0" tIns="0" rIns="0" bIns="0" rtlCol="0"/>
          <a:lstStyle/>
          <a:p>
            <a:endParaRPr/>
          </a:p>
        </p:txBody>
      </p:sp>
      <p:sp>
        <p:nvSpPr>
          <p:cNvPr id="20" name="bg object 20"/>
          <p:cNvSpPr/>
          <p:nvPr/>
        </p:nvSpPr>
        <p:spPr>
          <a:xfrm>
            <a:off x="7523988" y="2734891"/>
            <a:ext cx="634365" cy="634365"/>
          </a:xfrm>
          <a:custGeom>
            <a:avLst/>
            <a:gdLst/>
            <a:ahLst/>
            <a:cxnLst/>
            <a:rect l="l" t="t" r="r" b="b"/>
            <a:pathLst>
              <a:path w="634365" h="634364">
                <a:moveTo>
                  <a:pt x="633915" y="0"/>
                </a:moveTo>
                <a:lnTo>
                  <a:pt x="0" y="0"/>
                </a:lnTo>
                <a:lnTo>
                  <a:pt x="0" y="634032"/>
                </a:lnTo>
                <a:lnTo>
                  <a:pt x="633915" y="634032"/>
                </a:lnTo>
                <a:lnTo>
                  <a:pt x="633915" y="0"/>
                </a:lnTo>
                <a:close/>
              </a:path>
            </a:pathLst>
          </a:custGeom>
          <a:solidFill>
            <a:srgbClr val="CE036A"/>
          </a:solidFill>
        </p:spPr>
        <p:txBody>
          <a:bodyPr wrap="square" lIns="0" tIns="0" rIns="0" bIns="0" rtlCol="0"/>
          <a:lstStyle/>
          <a:p>
            <a:endParaRPr/>
          </a:p>
        </p:txBody>
      </p:sp>
      <p:sp>
        <p:nvSpPr>
          <p:cNvPr id="21" name="bg object 21"/>
          <p:cNvSpPr/>
          <p:nvPr/>
        </p:nvSpPr>
        <p:spPr>
          <a:xfrm>
            <a:off x="8491685" y="2734866"/>
            <a:ext cx="637540" cy="634365"/>
          </a:xfrm>
          <a:custGeom>
            <a:avLst/>
            <a:gdLst/>
            <a:ahLst/>
            <a:cxnLst/>
            <a:rect l="l" t="t" r="r" b="b"/>
            <a:pathLst>
              <a:path w="637540" h="634364">
                <a:moveTo>
                  <a:pt x="318785" y="0"/>
                </a:moveTo>
                <a:lnTo>
                  <a:pt x="272473" y="3450"/>
                </a:lnTo>
                <a:lnTo>
                  <a:pt x="228004" y="13462"/>
                </a:lnTo>
                <a:lnTo>
                  <a:pt x="185921" y="29530"/>
                </a:lnTo>
                <a:lnTo>
                  <a:pt x="146762" y="51145"/>
                </a:lnTo>
                <a:lnTo>
                  <a:pt x="111070" y="77800"/>
                </a:lnTo>
                <a:lnTo>
                  <a:pt x="79386" y="108987"/>
                </a:lnTo>
                <a:lnTo>
                  <a:pt x="52249" y="144200"/>
                </a:lnTo>
                <a:lnTo>
                  <a:pt x="30201" y="182931"/>
                </a:lnTo>
                <a:lnTo>
                  <a:pt x="13783" y="224672"/>
                </a:lnTo>
                <a:lnTo>
                  <a:pt x="3536" y="268915"/>
                </a:lnTo>
                <a:lnTo>
                  <a:pt x="0" y="315155"/>
                </a:lnTo>
                <a:lnTo>
                  <a:pt x="3536" y="362326"/>
                </a:lnTo>
                <a:lnTo>
                  <a:pt x="13783" y="407333"/>
                </a:lnTo>
                <a:lnTo>
                  <a:pt x="30201" y="449685"/>
                </a:lnTo>
                <a:lnTo>
                  <a:pt x="52249" y="488891"/>
                </a:lnTo>
                <a:lnTo>
                  <a:pt x="79386" y="524461"/>
                </a:lnTo>
                <a:lnTo>
                  <a:pt x="111070" y="555905"/>
                </a:lnTo>
                <a:lnTo>
                  <a:pt x="146762" y="582732"/>
                </a:lnTo>
                <a:lnTo>
                  <a:pt x="185921" y="604451"/>
                </a:lnTo>
                <a:lnTo>
                  <a:pt x="228004" y="620572"/>
                </a:lnTo>
                <a:lnTo>
                  <a:pt x="272473" y="630605"/>
                </a:lnTo>
                <a:lnTo>
                  <a:pt x="318785" y="634058"/>
                </a:lnTo>
                <a:lnTo>
                  <a:pt x="365949" y="630605"/>
                </a:lnTo>
                <a:lnTo>
                  <a:pt x="410941" y="620572"/>
                </a:lnTo>
                <a:lnTo>
                  <a:pt x="453274" y="604451"/>
                </a:lnTo>
                <a:lnTo>
                  <a:pt x="492457" y="582732"/>
                </a:lnTo>
                <a:lnTo>
                  <a:pt x="528003" y="555905"/>
                </a:lnTo>
                <a:lnTo>
                  <a:pt x="559421" y="524461"/>
                </a:lnTo>
                <a:lnTo>
                  <a:pt x="586224" y="488891"/>
                </a:lnTo>
                <a:lnTo>
                  <a:pt x="607921" y="449685"/>
                </a:lnTo>
                <a:lnTo>
                  <a:pt x="624025" y="407333"/>
                </a:lnTo>
                <a:lnTo>
                  <a:pt x="634046" y="362326"/>
                </a:lnTo>
                <a:lnTo>
                  <a:pt x="637495" y="315155"/>
                </a:lnTo>
                <a:lnTo>
                  <a:pt x="634046" y="268915"/>
                </a:lnTo>
                <a:lnTo>
                  <a:pt x="624025" y="224672"/>
                </a:lnTo>
                <a:lnTo>
                  <a:pt x="607921" y="182931"/>
                </a:lnTo>
                <a:lnTo>
                  <a:pt x="586224" y="144200"/>
                </a:lnTo>
                <a:lnTo>
                  <a:pt x="559421" y="108988"/>
                </a:lnTo>
                <a:lnTo>
                  <a:pt x="528003" y="77800"/>
                </a:lnTo>
                <a:lnTo>
                  <a:pt x="492457" y="51145"/>
                </a:lnTo>
                <a:lnTo>
                  <a:pt x="453274" y="29530"/>
                </a:lnTo>
                <a:lnTo>
                  <a:pt x="410941" y="13462"/>
                </a:lnTo>
                <a:lnTo>
                  <a:pt x="365949" y="3450"/>
                </a:lnTo>
                <a:lnTo>
                  <a:pt x="318785" y="0"/>
                </a:lnTo>
                <a:close/>
              </a:path>
            </a:pathLst>
          </a:custGeom>
          <a:solidFill>
            <a:srgbClr val="7A2E92"/>
          </a:solidFill>
        </p:spPr>
        <p:txBody>
          <a:bodyPr wrap="square" lIns="0" tIns="0" rIns="0" bIns="0" rtlCol="0"/>
          <a:lstStyle/>
          <a:p>
            <a:endParaRPr/>
          </a:p>
        </p:txBody>
      </p:sp>
      <p:sp>
        <p:nvSpPr>
          <p:cNvPr id="22" name="bg object 22"/>
          <p:cNvSpPr/>
          <p:nvPr/>
        </p:nvSpPr>
        <p:spPr>
          <a:xfrm>
            <a:off x="8491685" y="3706571"/>
            <a:ext cx="637540" cy="634365"/>
          </a:xfrm>
          <a:custGeom>
            <a:avLst/>
            <a:gdLst/>
            <a:ahLst/>
            <a:cxnLst/>
            <a:rect l="l" t="t" r="r" b="b"/>
            <a:pathLst>
              <a:path w="637540" h="634364">
                <a:moveTo>
                  <a:pt x="637546" y="0"/>
                </a:moveTo>
                <a:lnTo>
                  <a:pt x="0" y="0"/>
                </a:lnTo>
                <a:lnTo>
                  <a:pt x="0" y="634032"/>
                </a:lnTo>
                <a:lnTo>
                  <a:pt x="637546" y="634032"/>
                </a:lnTo>
                <a:lnTo>
                  <a:pt x="637546" y="0"/>
                </a:lnTo>
                <a:close/>
              </a:path>
            </a:pathLst>
          </a:custGeom>
          <a:solidFill>
            <a:srgbClr val="CE036A"/>
          </a:solidFill>
        </p:spPr>
        <p:txBody>
          <a:bodyPr wrap="square" lIns="0" tIns="0" rIns="0" bIns="0" rtlCol="0"/>
          <a:lstStyle/>
          <a:p>
            <a:endParaRPr/>
          </a:p>
        </p:txBody>
      </p:sp>
      <p:sp>
        <p:nvSpPr>
          <p:cNvPr id="23" name="bg object 23"/>
          <p:cNvSpPr/>
          <p:nvPr/>
        </p:nvSpPr>
        <p:spPr>
          <a:xfrm>
            <a:off x="7272528" y="362711"/>
            <a:ext cx="1871980" cy="4174490"/>
          </a:xfrm>
          <a:custGeom>
            <a:avLst/>
            <a:gdLst/>
            <a:ahLst/>
            <a:cxnLst/>
            <a:rect l="l" t="t" r="r" b="b"/>
            <a:pathLst>
              <a:path w="1871979" h="4174490">
                <a:moveTo>
                  <a:pt x="1871472" y="0"/>
                </a:moveTo>
                <a:lnTo>
                  <a:pt x="307340" y="0"/>
                </a:lnTo>
                <a:lnTo>
                  <a:pt x="307340" y="4114800"/>
                </a:lnTo>
                <a:lnTo>
                  <a:pt x="307263" y="4115816"/>
                </a:lnTo>
                <a:lnTo>
                  <a:pt x="306692" y="4138688"/>
                </a:lnTo>
                <a:lnTo>
                  <a:pt x="306768" y="4147566"/>
                </a:lnTo>
                <a:lnTo>
                  <a:pt x="306959" y="4161536"/>
                </a:lnTo>
                <a:lnTo>
                  <a:pt x="269011" y="4166616"/>
                </a:lnTo>
                <a:lnTo>
                  <a:pt x="231140" y="4164088"/>
                </a:lnTo>
                <a:lnTo>
                  <a:pt x="194398" y="4156456"/>
                </a:lnTo>
                <a:lnTo>
                  <a:pt x="159893" y="4142486"/>
                </a:lnTo>
                <a:lnTo>
                  <a:pt x="166458" y="4119638"/>
                </a:lnTo>
                <a:lnTo>
                  <a:pt x="167233" y="4114800"/>
                </a:lnTo>
                <a:lnTo>
                  <a:pt x="307340" y="4114800"/>
                </a:lnTo>
                <a:lnTo>
                  <a:pt x="307340" y="0"/>
                </a:lnTo>
                <a:lnTo>
                  <a:pt x="42672" y="0"/>
                </a:lnTo>
                <a:lnTo>
                  <a:pt x="42672" y="2005584"/>
                </a:lnTo>
                <a:lnTo>
                  <a:pt x="42672" y="2015744"/>
                </a:lnTo>
                <a:lnTo>
                  <a:pt x="42672" y="2310892"/>
                </a:lnTo>
                <a:lnTo>
                  <a:pt x="37719" y="2310892"/>
                </a:lnTo>
                <a:lnTo>
                  <a:pt x="37719" y="2015744"/>
                </a:lnTo>
                <a:lnTo>
                  <a:pt x="42672" y="2015744"/>
                </a:lnTo>
                <a:lnTo>
                  <a:pt x="42672" y="2005584"/>
                </a:lnTo>
                <a:lnTo>
                  <a:pt x="29591" y="2005584"/>
                </a:lnTo>
                <a:lnTo>
                  <a:pt x="27432" y="2007743"/>
                </a:lnTo>
                <a:lnTo>
                  <a:pt x="27432" y="2318893"/>
                </a:lnTo>
                <a:lnTo>
                  <a:pt x="29591" y="2321052"/>
                </a:lnTo>
                <a:lnTo>
                  <a:pt x="42672" y="2321052"/>
                </a:lnTo>
                <a:lnTo>
                  <a:pt x="42672" y="3117735"/>
                </a:lnTo>
                <a:lnTo>
                  <a:pt x="42672" y="3126803"/>
                </a:lnTo>
                <a:lnTo>
                  <a:pt x="42672" y="3166237"/>
                </a:lnTo>
                <a:lnTo>
                  <a:pt x="8763" y="3166237"/>
                </a:lnTo>
                <a:lnTo>
                  <a:pt x="13665" y="3149879"/>
                </a:lnTo>
                <a:lnTo>
                  <a:pt x="25463" y="3136392"/>
                </a:lnTo>
                <a:lnTo>
                  <a:pt x="42672" y="3126803"/>
                </a:lnTo>
                <a:lnTo>
                  <a:pt x="42672" y="3117735"/>
                </a:lnTo>
                <a:lnTo>
                  <a:pt x="38252" y="3119082"/>
                </a:lnTo>
                <a:lnTo>
                  <a:pt x="17170" y="3132226"/>
                </a:lnTo>
                <a:lnTo>
                  <a:pt x="4330" y="3149574"/>
                </a:lnTo>
                <a:lnTo>
                  <a:pt x="0" y="3171063"/>
                </a:lnTo>
                <a:lnTo>
                  <a:pt x="0" y="3174111"/>
                </a:lnTo>
                <a:lnTo>
                  <a:pt x="1905" y="3176016"/>
                </a:lnTo>
                <a:lnTo>
                  <a:pt x="42672" y="3176016"/>
                </a:lnTo>
                <a:lnTo>
                  <a:pt x="42672" y="4114800"/>
                </a:lnTo>
                <a:lnTo>
                  <a:pt x="158318" y="4114800"/>
                </a:lnTo>
                <a:lnTo>
                  <a:pt x="157124" y="4120896"/>
                </a:lnTo>
                <a:lnTo>
                  <a:pt x="150241" y="4142486"/>
                </a:lnTo>
                <a:lnTo>
                  <a:pt x="149352" y="4143756"/>
                </a:lnTo>
                <a:lnTo>
                  <a:pt x="150241" y="4146296"/>
                </a:lnTo>
                <a:lnTo>
                  <a:pt x="204444" y="4167886"/>
                </a:lnTo>
                <a:lnTo>
                  <a:pt x="260223" y="4174236"/>
                </a:lnTo>
                <a:lnTo>
                  <a:pt x="273316" y="4174236"/>
                </a:lnTo>
                <a:lnTo>
                  <a:pt x="299135" y="4171696"/>
                </a:lnTo>
                <a:lnTo>
                  <a:pt x="312166" y="4169156"/>
                </a:lnTo>
                <a:lnTo>
                  <a:pt x="313944" y="4169156"/>
                </a:lnTo>
                <a:lnTo>
                  <a:pt x="314833" y="4166616"/>
                </a:lnTo>
                <a:lnTo>
                  <a:pt x="314998" y="4138688"/>
                </a:lnTo>
                <a:lnTo>
                  <a:pt x="315493" y="4117086"/>
                </a:lnTo>
                <a:lnTo>
                  <a:pt x="315607" y="4114800"/>
                </a:lnTo>
                <a:lnTo>
                  <a:pt x="1871472" y="4114800"/>
                </a:lnTo>
                <a:lnTo>
                  <a:pt x="1871472" y="0"/>
                </a:lnTo>
                <a:close/>
              </a:path>
            </a:pathLst>
          </a:custGeom>
          <a:solidFill>
            <a:srgbClr val="FFFFFF"/>
          </a:solidFill>
        </p:spPr>
        <p:txBody>
          <a:bodyPr wrap="square" lIns="0" tIns="0" rIns="0" bIns="0" rtlCol="0"/>
          <a:lstStyle/>
          <a:p>
            <a:endParaRPr/>
          </a:p>
        </p:txBody>
      </p:sp>
      <p:sp>
        <p:nvSpPr>
          <p:cNvPr id="24" name="bg object 24"/>
          <p:cNvSpPr/>
          <p:nvPr/>
        </p:nvSpPr>
        <p:spPr>
          <a:xfrm>
            <a:off x="4821935" y="792479"/>
            <a:ext cx="3987165" cy="3837940"/>
          </a:xfrm>
          <a:custGeom>
            <a:avLst/>
            <a:gdLst/>
            <a:ahLst/>
            <a:cxnLst/>
            <a:rect l="l" t="t" r="r" b="b"/>
            <a:pathLst>
              <a:path w="3987165" h="3837940">
                <a:moveTo>
                  <a:pt x="0" y="3837432"/>
                </a:moveTo>
                <a:lnTo>
                  <a:pt x="3986784" y="3837432"/>
                </a:lnTo>
                <a:lnTo>
                  <a:pt x="3986784" y="0"/>
                </a:lnTo>
                <a:lnTo>
                  <a:pt x="0" y="0"/>
                </a:lnTo>
                <a:lnTo>
                  <a:pt x="0" y="3837432"/>
                </a:lnTo>
                <a:close/>
              </a:path>
            </a:pathLst>
          </a:custGeom>
          <a:ln w="9144">
            <a:solidFill>
              <a:srgbClr val="A6A6A6"/>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0" i="0">
                <a:solidFill>
                  <a:srgbClr val="7A2D92"/>
                </a:solidFill>
                <a:latin typeface="Calibri"/>
                <a:cs typeface="Calibri"/>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7A2D9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457247" y="4780796"/>
            <a:ext cx="1825990" cy="260059"/>
          </a:xfrm>
          <a:prstGeom prst="rect">
            <a:avLst/>
          </a:prstGeom>
        </p:spPr>
      </p:pic>
      <p:sp>
        <p:nvSpPr>
          <p:cNvPr id="17" name="bg object 17"/>
          <p:cNvSpPr/>
          <p:nvPr/>
        </p:nvSpPr>
        <p:spPr>
          <a:xfrm>
            <a:off x="8491685" y="787716"/>
            <a:ext cx="637540" cy="638175"/>
          </a:xfrm>
          <a:custGeom>
            <a:avLst/>
            <a:gdLst/>
            <a:ahLst/>
            <a:cxnLst/>
            <a:rect l="l" t="t" r="r" b="b"/>
            <a:pathLst>
              <a:path w="637540" h="638175">
                <a:moveTo>
                  <a:pt x="318785" y="0"/>
                </a:moveTo>
                <a:lnTo>
                  <a:pt x="272473" y="3538"/>
                </a:lnTo>
                <a:lnTo>
                  <a:pt x="228004" y="13793"/>
                </a:lnTo>
                <a:lnTo>
                  <a:pt x="185921" y="30223"/>
                </a:lnTo>
                <a:lnTo>
                  <a:pt x="146762" y="52286"/>
                </a:lnTo>
                <a:lnTo>
                  <a:pt x="111070" y="79441"/>
                </a:lnTo>
                <a:lnTo>
                  <a:pt x="79386" y="111145"/>
                </a:lnTo>
                <a:lnTo>
                  <a:pt x="52249" y="146857"/>
                </a:lnTo>
                <a:lnTo>
                  <a:pt x="30201" y="186036"/>
                </a:lnTo>
                <a:lnTo>
                  <a:pt x="13783" y="228139"/>
                </a:lnTo>
                <a:lnTo>
                  <a:pt x="3536" y="272626"/>
                </a:lnTo>
                <a:lnTo>
                  <a:pt x="0" y="318953"/>
                </a:lnTo>
                <a:lnTo>
                  <a:pt x="3536" y="366106"/>
                </a:lnTo>
                <a:lnTo>
                  <a:pt x="13783" y="411097"/>
                </a:lnTo>
                <a:lnTo>
                  <a:pt x="30201" y="453436"/>
                </a:lnTo>
                <a:lnTo>
                  <a:pt x="52249" y="492633"/>
                </a:lnTo>
                <a:lnTo>
                  <a:pt x="79386" y="528196"/>
                </a:lnTo>
                <a:lnTo>
                  <a:pt x="111070" y="559635"/>
                </a:lnTo>
                <a:lnTo>
                  <a:pt x="146762" y="586458"/>
                </a:lnTo>
                <a:lnTo>
                  <a:pt x="185921" y="608175"/>
                </a:lnTo>
                <a:lnTo>
                  <a:pt x="228004" y="624295"/>
                </a:lnTo>
                <a:lnTo>
                  <a:pt x="272473" y="634327"/>
                </a:lnTo>
                <a:lnTo>
                  <a:pt x="318785" y="637780"/>
                </a:lnTo>
                <a:lnTo>
                  <a:pt x="365949" y="634327"/>
                </a:lnTo>
                <a:lnTo>
                  <a:pt x="410941" y="624295"/>
                </a:lnTo>
                <a:lnTo>
                  <a:pt x="453274" y="608175"/>
                </a:lnTo>
                <a:lnTo>
                  <a:pt x="492457" y="586458"/>
                </a:lnTo>
                <a:lnTo>
                  <a:pt x="528003" y="559635"/>
                </a:lnTo>
                <a:lnTo>
                  <a:pt x="559421" y="528196"/>
                </a:lnTo>
                <a:lnTo>
                  <a:pt x="586224" y="492633"/>
                </a:lnTo>
                <a:lnTo>
                  <a:pt x="607921" y="453436"/>
                </a:lnTo>
                <a:lnTo>
                  <a:pt x="624025" y="411097"/>
                </a:lnTo>
                <a:lnTo>
                  <a:pt x="634046" y="366106"/>
                </a:lnTo>
                <a:lnTo>
                  <a:pt x="637495" y="318953"/>
                </a:lnTo>
                <a:lnTo>
                  <a:pt x="634046" y="272626"/>
                </a:lnTo>
                <a:lnTo>
                  <a:pt x="624025" y="228139"/>
                </a:lnTo>
                <a:lnTo>
                  <a:pt x="607921" y="186036"/>
                </a:lnTo>
                <a:lnTo>
                  <a:pt x="586224" y="146857"/>
                </a:lnTo>
                <a:lnTo>
                  <a:pt x="559421" y="111145"/>
                </a:lnTo>
                <a:lnTo>
                  <a:pt x="528003" y="79441"/>
                </a:lnTo>
                <a:lnTo>
                  <a:pt x="492457" y="52286"/>
                </a:lnTo>
                <a:lnTo>
                  <a:pt x="453274" y="30223"/>
                </a:lnTo>
                <a:lnTo>
                  <a:pt x="410941" y="13793"/>
                </a:lnTo>
                <a:lnTo>
                  <a:pt x="365949" y="3538"/>
                </a:lnTo>
                <a:lnTo>
                  <a:pt x="318785" y="0"/>
                </a:lnTo>
                <a:close/>
              </a:path>
            </a:pathLst>
          </a:custGeom>
          <a:solidFill>
            <a:srgbClr val="7A2E92"/>
          </a:solidFill>
        </p:spPr>
        <p:txBody>
          <a:bodyPr wrap="square" lIns="0" tIns="0" rIns="0" bIns="0" rtlCol="0"/>
          <a:lstStyle/>
          <a:p>
            <a:endParaRPr/>
          </a:p>
        </p:txBody>
      </p:sp>
      <p:sp>
        <p:nvSpPr>
          <p:cNvPr id="18" name="bg object 18"/>
          <p:cNvSpPr/>
          <p:nvPr/>
        </p:nvSpPr>
        <p:spPr>
          <a:xfrm>
            <a:off x="7523988" y="1759392"/>
            <a:ext cx="634365" cy="638175"/>
          </a:xfrm>
          <a:custGeom>
            <a:avLst/>
            <a:gdLst/>
            <a:ahLst/>
            <a:cxnLst/>
            <a:rect l="l" t="t" r="r" b="b"/>
            <a:pathLst>
              <a:path w="634365" h="638175">
                <a:moveTo>
                  <a:pt x="315139" y="0"/>
                </a:moveTo>
                <a:lnTo>
                  <a:pt x="268833" y="3538"/>
                </a:lnTo>
                <a:lnTo>
                  <a:pt x="224369" y="13793"/>
                </a:lnTo>
                <a:lnTo>
                  <a:pt x="182289" y="30223"/>
                </a:lnTo>
                <a:lnTo>
                  <a:pt x="143132" y="52286"/>
                </a:lnTo>
                <a:lnTo>
                  <a:pt x="107441" y="79441"/>
                </a:lnTo>
                <a:lnTo>
                  <a:pt x="75757" y="111145"/>
                </a:lnTo>
                <a:lnTo>
                  <a:pt x="48620" y="146857"/>
                </a:lnTo>
                <a:lnTo>
                  <a:pt x="26572" y="186036"/>
                </a:lnTo>
                <a:lnTo>
                  <a:pt x="10153" y="228139"/>
                </a:lnTo>
                <a:lnTo>
                  <a:pt x="0" y="272216"/>
                </a:lnTo>
                <a:lnTo>
                  <a:pt x="0" y="366548"/>
                </a:lnTo>
                <a:lnTo>
                  <a:pt x="10153" y="411143"/>
                </a:lnTo>
                <a:lnTo>
                  <a:pt x="26572" y="453491"/>
                </a:lnTo>
                <a:lnTo>
                  <a:pt x="48620" y="492689"/>
                </a:lnTo>
                <a:lnTo>
                  <a:pt x="75757" y="528248"/>
                </a:lnTo>
                <a:lnTo>
                  <a:pt x="107441" y="559678"/>
                </a:lnTo>
                <a:lnTo>
                  <a:pt x="143132" y="586490"/>
                </a:lnTo>
                <a:lnTo>
                  <a:pt x="182289" y="608196"/>
                </a:lnTo>
                <a:lnTo>
                  <a:pt x="224369" y="624306"/>
                </a:lnTo>
                <a:lnTo>
                  <a:pt x="268833" y="634330"/>
                </a:lnTo>
                <a:lnTo>
                  <a:pt x="315139" y="637780"/>
                </a:lnTo>
                <a:lnTo>
                  <a:pt x="362293" y="634330"/>
                </a:lnTo>
                <a:lnTo>
                  <a:pt x="407284" y="624306"/>
                </a:lnTo>
                <a:lnTo>
                  <a:pt x="449620" y="608196"/>
                </a:lnTo>
                <a:lnTo>
                  <a:pt x="488812" y="586490"/>
                </a:lnTo>
                <a:lnTo>
                  <a:pt x="524369" y="559678"/>
                </a:lnTo>
                <a:lnTo>
                  <a:pt x="555801" y="528248"/>
                </a:lnTo>
                <a:lnTo>
                  <a:pt x="582618" y="492689"/>
                </a:lnTo>
                <a:lnTo>
                  <a:pt x="604330" y="453491"/>
                </a:lnTo>
                <a:lnTo>
                  <a:pt x="620445" y="411143"/>
                </a:lnTo>
                <a:lnTo>
                  <a:pt x="630473" y="366134"/>
                </a:lnTo>
                <a:lnTo>
                  <a:pt x="633925" y="318953"/>
                </a:lnTo>
                <a:lnTo>
                  <a:pt x="630473" y="272626"/>
                </a:lnTo>
                <a:lnTo>
                  <a:pt x="620445" y="228139"/>
                </a:lnTo>
                <a:lnTo>
                  <a:pt x="604330" y="186036"/>
                </a:lnTo>
                <a:lnTo>
                  <a:pt x="582618" y="146857"/>
                </a:lnTo>
                <a:lnTo>
                  <a:pt x="555801" y="111145"/>
                </a:lnTo>
                <a:lnTo>
                  <a:pt x="524369" y="79441"/>
                </a:lnTo>
                <a:lnTo>
                  <a:pt x="488812" y="52286"/>
                </a:lnTo>
                <a:lnTo>
                  <a:pt x="449620" y="30223"/>
                </a:lnTo>
                <a:lnTo>
                  <a:pt x="407284" y="13793"/>
                </a:lnTo>
                <a:lnTo>
                  <a:pt x="362293" y="3538"/>
                </a:lnTo>
                <a:lnTo>
                  <a:pt x="315139" y="0"/>
                </a:lnTo>
                <a:close/>
              </a:path>
            </a:pathLst>
          </a:custGeom>
          <a:solidFill>
            <a:srgbClr val="7A2E92"/>
          </a:solidFill>
        </p:spPr>
        <p:txBody>
          <a:bodyPr wrap="square" lIns="0" tIns="0" rIns="0" bIns="0" rtlCol="0"/>
          <a:lstStyle/>
          <a:p>
            <a:endParaRPr/>
          </a:p>
        </p:txBody>
      </p:sp>
      <p:sp>
        <p:nvSpPr>
          <p:cNvPr id="19" name="bg object 19"/>
          <p:cNvSpPr/>
          <p:nvPr/>
        </p:nvSpPr>
        <p:spPr>
          <a:xfrm>
            <a:off x="8491685" y="1759392"/>
            <a:ext cx="637540" cy="638175"/>
          </a:xfrm>
          <a:custGeom>
            <a:avLst/>
            <a:gdLst/>
            <a:ahLst/>
            <a:cxnLst/>
            <a:rect l="l" t="t" r="r" b="b"/>
            <a:pathLst>
              <a:path w="637540" h="638175">
                <a:moveTo>
                  <a:pt x="637546" y="0"/>
                </a:moveTo>
                <a:lnTo>
                  <a:pt x="0" y="0"/>
                </a:lnTo>
                <a:lnTo>
                  <a:pt x="0" y="637780"/>
                </a:lnTo>
                <a:lnTo>
                  <a:pt x="637546" y="637780"/>
                </a:lnTo>
                <a:lnTo>
                  <a:pt x="637546" y="0"/>
                </a:lnTo>
                <a:close/>
              </a:path>
            </a:pathLst>
          </a:custGeom>
          <a:solidFill>
            <a:srgbClr val="CE036A"/>
          </a:solidFill>
        </p:spPr>
        <p:txBody>
          <a:bodyPr wrap="square" lIns="0" tIns="0" rIns="0" bIns="0" rtlCol="0"/>
          <a:lstStyle/>
          <a:p>
            <a:endParaRPr/>
          </a:p>
        </p:txBody>
      </p:sp>
      <p:sp>
        <p:nvSpPr>
          <p:cNvPr id="20" name="bg object 20"/>
          <p:cNvSpPr/>
          <p:nvPr/>
        </p:nvSpPr>
        <p:spPr>
          <a:xfrm>
            <a:off x="7523988" y="2734891"/>
            <a:ext cx="634365" cy="634365"/>
          </a:xfrm>
          <a:custGeom>
            <a:avLst/>
            <a:gdLst/>
            <a:ahLst/>
            <a:cxnLst/>
            <a:rect l="l" t="t" r="r" b="b"/>
            <a:pathLst>
              <a:path w="634365" h="634364">
                <a:moveTo>
                  <a:pt x="633915" y="0"/>
                </a:moveTo>
                <a:lnTo>
                  <a:pt x="0" y="0"/>
                </a:lnTo>
                <a:lnTo>
                  <a:pt x="0" y="634032"/>
                </a:lnTo>
                <a:lnTo>
                  <a:pt x="633915" y="634032"/>
                </a:lnTo>
                <a:lnTo>
                  <a:pt x="633915" y="0"/>
                </a:lnTo>
                <a:close/>
              </a:path>
            </a:pathLst>
          </a:custGeom>
          <a:solidFill>
            <a:srgbClr val="CE036A"/>
          </a:solidFill>
        </p:spPr>
        <p:txBody>
          <a:bodyPr wrap="square" lIns="0" tIns="0" rIns="0" bIns="0" rtlCol="0"/>
          <a:lstStyle/>
          <a:p>
            <a:endParaRPr/>
          </a:p>
        </p:txBody>
      </p:sp>
      <p:sp>
        <p:nvSpPr>
          <p:cNvPr id="21" name="bg object 21"/>
          <p:cNvSpPr/>
          <p:nvPr/>
        </p:nvSpPr>
        <p:spPr>
          <a:xfrm>
            <a:off x="8491685" y="2734866"/>
            <a:ext cx="637540" cy="634365"/>
          </a:xfrm>
          <a:custGeom>
            <a:avLst/>
            <a:gdLst/>
            <a:ahLst/>
            <a:cxnLst/>
            <a:rect l="l" t="t" r="r" b="b"/>
            <a:pathLst>
              <a:path w="637540" h="634364">
                <a:moveTo>
                  <a:pt x="318785" y="0"/>
                </a:moveTo>
                <a:lnTo>
                  <a:pt x="272473" y="3450"/>
                </a:lnTo>
                <a:lnTo>
                  <a:pt x="228004" y="13462"/>
                </a:lnTo>
                <a:lnTo>
                  <a:pt x="185921" y="29530"/>
                </a:lnTo>
                <a:lnTo>
                  <a:pt x="146762" y="51145"/>
                </a:lnTo>
                <a:lnTo>
                  <a:pt x="111070" y="77800"/>
                </a:lnTo>
                <a:lnTo>
                  <a:pt x="79386" y="108987"/>
                </a:lnTo>
                <a:lnTo>
                  <a:pt x="52249" y="144200"/>
                </a:lnTo>
                <a:lnTo>
                  <a:pt x="30201" y="182931"/>
                </a:lnTo>
                <a:lnTo>
                  <a:pt x="13783" y="224672"/>
                </a:lnTo>
                <a:lnTo>
                  <a:pt x="3536" y="268915"/>
                </a:lnTo>
                <a:lnTo>
                  <a:pt x="0" y="315155"/>
                </a:lnTo>
                <a:lnTo>
                  <a:pt x="3536" y="362326"/>
                </a:lnTo>
                <a:lnTo>
                  <a:pt x="13783" y="407333"/>
                </a:lnTo>
                <a:lnTo>
                  <a:pt x="30201" y="449685"/>
                </a:lnTo>
                <a:lnTo>
                  <a:pt x="52249" y="488891"/>
                </a:lnTo>
                <a:lnTo>
                  <a:pt x="79386" y="524461"/>
                </a:lnTo>
                <a:lnTo>
                  <a:pt x="111070" y="555905"/>
                </a:lnTo>
                <a:lnTo>
                  <a:pt x="146762" y="582732"/>
                </a:lnTo>
                <a:lnTo>
                  <a:pt x="185921" y="604451"/>
                </a:lnTo>
                <a:lnTo>
                  <a:pt x="228004" y="620572"/>
                </a:lnTo>
                <a:lnTo>
                  <a:pt x="272473" y="630605"/>
                </a:lnTo>
                <a:lnTo>
                  <a:pt x="318785" y="634058"/>
                </a:lnTo>
                <a:lnTo>
                  <a:pt x="365949" y="630605"/>
                </a:lnTo>
                <a:lnTo>
                  <a:pt x="410941" y="620572"/>
                </a:lnTo>
                <a:lnTo>
                  <a:pt x="453274" y="604451"/>
                </a:lnTo>
                <a:lnTo>
                  <a:pt x="492457" y="582732"/>
                </a:lnTo>
                <a:lnTo>
                  <a:pt x="528003" y="555905"/>
                </a:lnTo>
                <a:lnTo>
                  <a:pt x="559421" y="524461"/>
                </a:lnTo>
                <a:lnTo>
                  <a:pt x="586224" y="488891"/>
                </a:lnTo>
                <a:lnTo>
                  <a:pt x="607921" y="449685"/>
                </a:lnTo>
                <a:lnTo>
                  <a:pt x="624025" y="407333"/>
                </a:lnTo>
                <a:lnTo>
                  <a:pt x="634046" y="362326"/>
                </a:lnTo>
                <a:lnTo>
                  <a:pt x="637495" y="315155"/>
                </a:lnTo>
                <a:lnTo>
                  <a:pt x="634046" y="268915"/>
                </a:lnTo>
                <a:lnTo>
                  <a:pt x="624025" y="224672"/>
                </a:lnTo>
                <a:lnTo>
                  <a:pt x="607921" y="182931"/>
                </a:lnTo>
                <a:lnTo>
                  <a:pt x="586224" y="144200"/>
                </a:lnTo>
                <a:lnTo>
                  <a:pt x="559421" y="108988"/>
                </a:lnTo>
                <a:lnTo>
                  <a:pt x="528003" y="77800"/>
                </a:lnTo>
                <a:lnTo>
                  <a:pt x="492457" y="51145"/>
                </a:lnTo>
                <a:lnTo>
                  <a:pt x="453274" y="29530"/>
                </a:lnTo>
                <a:lnTo>
                  <a:pt x="410941" y="13462"/>
                </a:lnTo>
                <a:lnTo>
                  <a:pt x="365949" y="3450"/>
                </a:lnTo>
                <a:lnTo>
                  <a:pt x="318785" y="0"/>
                </a:lnTo>
                <a:close/>
              </a:path>
            </a:pathLst>
          </a:custGeom>
          <a:solidFill>
            <a:srgbClr val="7A2E92"/>
          </a:solidFill>
        </p:spPr>
        <p:txBody>
          <a:bodyPr wrap="square" lIns="0" tIns="0" rIns="0" bIns="0" rtlCol="0"/>
          <a:lstStyle/>
          <a:p>
            <a:endParaRPr/>
          </a:p>
        </p:txBody>
      </p:sp>
      <p:sp>
        <p:nvSpPr>
          <p:cNvPr id="22" name="bg object 22"/>
          <p:cNvSpPr/>
          <p:nvPr/>
        </p:nvSpPr>
        <p:spPr>
          <a:xfrm>
            <a:off x="8491685" y="3706571"/>
            <a:ext cx="637540" cy="634365"/>
          </a:xfrm>
          <a:custGeom>
            <a:avLst/>
            <a:gdLst/>
            <a:ahLst/>
            <a:cxnLst/>
            <a:rect l="l" t="t" r="r" b="b"/>
            <a:pathLst>
              <a:path w="637540" h="634364">
                <a:moveTo>
                  <a:pt x="637546" y="0"/>
                </a:moveTo>
                <a:lnTo>
                  <a:pt x="0" y="0"/>
                </a:lnTo>
                <a:lnTo>
                  <a:pt x="0" y="634032"/>
                </a:lnTo>
                <a:lnTo>
                  <a:pt x="637546" y="634032"/>
                </a:lnTo>
                <a:lnTo>
                  <a:pt x="637546" y="0"/>
                </a:lnTo>
                <a:close/>
              </a:path>
            </a:pathLst>
          </a:custGeom>
          <a:solidFill>
            <a:srgbClr val="CE036A"/>
          </a:solidFill>
        </p:spPr>
        <p:txBody>
          <a:bodyPr wrap="square" lIns="0" tIns="0" rIns="0" bIns="0" rtlCol="0"/>
          <a:lstStyle/>
          <a:p>
            <a:endParaRPr/>
          </a:p>
        </p:txBody>
      </p:sp>
      <p:pic>
        <p:nvPicPr>
          <p:cNvPr id="23" name="bg object 23"/>
          <p:cNvPicPr/>
          <p:nvPr/>
        </p:nvPicPr>
        <p:blipFill>
          <a:blip r:embed="rId3" cstate="print"/>
          <a:stretch>
            <a:fillRect/>
          </a:stretch>
        </p:blipFill>
        <p:spPr>
          <a:xfrm>
            <a:off x="3897781" y="1454824"/>
            <a:ext cx="1369510" cy="1137868"/>
          </a:xfrm>
          <a:prstGeom prst="rect">
            <a:avLst/>
          </a:prstGeom>
        </p:spPr>
      </p:pic>
      <p:sp>
        <p:nvSpPr>
          <p:cNvPr id="24" name="bg object 24"/>
          <p:cNvSpPr/>
          <p:nvPr/>
        </p:nvSpPr>
        <p:spPr>
          <a:xfrm>
            <a:off x="304800" y="4629911"/>
            <a:ext cx="2286000" cy="457200"/>
          </a:xfrm>
          <a:custGeom>
            <a:avLst/>
            <a:gdLst/>
            <a:ahLst/>
            <a:cxnLst/>
            <a:rect l="l" t="t" r="r" b="b"/>
            <a:pathLst>
              <a:path w="2286000" h="457200">
                <a:moveTo>
                  <a:pt x="2286000" y="0"/>
                </a:moveTo>
                <a:lnTo>
                  <a:pt x="0" y="0"/>
                </a:lnTo>
                <a:lnTo>
                  <a:pt x="0" y="457200"/>
                </a:lnTo>
                <a:lnTo>
                  <a:pt x="2286000" y="457200"/>
                </a:lnTo>
                <a:lnTo>
                  <a:pt x="2286000" y="0"/>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457247" y="4780796"/>
            <a:ext cx="1825990" cy="260059"/>
          </a:xfrm>
          <a:prstGeom prst="rect">
            <a:avLst/>
          </a:prstGeom>
        </p:spPr>
      </p:pic>
      <p:sp>
        <p:nvSpPr>
          <p:cNvPr id="17" name="bg object 17"/>
          <p:cNvSpPr/>
          <p:nvPr/>
        </p:nvSpPr>
        <p:spPr>
          <a:xfrm>
            <a:off x="8491685" y="787716"/>
            <a:ext cx="637540" cy="638175"/>
          </a:xfrm>
          <a:custGeom>
            <a:avLst/>
            <a:gdLst/>
            <a:ahLst/>
            <a:cxnLst/>
            <a:rect l="l" t="t" r="r" b="b"/>
            <a:pathLst>
              <a:path w="637540" h="638175">
                <a:moveTo>
                  <a:pt x="318785" y="0"/>
                </a:moveTo>
                <a:lnTo>
                  <a:pt x="272473" y="3538"/>
                </a:lnTo>
                <a:lnTo>
                  <a:pt x="228004" y="13793"/>
                </a:lnTo>
                <a:lnTo>
                  <a:pt x="185921" y="30223"/>
                </a:lnTo>
                <a:lnTo>
                  <a:pt x="146762" y="52286"/>
                </a:lnTo>
                <a:lnTo>
                  <a:pt x="111070" y="79441"/>
                </a:lnTo>
                <a:lnTo>
                  <a:pt x="79386" y="111145"/>
                </a:lnTo>
                <a:lnTo>
                  <a:pt x="52249" y="146857"/>
                </a:lnTo>
                <a:lnTo>
                  <a:pt x="30201" y="186036"/>
                </a:lnTo>
                <a:lnTo>
                  <a:pt x="13783" y="228139"/>
                </a:lnTo>
                <a:lnTo>
                  <a:pt x="3536" y="272626"/>
                </a:lnTo>
                <a:lnTo>
                  <a:pt x="0" y="318953"/>
                </a:lnTo>
                <a:lnTo>
                  <a:pt x="3536" y="366106"/>
                </a:lnTo>
                <a:lnTo>
                  <a:pt x="13783" y="411097"/>
                </a:lnTo>
                <a:lnTo>
                  <a:pt x="30201" y="453436"/>
                </a:lnTo>
                <a:lnTo>
                  <a:pt x="52249" y="492633"/>
                </a:lnTo>
                <a:lnTo>
                  <a:pt x="79386" y="528196"/>
                </a:lnTo>
                <a:lnTo>
                  <a:pt x="111070" y="559635"/>
                </a:lnTo>
                <a:lnTo>
                  <a:pt x="146762" y="586458"/>
                </a:lnTo>
                <a:lnTo>
                  <a:pt x="185921" y="608175"/>
                </a:lnTo>
                <a:lnTo>
                  <a:pt x="228004" y="624295"/>
                </a:lnTo>
                <a:lnTo>
                  <a:pt x="272473" y="634327"/>
                </a:lnTo>
                <a:lnTo>
                  <a:pt x="318785" y="637780"/>
                </a:lnTo>
                <a:lnTo>
                  <a:pt x="365949" y="634327"/>
                </a:lnTo>
                <a:lnTo>
                  <a:pt x="410941" y="624295"/>
                </a:lnTo>
                <a:lnTo>
                  <a:pt x="453274" y="608175"/>
                </a:lnTo>
                <a:lnTo>
                  <a:pt x="492457" y="586458"/>
                </a:lnTo>
                <a:lnTo>
                  <a:pt x="528003" y="559635"/>
                </a:lnTo>
                <a:lnTo>
                  <a:pt x="559421" y="528196"/>
                </a:lnTo>
                <a:lnTo>
                  <a:pt x="586224" y="492633"/>
                </a:lnTo>
                <a:lnTo>
                  <a:pt x="607921" y="453436"/>
                </a:lnTo>
                <a:lnTo>
                  <a:pt x="624025" y="411097"/>
                </a:lnTo>
                <a:lnTo>
                  <a:pt x="634046" y="366106"/>
                </a:lnTo>
                <a:lnTo>
                  <a:pt x="637495" y="318953"/>
                </a:lnTo>
                <a:lnTo>
                  <a:pt x="634046" y="272626"/>
                </a:lnTo>
                <a:lnTo>
                  <a:pt x="624025" y="228139"/>
                </a:lnTo>
                <a:lnTo>
                  <a:pt x="607921" y="186036"/>
                </a:lnTo>
                <a:lnTo>
                  <a:pt x="586224" y="146857"/>
                </a:lnTo>
                <a:lnTo>
                  <a:pt x="559421" y="111145"/>
                </a:lnTo>
                <a:lnTo>
                  <a:pt x="528003" y="79441"/>
                </a:lnTo>
                <a:lnTo>
                  <a:pt x="492457" y="52286"/>
                </a:lnTo>
                <a:lnTo>
                  <a:pt x="453274" y="30223"/>
                </a:lnTo>
                <a:lnTo>
                  <a:pt x="410941" y="13793"/>
                </a:lnTo>
                <a:lnTo>
                  <a:pt x="365949" y="3538"/>
                </a:lnTo>
                <a:lnTo>
                  <a:pt x="318785" y="0"/>
                </a:lnTo>
                <a:close/>
              </a:path>
            </a:pathLst>
          </a:custGeom>
          <a:solidFill>
            <a:srgbClr val="7A2E92"/>
          </a:solidFill>
        </p:spPr>
        <p:txBody>
          <a:bodyPr wrap="square" lIns="0" tIns="0" rIns="0" bIns="0" rtlCol="0"/>
          <a:lstStyle/>
          <a:p>
            <a:endParaRPr/>
          </a:p>
        </p:txBody>
      </p:sp>
      <p:sp>
        <p:nvSpPr>
          <p:cNvPr id="18" name="bg object 18"/>
          <p:cNvSpPr/>
          <p:nvPr/>
        </p:nvSpPr>
        <p:spPr>
          <a:xfrm>
            <a:off x="7523988" y="1759392"/>
            <a:ext cx="634365" cy="638175"/>
          </a:xfrm>
          <a:custGeom>
            <a:avLst/>
            <a:gdLst/>
            <a:ahLst/>
            <a:cxnLst/>
            <a:rect l="l" t="t" r="r" b="b"/>
            <a:pathLst>
              <a:path w="634365" h="638175">
                <a:moveTo>
                  <a:pt x="315139" y="0"/>
                </a:moveTo>
                <a:lnTo>
                  <a:pt x="268833" y="3538"/>
                </a:lnTo>
                <a:lnTo>
                  <a:pt x="224369" y="13793"/>
                </a:lnTo>
                <a:lnTo>
                  <a:pt x="182289" y="30223"/>
                </a:lnTo>
                <a:lnTo>
                  <a:pt x="143132" y="52286"/>
                </a:lnTo>
                <a:lnTo>
                  <a:pt x="107441" y="79441"/>
                </a:lnTo>
                <a:lnTo>
                  <a:pt x="75757" y="111145"/>
                </a:lnTo>
                <a:lnTo>
                  <a:pt x="48620" y="146857"/>
                </a:lnTo>
                <a:lnTo>
                  <a:pt x="26572" y="186036"/>
                </a:lnTo>
                <a:lnTo>
                  <a:pt x="10153" y="228139"/>
                </a:lnTo>
                <a:lnTo>
                  <a:pt x="0" y="272216"/>
                </a:lnTo>
                <a:lnTo>
                  <a:pt x="0" y="366548"/>
                </a:lnTo>
                <a:lnTo>
                  <a:pt x="10153" y="411143"/>
                </a:lnTo>
                <a:lnTo>
                  <a:pt x="26572" y="453491"/>
                </a:lnTo>
                <a:lnTo>
                  <a:pt x="48620" y="492689"/>
                </a:lnTo>
                <a:lnTo>
                  <a:pt x="75757" y="528248"/>
                </a:lnTo>
                <a:lnTo>
                  <a:pt x="107441" y="559678"/>
                </a:lnTo>
                <a:lnTo>
                  <a:pt x="143132" y="586490"/>
                </a:lnTo>
                <a:lnTo>
                  <a:pt x="182289" y="608196"/>
                </a:lnTo>
                <a:lnTo>
                  <a:pt x="224369" y="624306"/>
                </a:lnTo>
                <a:lnTo>
                  <a:pt x="268833" y="634330"/>
                </a:lnTo>
                <a:lnTo>
                  <a:pt x="315139" y="637780"/>
                </a:lnTo>
                <a:lnTo>
                  <a:pt x="362293" y="634330"/>
                </a:lnTo>
                <a:lnTo>
                  <a:pt x="407284" y="624306"/>
                </a:lnTo>
                <a:lnTo>
                  <a:pt x="449620" y="608196"/>
                </a:lnTo>
                <a:lnTo>
                  <a:pt x="488812" y="586490"/>
                </a:lnTo>
                <a:lnTo>
                  <a:pt x="524369" y="559678"/>
                </a:lnTo>
                <a:lnTo>
                  <a:pt x="555801" y="528248"/>
                </a:lnTo>
                <a:lnTo>
                  <a:pt x="582618" y="492689"/>
                </a:lnTo>
                <a:lnTo>
                  <a:pt x="604330" y="453491"/>
                </a:lnTo>
                <a:lnTo>
                  <a:pt x="620445" y="411143"/>
                </a:lnTo>
                <a:lnTo>
                  <a:pt x="630473" y="366134"/>
                </a:lnTo>
                <a:lnTo>
                  <a:pt x="633925" y="318953"/>
                </a:lnTo>
                <a:lnTo>
                  <a:pt x="630473" y="272626"/>
                </a:lnTo>
                <a:lnTo>
                  <a:pt x="620445" y="228139"/>
                </a:lnTo>
                <a:lnTo>
                  <a:pt x="604330" y="186036"/>
                </a:lnTo>
                <a:lnTo>
                  <a:pt x="582618" y="146857"/>
                </a:lnTo>
                <a:lnTo>
                  <a:pt x="555801" y="111145"/>
                </a:lnTo>
                <a:lnTo>
                  <a:pt x="524369" y="79441"/>
                </a:lnTo>
                <a:lnTo>
                  <a:pt x="488812" y="52286"/>
                </a:lnTo>
                <a:lnTo>
                  <a:pt x="449620" y="30223"/>
                </a:lnTo>
                <a:lnTo>
                  <a:pt x="407284" y="13793"/>
                </a:lnTo>
                <a:lnTo>
                  <a:pt x="362293" y="3538"/>
                </a:lnTo>
                <a:lnTo>
                  <a:pt x="315139" y="0"/>
                </a:lnTo>
                <a:close/>
              </a:path>
            </a:pathLst>
          </a:custGeom>
          <a:solidFill>
            <a:srgbClr val="7A2E92"/>
          </a:solidFill>
        </p:spPr>
        <p:txBody>
          <a:bodyPr wrap="square" lIns="0" tIns="0" rIns="0" bIns="0" rtlCol="0"/>
          <a:lstStyle/>
          <a:p>
            <a:endParaRPr/>
          </a:p>
        </p:txBody>
      </p:sp>
      <p:sp>
        <p:nvSpPr>
          <p:cNvPr id="19" name="bg object 19"/>
          <p:cNvSpPr/>
          <p:nvPr/>
        </p:nvSpPr>
        <p:spPr>
          <a:xfrm>
            <a:off x="8491685" y="1759392"/>
            <a:ext cx="637540" cy="638175"/>
          </a:xfrm>
          <a:custGeom>
            <a:avLst/>
            <a:gdLst/>
            <a:ahLst/>
            <a:cxnLst/>
            <a:rect l="l" t="t" r="r" b="b"/>
            <a:pathLst>
              <a:path w="637540" h="638175">
                <a:moveTo>
                  <a:pt x="637546" y="0"/>
                </a:moveTo>
                <a:lnTo>
                  <a:pt x="0" y="0"/>
                </a:lnTo>
                <a:lnTo>
                  <a:pt x="0" y="637780"/>
                </a:lnTo>
                <a:lnTo>
                  <a:pt x="637546" y="637780"/>
                </a:lnTo>
                <a:lnTo>
                  <a:pt x="637546" y="0"/>
                </a:lnTo>
                <a:close/>
              </a:path>
            </a:pathLst>
          </a:custGeom>
          <a:solidFill>
            <a:srgbClr val="CE036A"/>
          </a:solidFill>
        </p:spPr>
        <p:txBody>
          <a:bodyPr wrap="square" lIns="0" tIns="0" rIns="0" bIns="0" rtlCol="0"/>
          <a:lstStyle/>
          <a:p>
            <a:endParaRPr/>
          </a:p>
        </p:txBody>
      </p:sp>
      <p:sp>
        <p:nvSpPr>
          <p:cNvPr id="20" name="bg object 20"/>
          <p:cNvSpPr/>
          <p:nvPr/>
        </p:nvSpPr>
        <p:spPr>
          <a:xfrm>
            <a:off x="7523988" y="2734891"/>
            <a:ext cx="634365" cy="634365"/>
          </a:xfrm>
          <a:custGeom>
            <a:avLst/>
            <a:gdLst/>
            <a:ahLst/>
            <a:cxnLst/>
            <a:rect l="l" t="t" r="r" b="b"/>
            <a:pathLst>
              <a:path w="634365" h="634364">
                <a:moveTo>
                  <a:pt x="633915" y="0"/>
                </a:moveTo>
                <a:lnTo>
                  <a:pt x="0" y="0"/>
                </a:lnTo>
                <a:lnTo>
                  <a:pt x="0" y="634032"/>
                </a:lnTo>
                <a:lnTo>
                  <a:pt x="633915" y="634032"/>
                </a:lnTo>
                <a:lnTo>
                  <a:pt x="633915" y="0"/>
                </a:lnTo>
                <a:close/>
              </a:path>
            </a:pathLst>
          </a:custGeom>
          <a:solidFill>
            <a:srgbClr val="CE036A"/>
          </a:solidFill>
        </p:spPr>
        <p:txBody>
          <a:bodyPr wrap="square" lIns="0" tIns="0" rIns="0" bIns="0" rtlCol="0"/>
          <a:lstStyle/>
          <a:p>
            <a:endParaRPr/>
          </a:p>
        </p:txBody>
      </p:sp>
      <p:sp>
        <p:nvSpPr>
          <p:cNvPr id="21" name="bg object 21"/>
          <p:cNvSpPr/>
          <p:nvPr/>
        </p:nvSpPr>
        <p:spPr>
          <a:xfrm>
            <a:off x="8491685" y="2734866"/>
            <a:ext cx="637540" cy="634365"/>
          </a:xfrm>
          <a:custGeom>
            <a:avLst/>
            <a:gdLst/>
            <a:ahLst/>
            <a:cxnLst/>
            <a:rect l="l" t="t" r="r" b="b"/>
            <a:pathLst>
              <a:path w="637540" h="634364">
                <a:moveTo>
                  <a:pt x="318785" y="0"/>
                </a:moveTo>
                <a:lnTo>
                  <a:pt x="272473" y="3450"/>
                </a:lnTo>
                <a:lnTo>
                  <a:pt x="228004" y="13462"/>
                </a:lnTo>
                <a:lnTo>
                  <a:pt x="185921" y="29530"/>
                </a:lnTo>
                <a:lnTo>
                  <a:pt x="146762" y="51145"/>
                </a:lnTo>
                <a:lnTo>
                  <a:pt x="111070" y="77800"/>
                </a:lnTo>
                <a:lnTo>
                  <a:pt x="79386" y="108987"/>
                </a:lnTo>
                <a:lnTo>
                  <a:pt x="52249" y="144200"/>
                </a:lnTo>
                <a:lnTo>
                  <a:pt x="30201" y="182931"/>
                </a:lnTo>
                <a:lnTo>
                  <a:pt x="13783" y="224672"/>
                </a:lnTo>
                <a:lnTo>
                  <a:pt x="3536" y="268915"/>
                </a:lnTo>
                <a:lnTo>
                  <a:pt x="0" y="315155"/>
                </a:lnTo>
                <a:lnTo>
                  <a:pt x="3536" y="362326"/>
                </a:lnTo>
                <a:lnTo>
                  <a:pt x="13783" y="407333"/>
                </a:lnTo>
                <a:lnTo>
                  <a:pt x="30201" y="449685"/>
                </a:lnTo>
                <a:lnTo>
                  <a:pt x="52249" y="488891"/>
                </a:lnTo>
                <a:lnTo>
                  <a:pt x="79386" y="524461"/>
                </a:lnTo>
                <a:lnTo>
                  <a:pt x="111070" y="555905"/>
                </a:lnTo>
                <a:lnTo>
                  <a:pt x="146762" y="582732"/>
                </a:lnTo>
                <a:lnTo>
                  <a:pt x="185921" y="604451"/>
                </a:lnTo>
                <a:lnTo>
                  <a:pt x="228004" y="620572"/>
                </a:lnTo>
                <a:lnTo>
                  <a:pt x="272473" y="630605"/>
                </a:lnTo>
                <a:lnTo>
                  <a:pt x="318785" y="634058"/>
                </a:lnTo>
                <a:lnTo>
                  <a:pt x="365949" y="630605"/>
                </a:lnTo>
                <a:lnTo>
                  <a:pt x="410941" y="620572"/>
                </a:lnTo>
                <a:lnTo>
                  <a:pt x="453274" y="604451"/>
                </a:lnTo>
                <a:lnTo>
                  <a:pt x="492457" y="582732"/>
                </a:lnTo>
                <a:lnTo>
                  <a:pt x="528003" y="555905"/>
                </a:lnTo>
                <a:lnTo>
                  <a:pt x="559421" y="524461"/>
                </a:lnTo>
                <a:lnTo>
                  <a:pt x="586224" y="488891"/>
                </a:lnTo>
                <a:lnTo>
                  <a:pt x="607921" y="449685"/>
                </a:lnTo>
                <a:lnTo>
                  <a:pt x="624025" y="407333"/>
                </a:lnTo>
                <a:lnTo>
                  <a:pt x="634046" y="362326"/>
                </a:lnTo>
                <a:lnTo>
                  <a:pt x="637495" y="315155"/>
                </a:lnTo>
                <a:lnTo>
                  <a:pt x="634046" y="268915"/>
                </a:lnTo>
                <a:lnTo>
                  <a:pt x="624025" y="224672"/>
                </a:lnTo>
                <a:lnTo>
                  <a:pt x="607921" y="182931"/>
                </a:lnTo>
                <a:lnTo>
                  <a:pt x="586224" y="144200"/>
                </a:lnTo>
                <a:lnTo>
                  <a:pt x="559421" y="108988"/>
                </a:lnTo>
                <a:lnTo>
                  <a:pt x="528003" y="77800"/>
                </a:lnTo>
                <a:lnTo>
                  <a:pt x="492457" y="51145"/>
                </a:lnTo>
                <a:lnTo>
                  <a:pt x="453274" y="29530"/>
                </a:lnTo>
                <a:lnTo>
                  <a:pt x="410941" y="13462"/>
                </a:lnTo>
                <a:lnTo>
                  <a:pt x="365949" y="3450"/>
                </a:lnTo>
                <a:lnTo>
                  <a:pt x="318785" y="0"/>
                </a:lnTo>
                <a:close/>
              </a:path>
            </a:pathLst>
          </a:custGeom>
          <a:solidFill>
            <a:srgbClr val="7A2E92"/>
          </a:solidFill>
        </p:spPr>
        <p:txBody>
          <a:bodyPr wrap="square" lIns="0" tIns="0" rIns="0" bIns="0" rtlCol="0"/>
          <a:lstStyle/>
          <a:p>
            <a:endParaRPr/>
          </a:p>
        </p:txBody>
      </p:sp>
      <p:sp>
        <p:nvSpPr>
          <p:cNvPr id="22" name="bg object 22"/>
          <p:cNvSpPr/>
          <p:nvPr/>
        </p:nvSpPr>
        <p:spPr>
          <a:xfrm>
            <a:off x="8491685" y="3706571"/>
            <a:ext cx="637540" cy="634365"/>
          </a:xfrm>
          <a:custGeom>
            <a:avLst/>
            <a:gdLst/>
            <a:ahLst/>
            <a:cxnLst/>
            <a:rect l="l" t="t" r="r" b="b"/>
            <a:pathLst>
              <a:path w="637540" h="634364">
                <a:moveTo>
                  <a:pt x="637546" y="0"/>
                </a:moveTo>
                <a:lnTo>
                  <a:pt x="0" y="0"/>
                </a:lnTo>
                <a:lnTo>
                  <a:pt x="0" y="634032"/>
                </a:lnTo>
                <a:lnTo>
                  <a:pt x="637546" y="634032"/>
                </a:lnTo>
                <a:lnTo>
                  <a:pt x="637546" y="0"/>
                </a:lnTo>
                <a:close/>
              </a:path>
            </a:pathLst>
          </a:custGeom>
          <a:solidFill>
            <a:srgbClr val="CE036A"/>
          </a:solidFill>
        </p:spPr>
        <p:txBody>
          <a:bodyPr wrap="square" lIns="0" tIns="0" rIns="0" bIns="0" rtlCol="0"/>
          <a:lstStyle/>
          <a:p>
            <a:endParaRPr/>
          </a:p>
        </p:txBody>
      </p:sp>
      <p:sp>
        <p:nvSpPr>
          <p:cNvPr id="2" name="Holder 2"/>
          <p:cNvSpPr>
            <a:spLocks noGrp="1"/>
          </p:cNvSpPr>
          <p:nvPr>
            <p:ph type="title"/>
          </p:nvPr>
        </p:nvSpPr>
        <p:spPr>
          <a:xfrm>
            <a:off x="3505708" y="271398"/>
            <a:ext cx="2132583" cy="391159"/>
          </a:xfrm>
          <a:prstGeom prst="rect">
            <a:avLst/>
          </a:prstGeom>
        </p:spPr>
        <p:txBody>
          <a:bodyPr wrap="square" lIns="0" tIns="0" rIns="0" bIns="0">
            <a:spAutoFit/>
          </a:bodyPr>
          <a:lstStyle>
            <a:lvl1pPr>
              <a:defRPr sz="2400" b="0" i="0">
                <a:solidFill>
                  <a:srgbClr val="7A2D92"/>
                </a:solidFill>
                <a:latin typeface="Calibri"/>
                <a:cs typeface="Calibri"/>
              </a:defRPr>
            </a:lvl1pPr>
          </a:lstStyle>
          <a:p>
            <a:endParaRPr/>
          </a:p>
        </p:txBody>
      </p:sp>
      <p:sp>
        <p:nvSpPr>
          <p:cNvPr id="3" name="Holder 3"/>
          <p:cNvSpPr>
            <a:spLocks noGrp="1"/>
          </p:cNvSpPr>
          <p:nvPr>
            <p:ph type="body" idx="1"/>
          </p:nvPr>
        </p:nvSpPr>
        <p:spPr>
          <a:xfrm>
            <a:off x="383540" y="813942"/>
            <a:ext cx="8376919" cy="309816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11/28/2023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5.xml"/><Relationship Id="rId5" Type="http://schemas.openxmlformats.org/officeDocument/2006/relationships/image" Target="../media/image20.jpg"/><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4.xml"/><Relationship Id="rId4" Type="http://schemas.openxmlformats.org/officeDocument/2006/relationships/image" Target="../media/image31.jpg"/></Relationships>
</file>

<file path=ppt/slides/_rels/slide6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hyperlink" Target="https://www.javascripttutorial.net/javascript-prototypal-inheritance/" TargetMode="External"/><Relationship Id="rId7" Type="http://schemas.openxmlformats.org/officeDocument/2006/relationships/hyperlink" Target="https://www.typescripttutorial.net/typescript-tutorial/typescript-type-annotations/" TargetMode="External"/><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hyperlink" Target="https://www.typescriptlang.org/" TargetMode="External"/><Relationship Id="rId5" Type="http://schemas.openxmlformats.org/officeDocument/2006/relationships/hyperlink" Target="https://www.typescripttutorial.net/" TargetMode="External"/><Relationship Id="rId4" Type="http://schemas.openxmlformats.org/officeDocument/2006/relationships/hyperlink" Target="https://www.javascripttutorial.net/es6/javascript-clas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object 21"/>
          <p:cNvSpPr/>
          <p:nvPr/>
        </p:nvSpPr>
        <p:spPr>
          <a:xfrm>
            <a:off x="7864011" y="238626"/>
            <a:ext cx="914400" cy="889472"/>
          </a:xfrm>
          <a:custGeom>
            <a:avLst/>
            <a:gdLst/>
            <a:ahLst/>
            <a:cxnLst/>
            <a:rect l="l" t="t" r="r" b="b"/>
            <a:pathLst>
              <a:path w="637540" h="638175">
                <a:moveTo>
                  <a:pt x="318790" y="0"/>
                </a:moveTo>
                <a:lnTo>
                  <a:pt x="272477" y="3538"/>
                </a:lnTo>
                <a:lnTo>
                  <a:pt x="228008" y="13793"/>
                </a:lnTo>
                <a:lnTo>
                  <a:pt x="185923" y="30223"/>
                </a:lnTo>
                <a:lnTo>
                  <a:pt x="146764" y="52286"/>
                </a:lnTo>
                <a:lnTo>
                  <a:pt x="111072" y="79441"/>
                </a:lnTo>
                <a:lnTo>
                  <a:pt x="79387" y="111145"/>
                </a:lnTo>
                <a:lnTo>
                  <a:pt x="52250" y="146857"/>
                </a:lnTo>
                <a:lnTo>
                  <a:pt x="30201" y="186036"/>
                </a:lnTo>
                <a:lnTo>
                  <a:pt x="13783" y="228139"/>
                </a:lnTo>
                <a:lnTo>
                  <a:pt x="3536" y="272626"/>
                </a:lnTo>
                <a:lnTo>
                  <a:pt x="0" y="318953"/>
                </a:lnTo>
                <a:lnTo>
                  <a:pt x="3536" y="366106"/>
                </a:lnTo>
                <a:lnTo>
                  <a:pt x="13783" y="411097"/>
                </a:lnTo>
                <a:lnTo>
                  <a:pt x="30201" y="453436"/>
                </a:lnTo>
                <a:lnTo>
                  <a:pt x="52250" y="492633"/>
                </a:lnTo>
                <a:lnTo>
                  <a:pt x="79387" y="528196"/>
                </a:lnTo>
                <a:lnTo>
                  <a:pt x="111072" y="559635"/>
                </a:lnTo>
                <a:lnTo>
                  <a:pt x="146764" y="586458"/>
                </a:lnTo>
                <a:lnTo>
                  <a:pt x="185923" y="608175"/>
                </a:lnTo>
                <a:lnTo>
                  <a:pt x="228008" y="624295"/>
                </a:lnTo>
                <a:lnTo>
                  <a:pt x="272477" y="634327"/>
                </a:lnTo>
                <a:lnTo>
                  <a:pt x="318790" y="637780"/>
                </a:lnTo>
                <a:lnTo>
                  <a:pt x="365954" y="634327"/>
                </a:lnTo>
                <a:lnTo>
                  <a:pt x="410947" y="624295"/>
                </a:lnTo>
                <a:lnTo>
                  <a:pt x="453280" y="608175"/>
                </a:lnTo>
                <a:lnTo>
                  <a:pt x="492464" y="586458"/>
                </a:lnTo>
                <a:lnTo>
                  <a:pt x="528010" y="559635"/>
                </a:lnTo>
                <a:lnTo>
                  <a:pt x="559429" y="528196"/>
                </a:lnTo>
                <a:lnTo>
                  <a:pt x="586232" y="492633"/>
                </a:lnTo>
                <a:lnTo>
                  <a:pt x="607930" y="453436"/>
                </a:lnTo>
                <a:lnTo>
                  <a:pt x="624034" y="411097"/>
                </a:lnTo>
                <a:lnTo>
                  <a:pt x="634055" y="366106"/>
                </a:lnTo>
                <a:lnTo>
                  <a:pt x="637504" y="318953"/>
                </a:lnTo>
                <a:lnTo>
                  <a:pt x="634055" y="272626"/>
                </a:lnTo>
                <a:lnTo>
                  <a:pt x="624034" y="228139"/>
                </a:lnTo>
                <a:lnTo>
                  <a:pt x="607930" y="186036"/>
                </a:lnTo>
                <a:lnTo>
                  <a:pt x="586232" y="146857"/>
                </a:lnTo>
                <a:lnTo>
                  <a:pt x="559429" y="111145"/>
                </a:lnTo>
                <a:lnTo>
                  <a:pt x="528010" y="79441"/>
                </a:lnTo>
                <a:lnTo>
                  <a:pt x="492464" y="52286"/>
                </a:lnTo>
                <a:lnTo>
                  <a:pt x="453280" y="30223"/>
                </a:lnTo>
                <a:lnTo>
                  <a:pt x="410947" y="13793"/>
                </a:lnTo>
                <a:lnTo>
                  <a:pt x="365954" y="3538"/>
                </a:lnTo>
                <a:lnTo>
                  <a:pt x="318790" y="0"/>
                </a:lnTo>
                <a:close/>
              </a:path>
            </a:pathLst>
          </a:custGeom>
          <a:solidFill>
            <a:srgbClr val="00B0F0"/>
          </a:solidFill>
        </p:spPr>
        <p:txBody>
          <a:bodyPr wrap="square" lIns="0" tIns="0" rIns="0" bIns="0" rtlCol="0"/>
          <a:lstStyle/>
          <a:p>
            <a:endParaRPr/>
          </a:p>
        </p:txBody>
      </p:sp>
      <p:sp>
        <p:nvSpPr>
          <p:cNvPr id="14" name="object 23"/>
          <p:cNvSpPr/>
          <p:nvPr/>
        </p:nvSpPr>
        <p:spPr>
          <a:xfrm>
            <a:off x="7848600" y="2820458"/>
            <a:ext cx="990600" cy="943968"/>
          </a:xfrm>
          <a:custGeom>
            <a:avLst/>
            <a:gdLst/>
            <a:ahLst/>
            <a:cxnLst/>
            <a:rect l="l" t="t" r="r" b="b"/>
            <a:pathLst>
              <a:path w="634364" h="638175">
                <a:moveTo>
                  <a:pt x="315144" y="0"/>
                </a:moveTo>
                <a:lnTo>
                  <a:pt x="268838" y="3538"/>
                </a:lnTo>
                <a:lnTo>
                  <a:pt x="224373" y="13793"/>
                </a:lnTo>
                <a:lnTo>
                  <a:pt x="182292" y="30223"/>
                </a:lnTo>
                <a:lnTo>
                  <a:pt x="143135" y="52286"/>
                </a:lnTo>
                <a:lnTo>
                  <a:pt x="107443" y="79441"/>
                </a:lnTo>
                <a:lnTo>
                  <a:pt x="75759" y="111145"/>
                </a:lnTo>
                <a:lnTo>
                  <a:pt x="48621" y="146857"/>
                </a:lnTo>
                <a:lnTo>
                  <a:pt x="26573" y="186036"/>
                </a:lnTo>
                <a:lnTo>
                  <a:pt x="10154" y="228139"/>
                </a:lnTo>
                <a:lnTo>
                  <a:pt x="0" y="272219"/>
                </a:lnTo>
                <a:lnTo>
                  <a:pt x="0" y="366546"/>
                </a:lnTo>
                <a:lnTo>
                  <a:pt x="10154" y="411143"/>
                </a:lnTo>
                <a:lnTo>
                  <a:pt x="26573" y="453491"/>
                </a:lnTo>
                <a:lnTo>
                  <a:pt x="48621" y="492689"/>
                </a:lnTo>
                <a:lnTo>
                  <a:pt x="75759" y="528248"/>
                </a:lnTo>
                <a:lnTo>
                  <a:pt x="107443" y="559678"/>
                </a:lnTo>
                <a:lnTo>
                  <a:pt x="143135" y="586490"/>
                </a:lnTo>
                <a:lnTo>
                  <a:pt x="182292" y="608196"/>
                </a:lnTo>
                <a:lnTo>
                  <a:pt x="224373" y="624306"/>
                </a:lnTo>
                <a:lnTo>
                  <a:pt x="268838" y="634330"/>
                </a:lnTo>
                <a:lnTo>
                  <a:pt x="315145" y="637780"/>
                </a:lnTo>
                <a:lnTo>
                  <a:pt x="362299" y="634330"/>
                </a:lnTo>
                <a:lnTo>
                  <a:pt x="407290" y="624306"/>
                </a:lnTo>
                <a:lnTo>
                  <a:pt x="449627" y="608196"/>
                </a:lnTo>
                <a:lnTo>
                  <a:pt x="488820" y="586490"/>
                </a:lnTo>
                <a:lnTo>
                  <a:pt x="524377" y="559678"/>
                </a:lnTo>
                <a:lnTo>
                  <a:pt x="555810" y="528248"/>
                </a:lnTo>
                <a:lnTo>
                  <a:pt x="582627" y="492689"/>
                </a:lnTo>
                <a:lnTo>
                  <a:pt x="604339" y="453491"/>
                </a:lnTo>
                <a:lnTo>
                  <a:pt x="620454" y="411143"/>
                </a:lnTo>
                <a:lnTo>
                  <a:pt x="630483" y="366134"/>
                </a:lnTo>
                <a:lnTo>
                  <a:pt x="633935" y="318953"/>
                </a:lnTo>
                <a:lnTo>
                  <a:pt x="630483" y="272626"/>
                </a:lnTo>
                <a:lnTo>
                  <a:pt x="620454" y="228139"/>
                </a:lnTo>
                <a:lnTo>
                  <a:pt x="604339" y="186036"/>
                </a:lnTo>
                <a:lnTo>
                  <a:pt x="582627" y="146857"/>
                </a:lnTo>
                <a:lnTo>
                  <a:pt x="555810" y="111145"/>
                </a:lnTo>
                <a:lnTo>
                  <a:pt x="524377" y="79441"/>
                </a:lnTo>
                <a:lnTo>
                  <a:pt x="488820" y="52286"/>
                </a:lnTo>
                <a:lnTo>
                  <a:pt x="449627" y="30223"/>
                </a:lnTo>
                <a:lnTo>
                  <a:pt x="407290" y="13793"/>
                </a:lnTo>
                <a:lnTo>
                  <a:pt x="362299" y="3538"/>
                </a:lnTo>
                <a:lnTo>
                  <a:pt x="315144" y="0"/>
                </a:lnTo>
                <a:close/>
              </a:path>
            </a:pathLst>
          </a:custGeom>
          <a:solidFill>
            <a:srgbClr val="C00000"/>
          </a:solidFill>
        </p:spPr>
        <p:txBody>
          <a:bodyPr wrap="square" lIns="0" tIns="0" rIns="0" bIns="0" rtlCol="0"/>
          <a:lstStyle/>
          <a:p>
            <a:endParaRPr/>
          </a:p>
        </p:txBody>
      </p:sp>
      <p:sp>
        <p:nvSpPr>
          <p:cNvPr id="6" name="object 6"/>
          <p:cNvSpPr/>
          <p:nvPr/>
        </p:nvSpPr>
        <p:spPr>
          <a:xfrm>
            <a:off x="1619199" y="504927"/>
            <a:ext cx="6350" cy="178435"/>
          </a:xfrm>
          <a:custGeom>
            <a:avLst/>
            <a:gdLst/>
            <a:ahLst/>
            <a:cxnLst/>
            <a:rect l="l" t="t" r="r" b="b"/>
            <a:pathLst>
              <a:path w="6350" h="178434">
                <a:moveTo>
                  <a:pt x="5999" y="0"/>
                </a:moveTo>
                <a:lnTo>
                  <a:pt x="0" y="0"/>
                </a:lnTo>
                <a:lnTo>
                  <a:pt x="0" y="177992"/>
                </a:lnTo>
                <a:lnTo>
                  <a:pt x="5999" y="177992"/>
                </a:lnTo>
                <a:lnTo>
                  <a:pt x="5999" y="0"/>
                </a:lnTo>
                <a:close/>
              </a:path>
            </a:pathLst>
          </a:custGeom>
          <a:solidFill>
            <a:srgbClr val="381652"/>
          </a:solidFill>
        </p:spPr>
        <p:txBody>
          <a:bodyPr wrap="square" lIns="0" tIns="0" rIns="0" bIns="0" rtlCol="0"/>
          <a:lstStyle/>
          <a:p>
            <a:endParaRPr/>
          </a:p>
        </p:txBody>
      </p:sp>
      <p:sp>
        <p:nvSpPr>
          <p:cNvPr id="33" name="object 33"/>
          <p:cNvSpPr txBox="1">
            <a:spLocks noGrp="1"/>
          </p:cNvSpPr>
          <p:nvPr>
            <p:ph type="title"/>
          </p:nvPr>
        </p:nvSpPr>
        <p:spPr>
          <a:xfrm>
            <a:off x="565659" y="1449434"/>
            <a:ext cx="3144104" cy="566822"/>
          </a:xfrm>
          <a:prstGeom prst="rect">
            <a:avLst/>
          </a:prstGeom>
        </p:spPr>
        <p:txBody>
          <a:bodyPr vert="horz" wrap="square" lIns="0" tIns="12700" rIns="0" bIns="0" rtlCol="0">
            <a:spAutoFit/>
          </a:bodyPr>
          <a:lstStyle/>
          <a:p>
            <a:pPr marL="12700">
              <a:lnSpc>
                <a:spcPct val="100000"/>
              </a:lnSpc>
              <a:spcBef>
                <a:spcPts val="20"/>
              </a:spcBef>
            </a:pPr>
            <a:r>
              <a:rPr sz="3600" b="1" spc="-5" dirty="0" smtClean="0">
                <a:solidFill>
                  <a:srgbClr val="DB0961"/>
                </a:solidFill>
                <a:latin typeface="Calibri"/>
                <a:cs typeface="Calibri"/>
              </a:rPr>
              <a:t>Angular</a:t>
            </a:r>
            <a:r>
              <a:rPr lang="en-IN" sz="3600" b="1" spc="-5" dirty="0" smtClean="0">
                <a:solidFill>
                  <a:srgbClr val="DB0961"/>
                </a:solidFill>
                <a:latin typeface="Calibri"/>
                <a:cs typeface="Calibri"/>
              </a:rPr>
              <a:t> Training</a:t>
            </a:r>
            <a:endParaRPr sz="3600" dirty="0">
              <a:latin typeface="Calibri"/>
              <a:cs typeface="Calibri"/>
            </a:endParaRPr>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99408"/>
            <a:ext cx="2514600" cy="1414463"/>
          </a:xfrm>
          <a:prstGeom prst="rect">
            <a:avLst/>
          </a:prstGeom>
        </p:spPr>
      </p:pic>
      <p:sp>
        <p:nvSpPr>
          <p:cNvPr id="15" name="object 23"/>
          <p:cNvSpPr/>
          <p:nvPr/>
        </p:nvSpPr>
        <p:spPr>
          <a:xfrm>
            <a:off x="5181600" y="175044"/>
            <a:ext cx="838200" cy="838200"/>
          </a:xfrm>
          <a:custGeom>
            <a:avLst/>
            <a:gdLst/>
            <a:ahLst/>
            <a:cxnLst/>
            <a:rect l="l" t="t" r="r" b="b"/>
            <a:pathLst>
              <a:path w="634364" h="638175">
                <a:moveTo>
                  <a:pt x="315144" y="0"/>
                </a:moveTo>
                <a:lnTo>
                  <a:pt x="268838" y="3538"/>
                </a:lnTo>
                <a:lnTo>
                  <a:pt x="224373" y="13793"/>
                </a:lnTo>
                <a:lnTo>
                  <a:pt x="182292" y="30223"/>
                </a:lnTo>
                <a:lnTo>
                  <a:pt x="143135" y="52286"/>
                </a:lnTo>
                <a:lnTo>
                  <a:pt x="107443" y="79441"/>
                </a:lnTo>
                <a:lnTo>
                  <a:pt x="75759" y="111145"/>
                </a:lnTo>
                <a:lnTo>
                  <a:pt x="48621" y="146857"/>
                </a:lnTo>
                <a:lnTo>
                  <a:pt x="26573" y="186036"/>
                </a:lnTo>
                <a:lnTo>
                  <a:pt x="10154" y="228139"/>
                </a:lnTo>
                <a:lnTo>
                  <a:pt x="0" y="272219"/>
                </a:lnTo>
                <a:lnTo>
                  <a:pt x="0" y="366546"/>
                </a:lnTo>
                <a:lnTo>
                  <a:pt x="10154" y="411143"/>
                </a:lnTo>
                <a:lnTo>
                  <a:pt x="26573" y="453491"/>
                </a:lnTo>
                <a:lnTo>
                  <a:pt x="48621" y="492689"/>
                </a:lnTo>
                <a:lnTo>
                  <a:pt x="75759" y="528248"/>
                </a:lnTo>
                <a:lnTo>
                  <a:pt x="107443" y="559678"/>
                </a:lnTo>
                <a:lnTo>
                  <a:pt x="143135" y="586490"/>
                </a:lnTo>
                <a:lnTo>
                  <a:pt x="182292" y="608196"/>
                </a:lnTo>
                <a:lnTo>
                  <a:pt x="224373" y="624306"/>
                </a:lnTo>
                <a:lnTo>
                  <a:pt x="268838" y="634330"/>
                </a:lnTo>
                <a:lnTo>
                  <a:pt x="315145" y="637780"/>
                </a:lnTo>
                <a:lnTo>
                  <a:pt x="362299" y="634330"/>
                </a:lnTo>
                <a:lnTo>
                  <a:pt x="407290" y="624306"/>
                </a:lnTo>
                <a:lnTo>
                  <a:pt x="449627" y="608196"/>
                </a:lnTo>
                <a:lnTo>
                  <a:pt x="488820" y="586490"/>
                </a:lnTo>
                <a:lnTo>
                  <a:pt x="524377" y="559678"/>
                </a:lnTo>
                <a:lnTo>
                  <a:pt x="555810" y="528248"/>
                </a:lnTo>
                <a:lnTo>
                  <a:pt x="582627" y="492689"/>
                </a:lnTo>
                <a:lnTo>
                  <a:pt x="604339" y="453491"/>
                </a:lnTo>
                <a:lnTo>
                  <a:pt x="620454" y="411143"/>
                </a:lnTo>
                <a:lnTo>
                  <a:pt x="630483" y="366134"/>
                </a:lnTo>
                <a:lnTo>
                  <a:pt x="633935" y="318953"/>
                </a:lnTo>
                <a:lnTo>
                  <a:pt x="630483" y="272626"/>
                </a:lnTo>
                <a:lnTo>
                  <a:pt x="620454" y="228139"/>
                </a:lnTo>
                <a:lnTo>
                  <a:pt x="604339" y="186036"/>
                </a:lnTo>
                <a:lnTo>
                  <a:pt x="582627" y="146857"/>
                </a:lnTo>
                <a:lnTo>
                  <a:pt x="555810" y="111145"/>
                </a:lnTo>
                <a:lnTo>
                  <a:pt x="524377" y="79441"/>
                </a:lnTo>
                <a:lnTo>
                  <a:pt x="488820" y="52286"/>
                </a:lnTo>
                <a:lnTo>
                  <a:pt x="449627" y="30223"/>
                </a:lnTo>
                <a:lnTo>
                  <a:pt x="407290" y="13793"/>
                </a:lnTo>
                <a:lnTo>
                  <a:pt x="362299" y="3538"/>
                </a:lnTo>
                <a:lnTo>
                  <a:pt x="315144" y="0"/>
                </a:lnTo>
                <a:close/>
              </a:path>
            </a:pathLst>
          </a:custGeom>
          <a:solidFill>
            <a:srgbClr val="FFC000"/>
          </a:solidFill>
        </p:spPr>
        <p:txBody>
          <a:bodyPr wrap="square" lIns="0" tIns="0" rIns="0" bIns="0" rtlCol="0"/>
          <a:lstStyle/>
          <a:p>
            <a:endParaRPr/>
          </a:p>
        </p:txBody>
      </p:sp>
      <p:pic>
        <p:nvPicPr>
          <p:cNvPr id="5" name="Picture 4"/>
          <p:cNvPicPr>
            <a:picLocks noChangeAspect="1"/>
          </p:cNvPicPr>
          <p:nvPr/>
        </p:nvPicPr>
        <p:blipFill>
          <a:blip r:embed="rId3"/>
          <a:stretch>
            <a:fillRect/>
          </a:stretch>
        </p:blipFill>
        <p:spPr>
          <a:xfrm>
            <a:off x="469970" y="2099815"/>
            <a:ext cx="2385255" cy="2385255"/>
          </a:xfrm>
          <a:prstGeom prst="rect">
            <a:avLst/>
          </a:prstGeom>
        </p:spPr>
      </p:pic>
      <p:sp>
        <p:nvSpPr>
          <p:cNvPr id="9" name="object 33"/>
          <p:cNvSpPr txBox="1">
            <a:spLocks/>
          </p:cNvSpPr>
          <p:nvPr/>
        </p:nvSpPr>
        <p:spPr>
          <a:xfrm>
            <a:off x="3886200" y="2419350"/>
            <a:ext cx="3144104" cy="566822"/>
          </a:xfrm>
          <a:prstGeom prst="rect">
            <a:avLst/>
          </a:prstGeom>
        </p:spPr>
        <p:txBody>
          <a:bodyPr vert="horz" wrap="square" lIns="0" tIns="12700" rIns="0" bIns="0" rtlCol="0">
            <a:spAutoFit/>
          </a:bodyPr>
          <a:lstStyle>
            <a:lvl1pPr>
              <a:defRPr sz="2400" b="0" i="0">
                <a:solidFill>
                  <a:srgbClr val="7A2D92"/>
                </a:solidFill>
                <a:latin typeface="Calibri"/>
                <a:ea typeface="+mj-ea"/>
                <a:cs typeface="Calibri"/>
              </a:defRPr>
            </a:lvl1pPr>
          </a:lstStyle>
          <a:p>
            <a:pPr marL="12700">
              <a:spcBef>
                <a:spcPts val="20"/>
              </a:spcBef>
            </a:pPr>
            <a:r>
              <a:rPr lang="en-IN" sz="3600" b="1" kern="0" spc="-5" dirty="0" smtClean="0">
                <a:solidFill>
                  <a:srgbClr val="00B0F0"/>
                </a:solidFill>
              </a:rPr>
              <a:t>Session -9</a:t>
            </a:r>
            <a:endParaRPr lang="en-IN" sz="3600" kern="0" dirty="0">
              <a:solidFill>
                <a:srgbClr val="00B0F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56350"/>
            <a:ext cx="9144000" cy="4487545"/>
            <a:chOff x="0" y="656350"/>
            <a:chExt cx="9144000" cy="4487545"/>
          </a:xfrm>
        </p:grpSpPr>
        <p:pic>
          <p:nvPicPr>
            <p:cNvPr id="3" name="object 3"/>
            <p:cNvPicPr/>
            <p:nvPr/>
          </p:nvPicPr>
          <p:blipFill>
            <a:blip r:embed="rId2" cstate="print"/>
            <a:stretch>
              <a:fillRect/>
            </a:stretch>
          </p:blipFill>
          <p:spPr>
            <a:xfrm>
              <a:off x="174450" y="1197450"/>
              <a:ext cx="3067049" cy="647699"/>
            </a:xfrm>
            <a:prstGeom prst="rect">
              <a:avLst/>
            </a:prstGeom>
          </p:spPr>
        </p:pic>
        <p:pic>
          <p:nvPicPr>
            <p:cNvPr id="4" name="object 4"/>
            <p:cNvPicPr/>
            <p:nvPr/>
          </p:nvPicPr>
          <p:blipFill>
            <a:blip r:embed="rId3" cstate="print"/>
            <a:stretch>
              <a:fillRect/>
            </a:stretch>
          </p:blipFill>
          <p:spPr>
            <a:xfrm>
              <a:off x="218887" y="2673287"/>
              <a:ext cx="2562224" cy="466724"/>
            </a:xfrm>
            <a:prstGeom prst="rect">
              <a:avLst/>
            </a:prstGeom>
          </p:spPr>
        </p:pic>
      </p:grpSp>
      <p:sp>
        <p:nvSpPr>
          <p:cNvPr id="5" name="object 5"/>
          <p:cNvSpPr txBox="1"/>
          <p:nvPr/>
        </p:nvSpPr>
        <p:spPr>
          <a:xfrm>
            <a:off x="171275" y="157743"/>
            <a:ext cx="119697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Roboto"/>
                <a:cs typeface="Roboto"/>
              </a:rPr>
              <a:t>Hello</a:t>
            </a:r>
            <a:r>
              <a:rPr sz="1800" spc="-80" dirty="0">
                <a:solidFill>
                  <a:srgbClr val="FFFFFF"/>
                </a:solidFill>
                <a:latin typeface="Roboto"/>
                <a:cs typeface="Roboto"/>
              </a:rPr>
              <a:t> </a:t>
            </a:r>
            <a:r>
              <a:rPr sz="1800" spc="-10" dirty="0">
                <a:solidFill>
                  <a:srgbClr val="FFFFFF"/>
                </a:solidFill>
                <a:latin typeface="Roboto"/>
                <a:cs typeface="Roboto"/>
              </a:rPr>
              <a:t>World</a:t>
            </a:r>
            <a:endParaRPr sz="1800">
              <a:latin typeface="Roboto"/>
              <a:cs typeface="Roboto"/>
            </a:endParaRPr>
          </a:p>
        </p:txBody>
      </p:sp>
      <p:sp>
        <p:nvSpPr>
          <p:cNvPr id="6" name="object 6"/>
          <p:cNvSpPr txBox="1"/>
          <p:nvPr/>
        </p:nvSpPr>
        <p:spPr>
          <a:xfrm>
            <a:off x="247475" y="2141504"/>
            <a:ext cx="1475740"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212529"/>
                </a:solidFill>
                <a:latin typeface="Roboto"/>
                <a:cs typeface="Roboto"/>
              </a:rPr>
              <a:t>compile</a:t>
            </a:r>
            <a:r>
              <a:rPr sz="1200" spc="-25" dirty="0">
                <a:solidFill>
                  <a:srgbClr val="212529"/>
                </a:solidFill>
                <a:latin typeface="Roboto"/>
                <a:cs typeface="Roboto"/>
              </a:rPr>
              <a:t> </a:t>
            </a:r>
            <a:r>
              <a:rPr sz="1200" spc="-15" dirty="0">
                <a:solidFill>
                  <a:srgbClr val="212529"/>
                </a:solidFill>
                <a:latin typeface="Roboto"/>
                <a:cs typeface="Roboto"/>
              </a:rPr>
              <a:t>the</a:t>
            </a:r>
            <a:r>
              <a:rPr sz="1200" spc="-5" dirty="0">
                <a:solidFill>
                  <a:srgbClr val="212529"/>
                </a:solidFill>
                <a:latin typeface="Roboto"/>
                <a:cs typeface="Roboto"/>
              </a:rPr>
              <a:t> </a:t>
            </a:r>
            <a:r>
              <a:rPr sz="1100" spc="-5" dirty="0">
                <a:latin typeface="Arial MT"/>
                <a:cs typeface="Arial MT"/>
              </a:rPr>
              <a:t>app.ts</a:t>
            </a:r>
            <a:r>
              <a:rPr sz="1100" spc="-30" dirty="0">
                <a:latin typeface="Arial MT"/>
                <a:cs typeface="Arial MT"/>
              </a:rPr>
              <a:t> </a:t>
            </a:r>
            <a:r>
              <a:rPr sz="1200" spc="-10" dirty="0">
                <a:solidFill>
                  <a:srgbClr val="212529"/>
                </a:solidFill>
                <a:latin typeface="Roboto"/>
                <a:cs typeface="Roboto"/>
              </a:rPr>
              <a:t>ﬁle</a:t>
            </a:r>
            <a:endParaRPr sz="1200">
              <a:latin typeface="Roboto"/>
              <a:cs typeface="Roboto"/>
            </a:endParaRPr>
          </a:p>
        </p:txBody>
      </p:sp>
      <p:grpSp>
        <p:nvGrpSpPr>
          <p:cNvPr id="7" name="object 7"/>
          <p:cNvGrpSpPr/>
          <p:nvPr/>
        </p:nvGrpSpPr>
        <p:grpSpPr>
          <a:xfrm>
            <a:off x="3612000" y="1197450"/>
            <a:ext cx="5227320" cy="2514600"/>
            <a:chOff x="3612000" y="1197450"/>
            <a:chExt cx="5227320" cy="2514600"/>
          </a:xfrm>
        </p:grpSpPr>
        <p:pic>
          <p:nvPicPr>
            <p:cNvPr id="8" name="object 8"/>
            <p:cNvPicPr/>
            <p:nvPr/>
          </p:nvPicPr>
          <p:blipFill>
            <a:blip r:embed="rId4" cstate="print"/>
            <a:stretch>
              <a:fillRect/>
            </a:stretch>
          </p:blipFill>
          <p:spPr>
            <a:xfrm>
              <a:off x="3612000" y="1197450"/>
              <a:ext cx="2371724" cy="2514599"/>
            </a:xfrm>
            <a:prstGeom prst="rect">
              <a:avLst/>
            </a:prstGeom>
          </p:spPr>
        </p:pic>
        <p:pic>
          <p:nvPicPr>
            <p:cNvPr id="9" name="object 9"/>
            <p:cNvPicPr/>
            <p:nvPr/>
          </p:nvPicPr>
          <p:blipFill>
            <a:blip r:embed="rId5" cstate="print"/>
            <a:stretch>
              <a:fillRect/>
            </a:stretch>
          </p:blipFill>
          <p:spPr>
            <a:xfrm>
              <a:off x="6286500" y="1197450"/>
              <a:ext cx="2552699" cy="466724"/>
            </a:xfrm>
            <a:prstGeom prst="rect">
              <a:avLst/>
            </a:prstGeom>
          </p:spPr>
        </p:pic>
      </p:grpSp>
      <p:sp>
        <p:nvSpPr>
          <p:cNvPr id="10" name="object 10"/>
          <p:cNvSpPr txBox="1"/>
          <p:nvPr/>
        </p:nvSpPr>
        <p:spPr>
          <a:xfrm>
            <a:off x="6359525" y="2057254"/>
            <a:ext cx="1750060" cy="391160"/>
          </a:xfrm>
          <a:prstGeom prst="rect">
            <a:avLst/>
          </a:prstGeom>
        </p:spPr>
        <p:txBody>
          <a:bodyPr vert="horz" wrap="square" lIns="0" tIns="12700" rIns="0" bIns="0" rtlCol="0">
            <a:spAutoFit/>
          </a:bodyPr>
          <a:lstStyle/>
          <a:p>
            <a:pPr marL="12700" marR="5080">
              <a:lnSpc>
                <a:spcPct val="100000"/>
              </a:lnSpc>
              <a:spcBef>
                <a:spcPts val="100"/>
              </a:spcBef>
            </a:pPr>
            <a:r>
              <a:rPr sz="1200" spc="-35" dirty="0">
                <a:solidFill>
                  <a:srgbClr val="212529"/>
                </a:solidFill>
                <a:latin typeface="Roboto"/>
                <a:cs typeface="Roboto"/>
              </a:rPr>
              <a:t>You</a:t>
            </a:r>
            <a:r>
              <a:rPr sz="1200" spc="-15" dirty="0">
                <a:solidFill>
                  <a:srgbClr val="212529"/>
                </a:solidFill>
                <a:latin typeface="Roboto"/>
                <a:cs typeface="Roboto"/>
              </a:rPr>
              <a:t> will </a:t>
            </a:r>
            <a:r>
              <a:rPr sz="1200" spc="-5" dirty="0">
                <a:solidFill>
                  <a:srgbClr val="212529"/>
                </a:solidFill>
                <a:latin typeface="Roboto"/>
                <a:cs typeface="Roboto"/>
              </a:rPr>
              <a:t>see</a:t>
            </a:r>
            <a:r>
              <a:rPr sz="1200" spc="-10" dirty="0">
                <a:solidFill>
                  <a:srgbClr val="212529"/>
                </a:solidFill>
                <a:latin typeface="Roboto"/>
                <a:cs typeface="Roboto"/>
              </a:rPr>
              <a:t> </a:t>
            </a:r>
            <a:r>
              <a:rPr sz="1200" spc="-15" dirty="0">
                <a:solidFill>
                  <a:srgbClr val="212529"/>
                </a:solidFill>
                <a:latin typeface="Roboto"/>
                <a:cs typeface="Roboto"/>
              </a:rPr>
              <a:t>the </a:t>
            </a:r>
            <a:r>
              <a:rPr sz="1200" spc="-20" dirty="0">
                <a:solidFill>
                  <a:srgbClr val="212529"/>
                </a:solidFill>
                <a:latin typeface="Roboto"/>
                <a:cs typeface="Roboto"/>
              </a:rPr>
              <a:t>output</a:t>
            </a:r>
            <a:r>
              <a:rPr sz="1200" spc="-15" dirty="0">
                <a:solidFill>
                  <a:srgbClr val="212529"/>
                </a:solidFill>
                <a:latin typeface="Roboto"/>
                <a:cs typeface="Roboto"/>
              </a:rPr>
              <a:t> as </a:t>
            </a:r>
            <a:r>
              <a:rPr sz="1200" spc="-280" dirty="0">
                <a:solidFill>
                  <a:srgbClr val="212529"/>
                </a:solidFill>
                <a:latin typeface="Roboto"/>
                <a:cs typeface="Roboto"/>
              </a:rPr>
              <a:t> </a:t>
            </a:r>
            <a:r>
              <a:rPr sz="1200" spc="-5" dirty="0">
                <a:solidFill>
                  <a:srgbClr val="212529"/>
                </a:solidFill>
                <a:latin typeface="Roboto"/>
                <a:cs typeface="Roboto"/>
              </a:rPr>
              <a:t>Hello,</a:t>
            </a:r>
            <a:r>
              <a:rPr sz="1200" spc="-10" dirty="0">
                <a:solidFill>
                  <a:srgbClr val="212529"/>
                </a:solidFill>
                <a:latin typeface="Roboto"/>
                <a:cs typeface="Roboto"/>
              </a:rPr>
              <a:t> World!</a:t>
            </a:r>
            <a:endParaRPr sz="1200">
              <a:latin typeface="Roboto"/>
              <a:cs typeface="Roboto"/>
            </a:endParaRPr>
          </a:p>
        </p:txBody>
      </p:sp>
    </p:spTree>
    <p:extLst>
      <p:ext uri="{BB962C8B-B14F-4D97-AF65-F5344CB8AC3E}">
        <p14:creationId xmlns:p14="http://schemas.microsoft.com/office/powerpoint/2010/main" val="3697689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8900" y="746250"/>
            <a:ext cx="8565954" cy="4219649"/>
          </a:xfrm>
          <a:prstGeom prst="rect">
            <a:avLst/>
          </a:prstGeom>
        </p:spPr>
      </p:pic>
      <p:sp>
        <p:nvSpPr>
          <p:cNvPr id="3" name="object 3"/>
          <p:cNvSpPr txBox="1"/>
          <p:nvPr/>
        </p:nvSpPr>
        <p:spPr>
          <a:xfrm>
            <a:off x="171275" y="157743"/>
            <a:ext cx="1698625"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FFFFFF"/>
                </a:solidFill>
                <a:latin typeface="Roboto"/>
                <a:cs typeface="Roboto"/>
              </a:rPr>
              <a:t>Why</a:t>
            </a:r>
            <a:r>
              <a:rPr sz="1800" spc="-70" dirty="0">
                <a:solidFill>
                  <a:srgbClr val="FFFFFF"/>
                </a:solidFill>
                <a:latin typeface="Roboto"/>
                <a:cs typeface="Roboto"/>
              </a:rPr>
              <a:t> </a:t>
            </a:r>
            <a:r>
              <a:rPr sz="1800" spc="-30" dirty="0">
                <a:solidFill>
                  <a:srgbClr val="FFFFFF"/>
                </a:solidFill>
                <a:latin typeface="Roboto"/>
                <a:cs typeface="Roboto"/>
              </a:rPr>
              <a:t>TypeScript?</a:t>
            </a:r>
            <a:endParaRPr sz="1800" dirty="0">
              <a:latin typeface="Roboto"/>
              <a:cs typeface="Roboto"/>
            </a:endParaRPr>
          </a:p>
        </p:txBody>
      </p:sp>
    </p:spTree>
    <p:extLst>
      <p:ext uri="{BB962C8B-B14F-4D97-AF65-F5344CB8AC3E}">
        <p14:creationId xmlns:p14="http://schemas.microsoft.com/office/powerpoint/2010/main" val="3851294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04800" y="209550"/>
            <a:ext cx="5543725" cy="382156"/>
          </a:xfrm>
          <a:prstGeom prst="rect">
            <a:avLst/>
          </a:prstGeom>
        </p:spPr>
        <p:txBody>
          <a:bodyPr vert="horz" wrap="square" lIns="0" tIns="12700" rIns="0" bIns="0" rtlCol="0">
            <a:spAutoFit/>
          </a:bodyPr>
          <a:lstStyle/>
          <a:p>
            <a:pPr marL="12700">
              <a:lnSpc>
                <a:spcPct val="100000"/>
              </a:lnSpc>
              <a:spcBef>
                <a:spcPts val="100"/>
              </a:spcBef>
            </a:pPr>
            <a:r>
              <a:rPr lang="en-IN" sz="2400" b="1" spc="-30" dirty="0" smtClean="0">
                <a:solidFill>
                  <a:srgbClr val="0070C0"/>
                </a:solidFill>
                <a:latin typeface="Roboto"/>
                <a:cs typeface="Roboto"/>
              </a:rPr>
              <a:t>TypeScript </a:t>
            </a:r>
            <a:r>
              <a:rPr lang="en-IN" sz="2400" b="1" spc="-30" dirty="0">
                <a:solidFill>
                  <a:srgbClr val="0070C0"/>
                </a:solidFill>
                <a:latin typeface="Roboto"/>
                <a:cs typeface="Roboto"/>
              </a:rPr>
              <a:t>project </a:t>
            </a:r>
            <a:r>
              <a:rPr lang="en-IN" sz="2400" b="1" spc="-30" dirty="0" smtClean="0">
                <a:solidFill>
                  <a:srgbClr val="0070C0"/>
                </a:solidFill>
                <a:latin typeface="Roboto"/>
                <a:cs typeface="Roboto"/>
              </a:rPr>
              <a:t>configuration</a:t>
            </a:r>
            <a:r>
              <a:rPr lang="en-IN" sz="2400" b="1" spc="-30" dirty="0">
                <a:solidFill>
                  <a:srgbClr val="0070C0"/>
                </a:solidFill>
                <a:latin typeface="Roboto"/>
                <a:cs typeface="Roboto"/>
              </a:rPr>
              <a:t> </a:t>
            </a:r>
            <a:r>
              <a:rPr lang="en-IN" sz="2400" b="1" spc="-30" dirty="0" smtClean="0">
                <a:solidFill>
                  <a:srgbClr val="0070C0"/>
                </a:solidFill>
                <a:latin typeface="Roboto"/>
                <a:cs typeface="Roboto"/>
              </a:rPr>
              <a:t>:</a:t>
            </a:r>
            <a:endParaRPr sz="2400" b="1" dirty="0">
              <a:latin typeface="Roboto"/>
              <a:cs typeface="Roboto"/>
            </a:endParaRPr>
          </a:p>
        </p:txBody>
      </p:sp>
      <p:sp>
        <p:nvSpPr>
          <p:cNvPr id="5" name="Rectangle 4"/>
          <p:cNvSpPr/>
          <p:nvPr/>
        </p:nvSpPr>
        <p:spPr>
          <a:xfrm>
            <a:off x="275690" y="742950"/>
            <a:ext cx="8334910" cy="2492990"/>
          </a:xfrm>
          <a:prstGeom prst="rect">
            <a:avLst/>
          </a:prstGeom>
        </p:spPr>
        <p:txBody>
          <a:bodyPr wrap="square">
            <a:spAutoFit/>
          </a:bodyPr>
          <a:lstStyle/>
          <a:p>
            <a:pPr marL="285750" indent="-285750">
              <a:buFont typeface="Arial" panose="020B0604020202020204" pitchFamily="34" charset="0"/>
              <a:buChar char="•"/>
            </a:pPr>
            <a:r>
              <a:rPr lang="en-US" dirty="0"/>
              <a:t>TypeScript uses a configuration file named tsconfig.json that holds a number of compilation options. </a:t>
            </a:r>
            <a:endParaRPr lang="en-US" dirty="0" smtClean="0"/>
          </a:p>
          <a:p>
            <a:pPr marL="285750" indent="-285750">
              <a:buFont typeface="Arial" panose="020B0604020202020204" pitchFamily="34" charset="0"/>
              <a:buChar char="•"/>
            </a:pPr>
            <a:r>
              <a:rPr lang="en-US" dirty="0"/>
              <a:t>We can use the tsc command-line compiler to generate a tsconfig.json file by using the --init </a:t>
            </a:r>
            <a:r>
              <a:rPr lang="en-US" dirty="0" smtClean="0"/>
              <a:t>command</a:t>
            </a:r>
          </a:p>
          <a:p>
            <a:r>
              <a:rPr lang="en-US" dirty="0"/>
              <a:t> </a:t>
            </a:r>
            <a:r>
              <a:rPr lang="en-US" dirty="0" smtClean="0"/>
              <a:t>         </a:t>
            </a:r>
            <a:r>
              <a:rPr lang="en-US" sz="2400" b="1" dirty="0">
                <a:solidFill>
                  <a:srgbClr val="FF0000"/>
                </a:solidFill>
              </a:rPr>
              <a:t>tsc </a:t>
            </a:r>
            <a:r>
              <a:rPr lang="en-US" sz="2400" b="1" dirty="0" smtClean="0">
                <a:solidFill>
                  <a:srgbClr val="FF0000"/>
                </a:solidFill>
              </a:rPr>
              <a:t>–init</a:t>
            </a:r>
          </a:p>
          <a:p>
            <a:r>
              <a:rPr lang="en-US" sz="2400" b="1" dirty="0">
                <a:solidFill>
                  <a:srgbClr val="FF0000"/>
                </a:solidFill>
              </a:rPr>
              <a:t> </a:t>
            </a:r>
            <a:r>
              <a:rPr lang="en-US" sz="2400" b="1" dirty="0" smtClean="0">
                <a:solidFill>
                  <a:srgbClr val="FF0000"/>
                </a:solidFill>
              </a:rPr>
              <a:t>       </a:t>
            </a:r>
            <a:r>
              <a:rPr lang="en-IN" sz="2400" b="1" dirty="0">
                <a:solidFill>
                  <a:srgbClr val="FF0000"/>
                </a:solidFill>
              </a:rPr>
              <a:t>tsc --target</a:t>
            </a:r>
            <a:endParaRPr lang="en-US" sz="2400" b="1" dirty="0" smtClean="0">
              <a:solidFill>
                <a:srgbClr val="FF0000"/>
              </a:solidFill>
            </a:endParaRP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092645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04800" y="209550"/>
            <a:ext cx="5543725" cy="382156"/>
          </a:xfrm>
          <a:prstGeom prst="rect">
            <a:avLst/>
          </a:prstGeom>
        </p:spPr>
        <p:txBody>
          <a:bodyPr vert="horz" wrap="square" lIns="0" tIns="12700" rIns="0" bIns="0" rtlCol="0">
            <a:spAutoFit/>
          </a:bodyPr>
          <a:lstStyle/>
          <a:p>
            <a:pPr marL="12700">
              <a:lnSpc>
                <a:spcPct val="100000"/>
              </a:lnSpc>
              <a:spcBef>
                <a:spcPts val="100"/>
              </a:spcBef>
            </a:pPr>
            <a:r>
              <a:rPr lang="en-IN" sz="2400" b="1" spc="-30" dirty="0" smtClean="0">
                <a:solidFill>
                  <a:srgbClr val="0070C0"/>
                </a:solidFill>
                <a:latin typeface="Roboto"/>
                <a:cs typeface="Roboto"/>
              </a:rPr>
              <a:t>TypeScript </a:t>
            </a:r>
            <a:r>
              <a:rPr lang="en-IN" sz="2400" b="1" spc="-30" dirty="0">
                <a:solidFill>
                  <a:srgbClr val="0070C0"/>
                </a:solidFill>
                <a:latin typeface="Roboto"/>
                <a:cs typeface="Roboto"/>
              </a:rPr>
              <a:t>project </a:t>
            </a:r>
            <a:r>
              <a:rPr lang="en-IN" sz="2400" b="1" spc="-30" dirty="0" smtClean="0">
                <a:solidFill>
                  <a:srgbClr val="0070C0"/>
                </a:solidFill>
                <a:latin typeface="Roboto"/>
                <a:cs typeface="Roboto"/>
              </a:rPr>
              <a:t>configuration</a:t>
            </a:r>
            <a:r>
              <a:rPr lang="en-IN" sz="2400" b="1" spc="-30" dirty="0">
                <a:solidFill>
                  <a:srgbClr val="0070C0"/>
                </a:solidFill>
                <a:latin typeface="Roboto"/>
                <a:cs typeface="Roboto"/>
              </a:rPr>
              <a:t> </a:t>
            </a:r>
            <a:r>
              <a:rPr lang="en-IN" sz="2400" b="1" spc="-30" dirty="0" smtClean="0">
                <a:solidFill>
                  <a:srgbClr val="0070C0"/>
                </a:solidFill>
                <a:latin typeface="Roboto"/>
                <a:cs typeface="Roboto"/>
              </a:rPr>
              <a:t>:</a:t>
            </a:r>
            <a:endParaRPr sz="2400" b="1" dirty="0">
              <a:latin typeface="Roboto"/>
              <a:cs typeface="Roboto"/>
            </a:endParaRPr>
          </a:p>
        </p:txBody>
      </p:sp>
      <p:pic>
        <p:nvPicPr>
          <p:cNvPr id="4" name="Picture 3"/>
          <p:cNvPicPr>
            <a:picLocks noChangeAspect="1"/>
          </p:cNvPicPr>
          <p:nvPr/>
        </p:nvPicPr>
        <p:blipFill>
          <a:blip r:embed="rId2"/>
          <a:stretch>
            <a:fillRect/>
          </a:stretch>
        </p:blipFill>
        <p:spPr>
          <a:xfrm>
            <a:off x="1981200" y="742950"/>
            <a:ext cx="4733925" cy="4123775"/>
          </a:xfrm>
          <a:prstGeom prst="rect">
            <a:avLst/>
          </a:prstGeom>
        </p:spPr>
      </p:pic>
    </p:spTree>
    <p:extLst>
      <p:ext uri="{BB962C8B-B14F-4D97-AF65-F5344CB8AC3E}">
        <p14:creationId xmlns:p14="http://schemas.microsoft.com/office/powerpoint/2010/main" val="92978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04800" y="209550"/>
            <a:ext cx="5543725" cy="382156"/>
          </a:xfrm>
          <a:prstGeom prst="rect">
            <a:avLst/>
          </a:prstGeom>
        </p:spPr>
        <p:txBody>
          <a:bodyPr vert="horz" wrap="square" lIns="0" tIns="12700" rIns="0" bIns="0" rtlCol="0">
            <a:spAutoFit/>
          </a:bodyPr>
          <a:lstStyle/>
          <a:p>
            <a:pPr marL="12700">
              <a:lnSpc>
                <a:spcPct val="100000"/>
              </a:lnSpc>
              <a:spcBef>
                <a:spcPts val="100"/>
              </a:spcBef>
            </a:pPr>
            <a:r>
              <a:rPr lang="en-IN" sz="2400" b="1" spc="-30" dirty="0" smtClean="0">
                <a:solidFill>
                  <a:srgbClr val="0070C0"/>
                </a:solidFill>
                <a:latin typeface="Roboto"/>
                <a:cs typeface="Roboto"/>
              </a:rPr>
              <a:t>Watching </a:t>
            </a:r>
            <a:r>
              <a:rPr lang="en-IN" sz="2400" b="1" spc="-30" dirty="0">
                <a:solidFill>
                  <a:srgbClr val="0070C0"/>
                </a:solidFill>
                <a:latin typeface="Roboto"/>
                <a:cs typeface="Roboto"/>
              </a:rPr>
              <a:t>files for changes :</a:t>
            </a:r>
            <a:endParaRPr sz="2400" b="1" dirty="0">
              <a:latin typeface="Roboto"/>
              <a:cs typeface="Roboto"/>
            </a:endParaRPr>
          </a:p>
        </p:txBody>
      </p:sp>
      <p:sp>
        <p:nvSpPr>
          <p:cNvPr id="6" name="Rectangle 5"/>
          <p:cNvSpPr/>
          <p:nvPr/>
        </p:nvSpPr>
        <p:spPr>
          <a:xfrm>
            <a:off x="228600" y="742950"/>
            <a:ext cx="8458200" cy="646331"/>
          </a:xfrm>
          <a:prstGeom prst="rect">
            <a:avLst/>
          </a:prstGeom>
        </p:spPr>
        <p:txBody>
          <a:bodyPr wrap="square">
            <a:spAutoFit/>
          </a:bodyPr>
          <a:lstStyle/>
          <a:p>
            <a:pPr marL="285750" indent="-285750" algn="just">
              <a:buFont typeface="Arial" panose="020B0604020202020204" pitchFamily="34" charset="0"/>
              <a:buChar char="•"/>
            </a:pPr>
            <a:r>
              <a:rPr lang="en-US" dirty="0"/>
              <a:t>TypeScript also has a handy option that will watch an entire directory tree and if a file changes, it will automatically recompile the entire project.</a:t>
            </a:r>
            <a:endParaRPr lang="en-IN" dirty="0"/>
          </a:p>
        </p:txBody>
      </p:sp>
      <p:sp>
        <p:nvSpPr>
          <p:cNvPr id="8" name="Rectangle 7"/>
          <p:cNvSpPr/>
          <p:nvPr/>
        </p:nvSpPr>
        <p:spPr>
          <a:xfrm>
            <a:off x="609600" y="1576271"/>
            <a:ext cx="2193549" cy="523220"/>
          </a:xfrm>
          <a:prstGeom prst="rect">
            <a:avLst/>
          </a:prstGeom>
        </p:spPr>
        <p:txBody>
          <a:bodyPr wrap="none">
            <a:spAutoFit/>
          </a:bodyPr>
          <a:lstStyle/>
          <a:p>
            <a:r>
              <a:rPr lang="en-IN" sz="2800" dirty="0">
                <a:solidFill>
                  <a:srgbClr val="FF0000"/>
                </a:solidFill>
              </a:rPr>
              <a:t>tsc -w hello.ts</a:t>
            </a:r>
          </a:p>
        </p:txBody>
      </p:sp>
    </p:spTree>
    <p:extLst>
      <p:ext uri="{BB962C8B-B14F-4D97-AF65-F5344CB8AC3E}">
        <p14:creationId xmlns:p14="http://schemas.microsoft.com/office/powerpoint/2010/main" val="3318790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 y="1687525"/>
            <a:ext cx="8839199" cy="1307760"/>
          </a:xfrm>
          <a:prstGeom prst="rect">
            <a:avLst/>
          </a:prstGeom>
        </p:spPr>
      </p:pic>
      <p:sp>
        <p:nvSpPr>
          <p:cNvPr id="3" name="object 3"/>
          <p:cNvSpPr txBox="1"/>
          <p:nvPr/>
        </p:nvSpPr>
        <p:spPr>
          <a:xfrm>
            <a:off x="171275" y="157743"/>
            <a:ext cx="1698625"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FFFFFF"/>
                </a:solidFill>
                <a:latin typeface="Roboto"/>
                <a:cs typeface="Roboto"/>
              </a:rPr>
              <a:t>Why</a:t>
            </a:r>
            <a:r>
              <a:rPr sz="1800" spc="-70" dirty="0">
                <a:solidFill>
                  <a:srgbClr val="FFFFFF"/>
                </a:solidFill>
                <a:latin typeface="Roboto"/>
                <a:cs typeface="Roboto"/>
              </a:rPr>
              <a:t> </a:t>
            </a:r>
            <a:r>
              <a:rPr sz="1800" spc="-30" dirty="0">
                <a:solidFill>
                  <a:srgbClr val="FFFFFF"/>
                </a:solidFill>
                <a:latin typeface="Roboto"/>
                <a:cs typeface="Roboto"/>
              </a:rPr>
              <a:t>TypeScript?</a:t>
            </a:r>
            <a:endParaRPr sz="1800" dirty="0">
              <a:latin typeface="Roboto"/>
              <a:cs typeface="Roboto"/>
            </a:endParaRPr>
          </a:p>
        </p:txBody>
      </p:sp>
    </p:spTree>
    <p:extLst>
      <p:ext uri="{BB962C8B-B14F-4D97-AF65-F5344CB8AC3E}">
        <p14:creationId xmlns:p14="http://schemas.microsoft.com/office/powerpoint/2010/main" val="212751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55955"/>
            <a:ext cx="9144000" cy="4487545"/>
            <a:chOff x="0" y="656350"/>
            <a:chExt cx="9144000" cy="4487545"/>
          </a:xfrm>
        </p:grpSpPr>
        <p:sp>
          <p:nvSpPr>
            <p:cNvPr id="3" name="object 3"/>
            <p:cNvSpPr/>
            <p:nvPr/>
          </p:nvSpPr>
          <p:spPr>
            <a:xfrm>
              <a:off x="0" y="764950"/>
              <a:ext cx="9144000" cy="4378960"/>
            </a:xfrm>
            <a:custGeom>
              <a:avLst/>
              <a:gdLst/>
              <a:ahLst/>
              <a:cxnLst/>
              <a:rect l="l" t="t" r="r" b="b"/>
              <a:pathLst>
                <a:path w="9144000" h="4378960">
                  <a:moveTo>
                    <a:pt x="0" y="4378549"/>
                  </a:moveTo>
                  <a:lnTo>
                    <a:pt x="9143999" y="4378549"/>
                  </a:lnTo>
                  <a:lnTo>
                    <a:pt x="9143999" y="0"/>
                  </a:lnTo>
                  <a:lnTo>
                    <a:pt x="0" y="0"/>
                  </a:lnTo>
                  <a:lnTo>
                    <a:pt x="0" y="4378549"/>
                  </a:lnTo>
                  <a:close/>
                </a:path>
              </a:pathLst>
            </a:custGeom>
            <a:solidFill>
              <a:srgbClr val="FAFAFA"/>
            </a:solidFill>
          </p:spPr>
          <p:txBody>
            <a:bodyPr wrap="square" lIns="0" tIns="0" rIns="0" bIns="0" rtlCol="0"/>
            <a:lstStyle/>
            <a:p>
              <a:endParaRPr/>
            </a:p>
          </p:txBody>
        </p:sp>
        <p:pic>
          <p:nvPicPr>
            <p:cNvPr id="4" name="object 4"/>
            <p:cNvPicPr/>
            <p:nvPr/>
          </p:nvPicPr>
          <p:blipFill>
            <a:blip r:embed="rId2" cstate="print"/>
            <a:stretch>
              <a:fillRect/>
            </a:stretch>
          </p:blipFill>
          <p:spPr>
            <a:xfrm>
              <a:off x="0" y="656350"/>
              <a:ext cx="9143999" cy="108599"/>
            </a:xfrm>
            <a:prstGeom prst="rect">
              <a:avLst/>
            </a:prstGeom>
          </p:spPr>
        </p:pic>
      </p:grpSp>
      <p:sp>
        <p:nvSpPr>
          <p:cNvPr id="5" name="object 5"/>
          <p:cNvSpPr txBox="1">
            <a:spLocks noGrp="1"/>
          </p:cNvSpPr>
          <p:nvPr>
            <p:ph type="title"/>
          </p:nvPr>
        </p:nvSpPr>
        <p:spPr>
          <a:xfrm>
            <a:off x="171275" y="157743"/>
            <a:ext cx="1122045" cy="299720"/>
          </a:xfrm>
          <a:prstGeom prst="rect">
            <a:avLst/>
          </a:prstGeom>
        </p:spPr>
        <p:txBody>
          <a:bodyPr vert="horz" wrap="square" lIns="0" tIns="12700" rIns="0" bIns="0" rtlCol="0">
            <a:spAutoFit/>
          </a:bodyPr>
          <a:lstStyle/>
          <a:p>
            <a:pPr marL="12700">
              <a:lnSpc>
                <a:spcPct val="100000"/>
              </a:lnSpc>
              <a:spcBef>
                <a:spcPts val="100"/>
              </a:spcBef>
            </a:pPr>
            <a:r>
              <a:rPr sz="1800" b="0" spc="-20" dirty="0">
                <a:latin typeface="Roboto"/>
                <a:cs typeface="Roboto"/>
              </a:rPr>
              <a:t>Basi</a:t>
            </a:r>
            <a:r>
              <a:rPr sz="1800" b="0" spc="-15" dirty="0">
                <a:latin typeface="Roboto"/>
                <a:cs typeface="Roboto"/>
              </a:rPr>
              <a:t>c</a:t>
            </a:r>
            <a:r>
              <a:rPr sz="1800" b="0" spc="-40" dirty="0">
                <a:latin typeface="Roboto"/>
                <a:cs typeface="Roboto"/>
              </a:rPr>
              <a:t> </a:t>
            </a:r>
            <a:r>
              <a:rPr sz="1800" b="0" spc="-70" dirty="0">
                <a:latin typeface="Roboto"/>
                <a:cs typeface="Roboto"/>
              </a:rPr>
              <a:t>T</a:t>
            </a:r>
            <a:r>
              <a:rPr sz="1800" b="0" spc="-25" dirty="0">
                <a:latin typeface="Roboto"/>
                <a:cs typeface="Roboto"/>
              </a:rPr>
              <a:t>ype</a:t>
            </a:r>
            <a:endParaRPr sz="1800">
              <a:latin typeface="Roboto"/>
              <a:cs typeface="Roboto"/>
            </a:endParaRPr>
          </a:p>
        </p:txBody>
      </p:sp>
      <p:sp>
        <p:nvSpPr>
          <p:cNvPr id="6" name="object 6"/>
          <p:cNvSpPr txBox="1"/>
          <p:nvPr/>
        </p:nvSpPr>
        <p:spPr>
          <a:xfrm>
            <a:off x="381000" y="768238"/>
            <a:ext cx="6053455" cy="574040"/>
          </a:xfrm>
          <a:prstGeom prst="rect">
            <a:avLst/>
          </a:prstGeom>
        </p:spPr>
        <p:txBody>
          <a:bodyPr vert="horz" wrap="square" lIns="0" tIns="12700" rIns="0" bIns="0" rtlCol="0">
            <a:spAutoFit/>
          </a:bodyPr>
          <a:lstStyle/>
          <a:p>
            <a:pPr marL="12700">
              <a:lnSpc>
                <a:spcPct val="100000"/>
              </a:lnSpc>
              <a:spcBef>
                <a:spcPts val="100"/>
              </a:spcBef>
            </a:pPr>
            <a:r>
              <a:rPr sz="1200" spc="-20" dirty="0">
                <a:solidFill>
                  <a:srgbClr val="212529"/>
                </a:solidFill>
                <a:latin typeface="Roboto"/>
                <a:cs typeface="Roboto"/>
              </a:rPr>
              <a:t>TypeScript</a:t>
            </a:r>
            <a:r>
              <a:rPr sz="1200" spc="-5" dirty="0">
                <a:solidFill>
                  <a:srgbClr val="212529"/>
                </a:solidFill>
                <a:latin typeface="Roboto"/>
                <a:cs typeface="Roboto"/>
              </a:rPr>
              <a:t> </a:t>
            </a:r>
            <a:r>
              <a:rPr sz="1200" spc="-20" dirty="0">
                <a:solidFill>
                  <a:srgbClr val="212529"/>
                </a:solidFill>
                <a:latin typeface="Roboto"/>
                <a:cs typeface="Roboto"/>
              </a:rPr>
              <a:t>inherits</a:t>
            </a:r>
            <a:r>
              <a:rPr sz="1200" dirty="0">
                <a:solidFill>
                  <a:srgbClr val="212529"/>
                </a:solidFill>
                <a:latin typeface="Roboto"/>
                <a:cs typeface="Roboto"/>
              </a:rPr>
              <a:t> </a:t>
            </a:r>
            <a:r>
              <a:rPr sz="1200" spc="-15" dirty="0">
                <a:solidFill>
                  <a:srgbClr val="212529"/>
                </a:solidFill>
                <a:latin typeface="Roboto"/>
                <a:cs typeface="Roboto"/>
              </a:rPr>
              <a:t>the</a:t>
            </a:r>
            <a:r>
              <a:rPr sz="1200" dirty="0">
                <a:solidFill>
                  <a:srgbClr val="212529"/>
                </a:solidFill>
                <a:latin typeface="Roboto"/>
                <a:cs typeface="Roboto"/>
              </a:rPr>
              <a:t> </a:t>
            </a:r>
            <a:r>
              <a:rPr sz="1200" spc="-45" dirty="0">
                <a:solidFill>
                  <a:srgbClr val="212529"/>
                </a:solidFill>
                <a:latin typeface="Roboto"/>
                <a:cs typeface="Roboto"/>
              </a:rPr>
              <a:t>built-in</a:t>
            </a:r>
            <a:r>
              <a:rPr sz="1200" dirty="0">
                <a:solidFill>
                  <a:srgbClr val="212529"/>
                </a:solidFill>
                <a:latin typeface="Roboto"/>
                <a:cs typeface="Roboto"/>
              </a:rPr>
              <a:t> </a:t>
            </a:r>
            <a:r>
              <a:rPr sz="1200" spc="-20" dirty="0">
                <a:solidFill>
                  <a:srgbClr val="212529"/>
                </a:solidFill>
                <a:latin typeface="Roboto"/>
                <a:cs typeface="Roboto"/>
              </a:rPr>
              <a:t>types</a:t>
            </a:r>
            <a:r>
              <a:rPr sz="1200" dirty="0">
                <a:solidFill>
                  <a:srgbClr val="212529"/>
                </a:solidFill>
                <a:latin typeface="Roboto"/>
                <a:cs typeface="Roboto"/>
              </a:rPr>
              <a:t> </a:t>
            </a:r>
            <a:r>
              <a:rPr sz="1200" spc="-5" dirty="0">
                <a:solidFill>
                  <a:srgbClr val="212529"/>
                </a:solidFill>
                <a:latin typeface="Roboto"/>
                <a:cs typeface="Roboto"/>
              </a:rPr>
              <a:t>from</a:t>
            </a:r>
            <a:r>
              <a:rPr sz="1200" dirty="0">
                <a:solidFill>
                  <a:srgbClr val="212529"/>
                </a:solidFill>
                <a:latin typeface="Roboto"/>
                <a:cs typeface="Roboto"/>
              </a:rPr>
              <a:t> </a:t>
            </a:r>
            <a:r>
              <a:rPr sz="1200" spc="-15" dirty="0">
                <a:solidFill>
                  <a:srgbClr val="212529"/>
                </a:solidFill>
                <a:latin typeface="Roboto"/>
                <a:cs typeface="Roboto"/>
              </a:rPr>
              <a:t>JavaScript.</a:t>
            </a:r>
            <a:r>
              <a:rPr sz="1200" spc="-25" dirty="0">
                <a:solidFill>
                  <a:srgbClr val="212529"/>
                </a:solidFill>
                <a:latin typeface="Roboto"/>
                <a:cs typeface="Roboto"/>
              </a:rPr>
              <a:t> </a:t>
            </a:r>
            <a:r>
              <a:rPr sz="1200" spc="-20" dirty="0">
                <a:solidFill>
                  <a:srgbClr val="212529"/>
                </a:solidFill>
                <a:latin typeface="Roboto"/>
                <a:cs typeface="Roboto"/>
              </a:rPr>
              <a:t>TypeScript</a:t>
            </a:r>
            <a:r>
              <a:rPr sz="1200" spc="-5" dirty="0">
                <a:solidFill>
                  <a:srgbClr val="212529"/>
                </a:solidFill>
                <a:latin typeface="Roboto"/>
                <a:cs typeface="Roboto"/>
              </a:rPr>
              <a:t> </a:t>
            </a:r>
            <a:r>
              <a:rPr sz="1200" spc="-20" dirty="0">
                <a:solidFill>
                  <a:srgbClr val="212529"/>
                </a:solidFill>
                <a:latin typeface="Roboto"/>
                <a:cs typeface="Roboto"/>
              </a:rPr>
              <a:t>types</a:t>
            </a:r>
            <a:r>
              <a:rPr sz="1200" dirty="0">
                <a:solidFill>
                  <a:srgbClr val="212529"/>
                </a:solidFill>
                <a:latin typeface="Roboto"/>
                <a:cs typeface="Roboto"/>
              </a:rPr>
              <a:t> </a:t>
            </a:r>
            <a:r>
              <a:rPr sz="1200" spc="-15" dirty="0">
                <a:solidFill>
                  <a:srgbClr val="212529"/>
                </a:solidFill>
                <a:latin typeface="Roboto"/>
                <a:cs typeface="Roboto"/>
              </a:rPr>
              <a:t>is</a:t>
            </a:r>
            <a:r>
              <a:rPr sz="1200" dirty="0">
                <a:solidFill>
                  <a:srgbClr val="212529"/>
                </a:solidFill>
                <a:latin typeface="Roboto"/>
                <a:cs typeface="Roboto"/>
              </a:rPr>
              <a:t> </a:t>
            </a:r>
            <a:r>
              <a:rPr sz="1200" spc="-10" dirty="0">
                <a:solidFill>
                  <a:srgbClr val="212529"/>
                </a:solidFill>
                <a:latin typeface="Roboto"/>
                <a:cs typeface="Roboto"/>
              </a:rPr>
              <a:t>categorized</a:t>
            </a:r>
            <a:r>
              <a:rPr sz="1200" dirty="0">
                <a:solidFill>
                  <a:srgbClr val="212529"/>
                </a:solidFill>
                <a:latin typeface="Roboto"/>
                <a:cs typeface="Roboto"/>
              </a:rPr>
              <a:t> </a:t>
            </a:r>
            <a:r>
              <a:rPr sz="1200" spc="-20" dirty="0">
                <a:solidFill>
                  <a:srgbClr val="212529"/>
                </a:solidFill>
                <a:latin typeface="Roboto"/>
                <a:cs typeface="Roboto"/>
              </a:rPr>
              <a:t>into:</a:t>
            </a:r>
            <a:endParaRPr sz="1200" dirty="0">
              <a:latin typeface="Roboto"/>
              <a:cs typeface="Roboto"/>
            </a:endParaRPr>
          </a:p>
          <a:p>
            <a:pPr marL="507365" indent="-495300">
              <a:lnSpc>
                <a:spcPct val="100000"/>
              </a:lnSpc>
              <a:buChar char="-"/>
              <a:tabLst>
                <a:tab pos="507365" algn="l"/>
                <a:tab pos="508000" algn="l"/>
              </a:tabLst>
            </a:pPr>
            <a:r>
              <a:rPr sz="1200" b="1" spc="-20" dirty="0">
                <a:solidFill>
                  <a:srgbClr val="212529"/>
                </a:solidFill>
                <a:latin typeface="Roboto"/>
                <a:cs typeface="Roboto"/>
              </a:rPr>
              <a:t>Primiti</a:t>
            </a:r>
            <a:r>
              <a:rPr sz="1200" b="1" spc="-25" dirty="0">
                <a:solidFill>
                  <a:srgbClr val="212529"/>
                </a:solidFill>
                <a:latin typeface="Roboto"/>
                <a:cs typeface="Roboto"/>
              </a:rPr>
              <a:t>v</a:t>
            </a:r>
            <a:r>
              <a:rPr sz="1200" b="1" spc="5" dirty="0">
                <a:solidFill>
                  <a:srgbClr val="212529"/>
                </a:solidFill>
                <a:latin typeface="Roboto"/>
                <a:cs typeface="Roboto"/>
              </a:rPr>
              <a:t>e</a:t>
            </a:r>
            <a:r>
              <a:rPr sz="1200" b="1" spc="-5" dirty="0">
                <a:solidFill>
                  <a:srgbClr val="212529"/>
                </a:solidFill>
                <a:latin typeface="Roboto"/>
                <a:cs typeface="Roboto"/>
              </a:rPr>
              <a:t> </a:t>
            </a:r>
            <a:r>
              <a:rPr sz="1200" b="1" spc="-20" dirty="0">
                <a:solidFill>
                  <a:srgbClr val="212529"/>
                </a:solidFill>
                <a:latin typeface="Roboto"/>
                <a:cs typeface="Roboto"/>
              </a:rPr>
              <a:t>type</a:t>
            </a:r>
            <a:endParaRPr sz="1200" b="1" dirty="0">
              <a:latin typeface="Roboto"/>
              <a:cs typeface="Roboto"/>
            </a:endParaRPr>
          </a:p>
          <a:p>
            <a:pPr marL="469900" indent="-457200">
              <a:lnSpc>
                <a:spcPct val="100000"/>
              </a:lnSpc>
              <a:buChar char="-"/>
              <a:tabLst>
                <a:tab pos="469265" algn="l"/>
                <a:tab pos="469900" algn="l"/>
              </a:tabLst>
            </a:pPr>
            <a:r>
              <a:rPr sz="1200" b="1" spc="-15" dirty="0">
                <a:solidFill>
                  <a:srgbClr val="212529"/>
                </a:solidFill>
                <a:latin typeface="Roboto"/>
                <a:cs typeface="Roboto"/>
              </a:rPr>
              <a:t>Objecti</a:t>
            </a:r>
            <a:r>
              <a:rPr sz="1200" b="1" spc="-20" dirty="0">
                <a:solidFill>
                  <a:srgbClr val="212529"/>
                </a:solidFill>
                <a:latin typeface="Roboto"/>
                <a:cs typeface="Roboto"/>
              </a:rPr>
              <a:t>v</a:t>
            </a:r>
            <a:r>
              <a:rPr sz="1200" b="1" spc="5" dirty="0">
                <a:solidFill>
                  <a:srgbClr val="212529"/>
                </a:solidFill>
                <a:latin typeface="Roboto"/>
                <a:cs typeface="Roboto"/>
              </a:rPr>
              <a:t>e</a:t>
            </a:r>
            <a:r>
              <a:rPr sz="1200" b="1" spc="-30" dirty="0">
                <a:solidFill>
                  <a:srgbClr val="212529"/>
                </a:solidFill>
                <a:latin typeface="Roboto"/>
                <a:cs typeface="Roboto"/>
              </a:rPr>
              <a:t> </a:t>
            </a:r>
            <a:r>
              <a:rPr sz="1200" b="1" spc="-50" dirty="0">
                <a:solidFill>
                  <a:srgbClr val="212529"/>
                </a:solidFill>
                <a:latin typeface="Roboto"/>
                <a:cs typeface="Roboto"/>
              </a:rPr>
              <a:t>T</a:t>
            </a:r>
            <a:r>
              <a:rPr sz="1200" b="1" spc="-20" dirty="0">
                <a:solidFill>
                  <a:srgbClr val="212529"/>
                </a:solidFill>
                <a:latin typeface="Roboto"/>
                <a:cs typeface="Roboto"/>
              </a:rPr>
              <a:t>ype</a:t>
            </a:r>
            <a:endParaRPr sz="1200" b="1" dirty="0">
              <a:latin typeface="Roboto"/>
              <a:cs typeface="Roboto"/>
            </a:endParaRPr>
          </a:p>
        </p:txBody>
      </p:sp>
      <p:pic>
        <p:nvPicPr>
          <p:cNvPr id="7" name="object 7"/>
          <p:cNvPicPr/>
          <p:nvPr/>
        </p:nvPicPr>
        <p:blipFill>
          <a:blip r:embed="rId3" cstate="print"/>
          <a:stretch>
            <a:fillRect/>
          </a:stretch>
        </p:blipFill>
        <p:spPr>
          <a:xfrm>
            <a:off x="990600" y="1342278"/>
            <a:ext cx="7380591" cy="3667872"/>
          </a:xfrm>
          <a:prstGeom prst="rect">
            <a:avLst/>
          </a:prstGeom>
        </p:spPr>
      </p:pic>
    </p:spTree>
    <p:extLst>
      <p:ext uri="{BB962C8B-B14F-4D97-AF65-F5344CB8AC3E}">
        <p14:creationId xmlns:p14="http://schemas.microsoft.com/office/powerpoint/2010/main" val="1996297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a:latin typeface="Roboto"/>
              <a:cs typeface="Roboto"/>
            </a:endParaRPr>
          </a:p>
        </p:txBody>
      </p:sp>
      <p:sp>
        <p:nvSpPr>
          <p:cNvPr id="3" name="object 3"/>
          <p:cNvSpPr txBox="1"/>
          <p:nvPr/>
        </p:nvSpPr>
        <p:spPr>
          <a:xfrm>
            <a:off x="914400" y="742950"/>
            <a:ext cx="3560575" cy="2554545"/>
          </a:xfrm>
          <a:prstGeom prst="rect">
            <a:avLst/>
          </a:prstGeom>
        </p:spPr>
        <p:txBody>
          <a:bodyPr vert="horz" wrap="square" lIns="0" tIns="12700" rIns="0" bIns="0" rtlCol="0">
            <a:spAutoFit/>
          </a:bodyPr>
          <a:lstStyle/>
          <a:p>
            <a:pPr marL="12700">
              <a:lnSpc>
                <a:spcPct val="100000"/>
              </a:lnSpc>
              <a:spcBef>
                <a:spcPts val="100"/>
              </a:spcBef>
            </a:pPr>
            <a:r>
              <a:rPr sz="2800" spc="-10" dirty="0">
                <a:solidFill>
                  <a:srgbClr val="0070C0"/>
                </a:solidFill>
                <a:latin typeface="Roboto"/>
                <a:cs typeface="Roboto"/>
              </a:rPr>
              <a:t>Object</a:t>
            </a:r>
            <a:r>
              <a:rPr sz="2800" spc="-40" dirty="0">
                <a:solidFill>
                  <a:srgbClr val="0070C0"/>
                </a:solidFill>
                <a:latin typeface="Roboto"/>
                <a:cs typeface="Roboto"/>
              </a:rPr>
              <a:t> </a:t>
            </a:r>
            <a:r>
              <a:rPr sz="2800" spc="-20" dirty="0">
                <a:solidFill>
                  <a:srgbClr val="0070C0"/>
                </a:solidFill>
                <a:latin typeface="Roboto"/>
                <a:cs typeface="Roboto"/>
              </a:rPr>
              <a:t>types:</a:t>
            </a:r>
            <a:endParaRPr sz="2800" dirty="0">
              <a:solidFill>
                <a:srgbClr val="0070C0"/>
              </a:solidFill>
              <a:latin typeface="Roboto"/>
              <a:cs typeface="Roboto"/>
            </a:endParaRPr>
          </a:p>
          <a:p>
            <a:pPr>
              <a:lnSpc>
                <a:spcPct val="100000"/>
              </a:lnSpc>
              <a:spcBef>
                <a:spcPts val="55"/>
              </a:spcBef>
            </a:pPr>
            <a:endParaRPr sz="2800" dirty="0">
              <a:latin typeface="Roboto"/>
              <a:cs typeface="Roboto"/>
            </a:endParaRPr>
          </a:p>
          <a:p>
            <a:pPr marL="469900" indent="-271145">
              <a:lnSpc>
                <a:spcPct val="100000"/>
              </a:lnSpc>
              <a:buChar char="-"/>
              <a:tabLst>
                <a:tab pos="469265" algn="l"/>
                <a:tab pos="469900" algn="l"/>
              </a:tabLst>
            </a:pPr>
            <a:r>
              <a:rPr sz="1600" spc="-20" dirty="0">
                <a:latin typeface="Roboto"/>
                <a:cs typeface="Roboto"/>
              </a:rPr>
              <a:t>Function</a:t>
            </a:r>
            <a:endParaRPr sz="1600" dirty="0">
              <a:latin typeface="Roboto"/>
              <a:cs typeface="Roboto"/>
            </a:endParaRPr>
          </a:p>
          <a:p>
            <a:pPr marL="469900" indent="-271145">
              <a:lnSpc>
                <a:spcPct val="100000"/>
              </a:lnSpc>
              <a:spcBef>
                <a:spcPts val="215"/>
              </a:spcBef>
              <a:buChar char="-"/>
              <a:tabLst>
                <a:tab pos="469265" algn="l"/>
                <a:tab pos="469900" algn="l"/>
              </a:tabLst>
            </a:pPr>
            <a:r>
              <a:rPr sz="1600" spc="-20" dirty="0">
                <a:latin typeface="Roboto"/>
                <a:cs typeface="Roboto"/>
              </a:rPr>
              <a:t>Arrays</a:t>
            </a:r>
            <a:endParaRPr sz="1600" dirty="0">
              <a:latin typeface="Roboto"/>
              <a:cs typeface="Roboto"/>
            </a:endParaRPr>
          </a:p>
          <a:p>
            <a:pPr marL="469900" indent="-271145">
              <a:lnSpc>
                <a:spcPct val="100000"/>
              </a:lnSpc>
              <a:spcBef>
                <a:spcPts val="215"/>
              </a:spcBef>
              <a:buChar char="-"/>
              <a:tabLst>
                <a:tab pos="469265" algn="l"/>
                <a:tab pos="469900" algn="l"/>
              </a:tabLst>
            </a:pPr>
            <a:r>
              <a:rPr sz="1600" spc="-10" dirty="0">
                <a:latin typeface="Roboto"/>
                <a:cs typeface="Roboto"/>
              </a:rPr>
              <a:t>Classes</a:t>
            </a:r>
            <a:endParaRPr sz="1600" dirty="0">
              <a:latin typeface="Roboto"/>
              <a:cs typeface="Roboto"/>
            </a:endParaRPr>
          </a:p>
          <a:p>
            <a:pPr marL="469900" indent="-271145">
              <a:lnSpc>
                <a:spcPct val="100000"/>
              </a:lnSpc>
              <a:spcBef>
                <a:spcPts val="215"/>
              </a:spcBef>
              <a:buChar char="-"/>
              <a:tabLst>
                <a:tab pos="469265" algn="l"/>
                <a:tab pos="469900" algn="l"/>
              </a:tabLst>
            </a:pPr>
            <a:r>
              <a:rPr sz="1600" spc="-15" dirty="0">
                <a:latin typeface="Roboto"/>
                <a:cs typeface="Roboto"/>
              </a:rPr>
              <a:t>Objects</a:t>
            </a:r>
            <a:endParaRPr sz="1600" dirty="0">
              <a:latin typeface="Roboto"/>
              <a:cs typeface="Roboto"/>
            </a:endParaRPr>
          </a:p>
          <a:p>
            <a:pPr marL="469900" indent="-271145">
              <a:lnSpc>
                <a:spcPct val="100000"/>
              </a:lnSpc>
              <a:spcBef>
                <a:spcPts val="219"/>
              </a:spcBef>
              <a:buChar char="-"/>
              <a:tabLst>
                <a:tab pos="469265" algn="l"/>
                <a:tab pos="469900" algn="l"/>
              </a:tabLst>
            </a:pPr>
            <a:r>
              <a:rPr sz="1600" spc="-25" dirty="0">
                <a:latin typeface="Roboto"/>
                <a:cs typeface="Roboto"/>
              </a:rPr>
              <a:t>Tuples</a:t>
            </a:r>
            <a:endParaRPr sz="1600" dirty="0">
              <a:latin typeface="Roboto"/>
              <a:cs typeface="Roboto"/>
            </a:endParaRPr>
          </a:p>
          <a:p>
            <a:pPr marL="469900" indent="-271145">
              <a:lnSpc>
                <a:spcPct val="100000"/>
              </a:lnSpc>
              <a:spcBef>
                <a:spcPts val="215"/>
              </a:spcBef>
              <a:buChar char="-"/>
              <a:tabLst>
                <a:tab pos="469265" algn="l"/>
                <a:tab pos="469900" algn="l"/>
              </a:tabLst>
            </a:pPr>
            <a:r>
              <a:rPr sz="1600" spc="-10" dirty="0">
                <a:latin typeface="Roboto"/>
                <a:cs typeface="Roboto"/>
              </a:rPr>
              <a:t>Enum</a:t>
            </a:r>
            <a:endParaRPr sz="1600" dirty="0">
              <a:latin typeface="Roboto"/>
              <a:cs typeface="Roboto"/>
            </a:endParaRPr>
          </a:p>
        </p:txBody>
      </p:sp>
    </p:spTree>
    <p:extLst>
      <p:ext uri="{BB962C8B-B14F-4D97-AF65-F5344CB8AC3E}">
        <p14:creationId xmlns:p14="http://schemas.microsoft.com/office/powerpoint/2010/main" val="238047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a:latin typeface="Roboto"/>
              <a:cs typeface="Roboto"/>
            </a:endParaRPr>
          </a:p>
        </p:txBody>
      </p:sp>
      <p:sp>
        <p:nvSpPr>
          <p:cNvPr id="4" name="Rectangle 3"/>
          <p:cNvSpPr/>
          <p:nvPr/>
        </p:nvSpPr>
        <p:spPr>
          <a:xfrm>
            <a:off x="304800" y="285750"/>
            <a:ext cx="4181401" cy="369332"/>
          </a:xfrm>
          <a:prstGeom prst="rect">
            <a:avLst/>
          </a:prstGeom>
        </p:spPr>
        <p:txBody>
          <a:bodyPr wrap="none">
            <a:spAutoFit/>
          </a:bodyPr>
          <a:lstStyle/>
          <a:p>
            <a:r>
              <a:rPr lang="en-US" b="1" dirty="0">
                <a:solidFill>
                  <a:srgbClr val="0070C0"/>
                </a:solidFill>
                <a:latin typeface="Nunito Sans"/>
              </a:rPr>
              <a:t>Inferred </a:t>
            </a:r>
            <a:r>
              <a:rPr lang="en-US" b="1" dirty="0" smtClean="0">
                <a:solidFill>
                  <a:srgbClr val="0070C0"/>
                </a:solidFill>
                <a:latin typeface="Nunito Sans"/>
              </a:rPr>
              <a:t>Typing and Type Annotation</a:t>
            </a:r>
            <a:endParaRPr lang="en-US" b="1" i="0" dirty="0">
              <a:solidFill>
                <a:srgbClr val="0070C0"/>
              </a:solidFill>
              <a:effectLst/>
              <a:latin typeface="Nunito Sans"/>
            </a:endParaRPr>
          </a:p>
        </p:txBody>
      </p:sp>
      <p:sp>
        <p:nvSpPr>
          <p:cNvPr id="5" name="Rectangle 4"/>
          <p:cNvSpPr/>
          <p:nvPr/>
        </p:nvSpPr>
        <p:spPr>
          <a:xfrm>
            <a:off x="297712" y="819150"/>
            <a:ext cx="8541488" cy="923330"/>
          </a:xfrm>
          <a:prstGeom prst="rect">
            <a:avLst/>
          </a:prstGeom>
        </p:spPr>
        <p:txBody>
          <a:bodyPr wrap="square">
            <a:spAutoFit/>
          </a:bodyPr>
          <a:lstStyle/>
          <a:p>
            <a:pPr marL="285750" indent="-285750" algn="just">
              <a:buFont typeface="Arial" panose="020B0604020202020204" pitchFamily="34" charset="0"/>
              <a:buChar char="•"/>
            </a:pPr>
            <a:r>
              <a:rPr lang="en-US" dirty="0"/>
              <a:t>TypeScript uses a technique called </a:t>
            </a:r>
            <a:r>
              <a:rPr lang="en-US" b="1" dirty="0"/>
              <a:t>inferred typing</a:t>
            </a:r>
            <a:r>
              <a:rPr lang="en-US" dirty="0"/>
              <a:t>, or </a:t>
            </a:r>
            <a:r>
              <a:rPr lang="en-US" b="1" dirty="0"/>
              <a:t>type inference</a:t>
            </a:r>
            <a:r>
              <a:rPr lang="en-US" dirty="0"/>
              <a:t>, to determine the type of a variable. This means that even if we do not explicitly specify the type of a variable, the compiler will determine its type based on when it was first assigned</a:t>
            </a:r>
            <a:endParaRPr lang="en-IN" dirty="0"/>
          </a:p>
        </p:txBody>
      </p:sp>
      <p:sp>
        <p:nvSpPr>
          <p:cNvPr id="10" name="Rectangle 9"/>
          <p:cNvSpPr/>
          <p:nvPr/>
        </p:nvSpPr>
        <p:spPr>
          <a:xfrm>
            <a:off x="304800" y="1906548"/>
            <a:ext cx="8458200" cy="646331"/>
          </a:xfrm>
          <a:prstGeom prst="rect">
            <a:avLst/>
          </a:prstGeom>
        </p:spPr>
        <p:txBody>
          <a:bodyPr wrap="square">
            <a:spAutoFit/>
          </a:bodyPr>
          <a:lstStyle/>
          <a:p>
            <a:pPr marL="285750" indent="-285750" algn="just">
              <a:buFont typeface="Arial" panose="020B0604020202020204" pitchFamily="34" charset="0"/>
              <a:buChar char="•"/>
            </a:pPr>
            <a:r>
              <a:rPr lang="en-US" dirty="0"/>
              <a:t>Inferred typing can be useful in TypeScript because it allows us to omit explicit type annotations in situations where the type can be easily determined from the context.</a:t>
            </a:r>
            <a:endParaRPr lang="en-IN" dirty="0"/>
          </a:p>
        </p:txBody>
      </p:sp>
      <p:sp>
        <p:nvSpPr>
          <p:cNvPr id="12" name="Rectangle 11"/>
          <p:cNvSpPr/>
          <p:nvPr/>
        </p:nvSpPr>
        <p:spPr>
          <a:xfrm>
            <a:off x="297712" y="2736883"/>
            <a:ext cx="8541488" cy="646331"/>
          </a:xfrm>
          <a:prstGeom prst="rect">
            <a:avLst/>
          </a:prstGeom>
        </p:spPr>
        <p:txBody>
          <a:bodyPr wrap="square">
            <a:spAutoFit/>
          </a:bodyPr>
          <a:lstStyle/>
          <a:p>
            <a:pPr marL="285750" indent="-285750">
              <a:buFont typeface="Arial" panose="020B0604020202020204" pitchFamily="34" charset="0"/>
              <a:buChar char="•"/>
            </a:pPr>
            <a:r>
              <a:rPr lang="en-US" dirty="0" smtClean="0"/>
              <a:t>NOTE : </a:t>
            </a:r>
            <a:r>
              <a:rPr lang="en-US" dirty="0" smtClean="0">
                <a:solidFill>
                  <a:srgbClr val="FF0000"/>
                </a:solidFill>
              </a:rPr>
              <a:t>Inferred </a:t>
            </a:r>
            <a:r>
              <a:rPr lang="en-US" dirty="0">
                <a:solidFill>
                  <a:srgbClr val="FF0000"/>
                </a:solidFill>
              </a:rPr>
              <a:t>typing relies on TypeScript’s type inference algorithm, which may not always make the correct type assignments.</a:t>
            </a:r>
            <a:endParaRPr lang="en-IN" dirty="0">
              <a:solidFill>
                <a:srgbClr val="FF0000"/>
              </a:solidFill>
            </a:endParaRPr>
          </a:p>
        </p:txBody>
      </p:sp>
      <p:sp>
        <p:nvSpPr>
          <p:cNvPr id="13" name="Rectangle 12"/>
          <p:cNvSpPr/>
          <p:nvPr/>
        </p:nvSpPr>
        <p:spPr>
          <a:xfrm>
            <a:off x="533400" y="4192951"/>
            <a:ext cx="2455609" cy="369332"/>
          </a:xfrm>
          <a:prstGeom prst="rect">
            <a:avLst/>
          </a:prstGeom>
        </p:spPr>
        <p:txBody>
          <a:bodyPr wrap="none">
            <a:spAutoFit/>
          </a:bodyPr>
          <a:lstStyle/>
          <a:p>
            <a:r>
              <a:rPr lang="en-US" dirty="0"/>
              <a:t>let items = [1, 2, 3, null];</a:t>
            </a:r>
            <a:endParaRPr lang="en-IN" dirty="0"/>
          </a:p>
        </p:txBody>
      </p:sp>
      <p:sp>
        <p:nvSpPr>
          <p:cNvPr id="14" name="Rectangle 13"/>
          <p:cNvSpPr/>
          <p:nvPr/>
        </p:nvSpPr>
        <p:spPr>
          <a:xfrm>
            <a:off x="3733800" y="4208340"/>
            <a:ext cx="2518638" cy="338554"/>
          </a:xfrm>
          <a:prstGeom prst="rect">
            <a:avLst/>
          </a:prstGeom>
        </p:spPr>
        <p:txBody>
          <a:bodyPr wrap="none">
            <a:spAutoFit/>
          </a:bodyPr>
          <a:lstStyle/>
          <a:p>
            <a:r>
              <a:rPr lang="en-US" sz="1600" dirty="0">
                <a:latin typeface="Roboto Mono"/>
              </a:rPr>
              <a:t>let</a:t>
            </a:r>
            <a:r>
              <a:rPr lang="en-US" sz="1600" dirty="0">
                <a:solidFill>
                  <a:srgbClr val="3C3836"/>
                </a:solidFill>
                <a:latin typeface="Roboto Mono"/>
              </a:rPr>
              <a:t> items = [</a:t>
            </a:r>
            <a:r>
              <a:rPr lang="en-US" sz="1600" dirty="0">
                <a:latin typeface="Roboto Mono"/>
              </a:rPr>
              <a:t>0</a:t>
            </a:r>
            <a:r>
              <a:rPr lang="en-US" sz="1600" dirty="0">
                <a:solidFill>
                  <a:srgbClr val="3C3836"/>
                </a:solidFill>
                <a:latin typeface="Roboto Mono"/>
              </a:rPr>
              <a:t>, </a:t>
            </a:r>
            <a:r>
              <a:rPr lang="en-US" sz="1600" dirty="0">
                <a:latin typeface="Roboto Mono"/>
              </a:rPr>
              <a:t>1</a:t>
            </a:r>
            <a:r>
              <a:rPr lang="en-US" sz="1600" dirty="0">
                <a:solidFill>
                  <a:srgbClr val="3C3836"/>
                </a:solidFill>
                <a:latin typeface="Roboto Mono"/>
              </a:rPr>
              <a:t>, </a:t>
            </a:r>
            <a:r>
              <a:rPr lang="en-US" sz="1600" dirty="0">
                <a:latin typeface="Roboto Mono"/>
              </a:rPr>
              <a:t>null</a:t>
            </a:r>
            <a:r>
              <a:rPr lang="en-US" sz="1600" dirty="0">
                <a:solidFill>
                  <a:srgbClr val="3C3836"/>
                </a:solidFill>
                <a:latin typeface="Roboto Mono"/>
              </a:rPr>
              <a:t>, </a:t>
            </a:r>
            <a:r>
              <a:rPr lang="en-US" sz="1600" dirty="0">
                <a:latin typeface="Roboto Mono"/>
              </a:rPr>
              <a:t>'Hi'</a:t>
            </a:r>
            <a:r>
              <a:rPr lang="en-US" sz="1600" dirty="0">
                <a:solidFill>
                  <a:srgbClr val="3C3836"/>
                </a:solidFill>
                <a:latin typeface="Roboto Mono"/>
              </a:rPr>
              <a:t>];</a:t>
            </a:r>
            <a:endParaRPr lang="en-IN" sz="1600" dirty="0"/>
          </a:p>
        </p:txBody>
      </p:sp>
      <p:sp>
        <p:nvSpPr>
          <p:cNvPr id="15" name="TextBox 14"/>
          <p:cNvSpPr txBox="1"/>
          <p:nvPr/>
        </p:nvSpPr>
        <p:spPr>
          <a:xfrm>
            <a:off x="304800" y="3586745"/>
            <a:ext cx="1381147" cy="369332"/>
          </a:xfrm>
          <a:prstGeom prst="rect">
            <a:avLst/>
          </a:prstGeom>
          <a:noFill/>
        </p:spPr>
        <p:txBody>
          <a:bodyPr wrap="none" rtlCol="0">
            <a:spAutoFit/>
          </a:bodyPr>
          <a:lstStyle/>
          <a:p>
            <a:pPr marL="285750" indent="-285750">
              <a:buFont typeface="Arial" panose="020B0604020202020204" pitchFamily="34" charset="0"/>
              <a:buChar char="•"/>
            </a:pPr>
            <a:r>
              <a:rPr lang="en-US" dirty="0" smtClean="0"/>
              <a:t>Example :</a:t>
            </a:r>
            <a:endParaRPr lang="en-IN" dirty="0"/>
          </a:p>
        </p:txBody>
      </p:sp>
    </p:spTree>
    <p:extLst>
      <p:ext uri="{BB962C8B-B14F-4D97-AF65-F5344CB8AC3E}">
        <p14:creationId xmlns:p14="http://schemas.microsoft.com/office/powerpoint/2010/main" val="2587075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a:latin typeface="Roboto"/>
              <a:cs typeface="Roboto"/>
            </a:endParaRPr>
          </a:p>
        </p:txBody>
      </p:sp>
      <p:sp>
        <p:nvSpPr>
          <p:cNvPr id="3" name="Rectangle 2"/>
          <p:cNvSpPr/>
          <p:nvPr/>
        </p:nvSpPr>
        <p:spPr>
          <a:xfrm>
            <a:off x="304800" y="285750"/>
            <a:ext cx="1642309" cy="369332"/>
          </a:xfrm>
          <a:prstGeom prst="rect">
            <a:avLst/>
          </a:prstGeom>
        </p:spPr>
        <p:txBody>
          <a:bodyPr wrap="none">
            <a:spAutoFit/>
          </a:bodyPr>
          <a:lstStyle/>
          <a:p>
            <a:r>
              <a:rPr lang="en-US" b="1" dirty="0">
                <a:solidFill>
                  <a:srgbClr val="0070C0"/>
                </a:solidFill>
                <a:latin typeface="Nunito Sans"/>
              </a:rPr>
              <a:t>The any </a:t>
            </a:r>
            <a:r>
              <a:rPr lang="en-US" b="1" dirty="0" smtClean="0">
                <a:solidFill>
                  <a:srgbClr val="0070C0"/>
                </a:solidFill>
                <a:latin typeface="Nunito Sans"/>
              </a:rPr>
              <a:t>Type</a:t>
            </a:r>
            <a:endParaRPr lang="en-US" b="1" i="0" dirty="0">
              <a:solidFill>
                <a:srgbClr val="0070C0"/>
              </a:solidFill>
              <a:effectLst/>
              <a:latin typeface="Nunito Sans"/>
            </a:endParaRPr>
          </a:p>
        </p:txBody>
      </p:sp>
      <p:sp>
        <p:nvSpPr>
          <p:cNvPr id="5" name="Rectangle 4"/>
          <p:cNvSpPr/>
          <p:nvPr/>
        </p:nvSpPr>
        <p:spPr>
          <a:xfrm>
            <a:off x="304800" y="2571750"/>
            <a:ext cx="4003147" cy="369332"/>
          </a:xfrm>
          <a:prstGeom prst="rect">
            <a:avLst/>
          </a:prstGeom>
        </p:spPr>
        <p:txBody>
          <a:bodyPr wrap="none">
            <a:spAutoFit/>
          </a:bodyPr>
          <a:lstStyle/>
          <a:p>
            <a:r>
              <a:rPr lang="en-US" dirty="0"/>
              <a:t>var item1 = &lt;any&gt;{ id: 1, name: "item1" }</a:t>
            </a:r>
            <a:endParaRPr lang="en-IN" dirty="0"/>
          </a:p>
        </p:txBody>
      </p:sp>
      <p:sp>
        <p:nvSpPr>
          <p:cNvPr id="7" name="Rectangle 6"/>
          <p:cNvSpPr/>
          <p:nvPr/>
        </p:nvSpPr>
        <p:spPr>
          <a:xfrm>
            <a:off x="304800" y="3028950"/>
            <a:ext cx="4141005" cy="369332"/>
          </a:xfrm>
          <a:prstGeom prst="rect">
            <a:avLst/>
          </a:prstGeom>
        </p:spPr>
        <p:txBody>
          <a:bodyPr wrap="none">
            <a:spAutoFit/>
          </a:bodyPr>
          <a:lstStyle/>
          <a:p>
            <a:r>
              <a:rPr lang="en-US" dirty="0"/>
              <a:t>var item1 = { id: 1, name: "item1" } as any;</a:t>
            </a:r>
            <a:endParaRPr lang="en-IN" dirty="0"/>
          </a:p>
        </p:txBody>
      </p:sp>
      <p:sp>
        <p:nvSpPr>
          <p:cNvPr id="8" name="Rectangle 7"/>
          <p:cNvSpPr/>
          <p:nvPr/>
        </p:nvSpPr>
        <p:spPr>
          <a:xfrm>
            <a:off x="304800" y="2104360"/>
            <a:ext cx="1915909" cy="369332"/>
          </a:xfrm>
          <a:prstGeom prst="rect">
            <a:avLst/>
          </a:prstGeom>
        </p:spPr>
        <p:txBody>
          <a:bodyPr wrap="none">
            <a:spAutoFit/>
          </a:bodyPr>
          <a:lstStyle/>
          <a:p>
            <a:r>
              <a:rPr lang="en-US" b="1" dirty="0">
                <a:solidFill>
                  <a:srgbClr val="0070C0"/>
                </a:solidFill>
                <a:latin typeface="Nunito Sans"/>
              </a:rPr>
              <a:t>Explicit Casting</a:t>
            </a:r>
          </a:p>
        </p:txBody>
      </p:sp>
    </p:spTree>
    <p:extLst>
      <p:ext uri="{BB962C8B-B14F-4D97-AF65-F5344CB8AC3E}">
        <p14:creationId xmlns:p14="http://schemas.microsoft.com/office/powerpoint/2010/main" val="329889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0" y="2"/>
            <a:ext cx="9144000" cy="5143498"/>
            <a:chOff x="0" y="0"/>
            <a:chExt cx="9144000" cy="5143498"/>
          </a:xfrm>
        </p:grpSpPr>
        <p:pic>
          <p:nvPicPr>
            <p:cNvPr id="4" name="object 4"/>
            <p:cNvPicPr/>
            <p:nvPr/>
          </p:nvPicPr>
          <p:blipFill>
            <a:blip r:embed="rId2" cstate="print"/>
            <a:stretch>
              <a:fillRect/>
            </a:stretch>
          </p:blipFill>
          <p:spPr>
            <a:xfrm>
              <a:off x="0" y="0"/>
              <a:ext cx="9144000" cy="5143498"/>
            </a:xfrm>
            <a:prstGeom prst="rect">
              <a:avLst/>
            </a:prstGeom>
          </p:spPr>
        </p:pic>
        <p:sp>
          <p:nvSpPr>
            <p:cNvPr id="5" name="object 5"/>
            <p:cNvSpPr/>
            <p:nvPr/>
          </p:nvSpPr>
          <p:spPr>
            <a:xfrm>
              <a:off x="7294946" y="387220"/>
              <a:ext cx="6350" cy="183515"/>
            </a:xfrm>
            <a:custGeom>
              <a:avLst/>
              <a:gdLst/>
              <a:ahLst/>
              <a:cxnLst/>
              <a:rect l="l" t="t" r="r" b="b"/>
              <a:pathLst>
                <a:path w="6350" h="183515">
                  <a:moveTo>
                    <a:pt x="6185" y="0"/>
                  </a:moveTo>
                  <a:lnTo>
                    <a:pt x="0" y="0"/>
                  </a:lnTo>
                  <a:lnTo>
                    <a:pt x="0" y="183030"/>
                  </a:lnTo>
                  <a:lnTo>
                    <a:pt x="6185" y="183030"/>
                  </a:lnTo>
                  <a:lnTo>
                    <a:pt x="6185" y="0"/>
                  </a:lnTo>
                  <a:close/>
                </a:path>
              </a:pathLst>
            </a:custGeom>
            <a:solidFill>
              <a:srgbClr val="FFFFFF"/>
            </a:solidFill>
          </p:spPr>
          <p:txBody>
            <a:bodyPr wrap="square" lIns="0" tIns="0" rIns="0" bIns="0" rtlCol="0"/>
            <a:lstStyle/>
            <a:p>
              <a:endParaRPr/>
            </a:p>
          </p:txBody>
        </p:sp>
        <p:pic>
          <p:nvPicPr>
            <p:cNvPr id="6" name="object 6"/>
            <p:cNvPicPr/>
            <p:nvPr/>
          </p:nvPicPr>
          <p:blipFill>
            <a:blip r:embed="rId3" cstate="print"/>
            <a:stretch>
              <a:fillRect/>
            </a:stretch>
          </p:blipFill>
          <p:spPr>
            <a:xfrm>
              <a:off x="6204287" y="286444"/>
              <a:ext cx="70097" cy="68900"/>
            </a:xfrm>
            <a:prstGeom prst="rect">
              <a:avLst/>
            </a:prstGeom>
          </p:spPr>
        </p:pic>
        <p:sp>
          <p:nvSpPr>
            <p:cNvPr id="7" name="object 7"/>
            <p:cNvSpPr/>
            <p:nvPr/>
          </p:nvSpPr>
          <p:spPr>
            <a:xfrm>
              <a:off x="6311497" y="286451"/>
              <a:ext cx="70485" cy="69215"/>
            </a:xfrm>
            <a:custGeom>
              <a:avLst/>
              <a:gdLst/>
              <a:ahLst/>
              <a:cxnLst/>
              <a:rect l="l" t="t" r="r" b="b"/>
              <a:pathLst>
                <a:path w="70485" h="69214">
                  <a:moveTo>
                    <a:pt x="70097" y="0"/>
                  </a:moveTo>
                  <a:lnTo>
                    <a:pt x="0" y="0"/>
                  </a:lnTo>
                  <a:lnTo>
                    <a:pt x="0" y="68893"/>
                  </a:lnTo>
                  <a:lnTo>
                    <a:pt x="70097" y="68893"/>
                  </a:lnTo>
                  <a:lnTo>
                    <a:pt x="70097" y="0"/>
                  </a:lnTo>
                  <a:close/>
                </a:path>
              </a:pathLst>
            </a:custGeom>
            <a:solidFill>
              <a:srgbClr val="CE036A"/>
            </a:solidFill>
          </p:spPr>
          <p:txBody>
            <a:bodyPr wrap="square" lIns="0" tIns="0" rIns="0" bIns="0" rtlCol="0"/>
            <a:lstStyle/>
            <a:p>
              <a:endParaRPr/>
            </a:p>
          </p:txBody>
        </p:sp>
        <p:pic>
          <p:nvPicPr>
            <p:cNvPr id="8" name="object 8"/>
            <p:cNvPicPr/>
            <p:nvPr/>
          </p:nvPicPr>
          <p:blipFill>
            <a:blip r:embed="rId4" cstate="print"/>
            <a:stretch>
              <a:fillRect/>
            </a:stretch>
          </p:blipFill>
          <p:spPr>
            <a:xfrm>
              <a:off x="6097079" y="392363"/>
              <a:ext cx="70096" cy="69920"/>
            </a:xfrm>
            <a:prstGeom prst="rect">
              <a:avLst/>
            </a:prstGeom>
          </p:spPr>
        </p:pic>
        <p:sp>
          <p:nvSpPr>
            <p:cNvPr id="9" name="object 9"/>
            <p:cNvSpPr/>
            <p:nvPr/>
          </p:nvSpPr>
          <p:spPr>
            <a:xfrm>
              <a:off x="6204287" y="392363"/>
              <a:ext cx="70485" cy="70485"/>
            </a:xfrm>
            <a:custGeom>
              <a:avLst/>
              <a:gdLst/>
              <a:ahLst/>
              <a:cxnLst/>
              <a:rect l="l" t="t" r="r" b="b"/>
              <a:pathLst>
                <a:path w="70485" h="70484">
                  <a:moveTo>
                    <a:pt x="70097" y="0"/>
                  </a:moveTo>
                  <a:lnTo>
                    <a:pt x="0" y="0"/>
                  </a:lnTo>
                  <a:lnTo>
                    <a:pt x="0" y="69920"/>
                  </a:lnTo>
                  <a:lnTo>
                    <a:pt x="70097" y="69921"/>
                  </a:lnTo>
                  <a:lnTo>
                    <a:pt x="70097" y="0"/>
                  </a:lnTo>
                  <a:close/>
                </a:path>
              </a:pathLst>
            </a:custGeom>
            <a:solidFill>
              <a:srgbClr val="CE036A"/>
            </a:solidFill>
          </p:spPr>
          <p:txBody>
            <a:bodyPr wrap="square" lIns="0" tIns="0" rIns="0" bIns="0" rtlCol="0"/>
            <a:lstStyle/>
            <a:p>
              <a:endParaRPr/>
            </a:p>
          </p:txBody>
        </p:sp>
        <p:pic>
          <p:nvPicPr>
            <p:cNvPr id="10" name="object 10"/>
            <p:cNvPicPr/>
            <p:nvPr/>
          </p:nvPicPr>
          <p:blipFill>
            <a:blip r:embed="rId5" cstate="print"/>
            <a:stretch>
              <a:fillRect/>
            </a:stretch>
          </p:blipFill>
          <p:spPr>
            <a:xfrm>
              <a:off x="6311497" y="392363"/>
              <a:ext cx="70097" cy="69920"/>
            </a:xfrm>
            <a:prstGeom prst="rect">
              <a:avLst/>
            </a:prstGeom>
          </p:spPr>
        </p:pic>
        <p:sp>
          <p:nvSpPr>
            <p:cNvPr id="11" name="object 11"/>
            <p:cNvSpPr/>
            <p:nvPr/>
          </p:nvSpPr>
          <p:spPr>
            <a:xfrm>
              <a:off x="6097066" y="392366"/>
              <a:ext cx="391160" cy="177165"/>
            </a:xfrm>
            <a:custGeom>
              <a:avLst/>
              <a:gdLst/>
              <a:ahLst/>
              <a:cxnLst/>
              <a:rect l="l" t="t" r="r" b="b"/>
              <a:pathLst>
                <a:path w="391160" h="177165">
                  <a:moveTo>
                    <a:pt x="70104" y="106946"/>
                  </a:moveTo>
                  <a:lnTo>
                    <a:pt x="0" y="106946"/>
                  </a:lnTo>
                  <a:lnTo>
                    <a:pt x="12" y="176860"/>
                  </a:lnTo>
                  <a:lnTo>
                    <a:pt x="70104" y="176860"/>
                  </a:lnTo>
                  <a:lnTo>
                    <a:pt x="70104" y="106946"/>
                  </a:lnTo>
                  <a:close/>
                </a:path>
                <a:path w="391160" h="177165">
                  <a:moveTo>
                    <a:pt x="390702" y="0"/>
                  </a:moveTo>
                  <a:lnTo>
                    <a:pt x="320598" y="0"/>
                  </a:lnTo>
                  <a:lnTo>
                    <a:pt x="320598" y="69926"/>
                  </a:lnTo>
                  <a:lnTo>
                    <a:pt x="390702" y="69926"/>
                  </a:lnTo>
                  <a:lnTo>
                    <a:pt x="390702" y="0"/>
                  </a:lnTo>
                  <a:close/>
                </a:path>
              </a:pathLst>
            </a:custGeom>
            <a:solidFill>
              <a:srgbClr val="CE036A"/>
            </a:solidFill>
          </p:spPr>
          <p:txBody>
            <a:bodyPr wrap="square" lIns="0" tIns="0" rIns="0" bIns="0" rtlCol="0"/>
            <a:lstStyle/>
            <a:p>
              <a:endParaRPr/>
            </a:p>
          </p:txBody>
        </p:sp>
        <p:pic>
          <p:nvPicPr>
            <p:cNvPr id="12" name="object 12"/>
            <p:cNvPicPr/>
            <p:nvPr/>
          </p:nvPicPr>
          <p:blipFill>
            <a:blip r:embed="rId6" cstate="print"/>
            <a:stretch>
              <a:fillRect/>
            </a:stretch>
          </p:blipFill>
          <p:spPr>
            <a:xfrm>
              <a:off x="6204287" y="499299"/>
              <a:ext cx="70097" cy="69924"/>
            </a:xfrm>
            <a:prstGeom prst="rect">
              <a:avLst/>
            </a:prstGeom>
          </p:spPr>
        </p:pic>
        <p:sp>
          <p:nvSpPr>
            <p:cNvPr id="13" name="object 13"/>
            <p:cNvSpPr/>
            <p:nvPr/>
          </p:nvSpPr>
          <p:spPr>
            <a:xfrm>
              <a:off x="6311497" y="499303"/>
              <a:ext cx="70485" cy="70485"/>
            </a:xfrm>
            <a:custGeom>
              <a:avLst/>
              <a:gdLst/>
              <a:ahLst/>
              <a:cxnLst/>
              <a:rect l="l" t="t" r="r" b="b"/>
              <a:pathLst>
                <a:path w="70485" h="70484">
                  <a:moveTo>
                    <a:pt x="70097" y="0"/>
                  </a:moveTo>
                  <a:lnTo>
                    <a:pt x="0" y="0"/>
                  </a:lnTo>
                  <a:lnTo>
                    <a:pt x="0" y="69920"/>
                  </a:lnTo>
                  <a:lnTo>
                    <a:pt x="70097" y="69921"/>
                  </a:lnTo>
                  <a:lnTo>
                    <a:pt x="70097" y="0"/>
                  </a:lnTo>
                  <a:close/>
                </a:path>
              </a:pathLst>
            </a:custGeom>
            <a:solidFill>
              <a:srgbClr val="CE036A"/>
            </a:solidFill>
          </p:spPr>
          <p:txBody>
            <a:bodyPr wrap="square" lIns="0" tIns="0" rIns="0" bIns="0" rtlCol="0"/>
            <a:lstStyle/>
            <a:p>
              <a:endParaRPr/>
            </a:p>
          </p:txBody>
        </p:sp>
        <p:pic>
          <p:nvPicPr>
            <p:cNvPr id="14" name="object 14"/>
            <p:cNvPicPr/>
            <p:nvPr/>
          </p:nvPicPr>
          <p:blipFill>
            <a:blip r:embed="rId7" cstate="print"/>
            <a:stretch>
              <a:fillRect/>
            </a:stretch>
          </p:blipFill>
          <p:spPr>
            <a:xfrm>
              <a:off x="6417674" y="499299"/>
              <a:ext cx="70111" cy="69924"/>
            </a:xfrm>
            <a:prstGeom prst="rect">
              <a:avLst/>
            </a:prstGeom>
          </p:spPr>
        </p:pic>
        <p:sp>
          <p:nvSpPr>
            <p:cNvPr id="15" name="object 15"/>
            <p:cNvSpPr/>
            <p:nvPr/>
          </p:nvSpPr>
          <p:spPr>
            <a:xfrm>
              <a:off x="6204287" y="605212"/>
              <a:ext cx="70485" cy="70485"/>
            </a:xfrm>
            <a:custGeom>
              <a:avLst/>
              <a:gdLst/>
              <a:ahLst/>
              <a:cxnLst/>
              <a:rect l="l" t="t" r="r" b="b"/>
              <a:pathLst>
                <a:path w="70485" h="70484">
                  <a:moveTo>
                    <a:pt x="70097" y="0"/>
                  </a:moveTo>
                  <a:lnTo>
                    <a:pt x="0" y="0"/>
                  </a:lnTo>
                  <a:lnTo>
                    <a:pt x="0" y="69920"/>
                  </a:lnTo>
                  <a:lnTo>
                    <a:pt x="70097" y="69921"/>
                  </a:lnTo>
                  <a:lnTo>
                    <a:pt x="70097" y="0"/>
                  </a:lnTo>
                  <a:close/>
                </a:path>
              </a:pathLst>
            </a:custGeom>
            <a:solidFill>
              <a:srgbClr val="CE036A"/>
            </a:solidFill>
          </p:spPr>
          <p:txBody>
            <a:bodyPr wrap="square" lIns="0" tIns="0" rIns="0" bIns="0" rtlCol="0"/>
            <a:lstStyle/>
            <a:p>
              <a:endParaRPr/>
            </a:p>
          </p:txBody>
        </p:sp>
        <p:pic>
          <p:nvPicPr>
            <p:cNvPr id="16" name="object 16"/>
            <p:cNvPicPr/>
            <p:nvPr/>
          </p:nvPicPr>
          <p:blipFill>
            <a:blip r:embed="rId8" cstate="print"/>
            <a:stretch>
              <a:fillRect/>
            </a:stretch>
          </p:blipFill>
          <p:spPr>
            <a:xfrm>
              <a:off x="6311497" y="605212"/>
              <a:ext cx="70097" cy="69921"/>
            </a:xfrm>
            <a:prstGeom prst="rect">
              <a:avLst/>
            </a:prstGeom>
          </p:spPr>
        </p:pic>
      </p:grpSp>
      <p:sp>
        <p:nvSpPr>
          <p:cNvPr id="20" name="object 20"/>
          <p:cNvSpPr txBox="1">
            <a:spLocks noGrp="1"/>
          </p:cNvSpPr>
          <p:nvPr>
            <p:ph type="title"/>
          </p:nvPr>
        </p:nvSpPr>
        <p:spPr>
          <a:xfrm>
            <a:off x="317972" y="130364"/>
            <a:ext cx="3896995" cy="513715"/>
          </a:xfrm>
          <a:prstGeom prst="rect">
            <a:avLst/>
          </a:prstGeom>
        </p:spPr>
        <p:txBody>
          <a:bodyPr vert="horz" wrap="square" lIns="0" tIns="12700" rIns="0" bIns="0" rtlCol="0">
            <a:spAutoFit/>
          </a:bodyPr>
          <a:lstStyle/>
          <a:p>
            <a:pPr marL="12700">
              <a:lnSpc>
                <a:spcPct val="100000"/>
              </a:lnSpc>
              <a:spcBef>
                <a:spcPts val="100"/>
              </a:spcBef>
            </a:pPr>
            <a:r>
              <a:rPr lang="en-IN" sz="3200" spc="-10" dirty="0" smtClean="0">
                <a:solidFill>
                  <a:srgbClr val="FFFFFF"/>
                </a:solidFill>
              </a:rPr>
              <a:t>Outlines</a:t>
            </a:r>
            <a:endParaRPr sz="3200" dirty="0"/>
          </a:p>
        </p:txBody>
      </p:sp>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20256" y="31553"/>
            <a:ext cx="2128906" cy="723597"/>
          </a:xfrm>
          <a:prstGeom prst="rect">
            <a:avLst/>
          </a:prstGeom>
        </p:spPr>
      </p:pic>
      <p:sp>
        <p:nvSpPr>
          <p:cNvPr id="37" name="object 20"/>
          <p:cNvSpPr txBox="1">
            <a:spLocks/>
          </p:cNvSpPr>
          <p:nvPr/>
        </p:nvSpPr>
        <p:spPr>
          <a:xfrm>
            <a:off x="451178" y="1069385"/>
            <a:ext cx="5719028" cy="320601"/>
          </a:xfrm>
          <a:prstGeom prst="rect">
            <a:avLst/>
          </a:prstGeom>
        </p:spPr>
        <p:txBody>
          <a:bodyPr vert="horz" wrap="square" lIns="0" tIns="12700" rIns="0" bIns="0" rtlCol="0">
            <a:spAutoFit/>
          </a:bodyPr>
          <a:lstStyle>
            <a:lvl1pPr>
              <a:defRPr sz="2400" b="0" i="0">
                <a:solidFill>
                  <a:srgbClr val="7A2D92"/>
                </a:solidFill>
                <a:latin typeface="Calibri"/>
                <a:ea typeface="+mj-ea"/>
                <a:cs typeface="Calibri"/>
              </a:defRPr>
            </a:lvl1pPr>
          </a:lstStyle>
          <a:p>
            <a:pPr marL="12700">
              <a:spcBef>
                <a:spcPts val="100"/>
              </a:spcBef>
            </a:pPr>
            <a:r>
              <a:rPr lang="en-US" sz="2000" kern="0" spc="-10" dirty="0" smtClean="0">
                <a:solidFill>
                  <a:srgbClr val="FFFFFF"/>
                </a:solidFill>
              </a:rPr>
              <a:t>      </a:t>
            </a:r>
            <a:endParaRPr lang="en-US" sz="2000" kern="0" spc="-10" dirty="0">
              <a:solidFill>
                <a:srgbClr val="FFFFFF"/>
              </a:solidFill>
            </a:endParaRPr>
          </a:p>
        </p:txBody>
      </p:sp>
      <p:sp>
        <p:nvSpPr>
          <p:cNvPr id="22" name="Rounded Rectangle 21"/>
          <p:cNvSpPr/>
          <p:nvPr/>
        </p:nvSpPr>
        <p:spPr>
          <a:xfrm>
            <a:off x="335952" y="1164273"/>
            <a:ext cx="2590800" cy="570836"/>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2060"/>
                </a:solidFill>
              </a:rPr>
              <a:t>TypeScript</a:t>
            </a:r>
            <a:endParaRPr lang="en-IN" dirty="0">
              <a:solidFill>
                <a:srgbClr val="00206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a:latin typeface="Roboto"/>
              <a:cs typeface="Roboto"/>
            </a:endParaRPr>
          </a:p>
        </p:txBody>
      </p:sp>
      <p:sp>
        <p:nvSpPr>
          <p:cNvPr id="3" name="Rectangle 2"/>
          <p:cNvSpPr/>
          <p:nvPr/>
        </p:nvSpPr>
        <p:spPr>
          <a:xfrm>
            <a:off x="381000" y="438150"/>
            <a:ext cx="3249608" cy="369332"/>
          </a:xfrm>
          <a:prstGeom prst="rect">
            <a:avLst/>
          </a:prstGeom>
        </p:spPr>
        <p:txBody>
          <a:bodyPr wrap="none">
            <a:spAutoFit/>
          </a:bodyPr>
          <a:lstStyle/>
          <a:p>
            <a:r>
              <a:rPr lang="en-US" b="1" dirty="0">
                <a:solidFill>
                  <a:srgbClr val="0070C0"/>
                </a:solidFill>
                <a:latin typeface="Nunito Sans"/>
              </a:rPr>
              <a:t>The let and const Keywords</a:t>
            </a:r>
            <a:endParaRPr lang="en-US" b="1" i="0" dirty="0">
              <a:solidFill>
                <a:srgbClr val="0070C0"/>
              </a:solidFill>
              <a:effectLst/>
              <a:latin typeface="Nunito Sans"/>
            </a:endParaRPr>
          </a:p>
        </p:txBody>
      </p:sp>
      <p:sp>
        <p:nvSpPr>
          <p:cNvPr id="5" name="Rectangle 4"/>
          <p:cNvSpPr/>
          <p:nvPr/>
        </p:nvSpPr>
        <p:spPr>
          <a:xfrm>
            <a:off x="990600" y="1504950"/>
            <a:ext cx="3352800" cy="1754326"/>
          </a:xfrm>
          <a:prstGeom prst="rect">
            <a:avLst/>
          </a:prstGeom>
          <a:solidFill>
            <a:schemeClr val="tx1"/>
          </a:solidFill>
        </p:spPr>
        <p:txBody>
          <a:bodyPr wrap="square">
            <a:spAutoFit/>
          </a:bodyPr>
          <a:lstStyle/>
          <a:p>
            <a:r>
              <a:rPr lang="en-US" dirty="0">
                <a:solidFill>
                  <a:schemeClr val="bg1"/>
                </a:solidFill>
              </a:rPr>
              <a:t>var index: number = 0</a:t>
            </a:r>
            <a:r>
              <a:rPr lang="en-US" dirty="0" smtClean="0">
                <a:solidFill>
                  <a:schemeClr val="bg1"/>
                </a:solidFill>
              </a:rPr>
              <a:t>;</a:t>
            </a:r>
            <a:endParaRPr lang="en-US" dirty="0">
              <a:solidFill>
                <a:schemeClr val="bg1"/>
              </a:solidFill>
            </a:endParaRPr>
          </a:p>
          <a:p>
            <a:r>
              <a:rPr lang="en-US" dirty="0" smtClean="0">
                <a:solidFill>
                  <a:schemeClr val="bg1"/>
                </a:solidFill>
              </a:rPr>
              <a:t>if </a:t>
            </a:r>
            <a:r>
              <a:rPr lang="en-US" dirty="0">
                <a:solidFill>
                  <a:schemeClr val="bg1"/>
                </a:solidFill>
              </a:rPr>
              <a:t>(index == 0) {</a:t>
            </a:r>
          </a:p>
          <a:p>
            <a:r>
              <a:rPr lang="en-US" dirty="0">
                <a:solidFill>
                  <a:schemeClr val="bg1"/>
                </a:solidFill>
              </a:rPr>
              <a:t>  var index: number = 2;</a:t>
            </a:r>
          </a:p>
          <a:p>
            <a:r>
              <a:rPr lang="en-US" dirty="0">
                <a:solidFill>
                  <a:schemeClr val="bg1"/>
                </a:solidFill>
              </a:rPr>
              <a:t>  console.log(`index = ${index}`);</a:t>
            </a:r>
          </a:p>
          <a:p>
            <a:r>
              <a:rPr lang="en-US" dirty="0">
                <a:solidFill>
                  <a:schemeClr val="bg1"/>
                </a:solidFill>
              </a:rPr>
              <a:t>}</a:t>
            </a:r>
          </a:p>
          <a:p>
            <a:r>
              <a:rPr lang="en-US" dirty="0" smtClean="0">
                <a:solidFill>
                  <a:schemeClr val="bg1"/>
                </a:solidFill>
              </a:rPr>
              <a:t>console.log</a:t>
            </a:r>
            <a:r>
              <a:rPr lang="en-US" dirty="0">
                <a:solidFill>
                  <a:schemeClr val="bg1"/>
                </a:solidFill>
              </a:rPr>
              <a:t>(`index = ${index}`);</a:t>
            </a:r>
            <a:endParaRPr lang="en-IN" dirty="0">
              <a:solidFill>
                <a:schemeClr val="bg1"/>
              </a:solidFill>
            </a:endParaRPr>
          </a:p>
        </p:txBody>
      </p:sp>
    </p:spTree>
    <p:extLst>
      <p:ext uri="{BB962C8B-B14F-4D97-AF65-F5344CB8AC3E}">
        <p14:creationId xmlns:p14="http://schemas.microsoft.com/office/powerpoint/2010/main" val="1023787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a:latin typeface="Roboto"/>
              <a:cs typeface="Roboto"/>
            </a:endParaRPr>
          </a:p>
        </p:txBody>
      </p:sp>
      <p:sp>
        <p:nvSpPr>
          <p:cNvPr id="3" name="Rectangle 2"/>
          <p:cNvSpPr/>
          <p:nvPr/>
        </p:nvSpPr>
        <p:spPr>
          <a:xfrm>
            <a:off x="304800" y="361950"/>
            <a:ext cx="4476354" cy="369332"/>
          </a:xfrm>
          <a:prstGeom prst="rect">
            <a:avLst/>
          </a:prstGeom>
        </p:spPr>
        <p:txBody>
          <a:bodyPr wrap="none">
            <a:spAutoFit/>
          </a:bodyPr>
          <a:lstStyle/>
          <a:p>
            <a:r>
              <a:rPr lang="en-US" b="1" dirty="0">
                <a:solidFill>
                  <a:srgbClr val="0070C0"/>
                </a:solidFill>
                <a:latin typeface="Nunito Sans"/>
              </a:rPr>
              <a:t>Union Types, Type Guards, and Aliases</a:t>
            </a:r>
            <a:endParaRPr lang="en-US" b="1" i="0" dirty="0">
              <a:solidFill>
                <a:srgbClr val="0070C0"/>
              </a:solidFill>
              <a:effectLst/>
              <a:latin typeface="Nunito Sans"/>
            </a:endParaRPr>
          </a:p>
        </p:txBody>
      </p:sp>
      <p:sp>
        <p:nvSpPr>
          <p:cNvPr id="5" name="Rectangle 4"/>
          <p:cNvSpPr/>
          <p:nvPr/>
        </p:nvSpPr>
        <p:spPr>
          <a:xfrm>
            <a:off x="304800" y="1022022"/>
            <a:ext cx="8305800" cy="923330"/>
          </a:xfrm>
          <a:prstGeom prst="rect">
            <a:avLst/>
          </a:prstGeom>
        </p:spPr>
        <p:txBody>
          <a:bodyPr wrap="square">
            <a:spAutoFit/>
          </a:bodyPr>
          <a:lstStyle/>
          <a:p>
            <a:pPr algn="just"/>
            <a:r>
              <a:rPr lang="en-US" dirty="0"/>
              <a:t>TypeScript allows us to express a type as a combination of two or more other types. These types are known as union types, and they use the pipe symbol (|) to list all of the types that will make up this new type.</a:t>
            </a:r>
            <a:endParaRPr lang="en-IN" dirty="0"/>
          </a:p>
        </p:txBody>
      </p:sp>
      <p:sp>
        <p:nvSpPr>
          <p:cNvPr id="7" name="Rectangle 6"/>
          <p:cNvSpPr/>
          <p:nvPr/>
        </p:nvSpPr>
        <p:spPr>
          <a:xfrm>
            <a:off x="419100" y="2114550"/>
            <a:ext cx="4247754" cy="1754326"/>
          </a:xfrm>
          <a:prstGeom prst="rect">
            <a:avLst/>
          </a:prstGeom>
          <a:solidFill>
            <a:schemeClr val="tx1"/>
          </a:solidFill>
        </p:spPr>
        <p:txBody>
          <a:bodyPr wrap="square">
            <a:spAutoFit/>
          </a:bodyPr>
          <a:lstStyle/>
          <a:p>
            <a:r>
              <a:rPr lang="en-IN" dirty="0">
                <a:solidFill>
                  <a:schemeClr val="bg1"/>
                </a:solidFill>
              </a:rPr>
              <a:t>function printObject(</a:t>
            </a:r>
            <a:r>
              <a:rPr lang="en-IN" dirty="0" err="1">
                <a:solidFill>
                  <a:schemeClr val="bg1"/>
                </a:solidFill>
              </a:rPr>
              <a:t>obj</a:t>
            </a:r>
            <a:r>
              <a:rPr lang="en-IN" dirty="0">
                <a:solidFill>
                  <a:schemeClr val="bg1"/>
                </a:solidFill>
              </a:rPr>
              <a:t>: string | number) {</a:t>
            </a:r>
          </a:p>
          <a:p>
            <a:r>
              <a:rPr lang="en-IN" dirty="0">
                <a:solidFill>
                  <a:schemeClr val="bg1"/>
                </a:solidFill>
              </a:rPr>
              <a:t>  // Log the value of obj</a:t>
            </a:r>
          </a:p>
          <a:p>
            <a:r>
              <a:rPr lang="en-IN" dirty="0">
                <a:solidFill>
                  <a:schemeClr val="bg1"/>
                </a:solidFill>
              </a:rPr>
              <a:t>  console.log(`obj = ${obj}`);</a:t>
            </a:r>
          </a:p>
          <a:p>
            <a:r>
              <a:rPr lang="en-IN" dirty="0" smtClean="0">
                <a:solidFill>
                  <a:schemeClr val="bg1"/>
                </a:solidFill>
              </a:rPr>
              <a:t>}</a:t>
            </a:r>
          </a:p>
          <a:p>
            <a:r>
              <a:rPr lang="en-IN" dirty="0">
                <a:solidFill>
                  <a:schemeClr val="bg1"/>
                </a:solidFill>
              </a:rPr>
              <a:t>printObject(1</a:t>
            </a:r>
            <a:r>
              <a:rPr lang="en-IN" dirty="0" smtClean="0">
                <a:solidFill>
                  <a:schemeClr val="bg1"/>
                </a:solidFill>
              </a:rPr>
              <a:t>);</a:t>
            </a:r>
          </a:p>
          <a:p>
            <a:r>
              <a:rPr lang="en-IN" dirty="0">
                <a:solidFill>
                  <a:schemeClr val="bg1"/>
                </a:solidFill>
              </a:rPr>
              <a:t>printObject("string value");</a:t>
            </a:r>
          </a:p>
        </p:txBody>
      </p:sp>
    </p:spTree>
    <p:extLst>
      <p:ext uri="{BB962C8B-B14F-4D97-AF65-F5344CB8AC3E}">
        <p14:creationId xmlns:p14="http://schemas.microsoft.com/office/powerpoint/2010/main" val="2026920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a:latin typeface="Roboto"/>
              <a:cs typeface="Roboto"/>
            </a:endParaRPr>
          </a:p>
        </p:txBody>
      </p:sp>
      <p:sp>
        <p:nvSpPr>
          <p:cNvPr id="3" name="Rectangle 2"/>
          <p:cNvSpPr/>
          <p:nvPr/>
        </p:nvSpPr>
        <p:spPr>
          <a:xfrm>
            <a:off x="304800" y="209550"/>
            <a:ext cx="1539717" cy="369332"/>
          </a:xfrm>
          <a:prstGeom prst="rect">
            <a:avLst/>
          </a:prstGeom>
        </p:spPr>
        <p:txBody>
          <a:bodyPr wrap="none">
            <a:spAutoFit/>
          </a:bodyPr>
          <a:lstStyle/>
          <a:p>
            <a:r>
              <a:rPr lang="en-IN" b="1" dirty="0">
                <a:solidFill>
                  <a:srgbClr val="0070C0"/>
                </a:solidFill>
                <a:latin typeface="var(--font-family-heading-lesson-markdown)"/>
              </a:rPr>
              <a:t>Type </a:t>
            </a:r>
            <a:r>
              <a:rPr lang="en-IN" b="1" dirty="0" smtClean="0">
                <a:solidFill>
                  <a:srgbClr val="0070C0"/>
                </a:solidFill>
                <a:latin typeface="var(--font-family-heading-lesson-markdown)"/>
              </a:rPr>
              <a:t>guards</a:t>
            </a:r>
            <a:endParaRPr lang="en-IN" b="1" i="0" dirty="0">
              <a:solidFill>
                <a:srgbClr val="0070C0"/>
              </a:solidFill>
              <a:effectLst/>
              <a:latin typeface="var(--font-family-heading-lesson-markdown)"/>
            </a:endParaRPr>
          </a:p>
        </p:txBody>
      </p:sp>
      <p:sp>
        <p:nvSpPr>
          <p:cNvPr id="5" name="Rectangle 4"/>
          <p:cNvSpPr/>
          <p:nvPr/>
        </p:nvSpPr>
        <p:spPr>
          <a:xfrm>
            <a:off x="340242" y="598818"/>
            <a:ext cx="8422758" cy="646331"/>
          </a:xfrm>
          <a:prstGeom prst="rect">
            <a:avLst/>
          </a:prstGeom>
        </p:spPr>
        <p:txBody>
          <a:bodyPr wrap="square">
            <a:spAutoFit/>
          </a:bodyPr>
          <a:lstStyle/>
          <a:p>
            <a:pPr marL="285750" indent="-285750">
              <a:buFont typeface="Arial" panose="020B0604020202020204" pitchFamily="34" charset="0"/>
              <a:buChar char="•"/>
            </a:pPr>
            <a:r>
              <a:rPr lang="en-US" dirty="0"/>
              <a:t>When working with union types, the compiler will still apply its strong typing rules to ensure type safety.</a:t>
            </a:r>
            <a:endParaRPr lang="en-IN" dirty="0"/>
          </a:p>
        </p:txBody>
      </p:sp>
      <p:sp>
        <p:nvSpPr>
          <p:cNvPr id="8" name="Rectangle 7"/>
          <p:cNvSpPr/>
          <p:nvPr/>
        </p:nvSpPr>
        <p:spPr>
          <a:xfrm>
            <a:off x="457200" y="1279019"/>
            <a:ext cx="6248400" cy="830997"/>
          </a:xfrm>
          <a:prstGeom prst="rect">
            <a:avLst/>
          </a:prstGeom>
          <a:solidFill>
            <a:schemeClr val="tx1"/>
          </a:solidFill>
        </p:spPr>
        <p:txBody>
          <a:bodyPr wrap="square">
            <a:spAutoFit/>
          </a:bodyPr>
          <a:lstStyle/>
          <a:p>
            <a:r>
              <a:rPr lang="en-US" sz="1600" dirty="0">
                <a:solidFill>
                  <a:schemeClr val="bg1"/>
                </a:solidFill>
              </a:rPr>
              <a:t>function </a:t>
            </a:r>
            <a:r>
              <a:rPr lang="en-US" sz="1600" dirty="0" smtClean="0">
                <a:solidFill>
                  <a:schemeClr val="bg1"/>
                </a:solidFill>
              </a:rPr>
              <a:t>add( a: </a:t>
            </a:r>
            <a:r>
              <a:rPr lang="en-US" sz="1600" dirty="0">
                <a:solidFill>
                  <a:schemeClr val="bg1"/>
                </a:solidFill>
              </a:rPr>
              <a:t>string | </a:t>
            </a:r>
            <a:r>
              <a:rPr lang="en-US" sz="1600" dirty="0" smtClean="0">
                <a:solidFill>
                  <a:schemeClr val="bg1"/>
                </a:solidFill>
              </a:rPr>
              <a:t>number, b: </a:t>
            </a:r>
            <a:r>
              <a:rPr lang="en-US" sz="1600" dirty="0">
                <a:solidFill>
                  <a:schemeClr val="bg1"/>
                </a:solidFill>
              </a:rPr>
              <a:t>string | </a:t>
            </a:r>
            <a:r>
              <a:rPr lang="en-US" sz="1600" dirty="0" smtClean="0">
                <a:solidFill>
                  <a:schemeClr val="bg1"/>
                </a:solidFill>
              </a:rPr>
              <a:t>number): number |string {</a:t>
            </a:r>
          </a:p>
          <a:p>
            <a:r>
              <a:rPr lang="en-US" sz="1600" dirty="0">
                <a:solidFill>
                  <a:schemeClr val="bg1"/>
                </a:solidFill>
              </a:rPr>
              <a:t> </a:t>
            </a:r>
            <a:r>
              <a:rPr lang="en-US" sz="1600" dirty="0" smtClean="0">
                <a:solidFill>
                  <a:schemeClr val="bg1"/>
                </a:solidFill>
              </a:rPr>
              <a:t>      return </a:t>
            </a:r>
            <a:r>
              <a:rPr lang="en-US" sz="1600" dirty="0">
                <a:solidFill>
                  <a:schemeClr val="bg1"/>
                </a:solidFill>
              </a:rPr>
              <a:t>arg1 + arg2;</a:t>
            </a:r>
          </a:p>
          <a:p>
            <a:r>
              <a:rPr lang="en-US" sz="1600" dirty="0">
                <a:solidFill>
                  <a:schemeClr val="bg1"/>
                </a:solidFill>
              </a:rPr>
              <a:t>}</a:t>
            </a:r>
          </a:p>
        </p:txBody>
      </p:sp>
      <p:sp>
        <p:nvSpPr>
          <p:cNvPr id="11" name="Rectangle 10"/>
          <p:cNvSpPr/>
          <p:nvPr/>
        </p:nvSpPr>
        <p:spPr>
          <a:xfrm>
            <a:off x="340242" y="2226549"/>
            <a:ext cx="8270358" cy="646331"/>
          </a:xfrm>
          <a:prstGeom prst="rect">
            <a:avLst/>
          </a:prstGeom>
        </p:spPr>
        <p:txBody>
          <a:bodyPr wrap="square">
            <a:spAutoFit/>
          </a:bodyPr>
          <a:lstStyle/>
          <a:p>
            <a:pPr marL="285750" indent="-285750">
              <a:buFont typeface="Arial" panose="020B0604020202020204" pitchFamily="34" charset="0"/>
              <a:buChar char="•"/>
            </a:pPr>
            <a:r>
              <a:rPr lang="en-US" dirty="0"/>
              <a:t>A type guard is an expression that performs a check on our type and then guarantees that type within its scope. </a:t>
            </a:r>
            <a:endParaRPr lang="en-IN" dirty="0"/>
          </a:p>
        </p:txBody>
      </p:sp>
      <p:pic>
        <p:nvPicPr>
          <p:cNvPr id="12" name="object 2"/>
          <p:cNvPicPr/>
          <p:nvPr/>
        </p:nvPicPr>
        <p:blipFill>
          <a:blip r:embed="rId2" cstate="print"/>
          <a:stretch>
            <a:fillRect/>
          </a:stretch>
        </p:blipFill>
        <p:spPr>
          <a:xfrm>
            <a:off x="457200" y="2926061"/>
            <a:ext cx="6248400" cy="1954449"/>
          </a:xfrm>
          <a:prstGeom prst="rect">
            <a:avLst/>
          </a:prstGeom>
        </p:spPr>
      </p:pic>
    </p:spTree>
    <p:extLst>
      <p:ext uri="{BB962C8B-B14F-4D97-AF65-F5344CB8AC3E}">
        <p14:creationId xmlns:p14="http://schemas.microsoft.com/office/powerpoint/2010/main" val="1228425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a:latin typeface="Roboto"/>
              <a:cs typeface="Roboto"/>
            </a:endParaRPr>
          </a:p>
        </p:txBody>
      </p:sp>
      <p:sp>
        <p:nvSpPr>
          <p:cNvPr id="3" name="Rectangle 2"/>
          <p:cNvSpPr/>
          <p:nvPr/>
        </p:nvSpPr>
        <p:spPr>
          <a:xfrm>
            <a:off x="381000" y="438150"/>
            <a:ext cx="1539717" cy="369332"/>
          </a:xfrm>
          <a:prstGeom prst="rect">
            <a:avLst/>
          </a:prstGeom>
        </p:spPr>
        <p:txBody>
          <a:bodyPr wrap="none">
            <a:spAutoFit/>
          </a:bodyPr>
          <a:lstStyle/>
          <a:p>
            <a:r>
              <a:rPr lang="en-US" b="1" dirty="0">
                <a:solidFill>
                  <a:srgbClr val="0070C0"/>
                </a:solidFill>
                <a:latin typeface="Nunito Sans"/>
              </a:rPr>
              <a:t>Type aliases</a:t>
            </a:r>
            <a:endParaRPr lang="en-US" b="1" i="0" dirty="0">
              <a:solidFill>
                <a:srgbClr val="0070C0"/>
              </a:solidFill>
              <a:effectLst/>
              <a:latin typeface="Nunito Sans"/>
            </a:endParaRPr>
          </a:p>
        </p:txBody>
      </p:sp>
      <p:sp>
        <p:nvSpPr>
          <p:cNvPr id="6" name="Rectangle 5"/>
          <p:cNvSpPr/>
          <p:nvPr/>
        </p:nvSpPr>
        <p:spPr>
          <a:xfrm>
            <a:off x="402264" y="807482"/>
            <a:ext cx="8284535" cy="646331"/>
          </a:xfrm>
          <a:prstGeom prst="rect">
            <a:avLst/>
          </a:prstGeom>
        </p:spPr>
        <p:txBody>
          <a:bodyPr wrap="square">
            <a:spAutoFit/>
          </a:bodyPr>
          <a:lstStyle/>
          <a:p>
            <a:pPr marL="285750" indent="-285750" algn="just">
              <a:buFont typeface="Arial" panose="020B0604020202020204" pitchFamily="34" charset="0"/>
              <a:buChar char="•"/>
            </a:pPr>
            <a:r>
              <a:rPr lang="en-US" dirty="0"/>
              <a:t>TypeScript introduces the concept of a type alias, where we can create a named type that can be used as a substitute for a type union.</a:t>
            </a:r>
            <a:endParaRPr lang="en-IN" dirty="0"/>
          </a:p>
        </p:txBody>
      </p:sp>
      <p:sp>
        <p:nvSpPr>
          <p:cNvPr id="8" name="Rectangle 7"/>
          <p:cNvSpPr/>
          <p:nvPr/>
        </p:nvSpPr>
        <p:spPr>
          <a:xfrm>
            <a:off x="439478" y="1581150"/>
            <a:ext cx="8323522" cy="646331"/>
          </a:xfrm>
          <a:prstGeom prst="rect">
            <a:avLst/>
          </a:prstGeom>
        </p:spPr>
        <p:txBody>
          <a:bodyPr wrap="square">
            <a:spAutoFit/>
          </a:bodyPr>
          <a:lstStyle/>
          <a:p>
            <a:pPr marL="285750" indent="-285750">
              <a:buFont typeface="Arial" panose="020B0604020202020204" pitchFamily="34" charset="0"/>
              <a:buChar char="•"/>
            </a:pPr>
            <a:r>
              <a:rPr lang="en-US" dirty="0"/>
              <a:t>Type aliases can be used wherever normal types are used and are denoted by using the type keyword,</a:t>
            </a:r>
            <a:endParaRPr lang="en-IN" dirty="0"/>
          </a:p>
        </p:txBody>
      </p:sp>
      <p:sp>
        <p:nvSpPr>
          <p:cNvPr id="10" name="Rectangle 9"/>
          <p:cNvSpPr/>
          <p:nvPr/>
        </p:nvSpPr>
        <p:spPr>
          <a:xfrm>
            <a:off x="762000" y="2495550"/>
            <a:ext cx="7162800" cy="2308324"/>
          </a:xfrm>
          <a:prstGeom prst="rect">
            <a:avLst/>
          </a:prstGeom>
          <a:solidFill>
            <a:schemeClr val="tx1"/>
          </a:solidFill>
        </p:spPr>
        <p:txBody>
          <a:bodyPr wrap="square">
            <a:spAutoFit/>
          </a:bodyPr>
          <a:lstStyle/>
          <a:p>
            <a:r>
              <a:rPr lang="en-IN" sz="1600" dirty="0" smtClean="0">
                <a:solidFill>
                  <a:schemeClr val="bg1"/>
                </a:solidFill>
              </a:rPr>
              <a:t>type </a:t>
            </a:r>
            <a:r>
              <a:rPr lang="en-IN" sz="1600" dirty="0">
                <a:solidFill>
                  <a:schemeClr val="bg1"/>
                </a:solidFill>
              </a:rPr>
              <a:t>StringOrNumber = string | number</a:t>
            </a:r>
            <a:r>
              <a:rPr lang="en-IN" sz="1600" dirty="0" smtClean="0">
                <a:solidFill>
                  <a:schemeClr val="bg1"/>
                </a:solidFill>
              </a:rPr>
              <a:t>;</a:t>
            </a:r>
            <a:endParaRPr lang="en-IN" sz="1600" dirty="0">
              <a:solidFill>
                <a:schemeClr val="bg1"/>
              </a:solidFill>
            </a:endParaRPr>
          </a:p>
          <a:p>
            <a:r>
              <a:rPr lang="en-IN" sz="1600" dirty="0">
                <a:solidFill>
                  <a:schemeClr val="bg1"/>
                </a:solidFill>
              </a:rPr>
              <a:t>function </a:t>
            </a:r>
            <a:r>
              <a:rPr lang="en-IN" sz="1600" dirty="0" smtClean="0">
                <a:solidFill>
                  <a:schemeClr val="bg1"/>
                </a:solidFill>
              </a:rPr>
              <a:t>addWithTypeAlias( </a:t>
            </a:r>
          </a:p>
          <a:p>
            <a:r>
              <a:rPr lang="en-IN" sz="1600" dirty="0" smtClean="0">
                <a:solidFill>
                  <a:schemeClr val="bg1"/>
                </a:solidFill>
              </a:rPr>
              <a:t>arg1</a:t>
            </a:r>
            <a:r>
              <a:rPr lang="en-IN" sz="1600" dirty="0">
                <a:solidFill>
                  <a:schemeClr val="bg1"/>
                </a:solidFill>
              </a:rPr>
              <a:t>: </a:t>
            </a:r>
            <a:r>
              <a:rPr lang="en-IN" sz="1600" dirty="0" smtClean="0">
                <a:solidFill>
                  <a:schemeClr val="bg1"/>
                </a:solidFill>
              </a:rPr>
              <a:t>StringOrNumber, </a:t>
            </a:r>
          </a:p>
          <a:p>
            <a:r>
              <a:rPr lang="en-IN" sz="1600" dirty="0" smtClean="0">
                <a:solidFill>
                  <a:schemeClr val="bg1"/>
                </a:solidFill>
              </a:rPr>
              <a:t>arg2</a:t>
            </a:r>
            <a:r>
              <a:rPr lang="en-IN" sz="1600" dirty="0">
                <a:solidFill>
                  <a:schemeClr val="bg1"/>
                </a:solidFill>
              </a:rPr>
              <a:t>: </a:t>
            </a:r>
            <a:r>
              <a:rPr lang="en-IN" sz="1600" dirty="0" smtClean="0">
                <a:solidFill>
                  <a:schemeClr val="bg1"/>
                </a:solidFill>
              </a:rPr>
              <a:t>StringOrNumber) </a:t>
            </a:r>
          </a:p>
          <a:p>
            <a:r>
              <a:rPr lang="en-IN" sz="1600" dirty="0" smtClean="0">
                <a:solidFill>
                  <a:schemeClr val="bg1"/>
                </a:solidFill>
              </a:rPr>
              <a:t>{</a:t>
            </a:r>
            <a:endParaRPr lang="en-IN" sz="1600" dirty="0">
              <a:solidFill>
                <a:schemeClr val="bg1"/>
              </a:solidFill>
            </a:endParaRPr>
          </a:p>
          <a:p>
            <a:r>
              <a:rPr lang="en-IN" sz="1600" dirty="0" smtClean="0">
                <a:solidFill>
                  <a:schemeClr val="bg1"/>
                </a:solidFill>
              </a:rPr>
              <a:t>   return </a:t>
            </a:r>
            <a:r>
              <a:rPr lang="en-IN" sz="1600" dirty="0">
                <a:solidFill>
                  <a:schemeClr val="bg1"/>
                </a:solidFill>
              </a:rPr>
              <a:t>arg1.toString() + arg2.toString</a:t>
            </a:r>
            <a:r>
              <a:rPr lang="en-IN" sz="1600" dirty="0" smtClean="0">
                <a:solidFill>
                  <a:schemeClr val="bg1"/>
                </a:solidFill>
              </a:rPr>
              <a:t>(); </a:t>
            </a:r>
            <a:endParaRPr lang="en-IN" sz="1600" dirty="0">
              <a:solidFill>
                <a:schemeClr val="bg1"/>
              </a:solidFill>
            </a:endParaRPr>
          </a:p>
          <a:p>
            <a:r>
              <a:rPr lang="en-IN" sz="1600" dirty="0" smtClean="0">
                <a:solidFill>
                  <a:schemeClr val="bg1"/>
                </a:solidFill>
              </a:rPr>
              <a:t>}</a:t>
            </a:r>
            <a:endParaRPr lang="en-IN" sz="1600" dirty="0">
              <a:solidFill>
                <a:schemeClr val="bg1"/>
              </a:solidFill>
            </a:endParaRPr>
          </a:p>
          <a:p>
            <a:r>
              <a:rPr lang="en-IN" sz="1600" dirty="0">
                <a:solidFill>
                  <a:schemeClr val="bg1"/>
                </a:solidFill>
              </a:rPr>
              <a:t>console.log</a:t>
            </a:r>
            <a:r>
              <a:rPr lang="en-IN" sz="1600" dirty="0" smtClean="0">
                <a:solidFill>
                  <a:schemeClr val="bg1"/>
                </a:solidFill>
              </a:rPr>
              <a:t>( addWithTypeAlias(1</a:t>
            </a:r>
            <a:r>
              <a:rPr lang="en-IN" sz="1600" dirty="0">
                <a:solidFill>
                  <a:schemeClr val="bg1"/>
                </a:solidFill>
              </a:rPr>
              <a:t>, 2)); // Output: '12'</a:t>
            </a:r>
          </a:p>
          <a:p>
            <a:r>
              <a:rPr lang="en-IN" sz="1600" dirty="0">
                <a:solidFill>
                  <a:schemeClr val="bg1"/>
                </a:solidFill>
              </a:rPr>
              <a:t>console.log</a:t>
            </a:r>
            <a:r>
              <a:rPr lang="en-IN" sz="1600" dirty="0" smtClean="0">
                <a:solidFill>
                  <a:schemeClr val="bg1"/>
                </a:solidFill>
              </a:rPr>
              <a:t>( addWithTypeAlias</a:t>
            </a:r>
            <a:r>
              <a:rPr lang="en-IN" sz="1600" dirty="0">
                <a:solidFill>
                  <a:schemeClr val="bg1"/>
                </a:solidFill>
              </a:rPr>
              <a:t>('Hello', ' World')); // Output: 'Hello World'</a:t>
            </a:r>
          </a:p>
        </p:txBody>
      </p:sp>
    </p:spTree>
    <p:extLst>
      <p:ext uri="{BB962C8B-B14F-4D97-AF65-F5344CB8AC3E}">
        <p14:creationId xmlns:p14="http://schemas.microsoft.com/office/powerpoint/2010/main" val="1913440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dirty="0">
              <a:latin typeface="Roboto"/>
              <a:cs typeface="Roboto"/>
            </a:endParaRPr>
          </a:p>
        </p:txBody>
      </p:sp>
      <p:sp>
        <p:nvSpPr>
          <p:cNvPr id="3" name="Rectangle 2"/>
          <p:cNvSpPr/>
          <p:nvPr/>
        </p:nvSpPr>
        <p:spPr>
          <a:xfrm>
            <a:off x="381000" y="438150"/>
            <a:ext cx="954107" cy="369332"/>
          </a:xfrm>
          <a:prstGeom prst="rect">
            <a:avLst/>
          </a:prstGeom>
        </p:spPr>
        <p:txBody>
          <a:bodyPr wrap="none">
            <a:spAutoFit/>
          </a:bodyPr>
          <a:lstStyle/>
          <a:p>
            <a:r>
              <a:rPr lang="en-US" b="1" dirty="0" smtClean="0">
                <a:solidFill>
                  <a:srgbClr val="0070C0"/>
                </a:solidFill>
                <a:latin typeface="Nunito Sans"/>
              </a:rPr>
              <a:t>Enums</a:t>
            </a:r>
            <a:endParaRPr lang="en-US" b="1" i="0" dirty="0">
              <a:solidFill>
                <a:srgbClr val="0070C0"/>
              </a:solidFill>
              <a:effectLst/>
              <a:latin typeface="Nunito Sans"/>
            </a:endParaRPr>
          </a:p>
        </p:txBody>
      </p:sp>
      <p:sp>
        <p:nvSpPr>
          <p:cNvPr id="10" name="Rectangle 9"/>
          <p:cNvSpPr/>
          <p:nvPr/>
        </p:nvSpPr>
        <p:spPr>
          <a:xfrm>
            <a:off x="609600" y="1200150"/>
            <a:ext cx="7162800" cy="3231654"/>
          </a:xfrm>
          <a:prstGeom prst="rect">
            <a:avLst/>
          </a:prstGeom>
          <a:solidFill>
            <a:schemeClr val="tx1"/>
          </a:solidFill>
        </p:spPr>
        <p:txBody>
          <a:bodyPr wrap="square">
            <a:spAutoFit/>
          </a:bodyPr>
          <a:lstStyle/>
          <a:p>
            <a:r>
              <a:rPr lang="en-US" sz="1200" dirty="0">
                <a:solidFill>
                  <a:schemeClr val="bg1"/>
                </a:solidFill>
              </a:rPr>
              <a:t>enum DoorState {</a:t>
            </a:r>
          </a:p>
          <a:p>
            <a:r>
              <a:rPr lang="en-US" sz="1200" dirty="0">
                <a:solidFill>
                  <a:schemeClr val="bg1"/>
                </a:solidFill>
              </a:rPr>
              <a:t>  Open,</a:t>
            </a:r>
          </a:p>
          <a:p>
            <a:r>
              <a:rPr lang="en-US" sz="1200" dirty="0">
                <a:solidFill>
                  <a:schemeClr val="bg1"/>
                </a:solidFill>
              </a:rPr>
              <a:t>  Closed</a:t>
            </a:r>
          </a:p>
          <a:p>
            <a:r>
              <a:rPr lang="en-US" sz="1200" dirty="0">
                <a:solidFill>
                  <a:schemeClr val="bg1"/>
                </a:solidFill>
              </a:rPr>
              <a:t>}</a:t>
            </a:r>
          </a:p>
          <a:p>
            <a:r>
              <a:rPr lang="en-US" sz="1200" dirty="0">
                <a:solidFill>
                  <a:schemeClr val="bg1"/>
                </a:solidFill>
              </a:rPr>
              <a:t/>
            </a:r>
            <a:br>
              <a:rPr lang="en-US" sz="1200" dirty="0">
                <a:solidFill>
                  <a:schemeClr val="bg1"/>
                </a:solidFill>
              </a:rPr>
            </a:br>
            <a:r>
              <a:rPr lang="en-US" sz="1200" dirty="0" smtClean="0">
                <a:solidFill>
                  <a:schemeClr val="bg1"/>
                </a:solidFill>
              </a:rPr>
              <a:t>function </a:t>
            </a:r>
            <a:r>
              <a:rPr lang="en-US" sz="1200" dirty="0">
                <a:solidFill>
                  <a:schemeClr val="bg1"/>
                </a:solidFill>
              </a:rPr>
              <a:t>checkDoorState(state: DoorState) {</a:t>
            </a:r>
          </a:p>
          <a:p>
            <a:r>
              <a:rPr lang="en-US" sz="1200" dirty="0">
                <a:solidFill>
                  <a:schemeClr val="bg1"/>
                </a:solidFill>
              </a:rPr>
              <a:t>  console.log(`enum value is : ${state}`);</a:t>
            </a:r>
          </a:p>
          <a:p>
            <a:r>
              <a:rPr lang="en-US" sz="1200" dirty="0">
                <a:solidFill>
                  <a:schemeClr val="bg1"/>
                </a:solidFill>
              </a:rPr>
              <a:t/>
            </a:r>
            <a:br>
              <a:rPr lang="en-US" sz="1200" dirty="0">
                <a:solidFill>
                  <a:schemeClr val="bg1"/>
                </a:solidFill>
              </a:rPr>
            </a:br>
            <a:r>
              <a:rPr lang="en-US" sz="1200" dirty="0">
                <a:solidFill>
                  <a:schemeClr val="bg1"/>
                </a:solidFill>
              </a:rPr>
              <a:t>  switch (state) {</a:t>
            </a:r>
          </a:p>
          <a:p>
            <a:r>
              <a:rPr lang="en-US" sz="1200" dirty="0">
                <a:solidFill>
                  <a:schemeClr val="bg1"/>
                </a:solidFill>
              </a:rPr>
              <a:t>    case DoorState.Open:</a:t>
            </a:r>
          </a:p>
          <a:p>
            <a:r>
              <a:rPr lang="en-US" sz="1200" dirty="0">
                <a:solidFill>
                  <a:schemeClr val="bg1"/>
                </a:solidFill>
              </a:rPr>
              <a:t>      console.log(`Door is open`);</a:t>
            </a:r>
          </a:p>
          <a:p>
            <a:r>
              <a:rPr lang="en-US" sz="1200" dirty="0">
                <a:solidFill>
                  <a:schemeClr val="bg1"/>
                </a:solidFill>
              </a:rPr>
              <a:t>      break;</a:t>
            </a:r>
          </a:p>
          <a:p>
            <a:r>
              <a:rPr lang="en-US" sz="1200" dirty="0">
                <a:solidFill>
                  <a:schemeClr val="bg1"/>
                </a:solidFill>
              </a:rPr>
              <a:t>    case DoorState.Closed:</a:t>
            </a:r>
          </a:p>
          <a:p>
            <a:r>
              <a:rPr lang="en-US" sz="1200" dirty="0">
                <a:solidFill>
                  <a:schemeClr val="bg1"/>
                </a:solidFill>
              </a:rPr>
              <a:t>      console.log(`Door is closed`);</a:t>
            </a:r>
          </a:p>
          <a:p>
            <a:r>
              <a:rPr lang="en-US" sz="1200" dirty="0">
                <a:solidFill>
                  <a:schemeClr val="bg1"/>
                </a:solidFill>
              </a:rPr>
              <a:t>      break;</a:t>
            </a:r>
          </a:p>
          <a:p>
            <a:r>
              <a:rPr lang="en-US" sz="1200" dirty="0">
                <a:solidFill>
                  <a:schemeClr val="bg1"/>
                </a:solidFill>
              </a:rPr>
              <a:t>  }</a:t>
            </a:r>
          </a:p>
          <a:p>
            <a:r>
              <a:rPr lang="en-US" sz="1200" dirty="0" smtClean="0">
                <a:solidFill>
                  <a:schemeClr val="bg1"/>
                </a:solidFill>
              </a:rPr>
              <a:t>}</a:t>
            </a:r>
            <a:endParaRPr lang="en-US" sz="1200" dirty="0">
              <a:solidFill>
                <a:schemeClr val="bg1"/>
              </a:solidFill>
            </a:endParaRPr>
          </a:p>
        </p:txBody>
      </p:sp>
    </p:spTree>
    <p:extLst>
      <p:ext uri="{BB962C8B-B14F-4D97-AF65-F5344CB8AC3E}">
        <p14:creationId xmlns:p14="http://schemas.microsoft.com/office/powerpoint/2010/main" val="3678153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dirty="0">
              <a:latin typeface="Roboto"/>
              <a:cs typeface="Roboto"/>
            </a:endParaRPr>
          </a:p>
        </p:txBody>
      </p:sp>
      <p:sp>
        <p:nvSpPr>
          <p:cNvPr id="4" name="Rectangle 3"/>
          <p:cNvSpPr/>
          <p:nvPr/>
        </p:nvSpPr>
        <p:spPr>
          <a:xfrm>
            <a:off x="228600" y="285750"/>
            <a:ext cx="6553200" cy="369332"/>
          </a:xfrm>
          <a:prstGeom prst="rect">
            <a:avLst/>
          </a:prstGeom>
        </p:spPr>
        <p:txBody>
          <a:bodyPr wrap="square">
            <a:spAutoFit/>
          </a:bodyPr>
          <a:lstStyle/>
          <a:p>
            <a:r>
              <a:rPr lang="en-IN" b="1" dirty="0">
                <a:latin typeface="Nunito Sans"/>
              </a:rPr>
              <a:t>Conditional </a:t>
            </a:r>
            <a:r>
              <a:rPr lang="en-IN" b="1" dirty="0" smtClean="0">
                <a:latin typeface="Nunito Sans"/>
              </a:rPr>
              <a:t>Expressions</a:t>
            </a:r>
            <a:endParaRPr lang="en-IN" b="1" i="0" dirty="0">
              <a:effectLst/>
              <a:latin typeface="Nunito Sans"/>
            </a:endParaRPr>
          </a:p>
        </p:txBody>
      </p:sp>
      <p:sp>
        <p:nvSpPr>
          <p:cNvPr id="6" name="Rectangle 5"/>
          <p:cNvSpPr/>
          <p:nvPr/>
        </p:nvSpPr>
        <p:spPr>
          <a:xfrm>
            <a:off x="381000" y="1020693"/>
            <a:ext cx="5943600" cy="369332"/>
          </a:xfrm>
          <a:prstGeom prst="rect">
            <a:avLst/>
          </a:prstGeom>
          <a:solidFill>
            <a:schemeClr val="tx1"/>
          </a:solidFill>
        </p:spPr>
        <p:txBody>
          <a:bodyPr wrap="square">
            <a:spAutoFit/>
          </a:bodyPr>
          <a:lstStyle/>
          <a:p>
            <a:r>
              <a:rPr lang="en-IN" dirty="0">
                <a:solidFill>
                  <a:schemeClr val="bg1"/>
                </a:solidFill>
              </a:rPr>
              <a:t>(conditional) ? ( true statement ) : ( false statement );</a:t>
            </a:r>
          </a:p>
        </p:txBody>
      </p:sp>
      <p:sp>
        <p:nvSpPr>
          <p:cNvPr id="9" name="Rectangle 8"/>
          <p:cNvSpPr/>
          <p:nvPr/>
        </p:nvSpPr>
        <p:spPr>
          <a:xfrm>
            <a:off x="379228" y="2266950"/>
            <a:ext cx="8078972" cy="646331"/>
          </a:xfrm>
          <a:prstGeom prst="rect">
            <a:avLst/>
          </a:prstGeom>
        </p:spPr>
        <p:txBody>
          <a:bodyPr wrap="square">
            <a:spAutoFit/>
          </a:bodyPr>
          <a:lstStyle/>
          <a:p>
            <a:pPr algn="just"/>
            <a:r>
              <a:rPr lang="en-US" dirty="0"/>
              <a:t>When using object properties in JavaScript, and in particular nested properties, it is important to ensure that a nested property exists before attempting to access it.</a:t>
            </a:r>
            <a:endParaRPr lang="en-IN" dirty="0"/>
          </a:p>
        </p:txBody>
      </p:sp>
    </p:spTree>
    <p:extLst>
      <p:ext uri="{BB962C8B-B14F-4D97-AF65-F5344CB8AC3E}">
        <p14:creationId xmlns:p14="http://schemas.microsoft.com/office/powerpoint/2010/main" val="1788336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dirty="0">
              <a:latin typeface="Roboto"/>
              <a:cs typeface="Roboto"/>
            </a:endParaRPr>
          </a:p>
        </p:txBody>
      </p:sp>
      <p:sp>
        <p:nvSpPr>
          <p:cNvPr id="3" name="Rectangle 2"/>
          <p:cNvSpPr/>
          <p:nvPr/>
        </p:nvSpPr>
        <p:spPr>
          <a:xfrm>
            <a:off x="304800" y="209550"/>
            <a:ext cx="2133918" cy="369332"/>
          </a:xfrm>
          <a:prstGeom prst="rect">
            <a:avLst/>
          </a:prstGeom>
        </p:spPr>
        <p:txBody>
          <a:bodyPr wrap="none">
            <a:spAutoFit/>
          </a:bodyPr>
          <a:lstStyle/>
          <a:p>
            <a:r>
              <a:rPr lang="en-IN" b="1" dirty="0">
                <a:latin typeface="var(--font-family-heading-lesson-markdown)"/>
              </a:rPr>
              <a:t>Optional chaining</a:t>
            </a:r>
            <a:endParaRPr lang="en-IN" b="1" i="0" dirty="0">
              <a:effectLst/>
              <a:latin typeface="var(--font-family-heading-lesson-markdown)"/>
            </a:endParaRPr>
          </a:p>
        </p:txBody>
      </p:sp>
      <p:sp>
        <p:nvSpPr>
          <p:cNvPr id="6" name="Rectangle 5"/>
          <p:cNvSpPr/>
          <p:nvPr/>
        </p:nvSpPr>
        <p:spPr>
          <a:xfrm>
            <a:off x="914400" y="895350"/>
            <a:ext cx="7010400" cy="3447098"/>
          </a:xfrm>
          <a:prstGeom prst="rect">
            <a:avLst/>
          </a:prstGeom>
          <a:solidFill>
            <a:schemeClr val="tx1"/>
          </a:solidFill>
          <a:ln>
            <a:solidFill>
              <a:schemeClr val="accent1"/>
            </a:solidFill>
          </a:ln>
        </p:spPr>
        <p:txBody>
          <a:bodyPr wrap="square">
            <a:spAutoFit/>
          </a:bodyPr>
          <a:lstStyle/>
          <a:p>
            <a:r>
              <a:rPr lang="en-IN" sz="2000" dirty="0">
                <a:solidFill>
                  <a:schemeClr val="bg1"/>
                </a:solidFill>
              </a:rPr>
              <a:t>var objectA = {</a:t>
            </a:r>
          </a:p>
          <a:p>
            <a:r>
              <a:rPr lang="en-IN" sz="2000" dirty="0">
                <a:solidFill>
                  <a:schemeClr val="bg1"/>
                </a:solidFill>
              </a:rPr>
              <a:t>    nestedProperty: {</a:t>
            </a:r>
          </a:p>
          <a:p>
            <a:r>
              <a:rPr lang="en-IN" sz="2000" dirty="0">
                <a:solidFill>
                  <a:schemeClr val="bg1"/>
                </a:solidFill>
              </a:rPr>
              <a:t>        name: "nestedPropertyName"</a:t>
            </a:r>
          </a:p>
          <a:p>
            <a:r>
              <a:rPr lang="en-IN" sz="2000" dirty="0">
                <a:solidFill>
                  <a:schemeClr val="bg1"/>
                </a:solidFill>
              </a:rPr>
              <a:t>    }</a:t>
            </a:r>
          </a:p>
          <a:p>
            <a:r>
              <a:rPr lang="en-IN" sz="2000" dirty="0">
                <a:solidFill>
                  <a:schemeClr val="bg1"/>
                </a:solidFill>
              </a:rPr>
              <a:t>}</a:t>
            </a:r>
          </a:p>
          <a:p>
            <a:r>
              <a:rPr lang="en-IN" sz="2000" dirty="0" smtClean="0">
                <a:solidFill>
                  <a:schemeClr val="bg1"/>
                </a:solidFill>
              </a:rPr>
              <a:t>function </a:t>
            </a:r>
            <a:r>
              <a:rPr lang="en-IN" sz="2000" dirty="0">
                <a:solidFill>
                  <a:schemeClr val="bg1"/>
                </a:solidFill>
              </a:rPr>
              <a:t>printNestedObject</a:t>
            </a:r>
            <a:r>
              <a:rPr lang="en-IN" sz="2000" dirty="0" smtClean="0">
                <a:solidFill>
                  <a:schemeClr val="bg1"/>
                </a:solidFill>
              </a:rPr>
              <a:t>( obj</a:t>
            </a:r>
            <a:r>
              <a:rPr lang="en-IN" sz="2000" dirty="0">
                <a:solidFill>
                  <a:schemeClr val="bg1"/>
                </a:solidFill>
              </a:rPr>
              <a:t>) {</a:t>
            </a:r>
          </a:p>
          <a:p>
            <a:r>
              <a:rPr lang="en-IN" sz="2000" dirty="0" smtClean="0">
                <a:solidFill>
                  <a:schemeClr val="bg1"/>
                </a:solidFill>
              </a:rPr>
              <a:t>    console.log</a:t>
            </a:r>
            <a:r>
              <a:rPr lang="en-IN" sz="2000" dirty="0">
                <a:solidFill>
                  <a:schemeClr val="bg1"/>
                </a:solidFill>
              </a:rPr>
              <a:t>("obj.nestedProperty.name = " + obj.nestedProperty.name);</a:t>
            </a:r>
          </a:p>
          <a:p>
            <a:r>
              <a:rPr lang="en-IN" sz="2000" dirty="0">
                <a:solidFill>
                  <a:schemeClr val="bg1"/>
                </a:solidFill>
              </a:rPr>
              <a:t>}</a:t>
            </a:r>
          </a:p>
          <a:p>
            <a:r>
              <a:rPr lang="en-IN" sz="2000" dirty="0" smtClean="0">
                <a:solidFill>
                  <a:schemeClr val="bg1"/>
                </a:solidFill>
              </a:rPr>
              <a:t>printNestedObject(objectA);</a:t>
            </a:r>
          </a:p>
          <a:p>
            <a:r>
              <a:rPr lang="en-IN" sz="2000" dirty="0" smtClean="0">
                <a:solidFill>
                  <a:schemeClr val="bg1"/>
                </a:solidFill>
              </a:rPr>
              <a:t>//printNestedObject</a:t>
            </a:r>
            <a:r>
              <a:rPr lang="en-IN" sz="2000" dirty="0">
                <a:solidFill>
                  <a:schemeClr val="bg1"/>
                </a:solidFill>
              </a:rPr>
              <a:t>({});</a:t>
            </a:r>
          </a:p>
        </p:txBody>
      </p:sp>
    </p:spTree>
    <p:extLst>
      <p:ext uri="{BB962C8B-B14F-4D97-AF65-F5344CB8AC3E}">
        <p14:creationId xmlns:p14="http://schemas.microsoft.com/office/powerpoint/2010/main" val="326837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dirty="0">
              <a:latin typeface="Roboto"/>
              <a:cs typeface="Roboto"/>
            </a:endParaRPr>
          </a:p>
        </p:txBody>
      </p:sp>
      <p:sp>
        <p:nvSpPr>
          <p:cNvPr id="3" name="Rectangle 2"/>
          <p:cNvSpPr/>
          <p:nvPr/>
        </p:nvSpPr>
        <p:spPr>
          <a:xfrm>
            <a:off x="762000" y="819150"/>
            <a:ext cx="7162800" cy="3416320"/>
          </a:xfrm>
          <a:prstGeom prst="rect">
            <a:avLst/>
          </a:prstGeom>
          <a:solidFill>
            <a:schemeClr val="tx1"/>
          </a:solidFill>
        </p:spPr>
        <p:txBody>
          <a:bodyPr wrap="square">
            <a:spAutoFit/>
          </a:bodyPr>
          <a:lstStyle/>
          <a:p>
            <a:endParaRPr lang="en-IN" dirty="0" smtClean="0">
              <a:solidFill>
                <a:schemeClr val="bg1"/>
              </a:solidFill>
            </a:endParaRPr>
          </a:p>
          <a:p>
            <a:r>
              <a:rPr lang="en-IN" dirty="0" smtClean="0">
                <a:solidFill>
                  <a:schemeClr val="bg1"/>
                </a:solidFill>
              </a:rPr>
              <a:t>function </a:t>
            </a:r>
            <a:r>
              <a:rPr lang="en-IN" dirty="0">
                <a:solidFill>
                  <a:schemeClr val="bg1"/>
                </a:solidFill>
              </a:rPr>
              <a:t>printNestedObject</a:t>
            </a:r>
            <a:r>
              <a:rPr lang="en-IN" dirty="0" smtClean="0">
                <a:solidFill>
                  <a:schemeClr val="bg1"/>
                </a:solidFill>
              </a:rPr>
              <a:t>( obj</a:t>
            </a:r>
            <a:r>
              <a:rPr lang="en-IN" dirty="0">
                <a:solidFill>
                  <a:schemeClr val="bg1"/>
                </a:solidFill>
              </a:rPr>
              <a:t>: any) {</a:t>
            </a:r>
          </a:p>
          <a:p>
            <a:r>
              <a:rPr lang="en-IN" dirty="0">
                <a:solidFill>
                  <a:schemeClr val="bg1"/>
                </a:solidFill>
              </a:rPr>
              <a:t>  // Check if the input object is defined</a:t>
            </a:r>
          </a:p>
          <a:p>
            <a:r>
              <a:rPr lang="en-IN" dirty="0">
                <a:solidFill>
                  <a:schemeClr val="bg1"/>
                </a:solidFill>
              </a:rPr>
              <a:t>  if (obj != undefined</a:t>
            </a:r>
          </a:p>
          <a:p>
            <a:r>
              <a:rPr lang="en-IN" dirty="0">
                <a:solidFill>
                  <a:schemeClr val="bg1"/>
                </a:solidFill>
              </a:rPr>
              <a:t>  &amp;&amp; obj.nestedProperty != undefined</a:t>
            </a:r>
          </a:p>
          <a:p>
            <a:r>
              <a:rPr lang="en-IN" dirty="0">
                <a:solidFill>
                  <a:schemeClr val="bg1"/>
                </a:solidFill>
              </a:rPr>
              <a:t>  &amp;&amp; obj.nestedProperty.name) {</a:t>
            </a:r>
          </a:p>
          <a:p>
            <a:r>
              <a:rPr lang="en-IN" dirty="0">
                <a:solidFill>
                  <a:schemeClr val="bg1"/>
                </a:solidFill>
              </a:rPr>
              <a:t>    console.log(`name = ${obj.nestedProperty.name}`)</a:t>
            </a:r>
          </a:p>
          <a:p>
            <a:r>
              <a:rPr lang="en-IN" dirty="0">
                <a:solidFill>
                  <a:schemeClr val="bg1"/>
                </a:solidFill>
              </a:rPr>
              <a:t>  } else {</a:t>
            </a:r>
          </a:p>
          <a:p>
            <a:r>
              <a:rPr lang="en-IN" dirty="0">
                <a:solidFill>
                  <a:schemeClr val="bg1"/>
                </a:solidFill>
              </a:rPr>
              <a:t>    console.log(`name not found or undefined`);</a:t>
            </a:r>
          </a:p>
          <a:p>
            <a:r>
              <a:rPr lang="en-IN" dirty="0">
                <a:solidFill>
                  <a:schemeClr val="bg1"/>
                </a:solidFill>
              </a:rPr>
              <a:t>  }</a:t>
            </a:r>
          </a:p>
          <a:p>
            <a:r>
              <a:rPr lang="en-IN" dirty="0" smtClean="0">
                <a:solidFill>
                  <a:schemeClr val="bg1"/>
                </a:solidFill>
              </a:rPr>
              <a:t>}</a:t>
            </a:r>
            <a:endParaRPr lang="en-IN" dirty="0">
              <a:solidFill>
                <a:schemeClr val="bg1"/>
              </a:solidFill>
            </a:endParaRPr>
          </a:p>
          <a:p>
            <a:r>
              <a:rPr lang="en-IN" dirty="0" smtClean="0">
                <a:solidFill>
                  <a:schemeClr val="bg1"/>
                </a:solidFill>
              </a:rPr>
              <a:t>printNestedObject(objectA</a:t>
            </a:r>
            <a:r>
              <a:rPr lang="en-IN" dirty="0">
                <a:solidFill>
                  <a:schemeClr val="bg1"/>
                </a:solidFill>
              </a:rPr>
              <a:t>); </a:t>
            </a:r>
          </a:p>
        </p:txBody>
      </p:sp>
    </p:spTree>
    <p:extLst>
      <p:ext uri="{BB962C8B-B14F-4D97-AF65-F5344CB8AC3E}">
        <p14:creationId xmlns:p14="http://schemas.microsoft.com/office/powerpoint/2010/main" val="2654832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dirty="0">
              <a:latin typeface="Roboto"/>
              <a:cs typeface="Roboto"/>
            </a:endParaRPr>
          </a:p>
        </p:txBody>
      </p:sp>
      <p:sp>
        <p:nvSpPr>
          <p:cNvPr id="3" name="Rectangle 2"/>
          <p:cNvSpPr/>
          <p:nvPr/>
        </p:nvSpPr>
        <p:spPr>
          <a:xfrm>
            <a:off x="990600" y="1428750"/>
            <a:ext cx="6858000" cy="2031325"/>
          </a:xfrm>
          <a:prstGeom prst="rect">
            <a:avLst/>
          </a:prstGeom>
          <a:solidFill>
            <a:schemeClr val="tx1"/>
          </a:solidFill>
        </p:spPr>
        <p:txBody>
          <a:bodyPr wrap="square">
            <a:spAutoFit/>
          </a:bodyPr>
          <a:lstStyle/>
          <a:p>
            <a:r>
              <a:rPr lang="en-US" dirty="0">
                <a:solidFill>
                  <a:schemeClr val="bg1"/>
                </a:solidFill>
              </a:rPr>
              <a:t>function printNestedOptionalChain</a:t>
            </a:r>
            <a:r>
              <a:rPr lang="en-US" dirty="0" smtClean="0">
                <a:solidFill>
                  <a:schemeClr val="bg1"/>
                </a:solidFill>
              </a:rPr>
              <a:t>( obj</a:t>
            </a:r>
            <a:r>
              <a:rPr lang="en-US" dirty="0">
                <a:solidFill>
                  <a:schemeClr val="bg1"/>
                </a:solidFill>
              </a:rPr>
              <a:t>: any) {</a:t>
            </a:r>
          </a:p>
          <a:p>
            <a:pPr lvl="1"/>
            <a:r>
              <a:rPr lang="en-US" dirty="0" smtClean="0">
                <a:solidFill>
                  <a:schemeClr val="bg1"/>
                </a:solidFill>
              </a:rPr>
              <a:t>if </a:t>
            </a:r>
            <a:r>
              <a:rPr lang="en-US" dirty="0">
                <a:solidFill>
                  <a:schemeClr val="bg1"/>
                </a:solidFill>
              </a:rPr>
              <a:t>(obj?.nestedProperty?.name) {</a:t>
            </a:r>
          </a:p>
          <a:p>
            <a:pPr lvl="1"/>
            <a:r>
              <a:rPr lang="en-US" dirty="0" smtClean="0">
                <a:solidFill>
                  <a:schemeClr val="bg1"/>
                </a:solidFill>
              </a:rPr>
              <a:t>	console.log</a:t>
            </a:r>
            <a:r>
              <a:rPr lang="en-US" dirty="0">
                <a:solidFill>
                  <a:schemeClr val="bg1"/>
                </a:solidFill>
              </a:rPr>
              <a:t>(`name = ${obj.nestedProperty.name}`)</a:t>
            </a:r>
          </a:p>
          <a:p>
            <a:pPr lvl="1"/>
            <a:r>
              <a:rPr lang="en-US" dirty="0">
                <a:solidFill>
                  <a:schemeClr val="bg1"/>
                </a:solidFill>
              </a:rPr>
              <a:t>  } else {</a:t>
            </a:r>
          </a:p>
          <a:p>
            <a:pPr lvl="1"/>
            <a:r>
              <a:rPr lang="en-US" dirty="0" smtClean="0">
                <a:solidFill>
                  <a:schemeClr val="bg1"/>
                </a:solidFill>
              </a:rPr>
              <a:t>	console.log</a:t>
            </a:r>
            <a:r>
              <a:rPr lang="en-US" dirty="0">
                <a:solidFill>
                  <a:schemeClr val="bg1"/>
                </a:solidFill>
              </a:rPr>
              <a:t>(`name not found or undefined`);</a:t>
            </a:r>
          </a:p>
          <a:p>
            <a:pPr lvl="1"/>
            <a:r>
              <a:rPr lang="en-US" dirty="0">
                <a:solidFill>
                  <a:schemeClr val="bg1"/>
                </a:solidFill>
              </a:rPr>
              <a:t>  }</a:t>
            </a:r>
          </a:p>
          <a:p>
            <a:r>
              <a:rPr lang="en-US" dirty="0">
                <a:solidFill>
                  <a:schemeClr val="bg1"/>
                </a:solidFill>
              </a:rPr>
              <a:t>}</a:t>
            </a:r>
          </a:p>
        </p:txBody>
      </p:sp>
    </p:spTree>
    <p:extLst>
      <p:ext uri="{BB962C8B-B14F-4D97-AF65-F5344CB8AC3E}">
        <p14:creationId xmlns:p14="http://schemas.microsoft.com/office/powerpoint/2010/main" val="395308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dirty="0">
              <a:latin typeface="Roboto"/>
              <a:cs typeface="Roboto"/>
            </a:endParaRPr>
          </a:p>
        </p:txBody>
      </p:sp>
      <p:sp>
        <p:nvSpPr>
          <p:cNvPr id="3" name="Rectangle 2"/>
          <p:cNvSpPr/>
          <p:nvPr/>
        </p:nvSpPr>
        <p:spPr>
          <a:xfrm>
            <a:off x="533400" y="666750"/>
            <a:ext cx="6858000" cy="2308324"/>
          </a:xfrm>
          <a:prstGeom prst="rect">
            <a:avLst/>
          </a:prstGeom>
          <a:solidFill>
            <a:schemeClr val="accent2">
              <a:lumMod val="75000"/>
            </a:schemeClr>
          </a:solidFill>
        </p:spPr>
        <p:txBody>
          <a:bodyPr wrap="square">
            <a:spAutoFit/>
          </a:bodyPr>
          <a:lstStyle/>
          <a:p>
            <a:r>
              <a:rPr lang="en-IN" dirty="0">
                <a:solidFill>
                  <a:schemeClr val="bg1"/>
                </a:solidFill>
              </a:rPr>
              <a:t>function printNestedOptionalChain(obj: any) </a:t>
            </a:r>
            <a:r>
              <a:rPr lang="en-IN" dirty="0" smtClean="0">
                <a:solidFill>
                  <a:schemeClr val="bg1"/>
                </a:solidFill>
              </a:rPr>
              <a:t>{</a:t>
            </a:r>
          </a:p>
          <a:p>
            <a:pPr marL="0" lvl="1"/>
            <a:r>
              <a:rPr lang="en-IN" dirty="0">
                <a:solidFill>
                  <a:schemeClr val="bg1"/>
                </a:solidFill>
              </a:rPr>
              <a:t> </a:t>
            </a:r>
            <a:r>
              <a:rPr lang="en-IN" dirty="0" smtClean="0">
                <a:solidFill>
                  <a:schemeClr val="bg1"/>
                </a:solidFill>
              </a:rPr>
              <a:t>       </a:t>
            </a:r>
            <a:r>
              <a:rPr lang="en-US" dirty="0">
                <a:solidFill>
                  <a:schemeClr val="bg1"/>
                </a:solidFill>
              </a:rPr>
              <a:t>if (obj?.nestedProperty?.name) {</a:t>
            </a:r>
          </a:p>
          <a:p>
            <a:r>
              <a:rPr lang="en-IN" dirty="0" smtClean="0">
                <a:solidFill>
                  <a:schemeClr val="bg1"/>
                </a:solidFill>
              </a:rPr>
              <a:t>            console.log</a:t>
            </a:r>
            <a:r>
              <a:rPr lang="en-IN" dirty="0">
                <a:solidFill>
                  <a:schemeClr val="bg1"/>
                </a:solidFill>
              </a:rPr>
              <a:t>(`name = ${obj.nestedProperty.name</a:t>
            </a:r>
            <a:r>
              <a:rPr lang="en-IN" dirty="0" smtClean="0">
                <a:solidFill>
                  <a:schemeClr val="bg1"/>
                </a:solidFill>
              </a:rPr>
              <a:t>}`)</a:t>
            </a:r>
          </a:p>
          <a:p>
            <a:r>
              <a:rPr lang="en-IN" dirty="0">
                <a:solidFill>
                  <a:schemeClr val="bg1"/>
                </a:solidFill>
              </a:rPr>
              <a:t> </a:t>
            </a:r>
            <a:r>
              <a:rPr lang="en-IN" dirty="0" smtClean="0">
                <a:solidFill>
                  <a:schemeClr val="bg1"/>
                </a:solidFill>
              </a:rPr>
              <a:t>      }</a:t>
            </a:r>
            <a:endParaRPr lang="en-IN" dirty="0">
              <a:solidFill>
                <a:schemeClr val="bg1"/>
              </a:solidFill>
            </a:endParaRPr>
          </a:p>
          <a:p>
            <a:r>
              <a:rPr lang="en-IN" dirty="0">
                <a:solidFill>
                  <a:schemeClr val="bg1"/>
                </a:solidFill>
              </a:rPr>
              <a:t>  } else {</a:t>
            </a:r>
          </a:p>
          <a:p>
            <a:r>
              <a:rPr lang="en-IN" dirty="0" smtClean="0">
                <a:solidFill>
                  <a:schemeClr val="bg1"/>
                </a:solidFill>
              </a:rPr>
              <a:t>     console.log</a:t>
            </a:r>
            <a:r>
              <a:rPr lang="en-IN" dirty="0">
                <a:solidFill>
                  <a:schemeClr val="bg1"/>
                </a:solidFill>
              </a:rPr>
              <a:t>(`name not found or undefined`);</a:t>
            </a:r>
          </a:p>
          <a:p>
            <a:r>
              <a:rPr lang="en-IN" dirty="0">
                <a:solidFill>
                  <a:schemeClr val="bg1"/>
                </a:solidFill>
              </a:rPr>
              <a:t>  }</a:t>
            </a:r>
          </a:p>
          <a:p>
            <a:r>
              <a:rPr lang="en-IN" dirty="0" smtClean="0">
                <a:solidFill>
                  <a:schemeClr val="bg1"/>
                </a:solidFill>
              </a:rPr>
              <a:t>}</a:t>
            </a:r>
            <a:endParaRPr lang="en-IN" dirty="0">
              <a:solidFill>
                <a:schemeClr val="bg1"/>
              </a:solidFill>
            </a:endParaRPr>
          </a:p>
        </p:txBody>
      </p:sp>
      <p:sp>
        <p:nvSpPr>
          <p:cNvPr id="4" name="Rectangle 3"/>
          <p:cNvSpPr/>
          <p:nvPr/>
        </p:nvSpPr>
        <p:spPr>
          <a:xfrm>
            <a:off x="533400" y="3257550"/>
            <a:ext cx="3805209" cy="369332"/>
          </a:xfrm>
          <a:prstGeom prst="rect">
            <a:avLst/>
          </a:prstGeom>
          <a:solidFill>
            <a:schemeClr val="accent5">
              <a:lumMod val="40000"/>
              <a:lumOff val="60000"/>
            </a:schemeClr>
          </a:solidFill>
        </p:spPr>
        <p:txBody>
          <a:bodyPr wrap="none">
            <a:spAutoFit/>
          </a:bodyPr>
          <a:lstStyle/>
          <a:p>
            <a:r>
              <a:rPr lang="en-IN" dirty="0"/>
              <a:t>printNestedOptionalChain(undefined);</a:t>
            </a:r>
          </a:p>
        </p:txBody>
      </p:sp>
    </p:spTree>
    <p:extLst>
      <p:ext uri="{BB962C8B-B14F-4D97-AF65-F5344CB8AC3E}">
        <p14:creationId xmlns:p14="http://schemas.microsoft.com/office/powerpoint/2010/main" val="3781631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5750"/>
            <a:ext cx="2132583" cy="369332"/>
          </a:xfrm>
        </p:spPr>
        <p:txBody>
          <a:bodyPr/>
          <a:lstStyle/>
          <a:p>
            <a:r>
              <a:rPr lang="en-US" dirty="0" smtClean="0"/>
              <a:t>TypeScript</a:t>
            </a:r>
            <a:endParaRPr lang="en-IN" dirty="0"/>
          </a:p>
        </p:txBody>
      </p:sp>
      <p:sp>
        <p:nvSpPr>
          <p:cNvPr id="5" name="object 2"/>
          <p:cNvSpPr txBox="1"/>
          <p:nvPr/>
        </p:nvSpPr>
        <p:spPr>
          <a:xfrm>
            <a:off x="1752600" y="2038350"/>
            <a:ext cx="2285425" cy="665480"/>
          </a:xfrm>
          <a:prstGeom prst="rect">
            <a:avLst/>
          </a:prstGeom>
          <a:solidFill>
            <a:schemeClr val="accent3">
              <a:lumMod val="60000"/>
              <a:lumOff val="40000"/>
            </a:schemeClr>
          </a:solidFill>
        </p:spPr>
        <p:txBody>
          <a:bodyPr vert="horz" wrap="square" lIns="0" tIns="12700" rIns="0" bIns="0" rtlCol="0">
            <a:spAutoFit/>
          </a:bodyPr>
          <a:lstStyle/>
          <a:p>
            <a:pPr marL="12700">
              <a:lnSpc>
                <a:spcPct val="100000"/>
              </a:lnSpc>
              <a:spcBef>
                <a:spcPts val="100"/>
              </a:spcBef>
            </a:pPr>
            <a:r>
              <a:rPr sz="4200" spc="-15" dirty="0">
                <a:latin typeface="Roboto"/>
                <a:cs typeface="Roboto"/>
              </a:rPr>
              <a:t>Agenda</a:t>
            </a:r>
            <a:endParaRPr sz="4200" dirty="0">
              <a:latin typeface="Roboto"/>
              <a:cs typeface="Roboto"/>
            </a:endParaRPr>
          </a:p>
        </p:txBody>
      </p:sp>
      <p:sp>
        <p:nvSpPr>
          <p:cNvPr id="6" name="object 4"/>
          <p:cNvSpPr txBox="1">
            <a:spLocks/>
          </p:cNvSpPr>
          <p:nvPr/>
        </p:nvSpPr>
        <p:spPr>
          <a:xfrm>
            <a:off x="4191000" y="514350"/>
            <a:ext cx="2895600" cy="4122924"/>
          </a:xfrm>
          <a:prstGeom prst="rect">
            <a:avLst/>
          </a:prstGeom>
          <a:solidFill>
            <a:schemeClr val="accent3">
              <a:lumMod val="60000"/>
              <a:lumOff val="40000"/>
            </a:schemeClr>
          </a:solidFill>
        </p:spPr>
        <p:txBody>
          <a:bodyPr vert="horz" wrap="square" lIns="0" tIns="46990" rIns="0" bIns="0" rtlCol="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09880" indent="-297815">
              <a:spcBef>
                <a:spcPts val="370"/>
              </a:spcBef>
              <a:buFontTx/>
              <a:buChar char="-"/>
              <a:tabLst>
                <a:tab pos="309880" algn="l"/>
                <a:tab pos="310515" algn="l"/>
              </a:tabLst>
            </a:pPr>
            <a:r>
              <a:rPr lang="en-IN" spc="-15" dirty="0" smtClean="0"/>
              <a:t>What</a:t>
            </a:r>
            <a:r>
              <a:rPr lang="en-IN" spc="-35" dirty="0" smtClean="0"/>
              <a:t> </a:t>
            </a:r>
            <a:r>
              <a:rPr lang="en-IN" spc="-5" dirty="0"/>
              <a:t>is</a:t>
            </a:r>
            <a:r>
              <a:rPr lang="en-IN" spc="-70" dirty="0"/>
              <a:t> </a:t>
            </a:r>
            <a:r>
              <a:rPr lang="en-IN" spc="-5" dirty="0"/>
              <a:t>TypeScript</a:t>
            </a:r>
            <a:r>
              <a:rPr lang="en-IN" spc="-5" dirty="0" smtClean="0"/>
              <a:t>?</a:t>
            </a:r>
          </a:p>
          <a:p>
            <a:pPr marL="309880" indent="-297815">
              <a:spcBef>
                <a:spcPts val="370"/>
              </a:spcBef>
              <a:buFontTx/>
              <a:buChar char="-"/>
              <a:tabLst>
                <a:tab pos="309880" algn="l"/>
                <a:tab pos="310515" algn="l"/>
              </a:tabLst>
            </a:pPr>
            <a:r>
              <a:rPr lang="en-US" kern="0" spc="-10" dirty="0" smtClean="0"/>
              <a:t>Installation</a:t>
            </a:r>
            <a:endParaRPr lang="en-US" kern="0" spc="-10" dirty="0" smtClean="0">
              <a:solidFill>
                <a:schemeClr val="tx1"/>
              </a:solidFill>
            </a:endParaRPr>
          </a:p>
          <a:p>
            <a:pPr marL="309880" indent="-297815">
              <a:spcBef>
                <a:spcPts val="270"/>
              </a:spcBef>
              <a:buFontTx/>
              <a:buChar char="-"/>
              <a:tabLst>
                <a:tab pos="309880" algn="l"/>
                <a:tab pos="310515" algn="l"/>
              </a:tabLst>
            </a:pPr>
            <a:r>
              <a:rPr lang="en-US" kern="0" dirty="0" smtClean="0">
                <a:solidFill>
                  <a:schemeClr val="tx1"/>
                </a:solidFill>
              </a:rPr>
              <a:t>Hello</a:t>
            </a:r>
            <a:r>
              <a:rPr lang="en-US" kern="0" spc="-45" dirty="0" smtClean="0">
                <a:solidFill>
                  <a:schemeClr val="tx1"/>
                </a:solidFill>
              </a:rPr>
              <a:t> </a:t>
            </a:r>
            <a:r>
              <a:rPr lang="en-US" kern="0" spc="-10" dirty="0" smtClean="0">
                <a:solidFill>
                  <a:schemeClr val="tx1"/>
                </a:solidFill>
              </a:rPr>
              <a:t>World</a:t>
            </a:r>
          </a:p>
          <a:p>
            <a:pPr marL="309880" indent="-297815">
              <a:spcBef>
                <a:spcPts val="270"/>
              </a:spcBef>
              <a:buFontTx/>
              <a:buChar char="-"/>
              <a:tabLst>
                <a:tab pos="309880" algn="l"/>
                <a:tab pos="310515" algn="l"/>
              </a:tabLst>
            </a:pPr>
            <a:r>
              <a:rPr lang="en-US" kern="0" spc="-20" dirty="0" smtClean="0">
                <a:solidFill>
                  <a:schemeClr val="tx1"/>
                </a:solidFill>
              </a:rPr>
              <a:t>Wh</a:t>
            </a:r>
            <a:r>
              <a:rPr lang="en-US" kern="0" spc="-10" dirty="0" smtClean="0">
                <a:solidFill>
                  <a:schemeClr val="tx1"/>
                </a:solidFill>
              </a:rPr>
              <a:t>y</a:t>
            </a:r>
            <a:r>
              <a:rPr lang="en-US" kern="0" spc="-45" dirty="0" smtClean="0">
                <a:solidFill>
                  <a:schemeClr val="tx1"/>
                </a:solidFill>
              </a:rPr>
              <a:t> </a:t>
            </a:r>
            <a:r>
              <a:rPr lang="en-US" kern="0" dirty="0" smtClean="0">
                <a:solidFill>
                  <a:schemeClr val="tx1"/>
                </a:solidFill>
              </a:rPr>
              <a:t>T</a:t>
            </a:r>
            <a:r>
              <a:rPr lang="en-US" kern="0" spc="-5" dirty="0" smtClean="0">
                <a:solidFill>
                  <a:schemeClr val="tx1"/>
                </a:solidFill>
              </a:rPr>
              <a:t>ypeScript?</a:t>
            </a:r>
          </a:p>
          <a:p>
            <a:pPr marL="309880" indent="-297815">
              <a:spcBef>
                <a:spcPts val="270"/>
              </a:spcBef>
              <a:buFontTx/>
              <a:buChar char="-"/>
              <a:tabLst>
                <a:tab pos="309880" algn="l"/>
                <a:tab pos="310515" algn="l"/>
              </a:tabLst>
            </a:pPr>
            <a:r>
              <a:rPr lang="en-US" kern="0" spc="-5" dirty="0" smtClean="0">
                <a:solidFill>
                  <a:schemeClr val="tx1"/>
                </a:solidFill>
              </a:rPr>
              <a:t>Basic</a:t>
            </a:r>
            <a:r>
              <a:rPr lang="en-US" kern="0" spc="-75" dirty="0" smtClean="0">
                <a:solidFill>
                  <a:schemeClr val="tx1"/>
                </a:solidFill>
              </a:rPr>
              <a:t> </a:t>
            </a:r>
            <a:r>
              <a:rPr lang="en-US" kern="0" spc="-5" dirty="0" smtClean="0">
                <a:solidFill>
                  <a:schemeClr val="tx1"/>
                </a:solidFill>
              </a:rPr>
              <a:t>Type</a:t>
            </a:r>
          </a:p>
          <a:p>
            <a:pPr marL="309880" indent="-297815">
              <a:spcBef>
                <a:spcPts val="270"/>
              </a:spcBef>
              <a:buFontTx/>
              <a:buChar char="-"/>
              <a:tabLst>
                <a:tab pos="309880" algn="l"/>
                <a:tab pos="310515" algn="l"/>
              </a:tabLst>
            </a:pPr>
            <a:r>
              <a:rPr lang="en-US" kern="0" spc="-15" dirty="0" smtClean="0">
                <a:solidFill>
                  <a:schemeClr val="tx1"/>
                </a:solidFill>
              </a:rPr>
              <a:t>Function</a:t>
            </a:r>
            <a:r>
              <a:rPr lang="en-US" kern="0" spc="-20" dirty="0" smtClean="0">
                <a:solidFill>
                  <a:schemeClr val="tx1"/>
                </a:solidFill>
              </a:rPr>
              <a:t> </a:t>
            </a:r>
            <a:r>
              <a:rPr lang="en-US" kern="0" spc="-5" dirty="0" smtClean="0">
                <a:solidFill>
                  <a:schemeClr val="tx1"/>
                </a:solidFill>
              </a:rPr>
              <a:t>&amp;</a:t>
            </a:r>
            <a:r>
              <a:rPr lang="en-US" kern="0" spc="-20" dirty="0" smtClean="0">
                <a:solidFill>
                  <a:schemeClr val="tx1"/>
                </a:solidFill>
              </a:rPr>
              <a:t> </a:t>
            </a:r>
            <a:r>
              <a:rPr lang="en-US" kern="0" spc="-5" dirty="0" smtClean="0">
                <a:solidFill>
                  <a:schemeClr val="tx1"/>
                </a:solidFill>
              </a:rPr>
              <a:t>Class</a:t>
            </a:r>
          </a:p>
          <a:p>
            <a:pPr marL="309880" indent="-297815">
              <a:spcBef>
                <a:spcPts val="270"/>
              </a:spcBef>
              <a:buFontTx/>
              <a:buChar char="-"/>
              <a:tabLst>
                <a:tab pos="309880" algn="l"/>
                <a:tab pos="310515" algn="l"/>
              </a:tabLst>
            </a:pPr>
            <a:r>
              <a:rPr lang="en-US" kern="0" dirty="0" smtClean="0">
                <a:solidFill>
                  <a:schemeClr val="tx1"/>
                </a:solidFill>
              </a:rPr>
              <a:t>Interface</a:t>
            </a:r>
          </a:p>
          <a:p>
            <a:pPr marL="309880" indent="-297815">
              <a:spcBef>
                <a:spcPts val="270"/>
              </a:spcBef>
              <a:buFontTx/>
              <a:buChar char="-"/>
              <a:tabLst>
                <a:tab pos="309880" algn="l"/>
                <a:tab pos="310515" algn="l"/>
              </a:tabLst>
            </a:pPr>
            <a:r>
              <a:rPr lang="en-US" kern="0" spc="5" dirty="0" smtClean="0">
                <a:solidFill>
                  <a:schemeClr val="tx1"/>
                </a:solidFill>
              </a:rPr>
              <a:t>Generic</a:t>
            </a:r>
          </a:p>
          <a:p>
            <a:pPr marL="309880" indent="-297815">
              <a:spcBef>
                <a:spcPts val="270"/>
              </a:spcBef>
              <a:buFontTx/>
              <a:buChar char="-"/>
              <a:tabLst>
                <a:tab pos="309880" algn="l"/>
                <a:tab pos="310515" algn="l"/>
              </a:tabLst>
            </a:pPr>
            <a:r>
              <a:rPr lang="en-US" kern="0" spc="-10" dirty="0" smtClean="0">
                <a:solidFill>
                  <a:schemeClr val="tx1"/>
                </a:solidFill>
              </a:rPr>
              <a:t>Enum</a:t>
            </a:r>
          </a:p>
          <a:p>
            <a:pPr marL="309880" indent="-297815">
              <a:spcBef>
                <a:spcPts val="270"/>
              </a:spcBef>
              <a:buFontTx/>
              <a:buChar char="-"/>
              <a:tabLst>
                <a:tab pos="309880" algn="l"/>
                <a:tab pos="310515" algn="l"/>
              </a:tabLst>
            </a:pPr>
            <a:r>
              <a:rPr lang="en-US" kern="0" spc="-10" dirty="0" smtClean="0">
                <a:solidFill>
                  <a:schemeClr val="tx1"/>
                </a:solidFill>
              </a:rPr>
              <a:t>Who</a:t>
            </a:r>
            <a:r>
              <a:rPr lang="en-US" kern="0" spc="-40" dirty="0" smtClean="0">
                <a:solidFill>
                  <a:schemeClr val="tx1"/>
                </a:solidFill>
              </a:rPr>
              <a:t> </a:t>
            </a:r>
            <a:r>
              <a:rPr lang="en-US" kern="0" spc="-10" dirty="0" smtClean="0">
                <a:solidFill>
                  <a:schemeClr val="tx1"/>
                </a:solidFill>
              </a:rPr>
              <a:t>Use</a:t>
            </a:r>
            <a:r>
              <a:rPr lang="en-US" kern="0" spc="-70" dirty="0" smtClean="0">
                <a:solidFill>
                  <a:schemeClr val="tx1"/>
                </a:solidFill>
              </a:rPr>
              <a:t> </a:t>
            </a:r>
            <a:r>
              <a:rPr lang="en-US" kern="0" spc="-5" dirty="0" smtClean="0">
                <a:solidFill>
                  <a:schemeClr val="tx1"/>
                </a:solidFill>
              </a:rPr>
              <a:t>TypeScript?</a:t>
            </a:r>
          </a:p>
          <a:p>
            <a:pPr marL="309880" indent="-297815">
              <a:spcBef>
                <a:spcPts val="270"/>
              </a:spcBef>
              <a:buFontTx/>
              <a:buChar char="-"/>
              <a:tabLst>
                <a:tab pos="309880" algn="l"/>
                <a:tab pos="310515" algn="l"/>
              </a:tabLst>
            </a:pPr>
            <a:r>
              <a:rPr lang="en-US" kern="0" spc="-5" dirty="0" smtClean="0">
                <a:solidFill>
                  <a:schemeClr val="tx1"/>
                </a:solidFill>
              </a:rPr>
              <a:t>Conclusion</a:t>
            </a:r>
          </a:p>
          <a:p>
            <a:pPr marL="309880" indent="-297815">
              <a:spcBef>
                <a:spcPts val="270"/>
              </a:spcBef>
              <a:buFontTx/>
              <a:buChar char="-"/>
              <a:tabLst>
                <a:tab pos="309880" algn="l"/>
                <a:tab pos="310515" algn="l"/>
              </a:tabLst>
            </a:pPr>
            <a:r>
              <a:rPr lang="en-US" kern="0" spc="5" dirty="0" smtClean="0">
                <a:solidFill>
                  <a:schemeClr val="tx1"/>
                </a:solidFill>
              </a:rPr>
              <a:t>Q&amp;A</a:t>
            </a:r>
          </a:p>
          <a:p>
            <a:pPr marL="309880" indent="-297815">
              <a:spcBef>
                <a:spcPts val="270"/>
              </a:spcBef>
              <a:buFontTx/>
              <a:buChar char="-"/>
              <a:tabLst>
                <a:tab pos="309880" algn="l"/>
                <a:tab pos="310515" algn="l"/>
              </a:tabLst>
            </a:pPr>
            <a:r>
              <a:rPr lang="en-US" kern="0" spc="5" dirty="0" smtClean="0">
                <a:solidFill>
                  <a:schemeClr val="tx1"/>
                </a:solidFill>
              </a:rPr>
              <a:t>References</a:t>
            </a:r>
            <a:endParaRPr lang="en-US" kern="0" spc="5" dirty="0">
              <a:solidFill>
                <a:schemeClr val="tx1"/>
              </a:solidFill>
            </a:endParaRPr>
          </a:p>
        </p:txBody>
      </p:sp>
    </p:spTree>
    <p:extLst>
      <p:ext uri="{BB962C8B-B14F-4D97-AF65-F5344CB8AC3E}">
        <p14:creationId xmlns:p14="http://schemas.microsoft.com/office/powerpoint/2010/main" val="592231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dirty="0">
              <a:latin typeface="Roboto"/>
              <a:cs typeface="Roboto"/>
            </a:endParaRPr>
          </a:p>
        </p:txBody>
      </p:sp>
      <p:sp>
        <p:nvSpPr>
          <p:cNvPr id="3" name="Rectangle 2"/>
          <p:cNvSpPr/>
          <p:nvPr/>
        </p:nvSpPr>
        <p:spPr>
          <a:xfrm>
            <a:off x="533400" y="666750"/>
            <a:ext cx="6858000" cy="2308324"/>
          </a:xfrm>
          <a:prstGeom prst="rect">
            <a:avLst/>
          </a:prstGeom>
          <a:solidFill>
            <a:schemeClr val="accent2">
              <a:lumMod val="75000"/>
            </a:schemeClr>
          </a:solidFill>
        </p:spPr>
        <p:txBody>
          <a:bodyPr wrap="square">
            <a:spAutoFit/>
          </a:bodyPr>
          <a:lstStyle/>
          <a:p>
            <a:r>
              <a:rPr lang="en-IN" dirty="0">
                <a:solidFill>
                  <a:schemeClr val="bg1"/>
                </a:solidFill>
              </a:rPr>
              <a:t>function printNestedOptionalChain(obj: any) </a:t>
            </a:r>
            <a:r>
              <a:rPr lang="en-IN" dirty="0" smtClean="0">
                <a:solidFill>
                  <a:schemeClr val="bg1"/>
                </a:solidFill>
              </a:rPr>
              <a:t>{</a:t>
            </a:r>
          </a:p>
          <a:p>
            <a:r>
              <a:rPr lang="en-IN" dirty="0">
                <a:solidFill>
                  <a:schemeClr val="bg1"/>
                </a:solidFill>
              </a:rPr>
              <a:t> </a:t>
            </a:r>
            <a:r>
              <a:rPr lang="en-IN" dirty="0" smtClean="0">
                <a:solidFill>
                  <a:schemeClr val="bg1"/>
                </a:solidFill>
              </a:rPr>
              <a:t>      </a:t>
            </a:r>
            <a:r>
              <a:rPr lang="en-IN" dirty="0">
                <a:solidFill>
                  <a:schemeClr val="bg1"/>
                </a:solidFill>
              </a:rPr>
              <a:t> </a:t>
            </a:r>
            <a:r>
              <a:rPr lang="en-US" dirty="0">
                <a:solidFill>
                  <a:schemeClr val="bg1"/>
                </a:solidFill>
              </a:rPr>
              <a:t>if (obj?.nestedProperty?.name) {</a:t>
            </a:r>
            <a:endParaRPr lang="en-IN" dirty="0">
              <a:solidFill>
                <a:schemeClr val="bg1"/>
              </a:solidFill>
            </a:endParaRPr>
          </a:p>
          <a:p>
            <a:r>
              <a:rPr lang="en-IN" dirty="0" smtClean="0">
                <a:solidFill>
                  <a:schemeClr val="bg1"/>
                </a:solidFill>
              </a:rPr>
              <a:t>       console.log</a:t>
            </a:r>
            <a:r>
              <a:rPr lang="en-IN" dirty="0">
                <a:solidFill>
                  <a:schemeClr val="bg1"/>
                </a:solidFill>
              </a:rPr>
              <a:t>(`name = ${obj.nestedProperty.name</a:t>
            </a:r>
            <a:r>
              <a:rPr lang="en-IN" dirty="0" smtClean="0">
                <a:solidFill>
                  <a:schemeClr val="bg1"/>
                </a:solidFill>
              </a:rPr>
              <a:t>}`)</a:t>
            </a:r>
          </a:p>
          <a:p>
            <a:r>
              <a:rPr lang="en-IN" dirty="0">
                <a:solidFill>
                  <a:schemeClr val="bg1"/>
                </a:solidFill>
              </a:rPr>
              <a:t> </a:t>
            </a:r>
            <a:r>
              <a:rPr lang="en-IN" dirty="0" smtClean="0">
                <a:solidFill>
                  <a:schemeClr val="bg1"/>
                </a:solidFill>
              </a:rPr>
              <a:t>     }</a:t>
            </a:r>
            <a:endParaRPr lang="en-IN" dirty="0">
              <a:solidFill>
                <a:schemeClr val="bg1"/>
              </a:solidFill>
            </a:endParaRPr>
          </a:p>
          <a:p>
            <a:r>
              <a:rPr lang="en-IN" dirty="0">
                <a:solidFill>
                  <a:schemeClr val="bg1"/>
                </a:solidFill>
              </a:rPr>
              <a:t>  } else {</a:t>
            </a:r>
          </a:p>
          <a:p>
            <a:r>
              <a:rPr lang="en-IN" dirty="0" smtClean="0">
                <a:solidFill>
                  <a:schemeClr val="bg1"/>
                </a:solidFill>
              </a:rPr>
              <a:t>     console.log</a:t>
            </a:r>
            <a:r>
              <a:rPr lang="en-IN" dirty="0">
                <a:solidFill>
                  <a:schemeClr val="bg1"/>
                </a:solidFill>
              </a:rPr>
              <a:t>(`name not found or undefined`);</a:t>
            </a:r>
          </a:p>
          <a:p>
            <a:r>
              <a:rPr lang="en-IN" dirty="0">
                <a:solidFill>
                  <a:schemeClr val="bg1"/>
                </a:solidFill>
              </a:rPr>
              <a:t>  }</a:t>
            </a:r>
          </a:p>
          <a:p>
            <a:r>
              <a:rPr lang="en-IN" dirty="0" smtClean="0">
                <a:solidFill>
                  <a:schemeClr val="bg1"/>
                </a:solidFill>
              </a:rPr>
              <a:t>}</a:t>
            </a:r>
            <a:endParaRPr lang="en-IN" dirty="0">
              <a:solidFill>
                <a:schemeClr val="bg1"/>
              </a:solidFill>
            </a:endParaRPr>
          </a:p>
        </p:txBody>
      </p:sp>
      <p:sp>
        <p:nvSpPr>
          <p:cNvPr id="4" name="Rectangle 3"/>
          <p:cNvSpPr/>
          <p:nvPr/>
        </p:nvSpPr>
        <p:spPr>
          <a:xfrm>
            <a:off x="533400" y="3181350"/>
            <a:ext cx="3195683" cy="923330"/>
          </a:xfrm>
          <a:prstGeom prst="rect">
            <a:avLst/>
          </a:prstGeom>
          <a:solidFill>
            <a:schemeClr val="accent5">
              <a:lumMod val="40000"/>
              <a:lumOff val="60000"/>
            </a:schemeClr>
          </a:solidFill>
        </p:spPr>
        <p:txBody>
          <a:bodyPr wrap="none">
            <a:spAutoFit/>
          </a:bodyPr>
          <a:lstStyle/>
          <a:p>
            <a:r>
              <a:rPr lang="en-IN" dirty="0"/>
              <a:t>printNestedOptionalChain({</a:t>
            </a:r>
          </a:p>
          <a:p>
            <a:r>
              <a:rPr lang="en-IN" dirty="0"/>
              <a:t>  aProperty: "another property",</a:t>
            </a:r>
          </a:p>
          <a:p>
            <a:r>
              <a:rPr lang="en-IN" dirty="0"/>
              <a:t>});</a:t>
            </a:r>
          </a:p>
        </p:txBody>
      </p:sp>
    </p:spTree>
    <p:extLst>
      <p:ext uri="{BB962C8B-B14F-4D97-AF65-F5344CB8AC3E}">
        <p14:creationId xmlns:p14="http://schemas.microsoft.com/office/powerpoint/2010/main" val="2591732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dirty="0">
              <a:latin typeface="Roboto"/>
              <a:cs typeface="Roboto"/>
            </a:endParaRPr>
          </a:p>
        </p:txBody>
      </p:sp>
      <p:sp>
        <p:nvSpPr>
          <p:cNvPr id="3" name="Rectangle 2"/>
          <p:cNvSpPr/>
          <p:nvPr/>
        </p:nvSpPr>
        <p:spPr>
          <a:xfrm>
            <a:off x="533400" y="666750"/>
            <a:ext cx="6858000" cy="1754326"/>
          </a:xfrm>
          <a:prstGeom prst="rect">
            <a:avLst/>
          </a:prstGeom>
          <a:solidFill>
            <a:schemeClr val="accent2">
              <a:lumMod val="75000"/>
            </a:schemeClr>
          </a:solidFill>
        </p:spPr>
        <p:txBody>
          <a:bodyPr wrap="square">
            <a:spAutoFit/>
          </a:bodyPr>
          <a:lstStyle/>
          <a:p>
            <a:r>
              <a:rPr lang="en-IN" dirty="0">
                <a:solidFill>
                  <a:schemeClr val="bg1"/>
                </a:solidFill>
              </a:rPr>
              <a:t>function printNestedOptionalChain(obj: any) {</a:t>
            </a:r>
          </a:p>
          <a:p>
            <a:r>
              <a:rPr lang="en-IN" dirty="0" smtClean="0">
                <a:solidFill>
                  <a:schemeClr val="bg1"/>
                </a:solidFill>
              </a:rPr>
              <a:t>       console.log</a:t>
            </a:r>
            <a:r>
              <a:rPr lang="en-IN" dirty="0">
                <a:solidFill>
                  <a:schemeClr val="bg1"/>
                </a:solidFill>
              </a:rPr>
              <a:t>(`name = ${obj.nestedProperty.name}`)</a:t>
            </a:r>
          </a:p>
          <a:p>
            <a:r>
              <a:rPr lang="en-IN" dirty="0">
                <a:solidFill>
                  <a:schemeClr val="bg1"/>
                </a:solidFill>
              </a:rPr>
              <a:t>  } else {</a:t>
            </a:r>
          </a:p>
          <a:p>
            <a:r>
              <a:rPr lang="en-IN" dirty="0" smtClean="0">
                <a:solidFill>
                  <a:schemeClr val="bg1"/>
                </a:solidFill>
              </a:rPr>
              <a:t>     console.log</a:t>
            </a:r>
            <a:r>
              <a:rPr lang="en-IN" dirty="0">
                <a:solidFill>
                  <a:schemeClr val="bg1"/>
                </a:solidFill>
              </a:rPr>
              <a:t>(`name not found or undefined`);</a:t>
            </a:r>
          </a:p>
          <a:p>
            <a:r>
              <a:rPr lang="en-IN" dirty="0">
                <a:solidFill>
                  <a:schemeClr val="bg1"/>
                </a:solidFill>
              </a:rPr>
              <a:t>  }</a:t>
            </a:r>
          </a:p>
          <a:p>
            <a:r>
              <a:rPr lang="en-IN" dirty="0" smtClean="0">
                <a:solidFill>
                  <a:schemeClr val="bg1"/>
                </a:solidFill>
              </a:rPr>
              <a:t>}</a:t>
            </a:r>
            <a:endParaRPr lang="en-IN" dirty="0">
              <a:solidFill>
                <a:schemeClr val="bg1"/>
              </a:solidFill>
            </a:endParaRPr>
          </a:p>
        </p:txBody>
      </p:sp>
      <p:sp>
        <p:nvSpPr>
          <p:cNvPr id="4" name="Rectangle 3"/>
          <p:cNvSpPr/>
          <p:nvPr/>
        </p:nvSpPr>
        <p:spPr>
          <a:xfrm>
            <a:off x="533400" y="2724150"/>
            <a:ext cx="3429000" cy="1477328"/>
          </a:xfrm>
          <a:prstGeom prst="rect">
            <a:avLst/>
          </a:prstGeom>
          <a:solidFill>
            <a:schemeClr val="accent5">
              <a:lumMod val="40000"/>
              <a:lumOff val="60000"/>
            </a:schemeClr>
          </a:solidFill>
        </p:spPr>
        <p:txBody>
          <a:bodyPr wrap="square">
            <a:spAutoFit/>
          </a:bodyPr>
          <a:lstStyle/>
          <a:p>
            <a:r>
              <a:rPr lang="en-IN" dirty="0"/>
              <a:t>printNestedOptionalChain({</a:t>
            </a:r>
          </a:p>
          <a:p>
            <a:r>
              <a:rPr lang="en-IN" dirty="0"/>
              <a:t>  nestedProperty: {</a:t>
            </a:r>
          </a:p>
          <a:p>
            <a:r>
              <a:rPr lang="en-IN" dirty="0"/>
              <a:t>    name: null,</a:t>
            </a:r>
          </a:p>
          <a:p>
            <a:r>
              <a:rPr lang="en-IN" dirty="0"/>
              <a:t>  },</a:t>
            </a:r>
          </a:p>
          <a:p>
            <a:r>
              <a:rPr lang="en-IN" dirty="0"/>
              <a:t>});</a:t>
            </a:r>
          </a:p>
        </p:txBody>
      </p:sp>
    </p:spTree>
    <p:extLst>
      <p:ext uri="{BB962C8B-B14F-4D97-AF65-F5344CB8AC3E}">
        <p14:creationId xmlns:p14="http://schemas.microsoft.com/office/powerpoint/2010/main" val="3583083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dirty="0">
              <a:latin typeface="Roboto"/>
              <a:cs typeface="Roboto"/>
            </a:endParaRPr>
          </a:p>
        </p:txBody>
      </p:sp>
      <p:sp>
        <p:nvSpPr>
          <p:cNvPr id="3" name="Rectangle 2"/>
          <p:cNvSpPr/>
          <p:nvPr/>
        </p:nvSpPr>
        <p:spPr>
          <a:xfrm>
            <a:off x="533400" y="666750"/>
            <a:ext cx="6858000" cy="2308324"/>
          </a:xfrm>
          <a:prstGeom prst="rect">
            <a:avLst/>
          </a:prstGeom>
          <a:solidFill>
            <a:schemeClr val="accent2">
              <a:lumMod val="75000"/>
            </a:schemeClr>
          </a:solidFill>
        </p:spPr>
        <p:txBody>
          <a:bodyPr wrap="square">
            <a:spAutoFit/>
          </a:bodyPr>
          <a:lstStyle/>
          <a:p>
            <a:r>
              <a:rPr lang="en-IN" dirty="0">
                <a:solidFill>
                  <a:schemeClr val="bg1"/>
                </a:solidFill>
              </a:rPr>
              <a:t>function printNestedOptionalChain(obj: any) </a:t>
            </a:r>
            <a:r>
              <a:rPr lang="en-IN" dirty="0" smtClean="0">
                <a:solidFill>
                  <a:schemeClr val="bg1"/>
                </a:solidFill>
              </a:rPr>
              <a:t>{</a:t>
            </a:r>
          </a:p>
          <a:p>
            <a:r>
              <a:rPr lang="en-IN" dirty="0">
                <a:solidFill>
                  <a:schemeClr val="bg1"/>
                </a:solidFill>
              </a:rPr>
              <a:t> </a:t>
            </a:r>
            <a:r>
              <a:rPr lang="en-IN" dirty="0" smtClean="0">
                <a:solidFill>
                  <a:schemeClr val="bg1"/>
                </a:solidFill>
              </a:rPr>
              <a:t>      </a:t>
            </a:r>
            <a:r>
              <a:rPr lang="en-IN" dirty="0">
                <a:solidFill>
                  <a:schemeClr val="bg1"/>
                </a:solidFill>
              </a:rPr>
              <a:t> </a:t>
            </a:r>
            <a:r>
              <a:rPr lang="en-US" dirty="0">
                <a:solidFill>
                  <a:schemeClr val="bg1"/>
                </a:solidFill>
              </a:rPr>
              <a:t>if (obj?.nestedProperty?.name) {</a:t>
            </a:r>
            <a:endParaRPr lang="en-IN" dirty="0">
              <a:solidFill>
                <a:schemeClr val="bg1"/>
              </a:solidFill>
            </a:endParaRPr>
          </a:p>
          <a:p>
            <a:r>
              <a:rPr lang="en-IN" dirty="0" smtClean="0">
                <a:solidFill>
                  <a:schemeClr val="bg1"/>
                </a:solidFill>
              </a:rPr>
              <a:t>       console.log</a:t>
            </a:r>
            <a:r>
              <a:rPr lang="en-IN" dirty="0">
                <a:solidFill>
                  <a:schemeClr val="bg1"/>
                </a:solidFill>
              </a:rPr>
              <a:t>(`name = ${obj.nestedProperty.name</a:t>
            </a:r>
            <a:r>
              <a:rPr lang="en-IN" dirty="0" smtClean="0">
                <a:solidFill>
                  <a:schemeClr val="bg1"/>
                </a:solidFill>
              </a:rPr>
              <a:t>}`)</a:t>
            </a:r>
          </a:p>
          <a:p>
            <a:r>
              <a:rPr lang="en-IN" dirty="0" smtClean="0">
                <a:solidFill>
                  <a:schemeClr val="bg1"/>
                </a:solidFill>
              </a:rPr>
              <a:t>    }</a:t>
            </a:r>
            <a:endParaRPr lang="en-IN" dirty="0">
              <a:solidFill>
                <a:schemeClr val="bg1"/>
              </a:solidFill>
            </a:endParaRPr>
          </a:p>
          <a:p>
            <a:r>
              <a:rPr lang="en-IN" dirty="0">
                <a:solidFill>
                  <a:schemeClr val="bg1"/>
                </a:solidFill>
              </a:rPr>
              <a:t>  } else {</a:t>
            </a:r>
          </a:p>
          <a:p>
            <a:r>
              <a:rPr lang="en-IN" dirty="0" smtClean="0">
                <a:solidFill>
                  <a:schemeClr val="bg1"/>
                </a:solidFill>
              </a:rPr>
              <a:t>     console.log</a:t>
            </a:r>
            <a:r>
              <a:rPr lang="en-IN" dirty="0">
                <a:solidFill>
                  <a:schemeClr val="bg1"/>
                </a:solidFill>
              </a:rPr>
              <a:t>(`name not found or undefined`);</a:t>
            </a:r>
          </a:p>
          <a:p>
            <a:r>
              <a:rPr lang="en-IN" dirty="0">
                <a:solidFill>
                  <a:schemeClr val="bg1"/>
                </a:solidFill>
              </a:rPr>
              <a:t>  }</a:t>
            </a:r>
          </a:p>
          <a:p>
            <a:r>
              <a:rPr lang="en-IN" dirty="0" smtClean="0">
                <a:solidFill>
                  <a:schemeClr val="bg1"/>
                </a:solidFill>
              </a:rPr>
              <a:t>}</a:t>
            </a:r>
            <a:endParaRPr lang="en-IN" dirty="0">
              <a:solidFill>
                <a:schemeClr val="bg1"/>
              </a:solidFill>
            </a:endParaRPr>
          </a:p>
        </p:txBody>
      </p:sp>
      <p:sp>
        <p:nvSpPr>
          <p:cNvPr id="4" name="Rectangle 3"/>
          <p:cNvSpPr/>
          <p:nvPr/>
        </p:nvSpPr>
        <p:spPr>
          <a:xfrm>
            <a:off x="533400" y="3181350"/>
            <a:ext cx="3429000" cy="1477328"/>
          </a:xfrm>
          <a:prstGeom prst="rect">
            <a:avLst/>
          </a:prstGeom>
          <a:solidFill>
            <a:schemeClr val="accent5">
              <a:lumMod val="40000"/>
              <a:lumOff val="60000"/>
            </a:schemeClr>
          </a:solidFill>
        </p:spPr>
        <p:txBody>
          <a:bodyPr wrap="square">
            <a:spAutoFit/>
          </a:bodyPr>
          <a:lstStyle/>
          <a:p>
            <a:r>
              <a:rPr lang="en-IN" dirty="0"/>
              <a:t>printNestedOptionalChain({</a:t>
            </a:r>
          </a:p>
          <a:p>
            <a:r>
              <a:rPr lang="en-IN" dirty="0"/>
              <a:t>  nestedProperty: {</a:t>
            </a:r>
          </a:p>
          <a:p>
            <a:r>
              <a:rPr lang="en-IN" dirty="0"/>
              <a:t>    </a:t>
            </a:r>
            <a:r>
              <a:rPr lang="en-IN" dirty="0" err="1" smtClean="0"/>
              <a:t>name:null</a:t>
            </a:r>
            <a:endParaRPr lang="en-IN" dirty="0"/>
          </a:p>
          <a:p>
            <a:r>
              <a:rPr lang="en-IN" dirty="0"/>
              <a:t>  },</a:t>
            </a:r>
          </a:p>
          <a:p>
            <a:r>
              <a:rPr lang="en-IN" dirty="0" smtClean="0"/>
              <a:t>});</a:t>
            </a:r>
            <a:endParaRPr lang="en-IN" dirty="0"/>
          </a:p>
        </p:txBody>
      </p:sp>
    </p:spTree>
    <p:extLst>
      <p:ext uri="{BB962C8B-B14F-4D97-AF65-F5344CB8AC3E}">
        <p14:creationId xmlns:p14="http://schemas.microsoft.com/office/powerpoint/2010/main" val="4092184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dirty="0">
              <a:latin typeface="Roboto"/>
              <a:cs typeface="Roboto"/>
            </a:endParaRPr>
          </a:p>
        </p:txBody>
      </p:sp>
      <p:sp>
        <p:nvSpPr>
          <p:cNvPr id="3" name="Rectangle 2"/>
          <p:cNvSpPr/>
          <p:nvPr/>
        </p:nvSpPr>
        <p:spPr>
          <a:xfrm>
            <a:off x="228600" y="367274"/>
            <a:ext cx="6400800" cy="369332"/>
          </a:xfrm>
          <a:prstGeom prst="rect">
            <a:avLst/>
          </a:prstGeom>
        </p:spPr>
        <p:txBody>
          <a:bodyPr wrap="square">
            <a:spAutoFit/>
          </a:bodyPr>
          <a:lstStyle/>
          <a:p>
            <a:r>
              <a:rPr lang="en-US" b="1" dirty="0">
                <a:solidFill>
                  <a:srgbClr val="0070C0"/>
                </a:solidFill>
                <a:latin typeface="Nunito Sans"/>
              </a:rPr>
              <a:t>Nullish Coalescing </a:t>
            </a:r>
            <a:r>
              <a:rPr lang="en-US" b="1" dirty="0" smtClean="0">
                <a:solidFill>
                  <a:srgbClr val="0070C0"/>
                </a:solidFill>
                <a:latin typeface="Nunito Sans"/>
              </a:rPr>
              <a:t>operator (?? ) :</a:t>
            </a:r>
            <a:endParaRPr lang="en-US" b="1" i="0" dirty="0">
              <a:solidFill>
                <a:srgbClr val="0070C0"/>
              </a:solidFill>
              <a:effectLst/>
              <a:latin typeface="Nunito Sans"/>
            </a:endParaRPr>
          </a:p>
        </p:txBody>
      </p:sp>
      <p:sp>
        <p:nvSpPr>
          <p:cNvPr id="5" name="Rectangle 4"/>
          <p:cNvSpPr/>
          <p:nvPr/>
        </p:nvSpPr>
        <p:spPr>
          <a:xfrm>
            <a:off x="228600" y="1428750"/>
            <a:ext cx="8382000" cy="646331"/>
          </a:xfrm>
          <a:prstGeom prst="rect">
            <a:avLst/>
          </a:prstGeom>
        </p:spPr>
        <p:txBody>
          <a:bodyPr wrap="square">
            <a:spAutoFit/>
          </a:bodyPr>
          <a:lstStyle/>
          <a:p>
            <a:pPr algn="just"/>
            <a:r>
              <a:rPr lang="en-US" dirty="0"/>
              <a:t>This syntax provides an alternative value, which is provided on the right-hand side of the operator, to use if the variable on the left-hand side is either null or undefined.</a:t>
            </a:r>
            <a:endParaRPr lang="en-IN" dirty="0"/>
          </a:p>
        </p:txBody>
      </p:sp>
      <p:sp>
        <p:nvSpPr>
          <p:cNvPr id="7" name="Rectangle 6"/>
          <p:cNvSpPr/>
          <p:nvPr/>
        </p:nvSpPr>
        <p:spPr>
          <a:xfrm>
            <a:off x="228600" y="1004744"/>
            <a:ext cx="2882071" cy="369332"/>
          </a:xfrm>
          <a:prstGeom prst="rect">
            <a:avLst/>
          </a:prstGeom>
        </p:spPr>
        <p:txBody>
          <a:bodyPr wrap="none">
            <a:spAutoFit/>
          </a:bodyPr>
          <a:lstStyle/>
          <a:p>
            <a:r>
              <a:rPr lang="en-IN" b="1" dirty="0"/>
              <a:t>e</a:t>
            </a:r>
            <a:r>
              <a:rPr lang="en-IN" b="1" dirty="0" smtClean="0"/>
              <a:t>xpr1  </a:t>
            </a:r>
            <a:r>
              <a:rPr lang="en-IN" b="1" dirty="0"/>
              <a:t>?? `undefined or null`</a:t>
            </a:r>
          </a:p>
        </p:txBody>
      </p:sp>
      <p:sp>
        <p:nvSpPr>
          <p:cNvPr id="8" name="Rectangle 7"/>
          <p:cNvSpPr/>
          <p:nvPr/>
        </p:nvSpPr>
        <p:spPr>
          <a:xfrm>
            <a:off x="329371" y="2343150"/>
            <a:ext cx="5562600" cy="2308324"/>
          </a:xfrm>
          <a:prstGeom prst="rect">
            <a:avLst/>
          </a:prstGeom>
          <a:solidFill>
            <a:schemeClr val="tx1"/>
          </a:solidFill>
        </p:spPr>
        <p:txBody>
          <a:bodyPr wrap="square">
            <a:spAutoFit/>
          </a:bodyPr>
          <a:lstStyle/>
          <a:p>
            <a:r>
              <a:rPr lang="en-US" dirty="0">
                <a:solidFill>
                  <a:schemeClr val="bg1"/>
                </a:solidFill>
              </a:rPr>
              <a:t>function nullishCheck(a: number | undefined | null) {</a:t>
            </a:r>
          </a:p>
          <a:p>
            <a:r>
              <a:rPr lang="en-US" dirty="0" smtClean="0">
                <a:solidFill>
                  <a:schemeClr val="bg1"/>
                </a:solidFill>
              </a:rPr>
              <a:t>   console.log</a:t>
            </a:r>
            <a:r>
              <a:rPr lang="en-US" dirty="0">
                <a:solidFill>
                  <a:schemeClr val="bg1"/>
                </a:solidFill>
              </a:rPr>
              <a:t>(`a : ${a ?? `undefined or null`}`);</a:t>
            </a:r>
          </a:p>
          <a:p>
            <a:r>
              <a:rPr lang="en-US" dirty="0" smtClean="0">
                <a:solidFill>
                  <a:schemeClr val="bg1"/>
                </a:solidFill>
              </a:rPr>
              <a:t>}</a:t>
            </a:r>
            <a:endParaRPr lang="en-US" dirty="0">
              <a:solidFill>
                <a:schemeClr val="bg1"/>
              </a:solidFill>
            </a:endParaRPr>
          </a:p>
          <a:p>
            <a:r>
              <a:rPr lang="en-US" dirty="0" smtClean="0">
                <a:solidFill>
                  <a:schemeClr val="bg1"/>
                </a:solidFill>
              </a:rPr>
              <a:t>nullishCheck(1</a:t>
            </a:r>
            <a:r>
              <a:rPr lang="en-US" dirty="0">
                <a:solidFill>
                  <a:schemeClr val="bg1"/>
                </a:solidFill>
              </a:rPr>
              <a:t>);</a:t>
            </a:r>
          </a:p>
          <a:p>
            <a:endParaRPr lang="en-US" dirty="0">
              <a:solidFill>
                <a:schemeClr val="bg1"/>
              </a:solidFill>
            </a:endParaRPr>
          </a:p>
          <a:p>
            <a:r>
              <a:rPr lang="en-US" dirty="0" smtClean="0">
                <a:solidFill>
                  <a:schemeClr val="bg1"/>
                </a:solidFill>
              </a:rPr>
              <a:t>nullishCheck(null</a:t>
            </a:r>
            <a:r>
              <a:rPr lang="en-US" dirty="0">
                <a:solidFill>
                  <a:schemeClr val="bg1"/>
                </a:solidFill>
              </a:rPr>
              <a:t>);</a:t>
            </a:r>
          </a:p>
          <a:p>
            <a:endParaRPr lang="en-US" dirty="0">
              <a:solidFill>
                <a:schemeClr val="bg1"/>
              </a:solidFill>
            </a:endParaRPr>
          </a:p>
          <a:p>
            <a:r>
              <a:rPr lang="en-US" dirty="0" smtClean="0">
                <a:solidFill>
                  <a:schemeClr val="bg1"/>
                </a:solidFill>
              </a:rPr>
              <a:t>nullishCheck(undefined</a:t>
            </a:r>
            <a:r>
              <a:rPr lang="en-US" dirty="0">
                <a:solidFill>
                  <a:schemeClr val="bg1"/>
                </a:solidFill>
              </a:rPr>
              <a:t>);</a:t>
            </a:r>
          </a:p>
        </p:txBody>
      </p:sp>
    </p:spTree>
    <p:extLst>
      <p:ext uri="{BB962C8B-B14F-4D97-AF65-F5344CB8AC3E}">
        <p14:creationId xmlns:p14="http://schemas.microsoft.com/office/powerpoint/2010/main" val="1456619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dirty="0">
              <a:latin typeface="Roboto"/>
              <a:cs typeface="Roboto"/>
            </a:endParaRPr>
          </a:p>
        </p:txBody>
      </p:sp>
      <p:sp>
        <p:nvSpPr>
          <p:cNvPr id="4" name="Rectangle 3"/>
          <p:cNvSpPr/>
          <p:nvPr/>
        </p:nvSpPr>
        <p:spPr>
          <a:xfrm>
            <a:off x="609600" y="1581150"/>
            <a:ext cx="6781800" cy="2031325"/>
          </a:xfrm>
          <a:prstGeom prst="rect">
            <a:avLst/>
          </a:prstGeom>
          <a:solidFill>
            <a:schemeClr val="tx1"/>
          </a:solidFill>
        </p:spPr>
        <p:txBody>
          <a:bodyPr wrap="square">
            <a:spAutoFit/>
          </a:bodyPr>
          <a:lstStyle/>
          <a:p>
            <a:r>
              <a:rPr lang="en-US" dirty="0">
                <a:solidFill>
                  <a:schemeClr val="bg1"/>
                </a:solidFill>
              </a:rPr>
              <a:t>function testNullOperands(a: number, b: number | null | undefined) </a:t>
            </a:r>
            <a:r>
              <a:rPr lang="en-US" dirty="0" smtClean="0">
                <a:solidFill>
                  <a:schemeClr val="bg1"/>
                </a:solidFill>
              </a:rPr>
              <a:t>{</a:t>
            </a:r>
            <a:endParaRPr lang="en-US" dirty="0">
              <a:solidFill>
                <a:schemeClr val="bg1"/>
              </a:solidFill>
            </a:endParaRPr>
          </a:p>
          <a:p>
            <a:r>
              <a:rPr lang="en-US" dirty="0">
                <a:solidFill>
                  <a:schemeClr val="bg1"/>
                </a:solidFill>
              </a:rPr>
              <a:t>  </a:t>
            </a:r>
            <a:endParaRPr lang="en-US" dirty="0" smtClean="0">
              <a:solidFill>
                <a:schemeClr val="bg1"/>
              </a:solidFill>
            </a:endParaRPr>
          </a:p>
          <a:p>
            <a:r>
              <a:rPr lang="en-US" dirty="0">
                <a:solidFill>
                  <a:schemeClr val="bg1"/>
                </a:solidFill>
              </a:rPr>
              <a:t> </a:t>
            </a:r>
            <a:r>
              <a:rPr lang="en-US" dirty="0" smtClean="0">
                <a:solidFill>
                  <a:schemeClr val="bg1"/>
                </a:solidFill>
              </a:rPr>
              <a:t>      let </a:t>
            </a:r>
            <a:r>
              <a:rPr lang="en-US" dirty="0">
                <a:solidFill>
                  <a:schemeClr val="bg1"/>
                </a:solidFill>
              </a:rPr>
              <a:t>addResult = a + (b ?? 0);</a:t>
            </a:r>
          </a:p>
          <a:p>
            <a:r>
              <a:rPr lang="en-US" dirty="0" smtClean="0">
                <a:solidFill>
                  <a:schemeClr val="bg1"/>
                </a:solidFill>
              </a:rPr>
              <a:t>      console.log(addResult);</a:t>
            </a:r>
          </a:p>
          <a:p>
            <a:r>
              <a:rPr lang="en-US" dirty="0" smtClean="0">
                <a:solidFill>
                  <a:schemeClr val="bg1"/>
                </a:solidFill>
              </a:rPr>
              <a:t>}</a:t>
            </a:r>
          </a:p>
          <a:p>
            <a:endParaRPr lang="en-US" dirty="0">
              <a:solidFill>
                <a:schemeClr val="bg1"/>
              </a:solidFill>
            </a:endParaRPr>
          </a:p>
          <a:p>
            <a:r>
              <a:rPr lang="en-US" dirty="0" smtClean="0">
                <a:solidFill>
                  <a:schemeClr val="bg1"/>
                </a:solidFill>
              </a:rPr>
              <a:t>testNullOperands(5,undefined);</a:t>
            </a:r>
            <a:endParaRPr lang="en-US" dirty="0">
              <a:solidFill>
                <a:schemeClr val="bg1"/>
              </a:solidFill>
            </a:endParaRPr>
          </a:p>
        </p:txBody>
      </p:sp>
      <p:sp>
        <p:nvSpPr>
          <p:cNvPr id="5" name="Rectangle 4"/>
          <p:cNvSpPr/>
          <p:nvPr/>
        </p:nvSpPr>
        <p:spPr>
          <a:xfrm>
            <a:off x="533400" y="438150"/>
            <a:ext cx="3185487" cy="369332"/>
          </a:xfrm>
          <a:prstGeom prst="rect">
            <a:avLst/>
          </a:prstGeom>
        </p:spPr>
        <p:txBody>
          <a:bodyPr wrap="none">
            <a:spAutoFit/>
          </a:bodyPr>
          <a:lstStyle/>
          <a:p>
            <a:r>
              <a:rPr lang="en-IN" b="1" dirty="0">
                <a:solidFill>
                  <a:srgbClr val="0070C0"/>
                </a:solidFill>
                <a:latin typeface="var(--font-family-heading-lesson-markdown)"/>
              </a:rPr>
              <a:t>Null or undefined </a:t>
            </a:r>
            <a:r>
              <a:rPr lang="en-IN" b="1" dirty="0" smtClean="0">
                <a:solidFill>
                  <a:srgbClr val="0070C0"/>
                </a:solidFill>
                <a:latin typeface="var(--font-family-heading-lesson-markdown)"/>
              </a:rPr>
              <a:t>operands</a:t>
            </a:r>
            <a:endParaRPr lang="en-IN" b="1" i="0" dirty="0">
              <a:effectLst/>
              <a:latin typeface="var(--font-family-heading-lesson-markdown)"/>
            </a:endParaRPr>
          </a:p>
        </p:txBody>
      </p:sp>
    </p:spTree>
    <p:extLst>
      <p:ext uri="{BB962C8B-B14F-4D97-AF65-F5344CB8AC3E}">
        <p14:creationId xmlns:p14="http://schemas.microsoft.com/office/powerpoint/2010/main" val="9706689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dirty="0">
              <a:latin typeface="Roboto"/>
              <a:cs typeface="Roboto"/>
            </a:endParaRPr>
          </a:p>
        </p:txBody>
      </p:sp>
      <p:sp>
        <p:nvSpPr>
          <p:cNvPr id="3" name="Rectangle 2"/>
          <p:cNvSpPr/>
          <p:nvPr/>
        </p:nvSpPr>
        <p:spPr>
          <a:xfrm>
            <a:off x="304800" y="361950"/>
            <a:ext cx="1616661" cy="369332"/>
          </a:xfrm>
          <a:prstGeom prst="rect">
            <a:avLst/>
          </a:prstGeom>
        </p:spPr>
        <p:txBody>
          <a:bodyPr wrap="none">
            <a:spAutoFit/>
          </a:bodyPr>
          <a:lstStyle/>
          <a:p>
            <a:r>
              <a:rPr lang="en-IN" b="1" dirty="0">
                <a:solidFill>
                  <a:srgbClr val="0070C0"/>
                </a:solidFill>
                <a:latin typeface="Nunito Sans"/>
              </a:rPr>
              <a:t>Object </a:t>
            </a:r>
            <a:r>
              <a:rPr lang="en-IN" b="1" dirty="0" smtClean="0">
                <a:solidFill>
                  <a:srgbClr val="0070C0"/>
                </a:solidFill>
                <a:latin typeface="Nunito Sans"/>
              </a:rPr>
              <a:t>Types</a:t>
            </a:r>
            <a:endParaRPr lang="en-IN" b="1" i="0" dirty="0">
              <a:solidFill>
                <a:srgbClr val="0070C0"/>
              </a:solidFill>
              <a:effectLst/>
              <a:latin typeface="Nunito Sans"/>
            </a:endParaRPr>
          </a:p>
        </p:txBody>
      </p:sp>
      <p:sp>
        <p:nvSpPr>
          <p:cNvPr id="5" name="Rectangle 4"/>
          <p:cNvSpPr/>
          <p:nvPr/>
        </p:nvSpPr>
        <p:spPr>
          <a:xfrm>
            <a:off x="304800" y="895350"/>
            <a:ext cx="8304028" cy="923330"/>
          </a:xfrm>
          <a:prstGeom prst="rect">
            <a:avLst/>
          </a:prstGeom>
        </p:spPr>
        <p:txBody>
          <a:bodyPr wrap="square">
            <a:spAutoFit/>
          </a:bodyPr>
          <a:lstStyle/>
          <a:p>
            <a:pPr marL="285750" indent="-285750" algn="just">
              <a:buFont typeface="Arial" panose="020B0604020202020204" pitchFamily="34" charset="0"/>
              <a:buChar char="•"/>
            </a:pPr>
            <a:r>
              <a:rPr lang="en-US" dirty="0"/>
              <a:t>TypeScript introduces the object type to cover types that are not primitive types. </a:t>
            </a:r>
            <a:endParaRPr lang="en-US" dirty="0" smtClean="0"/>
          </a:p>
          <a:p>
            <a:pPr marL="285750" indent="-285750" algn="just">
              <a:buFont typeface="Arial" panose="020B0604020202020204" pitchFamily="34" charset="0"/>
              <a:buChar char="•"/>
            </a:pPr>
            <a:r>
              <a:rPr lang="en-US" dirty="0" smtClean="0"/>
              <a:t>This </a:t>
            </a:r>
            <a:r>
              <a:rPr lang="en-US" dirty="0"/>
              <a:t>includes any type that is not </a:t>
            </a:r>
            <a:r>
              <a:rPr lang="en-US" b="1" dirty="0"/>
              <a:t>number, boolean, string, null, symbol, or undefined</a:t>
            </a:r>
            <a:r>
              <a:rPr lang="en-US" dirty="0"/>
              <a:t>.</a:t>
            </a:r>
            <a:endParaRPr lang="en-IN" dirty="0"/>
          </a:p>
        </p:txBody>
      </p:sp>
      <p:sp>
        <p:nvSpPr>
          <p:cNvPr id="6" name="Rectangle 5"/>
          <p:cNvSpPr/>
          <p:nvPr/>
        </p:nvSpPr>
        <p:spPr>
          <a:xfrm>
            <a:off x="685800" y="1818680"/>
            <a:ext cx="5943600" cy="3108543"/>
          </a:xfrm>
          <a:prstGeom prst="rect">
            <a:avLst/>
          </a:prstGeom>
          <a:solidFill>
            <a:schemeClr val="tx1"/>
          </a:solidFill>
        </p:spPr>
        <p:txBody>
          <a:bodyPr wrap="square">
            <a:spAutoFit/>
          </a:bodyPr>
          <a:lstStyle/>
          <a:p>
            <a:r>
              <a:rPr lang="en-IN" sz="1600" dirty="0">
                <a:solidFill>
                  <a:schemeClr val="bg1"/>
                </a:solidFill>
              </a:rPr>
              <a:t>let structuredObject: object = {</a:t>
            </a:r>
          </a:p>
          <a:p>
            <a:r>
              <a:rPr lang="en-IN" sz="1600" dirty="0">
                <a:solidFill>
                  <a:schemeClr val="bg1"/>
                </a:solidFill>
              </a:rPr>
              <a:t>  name: "myObject",</a:t>
            </a:r>
          </a:p>
          <a:p>
            <a:r>
              <a:rPr lang="en-IN" sz="1600" dirty="0">
                <a:solidFill>
                  <a:schemeClr val="bg1"/>
                </a:solidFill>
              </a:rPr>
              <a:t>  properties: {</a:t>
            </a:r>
          </a:p>
          <a:p>
            <a:r>
              <a:rPr lang="en-IN" sz="1600" dirty="0">
                <a:solidFill>
                  <a:schemeClr val="bg1"/>
                </a:solidFill>
              </a:rPr>
              <a:t>    id: 1,</a:t>
            </a:r>
          </a:p>
          <a:p>
            <a:r>
              <a:rPr lang="en-IN" sz="1600" dirty="0">
                <a:solidFill>
                  <a:schemeClr val="bg1"/>
                </a:solidFill>
              </a:rPr>
              <a:t>    type: "AnObject"</a:t>
            </a:r>
          </a:p>
          <a:p>
            <a:r>
              <a:rPr lang="en-IN" sz="1600" dirty="0">
                <a:solidFill>
                  <a:schemeClr val="bg1"/>
                </a:solidFill>
              </a:rPr>
              <a:t>  }</a:t>
            </a:r>
          </a:p>
          <a:p>
            <a:r>
              <a:rPr lang="en-IN" sz="1600" dirty="0">
                <a:solidFill>
                  <a:schemeClr val="bg1"/>
                </a:solidFill>
              </a:rPr>
              <a:t>};</a:t>
            </a:r>
          </a:p>
          <a:p>
            <a:r>
              <a:rPr lang="en-IN" sz="1600" dirty="0" smtClean="0">
                <a:solidFill>
                  <a:schemeClr val="bg1"/>
                </a:solidFill>
              </a:rPr>
              <a:t>function </a:t>
            </a:r>
            <a:r>
              <a:rPr lang="en-IN" sz="1600" dirty="0">
                <a:solidFill>
                  <a:schemeClr val="bg1"/>
                </a:solidFill>
              </a:rPr>
              <a:t>printObjectType(a: object) {</a:t>
            </a:r>
          </a:p>
          <a:p>
            <a:r>
              <a:rPr lang="en-IN" sz="1600" dirty="0">
                <a:solidFill>
                  <a:schemeClr val="bg1"/>
                </a:solidFill>
              </a:rPr>
              <a:t>  console.log(`a: ${JSON.stringify(a)}`);</a:t>
            </a:r>
          </a:p>
          <a:p>
            <a:r>
              <a:rPr lang="en-IN" sz="1600" dirty="0">
                <a:solidFill>
                  <a:schemeClr val="bg1"/>
                </a:solidFill>
              </a:rPr>
              <a:t>}</a:t>
            </a:r>
          </a:p>
          <a:p>
            <a:r>
              <a:rPr lang="en-IN" sz="1600" dirty="0" smtClean="0">
                <a:solidFill>
                  <a:schemeClr val="bg1"/>
                </a:solidFill>
              </a:rPr>
              <a:t>printObjectType(structuredObject</a:t>
            </a:r>
            <a:r>
              <a:rPr lang="en-IN" sz="1600" dirty="0">
                <a:solidFill>
                  <a:schemeClr val="bg1"/>
                </a:solidFill>
              </a:rPr>
              <a:t>);</a:t>
            </a:r>
          </a:p>
          <a:p>
            <a:r>
              <a:rPr lang="en-IN" sz="1600" dirty="0">
                <a:solidFill>
                  <a:schemeClr val="bg1"/>
                </a:solidFill>
              </a:rPr>
              <a:t>printObjectType("this is a string");</a:t>
            </a:r>
          </a:p>
        </p:txBody>
      </p:sp>
    </p:spTree>
    <p:extLst>
      <p:ext uri="{BB962C8B-B14F-4D97-AF65-F5344CB8AC3E}">
        <p14:creationId xmlns:p14="http://schemas.microsoft.com/office/powerpoint/2010/main" val="3380584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dirty="0">
              <a:latin typeface="Roboto"/>
              <a:cs typeface="Roboto"/>
            </a:endParaRPr>
          </a:p>
        </p:txBody>
      </p:sp>
      <p:sp>
        <p:nvSpPr>
          <p:cNvPr id="3" name="Rectangle 2"/>
          <p:cNvSpPr/>
          <p:nvPr/>
        </p:nvSpPr>
        <p:spPr>
          <a:xfrm>
            <a:off x="304800" y="361950"/>
            <a:ext cx="2475871" cy="369332"/>
          </a:xfrm>
          <a:prstGeom prst="rect">
            <a:avLst/>
          </a:prstGeom>
        </p:spPr>
        <p:txBody>
          <a:bodyPr wrap="none">
            <a:spAutoFit/>
          </a:bodyPr>
          <a:lstStyle/>
          <a:p>
            <a:r>
              <a:rPr lang="en-IN" b="1" dirty="0" smtClean="0">
                <a:solidFill>
                  <a:srgbClr val="0070C0"/>
                </a:solidFill>
                <a:latin typeface="Nunito Sans"/>
              </a:rPr>
              <a:t>The  Unknown </a:t>
            </a:r>
            <a:r>
              <a:rPr lang="en-IN" b="1" dirty="0">
                <a:solidFill>
                  <a:srgbClr val="0070C0"/>
                </a:solidFill>
                <a:latin typeface="Nunito Sans"/>
              </a:rPr>
              <a:t>Types</a:t>
            </a:r>
            <a:endParaRPr lang="en-IN" b="1" i="0" dirty="0">
              <a:solidFill>
                <a:srgbClr val="0070C0"/>
              </a:solidFill>
              <a:effectLst/>
              <a:latin typeface="Nunito Sans"/>
            </a:endParaRPr>
          </a:p>
        </p:txBody>
      </p:sp>
      <p:sp>
        <p:nvSpPr>
          <p:cNvPr id="7" name="Rectangle 6"/>
          <p:cNvSpPr/>
          <p:nvPr/>
        </p:nvSpPr>
        <p:spPr>
          <a:xfrm>
            <a:off x="304800" y="763623"/>
            <a:ext cx="8371368" cy="2031325"/>
          </a:xfrm>
          <a:prstGeom prst="rect">
            <a:avLst/>
          </a:prstGeom>
        </p:spPr>
        <p:txBody>
          <a:bodyPr wrap="square">
            <a:spAutoFit/>
          </a:bodyPr>
          <a:lstStyle/>
          <a:p>
            <a:pPr marL="285750" indent="-285750">
              <a:buFont typeface="Arial" panose="020B0604020202020204" pitchFamily="34" charset="0"/>
              <a:buChar char="•"/>
            </a:pPr>
            <a:r>
              <a:rPr lang="en-US" dirty="0"/>
              <a:t>TypeScript introduces a special type into its list of basic types, which is the type </a:t>
            </a:r>
            <a:r>
              <a:rPr lang="en-US" dirty="0" smtClean="0"/>
              <a:t>unknown</a:t>
            </a:r>
          </a:p>
          <a:p>
            <a:pPr marL="285750" indent="-285750">
              <a:buFont typeface="Arial" panose="020B0604020202020204" pitchFamily="34" charset="0"/>
              <a:buChar char="•"/>
            </a:pPr>
            <a:r>
              <a:rPr lang="en-US" dirty="0" smtClean="0"/>
              <a:t>The </a:t>
            </a:r>
            <a:r>
              <a:rPr lang="en-US" dirty="0"/>
              <a:t>unknown type can be seen as a type-safe alternative to the type any. </a:t>
            </a:r>
            <a:endParaRPr lang="en-US" dirty="0" smtClean="0"/>
          </a:p>
          <a:p>
            <a:pPr marL="285750" indent="-285750">
              <a:buFont typeface="Arial" panose="020B0604020202020204" pitchFamily="34" charset="0"/>
              <a:buChar char="•"/>
            </a:pPr>
            <a:r>
              <a:rPr lang="en-US" dirty="0" smtClean="0"/>
              <a:t>A </a:t>
            </a:r>
            <a:r>
              <a:rPr lang="en-US" dirty="0"/>
              <a:t>variable marked as unknown can hold any type of value, similar to a variable of type any. </a:t>
            </a:r>
            <a:endParaRPr lang="en-US" dirty="0" smtClean="0"/>
          </a:p>
          <a:p>
            <a:pPr marL="285750" indent="-285750">
              <a:buFont typeface="Arial" panose="020B0604020202020204" pitchFamily="34" charset="0"/>
              <a:buChar char="•"/>
            </a:pPr>
            <a:r>
              <a:rPr lang="en-US" dirty="0" smtClean="0"/>
              <a:t>A </a:t>
            </a:r>
            <a:r>
              <a:rPr lang="en-US" dirty="0"/>
              <a:t>variable of type unknown can’t be assigned to a known type without explicit casting.</a:t>
            </a:r>
            <a:endParaRPr lang="en-IN" dirty="0"/>
          </a:p>
        </p:txBody>
      </p:sp>
      <p:sp>
        <p:nvSpPr>
          <p:cNvPr id="11" name="Rectangle 10"/>
          <p:cNvSpPr/>
          <p:nvPr/>
        </p:nvSpPr>
        <p:spPr>
          <a:xfrm>
            <a:off x="685800" y="3105150"/>
            <a:ext cx="4572000" cy="1477328"/>
          </a:xfrm>
          <a:prstGeom prst="rect">
            <a:avLst/>
          </a:prstGeom>
          <a:solidFill>
            <a:schemeClr val="tx1"/>
          </a:solidFill>
        </p:spPr>
        <p:txBody>
          <a:bodyPr>
            <a:spAutoFit/>
          </a:bodyPr>
          <a:lstStyle/>
          <a:p>
            <a:r>
              <a:rPr lang="en-US" dirty="0">
                <a:solidFill>
                  <a:schemeClr val="bg1"/>
                </a:solidFill>
              </a:rPr>
              <a:t>let u: unknown = "an unknown</a:t>
            </a:r>
            <a:r>
              <a:rPr lang="en-US" dirty="0" smtClean="0">
                <a:solidFill>
                  <a:schemeClr val="bg1"/>
                </a:solidFill>
              </a:rPr>
              <a:t>";</a:t>
            </a:r>
            <a:endParaRPr lang="en-US" dirty="0">
              <a:solidFill>
                <a:schemeClr val="bg1"/>
              </a:solidFill>
            </a:endParaRPr>
          </a:p>
          <a:p>
            <a:r>
              <a:rPr lang="en-US" dirty="0">
                <a:solidFill>
                  <a:schemeClr val="bg1"/>
                </a:solidFill>
              </a:rPr>
              <a:t>u = 1</a:t>
            </a:r>
            <a:r>
              <a:rPr lang="en-US" dirty="0" smtClean="0">
                <a:solidFill>
                  <a:schemeClr val="bg1"/>
                </a:solidFill>
              </a:rPr>
              <a:t>;</a:t>
            </a:r>
            <a:endParaRPr lang="en-US" dirty="0">
              <a:solidFill>
                <a:schemeClr val="bg1"/>
              </a:solidFill>
            </a:endParaRPr>
          </a:p>
          <a:p>
            <a:r>
              <a:rPr lang="en-US" dirty="0" smtClean="0">
                <a:solidFill>
                  <a:schemeClr val="bg1"/>
                </a:solidFill>
              </a:rPr>
              <a:t>let </a:t>
            </a:r>
            <a:r>
              <a:rPr lang="en-US" dirty="0">
                <a:solidFill>
                  <a:schemeClr val="bg1"/>
                </a:solidFill>
              </a:rPr>
              <a:t>aNumber2: number</a:t>
            </a:r>
            <a:r>
              <a:rPr lang="en-US" dirty="0" smtClean="0">
                <a:solidFill>
                  <a:schemeClr val="bg1"/>
                </a:solidFill>
              </a:rPr>
              <a:t>;</a:t>
            </a:r>
            <a:endParaRPr lang="en-US" dirty="0">
              <a:solidFill>
                <a:schemeClr val="bg1"/>
              </a:solidFill>
            </a:endParaRPr>
          </a:p>
          <a:p>
            <a:r>
              <a:rPr lang="en-US" dirty="0" smtClean="0">
                <a:solidFill>
                  <a:schemeClr val="bg1"/>
                </a:solidFill>
              </a:rPr>
              <a:t>aNumber2 </a:t>
            </a:r>
            <a:r>
              <a:rPr lang="en-US" dirty="0">
                <a:solidFill>
                  <a:schemeClr val="bg1"/>
                </a:solidFill>
              </a:rPr>
              <a:t>= u</a:t>
            </a:r>
            <a:r>
              <a:rPr lang="en-US" dirty="0" smtClean="0">
                <a:solidFill>
                  <a:schemeClr val="bg1"/>
                </a:solidFill>
              </a:rPr>
              <a:t>;</a:t>
            </a:r>
          </a:p>
          <a:p>
            <a:r>
              <a:rPr lang="en-US" dirty="0" smtClean="0">
                <a:solidFill>
                  <a:schemeClr val="bg1"/>
                </a:solidFill>
              </a:rPr>
              <a:t>//aNumber2 </a:t>
            </a:r>
            <a:r>
              <a:rPr lang="en-US" dirty="0">
                <a:solidFill>
                  <a:schemeClr val="bg1"/>
                </a:solidFill>
              </a:rPr>
              <a:t>= &lt;number&gt;u;</a:t>
            </a:r>
          </a:p>
        </p:txBody>
      </p:sp>
    </p:spTree>
    <p:extLst>
      <p:ext uri="{BB962C8B-B14F-4D97-AF65-F5344CB8AC3E}">
        <p14:creationId xmlns:p14="http://schemas.microsoft.com/office/powerpoint/2010/main" val="40397285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dirty="0">
              <a:latin typeface="Roboto"/>
              <a:cs typeface="Roboto"/>
            </a:endParaRPr>
          </a:p>
        </p:txBody>
      </p:sp>
      <p:sp>
        <p:nvSpPr>
          <p:cNvPr id="3" name="Rectangle 2"/>
          <p:cNvSpPr/>
          <p:nvPr/>
        </p:nvSpPr>
        <p:spPr>
          <a:xfrm>
            <a:off x="304800" y="361950"/>
            <a:ext cx="1860317" cy="369332"/>
          </a:xfrm>
          <a:prstGeom prst="rect">
            <a:avLst/>
          </a:prstGeom>
        </p:spPr>
        <p:txBody>
          <a:bodyPr wrap="none">
            <a:spAutoFit/>
          </a:bodyPr>
          <a:lstStyle/>
          <a:p>
            <a:r>
              <a:rPr lang="en-IN" b="1" dirty="0" smtClean="0">
                <a:solidFill>
                  <a:srgbClr val="0070C0"/>
                </a:solidFill>
                <a:latin typeface="Nunito Sans"/>
              </a:rPr>
              <a:t>The </a:t>
            </a:r>
            <a:r>
              <a:rPr lang="en-IN" b="1" dirty="0">
                <a:solidFill>
                  <a:srgbClr val="0070C0"/>
                </a:solidFill>
                <a:latin typeface="Nunito Sans"/>
              </a:rPr>
              <a:t>never Type</a:t>
            </a:r>
            <a:endParaRPr lang="en-IN" b="1" i="0" dirty="0">
              <a:solidFill>
                <a:srgbClr val="0070C0"/>
              </a:solidFill>
              <a:effectLst/>
              <a:latin typeface="Nunito Sans"/>
            </a:endParaRPr>
          </a:p>
        </p:txBody>
      </p:sp>
      <p:sp>
        <p:nvSpPr>
          <p:cNvPr id="4" name="Rectangle 3"/>
          <p:cNvSpPr/>
          <p:nvPr/>
        </p:nvSpPr>
        <p:spPr>
          <a:xfrm>
            <a:off x="381000" y="819150"/>
            <a:ext cx="7696200" cy="369332"/>
          </a:xfrm>
          <a:prstGeom prst="rect">
            <a:avLst/>
          </a:prstGeom>
        </p:spPr>
        <p:txBody>
          <a:bodyPr wrap="square">
            <a:spAutoFit/>
          </a:bodyPr>
          <a:lstStyle/>
          <a:p>
            <a:r>
              <a:rPr lang="en-US" dirty="0"/>
              <a:t>This type is used to indicate instances where something should never occur.</a:t>
            </a:r>
            <a:endParaRPr lang="en-IN" dirty="0"/>
          </a:p>
        </p:txBody>
      </p:sp>
      <p:sp>
        <p:nvSpPr>
          <p:cNvPr id="5" name="Rectangle 4"/>
          <p:cNvSpPr/>
          <p:nvPr/>
        </p:nvSpPr>
        <p:spPr>
          <a:xfrm>
            <a:off x="430619" y="1504950"/>
            <a:ext cx="7666074" cy="2585323"/>
          </a:xfrm>
          <a:prstGeom prst="rect">
            <a:avLst/>
          </a:prstGeom>
          <a:solidFill>
            <a:schemeClr val="tx1"/>
          </a:solidFill>
        </p:spPr>
        <p:txBody>
          <a:bodyPr wrap="square">
            <a:spAutoFit/>
          </a:bodyPr>
          <a:lstStyle/>
          <a:p>
            <a:r>
              <a:rPr lang="en-US" dirty="0">
                <a:solidFill>
                  <a:schemeClr val="bg1"/>
                </a:solidFill>
              </a:rPr>
              <a:t>function alwaysThrows() </a:t>
            </a:r>
            <a:r>
              <a:rPr lang="en-US" dirty="0" smtClean="0">
                <a:solidFill>
                  <a:schemeClr val="bg1"/>
                </a:solidFill>
              </a:rPr>
              <a:t>: never {</a:t>
            </a:r>
            <a:endParaRPr lang="en-US" dirty="0">
              <a:solidFill>
                <a:schemeClr val="bg1"/>
              </a:solidFill>
            </a:endParaRPr>
          </a:p>
          <a:p>
            <a:r>
              <a:rPr lang="en-US" dirty="0">
                <a:solidFill>
                  <a:schemeClr val="bg1"/>
                </a:solidFill>
              </a:rPr>
              <a:t>  // Throw an error with a specified message</a:t>
            </a:r>
          </a:p>
          <a:p>
            <a:r>
              <a:rPr lang="en-US" dirty="0">
                <a:solidFill>
                  <a:schemeClr val="bg1"/>
                </a:solidFill>
              </a:rPr>
              <a:t>  throw new Error("this will always throw");</a:t>
            </a:r>
          </a:p>
          <a:p>
            <a:endParaRPr lang="en-US" dirty="0">
              <a:solidFill>
                <a:schemeClr val="bg1"/>
              </a:solidFill>
            </a:endParaRPr>
          </a:p>
          <a:p>
            <a:r>
              <a:rPr lang="en-US" dirty="0">
                <a:solidFill>
                  <a:schemeClr val="bg1"/>
                </a:solidFill>
              </a:rPr>
              <a:t>  // Return a value, but it will never be reached because of the thrown error</a:t>
            </a:r>
          </a:p>
          <a:p>
            <a:r>
              <a:rPr lang="en-US" dirty="0">
                <a:solidFill>
                  <a:schemeClr val="bg1"/>
                </a:solidFill>
              </a:rPr>
              <a:t>  return -1;</a:t>
            </a:r>
          </a:p>
          <a:p>
            <a:r>
              <a:rPr lang="en-US" dirty="0">
                <a:solidFill>
                  <a:schemeClr val="bg1"/>
                </a:solidFill>
              </a:rPr>
              <a:t>}</a:t>
            </a:r>
          </a:p>
          <a:p>
            <a:endParaRPr lang="en-US" dirty="0">
              <a:solidFill>
                <a:schemeClr val="bg1"/>
              </a:solidFill>
            </a:endParaRPr>
          </a:p>
          <a:p>
            <a:r>
              <a:rPr lang="en-US" dirty="0">
                <a:solidFill>
                  <a:schemeClr val="bg1"/>
                </a:solidFill>
              </a:rPr>
              <a:t>alwaysThrows();</a:t>
            </a:r>
            <a:endParaRPr lang="en-IN" dirty="0">
              <a:solidFill>
                <a:schemeClr val="bg1"/>
              </a:solidFill>
            </a:endParaRPr>
          </a:p>
        </p:txBody>
      </p:sp>
    </p:spTree>
    <p:extLst>
      <p:ext uri="{BB962C8B-B14F-4D97-AF65-F5344CB8AC3E}">
        <p14:creationId xmlns:p14="http://schemas.microsoft.com/office/powerpoint/2010/main" val="1443844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dirty="0">
              <a:latin typeface="Roboto"/>
              <a:cs typeface="Roboto"/>
            </a:endParaRPr>
          </a:p>
        </p:txBody>
      </p:sp>
      <p:sp>
        <p:nvSpPr>
          <p:cNvPr id="3" name="Rectangle 2"/>
          <p:cNvSpPr/>
          <p:nvPr/>
        </p:nvSpPr>
        <p:spPr>
          <a:xfrm>
            <a:off x="304800" y="361950"/>
            <a:ext cx="1749197" cy="369332"/>
          </a:xfrm>
          <a:prstGeom prst="rect">
            <a:avLst/>
          </a:prstGeom>
        </p:spPr>
        <p:txBody>
          <a:bodyPr wrap="none">
            <a:spAutoFit/>
          </a:bodyPr>
          <a:lstStyle/>
          <a:p>
            <a:r>
              <a:rPr lang="en-IN" b="1" dirty="0">
                <a:solidFill>
                  <a:srgbClr val="0070C0"/>
                </a:solidFill>
                <a:latin typeface="Nunito Sans"/>
              </a:rPr>
              <a:t>Object Spread</a:t>
            </a:r>
            <a:endParaRPr lang="en-IN" b="1" i="0" dirty="0">
              <a:solidFill>
                <a:srgbClr val="0070C0"/>
              </a:solidFill>
              <a:effectLst/>
              <a:latin typeface="Nunito Sans"/>
            </a:endParaRPr>
          </a:p>
        </p:txBody>
      </p:sp>
      <p:sp>
        <p:nvSpPr>
          <p:cNvPr id="5" name="Rectangle 4"/>
          <p:cNvSpPr/>
          <p:nvPr/>
        </p:nvSpPr>
        <p:spPr>
          <a:xfrm>
            <a:off x="334926" y="1123950"/>
            <a:ext cx="8351874" cy="3416320"/>
          </a:xfrm>
          <a:prstGeom prst="rect">
            <a:avLst/>
          </a:prstGeom>
          <a:solidFill>
            <a:schemeClr val="tx1"/>
          </a:solidFill>
        </p:spPr>
        <p:txBody>
          <a:bodyPr wrap="square">
            <a:spAutoFit/>
          </a:bodyPr>
          <a:lstStyle/>
          <a:p>
            <a:r>
              <a:rPr lang="en-US" b="1" dirty="0">
                <a:solidFill>
                  <a:schemeClr val="bg1"/>
                </a:solidFill>
              </a:rPr>
              <a:t>var firstObj = { id: 1, name: "firstObj" </a:t>
            </a:r>
            <a:r>
              <a:rPr lang="en-US" b="1" dirty="0" smtClean="0">
                <a:solidFill>
                  <a:schemeClr val="bg1"/>
                </a:solidFill>
              </a:rPr>
              <a:t>};</a:t>
            </a:r>
          </a:p>
          <a:p>
            <a:endParaRPr lang="en-US" b="1" dirty="0">
              <a:solidFill>
                <a:schemeClr val="bg1"/>
              </a:solidFill>
            </a:endParaRPr>
          </a:p>
          <a:p>
            <a:r>
              <a:rPr lang="en-IN" b="1" dirty="0">
                <a:solidFill>
                  <a:schemeClr val="bg1"/>
                </a:solidFill>
              </a:rPr>
              <a:t>var secondObj = { ...firstObj </a:t>
            </a:r>
            <a:r>
              <a:rPr lang="en-IN" b="1" dirty="0" smtClean="0">
                <a:solidFill>
                  <a:schemeClr val="bg1"/>
                </a:solidFill>
              </a:rPr>
              <a:t>};</a:t>
            </a:r>
          </a:p>
          <a:p>
            <a:endParaRPr lang="en-IN" b="1" dirty="0">
              <a:solidFill>
                <a:schemeClr val="bg1"/>
              </a:solidFill>
            </a:endParaRPr>
          </a:p>
          <a:p>
            <a:r>
              <a:rPr lang="en-IN" b="1" dirty="0">
                <a:solidFill>
                  <a:schemeClr val="bg1"/>
                </a:solidFill>
              </a:rPr>
              <a:t>console.log(`secondObj : ${JSON.stringify(secondObj</a:t>
            </a:r>
            <a:r>
              <a:rPr lang="en-IN" b="1" dirty="0" smtClean="0">
                <a:solidFill>
                  <a:schemeClr val="bg1"/>
                </a:solidFill>
              </a:rPr>
              <a:t>)}`);</a:t>
            </a:r>
          </a:p>
          <a:p>
            <a:endParaRPr lang="en-IN" b="1" dirty="0">
              <a:solidFill>
                <a:schemeClr val="bg1"/>
              </a:solidFill>
            </a:endParaRPr>
          </a:p>
          <a:p>
            <a:r>
              <a:rPr lang="en-US" b="1" dirty="0">
                <a:solidFill>
                  <a:schemeClr val="bg1"/>
                </a:solidFill>
              </a:rPr>
              <a:t>let </a:t>
            </a:r>
            <a:r>
              <a:rPr lang="en-US" b="1" dirty="0" smtClean="0">
                <a:solidFill>
                  <a:schemeClr val="bg1"/>
                </a:solidFill>
              </a:rPr>
              <a:t>emailObj</a:t>
            </a:r>
            <a:r>
              <a:rPr lang="en-US" b="1" dirty="0">
                <a:solidFill>
                  <a:schemeClr val="bg1"/>
                </a:solidFill>
              </a:rPr>
              <a:t>: object = { </a:t>
            </a:r>
            <a:r>
              <a:rPr lang="en-US" b="1" dirty="0" smtClean="0">
                <a:solidFill>
                  <a:schemeClr val="bg1"/>
                </a:solidFill>
              </a:rPr>
              <a:t>email : </a:t>
            </a:r>
            <a:r>
              <a:rPr lang="en-US" b="1" dirty="0">
                <a:solidFill>
                  <a:schemeClr val="bg1"/>
                </a:solidFill>
              </a:rPr>
              <a:t>" </a:t>
            </a:r>
            <a:r>
              <a:rPr lang="en-US" b="1" dirty="0" smtClean="0">
                <a:solidFill>
                  <a:schemeClr val="bg1"/>
                </a:solidFill>
              </a:rPr>
              <a:t>abc@example.com</a:t>
            </a:r>
            <a:r>
              <a:rPr lang="en-US" b="1" dirty="0">
                <a:solidFill>
                  <a:schemeClr val="bg1"/>
                </a:solidFill>
              </a:rPr>
              <a:t> "</a:t>
            </a:r>
            <a:r>
              <a:rPr lang="en-US" b="1" dirty="0" smtClean="0">
                <a:solidFill>
                  <a:schemeClr val="bg1"/>
                </a:solidFill>
              </a:rPr>
              <a:t> };</a:t>
            </a:r>
          </a:p>
          <a:p>
            <a:endParaRPr lang="en-US" b="1" dirty="0">
              <a:solidFill>
                <a:schemeClr val="bg1"/>
              </a:solidFill>
            </a:endParaRPr>
          </a:p>
          <a:p>
            <a:r>
              <a:rPr lang="en-IN" b="1" dirty="0">
                <a:solidFill>
                  <a:schemeClr val="bg1"/>
                </a:solidFill>
              </a:rPr>
              <a:t>let obj3 = { </a:t>
            </a:r>
            <a:r>
              <a:rPr lang="en-IN" b="1" dirty="0" smtClean="0">
                <a:solidFill>
                  <a:schemeClr val="bg1"/>
                </a:solidFill>
              </a:rPr>
              <a:t>...</a:t>
            </a:r>
            <a:r>
              <a:rPr lang="en-US" b="1" dirty="0">
                <a:solidFill>
                  <a:schemeClr val="bg1"/>
                </a:solidFill>
              </a:rPr>
              <a:t> firstObj</a:t>
            </a:r>
            <a:r>
              <a:rPr lang="en-IN" b="1" dirty="0" smtClean="0">
                <a:solidFill>
                  <a:schemeClr val="bg1"/>
                </a:solidFill>
              </a:rPr>
              <a:t>, ...</a:t>
            </a:r>
            <a:r>
              <a:rPr lang="en-US" b="1" dirty="0" smtClean="0">
                <a:solidFill>
                  <a:schemeClr val="bg1"/>
                </a:solidFill>
              </a:rPr>
              <a:t>emailObj</a:t>
            </a:r>
            <a:r>
              <a:rPr lang="en-IN" b="1" dirty="0" smtClean="0">
                <a:solidFill>
                  <a:schemeClr val="bg1"/>
                </a:solidFill>
              </a:rPr>
              <a:t> };</a:t>
            </a:r>
          </a:p>
          <a:p>
            <a:endParaRPr lang="en-IN" b="1" dirty="0">
              <a:solidFill>
                <a:schemeClr val="bg1"/>
              </a:solidFill>
            </a:endParaRPr>
          </a:p>
          <a:p>
            <a:r>
              <a:rPr lang="en-IN" b="1" dirty="0">
                <a:solidFill>
                  <a:schemeClr val="bg1"/>
                </a:solidFill>
              </a:rPr>
              <a:t>console.log(`obj3 = ${JSON.stringify(obj3)}`);</a:t>
            </a:r>
          </a:p>
          <a:p>
            <a:endParaRPr lang="en-IN" dirty="0">
              <a:solidFill>
                <a:schemeClr val="bg1"/>
              </a:solidFill>
            </a:endParaRPr>
          </a:p>
        </p:txBody>
      </p:sp>
    </p:spTree>
    <p:extLst>
      <p:ext uri="{BB962C8B-B14F-4D97-AF65-F5344CB8AC3E}">
        <p14:creationId xmlns:p14="http://schemas.microsoft.com/office/powerpoint/2010/main" val="11352847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dirty="0">
              <a:latin typeface="Roboto"/>
              <a:cs typeface="Roboto"/>
            </a:endParaRPr>
          </a:p>
        </p:txBody>
      </p:sp>
      <p:sp>
        <p:nvSpPr>
          <p:cNvPr id="3" name="Rectangle 2"/>
          <p:cNvSpPr/>
          <p:nvPr/>
        </p:nvSpPr>
        <p:spPr>
          <a:xfrm>
            <a:off x="304800" y="361950"/>
            <a:ext cx="2313454" cy="369332"/>
          </a:xfrm>
          <a:prstGeom prst="rect">
            <a:avLst/>
          </a:prstGeom>
        </p:spPr>
        <p:txBody>
          <a:bodyPr wrap="none">
            <a:spAutoFit/>
          </a:bodyPr>
          <a:lstStyle/>
          <a:p>
            <a:r>
              <a:rPr lang="en-IN" b="1" dirty="0">
                <a:solidFill>
                  <a:srgbClr val="0070C0"/>
                </a:solidFill>
                <a:latin typeface="Nunito Sans"/>
              </a:rPr>
              <a:t>Spread </a:t>
            </a:r>
            <a:r>
              <a:rPr lang="en-IN" b="1" dirty="0" smtClean="0">
                <a:solidFill>
                  <a:srgbClr val="0070C0"/>
                </a:solidFill>
                <a:latin typeface="Nunito Sans"/>
              </a:rPr>
              <a:t>precedence</a:t>
            </a:r>
            <a:endParaRPr lang="en-IN" b="1" i="0" dirty="0">
              <a:solidFill>
                <a:srgbClr val="0070C0"/>
              </a:solidFill>
              <a:effectLst/>
              <a:latin typeface="Nunito Sans"/>
            </a:endParaRPr>
          </a:p>
        </p:txBody>
      </p:sp>
      <p:sp>
        <p:nvSpPr>
          <p:cNvPr id="4" name="Rectangle 3"/>
          <p:cNvSpPr/>
          <p:nvPr/>
        </p:nvSpPr>
        <p:spPr>
          <a:xfrm>
            <a:off x="333152" y="895350"/>
            <a:ext cx="7515448" cy="369332"/>
          </a:xfrm>
          <a:prstGeom prst="rect">
            <a:avLst/>
          </a:prstGeom>
        </p:spPr>
        <p:txBody>
          <a:bodyPr wrap="square">
            <a:spAutoFit/>
          </a:bodyPr>
          <a:lstStyle/>
          <a:p>
            <a:r>
              <a:rPr lang="en-US" dirty="0"/>
              <a:t>When using object spread, properties will be copied incrementally.</a:t>
            </a:r>
            <a:endParaRPr lang="en-IN" dirty="0"/>
          </a:p>
        </p:txBody>
      </p:sp>
      <p:sp>
        <p:nvSpPr>
          <p:cNvPr id="6" name="Rectangle 5"/>
          <p:cNvSpPr/>
          <p:nvPr/>
        </p:nvSpPr>
        <p:spPr>
          <a:xfrm>
            <a:off x="333152" y="1428750"/>
            <a:ext cx="8429848" cy="646331"/>
          </a:xfrm>
          <a:prstGeom prst="rect">
            <a:avLst/>
          </a:prstGeom>
        </p:spPr>
        <p:txBody>
          <a:bodyPr wrap="square">
            <a:spAutoFit/>
          </a:bodyPr>
          <a:lstStyle/>
          <a:p>
            <a:r>
              <a:rPr lang="en-US" dirty="0"/>
              <a:t>In other words, if two objects have a property with the same name, then the object that was specified last will take precedence.</a:t>
            </a:r>
            <a:endParaRPr lang="en-IN" dirty="0"/>
          </a:p>
        </p:txBody>
      </p:sp>
      <p:sp>
        <p:nvSpPr>
          <p:cNvPr id="7" name="Rectangle 6"/>
          <p:cNvSpPr/>
          <p:nvPr/>
        </p:nvSpPr>
        <p:spPr>
          <a:xfrm>
            <a:off x="278219" y="2239149"/>
            <a:ext cx="2249334" cy="369332"/>
          </a:xfrm>
          <a:prstGeom prst="rect">
            <a:avLst/>
          </a:prstGeom>
        </p:spPr>
        <p:txBody>
          <a:bodyPr wrap="none">
            <a:spAutoFit/>
          </a:bodyPr>
          <a:lstStyle/>
          <a:p>
            <a:r>
              <a:rPr lang="en-IN" b="1" dirty="0">
                <a:solidFill>
                  <a:srgbClr val="0070C0"/>
                </a:solidFill>
                <a:latin typeface="Nunito Sans"/>
              </a:rPr>
              <a:t>Spread with arrays</a:t>
            </a:r>
          </a:p>
        </p:txBody>
      </p:sp>
      <p:sp>
        <p:nvSpPr>
          <p:cNvPr id="9" name="Rectangle 8"/>
          <p:cNvSpPr/>
          <p:nvPr/>
        </p:nvSpPr>
        <p:spPr>
          <a:xfrm>
            <a:off x="333152" y="2772549"/>
            <a:ext cx="8125946" cy="1754326"/>
          </a:xfrm>
          <a:prstGeom prst="rect">
            <a:avLst/>
          </a:prstGeom>
          <a:solidFill>
            <a:schemeClr val="tx1"/>
          </a:solidFill>
        </p:spPr>
        <p:txBody>
          <a:bodyPr wrap="square">
            <a:spAutoFit/>
          </a:bodyPr>
          <a:lstStyle/>
          <a:p>
            <a:pPr>
              <a:lnSpc>
                <a:spcPct val="150000"/>
              </a:lnSpc>
            </a:pPr>
            <a:r>
              <a:rPr lang="en-US" dirty="0">
                <a:solidFill>
                  <a:schemeClr val="bg1"/>
                </a:solidFill>
              </a:rPr>
              <a:t>let firstArray = [1, 2, 3];</a:t>
            </a:r>
          </a:p>
          <a:p>
            <a:pPr>
              <a:lnSpc>
                <a:spcPct val="150000"/>
              </a:lnSpc>
            </a:pPr>
            <a:r>
              <a:rPr lang="en-US" dirty="0">
                <a:solidFill>
                  <a:schemeClr val="bg1"/>
                </a:solidFill>
              </a:rPr>
              <a:t>let </a:t>
            </a:r>
            <a:r>
              <a:rPr lang="en-US" dirty="0" smtClean="0">
                <a:solidFill>
                  <a:schemeClr val="bg1"/>
                </a:solidFill>
              </a:rPr>
              <a:t>secondary </a:t>
            </a:r>
            <a:r>
              <a:rPr lang="en-US" dirty="0">
                <a:solidFill>
                  <a:schemeClr val="bg1"/>
                </a:solidFill>
              </a:rPr>
              <a:t>= [3, 4, 5</a:t>
            </a:r>
            <a:r>
              <a:rPr lang="en-US" dirty="0" smtClean="0">
                <a:solidFill>
                  <a:schemeClr val="bg1"/>
                </a:solidFill>
              </a:rPr>
              <a:t>];</a:t>
            </a:r>
          </a:p>
          <a:p>
            <a:pPr>
              <a:lnSpc>
                <a:spcPct val="150000"/>
              </a:lnSpc>
            </a:pPr>
            <a:r>
              <a:rPr lang="en-IN" dirty="0">
                <a:solidFill>
                  <a:schemeClr val="bg1"/>
                </a:solidFill>
              </a:rPr>
              <a:t>let thirdArray = [...firstArray, ...secondArray];</a:t>
            </a:r>
          </a:p>
          <a:p>
            <a:pPr>
              <a:lnSpc>
                <a:spcPct val="150000"/>
              </a:lnSpc>
            </a:pPr>
            <a:r>
              <a:rPr lang="en-IN" dirty="0">
                <a:solidFill>
                  <a:schemeClr val="bg1"/>
                </a:solidFill>
              </a:rPr>
              <a:t>console.log(`third array = ${thirdArray</a:t>
            </a:r>
            <a:r>
              <a:rPr lang="en-IN" dirty="0" smtClean="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189041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274" y="571689"/>
            <a:ext cx="9144000" cy="4487545"/>
            <a:chOff x="0" y="656350"/>
            <a:chExt cx="9144000" cy="4487545"/>
          </a:xfrm>
        </p:grpSpPr>
        <p:sp>
          <p:nvSpPr>
            <p:cNvPr id="3" name="object 3"/>
            <p:cNvSpPr/>
            <p:nvPr/>
          </p:nvSpPr>
          <p:spPr>
            <a:xfrm>
              <a:off x="0" y="764950"/>
              <a:ext cx="9144000" cy="4378960"/>
            </a:xfrm>
            <a:custGeom>
              <a:avLst/>
              <a:gdLst/>
              <a:ahLst/>
              <a:cxnLst/>
              <a:rect l="l" t="t" r="r" b="b"/>
              <a:pathLst>
                <a:path w="9144000" h="4378960">
                  <a:moveTo>
                    <a:pt x="0" y="4378549"/>
                  </a:moveTo>
                  <a:lnTo>
                    <a:pt x="9143999" y="4378549"/>
                  </a:lnTo>
                  <a:lnTo>
                    <a:pt x="9143999" y="0"/>
                  </a:lnTo>
                  <a:lnTo>
                    <a:pt x="0" y="0"/>
                  </a:lnTo>
                  <a:lnTo>
                    <a:pt x="0" y="4378549"/>
                  </a:lnTo>
                  <a:close/>
                </a:path>
              </a:pathLst>
            </a:custGeom>
            <a:solidFill>
              <a:srgbClr val="FAFAFA"/>
            </a:solidFill>
          </p:spPr>
          <p:txBody>
            <a:bodyPr wrap="square" lIns="0" tIns="0" rIns="0" bIns="0" rtlCol="0"/>
            <a:lstStyle/>
            <a:p>
              <a:endParaRPr/>
            </a:p>
          </p:txBody>
        </p:sp>
        <p:pic>
          <p:nvPicPr>
            <p:cNvPr id="4" name="object 4"/>
            <p:cNvPicPr/>
            <p:nvPr/>
          </p:nvPicPr>
          <p:blipFill>
            <a:blip r:embed="rId2" cstate="print"/>
            <a:stretch>
              <a:fillRect/>
            </a:stretch>
          </p:blipFill>
          <p:spPr>
            <a:xfrm>
              <a:off x="0" y="656350"/>
              <a:ext cx="9143999" cy="108599"/>
            </a:xfrm>
            <a:prstGeom prst="rect">
              <a:avLst/>
            </a:prstGeom>
          </p:spPr>
        </p:pic>
      </p:grpSp>
      <p:sp>
        <p:nvSpPr>
          <p:cNvPr id="5" name="object 5"/>
          <p:cNvSpPr txBox="1">
            <a:spLocks noGrp="1"/>
          </p:cNvSpPr>
          <p:nvPr>
            <p:ph type="title"/>
          </p:nvPr>
        </p:nvSpPr>
        <p:spPr>
          <a:xfrm>
            <a:off x="171275" y="157743"/>
            <a:ext cx="2018664" cy="299720"/>
          </a:xfrm>
          <a:prstGeom prst="rect">
            <a:avLst/>
          </a:prstGeom>
        </p:spPr>
        <p:txBody>
          <a:bodyPr vert="horz" wrap="square" lIns="0" tIns="12700" rIns="0" bIns="0" rtlCol="0">
            <a:spAutoFit/>
          </a:bodyPr>
          <a:lstStyle/>
          <a:p>
            <a:pPr marL="12700">
              <a:lnSpc>
                <a:spcPct val="100000"/>
              </a:lnSpc>
              <a:spcBef>
                <a:spcPts val="100"/>
              </a:spcBef>
            </a:pPr>
            <a:r>
              <a:rPr sz="1800" b="0" spc="-10" dirty="0">
                <a:latin typeface="Roboto"/>
                <a:cs typeface="Roboto"/>
              </a:rPr>
              <a:t>What</a:t>
            </a:r>
            <a:r>
              <a:rPr sz="1800" b="0" spc="-20" dirty="0">
                <a:latin typeface="Roboto"/>
                <a:cs typeface="Roboto"/>
              </a:rPr>
              <a:t> is</a:t>
            </a:r>
            <a:r>
              <a:rPr sz="1800" b="0" spc="-55" dirty="0">
                <a:latin typeface="Roboto"/>
                <a:cs typeface="Roboto"/>
              </a:rPr>
              <a:t> </a:t>
            </a:r>
            <a:r>
              <a:rPr sz="1800" b="0" spc="-30" dirty="0">
                <a:latin typeface="Roboto"/>
                <a:cs typeface="Roboto"/>
              </a:rPr>
              <a:t>TypeScript?</a:t>
            </a:r>
            <a:endParaRPr sz="1800" dirty="0">
              <a:latin typeface="Roboto"/>
              <a:cs typeface="Roboto"/>
            </a:endParaRPr>
          </a:p>
        </p:txBody>
      </p:sp>
      <p:sp>
        <p:nvSpPr>
          <p:cNvPr id="6" name="object 6"/>
          <p:cNvSpPr txBox="1"/>
          <p:nvPr/>
        </p:nvSpPr>
        <p:spPr>
          <a:xfrm>
            <a:off x="460657" y="2815462"/>
            <a:ext cx="4003069" cy="1019510"/>
          </a:xfrm>
          <a:prstGeom prst="rect">
            <a:avLst/>
          </a:prstGeom>
          <a:solidFill>
            <a:srgbClr val="4FC3F6"/>
          </a:solidFill>
        </p:spPr>
        <p:txBody>
          <a:bodyPr vert="horz" wrap="square" lIns="0" tIns="3810" rIns="0" bIns="0" rtlCol="0">
            <a:spAutoFit/>
          </a:bodyPr>
          <a:lstStyle/>
          <a:p>
            <a:pPr marL="758190">
              <a:lnSpc>
                <a:spcPct val="100000"/>
              </a:lnSpc>
            </a:pPr>
            <a:endParaRPr lang="en-US" sz="2200" spc="-30" dirty="0" smtClean="0">
              <a:solidFill>
                <a:srgbClr val="FFFFFF"/>
              </a:solidFill>
              <a:latin typeface="Roboto"/>
              <a:cs typeface="Roboto"/>
            </a:endParaRPr>
          </a:p>
          <a:p>
            <a:pPr marL="758190">
              <a:lnSpc>
                <a:spcPct val="100000"/>
              </a:lnSpc>
            </a:pPr>
            <a:r>
              <a:rPr sz="2200" spc="-30" dirty="0" smtClean="0">
                <a:solidFill>
                  <a:srgbClr val="FFFFFF"/>
                </a:solidFill>
                <a:latin typeface="Roboto"/>
                <a:cs typeface="Roboto"/>
              </a:rPr>
              <a:t>JavaScript</a:t>
            </a:r>
            <a:r>
              <a:rPr sz="2200" spc="-25" dirty="0" smtClean="0">
                <a:solidFill>
                  <a:srgbClr val="FFFFFF"/>
                </a:solidFill>
                <a:latin typeface="Roboto"/>
                <a:cs typeface="Roboto"/>
              </a:rPr>
              <a:t> Superset</a:t>
            </a:r>
            <a:endParaRPr lang="en-US" sz="2200" spc="-25" dirty="0" smtClean="0">
              <a:solidFill>
                <a:srgbClr val="FFFFFF"/>
              </a:solidFill>
              <a:latin typeface="Roboto"/>
              <a:cs typeface="Roboto"/>
            </a:endParaRPr>
          </a:p>
          <a:p>
            <a:pPr marL="758190">
              <a:lnSpc>
                <a:spcPct val="100000"/>
              </a:lnSpc>
            </a:pPr>
            <a:endParaRPr sz="2200" dirty="0">
              <a:latin typeface="Roboto"/>
              <a:cs typeface="Roboto"/>
            </a:endParaRPr>
          </a:p>
        </p:txBody>
      </p:sp>
      <p:sp>
        <p:nvSpPr>
          <p:cNvPr id="7" name="object 7"/>
          <p:cNvSpPr txBox="1"/>
          <p:nvPr/>
        </p:nvSpPr>
        <p:spPr>
          <a:xfrm>
            <a:off x="463226" y="4019550"/>
            <a:ext cx="4000500" cy="962660"/>
          </a:xfrm>
          <a:prstGeom prst="rect">
            <a:avLst/>
          </a:prstGeom>
          <a:solidFill>
            <a:srgbClr val="4285F4"/>
          </a:solidFill>
        </p:spPr>
        <p:txBody>
          <a:bodyPr vert="horz" wrap="square" lIns="0" tIns="148590" rIns="0" bIns="0" rtlCol="0">
            <a:spAutoFit/>
          </a:bodyPr>
          <a:lstStyle/>
          <a:p>
            <a:pPr marL="1343660" marR="474345" indent="-863600">
              <a:lnSpc>
                <a:spcPts val="2630"/>
              </a:lnSpc>
              <a:spcBef>
                <a:spcPts val="1170"/>
              </a:spcBef>
            </a:pPr>
            <a:r>
              <a:rPr sz="2200" spc="-25" dirty="0">
                <a:solidFill>
                  <a:srgbClr val="FFFFFF"/>
                </a:solidFill>
                <a:latin typeface="Roboto"/>
                <a:cs typeface="Roboto"/>
              </a:rPr>
              <a:t>Language</a:t>
            </a:r>
            <a:r>
              <a:rPr sz="2200" spc="-20" dirty="0">
                <a:solidFill>
                  <a:srgbClr val="FFFFFF"/>
                </a:solidFill>
                <a:latin typeface="Roboto"/>
                <a:cs typeface="Roboto"/>
              </a:rPr>
              <a:t> </a:t>
            </a:r>
            <a:r>
              <a:rPr sz="2200" spc="-30" dirty="0">
                <a:solidFill>
                  <a:srgbClr val="FFFFFF"/>
                </a:solidFill>
                <a:latin typeface="Roboto"/>
                <a:cs typeface="Roboto"/>
              </a:rPr>
              <a:t>building</a:t>
            </a:r>
            <a:r>
              <a:rPr sz="2200" spc="-20" dirty="0">
                <a:solidFill>
                  <a:srgbClr val="FFFFFF"/>
                </a:solidFill>
                <a:latin typeface="Roboto"/>
                <a:cs typeface="Roboto"/>
              </a:rPr>
              <a:t> </a:t>
            </a:r>
            <a:r>
              <a:rPr sz="2200" spc="-30" dirty="0">
                <a:solidFill>
                  <a:srgbClr val="FFFFFF"/>
                </a:solidFill>
                <a:latin typeface="Roboto"/>
                <a:cs typeface="Roboto"/>
              </a:rPr>
              <a:t>up</a:t>
            </a:r>
            <a:r>
              <a:rPr sz="2200" spc="-15" dirty="0">
                <a:solidFill>
                  <a:srgbClr val="FFFFFF"/>
                </a:solidFill>
                <a:latin typeface="Roboto"/>
                <a:cs typeface="Roboto"/>
              </a:rPr>
              <a:t> </a:t>
            </a:r>
            <a:r>
              <a:rPr sz="2200" spc="-25" dirty="0">
                <a:solidFill>
                  <a:srgbClr val="FFFFFF"/>
                </a:solidFill>
                <a:latin typeface="Roboto"/>
                <a:cs typeface="Roboto"/>
              </a:rPr>
              <a:t>on </a:t>
            </a:r>
            <a:r>
              <a:rPr sz="2200" spc="-535" dirty="0">
                <a:solidFill>
                  <a:srgbClr val="FFFFFF"/>
                </a:solidFill>
                <a:latin typeface="Roboto"/>
                <a:cs typeface="Roboto"/>
              </a:rPr>
              <a:t> </a:t>
            </a:r>
            <a:r>
              <a:rPr sz="2200" spc="-30" dirty="0">
                <a:solidFill>
                  <a:srgbClr val="FFFFFF"/>
                </a:solidFill>
                <a:latin typeface="Roboto"/>
                <a:cs typeface="Roboto"/>
              </a:rPr>
              <a:t>JavaScript</a:t>
            </a:r>
            <a:endParaRPr sz="2200" dirty="0">
              <a:latin typeface="Roboto"/>
              <a:cs typeface="Roboto"/>
            </a:endParaRPr>
          </a:p>
        </p:txBody>
      </p:sp>
      <p:sp>
        <p:nvSpPr>
          <p:cNvPr id="8" name="object 8"/>
          <p:cNvSpPr txBox="1"/>
          <p:nvPr/>
        </p:nvSpPr>
        <p:spPr>
          <a:xfrm>
            <a:off x="4675802" y="2818772"/>
            <a:ext cx="4000500" cy="962660"/>
          </a:xfrm>
          <a:prstGeom prst="rect">
            <a:avLst/>
          </a:prstGeom>
          <a:solidFill>
            <a:srgbClr val="0277BD"/>
          </a:solidFill>
        </p:spPr>
        <p:txBody>
          <a:bodyPr vert="horz" wrap="square" lIns="0" tIns="148590" rIns="0" bIns="0" rtlCol="0">
            <a:spAutoFit/>
          </a:bodyPr>
          <a:lstStyle/>
          <a:p>
            <a:pPr marL="430530" marR="429259" indent="361950">
              <a:lnSpc>
                <a:spcPts val="2630"/>
              </a:lnSpc>
              <a:spcBef>
                <a:spcPts val="1170"/>
              </a:spcBef>
            </a:pPr>
            <a:r>
              <a:rPr sz="2200" dirty="0">
                <a:solidFill>
                  <a:srgbClr val="FFFFFF"/>
                </a:solidFill>
                <a:latin typeface="Roboto"/>
                <a:cs typeface="Roboto"/>
              </a:rPr>
              <a:t>Add </a:t>
            </a:r>
            <a:r>
              <a:rPr sz="2200" spc="-15" dirty="0">
                <a:solidFill>
                  <a:srgbClr val="FFFFFF"/>
                </a:solidFill>
                <a:latin typeface="Roboto"/>
                <a:cs typeface="Roboto"/>
              </a:rPr>
              <a:t>new </a:t>
            </a:r>
            <a:r>
              <a:rPr sz="2200" spc="-20" dirty="0">
                <a:solidFill>
                  <a:srgbClr val="FFFFFF"/>
                </a:solidFill>
                <a:latin typeface="Roboto"/>
                <a:cs typeface="Roboto"/>
              </a:rPr>
              <a:t>features </a:t>
            </a:r>
            <a:r>
              <a:rPr sz="2200" spc="-5" dirty="0">
                <a:solidFill>
                  <a:srgbClr val="FFFFFF"/>
                </a:solidFill>
                <a:latin typeface="Roboto"/>
                <a:cs typeface="Roboto"/>
              </a:rPr>
              <a:t>&amp; </a:t>
            </a:r>
            <a:r>
              <a:rPr sz="2200" dirty="0">
                <a:solidFill>
                  <a:srgbClr val="FFFFFF"/>
                </a:solidFill>
                <a:latin typeface="Roboto"/>
                <a:cs typeface="Roboto"/>
              </a:rPr>
              <a:t> </a:t>
            </a:r>
            <a:r>
              <a:rPr sz="2200" spc="-25" dirty="0">
                <a:solidFill>
                  <a:srgbClr val="FFFFFF"/>
                </a:solidFill>
                <a:latin typeface="Roboto"/>
                <a:cs typeface="Roboto"/>
              </a:rPr>
              <a:t>advantages</a:t>
            </a:r>
            <a:r>
              <a:rPr sz="2200" spc="-30" dirty="0">
                <a:solidFill>
                  <a:srgbClr val="FFFFFF"/>
                </a:solidFill>
                <a:latin typeface="Roboto"/>
                <a:cs typeface="Roboto"/>
              </a:rPr>
              <a:t> </a:t>
            </a:r>
            <a:r>
              <a:rPr sz="2200" spc="-25" dirty="0">
                <a:solidFill>
                  <a:srgbClr val="FFFFFF"/>
                </a:solidFill>
                <a:latin typeface="Roboto"/>
                <a:cs typeface="Roboto"/>
              </a:rPr>
              <a:t>to</a:t>
            </a:r>
            <a:r>
              <a:rPr sz="2200" spc="-20" dirty="0">
                <a:solidFill>
                  <a:srgbClr val="FFFFFF"/>
                </a:solidFill>
                <a:latin typeface="Roboto"/>
                <a:cs typeface="Roboto"/>
              </a:rPr>
              <a:t> </a:t>
            </a:r>
            <a:r>
              <a:rPr sz="2200" spc="-30" dirty="0">
                <a:solidFill>
                  <a:srgbClr val="FFFFFF"/>
                </a:solidFill>
                <a:latin typeface="Roboto"/>
                <a:cs typeface="Roboto"/>
              </a:rPr>
              <a:t>JavaScript</a:t>
            </a:r>
            <a:endParaRPr sz="2200" dirty="0">
              <a:latin typeface="Roboto"/>
              <a:cs typeface="Roboto"/>
            </a:endParaRPr>
          </a:p>
        </p:txBody>
      </p:sp>
      <p:sp>
        <p:nvSpPr>
          <p:cNvPr id="9" name="object 9"/>
          <p:cNvSpPr txBox="1"/>
          <p:nvPr/>
        </p:nvSpPr>
        <p:spPr>
          <a:xfrm>
            <a:off x="4663815" y="4019550"/>
            <a:ext cx="4000500" cy="962660"/>
          </a:xfrm>
          <a:prstGeom prst="rect">
            <a:avLst/>
          </a:prstGeom>
          <a:solidFill>
            <a:srgbClr val="F6B26B"/>
          </a:solidFill>
        </p:spPr>
        <p:txBody>
          <a:bodyPr vert="horz" wrap="square" lIns="0" tIns="3810" rIns="0" bIns="0" rtlCol="0">
            <a:spAutoFit/>
          </a:bodyPr>
          <a:lstStyle/>
          <a:p>
            <a:pPr>
              <a:lnSpc>
                <a:spcPct val="100000"/>
              </a:lnSpc>
              <a:spcBef>
                <a:spcPts val="30"/>
              </a:spcBef>
            </a:pPr>
            <a:endParaRPr sz="2050" dirty="0">
              <a:latin typeface="Times New Roman"/>
              <a:cs typeface="Times New Roman"/>
            </a:endParaRPr>
          </a:p>
          <a:p>
            <a:pPr marL="393700">
              <a:lnSpc>
                <a:spcPct val="100000"/>
              </a:lnSpc>
            </a:pPr>
            <a:r>
              <a:rPr sz="2200" spc="-20" dirty="0">
                <a:solidFill>
                  <a:srgbClr val="FFFFFF"/>
                </a:solidFill>
                <a:latin typeface="Roboto"/>
                <a:cs typeface="Roboto"/>
              </a:rPr>
              <a:t>Browser </a:t>
            </a:r>
            <a:r>
              <a:rPr sz="2200" spc="-10" dirty="0">
                <a:solidFill>
                  <a:srgbClr val="FFFFFF"/>
                </a:solidFill>
                <a:latin typeface="Roboto"/>
                <a:cs typeface="Roboto"/>
              </a:rPr>
              <a:t>CAN’T</a:t>
            </a:r>
            <a:r>
              <a:rPr sz="2200" spc="-65" dirty="0">
                <a:solidFill>
                  <a:srgbClr val="FFFFFF"/>
                </a:solidFill>
                <a:latin typeface="Roboto"/>
                <a:cs typeface="Roboto"/>
              </a:rPr>
              <a:t> </a:t>
            </a:r>
            <a:r>
              <a:rPr sz="2200" spc="-15" dirty="0">
                <a:solidFill>
                  <a:srgbClr val="FFFFFF"/>
                </a:solidFill>
                <a:latin typeface="Roboto"/>
                <a:cs typeface="Roboto"/>
              </a:rPr>
              <a:t>execute</a:t>
            </a:r>
            <a:r>
              <a:rPr sz="2200" spc="-25" dirty="0">
                <a:solidFill>
                  <a:srgbClr val="FFFFFF"/>
                </a:solidFill>
                <a:latin typeface="Roboto"/>
                <a:cs typeface="Roboto"/>
              </a:rPr>
              <a:t> it!</a:t>
            </a:r>
            <a:endParaRPr sz="2200" dirty="0">
              <a:latin typeface="Roboto"/>
              <a:cs typeface="Roboto"/>
            </a:endParaRPr>
          </a:p>
        </p:txBody>
      </p:sp>
      <p:sp>
        <p:nvSpPr>
          <p:cNvPr id="12" name="Rectangle 11"/>
          <p:cNvSpPr/>
          <p:nvPr/>
        </p:nvSpPr>
        <p:spPr>
          <a:xfrm>
            <a:off x="3121808" y="1623147"/>
            <a:ext cx="2595582" cy="461665"/>
          </a:xfrm>
          <a:prstGeom prst="rect">
            <a:avLst/>
          </a:prstGeom>
        </p:spPr>
        <p:txBody>
          <a:bodyPr wrap="none">
            <a:spAutoFit/>
          </a:bodyPr>
          <a:lstStyle/>
          <a:p>
            <a:r>
              <a:rPr lang="en-IN" sz="2400" b="1" dirty="0" smtClean="0">
                <a:solidFill>
                  <a:srgbClr val="0070C0"/>
                </a:solidFill>
                <a:latin typeface="Google Sans"/>
              </a:rPr>
              <a:t>2012 , Microsoft</a:t>
            </a:r>
            <a:r>
              <a:rPr lang="en-IN" sz="2400" dirty="0">
                <a:solidFill>
                  <a:srgbClr val="1F1F1F"/>
                </a:solidFill>
                <a:latin typeface="Google Sans"/>
              </a:rPr>
              <a:t> </a:t>
            </a:r>
            <a:endParaRPr lang="en-IN" sz="2400" dirty="0"/>
          </a:p>
        </p:txBody>
      </p:sp>
      <p:sp>
        <p:nvSpPr>
          <p:cNvPr id="15" name="Rectangle 14"/>
          <p:cNvSpPr/>
          <p:nvPr/>
        </p:nvSpPr>
        <p:spPr>
          <a:xfrm>
            <a:off x="3124200" y="976904"/>
            <a:ext cx="2352567" cy="461665"/>
          </a:xfrm>
          <a:prstGeom prst="rect">
            <a:avLst/>
          </a:prstGeom>
        </p:spPr>
        <p:txBody>
          <a:bodyPr wrap="none">
            <a:spAutoFit/>
          </a:bodyPr>
          <a:lstStyle/>
          <a:p>
            <a:r>
              <a:rPr lang="en-IN" sz="2400" b="1" dirty="0">
                <a:solidFill>
                  <a:srgbClr val="0070C0"/>
                </a:solidFill>
              </a:rPr>
              <a:t>Anders Hejlsberg</a:t>
            </a:r>
          </a:p>
        </p:txBody>
      </p:sp>
      <p:pic>
        <p:nvPicPr>
          <p:cNvPr id="17" name="Picture 16"/>
          <p:cNvPicPr>
            <a:picLocks noChangeAspect="1"/>
          </p:cNvPicPr>
          <p:nvPr/>
        </p:nvPicPr>
        <p:blipFill>
          <a:blip r:embed="rId3"/>
          <a:stretch>
            <a:fillRect/>
          </a:stretch>
        </p:blipFill>
        <p:spPr>
          <a:xfrm>
            <a:off x="6137597" y="826933"/>
            <a:ext cx="2521581" cy="1746428"/>
          </a:xfrm>
          <a:prstGeom prst="rect">
            <a:avLst/>
          </a:prstGeom>
        </p:spPr>
      </p:pic>
      <p:pic>
        <p:nvPicPr>
          <p:cNvPr id="18" name="Picture 17"/>
          <p:cNvPicPr>
            <a:picLocks noChangeAspect="1"/>
          </p:cNvPicPr>
          <p:nvPr/>
        </p:nvPicPr>
        <p:blipFill>
          <a:blip r:embed="rId4"/>
          <a:stretch>
            <a:fillRect/>
          </a:stretch>
        </p:blipFill>
        <p:spPr>
          <a:xfrm>
            <a:off x="458088" y="849924"/>
            <a:ext cx="1672943" cy="1672943"/>
          </a:xfrm>
          <a:prstGeom prst="rect">
            <a:avLst/>
          </a:prstGeom>
        </p:spPr>
      </p:pic>
    </p:spTree>
    <p:extLst>
      <p:ext uri="{BB962C8B-B14F-4D97-AF65-F5344CB8AC3E}">
        <p14:creationId xmlns:p14="http://schemas.microsoft.com/office/powerpoint/2010/main" val="29783491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dirty="0">
              <a:latin typeface="Roboto"/>
              <a:cs typeface="Roboto"/>
            </a:endParaRPr>
          </a:p>
        </p:txBody>
      </p:sp>
      <p:sp>
        <p:nvSpPr>
          <p:cNvPr id="3" name="Rectangle 2"/>
          <p:cNvSpPr/>
          <p:nvPr/>
        </p:nvSpPr>
        <p:spPr>
          <a:xfrm>
            <a:off x="304800" y="361950"/>
            <a:ext cx="911340" cy="369332"/>
          </a:xfrm>
          <a:prstGeom prst="rect">
            <a:avLst/>
          </a:prstGeom>
        </p:spPr>
        <p:txBody>
          <a:bodyPr wrap="none">
            <a:spAutoFit/>
          </a:bodyPr>
          <a:lstStyle/>
          <a:p>
            <a:r>
              <a:rPr lang="en-IN" b="1" dirty="0">
                <a:solidFill>
                  <a:srgbClr val="0070C0"/>
                </a:solidFill>
                <a:latin typeface="Nunito Sans"/>
              </a:rPr>
              <a:t>Tuples</a:t>
            </a:r>
            <a:endParaRPr lang="en-IN" b="1" i="0" dirty="0">
              <a:solidFill>
                <a:srgbClr val="0070C0"/>
              </a:solidFill>
              <a:effectLst/>
              <a:latin typeface="Nunito Sans"/>
            </a:endParaRPr>
          </a:p>
        </p:txBody>
      </p:sp>
      <p:sp>
        <p:nvSpPr>
          <p:cNvPr id="4" name="Rectangle 3"/>
          <p:cNvSpPr/>
          <p:nvPr/>
        </p:nvSpPr>
        <p:spPr>
          <a:xfrm>
            <a:off x="327836" y="895350"/>
            <a:ext cx="8435163" cy="1200329"/>
          </a:xfrm>
          <a:prstGeom prst="rect">
            <a:avLst/>
          </a:prstGeom>
        </p:spPr>
        <p:txBody>
          <a:bodyPr wrap="square">
            <a:spAutoFit/>
          </a:bodyPr>
          <a:lstStyle/>
          <a:p>
            <a:pPr marL="285750" indent="-285750" algn="just">
              <a:buFont typeface="Arial" panose="020B0604020202020204" pitchFamily="34" charset="0"/>
              <a:buChar char="•"/>
            </a:pPr>
            <a:r>
              <a:rPr lang="en-US" dirty="0"/>
              <a:t>Tuples are a method of defining a type that has a finite number of unnamed properties, with each property having an associated type</a:t>
            </a:r>
            <a:r>
              <a:rPr lang="en-US" dirty="0" smtClean="0"/>
              <a:t>.</a:t>
            </a:r>
          </a:p>
          <a:p>
            <a:pPr algn="just"/>
            <a:endParaRPr lang="en-US" dirty="0"/>
          </a:p>
          <a:p>
            <a:pPr marL="285750" indent="-285750" algn="just">
              <a:buFont typeface="Arial" panose="020B0604020202020204" pitchFamily="34" charset="0"/>
              <a:buChar char="•"/>
            </a:pPr>
            <a:r>
              <a:rPr lang="en-US" dirty="0"/>
              <a:t>When using a tuple, all of the properties must be provided</a:t>
            </a:r>
            <a:r>
              <a:rPr lang="en-US" dirty="0" smtClean="0"/>
              <a:t>.</a:t>
            </a:r>
            <a:endParaRPr lang="en-IN" dirty="0"/>
          </a:p>
        </p:txBody>
      </p:sp>
      <p:sp>
        <p:nvSpPr>
          <p:cNvPr id="6" name="Rectangle 5"/>
          <p:cNvSpPr/>
          <p:nvPr/>
        </p:nvSpPr>
        <p:spPr>
          <a:xfrm>
            <a:off x="735606" y="2259747"/>
            <a:ext cx="2813975" cy="923330"/>
          </a:xfrm>
          <a:prstGeom prst="rect">
            <a:avLst/>
          </a:prstGeom>
          <a:solidFill>
            <a:schemeClr val="tx1"/>
          </a:solidFill>
        </p:spPr>
        <p:txBody>
          <a:bodyPr wrap="none">
            <a:spAutoFit/>
          </a:bodyPr>
          <a:lstStyle/>
          <a:p>
            <a:r>
              <a:rPr lang="en-IN" dirty="0">
                <a:solidFill>
                  <a:schemeClr val="bg1"/>
                </a:solidFill>
              </a:rPr>
              <a:t>let tuple1: [string, boolean</a:t>
            </a:r>
            <a:r>
              <a:rPr lang="en-IN" dirty="0" smtClean="0">
                <a:solidFill>
                  <a:schemeClr val="bg1"/>
                </a:solidFill>
              </a:rPr>
              <a:t>];</a:t>
            </a:r>
          </a:p>
          <a:p>
            <a:r>
              <a:rPr lang="en-IN" dirty="0" smtClean="0">
                <a:solidFill>
                  <a:schemeClr val="bg1"/>
                </a:solidFill>
              </a:rPr>
              <a:t>tuple1 </a:t>
            </a:r>
            <a:r>
              <a:rPr lang="en-IN" dirty="0">
                <a:solidFill>
                  <a:schemeClr val="bg1"/>
                </a:solidFill>
              </a:rPr>
              <a:t>= ["test", true];</a:t>
            </a:r>
          </a:p>
          <a:p>
            <a:r>
              <a:rPr lang="en-IN" dirty="0">
                <a:solidFill>
                  <a:schemeClr val="bg1"/>
                </a:solidFill>
              </a:rPr>
              <a:t>tuple1 = ["test</a:t>
            </a:r>
            <a:r>
              <a:rPr lang="en-IN" dirty="0" smtClean="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33939575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dirty="0">
              <a:latin typeface="Roboto"/>
              <a:cs typeface="Roboto"/>
            </a:endParaRPr>
          </a:p>
        </p:txBody>
      </p:sp>
      <p:sp>
        <p:nvSpPr>
          <p:cNvPr id="3" name="Rectangle 2"/>
          <p:cNvSpPr/>
          <p:nvPr/>
        </p:nvSpPr>
        <p:spPr>
          <a:xfrm>
            <a:off x="304800" y="361950"/>
            <a:ext cx="2463047" cy="369332"/>
          </a:xfrm>
          <a:prstGeom prst="rect">
            <a:avLst/>
          </a:prstGeom>
        </p:spPr>
        <p:txBody>
          <a:bodyPr wrap="none">
            <a:spAutoFit/>
          </a:bodyPr>
          <a:lstStyle/>
          <a:p>
            <a:r>
              <a:rPr lang="en-IN" b="1" dirty="0">
                <a:solidFill>
                  <a:srgbClr val="0070C0"/>
                </a:solidFill>
                <a:latin typeface="Nunito Sans"/>
              </a:rPr>
              <a:t>Tuples destructuring</a:t>
            </a:r>
            <a:endParaRPr lang="en-IN" b="1" i="0" dirty="0">
              <a:solidFill>
                <a:srgbClr val="0070C0"/>
              </a:solidFill>
              <a:effectLst/>
              <a:latin typeface="Nunito Sans"/>
            </a:endParaRPr>
          </a:p>
        </p:txBody>
      </p:sp>
      <p:sp>
        <p:nvSpPr>
          <p:cNvPr id="4" name="Rectangle 3"/>
          <p:cNvSpPr/>
          <p:nvPr/>
        </p:nvSpPr>
        <p:spPr>
          <a:xfrm>
            <a:off x="327836" y="895350"/>
            <a:ext cx="8435163" cy="369332"/>
          </a:xfrm>
          <a:prstGeom prst="rect">
            <a:avLst/>
          </a:prstGeom>
        </p:spPr>
        <p:txBody>
          <a:bodyPr wrap="square">
            <a:spAutoFit/>
          </a:bodyPr>
          <a:lstStyle/>
          <a:p>
            <a:pPr marL="285750" indent="-285750" algn="just">
              <a:buFont typeface="Arial" panose="020B0604020202020204" pitchFamily="34" charset="0"/>
              <a:buChar char="•"/>
            </a:pPr>
            <a:r>
              <a:rPr lang="en-US" dirty="0"/>
              <a:t>As tuples use the array syntax, they can be destructured or disassembled in two ways</a:t>
            </a:r>
            <a:r>
              <a:rPr lang="en-US" dirty="0" smtClean="0"/>
              <a:t>.</a:t>
            </a:r>
            <a:endParaRPr lang="en-US" dirty="0"/>
          </a:p>
        </p:txBody>
      </p:sp>
      <p:sp>
        <p:nvSpPr>
          <p:cNvPr id="6" name="Rectangle 5"/>
          <p:cNvSpPr/>
          <p:nvPr/>
        </p:nvSpPr>
        <p:spPr>
          <a:xfrm>
            <a:off x="609600" y="1581150"/>
            <a:ext cx="4582986" cy="2308324"/>
          </a:xfrm>
          <a:prstGeom prst="rect">
            <a:avLst/>
          </a:prstGeom>
          <a:solidFill>
            <a:schemeClr val="tx1"/>
          </a:solidFill>
        </p:spPr>
        <p:txBody>
          <a:bodyPr wrap="none">
            <a:spAutoFit/>
          </a:bodyPr>
          <a:lstStyle/>
          <a:p>
            <a:r>
              <a:rPr lang="en-IN" dirty="0">
                <a:solidFill>
                  <a:schemeClr val="bg1"/>
                </a:solidFill>
              </a:rPr>
              <a:t>let tuple1: [string, boolean</a:t>
            </a:r>
            <a:r>
              <a:rPr lang="en-IN" dirty="0" smtClean="0">
                <a:solidFill>
                  <a:schemeClr val="bg1"/>
                </a:solidFill>
              </a:rPr>
              <a:t>];</a:t>
            </a:r>
          </a:p>
          <a:p>
            <a:r>
              <a:rPr lang="en-IN" dirty="0">
                <a:solidFill>
                  <a:schemeClr val="bg1"/>
                </a:solidFill>
              </a:rPr>
              <a:t>console.log(`tuple1[0] : ${tuple1[0</a:t>
            </a:r>
            <a:r>
              <a:rPr lang="en-IN" dirty="0" smtClean="0">
                <a:solidFill>
                  <a:schemeClr val="bg1"/>
                </a:solidFill>
              </a:rPr>
              <a:t>]}`);</a:t>
            </a:r>
          </a:p>
          <a:p>
            <a:r>
              <a:rPr lang="en-IN" dirty="0">
                <a:solidFill>
                  <a:schemeClr val="bg1"/>
                </a:solidFill>
              </a:rPr>
              <a:t>console.log(`</a:t>
            </a:r>
            <a:r>
              <a:rPr lang="en-IN" dirty="0" smtClean="0">
                <a:solidFill>
                  <a:schemeClr val="bg1"/>
                </a:solidFill>
              </a:rPr>
              <a:t>tuple1[1] </a:t>
            </a:r>
            <a:r>
              <a:rPr lang="en-IN" dirty="0">
                <a:solidFill>
                  <a:schemeClr val="bg1"/>
                </a:solidFill>
              </a:rPr>
              <a:t>: ${</a:t>
            </a:r>
            <a:r>
              <a:rPr lang="en-IN" dirty="0" smtClean="0">
                <a:solidFill>
                  <a:schemeClr val="bg1"/>
                </a:solidFill>
              </a:rPr>
              <a:t>tuple1[1]}`);</a:t>
            </a:r>
          </a:p>
          <a:p>
            <a:endParaRPr lang="en-IN" dirty="0">
              <a:solidFill>
                <a:schemeClr val="bg1"/>
              </a:solidFill>
            </a:endParaRPr>
          </a:p>
          <a:p>
            <a:r>
              <a:rPr lang="en-IN" dirty="0">
                <a:solidFill>
                  <a:schemeClr val="bg1"/>
                </a:solidFill>
              </a:rPr>
              <a:t>let [tupleString, tupleBoolean] = tuple1</a:t>
            </a:r>
            <a:r>
              <a:rPr lang="en-IN" dirty="0" smtClean="0">
                <a:solidFill>
                  <a:schemeClr val="bg1"/>
                </a:solidFill>
              </a:rPr>
              <a:t>;</a:t>
            </a:r>
          </a:p>
          <a:p>
            <a:r>
              <a:rPr lang="en-IN" dirty="0">
                <a:solidFill>
                  <a:schemeClr val="bg1"/>
                </a:solidFill>
              </a:rPr>
              <a:t>console.log(`tupleString = ${tupleString</a:t>
            </a:r>
            <a:r>
              <a:rPr lang="en-IN" dirty="0" smtClean="0">
                <a:solidFill>
                  <a:schemeClr val="bg1"/>
                </a:solidFill>
              </a:rPr>
              <a:t>}`);</a:t>
            </a:r>
          </a:p>
          <a:p>
            <a:r>
              <a:rPr lang="en-IN" dirty="0">
                <a:solidFill>
                  <a:schemeClr val="bg1"/>
                </a:solidFill>
              </a:rPr>
              <a:t>console.log</a:t>
            </a:r>
            <a:r>
              <a:rPr lang="en-IN" dirty="0" smtClean="0">
                <a:solidFill>
                  <a:schemeClr val="bg1"/>
                </a:solidFill>
              </a:rPr>
              <a:t>(`tupleBoolean = ${</a:t>
            </a:r>
            <a:r>
              <a:rPr lang="en-IN" dirty="0">
                <a:solidFill>
                  <a:schemeClr val="bg1"/>
                </a:solidFill>
              </a:rPr>
              <a:t>tupleBoolean</a:t>
            </a:r>
            <a:r>
              <a:rPr lang="en-IN" dirty="0" smtClean="0">
                <a:solidFill>
                  <a:schemeClr val="bg1"/>
                </a:solidFill>
              </a:rPr>
              <a:t>}`);</a:t>
            </a:r>
            <a:endParaRPr lang="en-IN" dirty="0">
              <a:solidFill>
                <a:schemeClr val="bg1"/>
              </a:solidFill>
            </a:endParaRPr>
          </a:p>
          <a:p>
            <a:endParaRPr lang="en-IN" dirty="0" smtClean="0">
              <a:solidFill>
                <a:schemeClr val="bg1"/>
              </a:solidFill>
            </a:endParaRPr>
          </a:p>
        </p:txBody>
      </p:sp>
    </p:spTree>
    <p:extLst>
      <p:ext uri="{BB962C8B-B14F-4D97-AF65-F5344CB8AC3E}">
        <p14:creationId xmlns:p14="http://schemas.microsoft.com/office/powerpoint/2010/main" val="32698275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dirty="0">
              <a:latin typeface="Roboto"/>
              <a:cs typeface="Roboto"/>
            </a:endParaRPr>
          </a:p>
        </p:txBody>
      </p:sp>
      <p:sp>
        <p:nvSpPr>
          <p:cNvPr id="3" name="Rectangle 2"/>
          <p:cNvSpPr/>
          <p:nvPr/>
        </p:nvSpPr>
        <p:spPr>
          <a:xfrm>
            <a:off x="304800" y="361950"/>
            <a:ext cx="2800767" cy="369332"/>
          </a:xfrm>
          <a:prstGeom prst="rect">
            <a:avLst/>
          </a:prstGeom>
        </p:spPr>
        <p:txBody>
          <a:bodyPr wrap="none">
            <a:spAutoFit/>
          </a:bodyPr>
          <a:lstStyle/>
          <a:p>
            <a:r>
              <a:rPr lang="en-IN" b="1" dirty="0">
                <a:solidFill>
                  <a:srgbClr val="0070C0"/>
                </a:solidFill>
                <a:latin typeface="Nunito Sans"/>
              </a:rPr>
              <a:t>Optional tuple elements</a:t>
            </a:r>
            <a:endParaRPr lang="en-IN" b="1" i="0" dirty="0">
              <a:solidFill>
                <a:srgbClr val="0070C0"/>
              </a:solidFill>
              <a:effectLst/>
              <a:latin typeface="Nunito Sans"/>
            </a:endParaRPr>
          </a:p>
        </p:txBody>
      </p:sp>
      <p:sp>
        <p:nvSpPr>
          <p:cNvPr id="4" name="Rectangle 3"/>
          <p:cNvSpPr/>
          <p:nvPr/>
        </p:nvSpPr>
        <p:spPr>
          <a:xfrm>
            <a:off x="457200" y="1033951"/>
            <a:ext cx="6019800" cy="2862322"/>
          </a:xfrm>
          <a:prstGeom prst="rect">
            <a:avLst/>
          </a:prstGeom>
          <a:solidFill>
            <a:schemeClr val="tx1"/>
          </a:solidFill>
        </p:spPr>
        <p:txBody>
          <a:bodyPr wrap="square">
            <a:spAutoFit/>
          </a:bodyPr>
          <a:lstStyle/>
          <a:p>
            <a:pPr>
              <a:lnSpc>
                <a:spcPct val="200000"/>
              </a:lnSpc>
            </a:pPr>
            <a:r>
              <a:rPr lang="en-IN" dirty="0">
                <a:solidFill>
                  <a:schemeClr val="bg1"/>
                </a:solidFill>
              </a:rPr>
              <a:t>let tupleOptional: [string, boolean</a:t>
            </a:r>
            <a:r>
              <a:rPr lang="en-IN" dirty="0" smtClean="0">
                <a:solidFill>
                  <a:schemeClr val="bg1"/>
                </a:solidFill>
              </a:rPr>
              <a:t>?];</a:t>
            </a:r>
            <a:endParaRPr lang="en-IN" dirty="0">
              <a:solidFill>
                <a:schemeClr val="bg1"/>
              </a:solidFill>
            </a:endParaRPr>
          </a:p>
          <a:p>
            <a:pPr>
              <a:lnSpc>
                <a:spcPct val="200000"/>
              </a:lnSpc>
            </a:pPr>
            <a:r>
              <a:rPr lang="en-IN" dirty="0">
                <a:solidFill>
                  <a:schemeClr val="bg1"/>
                </a:solidFill>
              </a:rPr>
              <a:t>tupleOptional = ["test", true</a:t>
            </a:r>
            <a:r>
              <a:rPr lang="en-IN" dirty="0" smtClean="0">
                <a:solidFill>
                  <a:schemeClr val="bg1"/>
                </a:solidFill>
              </a:rPr>
              <a:t>];</a:t>
            </a:r>
          </a:p>
          <a:p>
            <a:pPr>
              <a:lnSpc>
                <a:spcPct val="200000"/>
              </a:lnSpc>
            </a:pPr>
            <a:r>
              <a:rPr lang="en-IN" dirty="0">
                <a:solidFill>
                  <a:schemeClr val="bg1"/>
                </a:solidFill>
              </a:rPr>
              <a:t>tupleOptional = ["test"];</a:t>
            </a:r>
          </a:p>
          <a:p>
            <a:pPr>
              <a:lnSpc>
                <a:spcPct val="200000"/>
              </a:lnSpc>
            </a:pPr>
            <a:r>
              <a:rPr lang="en-IN" dirty="0">
                <a:solidFill>
                  <a:schemeClr val="bg1"/>
                </a:solidFill>
              </a:rPr>
              <a:t>console.log(`tupleOptional[0] : ${tupleOptional[0]}`);</a:t>
            </a:r>
          </a:p>
          <a:p>
            <a:pPr>
              <a:lnSpc>
                <a:spcPct val="200000"/>
              </a:lnSpc>
            </a:pPr>
            <a:r>
              <a:rPr lang="en-IN" dirty="0">
                <a:solidFill>
                  <a:schemeClr val="bg1"/>
                </a:solidFill>
              </a:rPr>
              <a:t>console.log(`tupleOptional[1] : ${tupleOptional[1</a:t>
            </a:r>
            <a:r>
              <a:rPr lang="en-IN" dirty="0" smtClean="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27084697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dirty="0">
              <a:latin typeface="Roboto"/>
              <a:cs typeface="Roboto"/>
            </a:endParaRPr>
          </a:p>
        </p:txBody>
      </p:sp>
      <p:sp>
        <p:nvSpPr>
          <p:cNvPr id="3" name="Rectangle 2"/>
          <p:cNvSpPr/>
          <p:nvPr/>
        </p:nvSpPr>
        <p:spPr>
          <a:xfrm>
            <a:off x="304800" y="361950"/>
            <a:ext cx="3001656" cy="369332"/>
          </a:xfrm>
          <a:prstGeom prst="rect">
            <a:avLst/>
          </a:prstGeom>
        </p:spPr>
        <p:txBody>
          <a:bodyPr wrap="none">
            <a:spAutoFit/>
          </a:bodyPr>
          <a:lstStyle/>
          <a:p>
            <a:r>
              <a:rPr lang="en-IN" b="1" dirty="0">
                <a:solidFill>
                  <a:srgbClr val="0070C0"/>
                </a:solidFill>
                <a:latin typeface="Nunito Sans"/>
              </a:rPr>
              <a:t>Tuples and spread syntax</a:t>
            </a:r>
            <a:endParaRPr lang="en-IN" b="1" i="0" dirty="0">
              <a:solidFill>
                <a:srgbClr val="0070C0"/>
              </a:solidFill>
              <a:effectLst/>
              <a:latin typeface="Nunito Sans"/>
            </a:endParaRPr>
          </a:p>
        </p:txBody>
      </p:sp>
      <p:sp>
        <p:nvSpPr>
          <p:cNvPr id="4" name="Rectangle 3"/>
          <p:cNvSpPr/>
          <p:nvPr/>
        </p:nvSpPr>
        <p:spPr>
          <a:xfrm>
            <a:off x="457200" y="1033951"/>
            <a:ext cx="6019800" cy="2308324"/>
          </a:xfrm>
          <a:prstGeom prst="rect">
            <a:avLst/>
          </a:prstGeom>
          <a:solidFill>
            <a:schemeClr val="tx1"/>
          </a:solidFill>
        </p:spPr>
        <p:txBody>
          <a:bodyPr wrap="square">
            <a:spAutoFit/>
          </a:bodyPr>
          <a:lstStyle/>
          <a:p>
            <a:pPr>
              <a:lnSpc>
                <a:spcPct val="200000"/>
              </a:lnSpc>
            </a:pPr>
            <a:r>
              <a:rPr lang="en-IN" dirty="0">
                <a:solidFill>
                  <a:schemeClr val="bg1"/>
                </a:solidFill>
              </a:rPr>
              <a:t>let tupleRest: [number, ...string</a:t>
            </a:r>
            <a:r>
              <a:rPr lang="en-IN" dirty="0" smtClean="0">
                <a:solidFill>
                  <a:schemeClr val="bg1"/>
                </a:solidFill>
              </a:rPr>
              <a:t>[]];</a:t>
            </a:r>
          </a:p>
          <a:p>
            <a:pPr>
              <a:lnSpc>
                <a:spcPct val="200000"/>
              </a:lnSpc>
            </a:pPr>
            <a:r>
              <a:rPr lang="en-IN" dirty="0">
                <a:solidFill>
                  <a:schemeClr val="bg1"/>
                </a:solidFill>
              </a:rPr>
              <a:t>tupleRest = [1</a:t>
            </a:r>
            <a:r>
              <a:rPr lang="en-IN" dirty="0" smtClean="0">
                <a:solidFill>
                  <a:schemeClr val="bg1"/>
                </a:solidFill>
              </a:rPr>
              <a:t>];</a:t>
            </a:r>
          </a:p>
          <a:p>
            <a:pPr>
              <a:lnSpc>
                <a:spcPct val="200000"/>
              </a:lnSpc>
            </a:pPr>
            <a:r>
              <a:rPr lang="en-IN" dirty="0" smtClean="0">
                <a:solidFill>
                  <a:schemeClr val="bg1"/>
                </a:solidFill>
              </a:rPr>
              <a:t>tupleRest </a:t>
            </a:r>
            <a:r>
              <a:rPr lang="en-IN" dirty="0">
                <a:solidFill>
                  <a:schemeClr val="bg1"/>
                </a:solidFill>
              </a:rPr>
              <a:t>= [1, "string1</a:t>
            </a:r>
            <a:r>
              <a:rPr lang="en-IN" dirty="0" smtClean="0">
                <a:solidFill>
                  <a:schemeClr val="bg1"/>
                </a:solidFill>
              </a:rPr>
              <a:t>"];</a:t>
            </a:r>
            <a:endParaRPr lang="en-IN" dirty="0">
              <a:solidFill>
                <a:schemeClr val="bg1"/>
              </a:solidFill>
            </a:endParaRPr>
          </a:p>
          <a:p>
            <a:pPr>
              <a:lnSpc>
                <a:spcPct val="200000"/>
              </a:lnSpc>
            </a:pPr>
            <a:r>
              <a:rPr lang="en-IN" dirty="0">
                <a:solidFill>
                  <a:schemeClr val="bg1"/>
                </a:solidFill>
              </a:rPr>
              <a:t>tupleRest = [1, "string1", "string2"];</a:t>
            </a:r>
          </a:p>
        </p:txBody>
      </p:sp>
    </p:spTree>
    <p:extLst>
      <p:ext uri="{BB962C8B-B14F-4D97-AF65-F5344CB8AC3E}">
        <p14:creationId xmlns:p14="http://schemas.microsoft.com/office/powerpoint/2010/main" val="2355146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dirty="0">
              <a:latin typeface="Roboto"/>
              <a:cs typeface="Roboto"/>
            </a:endParaRPr>
          </a:p>
        </p:txBody>
      </p:sp>
      <p:sp>
        <p:nvSpPr>
          <p:cNvPr id="3" name="Rectangle 2"/>
          <p:cNvSpPr/>
          <p:nvPr/>
        </p:nvSpPr>
        <p:spPr>
          <a:xfrm>
            <a:off x="304800" y="209550"/>
            <a:ext cx="2454518" cy="369332"/>
          </a:xfrm>
          <a:prstGeom prst="rect">
            <a:avLst/>
          </a:prstGeom>
        </p:spPr>
        <p:txBody>
          <a:bodyPr wrap="none">
            <a:spAutoFit/>
          </a:bodyPr>
          <a:lstStyle/>
          <a:p>
            <a:r>
              <a:rPr lang="en-IN" b="1" dirty="0">
                <a:solidFill>
                  <a:srgbClr val="0070C0"/>
                </a:solidFill>
                <a:latin typeface="Nunito Sans"/>
              </a:rPr>
              <a:t>Object destructuring</a:t>
            </a:r>
            <a:endParaRPr lang="en-IN" b="1" i="0" dirty="0">
              <a:solidFill>
                <a:srgbClr val="0070C0"/>
              </a:solidFill>
              <a:effectLst/>
              <a:latin typeface="Nunito Sans"/>
            </a:endParaRPr>
          </a:p>
        </p:txBody>
      </p:sp>
      <p:sp>
        <p:nvSpPr>
          <p:cNvPr id="4" name="Rectangle 3"/>
          <p:cNvSpPr/>
          <p:nvPr/>
        </p:nvSpPr>
        <p:spPr>
          <a:xfrm>
            <a:off x="381000" y="731282"/>
            <a:ext cx="8001000" cy="4247317"/>
          </a:xfrm>
          <a:prstGeom prst="rect">
            <a:avLst/>
          </a:prstGeom>
          <a:solidFill>
            <a:schemeClr val="tx1"/>
          </a:solidFill>
        </p:spPr>
        <p:txBody>
          <a:bodyPr wrap="square">
            <a:spAutoFit/>
          </a:bodyPr>
          <a:lstStyle/>
          <a:p>
            <a:pPr>
              <a:lnSpc>
                <a:spcPct val="150000"/>
              </a:lnSpc>
            </a:pPr>
            <a:r>
              <a:rPr lang="en-US" dirty="0">
                <a:solidFill>
                  <a:schemeClr val="bg1"/>
                </a:solidFill>
              </a:rPr>
              <a:t>let complexObject = {</a:t>
            </a:r>
          </a:p>
          <a:p>
            <a:pPr>
              <a:lnSpc>
                <a:spcPct val="150000"/>
              </a:lnSpc>
            </a:pPr>
            <a:r>
              <a:rPr lang="en-US" dirty="0">
                <a:solidFill>
                  <a:schemeClr val="bg1"/>
                </a:solidFill>
              </a:rPr>
              <a:t> aNum: 1,</a:t>
            </a:r>
          </a:p>
          <a:p>
            <a:pPr>
              <a:lnSpc>
                <a:spcPct val="150000"/>
              </a:lnSpc>
            </a:pPr>
            <a:r>
              <a:rPr lang="en-US" dirty="0">
                <a:solidFill>
                  <a:schemeClr val="bg1"/>
                </a:solidFill>
              </a:rPr>
              <a:t> bStr: "name",</a:t>
            </a:r>
          </a:p>
          <a:p>
            <a:pPr>
              <a:lnSpc>
                <a:spcPct val="150000"/>
              </a:lnSpc>
            </a:pPr>
            <a:r>
              <a:rPr lang="en-US" dirty="0">
                <a:solidFill>
                  <a:schemeClr val="bg1"/>
                </a:solidFill>
              </a:rPr>
              <a:t> cBool: true</a:t>
            </a:r>
          </a:p>
          <a:p>
            <a:pPr>
              <a:lnSpc>
                <a:spcPct val="150000"/>
              </a:lnSpc>
            </a:pPr>
            <a:r>
              <a:rPr lang="en-US" dirty="0" smtClean="0">
                <a:solidFill>
                  <a:schemeClr val="bg1"/>
                </a:solidFill>
              </a:rPr>
              <a:t>}</a:t>
            </a:r>
            <a:endParaRPr lang="en-US" dirty="0">
              <a:solidFill>
                <a:schemeClr val="bg1"/>
              </a:solidFill>
            </a:endParaRPr>
          </a:p>
          <a:p>
            <a:pPr>
              <a:lnSpc>
                <a:spcPct val="150000"/>
              </a:lnSpc>
            </a:pPr>
            <a:r>
              <a:rPr lang="en-IN" dirty="0">
                <a:solidFill>
                  <a:schemeClr val="bg1"/>
                </a:solidFill>
              </a:rPr>
              <a:t>let { aNum, bStr, cBool } = complexObject</a:t>
            </a:r>
            <a:r>
              <a:rPr lang="en-IN" dirty="0" smtClean="0">
                <a:solidFill>
                  <a:schemeClr val="bg1"/>
                </a:solidFill>
              </a:rPr>
              <a:t>;</a:t>
            </a:r>
          </a:p>
          <a:p>
            <a:pPr>
              <a:lnSpc>
                <a:spcPct val="150000"/>
              </a:lnSpc>
            </a:pPr>
            <a:r>
              <a:rPr lang="en-IN" dirty="0">
                <a:solidFill>
                  <a:schemeClr val="bg1"/>
                </a:solidFill>
              </a:rPr>
              <a:t>console.log(`aNum : ${aNum}`);</a:t>
            </a:r>
          </a:p>
          <a:p>
            <a:pPr>
              <a:lnSpc>
                <a:spcPct val="150000"/>
              </a:lnSpc>
            </a:pPr>
            <a:r>
              <a:rPr lang="en-IN" dirty="0">
                <a:solidFill>
                  <a:schemeClr val="bg1"/>
                </a:solidFill>
              </a:rPr>
              <a:t>console.log(`bStr : ${bStr}`);</a:t>
            </a:r>
          </a:p>
          <a:p>
            <a:pPr>
              <a:lnSpc>
                <a:spcPct val="150000"/>
              </a:lnSpc>
            </a:pPr>
            <a:r>
              <a:rPr lang="en-IN" dirty="0">
                <a:solidFill>
                  <a:schemeClr val="bg1"/>
                </a:solidFill>
              </a:rPr>
              <a:t>console.log(`cBool : ${cBool</a:t>
            </a:r>
            <a:r>
              <a:rPr lang="en-IN" dirty="0" smtClean="0">
                <a:solidFill>
                  <a:schemeClr val="bg1"/>
                </a:solidFill>
              </a:rPr>
              <a:t>}`);</a:t>
            </a:r>
          </a:p>
          <a:p>
            <a:pPr>
              <a:lnSpc>
                <a:spcPct val="150000"/>
              </a:lnSpc>
            </a:pPr>
            <a:r>
              <a:rPr lang="en-IN" dirty="0">
                <a:solidFill>
                  <a:schemeClr val="bg1"/>
                </a:solidFill>
              </a:rPr>
              <a:t>let { aNum: objId, bStr: objName, cBool: isValid } = complexObject;</a:t>
            </a:r>
          </a:p>
        </p:txBody>
      </p:sp>
    </p:spTree>
    <p:extLst>
      <p:ext uri="{BB962C8B-B14F-4D97-AF65-F5344CB8AC3E}">
        <p14:creationId xmlns:p14="http://schemas.microsoft.com/office/powerpoint/2010/main" val="23616008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56350"/>
            <a:ext cx="9144000" cy="4487545"/>
            <a:chOff x="0" y="656350"/>
            <a:chExt cx="9144000" cy="4487545"/>
          </a:xfrm>
        </p:grpSpPr>
        <p:sp>
          <p:nvSpPr>
            <p:cNvPr id="3" name="object 3"/>
            <p:cNvSpPr/>
            <p:nvPr/>
          </p:nvSpPr>
          <p:spPr>
            <a:xfrm>
              <a:off x="0" y="764950"/>
              <a:ext cx="9144000" cy="4378960"/>
            </a:xfrm>
            <a:custGeom>
              <a:avLst/>
              <a:gdLst/>
              <a:ahLst/>
              <a:cxnLst/>
              <a:rect l="l" t="t" r="r" b="b"/>
              <a:pathLst>
                <a:path w="9144000" h="4378960">
                  <a:moveTo>
                    <a:pt x="0" y="4378549"/>
                  </a:moveTo>
                  <a:lnTo>
                    <a:pt x="9143999" y="4378549"/>
                  </a:lnTo>
                  <a:lnTo>
                    <a:pt x="9143999" y="0"/>
                  </a:lnTo>
                  <a:lnTo>
                    <a:pt x="0" y="0"/>
                  </a:lnTo>
                  <a:lnTo>
                    <a:pt x="0" y="4378549"/>
                  </a:lnTo>
                  <a:close/>
                </a:path>
              </a:pathLst>
            </a:custGeom>
            <a:solidFill>
              <a:srgbClr val="FAFAFA"/>
            </a:solidFill>
          </p:spPr>
          <p:txBody>
            <a:bodyPr wrap="square" lIns="0" tIns="0" rIns="0" bIns="0" rtlCol="0"/>
            <a:lstStyle/>
            <a:p>
              <a:endParaRPr/>
            </a:p>
          </p:txBody>
        </p:sp>
        <p:pic>
          <p:nvPicPr>
            <p:cNvPr id="4" name="object 4"/>
            <p:cNvPicPr/>
            <p:nvPr/>
          </p:nvPicPr>
          <p:blipFill>
            <a:blip r:embed="rId2" cstate="print"/>
            <a:stretch>
              <a:fillRect/>
            </a:stretch>
          </p:blipFill>
          <p:spPr>
            <a:xfrm>
              <a:off x="0" y="656350"/>
              <a:ext cx="9143999" cy="108599"/>
            </a:xfrm>
            <a:prstGeom prst="rect">
              <a:avLst/>
            </a:prstGeom>
          </p:spPr>
        </p:pic>
      </p:grpSp>
      <p:sp>
        <p:nvSpPr>
          <p:cNvPr id="5" name="object 5"/>
          <p:cNvSpPr txBox="1">
            <a:spLocks noGrp="1"/>
          </p:cNvSpPr>
          <p:nvPr>
            <p:ph type="title"/>
          </p:nvPr>
        </p:nvSpPr>
        <p:spPr>
          <a:xfrm>
            <a:off x="171275" y="157743"/>
            <a:ext cx="907415" cy="299720"/>
          </a:xfrm>
          <a:prstGeom prst="rect">
            <a:avLst/>
          </a:prstGeom>
        </p:spPr>
        <p:txBody>
          <a:bodyPr vert="horz" wrap="square" lIns="0" tIns="12700" rIns="0" bIns="0" rtlCol="0">
            <a:spAutoFit/>
          </a:bodyPr>
          <a:lstStyle/>
          <a:p>
            <a:pPr marL="12700">
              <a:lnSpc>
                <a:spcPct val="100000"/>
              </a:lnSpc>
              <a:spcBef>
                <a:spcPts val="100"/>
              </a:spcBef>
            </a:pPr>
            <a:r>
              <a:rPr sz="1800" b="0" spc="-25" dirty="0">
                <a:latin typeface="Roboto"/>
                <a:cs typeface="Roboto"/>
              </a:rPr>
              <a:t>Function</a:t>
            </a:r>
            <a:endParaRPr sz="1800">
              <a:latin typeface="Roboto"/>
              <a:cs typeface="Roboto"/>
            </a:endParaRPr>
          </a:p>
        </p:txBody>
      </p:sp>
      <p:sp>
        <p:nvSpPr>
          <p:cNvPr id="6" name="object 6"/>
          <p:cNvSpPr txBox="1"/>
          <p:nvPr/>
        </p:nvSpPr>
        <p:spPr>
          <a:xfrm>
            <a:off x="326400" y="1321229"/>
            <a:ext cx="8055600" cy="566822"/>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212529"/>
                </a:solidFill>
                <a:latin typeface="Roboto"/>
                <a:cs typeface="Roboto"/>
              </a:rPr>
              <a:t>TypeScript</a:t>
            </a:r>
            <a:r>
              <a:rPr dirty="0">
                <a:solidFill>
                  <a:srgbClr val="212529"/>
                </a:solidFill>
                <a:latin typeface="Roboto"/>
                <a:cs typeface="Roboto"/>
              </a:rPr>
              <a:t> </a:t>
            </a:r>
            <a:r>
              <a:rPr spc="-15" dirty="0">
                <a:solidFill>
                  <a:srgbClr val="212529"/>
                </a:solidFill>
                <a:latin typeface="Roboto"/>
                <a:cs typeface="Roboto"/>
              </a:rPr>
              <a:t>functions</a:t>
            </a:r>
            <a:r>
              <a:rPr dirty="0">
                <a:solidFill>
                  <a:srgbClr val="212529"/>
                </a:solidFill>
                <a:latin typeface="Roboto"/>
                <a:cs typeface="Roboto"/>
              </a:rPr>
              <a:t> </a:t>
            </a:r>
            <a:r>
              <a:rPr spc="-15" dirty="0">
                <a:solidFill>
                  <a:srgbClr val="212529"/>
                </a:solidFill>
                <a:latin typeface="Roboto"/>
                <a:cs typeface="Roboto"/>
              </a:rPr>
              <a:t>are</a:t>
            </a:r>
            <a:r>
              <a:rPr dirty="0">
                <a:solidFill>
                  <a:srgbClr val="212529"/>
                </a:solidFill>
                <a:latin typeface="Roboto"/>
                <a:cs typeface="Roboto"/>
              </a:rPr>
              <a:t> </a:t>
            </a:r>
            <a:r>
              <a:rPr spc="-15" dirty="0">
                <a:solidFill>
                  <a:srgbClr val="212529"/>
                </a:solidFill>
                <a:latin typeface="Roboto"/>
                <a:cs typeface="Roboto"/>
              </a:rPr>
              <a:t>the</a:t>
            </a:r>
            <a:r>
              <a:rPr dirty="0">
                <a:solidFill>
                  <a:srgbClr val="212529"/>
                </a:solidFill>
                <a:latin typeface="Roboto"/>
                <a:cs typeface="Roboto"/>
              </a:rPr>
              <a:t> </a:t>
            </a:r>
            <a:r>
              <a:rPr spc="-20" dirty="0">
                <a:solidFill>
                  <a:srgbClr val="212529"/>
                </a:solidFill>
                <a:latin typeface="Roboto"/>
                <a:cs typeface="Roboto"/>
              </a:rPr>
              <a:t>building</a:t>
            </a:r>
            <a:r>
              <a:rPr dirty="0">
                <a:solidFill>
                  <a:srgbClr val="212529"/>
                </a:solidFill>
                <a:latin typeface="Roboto"/>
                <a:cs typeface="Roboto"/>
              </a:rPr>
              <a:t> </a:t>
            </a:r>
            <a:r>
              <a:rPr spc="-10" dirty="0">
                <a:solidFill>
                  <a:srgbClr val="212529"/>
                </a:solidFill>
                <a:latin typeface="Roboto"/>
                <a:cs typeface="Roboto"/>
              </a:rPr>
              <a:t>blocks</a:t>
            </a:r>
            <a:r>
              <a:rPr dirty="0">
                <a:solidFill>
                  <a:srgbClr val="212529"/>
                </a:solidFill>
                <a:latin typeface="Roboto"/>
                <a:cs typeface="Roboto"/>
              </a:rPr>
              <a:t> </a:t>
            </a:r>
            <a:r>
              <a:rPr spc="5" dirty="0">
                <a:solidFill>
                  <a:srgbClr val="212529"/>
                </a:solidFill>
                <a:latin typeface="Roboto"/>
                <a:cs typeface="Roboto"/>
              </a:rPr>
              <a:t>of </a:t>
            </a:r>
            <a:r>
              <a:rPr spc="-10" dirty="0">
                <a:solidFill>
                  <a:srgbClr val="212529"/>
                </a:solidFill>
                <a:latin typeface="Roboto"/>
                <a:cs typeface="Roboto"/>
              </a:rPr>
              <a:t>readable,</a:t>
            </a:r>
            <a:r>
              <a:rPr dirty="0">
                <a:solidFill>
                  <a:srgbClr val="212529"/>
                </a:solidFill>
                <a:latin typeface="Roboto"/>
                <a:cs typeface="Roboto"/>
              </a:rPr>
              <a:t> </a:t>
            </a:r>
            <a:r>
              <a:rPr spc="-15" dirty="0">
                <a:solidFill>
                  <a:srgbClr val="212529"/>
                </a:solidFill>
                <a:latin typeface="Roboto"/>
                <a:cs typeface="Roboto"/>
              </a:rPr>
              <a:t>maintainable,</a:t>
            </a:r>
            <a:r>
              <a:rPr dirty="0">
                <a:solidFill>
                  <a:srgbClr val="212529"/>
                </a:solidFill>
                <a:latin typeface="Roboto"/>
                <a:cs typeface="Roboto"/>
              </a:rPr>
              <a:t> </a:t>
            </a:r>
            <a:r>
              <a:rPr spc="-15" dirty="0">
                <a:solidFill>
                  <a:srgbClr val="212529"/>
                </a:solidFill>
                <a:latin typeface="Roboto"/>
                <a:cs typeface="Roboto"/>
              </a:rPr>
              <a:t>and</a:t>
            </a:r>
            <a:r>
              <a:rPr dirty="0">
                <a:solidFill>
                  <a:srgbClr val="212529"/>
                </a:solidFill>
                <a:latin typeface="Roboto"/>
                <a:cs typeface="Roboto"/>
              </a:rPr>
              <a:t> </a:t>
            </a:r>
            <a:r>
              <a:rPr spc="-15" dirty="0">
                <a:solidFill>
                  <a:srgbClr val="212529"/>
                </a:solidFill>
                <a:latin typeface="Roboto"/>
                <a:cs typeface="Roboto"/>
              </a:rPr>
              <a:t>reusable</a:t>
            </a:r>
            <a:r>
              <a:rPr dirty="0">
                <a:solidFill>
                  <a:srgbClr val="212529"/>
                </a:solidFill>
                <a:latin typeface="Roboto"/>
                <a:cs typeface="Roboto"/>
              </a:rPr>
              <a:t> </a:t>
            </a:r>
            <a:r>
              <a:rPr spc="-10" dirty="0">
                <a:solidFill>
                  <a:srgbClr val="212529"/>
                </a:solidFill>
                <a:latin typeface="Roboto"/>
                <a:cs typeface="Roboto"/>
              </a:rPr>
              <a:t>code.</a:t>
            </a:r>
            <a:endParaRPr dirty="0">
              <a:latin typeface="Roboto"/>
              <a:cs typeface="Roboto"/>
            </a:endParaRPr>
          </a:p>
        </p:txBody>
      </p:sp>
      <p:pic>
        <p:nvPicPr>
          <p:cNvPr id="7" name="object 7"/>
          <p:cNvPicPr/>
          <p:nvPr/>
        </p:nvPicPr>
        <p:blipFill>
          <a:blip r:embed="rId3" cstate="print"/>
          <a:stretch>
            <a:fillRect/>
          </a:stretch>
        </p:blipFill>
        <p:spPr>
          <a:xfrm>
            <a:off x="331574" y="2258837"/>
            <a:ext cx="7858124" cy="1685924"/>
          </a:xfrm>
          <a:prstGeom prst="rect">
            <a:avLst/>
          </a:prstGeom>
        </p:spPr>
      </p:pic>
    </p:spTree>
    <p:extLst>
      <p:ext uri="{BB962C8B-B14F-4D97-AF65-F5344CB8AC3E}">
        <p14:creationId xmlns:p14="http://schemas.microsoft.com/office/powerpoint/2010/main" val="39654382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a:latin typeface="Roboto"/>
              <a:cs typeface="Roboto"/>
            </a:endParaRPr>
          </a:p>
        </p:txBody>
      </p:sp>
      <p:sp>
        <p:nvSpPr>
          <p:cNvPr id="4" name="Rectangle 3"/>
          <p:cNvSpPr/>
          <p:nvPr/>
        </p:nvSpPr>
        <p:spPr>
          <a:xfrm>
            <a:off x="228600" y="285750"/>
            <a:ext cx="4878259" cy="369332"/>
          </a:xfrm>
          <a:prstGeom prst="rect">
            <a:avLst/>
          </a:prstGeom>
        </p:spPr>
        <p:txBody>
          <a:bodyPr wrap="none">
            <a:spAutoFit/>
          </a:bodyPr>
          <a:lstStyle/>
          <a:p>
            <a:r>
              <a:rPr lang="en-US" b="1" dirty="0">
                <a:solidFill>
                  <a:srgbClr val="0070C0"/>
                </a:solidFill>
                <a:latin typeface="var(--font-family-heading-lesson-markdown)"/>
              </a:rPr>
              <a:t>Function Signatures and the void Keyword</a:t>
            </a:r>
            <a:endParaRPr lang="en-IN" b="1" i="0" dirty="0">
              <a:solidFill>
                <a:srgbClr val="0070C0"/>
              </a:solidFill>
              <a:effectLst/>
              <a:latin typeface="var(--font-family-heading-lesson-markdown)"/>
            </a:endParaRPr>
          </a:p>
        </p:txBody>
      </p:sp>
      <p:sp>
        <p:nvSpPr>
          <p:cNvPr id="6" name="Rectangle 5"/>
          <p:cNvSpPr/>
          <p:nvPr/>
        </p:nvSpPr>
        <p:spPr>
          <a:xfrm>
            <a:off x="381000" y="1022022"/>
            <a:ext cx="6671930" cy="2062103"/>
          </a:xfrm>
          <a:prstGeom prst="rect">
            <a:avLst/>
          </a:prstGeom>
          <a:solidFill>
            <a:schemeClr val="tx1"/>
          </a:solidFill>
        </p:spPr>
        <p:txBody>
          <a:bodyPr wrap="square">
            <a:spAutoFit/>
          </a:bodyPr>
          <a:lstStyle/>
          <a:p>
            <a:r>
              <a:rPr lang="en-US" sz="1600" dirty="0">
                <a:solidFill>
                  <a:schemeClr val="bg1"/>
                </a:solidFill>
              </a:rPr>
              <a:t>// This function calculates the result of (a * b) + c</a:t>
            </a:r>
          </a:p>
          <a:p>
            <a:r>
              <a:rPr lang="en-US" sz="1600" dirty="0">
                <a:solidFill>
                  <a:schemeClr val="bg1"/>
                </a:solidFill>
              </a:rPr>
              <a:t>function calculate(a, b, c) </a:t>
            </a:r>
            <a:r>
              <a:rPr lang="en-US" sz="1600" dirty="0" smtClean="0">
                <a:solidFill>
                  <a:schemeClr val="bg1"/>
                </a:solidFill>
              </a:rPr>
              <a:t>{</a:t>
            </a:r>
            <a:endParaRPr lang="en-US" sz="1600" dirty="0">
              <a:solidFill>
                <a:schemeClr val="bg1"/>
              </a:solidFill>
            </a:endParaRPr>
          </a:p>
          <a:p>
            <a:r>
              <a:rPr lang="en-US" sz="1600" dirty="0">
                <a:solidFill>
                  <a:schemeClr val="bg1"/>
                </a:solidFill>
              </a:rPr>
              <a:t>  // Return the result of (a * b) + c</a:t>
            </a:r>
          </a:p>
          <a:p>
            <a:r>
              <a:rPr lang="en-US" sz="1600" dirty="0">
                <a:solidFill>
                  <a:schemeClr val="bg1"/>
                </a:solidFill>
              </a:rPr>
              <a:t>  return (a * b) + c;</a:t>
            </a:r>
          </a:p>
          <a:p>
            <a:r>
              <a:rPr lang="en-US" sz="1600" dirty="0">
                <a:solidFill>
                  <a:schemeClr val="bg1"/>
                </a:solidFill>
              </a:rPr>
              <a:t>  </a:t>
            </a:r>
            <a:r>
              <a:rPr lang="en-US" sz="1600" dirty="0" smtClean="0">
                <a:solidFill>
                  <a:schemeClr val="bg1"/>
                </a:solidFill>
              </a:rPr>
              <a:t>}</a:t>
            </a:r>
            <a:endParaRPr lang="en-US" sz="1600" dirty="0">
              <a:solidFill>
                <a:schemeClr val="bg1"/>
              </a:solidFill>
            </a:endParaRPr>
          </a:p>
          <a:p>
            <a:r>
              <a:rPr lang="en-US" sz="1600" dirty="0">
                <a:solidFill>
                  <a:schemeClr val="bg1"/>
                </a:solidFill>
              </a:rPr>
              <a:t>// Log the result of calling the calculate function with arguments 3, 2 and 1</a:t>
            </a:r>
          </a:p>
          <a:p>
            <a:r>
              <a:rPr lang="en-US" sz="1600" dirty="0">
                <a:solidFill>
                  <a:schemeClr val="bg1"/>
                </a:solidFill>
              </a:rPr>
              <a:t>console.log("calculate() = " + calculate(3, 2, 1</a:t>
            </a:r>
            <a:r>
              <a:rPr lang="en-US" sz="1600" dirty="0" smtClean="0">
                <a:solidFill>
                  <a:schemeClr val="bg1"/>
                </a:solidFill>
              </a:rPr>
              <a:t>));</a:t>
            </a:r>
          </a:p>
          <a:p>
            <a:r>
              <a:rPr lang="en-IN" sz="1600" dirty="0">
                <a:solidFill>
                  <a:schemeClr val="bg1"/>
                </a:solidFill>
              </a:rPr>
              <a:t>console.log("calculate() = " + calculate("2", "3", "1"));</a:t>
            </a:r>
          </a:p>
        </p:txBody>
      </p:sp>
    </p:spTree>
    <p:extLst>
      <p:ext uri="{BB962C8B-B14F-4D97-AF65-F5344CB8AC3E}">
        <p14:creationId xmlns:p14="http://schemas.microsoft.com/office/powerpoint/2010/main" val="8750946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a:latin typeface="Roboto"/>
              <a:cs typeface="Roboto"/>
            </a:endParaRPr>
          </a:p>
        </p:txBody>
      </p:sp>
      <p:sp>
        <p:nvSpPr>
          <p:cNvPr id="4" name="Rectangle 3"/>
          <p:cNvSpPr/>
          <p:nvPr/>
        </p:nvSpPr>
        <p:spPr>
          <a:xfrm>
            <a:off x="228600" y="285750"/>
            <a:ext cx="3993401" cy="369332"/>
          </a:xfrm>
          <a:prstGeom prst="rect">
            <a:avLst/>
          </a:prstGeom>
        </p:spPr>
        <p:txBody>
          <a:bodyPr wrap="none">
            <a:spAutoFit/>
          </a:bodyPr>
          <a:lstStyle/>
          <a:p>
            <a:r>
              <a:rPr lang="en-US" b="1" dirty="0">
                <a:solidFill>
                  <a:srgbClr val="0070C0"/>
                </a:solidFill>
                <a:latin typeface="var(--font-family-heading-lesson-markdown)"/>
              </a:rPr>
              <a:t>Function with Optional parameters</a:t>
            </a:r>
            <a:endParaRPr lang="en-IN" b="1" i="0" dirty="0">
              <a:solidFill>
                <a:srgbClr val="0070C0"/>
              </a:solidFill>
              <a:effectLst/>
              <a:latin typeface="var(--font-family-heading-lesson-markdown)"/>
            </a:endParaRPr>
          </a:p>
        </p:txBody>
      </p:sp>
      <p:sp>
        <p:nvSpPr>
          <p:cNvPr id="6" name="Rectangle 5"/>
          <p:cNvSpPr/>
          <p:nvPr/>
        </p:nvSpPr>
        <p:spPr>
          <a:xfrm>
            <a:off x="381000" y="1022022"/>
            <a:ext cx="8458200" cy="2308324"/>
          </a:xfrm>
          <a:prstGeom prst="rect">
            <a:avLst/>
          </a:prstGeom>
          <a:solidFill>
            <a:schemeClr val="tx1"/>
          </a:solidFill>
        </p:spPr>
        <p:txBody>
          <a:bodyPr wrap="square">
            <a:spAutoFit/>
          </a:bodyPr>
          <a:lstStyle/>
          <a:p>
            <a:r>
              <a:rPr lang="en-US" sz="1600" dirty="0">
                <a:solidFill>
                  <a:schemeClr val="bg1"/>
                </a:solidFill>
              </a:rPr>
              <a:t>function concatValues(a: string, b?: string) {</a:t>
            </a:r>
          </a:p>
          <a:p>
            <a:r>
              <a:rPr lang="en-US" sz="1600" dirty="0">
                <a:solidFill>
                  <a:schemeClr val="bg1"/>
                </a:solidFill>
              </a:rPr>
              <a:t>  console.log(`a + b = ${a + b}`);</a:t>
            </a:r>
          </a:p>
          <a:p>
            <a:r>
              <a:rPr lang="en-US" sz="1600" dirty="0">
                <a:solidFill>
                  <a:schemeClr val="bg1"/>
                </a:solidFill>
              </a:rPr>
              <a:t>}</a:t>
            </a:r>
          </a:p>
          <a:p>
            <a:endParaRPr lang="en-US" sz="1600" dirty="0">
              <a:solidFill>
                <a:schemeClr val="bg1"/>
              </a:solidFill>
            </a:endParaRPr>
          </a:p>
          <a:p>
            <a:r>
              <a:rPr lang="en-US" sz="1600" dirty="0">
                <a:solidFill>
                  <a:schemeClr val="bg1"/>
                </a:solidFill>
              </a:rPr>
              <a:t>// Call the function with two arguments</a:t>
            </a:r>
          </a:p>
          <a:p>
            <a:r>
              <a:rPr lang="en-US" sz="1600" dirty="0">
                <a:solidFill>
                  <a:schemeClr val="bg1"/>
                </a:solidFill>
              </a:rPr>
              <a:t>concatValues("first", "second");</a:t>
            </a:r>
          </a:p>
          <a:p>
            <a:endParaRPr lang="en-US" sz="1600" dirty="0">
              <a:solidFill>
                <a:schemeClr val="bg1"/>
              </a:solidFill>
            </a:endParaRPr>
          </a:p>
          <a:p>
            <a:r>
              <a:rPr lang="en-US" sz="1600" dirty="0">
                <a:solidFill>
                  <a:schemeClr val="bg1"/>
                </a:solidFill>
              </a:rPr>
              <a:t>// Call the function with only one argument</a:t>
            </a:r>
          </a:p>
          <a:p>
            <a:r>
              <a:rPr lang="en-US" sz="1600" dirty="0">
                <a:solidFill>
                  <a:schemeClr val="bg1"/>
                </a:solidFill>
              </a:rPr>
              <a:t>concatValues("third");</a:t>
            </a:r>
          </a:p>
        </p:txBody>
      </p:sp>
      <p:sp>
        <p:nvSpPr>
          <p:cNvPr id="3" name="Rectangle 2"/>
          <p:cNvSpPr/>
          <p:nvPr/>
        </p:nvSpPr>
        <p:spPr>
          <a:xfrm>
            <a:off x="381000" y="3697286"/>
            <a:ext cx="8458200" cy="923330"/>
          </a:xfrm>
          <a:prstGeom prst="rect">
            <a:avLst/>
          </a:prstGeom>
          <a:solidFill>
            <a:schemeClr val="accent6"/>
          </a:solidFill>
        </p:spPr>
        <p:txBody>
          <a:bodyPr wrap="square">
            <a:spAutoFit/>
          </a:bodyPr>
          <a:lstStyle/>
          <a:p>
            <a:r>
              <a:rPr lang="en-US" dirty="0"/>
              <a:t>Note: Any optional parameters must be listed last in the parameter list of the function definition. We can have as many optional parameters as we like as long as nonoptional parameters precede the optional parameters.</a:t>
            </a:r>
            <a:endParaRPr lang="en-IN" dirty="0"/>
          </a:p>
        </p:txBody>
      </p:sp>
    </p:spTree>
    <p:extLst>
      <p:ext uri="{BB962C8B-B14F-4D97-AF65-F5344CB8AC3E}">
        <p14:creationId xmlns:p14="http://schemas.microsoft.com/office/powerpoint/2010/main" val="22130718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a:latin typeface="Roboto"/>
              <a:cs typeface="Roboto"/>
            </a:endParaRPr>
          </a:p>
        </p:txBody>
      </p:sp>
      <p:sp>
        <p:nvSpPr>
          <p:cNvPr id="4" name="Rectangle 3"/>
          <p:cNvSpPr/>
          <p:nvPr/>
        </p:nvSpPr>
        <p:spPr>
          <a:xfrm>
            <a:off x="228600" y="285750"/>
            <a:ext cx="3839513" cy="369332"/>
          </a:xfrm>
          <a:prstGeom prst="rect">
            <a:avLst/>
          </a:prstGeom>
        </p:spPr>
        <p:txBody>
          <a:bodyPr wrap="none">
            <a:spAutoFit/>
          </a:bodyPr>
          <a:lstStyle/>
          <a:p>
            <a:r>
              <a:rPr lang="en-US" b="1" dirty="0">
                <a:solidFill>
                  <a:srgbClr val="0070C0"/>
                </a:solidFill>
                <a:latin typeface="var(--font-family-heading-lesson-markdown)"/>
              </a:rPr>
              <a:t>Function with Default parameters</a:t>
            </a:r>
            <a:endParaRPr lang="en-IN" b="1" i="0" dirty="0">
              <a:solidFill>
                <a:srgbClr val="0070C0"/>
              </a:solidFill>
              <a:effectLst/>
              <a:latin typeface="var(--font-family-heading-lesson-markdown)"/>
            </a:endParaRPr>
          </a:p>
        </p:txBody>
      </p:sp>
      <p:sp>
        <p:nvSpPr>
          <p:cNvPr id="6" name="Rectangle 5"/>
          <p:cNvSpPr/>
          <p:nvPr/>
        </p:nvSpPr>
        <p:spPr>
          <a:xfrm>
            <a:off x="381000" y="1022022"/>
            <a:ext cx="8458200" cy="2554545"/>
          </a:xfrm>
          <a:prstGeom prst="rect">
            <a:avLst/>
          </a:prstGeom>
          <a:solidFill>
            <a:schemeClr val="tx1"/>
          </a:solidFill>
        </p:spPr>
        <p:txBody>
          <a:bodyPr wrap="square">
            <a:spAutoFit/>
          </a:bodyPr>
          <a:lstStyle/>
          <a:p>
            <a:pPr>
              <a:lnSpc>
                <a:spcPct val="200000"/>
              </a:lnSpc>
            </a:pPr>
            <a:r>
              <a:rPr lang="en-US" sz="1600" dirty="0">
                <a:solidFill>
                  <a:schemeClr val="bg1"/>
                </a:solidFill>
              </a:rPr>
              <a:t>function concatWithDefault(a: string, b: string = "default") {</a:t>
            </a:r>
          </a:p>
          <a:p>
            <a:pPr>
              <a:lnSpc>
                <a:spcPct val="200000"/>
              </a:lnSpc>
            </a:pPr>
            <a:r>
              <a:rPr lang="en-US" sz="1600" dirty="0">
                <a:solidFill>
                  <a:schemeClr val="bg1"/>
                </a:solidFill>
              </a:rPr>
              <a:t>  console.log(`a + b = ${a + b}`);</a:t>
            </a:r>
          </a:p>
          <a:p>
            <a:pPr>
              <a:lnSpc>
                <a:spcPct val="200000"/>
              </a:lnSpc>
            </a:pPr>
            <a:r>
              <a:rPr lang="en-US" sz="1600" dirty="0">
                <a:solidFill>
                  <a:schemeClr val="bg1"/>
                </a:solidFill>
              </a:rPr>
              <a:t>}</a:t>
            </a:r>
          </a:p>
          <a:p>
            <a:pPr>
              <a:lnSpc>
                <a:spcPct val="200000"/>
              </a:lnSpc>
            </a:pPr>
            <a:r>
              <a:rPr lang="en-US" sz="1600" dirty="0">
                <a:solidFill>
                  <a:schemeClr val="bg1"/>
                </a:solidFill>
              </a:rPr>
              <a:t>concatWithDefault("first", "second");</a:t>
            </a:r>
          </a:p>
          <a:p>
            <a:pPr>
              <a:lnSpc>
                <a:spcPct val="200000"/>
              </a:lnSpc>
            </a:pPr>
            <a:r>
              <a:rPr lang="en-US" sz="1600" dirty="0">
                <a:solidFill>
                  <a:schemeClr val="bg1"/>
                </a:solidFill>
              </a:rPr>
              <a:t>concatWithDefault("third");</a:t>
            </a:r>
          </a:p>
        </p:txBody>
      </p:sp>
      <p:sp>
        <p:nvSpPr>
          <p:cNvPr id="5" name="Rectangle 4"/>
          <p:cNvSpPr/>
          <p:nvPr/>
        </p:nvSpPr>
        <p:spPr>
          <a:xfrm>
            <a:off x="381000" y="3697286"/>
            <a:ext cx="8458200" cy="923330"/>
          </a:xfrm>
          <a:prstGeom prst="rect">
            <a:avLst/>
          </a:prstGeom>
          <a:solidFill>
            <a:schemeClr val="accent6"/>
          </a:solidFill>
        </p:spPr>
        <p:txBody>
          <a:bodyPr wrap="square">
            <a:spAutoFit/>
          </a:bodyPr>
          <a:lstStyle/>
          <a:p>
            <a:r>
              <a:rPr lang="en-US" dirty="0"/>
              <a:t>Note: Any optional parameters must be listed last in the parameter list of the function definition. We can have as many optional parameters as we like as long as nonoptional parameters precede the optional parameters.</a:t>
            </a:r>
            <a:endParaRPr lang="en-IN" dirty="0"/>
          </a:p>
        </p:txBody>
      </p:sp>
    </p:spTree>
    <p:extLst>
      <p:ext uri="{BB962C8B-B14F-4D97-AF65-F5344CB8AC3E}">
        <p14:creationId xmlns:p14="http://schemas.microsoft.com/office/powerpoint/2010/main" val="38440696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a:latin typeface="Roboto"/>
              <a:cs typeface="Roboto"/>
            </a:endParaRPr>
          </a:p>
        </p:txBody>
      </p:sp>
      <p:sp>
        <p:nvSpPr>
          <p:cNvPr id="4" name="Rectangle 3"/>
          <p:cNvSpPr/>
          <p:nvPr/>
        </p:nvSpPr>
        <p:spPr>
          <a:xfrm>
            <a:off x="228600" y="285750"/>
            <a:ext cx="3557384" cy="369332"/>
          </a:xfrm>
          <a:prstGeom prst="rect">
            <a:avLst/>
          </a:prstGeom>
        </p:spPr>
        <p:txBody>
          <a:bodyPr wrap="none">
            <a:spAutoFit/>
          </a:bodyPr>
          <a:lstStyle/>
          <a:p>
            <a:r>
              <a:rPr lang="en-US" b="1" dirty="0">
                <a:solidFill>
                  <a:srgbClr val="0070C0"/>
                </a:solidFill>
                <a:latin typeface="var(--font-family-heading-lesson-markdown)"/>
              </a:rPr>
              <a:t>Function with Rest parameters</a:t>
            </a:r>
            <a:endParaRPr lang="en-IN" b="1" i="0" dirty="0">
              <a:solidFill>
                <a:srgbClr val="0070C0"/>
              </a:solidFill>
              <a:effectLst/>
              <a:latin typeface="var(--font-family-heading-lesson-markdown)"/>
            </a:endParaRPr>
          </a:p>
        </p:txBody>
      </p:sp>
      <p:sp>
        <p:nvSpPr>
          <p:cNvPr id="6" name="Rectangle 5"/>
          <p:cNvSpPr/>
          <p:nvPr/>
        </p:nvSpPr>
        <p:spPr>
          <a:xfrm>
            <a:off x="304800" y="1428750"/>
            <a:ext cx="8458200" cy="3539430"/>
          </a:xfrm>
          <a:prstGeom prst="rect">
            <a:avLst/>
          </a:prstGeom>
          <a:solidFill>
            <a:schemeClr val="tx1"/>
          </a:solidFill>
        </p:spPr>
        <p:txBody>
          <a:bodyPr wrap="square">
            <a:spAutoFit/>
          </a:bodyPr>
          <a:lstStyle/>
          <a:p>
            <a:pPr>
              <a:lnSpc>
                <a:spcPct val="200000"/>
              </a:lnSpc>
            </a:pPr>
            <a:r>
              <a:rPr lang="en-US" sz="1600" dirty="0">
                <a:solidFill>
                  <a:schemeClr val="bg1"/>
                </a:solidFill>
              </a:rPr>
              <a:t>function testArguments() {</a:t>
            </a:r>
          </a:p>
          <a:p>
            <a:pPr>
              <a:lnSpc>
                <a:spcPct val="200000"/>
              </a:lnSpc>
            </a:pPr>
            <a:r>
              <a:rPr lang="en-US" sz="1600" dirty="0">
                <a:solidFill>
                  <a:schemeClr val="bg1"/>
                </a:solidFill>
              </a:rPr>
              <a:t>  for (var i = 0; i &lt; arguments.length; i++) {</a:t>
            </a:r>
          </a:p>
          <a:p>
            <a:pPr>
              <a:lnSpc>
                <a:spcPct val="200000"/>
              </a:lnSpc>
            </a:pPr>
            <a:r>
              <a:rPr lang="en-US" sz="1600" dirty="0">
                <a:solidFill>
                  <a:schemeClr val="bg1"/>
                </a:solidFill>
              </a:rPr>
              <a:t>    console.log(`argument[${i}] = ${arguments[i]}`);</a:t>
            </a:r>
          </a:p>
          <a:p>
            <a:pPr>
              <a:lnSpc>
                <a:spcPct val="200000"/>
              </a:lnSpc>
            </a:pPr>
            <a:r>
              <a:rPr lang="en-US" sz="1600" dirty="0">
                <a:solidFill>
                  <a:schemeClr val="bg1"/>
                </a:solidFill>
              </a:rPr>
              <a:t>  </a:t>
            </a:r>
            <a:r>
              <a:rPr lang="en-US" sz="1600" dirty="0" smtClean="0">
                <a:solidFill>
                  <a:schemeClr val="bg1"/>
                </a:solidFill>
              </a:rPr>
              <a:t>}</a:t>
            </a:r>
          </a:p>
          <a:p>
            <a:pPr>
              <a:lnSpc>
                <a:spcPct val="200000"/>
              </a:lnSpc>
            </a:pPr>
            <a:r>
              <a:rPr lang="en-US" sz="1600" dirty="0" smtClean="0">
                <a:solidFill>
                  <a:schemeClr val="bg1"/>
                </a:solidFill>
              </a:rPr>
              <a:t>}</a:t>
            </a:r>
            <a:endParaRPr lang="en-US" sz="1600" dirty="0">
              <a:solidFill>
                <a:schemeClr val="bg1"/>
              </a:solidFill>
            </a:endParaRPr>
          </a:p>
          <a:p>
            <a:pPr>
              <a:lnSpc>
                <a:spcPct val="200000"/>
              </a:lnSpc>
            </a:pPr>
            <a:r>
              <a:rPr lang="en-US" sz="1600" dirty="0">
                <a:solidFill>
                  <a:schemeClr val="bg1"/>
                </a:solidFill>
              </a:rPr>
              <a:t>testArguments(1, 2);</a:t>
            </a:r>
          </a:p>
          <a:p>
            <a:pPr>
              <a:lnSpc>
                <a:spcPct val="200000"/>
              </a:lnSpc>
            </a:pPr>
            <a:r>
              <a:rPr lang="en-US" sz="1600" dirty="0">
                <a:solidFill>
                  <a:schemeClr val="bg1"/>
                </a:solidFill>
              </a:rPr>
              <a:t>testArguments("first", "second", "third");</a:t>
            </a:r>
          </a:p>
        </p:txBody>
      </p:sp>
      <p:sp>
        <p:nvSpPr>
          <p:cNvPr id="3" name="Rectangle 2"/>
          <p:cNvSpPr/>
          <p:nvPr/>
        </p:nvSpPr>
        <p:spPr>
          <a:xfrm>
            <a:off x="228600" y="655082"/>
            <a:ext cx="8305800" cy="646331"/>
          </a:xfrm>
          <a:prstGeom prst="rect">
            <a:avLst/>
          </a:prstGeom>
        </p:spPr>
        <p:txBody>
          <a:bodyPr wrap="square">
            <a:spAutoFit/>
          </a:bodyPr>
          <a:lstStyle/>
          <a:p>
            <a:r>
              <a:rPr lang="en-US" dirty="0" smtClean="0"/>
              <a:t>If </a:t>
            </a:r>
            <a:r>
              <a:rPr lang="en-US" dirty="0"/>
              <a:t>we do not specify any parameters in a function definition, we can still access the values that were provided when the function was invoked.</a:t>
            </a:r>
            <a:endParaRPr lang="en-IN" dirty="0"/>
          </a:p>
        </p:txBody>
      </p:sp>
    </p:spTree>
    <p:extLst>
      <p:ext uri="{BB962C8B-B14F-4D97-AF65-F5344CB8AC3E}">
        <p14:creationId xmlns:p14="http://schemas.microsoft.com/office/powerpoint/2010/main" val="3778634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71275" y="157743"/>
            <a:ext cx="2018664"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Roboto"/>
                <a:cs typeface="Roboto"/>
              </a:rPr>
              <a:t>What</a:t>
            </a:r>
            <a:r>
              <a:rPr sz="1800" spc="-20" dirty="0">
                <a:solidFill>
                  <a:srgbClr val="FFFFFF"/>
                </a:solidFill>
                <a:latin typeface="Roboto"/>
                <a:cs typeface="Roboto"/>
              </a:rPr>
              <a:t> is</a:t>
            </a:r>
            <a:r>
              <a:rPr sz="1800" spc="-55" dirty="0">
                <a:solidFill>
                  <a:srgbClr val="FFFFFF"/>
                </a:solidFill>
                <a:latin typeface="Roboto"/>
                <a:cs typeface="Roboto"/>
              </a:rPr>
              <a:t> </a:t>
            </a:r>
            <a:r>
              <a:rPr sz="1800" spc="-30" dirty="0">
                <a:solidFill>
                  <a:srgbClr val="FFFFFF"/>
                </a:solidFill>
                <a:latin typeface="Roboto"/>
                <a:cs typeface="Roboto"/>
              </a:rPr>
              <a:t>TypeScript?</a:t>
            </a:r>
            <a:endParaRPr sz="1800" dirty="0">
              <a:latin typeface="Roboto"/>
              <a:cs typeface="Roboto"/>
            </a:endParaRPr>
          </a:p>
        </p:txBody>
      </p:sp>
      <p:pic>
        <p:nvPicPr>
          <p:cNvPr id="4" name="Picture 3"/>
          <p:cNvPicPr>
            <a:picLocks noChangeAspect="1"/>
          </p:cNvPicPr>
          <p:nvPr/>
        </p:nvPicPr>
        <p:blipFill>
          <a:blip r:embed="rId2"/>
          <a:stretch>
            <a:fillRect/>
          </a:stretch>
        </p:blipFill>
        <p:spPr>
          <a:xfrm>
            <a:off x="1066800" y="157743"/>
            <a:ext cx="6629400" cy="4263781"/>
          </a:xfrm>
          <a:prstGeom prst="rect">
            <a:avLst/>
          </a:prstGeom>
        </p:spPr>
      </p:pic>
    </p:spTree>
    <p:extLst>
      <p:ext uri="{BB962C8B-B14F-4D97-AF65-F5344CB8AC3E}">
        <p14:creationId xmlns:p14="http://schemas.microsoft.com/office/powerpoint/2010/main" val="38054414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349" y="-837461"/>
            <a:ext cx="1122045" cy="1859483"/>
          </a:xfrm>
          <a:prstGeom prst="rect">
            <a:avLst/>
          </a:prstGeom>
        </p:spPr>
        <p:txBody>
          <a:bodyPr vert="horz" wrap="square" lIns="0" tIns="12700" rIns="0" bIns="0" rtlCol="0">
            <a:spAutoFit/>
          </a:bodyPr>
          <a:lstStyle/>
          <a:p>
            <a:pPr marL="12700">
              <a:lnSpc>
                <a:spcPct val="100000"/>
              </a:lnSpc>
              <a:spcBef>
                <a:spcPts val="100"/>
              </a:spcBef>
            </a:pPr>
            <a:r>
              <a:rPr sz="4000" spc="-20" dirty="0">
                <a:solidFill>
                  <a:srgbClr val="FFFFFF"/>
                </a:solidFill>
                <a:latin typeface="Roboto"/>
                <a:cs typeface="Roboto"/>
              </a:rPr>
              <a:t>Basi</a:t>
            </a:r>
            <a:r>
              <a:rPr sz="4000" spc="-15" dirty="0">
                <a:solidFill>
                  <a:srgbClr val="FFFFFF"/>
                </a:solidFill>
                <a:latin typeface="Roboto"/>
                <a:cs typeface="Roboto"/>
              </a:rPr>
              <a:t>c</a:t>
            </a:r>
            <a:r>
              <a:rPr sz="4000" spc="-40" dirty="0">
                <a:solidFill>
                  <a:srgbClr val="FFFFFF"/>
                </a:solidFill>
                <a:latin typeface="Roboto"/>
                <a:cs typeface="Roboto"/>
              </a:rPr>
              <a:t> </a:t>
            </a:r>
            <a:r>
              <a:rPr sz="4000" spc="-70" dirty="0">
                <a:solidFill>
                  <a:srgbClr val="FFFFFF"/>
                </a:solidFill>
                <a:latin typeface="Roboto"/>
                <a:cs typeface="Roboto"/>
              </a:rPr>
              <a:t>T</a:t>
            </a:r>
            <a:r>
              <a:rPr sz="4000" spc="-25" dirty="0">
                <a:solidFill>
                  <a:srgbClr val="FFFFFF"/>
                </a:solidFill>
                <a:latin typeface="Roboto"/>
                <a:cs typeface="Roboto"/>
              </a:rPr>
              <a:t>ype</a:t>
            </a:r>
            <a:endParaRPr sz="4000">
              <a:latin typeface="Roboto"/>
              <a:cs typeface="Roboto"/>
            </a:endParaRPr>
          </a:p>
        </p:txBody>
      </p:sp>
      <p:sp>
        <p:nvSpPr>
          <p:cNvPr id="4" name="Rectangle 3"/>
          <p:cNvSpPr/>
          <p:nvPr/>
        </p:nvSpPr>
        <p:spPr>
          <a:xfrm>
            <a:off x="228600" y="285750"/>
            <a:ext cx="3557384" cy="369332"/>
          </a:xfrm>
          <a:prstGeom prst="rect">
            <a:avLst/>
          </a:prstGeom>
        </p:spPr>
        <p:txBody>
          <a:bodyPr wrap="none">
            <a:spAutoFit/>
          </a:bodyPr>
          <a:lstStyle/>
          <a:p>
            <a:r>
              <a:rPr lang="en-US" b="1" dirty="0">
                <a:solidFill>
                  <a:srgbClr val="0070C0"/>
                </a:solidFill>
                <a:latin typeface="var(--font-family-heading-lesson-markdown)"/>
              </a:rPr>
              <a:t>Function with Rest parameters</a:t>
            </a:r>
            <a:endParaRPr lang="en-IN" b="1" i="0" dirty="0">
              <a:solidFill>
                <a:srgbClr val="0070C0"/>
              </a:solidFill>
              <a:effectLst/>
              <a:latin typeface="var(--font-family-heading-lesson-markdown)"/>
            </a:endParaRPr>
          </a:p>
        </p:txBody>
      </p:sp>
      <p:sp>
        <p:nvSpPr>
          <p:cNvPr id="6" name="Rectangle 5"/>
          <p:cNvSpPr/>
          <p:nvPr/>
        </p:nvSpPr>
        <p:spPr>
          <a:xfrm>
            <a:off x="304800" y="1022022"/>
            <a:ext cx="8458200" cy="3416320"/>
          </a:xfrm>
          <a:prstGeom prst="rect">
            <a:avLst/>
          </a:prstGeom>
          <a:solidFill>
            <a:schemeClr val="tx1"/>
          </a:solidFill>
        </p:spPr>
        <p:txBody>
          <a:bodyPr wrap="square">
            <a:spAutoFit/>
          </a:bodyPr>
          <a:lstStyle/>
          <a:p>
            <a:pPr>
              <a:lnSpc>
                <a:spcPct val="150000"/>
              </a:lnSpc>
            </a:pPr>
            <a:r>
              <a:rPr lang="en-US" sz="1600" dirty="0" smtClean="0">
                <a:solidFill>
                  <a:schemeClr val="bg1"/>
                </a:solidFill>
              </a:rPr>
              <a:t>function </a:t>
            </a:r>
            <a:r>
              <a:rPr lang="en-US" sz="1600" dirty="0">
                <a:solidFill>
                  <a:schemeClr val="bg1"/>
                </a:solidFill>
              </a:rPr>
              <a:t>testArguments(...args: (string[] | number[])) {</a:t>
            </a:r>
          </a:p>
          <a:p>
            <a:pPr>
              <a:lnSpc>
                <a:spcPct val="150000"/>
              </a:lnSpc>
            </a:pPr>
            <a:r>
              <a:rPr lang="en-US" sz="1600" dirty="0">
                <a:solidFill>
                  <a:schemeClr val="bg1"/>
                </a:solidFill>
              </a:rPr>
              <a:t>  for (let i in args) {</a:t>
            </a:r>
          </a:p>
          <a:p>
            <a:pPr>
              <a:lnSpc>
                <a:spcPct val="150000"/>
              </a:lnSpc>
            </a:pPr>
            <a:r>
              <a:rPr lang="en-US" sz="1600" dirty="0">
                <a:solidFill>
                  <a:schemeClr val="bg1"/>
                </a:solidFill>
              </a:rPr>
              <a:t>    // Log each argument in the format `args[i] = argument_value`</a:t>
            </a:r>
          </a:p>
          <a:p>
            <a:pPr>
              <a:lnSpc>
                <a:spcPct val="150000"/>
              </a:lnSpc>
            </a:pPr>
            <a:r>
              <a:rPr lang="en-US" sz="1600" dirty="0">
                <a:solidFill>
                  <a:schemeClr val="bg1"/>
                </a:solidFill>
              </a:rPr>
              <a:t>    console.log(`args[${i}] = ${args[i]}`);</a:t>
            </a:r>
          </a:p>
          <a:p>
            <a:pPr>
              <a:lnSpc>
                <a:spcPct val="150000"/>
              </a:lnSpc>
            </a:pPr>
            <a:r>
              <a:rPr lang="en-US" sz="1600" dirty="0">
                <a:solidFill>
                  <a:schemeClr val="bg1"/>
                </a:solidFill>
              </a:rPr>
              <a:t>  }</a:t>
            </a:r>
          </a:p>
          <a:p>
            <a:pPr>
              <a:lnSpc>
                <a:spcPct val="150000"/>
              </a:lnSpc>
            </a:pPr>
            <a:r>
              <a:rPr lang="en-US" sz="1600" dirty="0">
                <a:solidFill>
                  <a:schemeClr val="bg1"/>
                </a:solidFill>
              </a:rPr>
              <a:t>}</a:t>
            </a:r>
          </a:p>
          <a:p>
            <a:pPr>
              <a:lnSpc>
                <a:spcPct val="150000"/>
              </a:lnSpc>
            </a:pPr>
            <a:r>
              <a:rPr lang="en-US" sz="1600" dirty="0" smtClean="0">
                <a:solidFill>
                  <a:schemeClr val="bg1"/>
                </a:solidFill>
              </a:rPr>
              <a:t>// </a:t>
            </a:r>
            <a:r>
              <a:rPr lang="en-US" sz="1600" dirty="0">
                <a:solidFill>
                  <a:schemeClr val="bg1"/>
                </a:solidFill>
              </a:rPr>
              <a:t>Call the `testArguments` function with different arguements</a:t>
            </a:r>
          </a:p>
          <a:p>
            <a:pPr>
              <a:lnSpc>
                <a:spcPct val="150000"/>
              </a:lnSpc>
            </a:pPr>
            <a:r>
              <a:rPr lang="en-US" sz="1600" dirty="0">
                <a:solidFill>
                  <a:schemeClr val="bg1"/>
                </a:solidFill>
              </a:rPr>
              <a:t>testArguments("1");</a:t>
            </a:r>
          </a:p>
          <a:p>
            <a:pPr>
              <a:lnSpc>
                <a:spcPct val="150000"/>
              </a:lnSpc>
            </a:pPr>
            <a:r>
              <a:rPr lang="en-US" sz="1600" dirty="0">
                <a:solidFill>
                  <a:schemeClr val="bg1"/>
                </a:solidFill>
              </a:rPr>
              <a:t>testArguments(10, 20);</a:t>
            </a:r>
          </a:p>
        </p:txBody>
      </p:sp>
    </p:spTree>
    <p:extLst>
      <p:ext uri="{BB962C8B-B14F-4D97-AF65-F5344CB8AC3E}">
        <p14:creationId xmlns:p14="http://schemas.microsoft.com/office/powerpoint/2010/main" val="19542314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1275" y="157743"/>
            <a:ext cx="2202815"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FFFFFF"/>
                </a:solidFill>
                <a:latin typeface="Roboto"/>
                <a:cs typeface="Roboto"/>
              </a:rPr>
              <a:t>Function:</a:t>
            </a:r>
            <a:r>
              <a:rPr sz="1800" spc="-45" dirty="0">
                <a:solidFill>
                  <a:srgbClr val="FFFFFF"/>
                </a:solidFill>
                <a:latin typeface="Roboto"/>
                <a:cs typeface="Roboto"/>
              </a:rPr>
              <a:t> </a:t>
            </a:r>
            <a:r>
              <a:rPr sz="1800" spc="-20" dirty="0">
                <a:solidFill>
                  <a:srgbClr val="FFFFFF"/>
                </a:solidFill>
                <a:latin typeface="Roboto"/>
                <a:cs typeface="Roboto"/>
              </a:rPr>
              <a:t>overloading</a:t>
            </a:r>
            <a:endParaRPr sz="1800">
              <a:latin typeface="Roboto"/>
              <a:cs typeface="Roboto"/>
            </a:endParaRPr>
          </a:p>
        </p:txBody>
      </p:sp>
      <p:sp>
        <p:nvSpPr>
          <p:cNvPr id="3" name="object 3"/>
          <p:cNvSpPr txBox="1"/>
          <p:nvPr/>
        </p:nvSpPr>
        <p:spPr>
          <a:xfrm>
            <a:off x="477217" y="214813"/>
            <a:ext cx="3261899" cy="382156"/>
          </a:xfrm>
          <a:prstGeom prst="rect">
            <a:avLst/>
          </a:prstGeom>
        </p:spPr>
        <p:txBody>
          <a:bodyPr vert="horz" wrap="square" lIns="0" tIns="12700" rIns="0" bIns="0" rtlCol="0">
            <a:spAutoFit/>
          </a:bodyPr>
          <a:lstStyle/>
          <a:p>
            <a:pPr marL="12700">
              <a:lnSpc>
                <a:spcPct val="100000"/>
              </a:lnSpc>
              <a:spcBef>
                <a:spcPts val="100"/>
              </a:spcBef>
            </a:pPr>
            <a:r>
              <a:rPr lang="en-IN" sz="2400" b="1" spc="-20" dirty="0">
                <a:solidFill>
                  <a:srgbClr val="0070C0"/>
                </a:solidFill>
                <a:latin typeface="Roboto"/>
                <a:cs typeface="Roboto"/>
              </a:rPr>
              <a:t>Function </a:t>
            </a:r>
            <a:r>
              <a:rPr lang="en-IN" sz="2400" b="1" spc="-20" dirty="0" smtClean="0">
                <a:solidFill>
                  <a:srgbClr val="0070C0"/>
                </a:solidFill>
                <a:latin typeface="Roboto"/>
                <a:cs typeface="Roboto"/>
              </a:rPr>
              <a:t>overrides</a:t>
            </a:r>
            <a:endParaRPr sz="2400" b="1" dirty="0">
              <a:solidFill>
                <a:srgbClr val="0070C0"/>
              </a:solidFill>
              <a:latin typeface="Roboto"/>
              <a:cs typeface="Roboto"/>
            </a:endParaRPr>
          </a:p>
        </p:txBody>
      </p:sp>
      <p:sp>
        <p:nvSpPr>
          <p:cNvPr id="8" name="Rectangle 7"/>
          <p:cNvSpPr/>
          <p:nvPr/>
        </p:nvSpPr>
        <p:spPr>
          <a:xfrm>
            <a:off x="381000" y="686380"/>
            <a:ext cx="8305800" cy="646331"/>
          </a:xfrm>
          <a:prstGeom prst="rect">
            <a:avLst/>
          </a:prstGeom>
        </p:spPr>
        <p:txBody>
          <a:bodyPr wrap="square">
            <a:spAutoFit/>
          </a:bodyPr>
          <a:lstStyle/>
          <a:p>
            <a:pPr algn="just"/>
            <a:r>
              <a:rPr lang="en-US" dirty="0"/>
              <a:t>TypeScript provides an alternative to union types when defining a function and allows a function signature to provide different parameter types.</a:t>
            </a:r>
            <a:endParaRPr lang="en-IN" dirty="0"/>
          </a:p>
        </p:txBody>
      </p:sp>
      <p:sp>
        <p:nvSpPr>
          <p:cNvPr id="9" name="Rectangle 8"/>
          <p:cNvSpPr/>
          <p:nvPr/>
        </p:nvSpPr>
        <p:spPr>
          <a:xfrm>
            <a:off x="463040" y="1585108"/>
            <a:ext cx="4572000" cy="2862322"/>
          </a:xfrm>
          <a:prstGeom prst="rect">
            <a:avLst/>
          </a:prstGeom>
          <a:solidFill>
            <a:schemeClr val="tx1"/>
          </a:solidFill>
        </p:spPr>
        <p:txBody>
          <a:bodyPr>
            <a:spAutoFit/>
          </a:bodyPr>
          <a:lstStyle/>
          <a:p>
            <a:r>
              <a:rPr lang="en-US" dirty="0">
                <a:solidFill>
                  <a:schemeClr val="bg1"/>
                </a:solidFill>
              </a:rPr>
              <a:t>function add(a: string, b: string): string;</a:t>
            </a:r>
          </a:p>
          <a:p>
            <a:r>
              <a:rPr lang="en-US" dirty="0">
                <a:solidFill>
                  <a:schemeClr val="bg1"/>
                </a:solidFill>
              </a:rPr>
              <a:t>function add(a: number, b: number): number</a:t>
            </a:r>
            <a:r>
              <a:rPr lang="en-US" dirty="0" smtClean="0">
                <a:solidFill>
                  <a:schemeClr val="bg1"/>
                </a:solidFill>
              </a:rPr>
              <a:t>;</a:t>
            </a:r>
          </a:p>
          <a:p>
            <a:endParaRPr lang="en-US" dirty="0">
              <a:solidFill>
                <a:schemeClr val="bg1"/>
              </a:solidFill>
            </a:endParaRPr>
          </a:p>
          <a:p>
            <a:r>
              <a:rPr lang="en-US" dirty="0">
                <a:solidFill>
                  <a:schemeClr val="bg1"/>
                </a:solidFill>
              </a:rPr>
              <a:t>function add(a: any, b: any) {</a:t>
            </a:r>
          </a:p>
          <a:p>
            <a:r>
              <a:rPr lang="en-US" dirty="0">
                <a:solidFill>
                  <a:schemeClr val="bg1"/>
                </a:solidFill>
              </a:rPr>
              <a:t>  return a + b;</a:t>
            </a:r>
          </a:p>
          <a:p>
            <a:r>
              <a:rPr lang="en-US" dirty="0">
                <a:solidFill>
                  <a:schemeClr val="bg1"/>
                </a:solidFill>
              </a:rPr>
              <a:t>}</a:t>
            </a:r>
          </a:p>
          <a:p>
            <a:endParaRPr lang="en-IN" dirty="0" smtClean="0">
              <a:solidFill>
                <a:schemeClr val="bg1"/>
              </a:solidFill>
            </a:endParaRPr>
          </a:p>
          <a:p>
            <a:r>
              <a:rPr lang="en-US" dirty="0">
                <a:solidFill>
                  <a:schemeClr val="bg1"/>
                </a:solidFill>
              </a:rPr>
              <a:t>add("first", "second");</a:t>
            </a:r>
          </a:p>
          <a:p>
            <a:r>
              <a:rPr lang="en-US" dirty="0">
                <a:solidFill>
                  <a:schemeClr val="bg1"/>
                </a:solidFill>
              </a:rPr>
              <a:t>add(1, 2</a:t>
            </a:r>
            <a:r>
              <a:rPr lang="en-US" dirty="0" smtClean="0">
                <a:solidFill>
                  <a:schemeClr val="bg1"/>
                </a:solidFill>
              </a:rPr>
              <a:t>);</a:t>
            </a:r>
          </a:p>
          <a:p>
            <a:r>
              <a:rPr lang="en-US" dirty="0">
                <a:solidFill>
                  <a:schemeClr val="bg1"/>
                </a:solidFill>
              </a:rPr>
              <a:t>add(true, false);</a:t>
            </a:r>
          </a:p>
        </p:txBody>
      </p:sp>
    </p:spTree>
    <p:extLst>
      <p:ext uri="{BB962C8B-B14F-4D97-AF65-F5344CB8AC3E}">
        <p14:creationId xmlns:p14="http://schemas.microsoft.com/office/powerpoint/2010/main" val="25868868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1275" y="157743"/>
            <a:ext cx="2202815"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FFFFFF"/>
                </a:solidFill>
                <a:latin typeface="Roboto"/>
                <a:cs typeface="Roboto"/>
              </a:rPr>
              <a:t>Function:</a:t>
            </a:r>
            <a:r>
              <a:rPr sz="1800" spc="-45" dirty="0">
                <a:solidFill>
                  <a:srgbClr val="FFFFFF"/>
                </a:solidFill>
                <a:latin typeface="Roboto"/>
                <a:cs typeface="Roboto"/>
              </a:rPr>
              <a:t> </a:t>
            </a:r>
            <a:r>
              <a:rPr sz="1800" spc="-20" dirty="0">
                <a:solidFill>
                  <a:srgbClr val="FFFFFF"/>
                </a:solidFill>
                <a:latin typeface="Roboto"/>
                <a:cs typeface="Roboto"/>
              </a:rPr>
              <a:t>overloading</a:t>
            </a:r>
            <a:endParaRPr sz="1800">
              <a:latin typeface="Roboto"/>
              <a:cs typeface="Roboto"/>
            </a:endParaRPr>
          </a:p>
        </p:txBody>
      </p:sp>
      <p:sp>
        <p:nvSpPr>
          <p:cNvPr id="3" name="object 3"/>
          <p:cNvSpPr txBox="1"/>
          <p:nvPr/>
        </p:nvSpPr>
        <p:spPr>
          <a:xfrm>
            <a:off x="477217" y="214813"/>
            <a:ext cx="3261899" cy="382156"/>
          </a:xfrm>
          <a:prstGeom prst="rect">
            <a:avLst/>
          </a:prstGeom>
        </p:spPr>
        <p:txBody>
          <a:bodyPr vert="horz" wrap="square" lIns="0" tIns="12700" rIns="0" bIns="0" rtlCol="0">
            <a:spAutoFit/>
          </a:bodyPr>
          <a:lstStyle/>
          <a:p>
            <a:pPr marL="12700">
              <a:lnSpc>
                <a:spcPct val="100000"/>
              </a:lnSpc>
              <a:spcBef>
                <a:spcPts val="100"/>
              </a:spcBef>
            </a:pPr>
            <a:r>
              <a:rPr lang="en-IN" sz="2400" b="1" spc="-20" dirty="0">
                <a:solidFill>
                  <a:srgbClr val="0070C0"/>
                </a:solidFill>
                <a:latin typeface="Roboto"/>
                <a:cs typeface="Roboto"/>
              </a:rPr>
              <a:t>Interfaces</a:t>
            </a:r>
            <a:endParaRPr sz="2400" b="1" dirty="0">
              <a:solidFill>
                <a:srgbClr val="0070C0"/>
              </a:solidFill>
              <a:latin typeface="Roboto"/>
              <a:cs typeface="Roboto"/>
            </a:endParaRPr>
          </a:p>
        </p:txBody>
      </p:sp>
      <p:sp>
        <p:nvSpPr>
          <p:cNvPr id="6" name="Rectangle 5"/>
          <p:cNvSpPr/>
          <p:nvPr/>
        </p:nvSpPr>
        <p:spPr>
          <a:xfrm>
            <a:off x="384587" y="538292"/>
            <a:ext cx="8382000" cy="1323439"/>
          </a:xfrm>
          <a:prstGeom prst="rect">
            <a:avLst/>
          </a:prstGeom>
        </p:spPr>
        <p:txBody>
          <a:bodyPr wrap="square">
            <a:spAutoFit/>
          </a:bodyPr>
          <a:lstStyle/>
          <a:p>
            <a:pPr algn="just"/>
            <a:r>
              <a:rPr lang="en-US" sz="1600" dirty="0"/>
              <a:t>Interfaces provide us with a mechanism to define what properties an object must implement and is, therefore, a way for us to define a custom type</a:t>
            </a:r>
            <a:r>
              <a:rPr lang="en-US" sz="1600" dirty="0" smtClean="0"/>
              <a:t>.</a:t>
            </a:r>
          </a:p>
          <a:p>
            <a:pPr algn="just"/>
            <a:endParaRPr lang="en-US" sz="1600" dirty="0"/>
          </a:p>
          <a:p>
            <a:pPr algn="just"/>
            <a:r>
              <a:rPr lang="en-US" sz="1600" dirty="0"/>
              <a:t>By defining an interface, we are describing the properties and functions that an object is expected to have in order to be used by our code.</a:t>
            </a:r>
            <a:endParaRPr lang="en-IN" sz="1600" dirty="0"/>
          </a:p>
        </p:txBody>
      </p:sp>
      <p:sp>
        <p:nvSpPr>
          <p:cNvPr id="7" name="Rectangle 6"/>
          <p:cNvSpPr/>
          <p:nvPr/>
        </p:nvSpPr>
        <p:spPr>
          <a:xfrm>
            <a:off x="477217" y="1942560"/>
            <a:ext cx="8222426" cy="2123658"/>
          </a:xfrm>
          <a:prstGeom prst="rect">
            <a:avLst/>
          </a:prstGeom>
          <a:solidFill>
            <a:schemeClr val="tx1"/>
          </a:solidFill>
        </p:spPr>
        <p:txBody>
          <a:bodyPr wrap="square">
            <a:spAutoFit/>
          </a:bodyPr>
          <a:lstStyle/>
          <a:p>
            <a:r>
              <a:rPr lang="en-US" sz="1600" dirty="0">
                <a:solidFill>
                  <a:schemeClr val="bg1"/>
                </a:solidFill>
              </a:rPr>
              <a:t>interface IIdName {</a:t>
            </a:r>
          </a:p>
          <a:p>
            <a:r>
              <a:rPr lang="en-US" sz="1600" dirty="0">
                <a:solidFill>
                  <a:schemeClr val="bg1"/>
                </a:solidFill>
              </a:rPr>
              <a:t>  id: number;</a:t>
            </a:r>
          </a:p>
          <a:p>
            <a:r>
              <a:rPr lang="en-US" sz="1600" dirty="0">
                <a:solidFill>
                  <a:schemeClr val="bg1"/>
                </a:solidFill>
              </a:rPr>
              <a:t>  name: string;</a:t>
            </a:r>
          </a:p>
          <a:p>
            <a:r>
              <a:rPr lang="en-US" sz="1600" dirty="0">
                <a:solidFill>
                  <a:schemeClr val="bg1"/>
                </a:solidFill>
              </a:rPr>
              <a:t>}</a:t>
            </a:r>
          </a:p>
          <a:p>
            <a:r>
              <a:rPr lang="en-US" sz="1600" dirty="0" smtClean="0">
                <a:solidFill>
                  <a:schemeClr val="bg1"/>
                </a:solidFill>
              </a:rPr>
              <a:t>let </a:t>
            </a:r>
            <a:r>
              <a:rPr lang="en-US" sz="1600" dirty="0">
                <a:solidFill>
                  <a:schemeClr val="bg1"/>
                </a:solidFill>
              </a:rPr>
              <a:t>idObject: IIdName = {</a:t>
            </a:r>
          </a:p>
          <a:p>
            <a:r>
              <a:rPr lang="en-US" sz="1600" dirty="0">
                <a:solidFill>
                  <a:schemeClr val="bg1"/>
                </a:solidFill>
              </a:rPr>
              <a:t>  id: 2,</a:t>
            </a:r>
          </a:p>
          <a:p>
            <a:r>
              <a:rPr lang="en-US" sz="1600" dirty="0">
                <a:solidFill>
                  <a:schemeClr val="bg1"/>
                </a:solidFill>
              </a:rPr>
              <a:t>  name: "this is a name",</a:t>
            </a:r>
          </a:p>
          <a:p>
            <a:r>
              <a:rPr lang="en-US" sz="1600" dirty="0">
                <a:solidFill>
                  <a:schemeClr val="bg1"/>
                </a:solidFill>
              </a:rPr>
              <a:t>};</a:t>
            </a:r>
            <a:endParaRPr lang="en-IN" sz="1600" dirty="0">
              <a:solidFill>
                <a:schemeClr val="bg1"/>
              </a:solidFill>
            </a:endParaRPr>
          </a:p>
        </p:txBody>
      </p:sp>
      <p:sp>
        <p:nvSpPr>
          <p:cNvPr id="10" name="Rectangle 9"/>
          <p:cNvSpPr/>
          <p:nvPr/>
        </p:nvSpPr>
        <p:spPr>
          <a:xfrm>
            <a:off x="477217" y="4109423"/>
            <a:ext cx="8222426" cy="923330"/>
          </a:xfrm>
          <a:prstGeom prst="rect">
            <a:avLst/>
          </a:prstGeom>
          <a:solidFill>
            <a:schemeClr val="accent6"/>
          </a:solidFill>
        </p:spPr>
        <p:txBody>
          <a:bodyPr wrap="square">
            <a:spAutoFit/>
          </a:bodyPr>
          <a:lstStyle/>
          <a:p>
            <a:pPr algn="just"/>
            <a:r>
              <a:rPr lang="en-US" dirty="0"/>
              <a:t>Interfaces do not generate any JavaScript code. This means that interfaces are constructs only used in the TypeScript compilation step and language services and are there to ensure type safety.</a:t>
            </a:r>
            <a:endParaRPr lang="en-IN" dirty="0"/>
          </a:p>
        </p:txBody>
      </p:sp>
    </p:spTree>
    <p:extLst>
      <p:ext uri="{BB962C8B-B14F-4D97-AF65-F5344CB8AC3E}">
        <p14:creationId xmlns:p14="http://schemas.microsoft.com/office/powerpoint/2010/main" val="30053643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71886" y="1123951"/>
            <a:ext cx="8064325" cy="3124199"/>
            <a:chOff x="471886" y="1123951"/>
            <a:chExt cx="8064325" cy="3124199"/>
          </a:xfrm>
        </p:grpSpPr>
        <p:pic>
          <p:nvPicPr>
            <p:cNvPr id="3" name="object 3"/>
            <p:cNvPicPr/>
            <p:nvPr/>
          </p:nvPicPr>
          <p:blipFill>
            <a:blip r:embed="rId2" cstate="print"/>
            <a:stretch>
              <a:fillRect/>
            </a:stretch>
          </p:blipFill>
          <p:spPr>
            <a:xfrm>
              <a:off x="471886" y="1123951"/>
              <a:ext cx="2423713" cy="1614274"/>
            </a:xfrm>
            <a:prstGeom prst="rect">
              <a:avLst/>
            </a:prstGeom>
          </p:spPr>
        </p:pic>
        <p:pic>
          <p:nvPicPr>
            <p:cNvPr id="4" name="object 4"/>
            <p:cNvPicPr/>
            <p:nvPr/>
          </p:nvPicPr>
          <p:blipFill>
            <a:blip r:embed="rId3" cstate="print"/>
            <a:stretch>
              <a:fillRect/>
            </a:stretch>
          </p:blipFill>
          <p:spPr>
            <a:xfrm>
              <a:off x="3440337" y="1123951"/>
              <a:ext cx="5095874" cy="3124199"/>
            </a:xfrm>
            <a:prstGeom prst="rect">
              <a:avLst/>
            </a:prstGeom>
          </p:spPr>
        </p:pic>
      </p:grpSp>
      <p:sp>
        <p:nvSpPr>
          <p:cNvPr id="5" name="object 5"/>
          <p:cNvSpPr txBox="1"/>
          <p:nvPr/>
        </p:nvSpPr>
        <p:spPr>
          <a:xfrm>
            <a:off x="171275" y="157743"/>
            <a:ext cx="93218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Roboto"/>
                <a:cs typeface="Roboto"/>
              </a:rPr>
              <a:t>Interface</a:t>
            </a:r>
            <a:endParaRPr sz="1800">
              <a:latin typeface="Roboto"/>
              <a:cs typeface="Roboto"/>
            </a:endParaRPr>
          </a:p>
        </p:txBody>
      </p:sp>
    </p:spTree>
    <p:extLst>
      <p:ext uri="{BB962C8B-B14F-4D97-AF65-F5344CB8AC3E}">
        <p14:creationId xmlns:p14="http://schemas.microsoft.com/office/powerpoint/2010/main" val="16364630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1275" y="157743"/>
            <a:ext cx="2202815"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FFFFFF"/>
                </a:solidFill>
                <a:latin typeface="Roboto"/>
                <a:cs typeface="Roboto"/>
              </a:rPr>
              <a:t>Function:</a:t>
            </a:r>
            <a:r>
              <a:rPr sz="1800" spc="-45" dirty="0">
                <a:solidFill>
                  <a:srgbClr val="FFFFFF"/>
                </a:solidFill>
                <a:latin typeface="Roboto"/>
                <a:cs typeface="Roboto"/>
              </a:rPr>
              <a:t> </a:t>
            </a:r>
            <a:r>
              <a:rPr sz="1800" spc="-20" dirty="0">
                <a:solidFill>
                  <a:srgbClr val="FFFFFF"/>
                </a:solidFill>
                <a:latin typeface="Roboto"/>
                <a:cs typeface="Roboto"/>
              </a:rPr>
              <a:t>overloading</a:t>
            </a:r>
            <a:endParaRPr sz="1800" dirty="0">
              <a:latin typeface="Roboto"/>
              <a:cs typeface="Roboto"/>
            </a:endParaRPr>
          </a:p>
        </p:txBody>
      </p:sp>
      <p:sp>
        <p:nvSpPr>
          <p:cNvPr id="3" name="object 3"/>
          <p:cNvSpPr txBox="1"/>
          <p:nvPr/>
        </p:nvSpPr>
        <p:spPr>
          <a:xfrm>
            <a:off x="477217" y="214813"/>
            <a:ext cx="7523783" cy="382156"/>
          </a:xfrm>
          <a:prstGeom prst="rect">
            <a:avLst/>
          </a:prstGeom>
        </p:spPr>
        <p:txBody>
          <a:bodyPr vert="horz" wrap="square" lIns="0" tIns="12700" rIns="0" bIns="0" rtlCol="0">
            <a:spAutoFit/>
          </a:bodyPr>
          <a:lstStyle/>
          <a:p>
            <a:pPr marL="12700">
              <a:lnSpc>
                <a:spcPct val="100000"/>
              </a:lnSpc>
              <a:spcBef>
                <a:spcPts val="100"/>
              </a:spcBef>
            </a:pPr>
            <a:r>
              <a:rPr lang="en-US" sz="2400" b="1" spc="-20" dirty="0" smtClean="0">
                <a:solidFill>
                  <a:srgbClr val="0070C0"/>
                </a:solidFill>
                <a:latin typeface="Roboto"/>
                <a:cs typeface="Roboto"/>
              </a:rPr>
              <a:t>Optional </a:t>
            </a:r>
            <a:r>
              <a:rPr lang="en-US" sz="2400" b="1" spc="-20" dirty="0">
                <a:solidFill>
                  <a:srgbClr val="0070C0"/>
                </a:solidFill>
                <a:latin typeface="Roboto"/>
                <a:cs typeface="Roboto"/>
              </a:rPr>
              <a:t>Properties and Prefixing Interface Names</a:t>
            </a:r>
            <a:endParaRPr sz="2400" b="1" dirty="0">
              <a:solidFill>
                <a:srgbClr val="0070C0"/>
              </a:solidFill>
              <a:latin typeface="Roboto"/>
              <a:cs typeface="Roboto"/>
            </a:endParaRPr>
          </a:p>
        </p:txBody>
      </p:sp>
      <p:sp>
        <p:nvSpPr>
          <p:cNvPr id="7" name="Rectangle 6"/>
          <p:cNvSpPr/>
          <p:nvPr/>
        </p:nvSpPr>
        <p:spPr>
          <a:xfrm>
            <a:off x="533400" y="1581150"/>
            <a:ext cx="8222426" cy="3416320"/>
          </a:xfrm>
          <a:prstGeom prst="rect">
            <a:avLst/>
          </a:prstGeom>
          <a:solidFill>
            <a:schemeClr val="tx1"/>
          </a:solidFill>
        </p:spPr>
        <p:txBody>
          <a:bodyPr wrap="square">
            <a:spAutoFit/>
          </a:bodyPr>
          <a:lstStyle/>
          <a:p>
            <a:r>
              <a:rPr lang="en-US" dirty="0">
                <a:solidFill>
                  <a:schemeClr val="bg1"/>
                </a:solidFill>
              </a:rPr>
              <a:t>interface IOptional {</a:t>
            </a:r>
          </a:p>
          <a:p>
            <a:r>
              <a:rPr lang="en-US" dirty="0">
                <a:solidFill>
                  <a:schemeClr val="bg1"/>
                </a:solidFill>
              </a:rPr>
              <a:t>  id: number;</a:t>
            </a:r>
          </a:p>
          <a:p>
            <a:r>
              <a:rPr lang="en-US" dirty="0">
                <a:solidFill>
                  <a:schemeClr val="bg1"/>
                </a:solidFill>
              </a:rPr>
              <a:t>  name?: string;</a:t>
            </a:r>
          </a:p>
          <a:p>
            <a:r>
              <a:rPr lang="en-US" dirty="0" smtClean="0">
                <a:solidFill>
                  <a:schemeClr val="bg1"/>
                </a:solidFill>
              </a:rPr>
              <a:t>}</a:t>
            </a:r>
            <a:r>
              <a:rPr lang="en-US" dirty="0">
                <a:solidFill>
                  <a:schemeClr val="bg1"/>
                </a:solidFill>
              </a:rPr>
              <a:t/>
            </a:r>
            <a:br>
              <a:rPr lang="en-US" dirty="0">
                <a:solidFill>
                  <a:schemeClr val="bg1"/>
                </a:solidFill>
              </a:rPr>
            </a:br>
            <a:r>
              <a:rPr lang="en-US" dirty="0">
                <a:solidFill>
                  <a:schemeClr val="bg1"/>
                </a:solidFill>
              </a:rPr>
              <a:t>let optionalId: IOptional = {</a:t>
            </a:r>
          </a:p>
          <a:p>
            <a:r>
              <a:rPr lang="en-US" dirty="0">
                <a:solidFill>
                  <a:schemeClr val="bg1"/>
                </a:solidFill>
              </a:rPr>
              <a:t>  id: 1,</a:t>
            </a:r>
          </a:p>
          <a:p>
            <a:r>
              <a:rPr lang="en-US" dirty="0" smtClean="0">
                <a:solidFill>
                  <a:schemeClr val="bg1"/>
                </a:solidFill>
              </a:rPr>
              <a:t>};</a:t>
            </a:r>
          </a:p>
          <a:p>
            <a:r>
              <a:rPr lang="en-US" dirty="0">
                <a:solidFill>
                  <a:schemeClr val="bg1"/>
                </a:solidFill>
              </a:rPr>
              <a:t/>
            </a:r>
            <a:br>
              <a:rPr lang="en-US" dirty="0">
                <a:solidFill>
                  <a:schemeClr val="bg1"/>
                </a:solidFill>
              </a:rPr>
            </a:br>
            <a:r>
              <a:rPr lang="en-US" dirty="0">
                <a:solidFill>
                  <a:schemeClr val="bg1"/>
                </a:solidFill>
              </a:rPr>
              <a:t>let optionalIdName: IOptional = {</a:t>
            </a:r>
          </a:p>
          <a:p>
            <a:r>
              <a:rPr lang="en-US" dirty="0">
                <a:solidFill>
                  <a:schemeClr val="bg1"/>
                </a:solidFill>
              </a:rPr>
              <a:t>  id: 2,</a:t>
            </a:r>
          </a:p>
          <a:p>
            <a:r>
              <a:rPr lang="en-US" dirty="0">
                <a:solidFill>
                  <a:schemeClr val="bg1"/>
                </a:solidFill>
              </a:rPr>
              <a:t>  name: "optional name",</a:t>
            </a:r>
          </a:p>
          <a:p>
            <a:r>
              <a:rPr lang="en-US" dirty="0" smtClean="0">
                <a:solidFill>
                  <a:schemeClr val="bg1"/>
                </a:solidFill>
              </a:rPr>
              <a:t>};</a:t>
            </a:r>
            <a:endParaRPr lang="en-US" dirty="0">
              <a:solidFill>
                <a:schemeClr val="bg1"/>
              </a:solidFill>
            </a:endParaRPr>
          </a:p>
        </p:txBody>
      </p:sp>
      <p:sp>
        <p:nvSpPr>
          <p:cNvPr id="5" name="Rectangle 4"/>
          <p:cNvSpPr/>
          <p:nvPr/>
        </p:nvSpPr>
        <p:spPr>
          <a:xfrm>
            <a:off x="454956" y="811696"/>
            <a:ext cx="8079444" cy="646331"/>
          </a:xfrm>
          <a:prstGeom prst="rect">
            <a:avLst/>
          </a:prstGeom>
        </p:spPr>
        <p:txBody>
          <a:bodyPr wrap="square">
            <a:spAutoFit/>
          </a:bodyPr>
          <a:lstStyle/>
          <a:p>
            <a:r>
              <a:rPr lang="en-US" dirty="0"/>
              <a:t>Interface definitions may also include optional properties similar to functions that specify optional parameters using the question mark (?) syntax.</a:t>
            </a:r>
            <a:endParaRPr lang="en-IN" dirty="0"/>
          </a:p>
        </p:txBody>
      </p:sp>
    </p:spTree>
    <p:extLst>
      <p:ext uri="{BB962C8B-B14F-4D97-AF65-F5344CB8AC3E}">
        <p14:creationId xmlns:p14="http://schemas.microsoft.com/office/powerpoint/2010/main" val="38619783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1275" y="157743"/>
            <a:ext cx="2202815"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FFFFFF"/>
                </a:solidFill>
                <a:latin typeface="Roboto"/>
                <a:cs typeface="Roboto"/>
              </a:rPr>
              <a:t>Function:</a:t>
            </a:r>
            <a:r>
              <a:rPr sz="1800" spc="-45" dirty="0">
                <a:solidFill>
                  <a:srgbClr val="FFFFFF"/>
                </a:solidFill>
                <a:latin typeface="Roboto"/>
                <a:cs typeface="Roboto"/>
              </a:rPr>
              <a:t> </a:t>
            </a:r>
            <a:r>
              <a:rPr sz="1800" spc="-20" dirty="0">
                <a:solidFill>
                  <a:srgbClr val="FFFFFF"/>
                </a:solidFill>
                <a:latin typeface="Roboto"/>
                <a:cs typeface="Roboto"/>
              </a:rPr>
              <a:t>overloading</a:t>
            </a:r>
            <a:endParaRPr sz="1800">
              <a:latin typeface="Roboto"/>
              <a:cs typeface="Roboto"/>
            </a:endParaRPr>
          </a:p>
        </p:txBody>
      </p:sp>
      <p:sp>
        <p:nvSpPr>
          <p:cNvPr id="4" name="Rectangle 3"/>
          <p:cNvSpPr/>
          <p:nvPr/>
        </p:nvSpPr>
        <p:spPr>
          <a:xfrm>
            <a:off x="381000" y="307603"/>
            <a:ext cx="3771995" cy="461665"/>
          </a:xfrm>
          <a:prstGeom prst="rect">
            <a:avLst/>
          </a:prstGeom>
        </p:spPr>
        <p:txBody>
          <a:bodyPr wrap="none">
            <a:spAutoFit/>
          </a:bodyPr>
          <a:lstStyle/>
          <a:p>
            <a:r>
              <a:rPr lang="en-IN" sz="2400" b="1" spc="-20" dirty="0">
                <a:solidFill>
                  <a:srgbClr val="0070C0"/>
                </a:solidFill>
                <a:latin typeface="Roboto"/>
                <a:cs typeface="Roboto"/>
              </a:rPr>
              <a:t>Weak Types in Interfaces</a:t>
            </a:r>
          </a:p>
        </p:txBody>
      </p:sp>
      <p:sp>
        <p:nvSpPr>
          <p:cNvPr id="5" name="Rectangle 4"/>
          <p:cNvSpPr/>
          <p:nvPr/>
        </p:nvSpPr>
        <p:spPr>
          <a:xfrm>
            <a:off x="415246" y="919128"/>
            <a:ext cx="8271553" cy="923330"/>
          </a:xfrm>
          <a:prstGeom prst="rect">
            <a:avLst/>
          </a:prstGeom>
        </p:spPr>
        <p:txBody>
          <a:bodyPr wrap="square">
            <a:spAutoFit/>
          </a:bodyPr>
          <a:lstStyle/>
          <a:p>
            <a:pPr algn="just"/>
            <a:r>
              <a:rPr lang="en-US" dirty="0"/>
              <a:t>When we define an interface where all of its properties are optional, this is considered to be a weak type. In other words, we have defined an interface, but none of the properties of the interface are mandatory.</a:t>
            </a:r>
            <a:endParaRPr lang="en-IN" dirty="0"/>
          </a:p>
        </p:txBody>
      </p:sp>
      <p:sp>
        <p:nvSpPr>
          <p:cNvPr id="6" name="Rectangle 5"/>
          <p:cNvSpPr/>
          <p:nvPr/>
        </p:nvSpPr>
        <p:spPr>
          <a:xfrm>
            <a:off x="533400" y="1992318"/>
            <a:ext cx="4572000" cy="2308324"/>
          </a:xfrm>
          <a:prstGeom prst="rect">
            <a:avLst/>
          </a:prstGeom>
          <a:solidFill>
            <a:schemeClr val="tx1"/>
          </a:solidFill>
        </p:spPr>
        <p:txBody>
          <a:bodyPr>
            <a:spAutoFit/>
          </a:bodyPr>
          <a:lstStyle/>
          <a:p>
            <a:r>
              <a:rPr lang="en-US" dirty="0">
                <a:solidFill>
                  <a:schemeClr val="bg1"/>
                </a:solidFill>
              </a:rPr>
              <a:t>interface IWeakType {</a:t>
            </a:r>
          </a:p>
          <a:p>
            <a:r>
              <a:rPr lang="en-US" dirty="0">
                <a:solidFill>
                  <a:schemeClr val="bg1"/>
                </a:solidFill>
              </a:rPr>
              <a:t>  id?: number;</a:t>
            </a:r>
          </a:p>
          <a:p>
            <a:r>
              <a:rPr lang="en-US" dirty="0">
                <a:solidFill>
                  <a:schemeClr val="bg1"/>
                </a:solidFill>
              </a:rPr>
              <a:t>  name?: string;</a:t>
            </a:r>
          </a:p>
          <a:p>
            <a:r>
              <a:rPr lang="en-US" dirty="0" smtClean="0">
                <a:solidFill>
                  <a:schemeClr val="bg1"/>
                </a:solidFill>
              </a:rPr>
              <a:t>}</a:t>
            </a:r>
          </a:p>
          <a:p>
            <a:endParaRPr lang="en-US" dirty="0">
              <a:solidFill>
                <a:schemeClr val="bg1"/>
              </a:solidFill>
            </a:endParaRPr>
          </a:p>
          <a:p>
            <a:r>
              <a:rPr lang="en-US" dirty="0">
                <a:solidFill>
                  <a:schemeClr val="bg1"/>
                </a:solidFill>
              </a:rPr>
              <a:t>let weakTypeNoOverlap: IWeakType = {</a:t>
            </a:r>
          </a:p>
          <a:p>
            <a:r>
              <a:rPr lang="en-US" dirty="0">
                <a:solidFill>
                  <a:schemeClr val="bg1"/>
                </a:solidFill>
              </a:rPr>
              <a:t>  description: "a description",</a:t>
            </a:r>
          </a:p>
          <a:p>
            <a:r>
              <a:rPr lang="en-US" dirty="0">
                <a:solidFill>
                  <a:schemeClr val="bg1"/>
                </a:solidFill>
              </a:rPr>
              <a:t>};</a:t>
            </a:r>
          </a:p>
        </p:txBody>
      </p:sp>
      <p:sp>
        <p:nvSpPr>
          <p:cNvPr id="7" name="Rectangle 6"/>
          <p:cNvSpPr/>
          <p:nvPr/>
        </p:nvSpPr>
        <p:spPr>
          <a:xfrm>
            <a:off x="533399" y="4552950"/>
            <a:ext cx="8153399" cy="369332"/>
          </a:xfrm>
          <a:prstGeom prst="rect">
            <a:avLst/>
          </a:prstGeom>
          <a:solidFill>
            <a:schemeClr val="accent6"/>
          </a:solidFill>
        </p:spPr>
        <p:txBody>
          <a:bodyPr wrap="square">
            <a:spAutoFit/>
          </a:bodyPr>
          <a:lstStyle/>
          <a:p>
            <a:r>
              <a:rPr lang="en-US" dirty="0" smtClean="0"/>
              <a:t>TypeScript is </a:t>
            </a:r>
            <a:r>
              <a:rPr lang="en-US" dirty="0"/>
              <a:t>strongly type even weak types.</a:t>
            </a:r>
            <a:endParaRPr lang="en-IN" dirty="0"/>
          </a:p>
        </p:txBody>
      </p:sp>
    </p:spTree>
    <p:extLst>
      <p:ext uri="{BB962C8B-B14F-4D97-AF65-F5344CB8AC3E}">
        <p14:creationId xmlns:p14="http://schemas.microsoft.com/office/powerpoint/2010/main" val="10424477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1275" y="157743"/>
            <a:ext cx="2202815"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FFFFFF"/>
                </a:solidFill>
                <a:latin typeface="Roboto"/>
                <a:cs typeface="Roboto"/>
              </a:rPr>
              <a:t>Function:</a:t>
            </a:r>
            <a:r>
              <a:rPr sz="1800" spc="-45" dirty="0">
                <a:solidFill>
                  <a:srgbClr val="FFFFFF"/>
                </a:solidFill>
                <a:latin typeface="Roboto"/>
                <a:cs typeface="Roboto"/>
              </a:rPr>
              <a:t> </a:t>
            </a:r>
            <a:r>
              <a:rPr sz="1800" spc="-20" dirty="0">
                <a:solidFill>
                  <a:srgbClr val="FFFFFF"/>
                </a:solidFill>
                <a:latin typeface="Roboto"/>
                <a:cs typeface="Roboto"/>
              </a:rPr>
              <a:t>overloading</a:t>
            </a:r>
            <a:endParaRPr sz="1800">
              <a:latin typeface="Roboto"/>
              <a:cs typeface="Roboto"/>
            </a:endParaRPr>
          </a:p>
        </p:txBody>
      </p:sp>
      <p:sp>
        <p:nvSpPr>
          <p:cNvPr id="4" name="Rectangle 3"/>
          <p:cNvSpPr/>
          <p:nvPr/>
        </p:nvSpPr>
        <p:spPr>
          <a:xfrm>
            <a:off x="381000" y="307603"/>
            <a:ext cx="2604239" cy="461665"/>
          </a:xfrm>
          <a:prstGeom prst="rect">
            <a:avLst/>
          </a:prstGeom>
        </p:spPr>
        <p:txBody>
          <a:bodyPr wrap="none">
            <a:spAutoFit/>
          </a:bodyPr>
          <a:lstStyle/>
          <a:p>
            <a:r>
              <a:rPr lang="en-US" sz="2400" b="1" spc="-20" dirty="0">
                <a:solidFill>
                  <a:srgbClr val="0070C0"/>
                </a:solidFill>
                <a:latin typeface="Roboto"/>
                <a:cs typeface="Roboto"/>
              </a:rPr>
              <a:t>The in </a:t>
            </a:r>
            <a:r>
              <a:rPr lang="en-US" sz="2400" b="1" spc="-20" dirty="0" smtClean="0">
                <a:solidFill>
                  <a:srgbClr val="0070C0"/>
                </a:solidFill>
                <a:latin typeface="Roboto"/>
                <a:cs typeface="Roboto"/>
              </a:rPr>
              <a:t>Operators</a:t>
            </a:r>
            <a:endParaRPr lang="en-IN" sz="2400" b="1" spc="-20" dirty="0">
              <a:solidFill>
                <a:srgbClr val="0070C0"/>
              </a:solidFill>
              <a:latin typeface="Roboto"/>
              <a:cs typeface="Roboto"/>
            </a:endParaRPr>
          </a:p>
        </p:txBody>
      </p:sp>
      <p:sp>
        <p:nvSpPr>
          <p:cNvPr id="3" name="Rectangle 2"/>
          <p:cNvSpPr/>
          <p:nvPr/>
        </p:nvSpPr>
        <p:spPr>
          <a:xfrm>
            <a:off x="533400" y="784028"/>
            <a:ext cx="8263944" cy="4154984"/>
          </a:xfrm>
          <a:prstGeom prst="rect">
            <a:avLst/>
          </a:prstGeom>
          <a:solidFill>
            <a:schemeClr val="tx1"/>
          </a:solidFill>
        </p:spPr>
        <p:txBody>
          <a:bodyPr wrap="square">
            <a:spAutoFit/>
          </a:bodyPr>
          <a:lstStyle/>
          <a:p>
            <a:r>
              <a:rPr lang="en-IN" sz="1600" dirty="0">
                <a:solidFill>
                  <a:schemeClr val="bg1"/>
                </a:solidFill>
              </a:rPr>
              <a:t>interface IIdName {</a:t>
            </a:r>
          </a:p>
          <a:p>
            <a:r>
              <a:rPr lang="en-IN" sz="1600" dirty="0">
                <a:solidFill>
                  <a:schemeClr val="bg1"/>
                </a:solidFill>
              </a:rPr>
              <a:t>  id: number;</a:t>
            </a:r>
          </a:p>
          <a:p>
            <a:r>
              <a:rPr lang="en-IN" sz="1600" dirty="0">
                <a:solidFill>
                  <a:schemeClr val="bg1"/>
                </a:solidFill>
              </a:rPr>
              <a:t>  name: string;</a:t>
            </a:r>
          </a:p>
          <a:p>
            <a:r>
              <a:rPr lang="en-IN" sz="1600" dirty="0">
                <a:solidFill>
                  <a:schemeClr val="bg1"/>
                </a:solidFill>
              </a:rPr>
              <a:t>}</a:t>
            </a:r>
          </a:p>
          <a:p>
            <a:r>
              <a:rPr lang="en-IN" sz="1600" dirty="0" smtClean="0">
                <a:solidFill>
                  <a:schemeClr val="bg1"/>
                </a:solidFill>
              </a:rPr>
              <a:t>interface </a:t>
            </a:r>
            <a:r>
              <a:rPr lang="en-IN" sz="1600" dirty="0">
                <a:solidFill>
                  <a:schemeClr val="bg1"/>
                </a:solidFill>
              </a:rPr>
              <a:t>IDescrValue {</a:t>
            </a:r>
          </a:p>
          <a:p>
            <a:r>
              <a:rPr lang="en-IN" sz="1600" dirty="0">
                <a:solidFill>
                  <a:schemeClr val="bg1"/>
                </a:solidFill>
              </a:rPr>
              <a:t>  descr: string;</a:t>
            </a:r>
          </a:p>
          <a:p>
            <a:r>
              <a:rPr lang="en-IN" sz="1600" dirty="0">
                <a:solidFill>
                  <a:schemeClr val="bg1"/>
                </a:solidFill>
              </a:rPr>
              <a:t>  value: number;</a:t>
            </a:r>
          </a:p>
          <a:p>
            <a:r>
              <a:rPr lang="en-IN" sz="1600" dirty="0">
                <a:solidFill>
                  <a:schemeClr val="bg1"/>
                </a:solidFill>
              </a:rPr>
              <a:t>}</a:t>
            </a:r>
          </a:p>
          <a:p>
            <a:r>
              <a:rPr lang="en-IN" sz="1600" dirty="0" smtClean="0">
                <a:solidFill>
                  <a:schemeClr val="bg1"/>
                </a:solidFill>
              </a:rPr>
              <a:t>function </a:t>
            </a:r>
            <a:r>
              <a:rPr lang="en-IN" sz="1600" dirty="0">
                <a:solidFill>
                  <a:schemeClr val="bg1"/>
                </a:solidFill>
              </a:rPr>
              <a:t>printNameOrValue(obj: IIdName | IDescrValue): void {</a:t>
            </a:r>
          </a:p>
          <a:p>
            <a:pPr lvl="1"/>
            <a:r>
              <a:rPr lang="en-IN" sz="1600" dirty="0" smtClean="0">
                <a:solidFill>
                  <a:schemeClr val="bg1"/>
                </a:solidFill>
              </a:rPr>
              <a:t>if </a:t>
            </a:r>
            <a:r>
              <a:rPr lang="en-IN" sz="1600" dirty="0">
                <a:solidFill>
                  <a:schemeClr val="bg1"/>
                </a:solidFill>
              </a:rPr>
              <a:t>('id' in obj) {</a:t>
            </a:r>
          </a:p>
          <a:p>
            <a:pPr lvl="1"/>
            <a:r>
              <a:rPr lang="en-IN" sz="1600" dirty="0">
                <a:solidFill>
                  <a:schemeClr val="bg1"/>
                </a:solidFill>
              </a:rPr>
              <a:t>    console.log(`obj.name : ${obj.name}`);</a:t>
            </a:r>
          </a:p>
          <a:p>
            <a:pPr lvl="1"/>
            <a:r>
              <a:rPr lang="en-IN" sz="1600" dirty="0">
                <a:solidFill>
                  <a:schemeClr val="bg1"/>
                </a:solidFill>
              </a:rPr>
              <a:t>  }</a:t>
            </a:r>
          </a:p>
          <a:p>
            <a:pPr lvl="1"/>
            <a:r>
              <a:rPr lang="en-IN" sz="1600" dirty="0" smtClean="0">
                <a:solidFill>
                  <a:schemeClr val="bg1"/>
                </a:solidFill>
              </a:rPr>
              <a:t>if </a:t>
            </a:r>
            <a:r>
              <a:rPr lang="en-IN" sz="1600" dirty="0">
                <a:solidFill>
                  <a:schemeClr val="bg1"/>
                </a:solidFill>
              </a:rPr>
              <a:t>('descr' in obj) {</a:t>
            </a:r>
          </a:p>
          <a:p>
            <a:pPr lvl="1"/>
            <a:r>
              <a:rPr lang="en-IN" sz="1600" dirty="0">
                <a:solidFill>
                  <a:schemeClr val="bg1"/>
                </a:solidFill>
              </a:rPr>
              <a:t>    console.log(`obj.value : ${obj.value}`);</a:t>
            </a:r>
          </a:p>
          <a:p>
            <a:pPr lvl="1"/>
            <a:r>
              <a:rPr lang="en-IN" sz="1600" dirty="0">
                <a:solidFill>
                  <a:schemeClr val="bg1"/>
                </a:solidFill>
              </a:rPr>
              <a:t>  }</a:t>
            </a:r>
          </a:p>
          <a:p>
            <a:r>
              <a:rPr lang="en-IN" sz="1600" dirty="0">
                <a:solidFill>
                  <a:schemeClr val="bg1"/>
                </a:solidFill>
              </a:rPr>
              <a:t>}</a:t>
            </a:r>
          </a:p>
        </p:txBody>
      </p:sp>
    </p:spTree>
    <p:extLst>
      <p:ext uri="{BB962C8B-B14F-4D97-AF65-F5344CB8AC3E}">
        <p14:creationId xmlns:p14="http://schemas.microsoft.com/office/powerpoint/2010/main" val="16417344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1275" y="157743"/>
            <a:ext cx="2202815"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FFFFFF"/>
                </a:solidFill>
                <a:latin typeface="Roboto"/>
                <a:cs typeface="Roboto"/>
              </a:rPr>
              <a:t>Function:</a:t>
            </a:r>
            <a:r>
              <a:rPr sz="1800" spc="-45" dirty="0">
                <a:solidFill>
                  <a:srgbClr val="FFFFFF"/>
                </a:solidFill>
                <a:latin typeface="Roboto"/>
                <a:cs typeface="Roboto"/>
              </a:rPr>
              <a:t> </a:t>
            </a:r>
            <a:r>
              <a:rPr sz="1800" spc="-20" dirty="0">
                <a:solidFill>
                  <a:srgbClr val="FFFFFF"/>
                </a:solidFill>
                <a:latin typeface="Roboto"/>
                <a:cs typeface="Roboto"/>
              </a:rPr>
              <a:t>overloading</a:t>
            </a:r>
            <a:endParaRPr sz="1800">
              <a:latin typeface="Roboto"/>
              <a:cs typeface="Roboto"/>
            </a:endParaRPr>
          </a:p>
        </p:txBody>
      </p:sp>
      <p:sp>
        <p:nvSpPr>
          <p:cNvPr id="4" name="Rectangle 3"/>
          <p:cNvSpPr/>
          <p:nvPr/>
        </p:nvSpPr>
        <p:spPr>
          <a:xfrm>
            <a:off x="171275" y="76770"/>
            <a:ext cx="3681136" cy="461665"/>
          </a:xfrm>
          <a:prstGeom prst="rect">
            <a:avLst/>
          </a:prstGeom>
        </p:spPr>
        <p:txBody>
          <a:bodyPr wrap="none">
            <a:spAutoFit/>
          </a:bodyPr>
          <a:lstStyle/>
          <a:p>
            <a:r>
              <a:rPr lang="en-US" sz="2400" b="1" spc="-20" dirty="0" smtClean="0">
                <a:solidFill>
                  <a:srgbClr val="0070C0"/>
                </a:solidFill>
                <a:latin typeface="Roboto"/>
                <a:cs typeface="Roboto"/>
              </a:rPr>
              <a:t>The Usage  </a:t>
            </a:r>
            <a:r>
              <a:rPr lang="en-US" sz="2400" b="1" spc="-20" dirty="0">
                <a:solidFill>
                  <a:srgbClr val="0070C0"/>
                </a:solidFill>
                <a:latin typeface="Roboto"/>
                <a:cs typeface="Roboto"/>
              </a:rPr>
              <a:t>in </a:t>
            </a:r>
            <a:r>
              <a:rPr lang="en-US" sz="2400" b="1" spc="-20" dirty="0" smtClean="0">
                <a:solidFill>
                  <a:srgbClr val="0070C0"/>
                </a:solidFill>
                <a:latin typeface="Roboto"/>
                <a:cs typeface="Roboto"/>
              </a:rPr>
              <a:t>Operators</a:t>
            </a:r>
            <a:endParaRPr lang="en-IN" sz="2400" b="1" spc="-20" dirty="0">
              <a:solidFill>
                <a:srgbClr val="0070C0"/>
              </a:solidFill>
              <a:latin typeface="Roboto"/>
              <a:cs typeface="Roboto"/>
            </a:endParaRPr>
          </a:p>
        </p:txBody>
      </p:sp>
      <p:sp>
        <p:nvSpPr>
          <p:cNvPr id="3" name="Rectangle 2"/>
          <p:cNvSpPr/>
          <p:nvPr/>
        </p:nvSpPr>
        <p:spPr>
          <a:xfrm>
            <a:off x="345897" y="769268"/>
            <a:ext cx="5445303" cy="4278094"/>
          </a:xfrm>
          <a:prstGeom prst="rect">
            <a:avLst/>
          </a:prstGeom>
          <a:solidFill>
            <a:schemeClr val="tx1"/>
          </a:solidFill>
        </p:spPr>
        <p:txBody>
          <a:bodyPr wrap="square">
            <a:spAutoFit/>
          </a:bodyPr>
          <a:lstStyle/>
          <a:p>
            <a:r>
              <a:rPr lang="en-IN" sz="1600" dirty="0">
                <a:solidFill>
                  <a:schemeClr val="bg1"/>
                </a:solidFill>
              </a:rPr>
              <a:t>interface IIdName {</a:t>
            </a:r>
          </a:p>
          <a:p>
            <a:r>
              <a:rPr lang="en-IN" sz="1600" dirty="0">
                <a:solidFill>
                  <a:schemeClr val="bg1"/>
                </a:solidFill>
              </a:rPr>
              <a:t>  id: number;</a:t>
            </a:r>
          </a:p>
          <a:p>
            <a:r>
              <a:rPr lang="en-IN" sz="1600" dirty="0">
                <a:solidFill>
                  <a:schemeClr val="bg1"/>
                </a:solidFill>
              </a:rPr>
              <a:t>  name: string;</a:t>
            </a:r>
          </a:p>
          <a:p>
            <a:r>
              <a:rPr lang="en-IN" sz="1600" dirty="0" smtClean="0">
                <a:solidFill>
                  <a:schemeClr val="bg1"/>
                </a:solidFill>
              </a:rPr>
              <a:t>}</a:t>
            </a:r>
          </a:p>
          <a:p>
            <a:r>
              <a:rPr lang="en-IN" sz="1600" dirty="0" smtClean="0">
                <a:solidFill>
                  <a:schemeClr val="bg1"/>
                </a:solidFill>
              </a:rPr>
              <a:t>interface IDescrValue {</a:t>
            </a:r>
          </a:p>
          <a:p>
            <a:r>
              <a:rPr lang="en-IN" sz="1600" dirty="0" smtClean="0">
                <a:solidFill>
                  <a:schemeClr val="bg1"/>
                </a:solidFill>
              </a:rPr>
              <a:t>  descr: string;</a:t>
            </a:r>
          </a:p>
          <a:p>
            <a:r>
              <a:rPr lang="en-IN" sz="1600" dirty="0" smtClean="0">
                <a:solidFill>
                  <a:schemeClr val="bg1"/>
                </a:solidFill>
              </a:rPr>
              <a:t>  value: number;</a:t>
            </a:r>
          </a:p>
          <a:p>
            <a:r>
              <a:rPr lang="en-IN" sz="1600" dirty="0" smtClean="0">
                <a:solidFill>
                  <a:schemeClr val="bg1"/>
                </a:solidFill>
              </a:rPr>
              <a:t>}</a:t>
            </a:r>
          </a:p>
          <a:p>
            <a:endParaRPr lang="en-IN" sz="1600" dirty="0">
              <a:solidFill>
                <a:schemeClr val="bg1"/>
              </a:solidFill>
            </a:endParaRPr>
          </a:p>
          <a:p>
            <a:r>
              <a:rPr lang="en-IN" sz="1600" dirty="0">
                <a:solidFill>
                  <a:schemeClr val="bg1"/>
                </a:solidFill>
              </a:rPr>
              <a:t>function printNameOrValue(obj: IIdName | IDescrValue): void {</a:t>
            </a:r>
          </a:p>
          <a:p>
            <a:r>
              <a:rPr lang="en-IN" sz="1600" dirty="0">
                <a:solidFill>
                  <a:schemeClr val="bg1"/>
                </a:solidFill>
              </a:rPr>
              <a:t>  if ("id" in obj) {</a:t>
            </a:r>
          </a:p>
          <a:p>
            <a:r>
              <a:rPr lang="en-IN" sz="1600" dirty="0">
                <a:solidFill>
                  <a:schemeClr val="bg1"/>
                </a:solidFill>
              </a:rPr>
              <a:t>    console.log(`obj.name : ${obj.name}`);</a:t>
            </a:r>
          </a:p>
          <a:p>
            <a:r>
              <a:rPr lang="en-IN" sz="1600" dirty="0">
                <a:solidFill>
                  <a:schemeClr val="bg1"/>
                </a:solidFill>
              </a:rPr>
              <a:t>  }</a:t>
            </a:r>
          </a:p>
          <a:p>
            <a:r>
              <a:rPr lang="en-IN" sz="1600" dirty="0">
                <a:solidFill>
                  <a:schemeClr val="bg1"/>
                </a:solidFill>
              </a:rPr>
              <a:t>  if ("descr" in obj) {</a:t>
            </a:r>
          </a:p>
          <a:p>
            <a:r>
              <a:rPr lang="en-IN" sz="1600" dirty="0">
                <a:solidFill>
                  <a:schemeClr val="bg1"/>
                </a:solidFill>
              </a:rPr>
              <a:t>    console.log(`obj.value : ${obj.value}`);</a:t>
            </a:r>
          </a:p>
          <a:p>
            <a:r>
              <a:rPr lang="en-IN" sz="1600" dirty="0">
                <a:solidFill>
                  <a:schemeClr val="bg1"/>
                </a:solidFill>
              </a:rPr>
              <a:t>  }</a:t>
            </a:r>
          </a:p>
          <a:p>
            <a:r>
              <a:rPr lang="en-IN" sz="1600" dirty="0" smtClean="0">
                <a:solidFill>
                  <a:schemeClr val="bg1"/>
                </a:solidFill>
              </a:rPr>
              <a:t>}</a:t>
            </a:r>
            <a:endParaRPr lang="en-IN" sz="1600" dirty="0">
              <a:solidFill>
                <a:schemeClr val="bg1"/>
              </a:solidFill>
            </a:endParaRPr>
          </a:p>
        </p:txBody>
      </p:sp>
      <p:sp>
        <p:nvSpPr>
          <p:cNvPr id="5" name="Rectangle 4"/>
          <p:cNvSpPr/>
          <p:nvPr/>
        </p:nvSpPr>
        <p:spPr>
          <a:xfrm>
            <a:off x="5791200" y="2739038"/>
            <a:ext cx="2819400" cy="2308324"/>
          </a:xfrm>
          <a:prstGeom prst="rect">
            <a:avLst/>
          </a:prstGeom>
          <a:solidFill>
            <a:schemeClr val="tx1"/>
          </a:solidFill>
        </p:spPr>
        <p:txBody>
          <a:bodyPr wrap="square">
            <a:spAutoFit/>
          </a:bodyPr>
          <a:lstStyle/>
          <a:p>
            <a:r>
              <a:rPr lang="en-IN" dirty="0" smtClean="0">
                <a:solidFill>
                  <a:schemeClr val="bg1"/>
                </a:solidFill>
              </a:rPr>
              <a:t>printNameOrValue</a:t>
            </a:r>
            <a:r>
              <a:rPr lang="en-IN" dirty="0">
                <a:solidFill>
                  <a:schemeClr val="bg1"/>
                </a:solidFill>
              </a:rPr>
              <a:t>({</a:t>
            </a:r>
          </a:p>
          <a:p>
            <a:r>
              <a:rPr lang="en-IN" dirty="0">
                <a:solidFill>
                  <a:schemeClr val="bg1"/>
                </a:solidFill>
              </a:rPr>
              <a:t>  id: 1,</a:t>
            </a:r>
          </a:p>
          <a:p>
            <a:r>
              <a:rPr lang="en-IN" dirty="0">
                <a:solidFill>
                  <a:schemeClr val="bg1"/>
                </a:solidFill>
              </a:rPr>
              <a:t>  name: "nameValue",</a:t>
            </a:r>
          </a:p>
          <a:p>
            <a:r>
              <a:rPr lang="en-IN" dirty="0">
                <a:solidFill>
                  <a:schemeClr val="bg1"/>
                </a:solidFill>
              </a:rPr>
              <a:t>});</a:t>
            </a:r>
          </a:p>
          <a:p>
            <a:r>
              <a:rPr lang="en-IN" dirty="0">
                <a:solidFill>
                  <a:schemeClr val="bg1"/>
                </a:solidFill>
              </a:rPr>
              <a:t>printNameOrValue({</a:t>
            </a:r>
          </a:p>
          <a:p>
            <a:r>
              <a:rPr lang="en-IN" dirty="0">
                <a:solidFill>
                  <a:schemeClr val="bg1"/>
                </a:solidFill>
              </a:rPr>
              <a:t>  descr: "description",</a:t>
            </a:r>
          </a:p>
          <a:p>
            <a:r>
              <a:rPr lang="en-IN" dirty="0">
                <a:solidFill>
                  <a:schemeClr val="bg1"/>
                </a:solidFill>
              </a:rPr>
              <a:t>  value: 2,</a:t>
            </a:r>
          </a:p>
          <a:p>
            <a:r>
              <a:rPr lang="en-IN" dirty="0">
                <a:solidFill>
                  <a:schemeClr val="bg1"/>
                </a:solidFill>
              </a:rPr>
              <a:t>});</a:t>
            </a:r>
          </a:p>
        </p:txBody>
      </p:sp>
    </p:spTree>
    <p:extLst>
      <p:ext uri="{BB962C8B-B14F-4D97-AF65-F5344CB8AC3E}">
        <p14:creationId xmlns:p14="http://schemas.microsoft.com/office/powerpoint/2010/main" val="13805535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1275" y="157743"/>
            <a:ext cx="2202815"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FFFFFF"/>
                </a:solidFill>
                <a:latin typeface="Roboto"/>
                <a:cs typeface="Roboto"/>
              </a:rPr>
              <a:t>Function:</a:t>
            </a:r>
            <a:r>
              <a:rPr sz="1800" spc="-45" dirty="0">
                <a:solidFill>
                  <a:srgbClr val="FFFFFF"/>
                </a:solidFill>
                <a:latin typeface="Roboto"/>
                <a:cs typeface="Roboto"/>
              </a:rPr>
              <a:t> </a:t>
            </a:r>
            <a:r>
              <a:rPr sz="1800" spc="-20" dirty="0">
                <a:solidFill>
                  <a:srgbClr val="FFFFFF"/>
                </a:solidFill>
                <a:latin typeface="Roboto"/>
                <a:cs typeface="Roboto"/>
              </a:rPr>
              <a:t>overloading</a:t>
            </a:r>
            <a:endParaRPr sz="1800">
              <a:latin typeface="Roboto"/>
              <a:cs typeface="Roboto"/>
            </a:endParaRPr>
          </a:p>
        </p:txBody>
      </p:sp>
      <p:sp>
        <p:nvSpPr>
          <p:cNvPr id="4" name="Rectangle 3"/>
          <p:cNvSpPr/>
          <p:nvPr/>
        </p:nvSpPr>
        <p:spPr>
          <a:xfrm>
            <a:off x="381000" y="307603"/>
            <a:ext cx="3211135" cy="461665"/>
          </a:xfrm>
          <a:prstGeom prst="rect">
            <a:avLst/>
          </a:prstGeom>
        </p:spPr>
        <p:txBody>
          <a:bodyPr wrap="none">
            <a:spAutoFit/>
          </a:bodyPr>
          <a:lstStyle/>
          <a:p>
            <a:r>
              <a:rPr lang="en-US" sz="2400" b="1" spc="-20" dirty="0">
                <a:solidFill>
                  <a:srgbClr val="0070C0"/>
                </a:solidFill>
                <a:latin typeface="Roboto"/>
                <a:cs typeface="Roboto"/>
              </a:rPr>
              <a:t>The </a:t>
            </a:r>
            <a:r>
              <a:rPr lang="en-US" sz="2400" b="1" spc="-20" dirty="0" smtClean="0">
                <a:solidFill>
                  <a:srgbClr val="0070C0"/>
                </a:solidFill>
                <a:latin typeface="Roboto"/>
                <a:cs typeface="Roboto"/>
              </a:rPr>
              <a:t>keyof </a:t>
            </a:r>
            <a:r>
              <a:rPr lang="en-US" sz="2400" b="1" spc="-20" dirty="0">
                <a:solidFill>
                  <a:srgbClr val="0070C0"/>
                </a:solidFill>
                <a:latin typeface="Roboto"/>
                <a:cs typeface="Roboto"/>
              </a:rPr>
              <a:t>Operators</a:t>
            </a:r>
            <a:endParaRPr lang="en-IN" sz="2400" b="1" spc="-20" dirty="0">
              <a:solidFill>
                <a:srgbClr val="0070C0"/>
              </a:solidFill>
              <a:latin typeface="Roboto"/>
              <a:cs typeface="Roboto"/>
            </a:endParaRPr>
          </a:p>
        </p:txBody>
      </p:sp>
      <p:sp>
        <p:nvSpPr>
          <p:cNvPr id="8" name="Rectangle 7"/>
          <p:cNvSpPr/>
          <p:nvPr/>
        </p:nvSpPr>
        <p:spPr>
          <a:xfrm>
            <a:off x="443501" y="760492"/>
            <a:ext cx="8153400" cy="646331"/>
          </a:xfrm>
          <a:prstGeom prst="rect">
            <a:avLst/>
          </a:prstGeom>
        </p:spPr>
        <p:txBody>
          <a:bodyPr wrap="square">
            <a:spAutoFit/>
          </a:bodyPr>
          <a:lstStyle/>
          <a:p>
            <a:pPr algn="just"/>
            <a:r>
              <a:rPr lang="en-US" dirty="0"/>
              <a:t>TypeScript allows us to iterate through the properties of a type and extract the names of its properties through the keyof keyword, which we can use as a string literal type.</a:t>
            </a:r>
            <a:endParaRPr lang="en-IN" dirty="0"/>
          </a:p>
        </p:txBody>
      </p:sp>
      <p:sp>
        <p:nvSpPr>
          <p:cNvPr id="9" name="Rectangle 8"/>
          <p:cNvSpPr/>
          <p:nvPr/>
        </p:nvSpPr>
        <p:spPr>
          <a:xfrm>
            <a:off x="472611" y="1535065"/>
            <a:ext cx="7985590" cy="3139321"/>
          </a:xfrm>
          <a:prstGeom prst="rect">
            <a:avLst/>
          </a:prstGeom>
          <a:solidFill>
            <a:schemeClr val="tx1"/>
          </a:solidFill>
        </p:spPr>
        <p:txBody>
          <a:bodyPr wrap="square">
            <a:spAutoFit/>
          </a:bodyPr>
          <a:lstStyle/>
          <a:p>
            <a:r>
              <a:rPr lang="en-US" dirty="0">
                <a:solidFill>
                  <a:schemeClr val="bg1"/>
                </a:solidFill>
              </a:rPr>
              <a:t>interface IPerson {</a:t>
            </a:r>
          </a:p>
          <a:p>
            <a:r>
              <a:rPr lang="en-US" dirty="0">
                <a:solidFill>
                  <a:schemeClr val="bg1"/>
                </a:solidFill>
              </a:rPr>
              <a:t>  id: number;</a:t>
            </a:r>
          </a:p>
          <a:p>
            <a:r>
              <a:rPr lang="en-US" dirty="0">
                <a:solidFill>
                  <a:schemeClr val="bg1"/>
                </a:solidFill>
              </a:rPr>
              <a:t>  name: string;</a:t>
            </a:r>
          </a:p>
          <a:p>
            <a:r>
              <a:rPr lang="en-US" dirty="0">
                <a:solidFill>
                  <a:schemeClr val="bg1"/>
                </a:solidFill>
              </a:rPr>
              <a:t>}</a:t>
            </a:r>
          </a:p>
          <a:p>
            <a:r>
              <a:rPr lang="en-US" dirty="0" smtClean="0">
                <a:solidFill>
                  <a:schemeClr val="bg1"/>
                </a:solidFill>
              </a:rPr>
              <a:t>type </a:t>
            </a:r>
            <a:r>
              <a:rPr lang="en-US" dirty="0">
                <a:solidFill>
                  <a:schemeClr val="bg1"/>
                </a:solidFill>
              </a:rPr>
              <a:t>PersonPropertyName = keyof IPerson;</a:t>
            </a:r>
          </a:p>
          <a:p>
            <a:r>
              <a:rPr lang="en-US" dirty="0" smtClean="0">
                <a:solidFill>
                  <a:schemeClr val="bg1"/>
                </a:solidFill>
              </a:rPr>
              <a:t>function </a:t>
            </a:r>
            <a:r>
              <a:rPr lang="en-US" dirty="0">
                <a:solidFill>
                  <a:schemeClr val="bg1"/>
                </a:solidFill>
              </a:rPr>
              <a:t>getProperty(key: PersonPropertyName, value: IPerson) {</a:t>
            </a:r>
          </a:p>
          <a:p>
            <a:r>
              <a:rPr lang="en-US" dirty="0">
                <a:solidFill>
                  <a:schemeClr val="bg1"/>
                </a:solidFill>
              </a:rPr>
              <a:t>  console.log(`${key} = ${value[key]}`);</a:t>
            </a:r>
          </a:p>
          <a:p>
            <a:r>
              <a:rPr lang="en-US" dirty="0">
                <a:solidFill>
                  <a:schemeClr val="bg1"/>
                </a:solidFill>
              </a:rPr>
              <a:t>}</a:t>
            </a:r>
          </a:p>
          <a:p>
            <a:r>
              <a:rPr lang="en-US" dirty="0" smtClean="0">
                <a:solidFill>
                  <a:schemeClr val="bg1"/>
                </a:solidFill>
              </a:rPr>
              <a:t>getProperty</a:t>
            </a:r>
            <a:r>
              <a:rPr lang="en-US" dirty="0">
                <a:solidFill>
                  <a:schemeClr val="bg1"/>
                </a:solidFill>
              </a:rPr>
              <a:t>("id", { id: 1, name: "firstName" });</a:t>
            </a:r>
          </a:p>
          <a:p>
            <a:r>
              <a:rPr lang="en-US" dirty="0" smtClean="0">
                <a:solidFill>
                  <a:schemeClr val="bg1"/>
                </a:solidFill>
              </a:rPr>
              <a:t>getProperty</a:t>
            </a:r>
            <a:r>
              <a:rPr lang="en-US" dirty="0">
                <a:solidFill>
                  <a:schemeClr val="bg1"/>
                </a:solidFill>
              </a:rPr>
              <a:t>("name", { id: 2, name: "secondName" });</a:t>
            </a:r>
          </a:p>
          <a:p>
            <a:r>
              <a:rPr lang="en-US" dirty="0" smtClean="0">
                <a:solidFill>
                  <a:schemeClr val="bg1"/>
                </a:solidFill>
              </a:rPr>
              <a:t>getProperty</a:t>
            </a:r>
            <a:r>
              <a:rPr lang="en-US" dirty="0">
                <a:solidFill>
                  <a:schemeClr val="bg1"/>
                </a:solidFill>
              </a:rPr>
              <a:t>("telephone", { id: 3, name: "thirdName" });</a:t>
            </a:r>
          </a:p>
        </p:txBody>
      </p:sp>
    </p:spTree>
    <p:extLst>
      <p:ext uri="{BB962C8B-B14F-4D97-AF65-F5344CB8AC3E}">
        <p14:creationId xmlns:p14="http://schemas.microsoft.com/office/powerpoint/2010/main" val="41578007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304800" y="361950"/>
            <a:ext cx="2668231" cy="369332"/>
          </a:xfrm>
          <a:prstGeom prst="rect">
            <a:avLst/>
          </a:prstGeom>
        </p:spPr>
        <p:txBody>
          <a:bodyPr wrap="none">
            <a:spAutoFit/>
          </a:bodyPr>
          <a:lstStyle/>
          <a:p>
            <a:r>
              <a:rPr lang="en-IN" b="1" dirty="0">
                <a:solidFill>
                  <a:srgbClr val="0070C0"/>
                </a:solidFill>
                <a:latin typeface="var(--font-family-heading-lesson-markdown)"/>
              </a:rPr>
              <a:t>Classes in </a:t>
            </a:r>
            <a:r>
              <a:rPr lang="en-IN" b="1" dirty="0" smtClean="0">
                <a:solidFill>
                  <a:srgbClr val="0070C0"/>
                </a:solidFill>
                <a:latin typeface="var(--font-family-heading-lesson-markdown)"/>
              </a:rPr>
              <a:t>Typescripts</a:t>
            </a:r>
            <a:endParaRPr lang="en-IN" b="1" i="0" dirty="0">
              <a:solidFill>
                <a:srgbClr val="0070C0"/>
              </a:solidFill>
              <a:effectLst/>
              <a:latin typeface="var(--font-family-heading-lesson-markdown)"/>
            </a:endParaRPr>
          </a:p>
        </p:txBody>
      </p:sp>
    </p:spTree>
    <p:extLst>
      <p:ext uri="{BB962C8B-B14F-4D97-AF65-F5344CB8AC3E}">
        <p14:creationId xmlns:p14="http://schemas.microsoft.com/office/powerpoint/2010/main" val="889772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71275" y="157743"/>
            <a:ext cx="2018664"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Roboto"/>
                <a:cs typeface="Roboto"/>
              </a:rPr>
              <a:t>What</a:t>
            </a:r>
            <a:r>
              <a:rPr sz="1800" spc="-20" dirty="0">
                <a:solidFill>
                  <a:srgbClr val="FFFFFF"/>
                </a:solidFill>
                <a:latin typeface="Roboto"/>
                <a:cs typeface="Roboto"/>
              </a:rPr>
              <a:t> is</a:t>
            </a:r>
            <a:r>
              <a:rPr sz="1800" spc="-55" dirty="0">
                <a:solidFill>
                  <a:srgbClr val="FFFFFF"/>
                </a:solidFill>
                <a:latin typeface="Roboto"/>
                <a:cs typeface="Roboto"/>
              </a:rPr>
              <a:t> </a:t>
            </a:r>
            <a:r>
              <a:rPr sz="1800" spc="-30" dirty="0">
                <a:solidFill>
                  <a:srgbClr val="FFFFFF"/>
                </a:solidFill>
                <a:latin typeface="Roboto"/>
                <a:cs typeface="Roboto"/>
              </a:rPr>
              <a:t>TypeScript?</a:t>
            </a:r>
            <a:endParaRPr sz="1800" dirty="0">
              <a:latin typeface="Roboto"/>
              <a:cs typeface="Roboto"/>
            </a:endParaRPr>
          </a:p>
        </p:txBody>
      </p:sp>
      <p:sp>
        <p:nvSpPr>
          <p:cNvPr id="4" name="Rectangle 3"/>
          <p:cNvSpPr/>
          <p:nvPr/>
        </p:nvSpPr>
        <p:spPr>
          <a:xfrm>
            <a:off x="457200" y="322800"/>
            <a:ext cx="2886239" cy="369332"/>
          </a:xfrm>
          <a:prstGeom prst="rect">
            <a:avLst/>
          </a:prstGeom>
        </p:spPr>
        <p:txBody>
          <a:bodyPr wrap="none">
            <a:spAutoFit/>
          </a:bodyPr>
          <a:lstStyle/>
          <a:p>
            <a:r>
              <a:rPr lang="en-IN" b="1" dirty="0">
                <a:solidFill>
                  <a:srgbClr val="00B0F0"/>
                </a:solidFill>
                <a:latin typeface="Droid Serif"/>
              </a:rPr>
              <a:t>Typescript </a:t>
            </a:r>
            <a:r>
              <a:rPr lang="en-IN" b="1" dirty="0" smtClean="0">
                <a:solidFill>
                  <a:srgbClr val="00B0F0"/>
                </a:solidFill>
                <a:latin typeface="Droid Serif"/>
              </a:rPr>
              <a:t>Vs </a:t>
            </a:r>
            <a:r>
              <a:rPr lang="en-IN" b="1" dirty="0">
                <a:solidFill>
                  <a:srgbClr val="00B0F0"/>
                </a:solidFill>
                <a:latin typeface="Droid Serif"/>
              </a:rPr>
              <a:t>Javascript</a:t>
            </a:r>
            <a:endParaRPr lang="en-IN" b="1" dirty="0">
              <a:solidFill>
                <a:srgbClr val="00B0F0"/>
              </a:solidFill>
            </a:endParaRPr>
          </a:p>
        </p:txBody>
      </p:sp>
      <p:sp>
        <p:nvSpPr>
          <p:cNvPr id="5" name="Rectangle 4"/>
          <p:cNvSpPr/>
          <p:nvPr/>
        </p:nvSpPr>
        <p:spPr>
          <a:xfrm>
            <a:off x="512909" y="692132"/>
            <a:ext cx="8229600" cy="3892732"/>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dirty="0"/>
              <a:t>TypesScript is an Object oriented programming language whereas JavaScript is a scripting language (with support for object oriented programming).</a:t>
            </a:r>
          </a:p>
          <a:p>
            <a:pPr marL="285750" indent="-285750" algn="just">
              <a:lnSpc>
                <a:spcPct val="200000"/>
              </a:lnSpc>
              <a:buFont typeface="Arial" panose="020B0604020202020204" pitchFamily="34" charset="0"/>
              <a:buChar char="•"/>
            </a:pPr>
            <a:r>
              <a:rPr lang="en-US" dirty="0"/>
              <a:t>TypeScript has static typing whereas JavaScript does not.</a:t>
            </a:r>
          </a:p>
          <a:p>
            <a:pPr marL="285750" indent="-285750" algn="just">
              <a:lnSpc>
                <a:spcPct val="200000"/>
              </a:lnSpc>
              <a:buFont typeface="Arial" panose="020B0604020202020204" pitchFamily="34" charset="0"/>
              <a:buChar char="•"/>
            </a:pPr>
            <a:r>
              <a:rPr lang="en-US" dirty="0"/>
              <a:t>TypeScript uses types and interfaces to describe how data is being used.</a:t>
            </a:r>
          </a:p>
          <a:p>
            <a:pPr marL="285750" indent="-285750" algn="just">
              <a:lnSpc>
                <a:spcPct val="200000"/>
              </a:lnSpc>
              <a:buFont typeface="Arial" panose="020B0604020202020204" pitchFamily="34" charset="0"/>
              <a:buChar char="•"/>
            </a:pPr>
            <a:r>
              <a:rPr lang="en-US" dirty="0"/>
              <a:t>TypeScript has interfaces which are a powerful way to define contracts within your code.</a:t>
            </a:r>
          </a:p>
          <a:p>
            <a:pPr marL="285750" indent="-285750" algn="just">
              <a:lnSpc>
                <a:spcPct val="200000"/>
              </a:lnSpc>
              <a:buFont typeface="Arial" panose="020B0604020202020204" pitchFamily="34" charset="0"/>
              <a:buChar char="•"/>
            </a:pPr>
            <a:r>
              <a:rPr lang="en-US" dirty="0"/>
              <a:t>TypeScript supports optional parameters for functions where JavaScript does not.</a:t>
            </a:r>
            <a:endParaRPr lang="en-IN" dirty="0"/>
          </a:p>
        </p:txBody>
      </p:sp>
    </p:spTree>
    <p:extLst>
      <p:ext uri="{BB962C8B-B14F-4D97-AF65-F5344CB8AC3E}">
        <p14:creationId xmlns:p14="http://schemas.microsoft.com/office/powerpoint/2010/main" val="11451901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4"/>
          <p:cNvGrpSpPr/>
          <p:nvPr/>
        </p:nvGrpSpPr>
        <p:grpSpPr>
          <a:xfrm>
            <a:off x="577212" y="1276350"/>
            <a:ext cx="8032115" cy="3124200"/>
            <a:chOff x="577212" y="2133600"/>
            <a:chExt cx="8032115" cy="1592580"/>
          </a:xfrm>
        </p:grpSpPr>
        <p:pic>
          <p:nvPicPr>
            <p:cNvPr id="3" name="object 5"/>
            <p:cNvPicPr/>
            <p:nvPr/>
          </p:nvPicPr>
          <p:blipFill>
            <a:blip r:embed="rId2" cstate="print"/>
            <a:stretch>
              <a:fillRect/>
            </a:stretch>
          </p:blipFill>
          <p:spPr>
            <a:xfrm>
              <a:off x="577212" y="2174712"/>
              <a:ext cx="3571874" cy="1362074"/>
            </a:xfrm>
            <a:prstGeom prst="rect">
              <a:avLst/>
            </a:prstGeom>
          </p:spPr>
        </p:pic>
        <p:pic>
          <p:nvPicPr>
            <p:cNvPr id="4" name="object 6"/>
            <p:cNvPicPr/>
            <p:nvPr/>
          </p:nvPicPr>
          <p:blipFill>
            <a:blip r:embed="rId3" cstate="print"/>
            <a:stretch>
              <a:fillRect/>
            </a:stretch>
          </p:blipFill>
          <p:spPr>
            <a:xfrm>
              <a:off x="4779675" y="2133600"/>
              <a:ext cx="3829049" cy="876299"/>
            </a:xfrm>
            <a:prstGeom prst="rect">
              <a:avLst/>
            </a:prstGeom>
          </p:spPr>
        </p:pic>
        <p:pic>
          <p:nvPicPr>
            <p:cNvPr id="5" name="object 7"/>
            <p:cNvPicPr/>
            <p:nvPr/>
          </p:nvPicPr>
          <p:blipFill>
            <a:blip r:embed="rId4" cstate="print"/>
            <a:stretch>
              <a:fillRect/>
            </a:stretch>
          </p:blipFill>
          <p:spPr>
            <a:xfrm>
              <a:off x="4779675" y="3292150"/>
              <a:ext cx="3037474" cy="433924"/>
            </a:xfrm>
            <a:prstGeom prst="rect">
              <a:avLst/>
            </a:prstGeom>
          </p:spPr>
        </p:pic>
      </p:grpSp>
      <p:sp>
        <p:nvSpPr>
          <p:cNvPr id="6" name="object 3"/>
          <p:cNvSpPr txBox="1"/>
          <p:nvPr/>
        </p:nvSpPr>
        <p:spPr>
          <a:xfrm>
            <a:off x="577212" y="742950"/>
            <a:ext cx="105527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737373"/>
                </a:solidFill>
                <a:latin typeface="Roboto"/>
                <a:cs typeface="Roboto"/>
              </a:rPr>
              <a:t>ES5</a:t>
            </a:r>
            <a:endParaRPr sz="1800" dirty="0">
              <a:latin typeface="Roboto"/>
              <a:cs typeface="Roboto"/>
            </a:endParaRPr>
          </a:p>
        </p:txBody>
      </p:sp>
    </p:spTree>
    <p:extLst>
      <p:ext uri="{BB962C8B-B14F-4D97-AF65-F5344CB8AC3E}">
        <p14:creationId xmlns:p14="http://schemas.microsoft.com/office/powerpoint/2010/main" val="41287586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3"/>
          <p:cNvSpPr txBox="1"/>
          <p:nvPr/>
        </p:nvSpPr>
        <p:spPr>
          <a:xfrm>
            <a:off x="553487" y="421289"/>
            <a:ext cx="86172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737373"/>
                </a:solidFill>
                <a:latin typeface="Roboto"/>
                <a:cs typeface="Roboto"/>
              </a:rPr>
              <a:t>ES6</a:t>
            </a:r>
            <a:endParaRPr sz="1800" dirty="0">
              <a:latin typeface="Roboto"/>
              <a:cs typeface="Roboto"/>
            </a:endParaRPr>
          </a:p>
        </p:txBody>
      </p:sp>
      <p:grpSp>
        <p:nvGrpSpPr>
          <p:cNvPr id="3" name="object 4"/>
          <p:cNvGrpSpPr/>
          <p:nvPr/>
        </p:nvGrpSpPr>
        <p:grpSpPr>
          <a:xfrm>
            <a:off x="553486" y="895350"/>
            <a:ext cx="8133313" cy="4038600"/>
            <a:chOff x="1406650" y="1267674"/>
            <a:chExt cx="7287895" cy="3098800"/>
          </a:xfrm>
        </p:grpSpPr>
        <p:pic>
          <p:nvPicPr>
            <p:cNvPr id="4" name="object 5"/>
            <p:cNvPicPr/>
            <p:nvPr/>
          </p:nvPicPr>
          <p:blipFill>
            <a:blip r:embed="rId2" cstate="print"/>
            <a:stretch>
              <a:fillRect/>
            </a:stretch>
          </p:blipFill>
          <p:spPr>
            <a:xfrm>
              <a:off x="1406650" y="1267674"/>
              <a:ext cx="4136749" cy="3098599"/>
            </a:xfrm>
            <a:prstGeom prst="rect">
              <a:avLst/>
            </a:prstGeom>
          </p:spPr>
        </p:pic>
        <p:pic>
          <p:nvPicPr>
            <p:cNvPr id="5" name="object 6"/>
            <p:cNvPicPr/>
            <p:nvPr/>
          </p:nvPicPr>
          <p:blipFill>
            <a:blip r:embed="rId3" cstate="print"/>
            <a:stretch>
              <a:fillRect/>
            </a:stretch>
          </p:blipFill>
          <p:spPr>
            <a:xfrm>
              <a:off x="5783075" y="1680625"/>
              <a:ext cx="2910913" cy="433924"/>
            </a:xfrm>
            <a:prstGeom prst="rect">
              <a:avLst/>
            </a:prstGeom>
          </p:spPr>
        </p:pic>
      </p:grpSp>
    </p:spTree>
    <p:extLst>
      <p:ext uri="{BB962C8B-B14F-4D97-AF65-F5344CB8AC3E}">
        <p14:creationId xmlns:p14="http://schemas.microsoft.com/office/powerpoint/2010/main" val="41319929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4"/>
          <p:cNvGrpSpPr/>
          <p:nvPr/>
        </p:nvGrpSpPr>
        <p:grpSpPr>
          <a:xfrm>
            <a:off x="304800" y="895350"/>
            <a:ext cx="8153400" cy="3733800"/>
            <a:chOff x="1673200" y="1144440"/>
            <a:chExt cx="7021195" cy="2735580"/>
          </a:xfrm>
        </p:grpSpPr>
        <p:pic>
          <p:nvPicPr>
            <p:cNvPr id="4" name="object 5"/>
            <p:cNvPicPr/>
            <p:nvPr/>
          </p:nvPicPr>
          <p:blipFill>
            <a:blip r:embed="rId2" cstate="print"/>
            <a:stretch>
              <a:fillRect/>
            </a:stretch>
          </p:blipFill>
          <p:spPr>
            <a:xfrm>
              <a:off x="1673200" y="1144440"/>
              <a:ext cx="3969949" cy="2735468"/>
            </a:xfrm>
            <a:prstGeom prst="rect">
              <a:avLst/>
            </a:prstGeom>
          </p:spPr>
        </p:pic>
        <p:pic>
          <p:nvPicPr>
            <p:cNvPr id="5" name="object 6"/>
            <p:cNvPicPr/>
            <p:nvPr/>
          </p:nvPicPr>
          <p:blipFill>
            <a:blip r:embed="rId3" cstate="print"/>
            <a:stretch>
              <a:fillRect/>
            </a:stretch>
          </p:blipFill>
          <p:spPr>
            <a:xfrm>
              <a:off x="5776700" y="1490875"/>
              <a:ext cx="2917299" cy="318874"/>
            </a:xfrm>
            <a:prstGeom prst="rect">
              <a:avLst/>
            </a:prstGeom>
          </p:spPr>
        </p:pic>
      </p:grpSp>
      <p:sp>
        <p:nvSpPr>
          <p:cNvPr id="6" name="object 3"/>
          <p:cNvSpPr txBox="1"/>
          <p:nvPr/>
        </p:nvSpPr>
        <p:spPr>
          <a:xfrm>
            <a:off x="304800" y="307603"/>
            <a:ext cx="1102360" cy="299720"/>
          </a:xfrm>
          <a:prstGeom prst="rect">
            <a:avLst/>
          </a:prstGeom>
        </p:spPr>
        <p:txBody>
          <a:bodyPr vert="horz" wrap="square" lIns="0" tIns="12700" rIns="0" bIns="0" rtlCol="0">
            <a:spAutoFit/>
          </a:bodyPr>
          <a:lstStyle/>
          <a:p>
            <a:pPr marL="12700">
              <a:lnSpc>
                <a:spcPct val="100000"/>
              </a:lnSpc>
              <a:spcBef>
                <a:spcPts val="100"/>
              </a:spcBef>
            </a:pPr>
            <a:r>
              <a:rPr sz="1800" spc="-30" dirty="0">
                <a:solidFill>
                  <a:srgbClr val="737373"/>
                </a:solidFill>
                <a:latin typeface="Roboto"/>
                <a:cs typeface="Roboto"/>
              </a:rPr>
              <a:t>TypeScript</a:t>
            </a:r>
            <a:endParaRPr sz="1800" dirty="0">
              <a:latin typeface="Roboto"/>
              <a:cs typeface="Roboto"/>
            </a:endParaRPr>
          </a:p>
        </p:txBody>
      </p:sp>
    </p:spTree>
    <p:extLst>
      <p:ext uri="{BB962C8B-B14F-4D97-AF65-F5344CB8AC3E}">
        <p14:creationId xmlns:p14="http://schemas.microsoft.com/office/powerpoint/2010/main" val="7256962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04800" y="361950"/>
            <a:ext cx="3877985" cy="369332"/>
          </a:xfrm>
          <a:prstGeom prst="rect">
            <a:avLst/>
          </a:prstGeom>
        </p:spPr>
        <p:txBody>
          <a:bodyPr wrap="none">
            <a:spAutoFit/>
          </a:bodyPr>
          <a:lstStyle/>
          <a:p>
            <a:r>
              <a:rPr lang="en-IN" b="1" dirty="0">
                <a:solidFill>
                  <a:srgbClr val="0070C0"/>
                </a:solidFill>
                <a:latin typeface="Nunito Sans"/>
              </a:rPr>
              <a:t>Class Constructors and Modifiers</a:t>
            </a:r>
            <a:endParaRPr lang="en-IN" b="1" i="0" dirty="0">
              <a:solidFill>
                <a:srgbClr val="0070C0"/>
              </a:solidFill>
              <a:effectLst/>
              <a:latin typeface="Nunito Sans"/>
            </a:endParaRPr>
          </a:p>
        </p:txBody>
      </p:sp>
    </p:spTree>
    <p:extLst>
      <p:ext uri="{BB962C8B-B14F-4D97-AF65-F5344CB8AC3E}">
        <p14:creationId xmlns:p14="http://schemas.microsoft.com/office/powerpoint/2010/main" val="24527560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04800" y="361950"/>
            <a:ext cx="6553200" cy="369332"/>
          </a:xfrm>
          <a:prstGeom prst="rect">
            <a:avLst/>
          </a:prstGeom>
        </p:spPr>
        <p:txBody>
          <a:bodyPr wrap="square">
            <a:spAutoFit/>
          </a:bodyPr>
          <a:lstStyle/>
          <a:p>
            <a:r>
              <a:rPr lang="en-US" b="1" dirty="0">
                <a:solidFill>
                  <a:srgbClr val="0070C0"/>
                </a:solidFill>
                <a:latin typeface="Nunito Sans"/>
              </a:rPr>
              <a:t>Constructor Parameter Properties and Property Accessors</a:t>
            </a:r>
            <a:endParaRPr lang="en-US" b="1" i="0" dirty="0">
              <a:solidFill>
                <a:srgbClr val="0070C0"/>
              </a:solidFill>
              <a:effectLst/>
              <a:latin typeface="Nunito Sans"/>
            </a:endParaRPr>
          </a:p>
        </p:txBody>
      </p:sp>
      <p:sp>
        <p:nvSpPr>
          <p:cNvPr id="4" name="Rectangle 3"/>
          <p:cNvSpPr/>
          <p:nvPr/>
        </p:nvSpPr>
        <p:spPr>
          <a:xfrm>
            <a:off x="279970" y="819150"/>
            <a:ext cx="8254429" cy="646331"/>
          </a:xfrm>
          <a:prstGeom prst="rect">
            <a:avLst/>
          </a:prstGeom>
        </p:spPr>
        <p:txBody>
          <a:bodyPr wrap="square">
            <a:spAutoFit/>
          </a:bodyPr>
          <a:lstStyle/>
          <a:p>
            <a:pPr algn="just"/>
            <a:r>
              <a:rPr lang="en-US" dirty="0"/>
              <a:t>TypeScript also introduces a shorthand version for access modifiers that can be applied to parameters in a constructor function.</a:t>
            </a:r>
            <a:endParaRPr lang="en-IN" dirty="0"/>
          </a:p>
        </p:txBody>
      </p:sp>
      <p:sp>
        <p:nvSpPr>
          <p:cNvPr id="5" name="Rectangle 4"/>
          <p:cNvSpPr/>
          <p:nvPr/>
        </p:nvSpPr>
        <p:spPr>
          <a:xfrm>
            <a:off x="381000" y="1962150"/>
            <a:ext cx="5791200" cy="2585323"/>
          </a:xfrm>
          <a:prstGeom prst="rect">
            <a:avLst/>
          </a:prstGeom>
          <a:solidFill>
            <a:schemeClr val="tx1"/>
          </a:solidFill>
        </p:spPr>
        <p:txBody>
          <a:bodyPr wrap="square">
            <a:spAutoFit/>
          </a:bodyPr>
          <a:lstStyle/>
          <a:p>
            <a:r>
              <a:rPr lang="en-IN" dirty="0">
                <a:solidFill>
                  <a:schemeClr val="bg1"/>
                </a:solidFill>
              </a:rPr>
              <a:t>class ClassWithCtorMods {</a:t>
            </a:r>
          </a:p>
          <a:p>
            <a:pPr lvl="1"/>
            <a:r>
              <a:rPr lang="en-IN" dirty="0" smtClean="0">
                <a:solidFill>
                  <a:schemeClr val="bg1"/>
                </a:solidFill>
              </a:rPr>
              <a:t>constructor(public </a:t>
            </a:r>
            <a:r>
              <a:rPr lang="en-IN" dirty="0">
                <a:solidFill>
                  <a:schemeClr val="bg1"/>
                </a:solidFill>
              </a:rPr>
              <a:t>id: number, private name: string) </a:t>
            </a:r>
            <a:endParaRPr lang="en-IN" dirty="0" smtClean="0">
              <a:solidFill>
                <a:schemeClr val="bg1"/>
              </a:solidFill>
            </a:endParaRPr>
          </a:p>
          <a:p>
            <a:pPr lvl="1"/>
            <a:r>
              <a:rPr lang="en-IN" dirty="0" smtClean="0">
                <a:solidFill>
                  <a:schemeClr val="bg1"/>
                </a:solidFill>
              </a:rPr>
              <a:t>{</a:t>
            </a:r>
            <a:endParaRPr lang="en-IN" dirty="0">
              <a:solidFill>
                <a:schemeClr val="bg1"/>
              </a:solidFill>
            </a:endParaRPr>
          </a:p>
          <a:p>
            <a:pPr lvl="1"/>
            <a:r>
              <a:rPr lang="en-IN" dirty="0">
                <a:solidFill>
                  <a:schemeClr val="bg1"/>
                </a:solidFill>
              </a:rPr>
              <a:t> </a:t>
            </a:r>
            <a:endParaRPr lang="en-IN" dirty="0" smtClean="0">
              <a:solidFill>
                <a:schemeClr val="bg1"/>
              </a:solidFill>
            </a:endParaRPr>
          </a:p>
          <a:p>
            <a:pPr lvl="1"/>
            <a:r>
              <a:rPr lang="en-IN" dirty="0" smtClean="0">
                <a:solidFill>
                  <a:schemeClr val="bg1"/>
                </a:solidFill>
              </a:rPr>
              <a:t> </a:t>
            </a:r>
            <a:r>
              <a:rPr lang="en-IN" dirty="0">
                <a:solidFill>
                  <a:schemeClr val="bg1"/>
                </a:solidFill>
              </a:rPr>
              <a:t>}</a:t>
            </a:r>
          </a:p>
          <a:p>
            <a:r>
              <a:rPr lang="en-IN" dirty="0" smtClean="0">
                <a:solidFill>
                  <a:schemeClr val="bg1"/>
                </a:solidFill>
              </a:rPr>
              <a:t>}</a:t>
            </a:r>
            <a:endParaRPr lang="en-IN" dirty="0">
              <a:solidFill>
                <a:schemeClr val="bg1"/>
              </a:solidFill>
            </a:endParaRPr>
          </a:p>
          <a:p>
            <a:r>
              <a:rPr lang="en-IN" dirty="0" smtClean="0">
                <a:solidFill>
                  <a:schemeClr val="bg1"/>
                </a:solidFill>
              </a:rPr>
              <a:t>let </a:t>
            </a:r>
            <a:r>
              <a:rPr lang="en-IN" dirty="0">
                <a:solidFill>
                  <a:schemeClr val="bg1"/>
                </a:solidFill>
              </a:rPr>
              <a:t>myClassMod = new ClassWithCtorMods(1, "test</a:t>
            </a:r>
            <a:r>
              <a:rPr lang="en-IN" dirty="0" smtClean="0">
                <a:solidFill>
                  <a:schemeClr val="bg1"/>
                </a:solidFill>
              </a:rPr>
              <a:t>");</a:t>
            </a:r>
            <a:endParaRPr lang="en-IN" dirty="0">
              <a:solidFill>
                <a:schemeClr val="bg1"/>
              </a:solidFill>
            </a:endParaRPr>
          </a:p>
          <a:p>
            <a:r>
              <a:rPr lang="en-IN" dirty="0" smtClean="0">
                <a:solidFill>
                  <a:schemeClr val="bg1"/>
                </a:solidFill>
              </a:rPr>
              <a:t>console.log</a:t>
            </a:r>
            <a:r>
              <a:rPr lang="en-IN" dirty="0">
                <a:solidFill>
                  <a:schemeClr val="bg1"/>
                </a:solidFill>
              </a:rPr>
              <a:t>(`myClassMod.id = ${myClassMod.id</a:t>
            </a:r>
            <a:r>
              <a:rPr lang="en-IN" dirty="0" smtClean="0">
                <a:solidFill>
                  <a:schemeClr val="bg1"/>
                </a:solidFill>
              </a:rPr>
              <a:t>}`);</a:t>
            </a:r>
            <a:endParaRPr lang="en-IN" dirty="0">
              <a:solidFill>
                <a:schemeClr val="bg1"/>
              </a:solidFill>
            </a:endParaRPr>
          </a:p>
          <a:p>
            <a:r>
              <a:rPr lang="en-IN" dirty="0" smtClean="0">
                <a:solidFill>
                  <a:schemeClr val="bg1"/>
                </a:solidFill>
              </a:rPr>
              <a:t>console.log</a:t>
            </a:r>
            <a:r>
              <a:rPr lang="en-IN" dirty="0">
                <a:solidFill>
                  <a:schemeClr val="bg1"/>
                </a:solidFill>
              </a:rPr>
              <a:t>(`myClassMod.name = ${myClassMod.name}`);</a:t>
            </a:r>
          </a:p>
        </p:txBody>
      </p:sp>
    </p:spTree>
    <p:extLst>
      <p:ext uri="{BB962C8B-B14F-4D97-AF65-F5344CB8AC3E}">
        <p14:creationId xmlns:p14="http://schemas.microsoft.com/office/powerpoint/2010/main" val="3605193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381000" y="361950"/>
            <a:ext cx="3607975" cy="369332"/>
          </a:xfrm>
          <a:prstGeom prst="rect">
            <a:avLst/>
          </a:prstGeom>
        </p:spPr>
        <p:txBody>
          <a:bodyPr wrap="none">
            <a:spAutoFit/>
          </a:bodyPr>
          <a:lstStyle/>
          <a:p>
            <a:r>
              <a:rPr lang="en-US" b="1" dirty="0">
                <a:solidFill>
                  <a:srgbClr val="0070C0"/>
                </a:solidFill>
              </a:rPr>
              <a:t>The readonly property in TypeScript</a:t>
            </a:r>
            <a:endParaRPr lang="en-IN" b="1" dirty="0">
              <a:solidFill>
                <a:srgbClr val="0070C0"/>
              </a:solidFill>
            </a:endParaRPr>
          </a:p>
        </p:txBody>
      </p:sp>
      <p:sp>
        <p:nvSpPr>
          <p:cNvPr id="5" name="Rectangle 4"/>
          <p:cNvSpPr/>
          <p:nvPr/>
        </p:nvSpPr>
        <p:spPr>
          <a:xfrm>
            <a:off x="381000" y="895350"/>
            <a:ext cx="8305800" cy="646331"/>
          </a:xfrm>
          <a:prstGeom prst="rect">
            <a:avLst/>
          </a:prstGeom>
        </p:spPr>
        <p:txBody>
          <a:bodyPr wrap="square">
            <a:spAutoFit/>
          </a:bodyPr>
          <a:lstStyle/>
          <a:p>
            <a:r>
              <a:rPr lang="en-US" dirty="0"/>
              <a:t>This is similar to the concept of the const keyword and means that once a value has been assigned to a readonly property, it is not allowed to be modified.</a:t>
            </a:r>
            <a:endParaRPr lang="en-IN" dirty="0"/>
          </a:p>
        </p:txBody>
      </p:sp>
      <p:sp>
        <p:nvSpPr>
          <p:cNvPr id="6" name="Rectangle 5"/>
          <p:cNvSpPr/>
          <p:nvPr/>
        </p:nvSpPr>
        <p:spPr>
          <a:xfrm>
            <a:off x="495300" y="1809750"/>
            <a:ext cx="7658100" cy="2585323"/>
          </a:xfrm>
          <a:prstGeom prst="rect">
            <a:avLst/>
          </a:prstGeom>
          <a:solidFill>
            <a:schemeClr val="tx1"/>
          </a:solidFill>
        </p:spPr>
        <p:txBody>
          <a:bodyPr wrap="square">
            <a:spAutoFit/>
          </a:bodyPr>
          <a:lstStyle/>
          <a:p>
            <a:r>
              <a:rPr lang="en-US" dirty="0">
                <a:solidFill>
                  <a:schemeClr val="bg1"/>
                </a:solidFill>
              </a:rPr>
              <a:t>class ClassWithReadonly {</a:t>
            </a:r>
          </a:p>
          <a:p>
            <a:r>
              <a:rPr lang="en-US" dirty="0" smtClean="0">
                <a:solidFill>
                  <a:schemeClr val="bg1"/>
                </a:solidFill>
              </a:rPr>
              <a:t>readonly </a:t>
            </a:r>
            <a:r>
              <a:rPr lang="en-US" dirty="0">
                <a:solidFill>
                  <a:schemeClr val="bg1"/>
                </a:solidFill>
              </a:rPr>
              <a:t>name: string</a:t>
            </a:r>
            <a:r>
              <a:rPr lang="en-US" dirty="0" smtClean="0">
                <a:solidFill>
                  <a:schemeClr val="bg1"/>
                </a:solidFill>
              </a:rPr>
              <a:t>;</a:t>
            </a:r>
            <a:endParaRPr lang="en-US" dirty="0">
              <a:solidFill>
                <a:schemeClr val="bg1"/>
              </a:solidFill>
            </a:endParaRPr>
          </a:p>
          <a:p>
            <a:r>
              <a:rPr lang="en-US" dirty="0">
                <a:solidFill>
                  <a:schemeClr val="bg1"/>
                </a:solidFill>
              </a:rPr>
              <a:t> </a:t>
            </a:r>
            <a:r>
              <a:rPr lang="en-US" dirty="0" smtClean="0">
                <a:solidFill>
                  <a:schemeClr val="bg1"/>
                </a:solidFill>
              </a:rPr>
              <a:t>  constructor</a:t>
            </a:r>
            <a:r>
              <a:rPr lang="en-US" dirty="0">
                <a:solidFill>
                  <a:schemeClr val="bg1"/>
                </a:solidFill>
              </a:rPr>
              <a:t>(_name: string) {</a:t>
            </a:r>
          </a:p>
          <a:p>
            <a:r>
              <a:rPr lang="en-US" dirty="0" smtClean="0">
                <a:solidFill>
                  <a:schemeClr val="bg1"/>
                </a:solidFill>
              </a:rPr>
              <a:t>	this.name </a:t>
            </a:r>
            <a:r>
              <a:rPr lang="en-US" dirty="0">
                <a:solidFill>
                  <a:schemeClr val="bg1"/>
                </a:solidFill>
              </a:rPr>
              <a:t>= _name;</a:t>
            </a:r>
          </a:p>
          <a:p>
            <a:r>
              <a:rPr lang="en-US" dirty="0">
                <a:solidFill>
                  <a:schemeClr val="bg1"/>
                </a:solidFill>
              </a:rPr>
              <a:t>  </a:t>
            </a:r>
            <a:r>
              <a:rPr lang="en-US" dirty="0" smtClean="0">
                <a:solidFill>
                  <a:schemeClr val="bg1"/>
                </a:solidFill>
              </a:rPr>
              <a:t> }</a:t>
            </a:r>
            <a:endParaRPr lang="en-US" dirty="0">
              <a:solidFill>
                <a:schemeClr val="bg1"/>
              </a:solidFill>
            </a:endParaRPr>
          </a:p>
          <a:p>
            <a:r>
              <a:rPr lang="en-US" dirty="0" smtClean="0">
                <a:solidFill>
                  <a:schemeClr val="bg1"/>
                </a:solidFill>
              </a:rPr>
              <a:t>  setNameValue</a:t>
            </a:r>
            <a:r>
              <a:rPr lang="en-US" dirty="0">
                <a:solidFill>
                  <a:schemeClr val="bg1"/>
                </a:solidFill>
              </a:rPr>
              <a:t>(_name: string) {</a:t>
            </a:r>
          </a:p>
          <a:p>
            <a:r>
              <a:rPr lang="en-US" dirty="0" smtClean="0">
                <a:solidFill>
                  <a:schemeClr val="bg1"/>
                </a:solidFill>
              </a:rPr>
              <a:t>	this.name </a:t>
            </a:r>
            <a:r>
              <a:rPr lang="en-US" dirty="0">
                <a:solidFill>
                  <a:schemeClr val="bg1"/>
                </a:solidFill>
              </a:rPr>
              <a:t>= _name;</a:t>
            </a:r>
          </a:p>
          <a:p>
            <a:r>
              <a:rPr lang="en-US" dirty="0">
                <a:solidFill>
                  <a:schemeClr val="bg1"/>
                </a:solidFill>
              </a:rPr>
              <a:t>  </a:t>
            </a:r>
            <a:r>
              <a:rPr lang="en-US" dirty="0" smtClean="0">
                <a:solidFill>
                  <a:schemeClr val="bg1"/>
                </a:solidFill>
              </a:rPr>
              <a:t> }</a:t>
            </a:r>
            <a:endParaRPr lang="en-US" dirty="0">
              <a:solidFill>
                <a:schemeClr val="bg1"/>
              </a:solidFill>
            </a:endParaRPr>
          </a:p>
          <a:p>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18147841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04800" y="361950"/>
            <a:ext cx="2313454" cy="369332"/>
          </a:xfrm>
          <a:prstGeom prst="rect">
            <a:avLst/>
          </a:prstGeom>
        </p:spPr>
        <p:txBody>
          <a:bodyPr wrap="none">
            <a:spAutoFit/>
          </a:bodyPr>
          <a:lstStyle/>
          <a:p>
            <a:r>
              <a:rPr lang="en-IN" b="1" dirty="0">
                <a:solidFill>
                  <a:srgbClr val="0070C0"/>
                </a:solidFill>
                <a:latin typeface="var(--font-family-heading-lesson-markdown)"/>
              </a:rPr>
              <a:t>property accessors</a:t>
            </a:r>
            <a:endParaRPr lang="en-IN" b="1" i="0" dirty="0">
              <a:solidFill>
                <a:srgbClr val="0070C0"/>
              </a:solidFill>
              <a:effectLst/>
              <a:latin typeface="var(--font-family-heading-lesson-markdown)"/>
            </a:endParaRPr>
          </a:p>
        </p:txBody>
      </p:sp>
      <p:sp>
        <p:nvSpPr>
          <p:cNvPr id="3" name="Rectangle 2"/>
          <p:cNvSpPr/>
          <p:nvPr/>
        </p:nvSpPr>
        <p:spPr>
          <a:xfrm>
            <a:off x="381000" y="895350"/>
            <a:ext cx="7010400" cy="3970318"/>
          </a:xfrm>
          <a:prstGeom prst="rect">
            <a:avLst/>
          </a:prstGeom>
          <a:solidFill>
            <a:schemeClr val="tx1"/>
          </a:solidFill>
        </p:spPr>
        <p:txBody>
          <a:bodyPr wrap="square">
            <a:spAutoFit/>
          </a:bodyPr>
          <a:lstStyle/>
          <a:p>
            <a:r>
              <a:rPr lang="en-US" dirty="0">
                <a:solidFill>
                  <a:schemeClr val="bg1"/>
                </a:solidFill>
              </a:rPr>
              <a:t>class ClassWithAccessors {</a:t>
            </a:r>
          </a:p>
          <a:p>
            <a:r>
              <a:rPr lang="en-US" dirty="0" smtClean="0">
                <a:solidFill>
                  <a:schemeClr val="bg1"/>
                </a:solidFill>
              </a:rPr>
              <a:t>          private </a:t>
            </a:r>
            <a:r>
              <a:rPr lang="en-US" dirty="0">
                <a:solidFill>
                  <a:schemeClr val="bg1"/>
                </a:solidFill>
              </a:rPr>
              <a:t>_id: number = 0</a:t>
            </a:r>
            <a:r>
              <a:rPr lang="en-US" dirty="0" smtClean="0">
                <a:solidFill>
                  <a:schemeClr val="bg1"/>
                </a:solidFill>
              </a:rPr>
              <a:t>;</a:t>
            </a:r>
            <a:endParaRPr lang="en-US" dirty="0">
              <a:solidFill>
                <a:schemeClr val="bg1"/>
              </a:solidFill>
            </a:endParaRPr>
          </a:p>
          <a:p>
            <a:pPr lvl="1"/>
            <a:r>
              <a:rPr lang="en-US" dirty="0" smtClean="0">
                <a:solidFill>
                  <a:schemeClr val="bg1"/>
                </a:solidFill>
              </a:rPr>
              <a:t>  get </a:t>
            </a:r>
            <a:r>
              <a:rPr lang="en-US" dirty="0">
                <a:solidFill>
                  <a:schemeClr val="bg1"/>
                </a:solidFill>
              </a:rPr>
              <a:t>id(): number {</a:t>
            </a:r>
          </a:p>
          <a:p>
            <a:pPr lvl="1"/>
            <a:r>
              <a:rPr lang="en-US" dirty="0">
                <a:solidFill>
                  <a:schemeClr val="bg1"/>
                </a:solidFill>
              </a:rPr>
              <a:t>    console.log(`get id property`); </a:t>
            </a:r>
            <a:endParaRPr lang="en-US" dirty="0" smtClean="0">
              <a:solidFill>
                <a:schemeClr val="bg1"/>
              </a:solidFill>
            </a:endParaRPr>
          </a:p>
          <a:p>
            <a:pPr lvl="1"/>
            <a:r>
              <a:rPr lang="en-US" dirty="0">
                <a:solidFill>
                  <a:schemeClr val="bg1"/>
                </a:solidFill>
              </a:rPr>
              <a:t> </a:t>
            </a:r>
            <a:r>
              <a:rPr lang="en-US" dirty="0" smtClean="0">
                <a:solidFill>
                  <a:schemeClr val="bg1"/>
                </a:solidFill>
              </a:rPr>
              <a:t>   return this._id; </a:t>
            </a:r>
          </a:p>
          <a:p>
            <a:pPr lvl="1"/>
            <a:r>
              <a:rPr lang="en-US" dirty="0">
                <a:solidFill>
                  <a:schemeClr val="bg1"/>
                </a:solidFill>
              </a:rPr>
              <a:t> </a:t>
            </a:r>
            <a:r>
              <a:rPr lang="en-US" dirty="0" smtClean="0">
                <a:solidFill>
                  <a:schemeClr val="bg1"/>
                </a:solidFill>
              </a:rPr>
              <a:t> }</a:t>
            </a:r>
            <a:endParaRPr lang="en-US" dirty="0">
              <a:solidFill>
                <a:schemeClr val="bg1"/>
              </a:solidFill>
            </a:endParaRPr>
          </a:p>
          <a:p>
            <a:pPr lvl="1"/>
            <a:r>
              <a:rPr lang="en-US" dirty="0" smtClean="0">
                <a:solidFill>
                  <a:schemeClr val="bg1"/>
                </a:solidFill>
              </a:rPr>
              <a:t>  set </a:t>
            </a:r>
            <a:r>
              <a:rPr lang="en-US" dirty="0">
                <a:solidFill>
                  <a:schemeClr val="bg1"/>
                </a:solidFill>
              </a:rPr>
              <a:t>id(value: number) {</a:t>
            </a:r>
          </a:p>
          <a:p>
            <a:pPr lvl="1"/>
            <a:r>
              <a:rPr lang="en-US" dirty="0">
                <a:solidFill>
                  <a:schemeClr val="bg1"/>
                </a:solidFill>
              </a:rPr>
              <a:t>    console.log(`set id property`); </a:t>
            </a:r>
          </a:p>
          <a:p>
            <a:pPr lvl="1"/>
            <a:r>
              <a:rPr lang="en-US" dirty="0">
                <a:solidFill>
                  <a:schemeClr val="bg1"/>
                </a:solidFill>
              </a:rPr>
              <a:t>    this._id = value; </a:t>
            </a:r>
          </a:p>
          <a:p>
            <a:pPr lvl="1"/>
            <a:r>
              <a:rPr lang="en-US" dirty="0">
                <a:solidFill>
                  <a:schemeClr val="bg1"/>
                </a:solidFill>
              </a:rPr>
              <a:t>  }</a:t>
            </a:r>
          </a:p>
          <a:p>
            <a:r>
              <a:rPr lang="en-US" dirty="0" smtClean="0">
                <a:solidFill>
                  <a:schemeClr val="bg1"/>
                </a:solidFill>
              </a:rPr>
              <a:t>}</a:t>
            </a:r>
          </a:p>
          <a:p>
            <a:r>
              <a:rPr lang="en-US" dirty="0">
                <a:solidFill>
                  <a:schemeClr val="bg1"/>
                </a:solidFill>
              </a:rPr>
              <a:t>let classWithAccessors = new ClassWithAccessors</a:t>
            </a:r>
            <a:r>
              <a:rPr lang="en-US" dirty="0" smtClean="0">
                <a:solidFill>
                  <a:schemeClr val="bg1"/>
                </a:solidFill>
              </a:rPr>
              <a:t>();</a:t>
            </a:r>
          </a:p>
          <a:p>
            <a:r>
              <a:rPr lang="en-US" dirty="0">
                <a:solidFill>
                  <a:schemeClr val="bg1"/>
                </a:solidFill>
              </a:rPr>
              <a:t>classWithAccessors.id = 10</a:t>
            </a:r>
            <a:r>
              <a:rPr lang="en-US" dirty="0" smtClean="0">
                <a:solidFill>
                  <a:schemeClr val="bg1"/>
                </a:solidFill>
              </a:rPr>
              <a:t>;</a:t>
            </a:r>
          </a:p>
          <a:p>
            <a:r>
              <a:rPr lang="en-US" dirty="0">
                <a:solidFill>
                  <a:schemeClr val="bg1"/>
                </a:solidFill>
              </a:rPr>
              <a:t>console.log(`classWithAccessors.id = ${classWithAccessors.id}`); </a:t>
            </a:r>
          </a:p>
        </p:txBody>
      </p:sp>
    </p:spTree>
    <p:extLst>
      <p:ext uri="{BB962C8B-B14F-4D97-AF65-F5344CB8AC3E}">
        <p14:creationId xmlns:p14="http://schemas.microsoft.com/office/powerpoint/2010/main" val="18769916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04800" y="285750"/>
            <a:ext cx="3929281" cy="369332"/>
          </a:xfrm>
          <a:prstGeom prst="rect">
            <a:avLst/>
          </a:prstGeom>
        </p:spPr>
        <p:txBody>
          <a:bodyPr wrap="none">
            <a:spAutoFit/>
          </a:bodyPr>
          <a:lstStyle/>
          <a:p>
            <a:r>
              <a:rPr lang="en-IN" b="1" dirty="0">
                <a:solidFill>
                  <a:srgbClr val="0070C0"/>
                </a:solidFill>
                <a:latin typeface="Nunito Sans"/>
              </a:rPr>
              <a:t>Static Functions and Namespaces</a:t>
            </a:r>
            <a:endParaRPr lang="en-IN" b="1" i="0" dirty="0">
              <a:solidFill>
                <a:srgbClr val="0070C0"/>
              </a:solidFill>
              <a:effectLst/>
              <a:latin typeface="Nunito Sans"/>
            </a:endParaRPr>
          </a:p>
        </p:txBody>
      </p:sp>
      <p:sp>
        <p:nvSpPr>
          <p:cNvPr id="4" name="Rectangle 3"/>
          <p:cNvSpPr/>
          <p:nvPr/>
        </p:nvSpPr>
        <p:spPr>
          <a:xfrm>
            <a:off x="289388" y="742950"/>
            <a:ext cx="8549811" cy="1477328"/>
          </a:xfrm>
          <a:prstGeom prst="rect">
            <a:avLst/>
          </a:prstGeom>
        </p:spPr>
        <p:txBody>
          <a:bodyPr wrap="square">
            <a:spAutoFit/>
          </a:bodyPr>
          <a:lstStyle/>
          <a:p>
            <a:pPr algn="just"/>
            <a:r>
              <a:rPr lang="en-US" dirty="0"/>
              <a:t>A class can mark a function with the static keyword, meaning that there will only be a single instance of this function available throughout the code base</a:t>
            </a:r>
            <a:r>
              <a:rPr lang="en-US" dirty="0" smtClean="0"/>
              <a:t>.</a:t>
            </a:r>
          </a:p>
          <a:p>
            <a:pPr algn="just"/>
            <a:endParaRPr lang="en-US" dirty="0"/>
          </a:p>
          <a:p>
            <a:pPr algn="just"/>
            <a:r>
              <a:rPr lang="en-US" dirty="0"/>
              <a:t>When using a static function, we do not need to create an instance of the class in order to invoke this </a:t>
            </a:r>
            <a:r>
              <a:rPr lang="en-US" dirty="0" smtClean="0"/>
              <a:t>function</a:t>
            </a:r>
            <a:r>
              <a:rPr lang="en-US" dirty="0"/>
              <a:t>.</a:t>
            </a:r>
            <a:endParaRPr lang="en-IN" dirty="0"/>
          </a:p>
        </p:txBody>
      </p:sp>
      <p:sp>
        <p:nvSpPr>
          <p:cNvPr id="6" name="Rectangle 5"/>
          <p:cNvSpPr/>
          <p:nvPr/>
        </p:nvSpPr>
        <p:spPr>
          <a:xfrm>
            <a:off x="381000" y="2647950"/>
            <a:ext cx="5410200" cy="1754326"/>
          </a:xfrm>
          <a:prstGeom prst="rect">
            <a:avLst/>
          </a:prstGeom>
          <a:solidFill>
            <a:schemeClr val="tx1"/>
          </a:solidFill>
        </p:spPr>
        <p:txBody>
          <a:bodyPr wrap="square">
            <a:spAutoFit/>
          </a:bodyPr>
          <a:lstStyle/>
          <a:p>
            <a:r>
              <a:rPr lang="en-US" dirty="0">
                <a:solidFill>
                  <a:schemeClr val="bg1"/>
                </a:solidFill>
              </a:rPr>
              <a:t>class StaticFunction {</a:t>
            </a:r>
          </a:p>
          <a:p>
            <a:pPr lvl="1"/>
            <a:r>
              <a:rPr lang="en-US" dirty="0" smtClean="0">
                <a:solidFill>
                  <a:schemeClr val="bg1"/>
                </a:solidFill>
              </a:rPr>
              <a:t>static </a:t>
            </a:r>
            <a:r>
              <a:rPr lang="en-US" dirty="0">
                <a:solidFill>
                  <a:schemeClr val="bg1"/>
                </a:solidFill>
              </a:rPr>
              <a:t>printTwo() {</a:t>
            </a:r>
          </a:p>
          <a:p>
            <a:pPr lvl="1"/>
            <a:r>
              <a:rPr lang="en-US" dirty="0" smtClean="0">
                <a:solidFill>
                  <a:schemeClr val="bg1"/>
                </a:solidFill>
              </a:rPr>
              <a:t>         console.log</a:t>
            </a:r>
            <a:r>
              <a:rPr lang="en-US" dirty="0">
                <a:solidFill>
                  <a:schemeClr val="bg1"/>
                </a:solidFill>
              </a:rPr>
              <a:t>(`2</a:t>
            </a:r>
            <a:r>
              <a:rPr lang="en-US" dirty="0" smtClean="0">
                <a:solidFill>
                  <a:schemeClr val="bg1"/>
                </a:solidFill>
              </a:rPr>
              <a:t>`);</a:t>
            </a:r>
            <a:endParaRPr lang="en-US" dirty="0">
              <a:solidFill>
                <a:schemeClr val="bg1"/>
              </a:solidFill>
            </a:endParaRPr>
          </a:p>
          <a:p>
            <a:pPr lvl="1"/>
            <a:r>
              <a:rPr lang="en-US" dirty="0">
                <a:solidFill>
                  <a:schemeClr val="bg1"/>
                </a:solidFill>
              </a:rPr>
              <a:t>  }</a:t>
            </a:r>
          </a:p>
          <a:p>
            <a:r>
              <a:rPr lang="en-US" dirty="0" smtClean="0">
                <a:solidFill>
                  <a:schemeClr val="bg1"/>
                </a:solidFill>
              </a:rPr>
              <a:t>}</a:t>
            </a:r>
            <a:endParaRPr lang="en-US" dirty="0">
              <a:solidFill>
                <a:schemeClr val="bg1"/>
              </a:solidFill>
            </a:endParaRPr>
          </a:p>
          <a:p>
            <a:r>
              <a:rPr lang="en-US" dirty="0" smtClean="0">
                <a:solidFill>
                  <a:schemeClr val="bg1"/>
                </a:solidFill>
              </a:rPr>
              <a:t>StaticFunction.printTwo</a:t>
            </a:r>
            <a:r>
              <a:rPr lang="en-US" dirty="0">
                <a:solidFill>
                  <a:schemeClr val="bg1"/>
                </a:solidFill>
              </a:rPr>
              <a:t>();</a:t>
            </a:r>
          </a:p>
        </p:txBody>
      </p:sp>
    </p:spTree>
    <p:extLst>
      <p:ext uri="{BB962C8B-B14F-4D97-AF65-F5344CB8AC3E}">
        <p14:creationId xmlns:p14="http://schemas.microsoft.com/office/powerpoint/2010/main" val="6935252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304800" y="361950"/>
            <a:ext cx="2005677" cy="369332"/>
          </a:xfrm>
          <a:prstGeom prst="rect">
            <a:avLst/>
          </a:prstGeom>
        </p:spPr>
        <p:txBody>
          <a:bodyPr wrap="none">
            <a:spAutoFit/>
          </a:bodyPr>
          <a:lstStyle/>
          <a:p>
            <a:r>
              <a:rPr lang="en-IN" b="1" dirty="0">
                <a:solidFill>
                  <a:srgbClr val="0070C0"/>
                </a:solidFill>
                <a:latin typeface="var(--font-family-heading-lesson-markdown)"/>
              </a:rPr>
              <a:t>Static properties</a:t>
            </a:r>
            <a:endParaRPr lang="en-IN" b="1" i="0" dirty="0">
              <a:solidFill>
                <a:srgbClr val="0070C0"/>
              </a:solidFill>
              <a:effectLst/>
              <a:latin typeface="var(--font-family-heading-lesson-markdown)"/>
            </a:endParaRPr>
          </a:p>
        </p:txBody>
      </p:sp>
      <p:sp>
        <p:nvSpPr>
          <p:cNvPr id="4" name="Rectangle 3"/>
          <p:cNvSpPr/>
          <p:nvPr/>
        </p:nvSpPr>
        <p:spPr>
          <a:xfrm>
            <a:off x="304800" y="767884"/>
            <a:ext cx="8305800" cy="1200329"/>
          </a:xfrm>
          <a:prstGeom prst="rect">
            <a:avLst/>
          </a:prstGeom>
        </p:spPr>
        <p:txBody>
          <a:bodyPr wrap="square">
            <a:spAutoFit/>
          </a:bodyPr>
          <a:lstStyle/>
          <a:p>
            <a:pPr marL="285750" indent="-285750" algn="just">
              <a:buFont typeface="Arial" panose="020B0604020202020204" pitchFamily="34" charset="0"/>
              <a:buChar char="•"/>
            </a:pPr>
            <a:r>
              <a:rPr lang="en-US" dirty="0"/>
              <a:t>In a similar manner to static functions, classes can also have static properties. </a:t>
            </a:r>
            <a:endParaRPr lang="en-US" dirty="0" smtClean="0"/>
          </a:p>
          <a:p>
            <a:pPr algn="just"/>
            <a:endParaRPr lang="en-US" dirty="0"/>
          </a:p>
          <a:p>
            <a:pPr marL="285750" indent="-285750" algn="just">
              <a:buFont typeface="Arial" panose="020B0604020202020204" pitchFamily="34" charset="0"/>
              <a:buChar char="•"/>
            </a:pPr>
            <a:r>
              <a:rPr lang="en-US" dirty="0" smtClean="0"/>
              <a:t>If </a:t>
            </a:r>
            <a:r>
              <a:rPr lang="en-US" dirty="0"/>
              <a:t>a class property has been marked as static, then there will only be a single instance of this property throughout the code base.</a:t>
            </a:r>
            <a:endParaRPr lang="en-IN" dirty="0"/>
          </a:p>
        </p:txBody>
      </p:sp>
      <p:sp>
        <p:nvSpPr>
          <p:cNvPr id="5" name="Rectangle 4"/>
          <p:cNvSpPr/>
          <p:nvPr/>
        </p:nvSpPr>
        <p:spPr>
          <a:xfrm>
            <a:off x="685800" y="2114550"/>
            <a:ext cx="7696200" cy="2677656"/>
          </a:xfrm>
          <a:prstGeom prst="rect">
            <a:avLst/>
          </a:prstGeom>
          <a:solidFill>
            <a:schemeClr val="tx1"/>
          </a:solidFill>
        </p:spPr>
        <p:txBody>
          <a:bodyPr wrap="square">
            <a:spAutoFit/>
          </a:bodyPr>
          <a:lstStyle/>
          <a:p>
            <a:r>
              <a:rPr lang="en-US" sz="1400" dirty="0">
                <a:solidFill>
                  <a:schemeClr val="bg1"/>
                </a:solidFill>
              </a:rPr>
              <a:t>class StaticProperty {</a:t>
            </a:r>
          </a:p>
          <a:p>
            <a:r>
              <a:rPr lang="en-US" sz="1400" dirty="0" smtClean="0">
                <a:solidFill>
                  <a:schemeClr val="bg1"/>
                </a:solidFill>
              </a:rPr>
              <a:t>    static </a:t>
            </a:r>
            <a:r>
              <a:rPr lang="en-US" sz="1400" dirty="0">
                <a:solidFill>
                  <a:schemeClr val="bg1"/>
                </a:solidFill>
              </a:rPr>
              <a:t>count = 0;</a:t>
            </a:r>
          </a:p>
          <a:p>
            <a:r>
              <a:rPr lang="en-US" sz="1400" dirty="0" smtClean="0">
                <a:solidFill>
                  <a:schemeClr val="bg1"/>
                </a:solidFill>
              </a:rPr>
              <a:t>    updateCount</a:t>
            </a:r>
            <a:r>
              <a:rPr lang="en-US" sz="1400" dirty="0">
                <a:solidFill>
                  <a:schemeClr val="bg1"/>
                </a:solidFill>
              </a:rPr>
              <a:t>() {</a:t>
            </a:r>
          </a:p>
          <a:p>
            <a:r>
              <a:rPr lang="en-US" sz="1400" dirty="0">
                <a:solidFill>
                  <a:schemeClr val="bg1"/>
                </a:solidFill>
              </a:rPr>
              <a:t>    </a:t>
            </a:r>
            <a:r>
              <a:rPr lang="en-US" sz="1400" dirty="0" smtClean="0">
                <a:solidFill>
                  <a:schemeClr val="bg1"/>
                </a:solidFill>
              </a:rPr>
              <a:t>     StaticProperty.count</a:t>
            </a:r>
            <a:r>
              <a:rPr lang="en-US" sz="1400" dirty="0">
                <a:solidFill>
                  <a:schemeClr val="bg1"/>
                </a:solidFill>
              </a:rPr>
              <a:t>++;</a:t>
            </a:r>
          </a:p>
          <a:p>
            <a:r>
              <a:rPr lang="en-US" sz="1400" dirty="0">
                <a:solidFill>
                  <a:schemeClr val="bg1"/>
                </a:solidFill>
              </a:rPr>
              <a:t>  </a:t>
            </a:r>
            <a:r>
              <a:rPr lang="en-US" sz="1400" dirty="0" smtClean="0">
                <a:solidFill>
                  <a:schemeClr val="bg1"/>
                </a:solidFill>
              </a:rPr>
              <a:t>  }</a:t>
            </a:r>
            <a:endParaRPr lang="en-US" sz="1400" dirty="0">
              <a:solidFill>
                <a:schemeClr val="bg1"/>
              </a:solidFill>
            </a:endParaRPr>
          </a:p>
          <a:p>
            <a:r>
              <a:rPr lang="en-US" sz="1400" dirty="0" smtClean="0">
                <a:solidFill>
                  <a:schemeClr val="bg1"/>
                </a:solidFill>
              </a:rPr>
              <a:t>}</a:t>
            </a:r>
          </a:p>
          <a:p>
            <a:r>
              <a:rPr lang="en-US" sz="1400" dirty="0">
                <a:solidFill>
                  <a:schemeClr val="bg1"/>
                </a:solidFill>
              </a:rPr>
              <a:t>let firstInstance = new StaticProperty();</a:t>
            </a:r>
          </a:p>
          <a:p>
            <a:r>
              <a:rPr lang="en-US" sz="1400" dirty="0">
                <a:solidFill>
                  <a:schemeClr val="bg1"/>
                </a:solidFill>
              </a:rPr>
              <a:t>let secondInstance = new StaticProperty</a:t>
            </a:r>
            <a:r>
              <a:rPr lang="en-US" sz="1400" dirty="0" smtClean="0">
                <a:solidFill>
                  <a:schemeClr val="bg1"/>
                </a:solidFill>
              </a:rPr>
              <a:t>();</a:t>
            </a:r>
          </a:p>
          <a:p>
            <a:r>
              <a:rPr lang="en-US" sz="1400" dirty="0">
                <a:solidFill>
                  <a:schemeClr val="bg1"/>
                </a:solidFill>
              </a:rPr>
              <a:t>firstInstance.updateCount</a:t>
            </a:r>
            <a:r>
              <a:rPr lang="en-US" sz="1400" dirty="0" smtClean="0">
                <a:solidFill>
                  <a:schemeClr val="bg1"/>
                </a:solidFill>
              </a:rPr>
              <a:t>();</a:t>
            </a:r>
          </a:p>
          <a:p>
            <a:r>
              <a:rPr lang="en-US" sz="1400" dirty="0">
                <a:solidFill>
                  <a:schemeClr val="bg1"/>
                </a:solidFill>
              </a:rPr>
              <a:t>console.log(`StaticProperty.count = ${StaticProperty.count</a:t>
            </a:r>
            <a:r>
              <a:rPr lang="en-US" sz="1400" dirty="0" smtClean="0">
                <a:solidFill>
                  <a:schemeClr val="bg1"/>
                </a:solidFill>
              </a:rPr>
              <a:t>}`);</a:t>
            </a:r>
          </a:p>
          <a:p>
            <a:r>
              <a:rPr lang="en-US" sz="1400" dirty="0">
                <a:solidFill>
                  <a:schemeClr val="bg1"/>
                </a:solidFill>
              </a:rPr>
              <a:t>secondInstance.updateCount</a:t>
            </a:r>
            <a:r>
              <a:rPr lang="en-US" sz="1400" dirty="0" smtClean="0">
                <a:solidFill>
                  <a:schemeClr val="bg1"/>
                </a:solidFill>
              </a:rPr>
              <a:t>();</a:t>
            </a:r>
          </a:p>
          <a:p>
            <a:r>
              <a:rPr lang="en-US" sz="1400" dirty="0">
                <a:solidFill>
                  <a:schemeClr val="bg1"/>
                </a:solidFill>
              </a:rPr>
              <a:t>console.log(`StaticProperty.count = ${StaticProperty.count}`);</a:t>
            </a:r>
          </a:p>
        </p:txBody>
      </p:sp>
    </p:spTree>
    <p:extLst>
      <p:ext uri="{BB962C8B-B14F-4D97-AF65-F5344CB8AC3E}">
        <p14:creationId xmlns:p14="http://schemas.microsoft.com/office/powerpoint/2010/main" val="15861332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81000" y="361950"/>
            <a:ext cx="3104248" cy="369332"/>
          </a:xfrm>
          <a:prstGeom prst="rect">
            <a:avLst/>
          </a:prstGeom>
        </p:spPr>
        <p:txBody>
          <a:bodyPr wrap="none">
            <a:spAutoFit/>
          </a:bodyPr>
          <a:lstStyle/>
          <a:p>
            <a:r>
              <a:rPr lang="en-IN" b="1" dirty="0">
                <a:solidFill>
                  <a:srgbClr val="002060"/>
                </a:solidFill>
                <a:latin typeface="var(--font-family-heading-lesson-markdown)"/>
              </a:rPr>
              <a:t>Namespaces in TypeScript</a:t>
            </a:r>
            <a:endParaRPr lang="en-IN" b="1" i="0" dirty="0">
              <a:solidFill>
                <a:srgbClr val="002060"/>
              </a:solidFill>
              <a:effectLst/>
              <a:latin typeface="var(--font-family-heading-lesson-markdown)"/>
            </a:endParaRPr>
          </a:p>
        </p:txBody>
      </p:sp>
      <p:sp>
        <p:nvSpPr>
          <p:cNvPr id="3" name="Rectangle 2"/>
          <p:cNvSpPr/>
          <p:nvPr/>
        </p:nvSpPr>
        <p:spPr>
          <a:xfrm>
            <a:off x="381000" y="895350"/>
            <a:ext cx="8305800" cy="2585323"/>
          </a:xfrm>
          <a:prstGeom prst="rect">
            <a:avLst/>
          </a:prstGeom>
        </p:spPr>
        <p:txBody>
          <a:bodyPr wrap="square">
            <a:spAutoFit/>
          </a:bodyPr>
          <a:lstStyle/>
          <a:p>
            <a:pPr marL="285750" indent="-285750" algn="just">
              <a:buFont typeface="Arial" panose="020B0604020202020204" pitchFamily="34" charset="0"/>
              <a:buChar char="•"/>
            </a:pPr>
            <a:r>
              <a:rPr lang="en-US" dirty="0"/>
              <a:t>When working within large projects, and particularly when working with large numbers of external libraries, there may come a time when two classes or interfaces share the same name. To handle such situations, TypeScript employs namespaces</a:t>
            </a:r>
            <a:r>
              <a:rPr lang="en-US" dirty="0" smtClean="0"/>
              <a:t>.</a:t>
            </a:r>
          </a:p>
          <a:p>
            <a:pPr marL="285750" indent="-285750" algn="just">
              <a:buFont typeface="Arial" panose="020B0604020202020204" pitchFamily="34" charset="0"/>
              <a:buChar char="•"/>
            </a:pPr>
            <a:r>
              <a:rPr lang="en-US" dirty="0"/>
              <a:t>A namespace in TypeScript is a way to organize code and ensure that class names remain unique.</a:t>
            </a:r>
          </a:p>
          <a:p>
            <a:pPr marL="285750" indent="-285750" algn="just">
              <a:buFont typeface="Arial" panose="020B0604020202020204" pitchFamily="34" charset="0"/>
              <a:buChar char="•"/>
            </a:pPr>
            <a:r>
              <a:rPr lang="en-US" dirty="0"/>
              <a:t>To create a namespace in TypeScript, we use the namespace keyword followed by the desired name of the namespace. </a:t>
            </a:r>
          </a:p>
          <a:p>
            <a:pPr marL="285750" indent="-285750" algn="just">
              <a:buFont typeface="Arial" panose="020B0604020202020204" pitchFamily="34" charset="0"/>
              <a:buChar char="•"/>
            </a:pPr>
            <a:r>
              <a:rPr lang="en-US" dirty="0"/>
              <a:t>Within the namespace block, we can define one or more classes or interfaces.</a:t>
            </a:r>
            <a:endParaRPr lang="en-IN" dirty="0"/>
          </a:p>
          <a:p>
            <a:pPr marL="285750" indent="-285750" algn="just">
              <a:buFont typeface="Arial" panose="020B0604020202020204" pitchFamily="34" charset="0"/>
              <a:buChar char="•"/>
            </a:pPr>
            <a:endParaRPr lang="en-IN" dirty="0"/>
          </a:p>
        </p:txBody>
      </p:sp>
      <p:sp>
        <p:nvSpPr>
          <p:cNvPr id="7" name="Rectangle 6"/>
          <p:cNvSpPr/>
          <p:nvPr/>
        </p:nvSpPr>
        <p:spPr>
          <a:xfrm>
            <a:off x="742048" y="3257550"/>
            <a:ext cx="5486400" cy="1569660"/>
          </a:xfrm>
          <a:prstGeom prst="rect">
            <a:avLst/>
          </a:prstGeom>
          <a:solidFill>
            <a:schemeClr val="tx1"/>
          </a:solidFill>
        </p:spPr>
        <p:txBody>
          <a:bodyPr wrap="square">
            <a:spAutoFit/>
          </a:bodyPr>
          <a:lstStyle/>
          <a:p>
            <a:r>
              <a:rPr lang="en-US" sz="1600" dirty="0">
                <a:solidFill>
                  <a:schemeClr val="bg1"/>
                </a:solidFill>
              </a:rPr>
              <a:t>namespace FirstNameSpace {</a:t>
            </a:r>
          </a:p>
          <a:p>
            <a:r>
              <a:rPr lang="en-US" sz="1600" dirty="0" smtClean="0">
                <a:solidFill>
                  <a:schemeClr val="bg1"/>
                </a:solidFill>
              </a:rPr>
              <a:t>   export </a:t>
            </a:r>
            <a:r>
              <a:rPr lang="en-US" sz="1600" dirty="0">
                <a:solidFill>
                  <a:schemeClr val="bg1"/>
                </a:solidFill>
              </a:rPr>
              <a:t>class NameSpaceClass </a:t>
            </a:r>
            <a:r>
              <a:rPr lang="en-US" sz="1600" dirty="0" smtClean="0">
                <a:solidFill>
                  <a:schemeClr val="bg1"/>
                </a:solidFill>
              </a:rPr>
              <a:t>{</a:t>
            </a:r>
          </a:p>
          <a:p>
            <a:r>
              <a:rPr lang="en-US" sz="1600" dirty="0">
                <a:solidFill>
                  <a:schemeClr val="bg1"/>
                </a:solidFill>
              </a:rPr>
              <a:t> </a:t>
            </a:r>
            <a:r>
              <a:rPr lang="en-US" sz="1600" dirty="0" smtClean="0">
                <a:solidFill>
                  <a:schemeClr val="bg1"/>
                </a:solidFill>
              </a:rPr>
              <a:t>  }</a:t>
            </a:r>
            <a:endParaRPr lang="en-US" sz="1600" dirty="0">
              <a:solidFill>
                <a:schemeClr val="bg1"/>
              </a:solidFill>
            </a:endParaRPr>
          </a:p>
          <a:p>
            <a:r>
              <a:rPr lang="en-US" sz="1600" dirty="0" smtClean="0">
                <a:solidFill>
                  <a:schemeClr val="bg1"/>
                </a:solidFill>
              </a:rPr>
              <a:t>   class </a:t>
            </a:r>
            <a:r>
              <a:rPr lang="en-US" sz="1600" dirty="0">
                <a:solidFill>
                  <a:schemeClr val="bg1"/>
                </a:solidFill>
              </a:rPr>
              <a:t>NotExported </a:t>
            </a:r>
            <a:r>
              <a:rPr lang="en-US" sz="1600" dirty="0" smtClean="0">
                <a:solidFill>
                  <a:schemeClr val="bg1"/>
                </a:solidFill>
              </a:rPr>
              <a:t>{</a:t>
            </a:r>
          </a:p>
          <a:p>
            <a:r>
              <a:rPr lang="en-US" sz="1600" dirty="0">
                <a:solidFill>
                  <a:schemeClr val="bg1"/>
                </a:solidFill>
              </a:rPr>
              <a:t> </a:t>
            </a:r>
            <a:r>
              <a:rPr lang="en-US" sz="1600" dirty="0" smtClean="0">
                <a:solidFill>
                  <a:schemeClr val="bg1"/>
                </a:solidFill>
              </a:rPr>
              <a:t>  }</a:t>
            </a:r>
            <a:endParaRPr lang="en-US" sz="1600" dirty="0">
              <a:solidFill>
                <a:schemeClr val="bg1"/>
              </a:solidFill>
            </a:endParaRPr>
          </a:p>
          <a:p>
            <a:r>
              <a:rPr lang="en-US" sz="1600" dirty="0">
                <a:solidFill>
                  <a:schemeClr val="bg1"/>
                </a:solidFill>
              </a:rPr>
              <a:t>}</a:t>
            </a:r>
            <a:endParaRPr lang="en-IN" sz="1600" dirty="0">
              <a:solidFill>
                <a:schemeClr val="bg1"/>
              </a:solidFill>
            </a:endParaRPr>
          </a:p>
        </p:txBody>
      </p:sp>
    </p:spTree>
    <p:extLst>
      <p:ext uri="{BB962C8B-B14F-4D97-AF65-F5344CB8AC3E}">
        <p14:creationId xmlns:p14="http://schemas.microsoft.com/office/powerpoint/2010/main" val="1136362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56350"/>
            <a:ext cx="9144000" cy="4487545"/>
            <a:chOff x="0" y="656350"/>
            <a:chExt cx="9144000" cy="4487545"/>
          </a:xfrm>
        </p:grpSpPr>
        <p:sp>
          <p:nvSpPr>
            <p:cNvPr id="3" name="object 3"/>
            <p:cNvSpPr/>
            <p:nvPr/>
          </p:nvSpPr>
          <p:spPr>
            <a:xfrm>
              <a:off x="0" y="764950"/>
              <a:ext cx="9144000" cy="4378960"/>
            </a:xfrm>
            <a:custGeom>
              <a:avLst/>
              <a:gdLst/>
              <a:ahLst/>
              <a:cxnLst/>
              <a:rect l="l" t="t" r="r" b="b"/>
              <a:pathLst>
                <a:path w="9144000" h="4378960">
                  <a:moveTo>
                    <a:pt x="0" y="4378549"/>
                  </a:moveTo>
                  <a:lnTo>
                    <a:pt x="9143999" y="4378549"/>
                  </a:lnTo>
                  <a:lnTo>
                    <a:pt x="9143999" y="0"/>
                  </a:lnTo>
                  <a:lnTo>
                    <a:pt x="0" y="0"/>
                  </a:lnTo>
                  <a:lnTo>
                    <a:pt x="0" y="4378549"/>
                  </a:lnTo>
                  <a:close/>
                </a:path>
              </a:pathLst>
            </a:custGeom>
            <a:solidFill>
              <a:srgbClr val="FAFAFA"/>
            </a:solidFill>
          </p:spPr>
          <p:txBody>
            <a:bodyPr wrap="square" lIns="0" tIns="0" rIns="0" bIns="0" rtlCol="0"/>
            <a:lstStyle/>
            <a:p>
              <a:endParaRPr/>
            </a:p>
          </p:txBody>
        </p:sp>
        <p:pic>
          <p:nvPicPr>
            <p:cNvPr id="4" name="object 4"/>
            <p:cNvPicPr/>
            <p:nvPr/>
          </p:nvPicPr>
          <p:blipFill>
            <a:blip r:embed="rId2" cstate="print"/>
            <a:stretch>
              <a:fillRect/>
            </a:stretch>
          </p:blipFill>
          <p:spPr>
            <a:xfrm>
              <a:off x="0" y="656350"/>
              <a:ext cx="9143999" cy="108599"/>
            </a:xfrm>
            <a:prstGeom prst="rect">
              <a:avLst/>
            </a:prstGeom>
          </p:spPr>
        </p:pic>
      </p:grpSp>
      <p:sp>
        <p:nvSpPr>
          <p:cNvPr id="5" name="object 5"/>
          <p:cNvSpPr txBox="1">
            <a:spLocks noGrp="1"/>
          </p:cNvSpPr>
          <p:nvPr>
            <p:ph type="title"/>
          </p:nvPr>
        </p:nvSpPr>
        <p:spPr>
          <a:xfrm>
            <a:off x="171275" y="157743"/>
            <a:ext cx="1698625" cy="299720"/>
          </a:xfrm>
          <a:prstGeom prst="rect">
            <a:avLst/>
          </a:prstGeom>
        </p:spPr>
        <p:txBody>
          <a:bodyPr vert="horz" wrap="square" lIns="0" tIns="12700" rIns="0" bIns="0" rtlCol="0">
            <a:spAutoFit/>
          </a:bodyPr>
          <a:lstStyle/>
          <a:p>
            <a:pPr marL="12700">
              <a:lnSpc>
                <a:spcPct val="100000"/>
              </a:lnSpc>
              <a:spcBef>
                <a:spcPts val="100"/>
              </a:spcBef>
            </a:pPr>
            <a:r>
              <a:rPr sz="1800" b="0" spc="-20" dirty="0">
                <a:latin typeface="Roboto"/>
                <a:cs typeface="Roboto"/>
              </a:rPr>
              <a:t>Why</a:t>
            </a:r>
            <a:r>
              <a:rPr sz="1800" b="0" spc="-70" dirty="0">
                <a:latin typeface="Roboto"/>
                <a:cs typeface="Roboto"/>
              </a:rPr>
              <a:t> </a:t>
            </a:r>
            <a:r>
              <a:rPr sz="1800" b="0" spc="-30" dirty="0">
                <a:latin typeface="Roboto"/>
                <a:cs typeface="Roboto"/>
              </a:rPr>
              <a:t>TypeScript?</a:t>
            </a:r>
            <a:endParaRPr sz="1800" dirty="0">
              <a:latin typeface="Roboto"/>
              <a:cs typeface="Roboto"/>
            </a:endParaRPr>
          </a:p>
        </p:txBody>
      </p:sp>
      <p:sp>
        <p:nvSpPr>
          <p:cNvPr id="7" name="Rectangle 6"/>
          <p:cNvSpPr/>
          <p:nvPr/>
        </p:nvSpPr>
        <p:spPr>
          <a:xfrm>
            <a:off x="457200" y="1123950"/>
            <a:ext cx="7924800" cy="3359061"/>
          </a:xfrm>
          <a:prstGeom prst="rect">
            <a:avLst/>
          </a:prstGeom>
          <a:ln>
            <a:solidFill>
              <a:schemeClr val="bg2"/>
            </a:solidFill>
          </a:ln>
          <a:effectLst>
            <a:glow rad="228600">
              <a:schemeClr val="accent5">
                <a:satMod val="175000"/>
                <a:alpha val="40000"/>
              </a:schemeClr>
            </a:glow>
          </a:effectLst>
        </p:spPr>
        <p:txBody>
          <a:bodyPr wrap="square">
            <a:spAutoFit/>
          </a:bodyPr>
          <a:lstStyle/>
          <a:p>
            <a:pPr marL="342900" indent="-342900">
              <a:lnSpc>
                <a:spcPct val="150000"/>
              </a:lnSpc>
              <a:buFont typeface="Wingdings" panose="05000000000000000000" pitchFamily="2" charset="2"/>
              <a:buChar char="ü"/>
            </a:pPr>
            <a:r>
              <a:rPr lang="en-US" sz="2400" b="1" dirty="0">
                <a:solidFill>
                  <a:srgbClr val="0070C0"/>
                </a:solidFill>
                <a:latin typeface="Droid Serif"/>
              </a:rPr>
              <a:t>Transpiling allows you to generate </a:t>
            </a:r>
            <a:r>
              <a:rPr lang="en-US" sz="2400" b="1" dirty="0" smtClean="0">
                <a:solidFill>
                  <a:srgbClr val="0070C0"/>
                </a:solidFill>
                <a:latin typeface="Droid Serif"/>
              </a:rPr>
              <a:t>ECMAScript</a:t>
            </a:r>
          </a:p>
          <a:p>
            <a:pPr marL="342900" indent="-342900">
              <a:lnSpc>
                <a:spcPct val="150000"/>
              </a:lnSpc>
              <a:buFont typeface="Wingdings" panose="05000000000000000000" pitchFamily="2" charset="2"/>
              <a:buChar char="ü"/>
            </a:pPr>
            <a:r>
              <a:rPr lang="en-IN" sz="2400" b="1" dirty="0">
                <a:solidFill>
                  <a:srgbClr val="0070C0"/>
                </a:solidFill>
              </a:rPr>
              <a:t>Typescript supports JS libraries and API </a:t>
            </a:r>
            <a:r>
              <a:rPr lang="en-IN" sz="2400" b="1" dirty="0" smtClean="0">
                <a:solidFill>
                  <a:srgbClr val="0070C0"/>
                </a:solidFill>
              </a:rPr>
              <a:t>documentation</a:t>
            </a:r>
          </a:p>
          <a:p>
            <a:pPr marL="342900" indent="-342900">
              <a:lnSpc>
                <a:spcPct val="150000"/>
              </a:lnSpc>
              <a:buFont typeface="Wingdings" panose="05000000000000000000" pitchFamily="2" charset="2"/>
              <a:buChar char="ü"/>
            </a:pPr>
            <a:r>
              <a:rPr lang="en-IN" sz="2400" b="1" dirty="0">
                <a:solidFill>
                  <a:srgbClr val="0070C0"/>
                </a:solidFill>
              </a:rPr>
              <a:t>Typescript introduces static typing</a:t>
            </a:r>
            <a:r>
              <a:rPr lang="en-IN" sz="2400" dirty="0">
                <a:solidFill>
                  <a:srgbClr val="0070C0"/>
                </a:solidFill>
              </a:rPr>
              <a:t> </a:t>
            </a:r>
            <a:endParaRPr lang="en-IN" sz="2400" dirty="0" smtClean="0">
              <a:solidFill>
                <a:srgbClr val="0070C0"/>
              </a:solidFill>
            </a:endParaRPr>
          </a:p>
          <a:p>
            <a:pPr marL="342900" indent="-342900">
              <a:lnSpc>
                <a:spcPct val="150000"/>
              </a:lnSpc>
              <a:buFont typeface="Wingdings" panose="05000000000000000000" pitchFamily="2" charset="2"/>
              <a:buChar char="ü"/>
            </a:pPr>
            <a:r>
              <a:rPr lang="en-IN" sz="2400" b="1" dirty="0">
                <a:solidFill>
                  <a:srgbClr val="0070C0"/>
                </a:solidFill>
              </a:rPr>
              <a:t>Typescript uses </a:t>
            </a:r>
            <a:r>
              <a:rPr lang="en-IN" sz="2400" b="1" dirty="0" smtClean="0">
                <a:solidFill>
                  <a:srgbClr val="0070C0"/>
                </a:solidFill>
              </a:rPr>
              <a:t>NPM</a:t>
            </a:r>
          </a:p>
          <a:p>
            <a:pPr marL="342900" indent="-342900">
              <a:lnSpc>
                <a:spcPct val="150000"/>
              </a:lnSpc>
              <a:buFont typeface="Wingdings" panose="05000000000000000000" pitchFamily="2" charset="2"/>
              <a:buChar char="ü"/>
            </a:pPr>
            <a:r>
              <a:rPr lang="en-US" sz="2400" b="1" dirty="0">
                <a:solidFill>
                  <a:srgbClr val="0070C0"/>
                </a:solidFill>
              </a:rPr>
              <a:t>Typescript is easier to </a:t>
            </a:r>
            <a:r>
              <a:rPr lang="en-US" sz="2400" b="1" dirty="0" smtClean="0">
                <a:solidFill>
                  <a:srgbClr val="0070C0"/>
                </a:solidFill>
              </a:rPr>
              <a:t>maintain</a:t>
            </a:r>
          </a:p>
          <a:p>
            <a:pPr marL="342900" indent="-342900">
              <a:lnSpc>
                <a:spcPct val="150000"/>
              </a:lnSpc>
              <a:buFont typeface="Wingdings" panose="05000000000000000000" pitchFamily="2" charset="2"/>
              <a:buChar char="ü"/>
            </a:pPr>
            <a:r>
              <a:rPr lang="en-US" sz="2400" b="1" dirty="0">
                <a:solidFill>
                  <a:srgbClr val="0070C0"/>
                </a:solidFill>
              </a:rPr>
              <a:t>Typescript makes it easier to use React, Angular, and </a:t>
            </a:r>
            <a:r>
              <a:rPr lang="en-US" sz="2400" b="1" dirty="0" err="1">
                <a:solidFill>
                  <a:srgbClr val="0070C0"/>
                </a:solidFill>
              </a:rPr>
              <a:t>Vue</a:t>
            </a:r>
            <a:r>
              <a:rPr lang="en-US" sz="2400" b="1" dirty="0">
                <a:solidFill>
                  <a:srgbClr val="0070C0"/>
                </a:solidFill>
              </a:rPr>
              <a:t>.</a:t>
            </a:r>
            <a:r>
              <a:rPr lang="en-US" dirty="0"/>
              <a:t> </a:t>
            </a:r>
            <a:endParaRPr lang="en-IN" dirty="0"/>
          </a:p>
        </p:txBody>
      </p:sp>
    </p:spTree>
    <p:extLst>
      <p:ext uri="{BB962C8B-B14F-4D97-AF65-F5344CB8AC3E}">
        <p14:creationId xmlns:p14="http://schemas.microsoft.com/office/powerpoint/2010/main" val="39946359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04800" y="267345"/>
            <a:ext cx="4185761" cy="369332"/>
          </a:xfrm>
          <a:prstGeom prst="rect">
            <a:avLst/>
          </a:prstGeom>
        </p:spPr>
        <p:txBody>
          <a:bodyPr wrap="none">
            <a:spAutoFit/>
          </a:bodyPr>
          <a:lstStyle/>
          <a:p>
            <a:r>
              <a:rPr lang="en-US" b="1" dirty="0">
                <a:solidFill>
                  <a:srgbClr val="0070C0"/>
                </a:solidFill>
                <a:latin typeface="var(--font-family-heading-lesson-markdown)"/>
              </a:rPr>
              <a:t>Exporting a class from a namespace</a:t>
            </a:r>
            <a:endParaRPr lang="en-US" b="1" i="0" dirty="0">
              <a:solidFill>
                <a:srgbClr val="0070C0"/>
              </a:solidFill>
              <a:effectLst/>
              <a:latin typeface="var(--font-family-heading-lesson-markdown)"/>
            </a:endParaRPr>
          </a:p>
        </p:txBody>
      </p:sp>
      <p:sp>
        <p:nvSpPr>
          <p:cNvPr id="3" name="Rectangle 2"/>
          <p:cNvSpPr/>
          <p:nvPr/>
        </p:nvSpPr>
        <p:spPr>
          <a:xfrm>
            <a:off x="390418" y="1460856"/>
            <a:ext cx="6848582" cy="369332"/>
          </a:xfrm>
          <a:prstGeom prst="rect">
            <a:avLst/>
          </a:prstGeom>
          <a:solidFill>
            <a:schemeClr val="tx1"/>
          </a:solidFill>
        </p:spPr>
        <p:txBody>
          <a:bodyPr wrap="square">
            <a:spAutoFit/>
          </a:bodyPr>
          <a:lstStyle/>
          <a:p>
            <a:r>
              <a:rPr lang="en-IN" dirty="0">
                <a:solidFill>
                  <a:schemeClr val="bg1"/>
                </a:solidFill>
              </a:rPr>
              <a:t>let nameSpaceClass = new FirstNameSpace.NameSpaceClass();</a:t>
            </a:r>
          </a:p>
        </p:txBody>
      </p:sp>
      <p:sp>
        <p:nvSpPr>
          <p:cNvPr id="4" name="Rectangle 3"/>
          <p:cNvSpPr/>
          <p:nvPr/>
        </p:nvSpPr>
        <p:spPr>
          <a:xfrm>
            <a:off x="381000" y="911403"/>
            <a:ext cx="6858000" cy="369332"/>
          </a:xfrm>
          <a:prstGeom prst="rect">
            <a:avLst/>
          </a:prstGeom>
          <a:solidFill>
            <a:schemeClr val="tx1"/>
          </a:solidFill>
        </p:spPr>
        <p:txBody>
          <a:bodyPr wrap="square">
            <a:spAutoFit/>
          </a:bodyPr>
          <a:lstStyle/>
          <a:p>
            <a:r>
              <a:rPr lang="en-IN" dirty="0">
                <a:solidFill>
                  <a:schemeClr val="bg1"/>
                </a:solidFill>
              </a:rPr>
              <a:t>let notExported = new FirstNameSpace.NotExported();</a:t>
            </a:r>
          </a:p>
        </p:txBody>
      </p:sp>
    </p:spTree>
    <p:extLst>
      <p:ext uri="{BB962C8B-B14F-4D97-AF65-F5344CB8AC3E}">
        <p14:creationId xmlns:p14="http://schemas.microsoft.com/office/powerpoint/2010/main" val="15981441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04800" y="285750"/>
            <a:ext cx="2924711" cy="369332"/>
          </a:xfrm>
          <a:prstGeom prst="rect">
            <a:avLst/>
          </a:prstGeom>
        </p:spPr>
        <p:txBody>
          <a:bodyPr wrap="none">
            <a:spAutoFit/>
          </a:bodyPr>
          <a:lstStyle/>
          <a:p>
            <a:r>
              <a:rPr lang="en-IN" b="1" dirty="0">
                <a:solidFill>
                  <a:srgbClr val="002060"/>
                </a:solidFill>
                <a:latin typeface="var(--font-family-heading-lesson-markdown)"/>
              </a:rPr>
              <a:t>Inheritance in TypeScript</a:t>
            </a:r>
            <a:endParaRPr lang="en-IN" b="1" i="0" dirty="0">
              <a:solidFill>
                <a:srgbClr val="002060"/>
              </a:solidFill>
              <a:effectLst/>
              <a:latin typeface="var(--font-family-heading-lesson-markdown)"/>
            </a:endParaRPr>
          </a:p>
        </p:txBody>
      </p:sp>
      <p:sp>
        <p:nvSpPr>
          <p:cNvPr id="3" name="Rectangle 2"/>
          <p:cNvSpPr/>
          <p:nvPr/>
        </p:nvSpPr>
        <p:spPr>
          <a:xfrm>
            <a:off x="332198" y="742950"/>
            <a:ext cx="6678202"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In TypeScript, inheritance can be used by classes and </a:t>
            </a:r>
            <a:r>
              <a:rPr lang="en-US" dirty="0" smtClean="0"/>
              <a:t>interfaces</a:t>
            </a:r>
          </a:p>
          <a:p>
            <a:pPr marL="285750" indent="-285750">
              <a:lnSpc>
                <a:spcPct val="150000"/>
              </a:lnSpc>
              <a:buFont typeface="Arial" panose="020B0604020202020204" pitchFamily="34" charset="0"/>
              <a:buChar char="•"/>
            </a:pPr>
            <a:r>
              <a:rPr lang="en-US" dirty="0"/>
              <a:t>TypeScript uses the extends keyword to implement inheritance</a:t>
            </a:r>
          </a:p>
        </p:txBody>
      </p:sp>
    </p:spTree>
    <p:extLst>
      <p:ext uri="{BB962C8B-B14F-4D97-AF65-F5344CB8AC3E}">
        <p14:creationId xmlns:p14="http://schemas.microsoft.com/office/powerpoint/2010/main" val="39927022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81000" y="361950"/>
            <a:ext cx="2441694" cy="369332"/>
          </a:xfrm>
          <a:prstGeom prst="rect">
            <a:avLst/>
          </a:prstGeom>
        </p:spPr>
        <p:txBody>
          <a:bodyPr wrap="none">
            <a:spAutoFit/>
          </a:bodyPr>
          <a:lstStyle/>
          <a:p>
            <a:r>
              <a:rPr lang="en-IN" b="1" dirty="0">
                <a:solidFill>
                  <a:srgbClr val="0070C0"/>
                </a:solidFill>
                <a:latin typeface="var(--font-family-heading-lesson-markdown)"/>
              </a:rPr>
              <a:t>Interface inheritance</a:t>
            </a:r>
            <a:endParaRPr lang="en-IN" b="1" i="0" dirty="0">
              <a:solidFill>
                <a:srgbClr val="0070C0"/>
              </a:solidFill>
              <a:effectLst/>
              <a:latin typeface="var(--font-family-heading-lesson-markdown)"/>
            </a:endParaRPr>
          </a:p>
        </p:txBody>
      </p:sp>
      <p:sp>
        <p:nvSpPr>
          <p:cNvPr id="3" name="Rectangle 2"/>
          <p:cNvSpPr/>
          <p:nvPr/>
        </p:nvSpPr>
        <p:spPr>
          <a:xfrm>
            <a:off x="457200" y="971550"/>
            <a:ext cx="7772400" cy="3416320"/>
          </a:xfrm>
          <a:prstGeom prst="rect">
            <a:avLst/>
          </a:prstGeom>
          <a:solidFill>
            <a:schemeClr val="tx1"/>
          </a:solidFill>
        </p:spPr>
        <p:txBody>
          <a:bodyPr wrap="square">
            <a:spAutoFit/>
          </a:bodyPr>
          <a:lstStyle/>
          <a:p>
            <a:r>
              <a:rPr lang="en-US" dirty="0">
                <a:solidFill>
                  <a:schemeClr val="bg1"/>
                </a:solidFill>
              </a:rPr>
              <a:t>interface IBase {</a:t>
            </a:r>
          </a:p>
          <a:p>
            <a:r>
              <a:rPr lang="en-US" dirty="0">
                <a:solidFill>
                  <a:schemeClr val="bg1"/>
                </a:solidFill>
              </a:rPr>
              <a:t>  id: number;</a:t>
            </a:r>
          </a:p>
          <a:p>
            <a:r>
              <a:rPr lang="en-US" dirty="0">
                <a:solidFill>
                  <a:schemeClr val="bg1"/>
                </a:solidFill>
              </a:rPr>
              <a:t>}</a:t>
            </a:r>
          </a:p>
          <a:p>
            <a:endParaRPr lang="en-US" dirty="0">
              <a:solidFill>
                <a:schemeClr val="bg1"/>
              </a:solidFill>
            </a:endParaRPr>
          </a:p>
          <a:p>
            <a:r>
              <a:rPr lang="en-US" dirty="0" smtClean="0">
                <a:solidFill>
                  <a:schemeClr val="bg1"/>
                </a:solidFill>
              </a:rPr>
              <a:t>interface </a:t>
            </a:r>
            <a:r>
              <a:rPr lang="en-US" dirty="0">
                <a:solidFill>
                  <a:schemeClr val="bg1"/>
                </a:solidFill>
              </a:rPr>
              <a:t>IDerivedFromBase </a:t>
            </a:r>
            <a:r>
              <a:rPr lang="en-US" dirty="0" smtClean="0">
                <a:solidFill>
                  <a:schemeClr val="bg1"/>
                </a:solidFill>
              </a:rPr>
              <a:t> extends </a:t>
            </a:r>
            <a:r>
              <a:rPr lang="en-US" dirty="0">
                <a:solidFill>
                  <a:schemeClr val="bg1"/>
                </a:solidFill>
              </a:rPr>
              <a:t>IBase {</a:t>
            </a:r>
          </a:p>
          <a:p>
            <a:r>
              <a:rPr lang="en-US" dirty="0">
                <a:solidFill>
                  <a:schemeClr val="bg1"/>
                </a:solidFill>
              </a:rPr>
              <a:t>  </a:t>
            </a:r>
            <a:r>
              <a:rPr lang="en-US" dirty="0" smtClean="0">
                <a:solidFill>
                  <a:schemeClr val="bg1"/>
                </a:solidFill>
              </a:rPr>
              <a:t> name</a:t>
            </a:r>
            <a:r>
              <a:rPr lang="en-US" dirty="0">
                <a:solidFill>
                  <a:schemeClr val="bg1"/>
                </a:solidFill>
              </a:rPr>
              <a:t>: string;</a:t>
            </a:r>
          </a:p>
          <a:p>
            <a:r>
              <a:rPr lang="en-US" dirty="0">
                <a:solidFill>
                  <a:schemeClr val="bg1"/>
                </a:solidFill>
              </a:rPr>
              <a:t>}</a:t>
            </a:r>
          </a:p>
          <a:p>
            <a:endParaRPr lang="en-US" dirty="0">
              <a:solidFill>
                <a:schemeClr val="bg1"/>
              </a:solidFill>
            </a:endParaRPr>
          </a:p>
          <a:p>
            <a:r>
              <a:rPr lang="en-US" dirty="0" smtClean="0">
                <a:solidFill>
                  <a:schemeClr val="bg1"/>
                </a:solidFill>
              </a:rPr>
              <a:t>class IdNameClass implements </a:t>
            </a:r>
            <a:r>
              <a:rPr lang="en-US" dirty="0">
                <a:solidFill>
                  <a:schemeClr val="bg1"/>
                </a:solidFill>
              </a:rPr>
              <a:t>IDerivedFromBase </a:t>
            </a:r>
            <a:r>
              <a:rPr lang="en-US" dirty="0" smtClean="0">
                <a:solidFill>
                  <a:schemeClr val="bg1"/>
                </a:solidFill>
              </a:rPr>
              <a:t>{</a:t>
            </a:r>
          </a:p>
          <a:p>
            <a:r>
              <a:rPr lang="en-US" dirty="0">
                <a:solidFill>
                  <a:schemeClr val="bg1"/>
                </a:solidFill>
              </a:rPr>
              <a:t>     id: number = 0;</a:t>
            </a:r>
          </a:p>
          <a:p>
            <a:r>
              <a:rPr lang="en-US" dirty="0" smtClean="0">
                <a:solidFill>
                  <a:schemeClr val="bg1"/>
                </a:solidFill>
              </a:rPr>
              <a:t>     name</a:t>
            </a:r>
            <a:r>
              <a:rPr lang="en-US" dirty="0">
                <a:solidFill>
                  <a:schemeClr val="bg1"/>
                </a:solidFill>
              </a:rPr>
              <a:t>: string = "nameString";</a:t>
            </a:r>
          </a:p>
          <a:p>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41022493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46407" y="220462"/>
            <a:ext cx="3775393" cy="369332"/>
          </a:xfrm>
          <a:prstGeom prst="rect">
            <a:avLst/>
          </a:prstGeom>
        </p:spPr>
        <p:txBody>
          <a:bodyPr wrap="none">
            <a:spAutoFit/>
          </a:bodyPr>
          <a:lstStyle/>
          <a:p>
            <a:r>
              <a:rPr lang="en-IN" b="1" dirty="0">
                <a:solidFill>
                  <a:srgbClr val="0070C0"/>
                </a:solidFill>
                <a:latin typeface="var(--font-family-heading-lesson-markdown)"/>
              </a:rPr>
              <a:t>Multiple inheritance in interfaces</a:t>
            </a:r>
            <a:endParaRPr lang="en-IN" b="1" i="0" dirty="0">
              <a:solidFill>
                <a:srgbClr val="0070C0"/>
              </a:solidFill>
              <a:effectLst/>
              <a:latin typeface="var(--font-family-heading-lesson-markdown)"/>
            </a:endParaRPr>
          </a:p>
        </p:txBody>
      </p:sp>
      <p:sp>
        <p:nvSpPr>
          <p:cNvPr id="3" name="Rectangle 2"/>
          <p:cNvSpPr/>
          <p:nvPr/>
        </p:nvSpPr>
        <p:spPr>
          <a:xfrm>
            <a:off x="228600" y="742950"/>
            <a:ext cx="8382000" cy="4247317"/>
          </a:xfrm>
          <a:prstGeom prst="rect">
            <a:avLst/>
          </a:prstGeom>
          <a:solidFill>
            <a:schemeClr val="tx1"/>
          </a:solidFill>
        </p:spPr>
        <p:txBody>
          <a:bodyPr wrap="square">
            <a:spAutoFit/>
          </a:bodyPr>
          <a:lstStyle/>
          <a:p>
            <a:r>
              <a:rPr lang="en-US" dirty="0">
                <a:solidFill>
                  <a:schemeClr val="bg1"/>
                </a:solidFill>
              </a:rPr>
              <a:t>interface IBase {</a:t>
            </a:r>
          </a:p>
          <a:p>
            <a:r>
              <a:rPr lang="en-US" dirty="0">
                <a:solidFill>
                  <a:schemeClr val="bg1"/>
                </a:solidFill>
              </a:rPr>
              <a:t>  id: number;</a:t>
            </a:r>
          </a:p>
          <a:p>
            <a:r>
              <a:rPr lang="en-US" dirty="0" smtClean="0">
                <a:solidFill>
                  <a:schemeClr val="bg1"/>
                </a:solidFill>
              </a:rPr>
              <a:t>}</a:t>
            </a:r>
            <a:endParaRPr lang="en-US" dirty="0">
              <a:solidFill>
                <a:schemeClr val="bg1"/>
              </a:solidFill>
            </a:endParaRPr>
          </a:p>
          <a:p>
            <a:r>
              <a:rPr lang="en-US" dirty="0">
                <a:solidFill>
                  <a:schemeClr val="bg1"/>
                </a:solidFill>
              </a:rPr>
              <a:t>interface IDerivedFromBase  extends IBase {</a:t>
            </a:r>
          </a:p>
          <a:p>
            <a:r>
              <a:rPr lang="en-US" dirty="0">
                <a:solidFill>
                  <a:schemeClr val="bg1"/>
                </a:solidFill>
              </a:rPr>
              <a:t>   name: string;</a:t>
            </a:r>
          </a:p>
          <a:p>
            <a:r>
              <a:rPr lang="en-US" dirty="0" smtClean="0">
                <a:solidFill>
                  <a:schemeClr val="bg1"/>
                </a:solidFill>
              </a:rPr>
              <a:t>}</a:t>
            </a:r>
          </a:p>
          <a:p>
            <a:r>
              <a:rPr lang="en-US" dirty="0" smtClean="0">
                <a:solidFill>
                  <a:schemeClr val="bg1"/>
                </a:solidFill>
              </a:rPr>
              <a:t>interface IMultiple extends </a:t>
            </a:r>
            <a:r>
              <a:rPr lang="en-US" dirty="0">
                <a:solidFill>
                  <a:schemeClr val="bg1"/>
                </a:solidFill>
              </a:rPr>
              <a:t>IDerivedFromBase, </a:t>
            </a:r>
            <a:r>
              <a:rPr lang="en-US" dirty="0" smtClean="0">
                <a:solidFill>
                  <a:schemeClr val="bg1"/>
                </a:solidFill>
              </a:rPr>
              <a:t>IBase {</a:t>
            </a:r>
          </a:p>
          <a:p>
            <a:r>
              <a:rPr lang="en-US" dirty="0">
                <a:solidFill>
                  <a:schemeClr val="bg1"/>
                </a:solidFill>
              </a:rPr>
              <a:t> </a:t>
            </a:r>
            <a:r>
              <a:rPr lang="en-US" dirty="0" smtClean="0">
                <a:solidFill>
                  <a:schemeClr val="bg1"/>
                </a:solidFill>
              </a:rPr>
              <a:t>    description: string;</a:t>
            </a:r>
          </a:p>
          <a:p>
            <a:r>
              <a:rPr lang="en-US" dirty="0" smtClean="0">
                <a:solidFill>
                  <a:schemeClr val="bg1"/>
                </a:solidFill>
              </a:rPr>
              <a:t>}</a:t>
            </a:r>
            <a:endParaRPr lang="en-US" dirty="0">
              <a:solidFill>
                <a:schemeClr val="bg1"/>
              </a:solidFill>
            </a:endParaRPr>
          </a:p>
          <a:p>
            <a:endParaRPr lang="en-US" dirty="0">
              <a:solidFill>
                <a:schemeClr val="bg1"/>
              </a:solidFill>
            </a:endParaRPr>
          </a:p>
          <a:p>
            <a:r>
              <a:rPr lang="en-US" dirty="0" smtClean="0">
                <a:solidFill>
                  <a:schemeClr val="bg1"/>
                </a:solidFill>
              </a:rPr>
              <a:t>let </a:t>
            </a:r>
            <a:r>
              <a:rPr lang="en-US" dirty="0">
                <a:solidFill>
                  <a:schemeClr val="bg1"/>
                </a:solidFill>
              </a:rPr>
              <a:t>multipleObject: IMultiple = {</a:t>
            </a:r>
          </a:p>
          <a:p>
            <a:pPr lvl="1"/>
            <a:r>
              <a:rPr lang="en-US" dirty="0" smtClean="0">
                <a:solidFill>
                  <a:schemeClr val="bg1"/>
                </a:solidFill>
              </a:rPr>
              <a:t>id</a:t>
            </a:r>
            <a:r>
              <a:rPr lang="en-US" dirty="0">
                <a:solidFill>
                  <a:schemeClr val="bg1"/>
                </a:solidFill>
              </a:rPr>
              <a:t>: 1,</a:t>
            </a:r>
          </a:p>
          <a:p>
            <a:pPr lvl="1"/>
            <a:r>
              <a:rPr lang="en-US" dirty="0" smtClean="0">
                <a:solidFill>
                  <a:schemeClr val="bg1"/>
                </a:solidFill>
              </a:rPr>
              <a:t>name</a:t>
            </a:r>
            <a:r>
              <a:rPr lang="en-US" dirty="0">
                <a:solidFill>
                  <a:schemeClr val="bg1"/>
                </a:solidFill>
              </a:rPr>
              <a:t>: "myName",</a:t>
            </a:r>
          </a:p>
          <a:p>
            <a:pPr lvl="1"/>
            <a:r>
              <a:rPr lang="en-US" dirty="0" smtClean="0">
                <a:solidFill>
                  <a:schemeClr val="bg1"/>
                </a:solidFill>
              </a:rPr>
              <a:t>description</a:t>
            </a:r>
            <a:r>
              <a:rPr lang="en-US" dirty="0">
                <a:solidFill>
                  <a:schemeClr val="bg1"/>
                </a:solidFill>
              </a:rPr>
              <a:t>: "myDescription",</a:t>
            </a:r>
          </a:p>
          <a:p>
            <a:r>
              <a:rPr lang="en-US" dirty="0">
                <a:solidFill>
                  <a:schemeClr val="bg1"/>
                </a:solidFill>
              </a:rPr>
              <a:t>};</a:t>
            </a:r>
          </a:p>
        </p:txBody>
      </p:sp>
    </p:spTree>
    <p:extLst>
      <p:ext uri="{BB962C8B-B14F-4D97-AF65-F5344CB8AC3E}">
        <p14:creationId xmlns:p14="http://schemas.microsoft.com/office/powerpoint/2010/main" val="6922823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81000" y="209550"/>
            <a:ext cx="2095445" cy="369332"/>
          </a:xfrm>
          <a:prstGeom prst="rect">
            <a:avLst/>
          </a:prstGeom>
        </p:spPr>
        <p:txBody>
          <a:bodyPr wrap="none">
            <a:spAutoFit/>
          </a:bodyPr>
          <a:lstStyle/>
          <a:p>
            <a:r>
              <a:rPr lang="en-IN" b="1" dirty="0">
                <a:solidFill>
                  <a:srgbClr val="0070C0"/>
                </a:solidFill>
                <a:latin typeface="var(--font-family-heading-lesson-markdown)"/>
              </a:rPr>
              <a:t>Class inheritance</a:t>
            </a:r>
            <a:endParaRPr lang="en-IN" b="1" i="0" dirty="0">
              <a:solidFill>
                <a:srgbClr val="0070C0"/>
              </a:solidFill>
              <a:effectLst/>
              <a:latin typeface="var(--font-family-heading-lesson-markdown)"/>
            </a:endParaRPr>
          </a:p>
        </p:txBody>
      </p:sp>
      <p:sp>
        <p:nvSpPr>
          <p:cNvPr id="3" name="Rectangle 2"/>
          <p:cNvSpPr/>
          <p:nvPr/>
        </p:nvSpPr>
        <p:spPr>
          <a:xfrm>
            <a:off x="533400" y="895350"/>
            <a:ext cx="7983020" cy="2585323"/>
          </a:xfrm>
          <a:prstGeom prst="rect">
            <a:avLst/>
          </a:prstGeom>
          <a:solidFill>
            <a:schemeClr val="tx1"/>
          </a:solidFill>
        </p:spPr>
        <p:txBody>
          <a:bodyPr wrap="square">
            <a:spAutoFit/>
          </a:bodyPr>
          <a:lstStyle/>
          <a:p>
            <a:r>
              <a:rPr lang="en-US" dirty="0">
                <a:solidFill>
                  <a:schemeClr val="bg1"/>
                </a:solidFill>
              </a:rPr>
              <a:t>class BaseClass implements IBase {</a:t>
            </a:r>
          </a:p>
          <a:p>
            <a:r>
              <a:rPr lang="en-US" dirty="0">
                <a:solidFill>
                  <a:schemeClr val="bg1"/>
                </a:solidFill>
              </a:rPr>
              <a:t>  id: number = 0;</a:t>
            </a:r>
          </a:p>
          <a:p>
            <a:r>
              <a:rPr lang="en-US" dirty="0">
                <a:solidFill>
                  <a:schemeClr val="bg1"/>
                </a:solidFill>
              </a:rPr>
              <a:t>}</a:t>
            </a:r>
          </a:p>
          <a:p>
            <a:endParaRPr lang="en-US" dirty="0">
              <a:solidFill>
                <a:schemeClr val="bg1"/>
              </a:solidFill>
            </a:endParaRPr>
          </a:p>
          <a:p>
            <a:r>
              <a:rPr lang="en-US" dirty="0" smtClean="0">
                <a:solidFill>
                  <a:schemeClr val="bg1"/>
                </a:solidFill>
              </a:rPr>
              <a:t>class DerivedFromBaseClass </a:t>
            </a:r>
          </a:p>
          <a:p>
            <a:r>
              <a:rPr lang="en-US" dirty="0" smtClean="0">
                <a:solidFill>
                  <a:schemeClr val="bg1"/>
                </a:solidFill>
              </a:rPr>
              <a:t>extends BaseClass </a:t>
            </a:r>
          </a:p>
          <a:p>
            <a:r>
              <a:rPr lang="en-US" dirty="0" smtClean="0">
                <a:solidFill>
                  <a:schemeClr val="bg1"/>
                </a:solidFill>
              </a:rPr>
              <a:t>implements </a:t>
            </a:r>
            <a:r>
              <a:rPr lang="en-US" dirty="0">
                <a:solidFill>
                  <a:schemeClr val="bg1"/>
                </a:solidFill>
              </a:rPr>
              <a:t>IDerivedFromBase {</a:t>
            </a:r>
          </a:p>
          <a:p>
            <a:r>
              <a:rPr lang="en-US" dirty="0">
                <a:solidFill>
                  <a:schemeClr val="bg1"/>
                </a:solidFill>
              </a:rPr>
              <a:t>  </a:t>
            </a:r>
            <a:r>
              <a:rPr lang="en-US" dirty="0" smtClean="0">
                <a:solidFill>
                  <a:schemeClr val="bg1"/>
                </a:solidFill>
              </a:rPr>
              <a:t>    name</a:t>
            </a:r>
            <a:r>
              <a:rPr lang="en-US" dirty="0">
                <a:solidFill>
                  <a:schemeClr val="bg1"/>
                </a:solidFill>
              </a:rPr>
              <a:t>: string = "nameString";</a:t>
            </a:r>
          </a:p>
          <a:p>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37584083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57200" y="361950"/>
            <a:ext cx="3612912" cy="369332"/>
          </a:xfrm>
          <a:prstGeom prst="rect">
            <a:avLst/>
          </a:prstGeom>
        </p:spPr>
        <p:txBody>
          <a:bodyPr wrap="none">
            <a:spAutoFit/>
          </a:bodyPr>
          <a:lstStyle/>
          <a:p>
            <a:r>
              <a:rPr lang="en-US" b="1" dirty="0">
                <a:solidFill>
                  <a:srgbClr val="0070C0"/>
                </a:solidFill>
                <a:latin typeface="var(--font-family-heading-lesson-markdown)"/>
              </a:rPr>
              <a:t>A class with multiple interfaces</a:t>
            </a:r>
            <a:endParaRPr lang="en-US" b="1" i="0" dirty="0">
              <a:solidFill>
                <a:srgbClr val="0070C0"/>
              </a:solidFill>
              <a:effectLst/>
              <a:latin typeface="var(--font-family-heading-lesson-markdown)"/>
            </a:endParaRPr>
          </a:p>
        </p:txBody>
      </p:sp>
      <p:sp>
        <p:nvSpPr>
          <p:cNvPr id="5" name="Rectangle 4"/>
          <p:cNvSpPr/>
          <p:nvPr/>
        </p:nvSpPr>
        <p:spPr>
          <a:xfrm>
            <a:off x="480317" y="1123950"/>
            <a:ext cx="7063483" cy="2862322"/>
          </a:xfrm>
          <a:prstGeom prst="rect">
            <a:avLst/>
          </a:prstGeom>
          <a:solidFill>
            <a:schemeClr val="tx1"/>
          </a:solidFill>
        </p:spPr>
        <p:txBody>
          <a:bodyPr wrap="square">
            <a:spAutoFit/>
          </a:bodyPr>
          <a:lstStyle/>
          <a:p>
            <a:r>
              <a:rPr lang="en-US" dirty="0">
                <a:solidFill>
                  <a:schemeClr val="bg1"/>
                </a:solidFill>
              </a:rPr>
              <a:t>interface IFirstInterface {</a:t>
            </a:r>
          </a:p>
          <a:p>
            <a:r>
              <a:rPr lang="en-US" dirty="0" smtClean="0">
                <a:solidFill>
                  <a:schemeClr val="bg1"/>
                </a:solidFill>
              </a:rPr>
              <a:t>    id</a:t>
            </a:r>
            <a:r>
              <a:rPr lang="en-US" dirty="0">
                <a:solidFill>
                  <a:schemeClr val="bg1"/>
                </a:solidFill>
              </a:rPr>
              <a:t>: number;</a:t>
            </a:r>
          </a:p>
          <a:p>
            <a:r>
              <a:rPr lang="en-US" dirty="0" smtClean="0">
                <a:solidFill>
                  <a:schemeClr val="bg1"/>
                </a:solidFill>
              </a:rPr>
              <a:t>}</a:t>
            </a:r>
            <a:endParaRPr lang="en-US" dirty="0">
              <a:solidFill>
                <a:schemeClr val="bg1"/>
              </a:solidFill>
            </a:endParaRPr>
          </a:p>
          <a:p>
            <a:r>
              <a:rPr lang="en-US" dirty="0" smtClean="0">
                <a:solidFill>
                  <a:schemeClr val="bg1"/>
                </a:solidFill>
              </a:rPr>
              <a:t>interface </a:t>
            </a:r>
            <a:r>
              <a:rPr lang="en-US" dirty="0">
                <a:solidFill>
                  <a:schemeClr val="bg1"/>
                </a:solidFill>
              </a:rPr>
              <a:t>ISecondInterface {</a:t>
            </a:r>
          </a:p>
          <a:p>
            <a:r>
              <a:rPr lang="en-US" dirty="0" smtClean="0">
                <a:solidFill>
                  <a:schemeClr val="bg1"/>
                </a:solidFill>
              </a:rPr>
              <a:t>    name</a:t>
            </a:r>
            <a:r>
              <a:rPr lang="en-US" dirty="0">
                <a:solidFill>
                  <a:schemeClr val="bg1"/>
                </a:solidFill>
              </a:rPr>
              <a:t>: string;</a:t>
            </a:r>
          </a:p>
          <a:p>
            <a:r>
              <a:rPr lang="en-US" dirty="0" smtClean="0">
                <a:solidFill>
                  <a:schemeClr val="bg1"/>
                </a:solidFill>
              </a:rPr>
              <a:t>}</a:t>
            </a:r>
            <a:endParaRPr lang="en-US" dirty="0">
              <a:solidFill>
                <a:schemeClr val="bg1"/>
              </a:solidFill>
            </a:endParaRPr>
          </a:p>
          <a:p>
            <a:r>
              <a:rPr lang="en-US" dirty="0" smtClean="0">
                <a:solidFill>
                  <a:schemeClr val="bg1"/>
                </a:solidFill>
              </a:rPr>
              <a:t>class MultipleInterfaces implements </a:t>
            </a:r>
            <a:r>
              <a:rPr lang="en-US" dirty="0">
                <a:solidFill>
                  <a:schemeClr val="bg1"/>
                </a:solidFill>
              </a:rPr>
              <a:t>IFirstInterface, ISecondInterface {</a:t>
            </a:r>
          </a:p>
          <a:p>
            <a:r>
              <a:rPr lang="en-US" dirty="0">
                <a:solidFill>
                  <a:schemeClr val="bg1"/>
                </a:solidFill>
              </a:rPr>
              <a:t> </a:t>
            </a:r>
            <a:r>
              <a:rPr lang="en-US" dirty="0" smtClean="0">
                <a:solidFill>
                  <a:schemeClr val="bg1"/>
                </a:solidFill>
              </a:rPr>
              <a:t>       id</a:t>
            </a:r>
            <a:r>
              <a:rPr lang="en-US" dirty="0">
                <a:solidFill>
                  <a:schemeClr val="bg1"/>
                </a:solidFill>
              </a:rPr>
              <a:t>: number = 0;</a:t>
            </a:r>
          </a:p>
          <a:p>
            <a:r>
              <a:rPr lang="en-US" dirty="0" smtClean="0">
                <a:solidFill>
                  <a:schemeClr val="bg1"/>
                </a:solidFill>
              </a:rPr>
              <a:t>        name</a:t>
            </a:r>
            <a:r>
              <a:rPr lang="en-US" dirty="0">
                <a:solidFill>
                  <a:schemeClr val="bg1"/>
                </a:solidFill>
              </a:rPr>
              <a:t>: string = "nameString";</a:t>
            </a:r>
          </a:p>
          <a:p>
            <a:r>
              <a:rPr lang="en-US" dirty="0">
                <a:solidFill>
                  <a:schemeClr val="bg1"/>
                </a:solidFill>
              </a:rPr>
              <a:t>}</a:t>
            </a:r>
          </a:p>
        </p:txBody>
      </p:sp>
    </p:spTree>
    <p:extLst>
      <p:ext uri="{BB962C8B-B14F-4D97-AF65-F5344CB8AC3E}">
        <p14:creationId xmlns:p14="http://schemas.microsoft.com/office/powerpoint/2010/main" val="20945549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228600" y="209550"/>
            <a:ext cx="5715000" cy="369332"/>
          </a:xfrm>
          <a:prstGeom prst="rect">
            <a:avLst/>
          </a:prstGeom>
        </p:spPr>
        <p:txBody>
          <a:bodyPr wrap="square">
            <a:spAutoFit/>
          </a:bodyPr>
          <a:lstStyle/>
          <a:p>
            <a:r>
              <a:rPr lang="en-US" b="1" dirty="0">
                <a:solidFill>
                  <a:srgbClr val="0070C0"/>
                </a:solidFill>
                <a:latin typeface="Nunito Sans"/>
              </a:rPr>
              <a:t>The super </a:t>
            </a:r>
            <a:r>
              <a:rPr lang="en-US" b="1" dirty="0" smtClean="0">
                <a:solidFill>
                  <a:srgbClr val="0070C0"/>
                </a:solidFill>
                <a:latin typeface="Nunito Sans"/>
              </a:rPr>
              <a:t>Function</a:t>
            </a:r>
            <a:endParaRPr lang="en-US" b="1" i="0" dirty="0">
              <a:solidFill>
                <a:srgbClr val="0070C0"/>
              </a:solidFill>
              <a:effectLst/>
              <a:latin typeface="Nunito Sans"/>
            </a:endParaRPr>
          </a:p>
        </p:txBody>
      </p:sp>
      <p:sp>
        <p:nvSpPr>
          <p:cNvPr id="6" name="Rectangle 5"/>
          <p:cNvSpPr/>
          <p:nvPr/>
        </p:nvSpPr>
        <p:spPr>
          <a:xfrm>
            <a:off x="304800" y="666750"/>
            <a:ext cx="8382000" cy="646331"/>
          </a:xfrm>
          <a:prstGeom prst="rect">
            <a:avLst/>
          </a:prstGeom>
        </p:spPr>
        <p:txBody>
          <a:bodyPr wrap="square">
            <a:spAutoFit/>
          </a:bodyPr>
          <a:lstStyle/>
          <a:p>
            <a:pPr algn="just"/>
            <a:r>
              <a:rPr lang="en-US" dirty="0" smtClean="0"/>
              <a:t>If </a:t>
            </a:r>
            <a:r>
              <a:rPr lang="en-US" dirty="0"/>
              <a:t>a derived class has a constructor, then this constructor must call the base class constructor using the super keyword, or TypeScript will generate an </a:t>
            </a:r>
            <a:r>
              <a:rPr lang="en-US" dirty="0" smtClean="0"/>
              <a:t>error.</a:t>
            </a:r>
            <a:endParaRPr lang="en-IN" dirty="0"/>
          </a:p>
        </p:txBody>
      </p:sp>
      <p:sp>
        <p:nvSpPr>
          <p:cNvPr id="7" name="Rectangle 6"/>
          <p:cNvSpPr/>
          <p:nvPr/>
        </p:nvSpPr>
        <p:spPr>
          <a:xfrm>
            <a:off x="381000" y="1313081"/>
            <a:ext cx="8229600" cy="3693319"/>
          </a:xfrm>
          <a:prstGeom prst="rect">
            <a:avLst/>
          </a:prstGeom>
          <a:solidFill>
            <a:schemeClr val="tx1"/>
          </a:solidFill>
        </p:spPr>
        <p:txBody>
          <a:bodyPr wrap="square">
            <a:spAutoFit/>
          </a:bodyPr>
          <a:lstStyle/>
          <a:p>
            <a:r>
              <a:rPr lang="en-US" dirty="0">
                <a:solidFill>
                  <a:schemeClr val="bg1"/>
                </a:solidFill>
              </a:rPr>
              <a:t>class BaseClassWithCtor {</a:t>
            </a:r>
          </a:p>
          <a:p>
            <a:r>
              <a:rPr lang="en-US" dirty="0" smtClean="0">
                <a:solidFill>
                  <a:schemeClr val="bg1"/>
                </a:solidFill>
              </a:rPr>
              <a:t>     private </a:t>
            </a:r>
            <a:r>
              <a:rPr lang="en-US" dirty="0">
                <a:solidFill>
                  <a:schemeClr val="bg1"/>
                </a:solidFill>
              </a:rPr>
              <a:t>id: number;</a:t>
            </a:r>
          </a:p>
          <a:p>
            <a:r>
              <a:rPr lang="en-US" dirty="0" smtClean="0">
                <a:solidFill>
                  <a:schemeClr val="bg1"/>
                </a:solidFill>
              </a:rPr>
              <a:t>     constructor(id</a:t>
            </a:r>
            <a:r>
              <a:rPr lang="en-US" dirty="0">
                <a:solidFill>
                  <a:schemeClr val="bg1"/>
                </a:solidFill>
              </a:rPr>
              <a:t>: number) {</a:t>
            </a:r>
          </a:p>
          <a:p>
            <a:r>
              <a:rPr lang="en-US" dirty="0">
                <a:solidFill>
                  <a:schemeClr val="bg1"/>
                </a:solidFill>
              </a:rPr>
              <a:t>    </a:t>
            </a:r>
            <a:r>
              <a:rPr lang="en-US" dirty="0" smtClean="0">
                <a:solidFill>
                  <a:schemeClr val="bg1"/>
                </a:solidFill>
              </a:rPr>
              <a:t>       this.id </a:t>
            </a:r>
            <a:r>
              <a:rPr lang="en-US" dirty="0">
                <a:solidFill>
                  <a:schemeClr val="bg1"/>
                </a:solidFill>
              </a:rPr>
              <a:t>= id</a:t>
            </a:r>
            <a:r>
              <a:rPr lang="en-US" dirty="0" smtClean="0">
                <a:solidFill>
                  <a:schemeClr val="bg1"/>
                </a:solidFill>
              </a:rPr>
              <a:t>;</a:t>
            </a:r>
          </a:p>
          <a:p>
            <a:r>
              <a:rPr lang="en-US" dirty="0" smtClean="0">
                <a:solidFill>
                  <a:schemeClr val="bg1"/>
                </a:solidFill>
              </a:rPr>
              <a:t>      }</a:t>
            </a:r>
          </a:p>
          <a:p>
            <a:r>
              <a:rPr lang="en-US" dirty="0" smtClean="0">
                <a:solidFill>
                  <a:schemeClr val="bg1"/>
                </a:solidFill>
              </a:rPr>
              <a:t>}</a:t>
            </a:r>
            <a:endParaRPr lang="en-US" dirty="0">
              <a:solidFill>
                <a:schemeClr val="bg1"/>
              </a:solidFill>
            </a:endParaRPr>
          </a:p>
          <a:p>
            <a:r>
              <a:rPr lang="en-US" dirty="0" smtClean="0">
                <a:solidFill>
                  <a:schemeClr val="bg1"/>
                </a:solidFill>
              </a:rPr>
              <a:t>class DerivedClassWithCtor extends </a:t>
            </a:r>
            <a:r>
              <a:rPr lang="en-US" dirty="0">
                <a:solidFill>
                  <a:schemeClr val="bg1"/>
                </a:solidFill>
              </a:rPr>
              <a:t>BaseClassWithCtor {</a:t>
            </a:r>
          </a:p>
          <a:p>
            <a:r>
              <a:rPr lang="en-US" dirty="0" smtClean="0">
                <a:solidFill>
                  <a:schemeClr val="bg1"/>
                </a:solidFill>
              </a:rPr>
              <a:t>       private </a:t>
            </a:r>
            <a:r>
              <a:rPr lang="en-US" dirty="0">
                <a:solidFill>
                  <a:schemeClr val="bg1"/>
                </a:solidFill>
              </a:rPr>
              <a:t>name: string</a:t>
            </a:r>
            <a:r>
              <a:rPr lang="en-US" dirty="0" smtClean="0">
                <a:solidFill>
                  <a:schemeClr val="bg1"/>
                </a:solidFill>
              </a:rPr>
              <a:t>;</a:t>
            </a:r>
            <a:endParaRPr lang="en-US" dirty="0">
              <a:solidFill>
                <a:schemeClr val="bg1"/>
              </a:solidFill>
            </a:endParaRPr>
          </a:p>
          <a:p>
            <a:r>
              <a:rPr lang="en-US" dirty="0" smtClean="0">
                <a:solidFill>
                  <a:schemeClr val="bg1"/>
                </a:solidFill>
              </a:rPr>
              <a:t>       constructor(id</a:t>
            </a:r>
            <a:r>
              <a:rPr lang="en-US" dirty="0">
                <a:solidFill>
                  <a:schemeClr val="bg1"/>
                </a:solidFill>
              </a:rPr>
              <a:t>: number, name: string) {</a:t>
            </a:r>
          </a:p>
          <a:p>
            <a:r>
              <a:rPr lang="en-US" dirty="0" smtClean="0">
                <a:solidFill>
                  <a:schemeClr val="bg1"/>
                </a:solidFill>
              </a:rPr>
              <a:t>         super(id</a:t>
            </a:r>
            <a:r>
              <a:rPr lang="en-US" dirty="0">
                <a:solidFill>
                  <a:schemeClr val="bg1"/>
                </a:solidFill>
              </a:rPr>
              <a:t>);</a:t>
            </a:r>
          </a:p>
          <a:p>
            <a:r>
              <a:rPr lang="en-US" dirty="0">
                <a:solidFill>
                  <a:schemeClr val="bg1"/>
                </a:solidFill>
              </a:rPr>
              <a:t>    </a:t>
            </a:r>
            <a:r>
              <a:rPr lang="en-US" dirty="0" smtClean="0">
                <a:solidFill>
                  <a:schemeClr val="bg1"/>
                </a:solidFill>
              </a:rPr>
              <a:t>    this.name </a:t>
            </a:r>
            <a:r>
              <a:rPr lang="en-US" dirty="0">
                <a:solidFill>
                  <a:schemeClr val="bg1"/>
                </a:solidFill>
              </a:rPr>
              <a:t>= name;</a:t>
            </a:r>
          </a:p>
          <a:p>
            <a:r>
              <a:rPr lang="en-US" dirty="0">
                <a:solidFill>
                  <a:schemeClr val="bg1"/>
                </a:solidFill>
              </a:rPr>
              <a:t> </a:t>
            </a:r>
            <a:r>
              <a:rPr lang="en-US" dirty="0" smtClean="0">
                <a:solidFill>
                  <a:schemeClr val="bg1"/>
                </a:solidFill>
              </a:rPr>
              <a:t>    </a:t>
            </a:r>
            <a:r>
              <a:rPr lang="en-US" dirty="0">
                <a:solidFill>
                  <a:schemeClr val="bg1"/>
                </a:solidFill>
              </a:rPr>
              <a:t>}</a:t>
            </a:r>
          </a:p>
          <a:p>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7914922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81000" y="285750"/>
            <a:ext cx="2390398" cy="369332"/>
          </a:xfrm>
          <a:prstGeom prst="rect">
            <a:avLst/>
          </a:prstGeom>
        </p:spPr>
        <p:txBody>
          <a:bodyPr wrap="none">
            <a:spAutoFit/>
          </a:bodyPr>
          <a:lstStyle/>
          <a:p>
            <a:r>
              <a:rPr lang="en-US" b="1" dirty="0" smtClean="0">
                <a:solidFill>
                  <a:srgbClr val="0070C0"/>
                </a:solidFill>
                <a:latin typeface="Nunito Sans"/>
              </a:rPr>
              <a:t>Function </a:t>
            </a:r>
            <a:r>
              <a:rPr lang="en-US" b="1" dirty="0">
                <a:solidFill>
                  <a:srgbClr val="0070C0"/>
                </a:solidFill>
                <a:latin typeface="Nunito Sans"/>
              </a:rPr>
              <a:t>Overriding</a:t>
            </a:r>
            <a:endParaRPr lang="en-US" b="1" dirty="0">
              <a:solidFill>
                <a:srgbClr val="0070C0"/>
              </a:solidFill>
              <a:latin typeface="Nunito Sans"/>
            </a:endParaRPr>
          </a:p>
        </p:txBody>
      </p:sp>
      <p:sp>
        <p:nvSpPr>
          <p:cNvPr id="4" name="Rectangle 3"/>
          <p:cNvSpPr/>
          <p:nvPr/>
        </p:nvSpPr>
        <p:spPr>
          <a:xfrm>
            <a:off x="387848" y="742950"/>
            <a:ext cx="8298951" cy="1200329"/>
          </a:xfrm>
          <a:prstGeom prst="rect">
            <a:avLst/>
          </a:prstGeom>
        </p:spPr>
        <p:txBody>
          <a:bodyPr wrap="square">
            <a:spAutoFit/>
          </a:bodyPr>
          <a:lstStyle/>
          <a:p>
            <a:pPr marL="285750" indent="-285750" algn="just">
              <a:buFont typeface="Arial" panose="020B0604020202020204" pitchFamily="34" charset="0"/>
              <a:buChar char="•"/>
            </a:pPr>
            <a:r>
              <a:rPr lang="en-US" dirty="0"/>
              <a:t>Function overriding is when a derived class defines a method that has the same name as a base class method</a:t>
            </a:r>
            <a:r>
              <a:rPr lang="en-US" dirty="0" smtClean="0"/>
              <a:t>.</a:t>
            </a:r>
          </a:p>
          <a:p>
            <a:pPr marL="285750" indent="-285750" algn="just">
              <a:buFont typeface="Arial" panose="020B0604020202020204" pitchFamily="34" charset="0"/>
              <a:buChar char="•"/>
            </a:pPr>
            <a:r>
              <a:rPr lang="en-US" dirty="0"/>
              <a:t>The derived class can determine whether or not to call the implementation of the function in the base class.</a:t>
            </a:r>
            <a:endParaRPr lang="en-IN" dirty="0"/>
          </a:p>
        </p:txBody>
      </p:sp>
    </p:spTree>
    <p:extLst>
      <p:ext uri="{BB962C8B-B14F-4D97-AF65-F5344CB8AC3E}">
        <p14:creationId xmlns:p14="http://schemas.microsoft.com/office/powerpoint/2010/main" val="20589256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762000" y="590550"/>
            <a:ext cx="7543800" cy="3693319"/>
          </a:xfrm>
          <a:prstGeom prst="rect">
            <a:avLst/>
          </a:prstGeom>
          <a:solidFill>
            <a:schemeClr val="tx1"/>
          </a:solidFill>
        </p:spPr>
        <p:txBody>
          <a:bodyPr wrap="square">
            <a:spAutoFit/>
          </a:bodyPr>
          <a:lstStyle/>
          <a:p>
            <a:r>
              <a:rPr lang="en-IN" dirty="0">
                <a:solidFill>
                  <a:schemeClr val="bg1"/>
                </a:solidFill>
              </a:rPr>
              <a:t>class BaseClassWithFn </a:t>
            </a:r>
            <a:r>
              <a:rPr lang="en-IN" dirty="0" smtClean="0">
                <a:solidFill>
                  <a:schemeClr val="bg1"/>
                </a:solidFill>
              </a:rPr>
              <a:t>{</a:t>
            </a:r>
            <a:endParaRPr lang="en-IN" dirty="0">
              <a:solidFill>
                <a:schemeClr val="bg1"/>
              </a:solidFill>
            </a:endParaRPr>
          </a:p>
          <a:p>
            <a:r>
              <a:rPr lang="en-IN" dirty="0">
                <a:solidFill>
                  <a:schemeClr val="bg1"/>
                </a:solidFill>
              </a:rPr>
              <a:t>  print(text: string) {</a:t>
            </a:r>
          </a:p>
          <a:p>
            <a:r>
              <a:rPr lang="en-IN" dirty="0">
                <a:solidFill>
                  <a:schemeClr val="bg1"/>
                </a:solidFill>
              </a:rPr>
              <a:t> </a:t>
            </a:r>
            <a:r>
              <a:rPr lang="en-IN" dirty="0" smtClean="0">
                <a:solidFill>
                  <a:schemeClr val="bg1"/>
                </a:solidFill>
              </a:rPr>
              <a:t>      console.log</a:t>
            </a:r>
            <a:r>
              <a:rPr lang="en-IN" dirty="0">
                <a:solidFill>
                  <a:schemeClr val="bg1"/>
                </a:solidFill>
              </a:rPr>
              <a:t>(`BaseClassWithFn.print() : ${text}`)</a:t>
            </a:r>
          </a:p>
          <a:p>
            <a:r>
              <a:rPr lang="en-IN" dirty="0">
                <a:solidFill>
                  <a:schemeClr val="bg1"/>
                </a:solidFill>
              </a:rPr>
              <a:t>  }</a:t>
            </a:r>
          </a:p>
          <a:p>
            <a:r>
              <a:rPr lang="en-IN" dirty="0" smtClean="0">
                <a:solidFill>
                  <a:schemeClr val="bg1"/>
                </a:solidFill>
              </a:rPr>
              <a:t>}</a:t>
            </a:r>
            <a:endParaRPr lang="en-IN" dirty="0">
              <a:solidFill>
                <a:schemeClr val="bg1"/>
              </a:solidFill>
            </a:endParaRPr>
          </a:p>
          <a:p>
            <a:r>
              <a:rPr lang="en-IN" dirty="0">
                <a:solidFill>
                  <a:schemeClr val="bg1"/>
                </a:solidFill>
              </a:rPr>
              <a:t>class </a:t>
            </a:r>
            <a:r>
              <a:rPr lang="en-IN" dirty="0" smtClean="0">
                <a:solidFill>
                  <a:schemeClr val="bg1"/>
                </a:solidFill>
              </a:rPr>
              <a:t>DerivedClassFnOverride extends </a:t>
            </a:r>
            <a:r>
              <a:rPr lang="en-IN" dirty="0">
                <a:solidFill>
                  <a:schemeClr val="bg1"/>
                </a:solidFill>
              </a:rPr>
              <a:t>BaseClassWithFn {</a:t>
            </a:r>
          </a:p>
          <a:p>
            <a:r>
              <a:rPr lang="en-IN" dirty="0" smtClean="0">
                <a:solidFill>
                  <a:schemeClr val="bg1"/>
                </a:solidFill>
              </a:rPr>
              <a:t>     print(text</a:t>
            </a:r>
            <a:r>
              <a:rPr lang="en-IN" dirty="0">
                <a:solidFill>
                  <a:schemeClr val="bg1"/>
                </a:solidFill>
              </a:rPr>
              <a:t>: string) {</a:t>
            </a:r>
          </a:p>
          <a:p>
            <a:r>
              <a:rPr lang="en-IN" dirty="0" smtClean="0">
                <a:solidFill>
                  <a:schemeClr val="bg1"/>
                </a:solidFill>
              </a:rPr>
              <a:t>         console.log</a:t>
            </a:r>
            <a:r>
              <a:rPr lang="en-IN" dirty="0">
                <a:solidFill>
                  <a:schemeClr val="bg1"/>
                </a:solidFill>
              </a:rPr>
              <a:t>(`DerivedClassFnOverride.print(${text})`);</a:t>
            </a:r>
          </a:p>
          <a:p>
            <a:r>
              <a:rPr lang="en-IN" dirty="0">
                <a:solidFill>
                  <a:schemeClr val="bg1"/>
                </a:solidFill>
              </a:rPr>
              <a:t>  </a:t>
            </a:r>
            <a:r>
              <a:rPr lang="en-IN" dirty="0" smtClean="0">
                <a:solidFill>
                  <a:schemeClr val="bg1"/>
                </a:solidFill>
              </a:rPr>
              <a:t>  }</a:t>
            </a:r>
            <a:endParaRPr lang="en-IN" dirty="0">
              <a:solidFill>
                <a:schemeClr val="bg1"/>
              </a:solidFill>
            </a:endParaRPr>
          </a:p>
          <a:p>
            <a:r>
              <a:rPr lang="en-IN" dirty="0">
                <a:solidFill>
                  <a:schemeClr val="bg1"/>
                </a:solidFill>
              </a:rPr>
              <a:t>}</a:t>
            </a:r>
          </a:p>
          <a:p>
            <a:endParaRPr lang="en-IN" dirty="0">
              <a:solidFill>
                <a:schemeClr val="bg1"/>
              </a:solidFill>
            </a:endParaRPr>
          </a:p>
          <a:p>
            <a:r>
              <a:rPr lang="en-IN" dirty="0">
                <a:solidFill>
                  <a:schemeClr val="bg1"/>
                </a:solidFill>
              </a:rPr>
              <a:t>let derivedClassFnOverride = new DerivedClassFnOverride();</a:t>
            </a:r>
          </a:p>
          <a:p>
            <a:r>
              <a:rPr lang="en-IN" dirty="0">
                <a:solidFill>
                  <a:schemeClr val="bg1"/>
                </a:solidFill>
              </a:rPr>
              <a:t>derivedClassFnOverride.print("test");</a:t>
            </a:r>
          </a:p>
        </p:txBody>
      </p:sp>
    </p:spTree>
    <p:extLst>
      <p:ext uri="{BB962C8B-B14F-4D97-AF65-F5344CB8AC3E}">
        <p14:creationId xmlns:p14="http://schemas.microsoft.com/office/powerpoint/2010/main" val="37422302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57200" y="285750"/>
            <a:ext cx="2198038" cy="369332"/>
          </a:xfrm>
          <a:prstGeom prst="rect">
            <a:avLst/>
          </a:prstGeom>
        </p:spPr>
        <p:txBody>
          <a:bodyPr wrap="none">
            <a:spAutoFit/>
          </a:bodyPr>
          <a:lstStyle/>
          <a:p>
            <a:r>
              <a:rPr lang="en-IN" b="1" dirty="0" smtClean="0">
                <a:solidFill>
                  <a:srgbClr val="0070C0"/>
                </a:solidFill>
                <a:latin typeface="Nunito Sans"/>
              </a:rPr>
              <a:t>Protected Member</a:t>
            </a:r>
            <a:endParaRPr lang="en-IN" b="1" i="0" dirty="0">
              <a:solidFill>
                <a:srgbClr val="0070C0"/>
              </a:solidFill>
              <a:effectLst/>
              <a:latin typeface="Nunito Sans"/>
            </a:endParaRPr>
          </a:p>
        </p:txBody>
      </p:sp>
      <p:sp>
        <p:nvSpPr>
          <p:cNvPr id="3" name="Rectangle 2"/>
          <p:cNvSpPr/>
          <p:nvPr/>
        </p:nvSpPr>
        <p:spPr>
          <a:xfrm>
            <a:off x="477748" y="819150"/>
            <a:ext cx="8056652" cy="1477328"/>
          </a:xfrm>
          <a:prstGeom prst="rect">
            <a:avLst/>
          </a:prstGeom>
        </p:spPr>
        <p:txBody>
          <a:bodyPr wrap="square">
            <a:spAutoFit/>
          </a:bodyPr>
          <a:lstStyle/>
          <a:p>
            <a:pPr marL="285750" indent="-285750" algn="just">
              <a:buFont typeface="Arial" panose="020B0604020202020204" pitchFamily="34" charset="0"/>
              <a:buChar char="•"/>
            </a:pPr>
            <a:r>
              <a:rPr lang="en-US" dirty="0"/>
              <a:t>Classes can mark both properties and functions with the protected keyword. </a:t>
            </a:r>
            <a:endParaRPr lang="en-US" dirty="0" smtClean="0"/>
          </a:p>
          <a:p>
            <a:pPr marL="285750" indent="-285750" algn="just">
              <a:buFont typeface="Arial" panose="020B0604020202020204" pitchFamily="34" charset="0"/>
              <a:buChar char="•"/>
            </a:pPr>
            <a:r>
              <a:rPr lang="en-US" dirty="0" smtClean="0"/>
              <a:t>If </a:t>
            </a:r>
            <a:r>
              <a:rPr lang="en-US" dirty="0"/>
              <a:t>a property is marked as protected, then it is not accessible outside of the class itself, similar to the behavior of the private keyword</a:t>
            </a:r>
            <a:r>
              <a:rPr lang="en-US" dirty="0" smtClean="0"/>
              <a:t>.</a:t>
            </a:r>
          </a:p>
          <a:p>
            <a:pPr marL="285750" indent="-285750" algn="just">
              <a:buFont typeface="Arial" panose="020B0604020202020204" pitchFamily="34" charset="0"/>
              <a:buChar char="•"/>
            </a:pPr>
            <a:r>
              <a:rPr lang="en-US" dirty="0"/>
              <a:t>It is, however, accessible to derived classes, which is different from private variables that are not accessible to derived classes</a:t>
            </a:r>
            <a:endParaRPr lang="en-IN" dirty="0"/>
          </a:p>
        </p:txBody>
      </p:sp>
    </p:spTree>
    <p:extLst>
      <p:ext uri="{BB962C8B-B14F-4D97-AF65-F5344CB8AC3E}">
        <p14:creationId xmlns:p14="http://schemas.microsoft.com/office/powerpoint/2010/main" val="2968240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56350"/>
            <a:ext cx="9144000" cy="4487545"/>
            <a:chOff x="0" y="656350"/>
            <a:chExt cx="9144000" cy="4487545"/>
          </a:xfrm>
        </p:grpSpPr>
        <p:sp>
          <p:nvSpPr>
            <p:cNvPr id="3" name="object 3"/>
            <p:cNvSpPr/>
            <p:nvPr/>
          </p:nvSpPr>
          <p:spPr>
            <a:xfrm>
              <a:off x="0" y="764950"/>
              <a:ext cx="9144000" cy="4378960"/>
            </a:xfrm>
            <a:custGeom>
              <a:avLst/>
              <a:gdLst/>
              <a:ahLst/>
              <a:cxnLst/>
              <a:rect l="l" t="t" r="r" b="b"/>
              <a:pathLst>
                <a:path w="9144000" h="4378960">
                  <a:moveTo>
                    <a:pt x="0" y="4378549"/>
                  </a:moveTo>
                  <a:lnTo>
                    <a:pt x="9143999" y="4378549"/>
                  </a:lnTo>
                  <a:lnTo>
                    <a:pt x="9143999" y="0"/>
                  </a:lnTo>
                  <a:lnTo>
                    <a:pt x="0" y="0"/>
                  </a:lnTo>
                  <a:lnTo>
                    <a:pt x="0" y="4378549"/>
                  </a:lnTo>
                  <a:close/>
                </a:path>
              </a:pathLst>
            </a:custGeom>
            <a:solidFill>
              <a:srgbClr val="FAFAFA"/>
            </a:solidFill>
          </p:spPr>
          <p:txBody>
            <a:bodyPr wrap="square" lIns="0" tIns="0" rIns="0" bIns="0" rtlCol="0"/>
            <a:lstStyle/>
            <a:p>
              <a:endParaRPr/>
            </a:p>
          </p:txBody>
        </p:sp>
        <p:pic>
          <p:nvPicPr>
            <p:cNvPr id="4" name="object 4"/>
            <p:cNvPicPr/>
            <p:nvPr/>
          </p:nvPicPr>
          <p:blipFill>
            <a:blip r:embed="rId2" cstate="print"/>
            <a:stretch>
              <a:fillRect/>
            </a:stretch>
          </p:blipFill>
          <p:spPr>
            <a:xfrm>
              <a:off x="0" y="656350"/>
              <a:ext cx="9143999" cy="108599"/>
            </a:xfrm>
            <a:prstGeom prst="rect">
              <a:avLst/>
            </a:prstGeom>
          </p:spPr>
        </p:pic>
      </p:grpSp>
      <p:sp>
        <p:nvSpPr>
          <p:cNvPr id="5" name="object 5"/>
          <p:cNvSpPr txBox="1">
            <a:spLocks noGrp="1"/>
          </p:cNvSpPr>
          <p:nvPr>
            <p:ph type="title"/>
          </p:nvPr>
        </p:nvSpPr>
        <p:spPr>
          <a:xfrm>
            <a:off x="171275" y="157743"/>
            <a:ext cx="1149985" cy="299720"/>
          </a:xfrm>
          <a:prstGeom prst="rect">
            <a:avLst/>
          </a:prstGeom>
        </p:spPr>
        <p:txBody>
          <a:bodyPr vert="horz" wrap="square" lIns="0" tIns="12700" rIns="0" bIns="0" rtlCol="0">
            <a:spAutoFit/>
          </a:bodyPr>
          <a:lstStyle/>
          <a:p>
            <a:pPr marL="12700">
              <a:lnSpc>
                <a:spcPct val="100000"/>
              </a:lnSpc>
              <a:spcBef>
                <a:spcPts val="100"/>
              </a:spcBef>
            </a:pPr>
            <a:r>
              <a:rPr sz="1800" b="0" spc="-25" dirty="0">
                <a:latin typeface="Roboto"/>
                <a:cs typeface="Roboto"/>
              </a:rPr>
              <a:t>Installation</a:t>
            </a:r>
            <a:endParaRPr sz="1800">
              <a:latin typeface="Roboto"/>
              <a:cs typeface="Roboto"/>
            </a:endParaRPr>
          </a:p>
        </p:txBody>
      </p:sp>
      <p:sp>
        <p:nvSpPr>
          <p:cNvPr id="6" name="object 6"/>
          <p:cNvSpPr txBox="1"/>
          <p:nvPr/>
        </p:nvSpPr>
        <p:spPr>
          <a:xfrm>
            <a:off x="3028775" y="1201504"/>
            <a:ext cx="2723515" cy="939800"/>
          </a:xfrm>
          <a:prstGeom prst="rect">
            <a:avLst/>
          </a:prstGeom>
        </p:spPr>
        <p:txBody>
          <a:bodyPr vert="horz" wrap="square" lIns="0" tIns="12700" rIns="0" bIns="0" rtlCol="0">
            <a:spAutoFit/>
          </a:bodyPr>
          <a:lstStyle/>
          <a:p>
            <a:pPr marL="12700" marR="5080">
              <a:lnSpc>
                <a:spcPct val="100000"/>
              </a:lnSpc>
              <a:spcBef>
                <a:spcPts val="100"/>
              </a:spcBef>
            </a:pPr>
            <a:r>
              <a:rPr sz="1200" spc="-10" dirty="0">
                <a:solidFill>
                  <a:srgbClr val="424242"/>
                </a:solidFill>
                <a:latin typeface="Roboto"/>
                <a:cs typeface="Roboto"/>
              </a:rPr>
              <a:t>The following </a:t>
            </a:r>
            <a:r>
              <a:rPr sz="1200" spc="-15" dirty="0">
                <a:solidFill>
                  <a:srgbClr val="424242"/>
                </a:solidFill>
                <a:latin typeface="Roboto"/>
                <a:cs typeface="Roboto"/>
              </a:rPr>
              <a:t>tools</a:t>
            </a:r>
            <a:r>
              <a:rPr sz="1200" spc="-10" dirty="0">
                <a:solidFill>
                  <a:srgbClr val="424242"/>
                </a:solidFill>
                <a:latin typeface="Roboto"/>
                <a:cs typeface="Roboto"/>
              </a:rPr>
              <a:t> </a:t>
            </a:r>
            <a:r>
              <a:rPr sz="1200" spc="-25" dirty="0">
                <a:solidFill>
                  <a:srgbClr val="424242"/>
                </a:solidFill>
                <a:latin typeface="Roboto"/>
                <a:cs typeface="Roboto"/>
              </a:rPr>
              <a:t>you</a:t>
            </a:r>
            <a:r>
              <a:rPr sz="1200" spc="-5" dirty="0">
                <a:solidFill>
                  <a:srgbClr val="424242"/>
                </a:solidFill>
                <a:latin typeface="Roboto"/>
                <a:cs typeface="Roboto"/>
              </a:rPr>
              <a:t> </a:t>
            </a:r>
            <a:r>
              <a:rPr sz="1200" spc="-10" dirty="0">
                <a:solidFill>
                  <a:srgbClr val="424242"/>
                </a:solidFill>
                <a:latin typeface="Roboto"/>
                <a:cs typeface="Roboto"/>
              </a:rPr>
              <a:t>need </a:t>
            </a:r>
            <a:r>
              <a:rPr sz="1200" spc="-15" dirty="0">
                <a:solidFill>
                  <a:srgbClr val="424242"/>
                </a:solidFill>
                <a:latin typeface="Roboto"/>
                <a:cs typeface="Roboto"/>
              </a:rPr>
              <a:t>to</a:t>
            </a:r>
            <a:r>
              <a:rPr sz="1200" spc="-10" dirty="0">
                <a:solidFill>
                  <a:srgbClr val="424242"/>
                </a:solidFill>
                <a:latin typeface="Roboto"/>
                <a:cs typeface="Roboto"/>
              </a:rPr>
              <a:t> </a:t>
            </a:r>
            <a:r>
              <a:rPr sz="1200" spc="-15" dirty="0">
                <a:solidFill>
                  <a:srgbClr val="424242"/>
                </a:solidFill>
                <a:latin typeface="Roboto"/>
                <a:cs typeface="Roboto"/>
              </a:rPr>
              <a:t>setup</a:t>
            </a:r>
            <a:r>
              <a:rPr sz="1200" spc="-5" dirty="0">
                <a:solidFill>
                  <a:srgbClr val="424242"/>
                </a:solidFill>
                <a:latin typeface="Roboto"/>
                <a:cs typeface="Roboto"/>
              </a:rPr>
              <a:t> </a:t>
            </a:r>
            <a:r>
              <a:rPr sz="1200" spc="-15" dirty="0">
                <a:solidFill>
                  <a:srgbClr val="424242"/>
                </a:solidFill>
                <a:latin typeface="Roboto"/>
                <a:cs typeface="Roboto"/>
              </a:rPr>
              <a:t>to </a:t>
            </a:r>
            <a:r>
              <a:rPr sz="1200" spc="-285" dirty="0">
                <a:solidFill>
                  <a:srgbClr val="424242"/>
                </a:solidFill>
                <a:latin typeface="Roboto"/>
                <a:cs typeface="Roboto"/>
              </a:rPr>
              <a:t> </a:t>
            </a:r>
            <a:r>
              <a:rPr sz="1200" spc="-10" dirty="0">
                <a:solidFill>
                  <a:srgbClr val="424242"/>
                </a:solidFill>
                <a:latin typeface="Roboto"/>
                <a:cs typeface="Roboto"/>
              </a:rPr>
              <a:t>start </a:t>
            </a:r>
            <a:r>
              <a:rPr sz="1200" spc="-20" dirty="0">
                <a:solidFill>
                  <a:srgbClr val="424242"/>
                </a:solidFill>
                <a:latin typeface="Roboto"/>
                <a:cs typeface="Roboto"/>
              </a:rPr>
              <a:t>with</a:t>
            </a:r>
            <a:r>
              <a:rPr sz="1200" spc="-30" dirty="0">
                <a:solidFill>
                  <a:srgbClr val="424242"/>
                </a:solidFill>
                <a:latin typeface="Roboto"/>
                <a:cs typeface="Roboto"/>
              </a:rPr>
              <a:t> </a:t>
            </a:r>
            <a:r>
              <a:rPr sz="1200" spc="-20" dirty="0">
                <a:solidFill>
                  <a:srgbClr val="424242"/>
                </a:solidFill>
                <a:latin typeface="Roboto"/>
                <a:cs typeface="Roboto"/>
              </a:rPr>
              <a:t>TypeScript:</a:t>
            </a:r>
            <a:endParaRPr sz="1200" dirty="0">
              <a:latin typeface="Roboto"/>
              <a:cs typeface="Roboto"/>
            </a:endParaRPr>
          </a:p>
          <a:p>
            <a:pPr marL="92075" indent="-80010">
              <a:lnSpc>
                <a:spcPct val="100000"/>
              </a:lnSpc>
              <a:buChar char="-"/>
              <a:tabLst>
                <a:tab pos="92710" algn="l"/>
              </a:tabLst>
            </a:pPr>
            <a:r>
              <a:rPr sz="1200" dirty="0">
                <a:solidFill>
                  <a:srgbClr val="424242"/>
                </a:solidFill>
                <a:latin typeface="Roboto"/>
                <a:cs typeface="Roboto"/>
              </a:rPr>
              <a:t>Node</a:t>
            </a:r>
            <a:r>
              <a:rPr sz="1200" spc="-45" dirty="0">
                <a:solidFill>
                  <a:srgbClr val="424242"/>
                </a:solidFill>
                <a:latin typeface="Roboto"/>
                <a:cs typeface="Roboto"/>
              </a:rPr>
              <a:t> </a:t>
            </a:r>
            <a:r>
              <a:rPr sz="1200" spc="-25" dirty="0">
                <a:solidFill>
                  <a:srgbClr val="424242"/>
                </a:solidFill>
                <a:latin typeface="Roboto"/>
                <a:cs typeface="Roboto"/>
              </a:rPr>
              <a:t>js</a:t>
            </a:r>
            <a:endParaRPr sz="1200" dirty="0">
              <a:latin typeface="Roboto"/>
              <a:cs typeface="Roboto"/>
            </a:endParaRPr>
          </a:p>
          <a:p>
            <a:pPr marL="88900" indent="-76835">
              <a:lnSpc>
                <a:spcPct val="100000"/>
              </a:lnSpc>
              <a:buChar char="-"/>
              <a:tabLst>
                <a:tab pos="89535" algn="l"/>
              </a:tabLst>
            </a:pPr>
            <a:r>
              <a:rPr sz="1200" spc="-20" dirty="0">
                <a:solidFill>
                  <a:srgbClr val="424242"/>
                </a:solidFill>
                <a:latin typeface="Roboto"/>
                <a:cs typeface="Roboto"/>
              </a:rPr>
              <a:t>TypeScript</a:t>
            </a:r>
            <a:r>
              <a:rPr sz="1200" spc="-45" dirty="0">
                <a:solidFill>
                  <a:srgbClr val="424242"/>
                </a:solidFill>
                <a:latin typeface="Roboto"/>
                <a:cs typeface="Roboto"/>
              </a:rPr>
              <a:t> </a:t>
            </a:r>
            <a:r>
              <a:rPr sz="1200" spc="-10" dirty="0">
                <a:solidFill>
                  <a:srgbClr val="424242"/>
                </a:solidFill>
                <a:latin typeface="Roboto"/>
                <a:cs typeface="Roboto"/>
              </a:rPr>
              <a:t>compiler</a:t>
            </a:r>
            <a:endParaRPr sz="1200" dirty="0">
              <a:latin typeface="Roboto"/>
              <a:cs typeface="Roboto"/>
            </a:endParaRPr>
          </a:p>
          <a:p>
            <a:pPr marL="92075" indent="-80010">
              <a:lnSpc>
                <a:spcPct val="100000"/>
              </a:lnSpc>
              <a:buChar char="-"/>
              <a:tabLst>
                <a:tab pos="92710" algn="l"/>
              </a:tabLst>
            </a:pPr>
            <a:r>
              <a:rPr sz="1200" spc="-10" dirty="0">
                <a:solidFill>
                  <a:srgbClr val="424242"/>
                </a:solidFill>
                <a:latin typeface="Roboto"/>
                <a:cs typeface="Roboto"/>
              </a:rPr>
              <a:t>IDE</a:t>
            </a:r>
            <a:r>
              <a:rPr sz="1200" spc="-40" dirty="0">
                <a:solidFill>
                  <a:srgbClr val="424242"/>
                </a:solidFill>
                <a:latin typeface="Roboto"/>
                <a:cs typeface="Roboto"/>
              </a:rPr>
              <a:t> </a:t>
            </a:r>
            <a:r>
              <a:rPr sz="1200" dirty="0">
                <a:solidFill>
                  <a:srgbClr val="424242"/>
                </a:solidFill>
                <a:latin typeface="Roboto"/>
                <a:cs typeface="Roboto"/>
              </a:rPr>
              <a:t>(VsCode)</a:t>
            </a:r>
            <a:endParaRPr sz="1200" dirty="0">
              <a:latin typeface="Roboto"/>
              <a:cs typeface="Roboto"/>
            </a:endParaRPr>
          </a:p>
        </p:txBody>
      </p:sp>
      <p:sp>
        <p:nvSpPr>
          <p:cNvPr id="7" name="object 7"/>
          <p:cNvSpPr txBox="1"/>
          <p:nvPr/>
        </p:nvSpPr>
        <p:spPr>
          <a:xfrm>
            <a:off x="2838100" y="2571750"/>
            <a:ext cx="3566160" cy="412750"/>
          </a:xfrm>
          <a:prstGeom prst="rect">
            <a:avLst/>
          </a:prstGeom>
          <a:solidFill>
            <a:srgbClr val="424242"/>
          </a:solidFill>
        </p:spPr>
        <p:txBody>
          <a:bodyPr vert="horz" wrap="square" lIns="0" tIns="120015" rIns="0" bIns="0" rtlCol="0">
            <a:spAutoFit/>
          </a:bodyPr>
          <a:lstStyle/>
          <a:p>
            <a:pPr marL="782320">
              <a:lnSpc>
                <a:spcPct val="100000"/>
              </a:lnSpc>
              <a:spcBef>
                <a:spcPts val="945"/>
              </a:spcBef>
            </a:pPr>
            <a:r>
              <a:rPr sz="1050" spc="-5" dirty="0">
                <a:solidFill>
                  <a:srgbClr val="EBDBB2"/>
                </a:solidFill>
                <a:latin typeface="Courier New"/>
                <a:cs typeface="Courier New"/>
              </a:rPr>
              <a:t>npm</a:t>
            </a:r>
            <a:r>
              <a:rPr sz="1050" spc="-30" dirty="0">
                <a:solidFill>
                  <a:srgbClr val="EBDBB2"/>
                </a:solidFill>
                <a:latin typeface="Courier New"/>
                <a:cs typeface="Courier New"/>
              </a:rPr>
              <a:t> </a:t>
            </a:r>
            <a:r>
              <a:rPr sz="1050" spc="-5" dirty="0">
                <a:solidFill>
                  <a:srgbClr val="EBDBB2"/>
                </a:solidFill>
                <a:latin typeface="Courier New"/>
                <a:cs typeface="Courier New"/>
              </a:rPr>
              <a:t>install</a:t>
            </a:r>
            <a:r>
              <a:rPr sz="1050" spc="-30" dirty="0">
                <a:solidFill>
                  <a:srgbClr val="EBDBB2"/>
                </a:solidFill>
                <a:latin typeface="Courier New"/>
                <a:cs typeface="Courier New"/>
              </a:rPr>
              <a:t> </a:t>
            </a:r>
            <a:r>
              <a:rPr sz="1050" spc="-5" dirty="0">
                <a:solidFill>
                  <a:srgbClr val="EBDBB2"/>
                </a:solidFill>
                <a:latin typeface="Courier New"/>
                <a:cs typeface="Courier New"/>
              </a:rPr>
              <a:t>-g</a:t>
            </a:r>
            <a:r>
              <a:rPr sz="1050" spc="-30" dirty="0">
                <a:solidFill>
                  <a:srgbClr val="EBDBB2"/>
                </a:solidFill>
                <a:latin typeface="Courier New"/>
                <a:cs typeface="Courier New"/>
              </a:rPr>
              <a:t> </a:t>
            </a:r>
            <a:r>
              <a:rPr sz="1050" spc="-5" dirty="0">
                <a:solidFill>
                  <a:srgbClr val="EBDBB2"/>
                </a:solidFill>
                <a:latin typeface="Courier New"/>
                <a:cs typeface="Courier New"/>
              </a:rPr>
              <a:t>typescript</a:t>
            </a:r>
            <a:endParaRPr sz="1050" dirty="0">
              <a:latin typeface="Courier New"/>
              <a:cs typeface="Courier New"/>
            </a:endParaRPr>
          </a:p>
        </p:txBody>
      </p:sp>
      <p:sp>
        <p:nvSpPr>
          <p:cNvPr id="8" name="object 8"/>
          <p:cNvSpPr txBox="1"/>
          <p:nvPr/>
        </p:nvSpPr>
        <p:spPr>
          <a:xfrm>
            <a:off x="2838100" y="3220024"/>
            <a:ext cx="3566160" cy="282770"/>
          </a:xfrm>
          <a:prstGeom prst="rect">
            <a:avLst/>
          </a:prstGeom>
          <a:solidFill>
            <a:srgbClr val="424242"/>
          </a:solidFill>
        </p:spPr>
        <p:txBody>
          <a:bodyPr vert="horz" wrap="square" lIns="0" tIns="120015" rIns="0" bIns="0" rtlCol="0">
            <a:spAutoFit/>
          </a:bodyPr>
          <a:lstStyle/>
          <a:p>
            <a:pPr algn="ctr">
              <a:lnSpc>
                <a:spcPct val="100000"/>
              </a:lnSpc>
              <a:spcBef>
                <a:spcPts val="945"/>
              </a:spcBef>
            </a:pPr>
            <a:r>
              <a:rPr sz="1050" spc="-5" dirty="0">
                <a:solidFill>
                  <a:srgbClr val="EBDBB2"/>
                </a:solidFill>
                <a:latin typeface="Courier New"/>
                <a:cs typeface="Courier New"/>
              </a:rPr>
              <a:t>tsc</a:t>
            </a:r>
            <a:r>
              <a:rPr sz="1050" spc="-70" dirty="0">
                <a:solidFill>
                  <a:srgbClr val="EBDBB2"/>
                </a:solidFill>
                <a:latin typeface="Courier New"/>
                <a:cs typeface="Courier New"/>
              </a:rPr>
              <a:t> </a:t>
            </a:r>
            <a:r>
              <a:rPr sz="1050" spc="-5" dirty="0" smtClean="0">
                <a:solidFill>
                  <a:srgbClr val="EBDBB2"/>
                </a:solidFill>
                <a:latin typeface="Courier New"/>
                <a:cs typeface="Courier New"/>
              </a:rPr>
              <a:t>-v</a:t>
            </a:r>
            <a:endParaRPr sz="1050" dirty="0">
              <a:latin typeface="Courier New"/>
              <a:cs typeface="Courier New"/>
            </a:endParaRPr>
          </a:p>
        </p:txBody>
      </p:sp>
      <p:sp>
        <p:nvSpPr>
          <p:cNvPr id="9" name="object 9"/>
          <p:cNvSpPr txBox="1"/>
          <p:nvPr/>
        </p:nvSpPr>
        <p:spPr>
          <a:xfrm>
            <a:off x="2838100" y="3868299"/>
            <a:ext cx="3566160" cy="412750"/>
          </a:xfrm>
          <a:prstGeom prst="rect">
            <a:avLst/>
          </a:prstGeom>
          <a:solidFill>
            <a:srgbClr val="424242"/>
          </a:solidFill>
        </p:spPr>
        <p:txBody>
          <a:bodyPr vert="horz" wrap="square" lIns="0" tIns="120015" rIns="0" bIns="0" rtlCol="0">
            <a:spAutoFit/>
          </a:bodyPr>
          <a:lstStyle/>
          <a:p>
            <a:pPr algn="ctr">
              <a:lnSpc>
                <a:spcPct val="100000"/>
              </a:lnSpc>
              <a:spcBef>
                <a:spcPts val="945"/>
              </a:spcBef>
            </a:pPr>
            <a:r>
              <a:rPr sz="1050" spc="-5" dirty="0">
                <a:solidFill>
                  <a:srgbClr val="FA4934"/>
                </a:solidFill>
                <a:latin typeface="Courier New"/>
                <a:cs typeface="Courier New"/>
              </a:rPr>
              <a:t>Version</a:t>
            </a:r>
            <a:r>
              <a:rPr sz="1050" spc="-60" dirty="0">
                <a:solidFill>
                  <a:srgbClr val="FA4934"/>
                </a:solidFill>
                <a:latin typeface="Courier New"/>
                <a:cs typeface="Courier New"/>
              </a:rPr>
              <a:t> </a:t>
            </a:r>
            <a:r>
              <a:rPr sz="1050" spc="-5" dirty="0">
                <a:solidFill>
                  <a:srgbClr val="EBDBB2"/>
                </a:solidFill>
                <a:latin typeface="Courier New"/>
                <a:cs typeface="Courier New"/>
              </a:rPr>
              <a:t>4</a:t>
            </a:r>
            <a:r>
              <a:rPr sz="1050" spc="-5" dirty="0">
                <a:solidFill>
                  <a:srgbClr val="B8BB26"/>
                </a:solidFill>
                <a:latin typeface="Courier New"/>
                <a:cs typeface="Courier New"/>
              </a:rPr>
              <a:t>.0.2</a:t>
            </a:r>
            <a:endParaRPr sz="1050">
              <a:latin typeface="Courier New"/>
              <a:cs typeface="Courier New"/>
            </a:endParaRPr>
          </a:p>
        </p:txBody>
      </p:sp>
    </p:spTree>
    <p:extLst>
      <p:ext uri="{BB962C8B-B14F-4D97-AF65-F5344CB8AC3E}">
        <p14:creationId xmlns:p14="http://schemas.microsoft.com/office/powerpoint/2010/main" val="34580177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09600" y="285750"/>
            <a:ext cx="6400800" cy="3970318"/>
          </a:xfrm>
          <a:prstGeom prst="rect">
            <a:avLst/>
          </a:prstGeom>
          <a:solidFill>
            <a:schemeClr val="tx1"/>
          </a:solidFill>
        </p:spPr>
        <p:txBody>
          <a:bodyPr wrap="square">
            <a:spAutoFit/>
          </a:bodyPr>
          <a:lstStyle/>
          <a:p>
            <a:r>
              <a:rPr lang="en-US" dirty="0" smtClean="0">
                <a:solidFill>
                  <a:schemeClr val="bg1"/>
                </a:solidFill>
              </a:rPr>
              <a:t>class </a:t>
            </a:r>
            <a:r>
              <a:rPr lang="en-US" dirty="0">
                <a:solidFill>
                  <a:schemeClr val="bg1"/>
                </a:solidFill>
              </a:rPr>
              <a:t>BaseClassProtected {</a:t>
            </a:r>
          </a:p>
          <a:p>
            <a:pPr lvl="1"/>
            <a:r>
              <a:rPr lang="en-US" dirty="0" smtClean="0">
                <a:solidFill>
                  <a:schemeClr val="bg1"/>
                </a:solidFill>
              </a:rPr>
              <a:t>protected </a:t>
            </a:r>
            <a:r>
              <a:rPr lang="en-US" dirty="0">
                <a:solidFill>
                  <a:schemeClr val="bg1"/>
                </a:solidFill>
              </a:rPr>
              <a:t>id: number;</a:t>
            </a:r>
          </a:p>
          <a:p>
            <a:pPr lvl="1"/>
            <a:r>
              <a:rPr lang="en-US" dirty="0" smtClean="0">
                <a:solidFill>
                  <a:schemeClr val="bg1"/>
                </a:solidFill>
              </a:rPr>
              <a:t>private </a:t>
            </a:r>
            <a:r>
              <a:rPr lang="en-US" dirty="0">
                <a:solidFill>
                  <a:schemeClr val="bg1"/>
                </a:solidFill>
              </a:rPr>
              <a:t>name: string = </a:t>
            </a:r>
            <a:r>
              <a:rPr lang="en-US" dirty="0" smtClean="0">
                <a:solidFill>
                  <a:schemeClr val="bg1"/>
                </a:solidFill>
              </a:rPr>
              <a:t>"";</a:t>
            </a:r>
            <a:endParaRPr lang="en-US" dirty="0">
              <a:solidFill>
                <a:schemeClr val="bg1"/>
              </a:solidFill>
            </a:endParaRPr>
          </a:p>
          <a:p>
            <a:pPr lvl="1"/>
            <a:r>
              <a:rPr lang="en-US" dirty="0" smtClean="0">
                <a:solidFill>
                  <a:schemeClr val="bg1"/>
                </a:solidFill>
              </a:rPr>
              <a:t>constructor(id</a:t>
            </a:r>
            <a:r>
              <a:rPr lang="en-US" dirty="0">
                <a:solidFill>
                  <a:schemeClr val="bg1"/>
                </a:solidFill>
              </a:rPr>
              <a:t>: number) {</a:t>
            </a:r>
          </a:p>
          <a:p>
            <a:pPr lvl="1"/>
            <a:r>
              <a:rPr lang="en-US" dirty="0" smtClean="0">
                <a:solidFill>
                  <a:schemeClr val="bg1"/>
                </a:solidFill>
              </a:rPr>
              <a:t>	this.id </a:t>
            </a:r>
            <a:r>
              <a:rPr lang="en-US" dirty="0">
                <a:solidFill>
                  <a:schemeClr val="bg1"/>
                </a:solidFill>
              </a:rPr>
              <a:t>= id;</a:t>
            </a:r>
          </a:p>
          <a:p>
            <a:pPr lvl="1"/>
            <a:r>
              <a:rPr lang="en-US" dirty="0">
                <a:solidFill>
                  <a:schemeClr val="bg1"/>
                </a:solidFill>
              </a:rPr>
              <a:t>  }</a:t>
            </a:r>
          </a:p>
          <a:p>
            <a:r>
              <a:rPr lang="en-US" dirty="0" smtClean="0">
                <a:solidFill>
                  <a:schemeClr val="bg1"/>
                </a:solidFill>
              </a:rPr>
              <a:t>}</a:t>
            </a:r>
            <a:endParaRPr lang="en-US" dirty="0">
              <a:solidFill>
                <a:schemeClr val="bg1"/>
              </a:solidFill>
            </a:endParaRPr>
          </a:p>
          <a:p>
            <a:r>
              <a:rPr lang="en-US" dirty="0" smtClean="0">
                <a:solidFill>
                  <a:schemeClr val="bg1"/>
                </a:solidFill>
              </a:rPr>
              <a:t>class AccessProtected extends </a:t>
            </a:r>
            <a:r>
              <a:rPr lang="en-US" dirty="0">
                <a:solidFill>
                  <a:schemeClr val="bg1"/>
                </a:solidFill>
              </a:rPr>
              <a:t>BaseClassProtected {</a:t>
            </a:r>
          </a:p>
          <a:p>
            <a:r>
              <a:rPr lang="en-US" dirty="0" smtClean="0">
                <a:solidFill>
                  <a:schemeClr val="bg1"/>
                </a:solidFill>
              </a:rPr>
              <a:t>     constructor(id</a:t>
            </a:r>
            <a:r>
              <a:rPr lang="en-US" dirty="0">
                <a:solidFill>
                  <a:schemeClr val="bg1"/>
                </a:solidFill>
              </a:rPr>
              <a:t>: number) </a:t>
            </a:r>
            <a:r>
              <a:rPr lang="en-US" dirty="0" smtClean="0">
                <a:solidFill>
                  <a:schemeClr val="bg1"/>
                </a:solidFill>
              </a:rPr>
              <a:t>{</a:t>
            </a:r>
            <a:endParaRPr lang="en-US" dirty="0">
              <a:solidFill>
                <a:schemeClr val="bg1"/>
              </a:solidFill>
            </a:endParaRPr>
          </a:p>
          <a:p>
            <a:r>
              <a:rPr lang="en-US" dirty="0">
                <a:solidFill>
                  <a:schemeClr val="bg1"/>
                </a:solidFill>
              </a:rPr>
              <a:t>   </a:t>
            </a:r>
            <a:r>
              <a:rPr lang="en-US" dirty="0" smtClean="0">
                <a:solidFill>
                  <a:schemeClr val="bg1"/>
                </a:solidFill>
              </a:rPr>
              <a:t>     </a:t>
            </a:r>
            <a:r>
              <a:rPr lang="en-US" dirty="0">
                <a:solidFill>
                  <a:schemeClr val="bg1"/>
                </a:solidFill>
              </a:rPr>
              <a:t>super(id);</a:t>
            </a:r>
          </a:p>
          <a:p>
            <a:r>
              <a:rPr lang="en-US" dirty="0" smtClean="0">
                <a:solidFill>
                  <a:schemeClr val="bg1"/>
                </a:solidFill>
              </a:rPr>
              <a:t>        console.log</a:t>
            </a:r>
            <a:r>
              <a:rPr lang="en-US" dirty="0">
                <a:solidFill>
                  <a:schemeClr val="bg1"/>
                </a:solidFill>
              </a:rPr>
              <a:t>(`base.id = ${this.id}`);</a:t>
            </a:r>
          </a:p>
          <a:p>
            <a:r>
              <a:rPr lang="en-US" dirty="0" smtClean="0">
                <a:solidFill>
                  <a:schemeClr val="bg1"/>
                </a:solidFill>
              </a:rPr>
              <a:t>        console.log</a:t>
            </a:r>
            <a:r>
              <a:rPr lang="en-US" dirty="0">
                <a:solidFill>
                  <a:schemeClr val="bg1"/>
                </a:solidFill>
              </a:rPr>
              <a:t>(`base.name = ${this.name}`);</a:t>
            </a:r>
          </a:p>
          <a:p>
            <a:r>
              <a:rPr lang="en-US" dirty="0">
                <a:solidFill>
                  <a:schemeClr val="bg1"/>
                </a:solidFill>
              </a:rPr>
              <a:t> </a:t>
            </a:r>
            <a:r>
              <a:rPr lang="en-US" dirty="0" smtClean="0">
                <a:solidFill>
                  <a:schemeClr val="bg1"/>
                </a:solidFill>
              </a:rPr>
              <a:t>  </a:t>
            </a:r>
            <a:r>
              <a:rPr lang="en-US" dirty="0">
                <a:solidFill>
                  <a:schemeClr val="bg1"/>
                </a:solidFill>
              </a:rPr>
              <a:t>}</a:t>
            </a:r>
          </a:p>
          <a:p>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25451134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04800" y="209550"/>
            <a:ext cx="2056973" cy="369332"/>
          </a:xfrm>
          <a:prstGeom prst="rect">
            <a:avLst/>
          </a:prstGeom>
        </p:spPr>
        <p:txBody>
          <a:bodyPr wrap="none">
            <a:spAutoFit/>
          </a:bodyPr>
          <a:lstStyle/>
          <a:p>
            <a:r>
              <a:rPr lang="en-IN" b="1" dirty="0">
                <a:solidFill>
                  <a:srgbClr val="0070C0"/>
                </a:solidFill>
                <a:latin typeface="Nunito Sans"/>
              </a:rPr>
              <a:t>Abstract Classes</a:t>
            </a:r>
            <a:endParaRPr lang="en-IN" b="1" dirty="0">
              <a:solidFill>
                <a:srgbClr val="0070C0"/>
              </a:solidFill>
              <a:latin typeface="Nunito Sans"/>
            </a:endParaRPr>
          </a:p>
        </p:txBody>
      </p:sp>
      <p:sp>
        <p:nvSpPr>
          <p:cNvPr id="3" name="Rectangle 2"/>
          <p:cNvSpPr/>
          <p:nvPr/>
        </p:nvSpPr>
        <p:spPr>
          <a:xfrm>
            <a:off x="276546" y="598360"/>
            <a:ext cx="8486454" cy="1477328"/>
          </a:xfrm>
          <a:prstGeom prst="rect">
            <a:avLst/>
          </a:prstGeom>
        </p:spPr>
        <p:txBody>
          <a:bodyPr wrap="square">
            <a:spAutoFit/>
          </a:bodyPr>
          <a:lstStyle/>
          <a:p>
            <a:pPr marL="285750" indent="-285750" algn="just">
              <a:buFont typeface="Arial" panose="020B0604020202020204" pitchFamily="34" charset="0"/>
              <a:buChar char="•"/>
            </a:pPr>
            <a:r>
              <a:rPr lang="en-US" dirty="0"/>
              <a:t>An abstract class is a class that can’t be instantiated. In other words, it is a class that is designed to be derived from. </a:t>
            </a:r>
            <a:endParaRPr lang="en-US" dirty="0" smtClean="0"/>
          </a:p>
          <a:p>
            <a:pPr marL="285750" indent="-285750" algn="just">
              <a:buFont typeface="Arial" panose="020B0604020202020204" pitchFamily="34" charset="0"/>
              <a:buChar char="•"/>
            </a:pPr>
            <a:r>
              <a:rPr lang="en-US" dirty="0" smtClean="0"/>
              <a:t>The </a:t>
            </a:r>
            <a:r>
              <a:rPr lang="en-US" dirty="0"/>
              <a:t>purpose of abstract classes is generally to provide a set of basic properties or functions that are shared across a group of similar classes. </a:t>
            </a:r>
            <a:endParaRPr lang="en-US" dirty="0" smtClean="0"/>
          </a:p>
          <a:p>
            <a:pPr marL="285750" indent="-285750" algn="just">
              <a:buFont typeface="Arial" panose="020B0604020202020204" pitchFamily="34" charset="0"/>
              <a:buChar char="•"/>
            </a:pPr>
            <a:r>
              <a:rPr lang="en-US" dirty="0" smtClean="0"/>
              <a:t>Abstract </a:t>
            </a:r>
            <a:r>
              <a:rPr lang="en-US" dirty="0"/>
              <a:t>classes are marked with the abstract keyword.</a:t>
            </a:r>
            <a:endParaRPr lang="en-IN" dirty="0"/>
          </a:p>
        </p:txBody>
      </p:sp>
    </p:spTree>
    <p:extLst>
      <p:ext uri="{BB962C8B-B14F-4D97-AF65-F5344CB8AC3E}">
        <p14:creationId xmlns:p14="http://schemas.microsoft.com/office/powerpoint/2010/main" val="26718072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762000" y="209550"/>
            <a:ext cx="7620000" cy="4524315"/>
          </a:xfrm>
          <a:prstGeom prst="rect">
            <a:avLst/>
          </a:prstGeom>
          <a:solidFill>
            <a:schemeClr val="tx1"/>
          </a:solidFill>
        </p:spPr>
        <p:txBody>
          <a:bodyPr wrap="square">
            <a:spAutoFit/>
          </a:bodyPr>
          <a:lstStyle/>
          <a:p>
            <a:r>
              <a:rPr lang="en-US" dirty="0">
                <a:solidFill>
                  <a:schemeClr val="bg1"/>
                </a:solidFill>
              </a:rPr>
              <a:t>abstract class EmployeeBase {</a:t>
            </a:r>
          </a:p>
          <a:p>
            <a:r>
              <a:rPr lang="en-US" dirty="0" smtClean="0">
                <a:solidFill>
                  <a:schemeClr val="bg1"/>
                </a:solidFill>
              </a:rPr>
              <a:t> </a:t>
            </a:r>
            <a:r>
              <a:rPr lang="en-US" dirty="0">
                <a:solidFill>
                  <a:schemeClr val="bg1"/>
                </a:solidFill>
              </a:rPr>
              <a:t> </a:t>
            </a:r>
            <a:r>
              <a:rPr lang="en-US" dirty="0" smtClean="0">
                <a:solidFill>
                  <a:schemeClr val="bg1"/>
                </a:solidFill>
              </a:rPr>
              <a:t>public </a:t>
            </a:r>
            <a:r>
              <a:rPr lang="en-US" dirty="0">
                <a:solidFill>
                  <a:schemeClr val="bg1"/>
                </a:solidFill>
              </a:rPr>
              <a:t>id: number;</a:t>
            </a:r>
          </a:p>
          <a:p>
            <a:r>
              <a:rPr lang="en-US" dirty="0">
                <a:solidFill>
                  <a:schemeClr val="bg1"/>
                </a:solidFill>
              </a:rPr>
              <a:t>  public name: string</a:t>
            </a:r>
            <a:r>
              <a:rPr lang="en-US" dirty="0" smtClean="0">
                <a:solidFill>
                  <a:schemeClr val="bg1"/>
                </a:solidFill>
              </a:rPr>
              <a:t>;</a:t>
            </a:r>
            <a:endParaRPr lang="en-US" dirty="0">
              <a:solidFill>
                <a:schemeClr val="bg1"/>
              </a:solidFill>
            </a:endParaRPr>
          </a:p>
          <a:p>
            <a:r>
              <a:rPr lang="en-US" dirty="0" smtClean="0">
                <a:solidFill>
                  <a:schemeClr val="bg1"/>
                </a:solidFill>
              </a:rPr>
              <a:t>  constructor(id</a:t>
            </a:r>
            <a:r>
              <a:rPr lang="en-US" dirty="0">
                <a:solidFill>
                  <a:schemeClr val="bg1"/>
                </a:solidFill>
              </a:rPr>
              <a:t>: number, name: string) {</a:t>
            </a:r>
          </a:p>
          <a:p>
            <a:r>
              <a:rPr lang="en-US" dirty="0" smtClean="0">
                <a:solidFill>
                  <a:schemeClr val="bg1"/>
                </a:solidFill>
              </a:rPr>
              <a:t>    this.id </a:t>
            </a:r>
            <a:r>
              <a:rPr lang="en-US" dirty="0">
                <a:solidFill>
                  <a:schemeClr val="bg1"/>
                </a:solidFill>
              </a:rPr>
              <a:t>= id;</a:t>
            </a:r>
          </a:p>
          <a:p>
            <a:r>
              <a:rPr lang="en-US" dirty="0">
                <a:solidFill>
                  <a:schemeClr val="bg1"/>
                </a:solidFill>
              </a:rPr>
              <a:t>    this.name = name;</a:t>
            </a:r>
          </a:p>
          <a:p>
            <a:r>
              <a:rPr lang="en-US" dirty="0">
                <a:solidFill>
                  <a:schemeClr val="bg1"/>
                </a:solidFill>
              </a:rPr>
              <a:t>  </a:t>
            </a:r>
            <a:r>
              <a:rPr lang="en-US" dirty="0" smtClean="0">
                <a:solidFill>
                  <a:schemeClr val="bg1"/>
                </a:solidFill>
              </a:rPr>
              <a:t>} </a:t>
            </a:r>
            <a:endParaRPr lang="en-US" dirty="0">
              <a:solidFill>
                <a:schemeClr val="bg1"/>
              </a:solidFill>
            </a:endParaRPr>
          </a:p>
          <a:p>
            <a:r>
              <a:rPr lang="en-US" dirty="0" smtClean="0">
                <a:solidFill>
                  <a:schemeClr val="bg1"/>
                </a:solidFill>
              </a:rPr>
              <a:t>}</a:t>
            </a:r>
            <a:endParaRPr lang="en-US" dirty="0">
              <a:solidFill>
                <a:schemeClr val="bg1"/>
              </a:solidFill>
            </a:endParaRPr>
          </a:p>
          <a:p>
            <a:r>
              <a:rPr lang="en-US" dirty="0" smtClean="0">
                <a:solidFill>
                  <a:schemeClr val="bg1"/>
                </a:solidFill>
              </a:rPr>
              <a:t>class </a:t>
            </a:r>
            <a:r>
              <a:rPr lang="en-US" dirty="0">
                <a:solidFill>
                  <a:schemeClr val="bg1"/>
                </a:solidFill>
              </a:rPr>
              <a:t>OfficeWorker extends EmployeeBase </a:t>
            </a:r>
            <a:r>
              <a:rPr lang="en-US" dirty="0" smtClean="0">
                <a:solidFill>
                  <a:schemeClr val="bg1"/>
                </a:solidFill>
              </a:rPr>
              <a:t>{}</a:t>
            </a:r>
            <a:endParaRPr lang="en-US" dirty="0">
              <a:solidFill>
                <a:schemeClr val="bg1"/>
              </a:solidFill>
            </a:endParaRPr>
          </a:p>
          <a:p>
            <a:r>
              <a:rPr lang="en-US" dirty="0" smtClean="0">
                <a:solidFill>
                  <a:schemeClr val="bg1"/>
                </a:solidFill>
              </a:rPr>
              <a:t>class </a:t>
            </a:r>
            <a:r>
              <a:rPr lang="en-US" dirty="0">
                <a:solidFill>
                  <a:schemeClr val="bg1"/>
                </a:solidFill>
              </a:rPr>
              <a:t>OfficeManager extends OfficeWorker {</a:t>
            </a:r>
          </a:p>
          <a:p>
            <a:r>
              <a:rPr lang="en-US" dirty="0" smtClean="0">
                <a:solidFill>
                  <a:schemeClr val="bg1"/>
                </a:solidFill>
              </a:rPr>
              <a:t>      public </a:t>
            </a:r>
            <a:r>
              <a:rPr lang="en-US" dirty="0">
                <a:solidFill>
                  <a:schemeClr val="bg1"/>
                </a:solidFill>
              </a:rPr>
              <a:t>employees: OfficeWorker[] = [];</a:t>
            </a:r>
          </a:p>
          <a:p>
            <a:r>
              <a:rPr lang="en-US" dirty="0" smtClean="0">
                <a:solidFill>
                  <a:schemeClr val="bg1"/>
                </a:solidFill>
              </a:rPr>
              <a:t>}</a:t>
            </a:r>
          </a:p>
          <a:p>
            <a:r>
              <a:rPr lang="en-US" dirty="0">
                <a:solidFill>
                  <a:schemeClr val="bg1"/>
                </a:solidFill>
              </a:rPr>
              <a:t>let joeBlogg = new OfficeWorker(1, "Joe");</a:t>
            </a:r>
          </a:p>
          <a:p>
            <a:r>
              <a:rPr lang="en-US" dirty="0">
                <a:solidFill>
                  <a:schemeClr val="bg1"/>
                </a:solidFill>
              </a:rPr>
              <a:t>let jillBlogg = new OfficeWorker(2, "Jill");</a:t>
            </a:r>
          </a:p>
          <a:p>
            <a:r>
              <a:rPr lang="en-US" dirty="0">
                <a:solidFill>
                  <a:schemeClr val="bg1"/>
                </a:solidFill>
              </a:rPr>
              <a:t>let jackManager = new OfficeManager(3, "Jack");</a:t>
            </a:r>
          </a:p>
          <a:p>
            <a:endParaRPr lang="en-IN" dirty="0"/>
          </a:p>
        </p:txBody>
      </p:sp>
    </p:spTree>
    <p:extLst>
      <p:ext uri="{BB962C8B-B14F-4D97-AF65-F5344CB8AC3E}">
        <p14:creationId xmlns:p14="http://schemas.microsoft.com/office/powerpoint/2010/main" val="4018285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228600" y="209550"/>
            <a:ext cx="2813591" cy="369332"/>
          </a:xfrm>
          <a:prstGeom prst="rect">
            <a:avLst/>
          </a:prstGeom>
        </p:spPr>
        <p:txBody>
          <a:bodyPr wrap="none">
            <a:spAutoFit/>
          </a:bodyPr>
          <a:lstStyle/>
          <a:p>
            <a:r>
              <a:rPr lang="en-IN" b="1" dirty="0">
                <a:solidFill>
                  <a:srgbClr val="0070C0"/>
                </a:solidFill>
                <a:latin typeface="Nunito Sans"/>
              </a:rPr>
              <a:t>Abstract Class Methods</a:t>
            </a:r>
            <a:endParaRPr lang="en-IN" b="1" i="0" dirty="0">
              <a:solidFill>
                <a:srgbClr val="0070C0"/>
              </a:solidFill>
              <a:effectLst/>
              <a:latin typeface="Nunito Sans"/>
            </a:endParaRPr>
          </a:p>
        </p:txBody>
      </p:sp>
      <p:sp>
        <p:nvSpPr>
          <p:cNvPr id="5" name="Rectangle 4"/>
          <p:cNvSpPr/>
          <p:nvPr/>
        </p:nvSpPr>
        <p:spPr>
          <a:xfrm>
            <a:off x="265416" y="742950"/>
            <a:ext cx="7887984" cy="1477328"/>
          </a:xfrm>
          <a:prstGeom prst="rect">
            <a:avLst/>
          </a:prstGeom>
        </p:spPr>
        <p:txBody>
          <a:bodyPr wrap="square">
            <a:spAutoFit/>
          </a:bodyPr>
          <a:lstStyle/>
          <a:p>
            <a:pPr marL="285750" indent="-285750" algn="just">
              <a:buFont typeface="Arial" panose="020B0604020202020204" pitchFamily="34" charset="0"/>
              <a:buChar char="•"/>
            </a:pPr>
            <a:r>
              <a:rPr lang="en-US" dirty="0"/>
              <a:t>An abstract class method is similar to an abstract class in that it is designed to be overridden. </a:t>
            </a:r>
            <a:endParaRPr lang="en-US" dirty="0" smtClean="0"/>
          </a:p>
          <a:p>
            <a:pPr marL="285750" indent="-285750" algn="just">
              <a:buFont typeface="Arial" panose="020B0604020202020204" pitchFamily="34" charset="0"/>
              <a:buChar char="•"/>
            </a:pPr>
            <a:r>
              <a:rPr lang="en-US" dirty="0" smtClean="0"/>
              <a:t>In </a:t>
            </a:r>
            <a:r>
              <a:rPr lang="en-US" dirty="0"/>
              <a:t>other words, declaring a class method as abstract means that a derived class must provide an implementation of this method. For this reason, abstract class methods are not allowed to provide a function implementation.</a:t>
            </a:r>
            <a:endParaRPr lang="en-IN" dirty="0"/>
          </a:p>
        </p:txBody>
      </p:sp>
      <p:sp>
        <p:nvSpPr>
          <p:cNvPr id="6" name="Rectangle 5"/>
          <p:cNvSpPr/>
          <p:nvPr/>
        </p:nvSpPr>
        <p:spPr>
          <a:xfrm>
            <a:off x="609600" y="2220278"/>
            <a:ext cx="5111210" cy="2585323"/>
          </a:xfrm>
          <a:prstGeom prst="rect">
            <a:avLst/>
          </a:prstGeom>
          <a:solidFill>
            <a:schemeClr val="tx1"/>
          </a:solidFill>
        </p:spPr>
        <p:txBody>
          <a:bodyPr wrap="square">
            <a:spAutoFit/>
          </a:bodyPr>
          <a:lstStyle/>
          <a:p>
            <a:r>
              <a:rPr lang="en-US" dirty="0">
                <a:solidFill>
                  <a:schemeClr val="bg1"/>
                </a:solidFill>
              </a:rPr>
              <a:t>abstract class EmployeeBase {</a:t>
            </a:r>
          </a:p>
          <a:p>
            <a:r>
              <a:rPr lang="en-US" dirty="0">
                <a:solidFill>
                  <a:schemeClr val="bg1"/>
                </a:solidFill>
              </a:rPr>
              <a:t>  public id: number;</a:t>
            </a:r>
          </a:p>
          <a:p>
            <a:r>
              <a:rPr lang="en-US" dirty="0">
                <a:solidFill>
                  <a:schemeClr val="bg1"/>
                </a:solidFill>
              </a:rPr>
              <a:t>  public name: string</a:t>
            </a:r>
            <a:r>
              <a:rPr lang="en-US" dirty="0" smtClean="0">
                <a:solidFill>
                  <a:schemeClr val="bg1"/>
                </a:solidFill>
              </a:rPr>
              <a:t>;</a:t>
            </a:r>
            <a:endParaRPr lang="en-US" dirty="0">
              <a:solidFill>
                <a:schemeClr val="bg1"/>
              </a:solidFill>
            </a:endParaRPr>
          </a:p>
          <a:p>
            <a:r>
              <a:rPr lang="en-US" dirty="0" smtClean="0">
                <a:solidFill>
                  <a:schemeClr val="bg1"/>
                </a:solidFill>
              </a:rPr>
              <a:t>  abstract </a:t>
            </a:r>
            <a:r>
              <a:rPr lang="en-US" dirty="0">
                <a:solidFill>
                  <a:schemeClr val="bg1"/>
                </a:solidFill>
              </a:rPr>
              <a:t>doWork(): void</a:t>
            </a:r>
            <a:r>
              <a:rPr lang="en-US" dirty="0" smtClean="0">
                <a:solidFill>
                  <a:schemeClr val="bg1"/>
                </a:solidFill>
              </a:rPr>
              <a:t>;</a:t>
            </a:r>
            <a:endParaRPr lang="en-US" dirty="0">
              <a:solidFill>
                <a:schemeClr val="bg1"/>
              </a:solidFill>
            </a:endParaRPr>
          </a:p>
          <a:p>
            <a:r>
              <a:rPr lang="en-US" dirty="0">
                <a:solidFill>
                  <a:schemeClr val="bg1"/>
                </a:solidFill>
              </a:rPr>
              <a:t>  constructor(id: number, name: string) {</a:t>
            </a:r>
          </a:p>
          <a:p>
            <a:r>
              <a:rPr lang="en-US" dirty="0">
                <a:solidFill>
                  <a:schemeClr val="bg1"/>
                </a:solidFill>
              </a:rPr>
              <a:t>    this.id = id;</a:t>
            </a:r>
          </a:p>
          <a:p>
            <a:r>
              <a:rPr lang="en-US" dirty="0">
                <a:solidFill>
                  <a:schemeClr val="bg1"/>
                </a:solidFill>
              </a:rPr>
              <a:t>    this.name = name;</a:t>
            </a:r>
          </a:p>
          <a:p>
            <a:r>
              <a:rPr lang="en-US" dirty="0">
                <a:solidFill>
                  <a:schemeClr val="bg1"/>
                </a:solidFill>
              </a:rPr>
              <a:t>  }</a:t>
            </a:r>
          </a:p>
          <a:p>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6835798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85800" y="285750"/>
            <a:ext cx="7239000" cy="4247317"/>
          </a:xfrm>
          <a:prstGeom prst="rect">
            <a:avLst/>
          </a:prstGeom>
          <a:solidFill>
            <a:schemeClr val="tx1"/>
          </a:solidFill>
        </p:spPr>
        <p:txBody>
          <a:bodyPr wrap="square">
            <a:spAutoFit/>
          </a:bodyPr>
          <a:lstStyle/>
          <a:p>
            <a:r>
              <a:rPr lang="en-US" dirty="0">
                <a:solidFill>
                  <a:schemeClr val="bg1"/>
                </a:solidFill>
              </a:rPr>
              <a:t>abstract class EmployeeBase {</a:t>
            </a:r>
          </a:p>
          <a:p>
            <a:r>
              <a:rPr lang="en-US" dirty="0">
                <a:solidFill>
                  <a:schemeClr val="bg1"/>
                </a:solidFill>
              </a:rPr>
              <a:t>  public id: number;</a:t>
            </a:r>
          </a:p>
          <a:p>
            <a:r>
              <a:rPr lang="en-US" dirty="0">
                <a:solidFill>
                  <a:schemeClr val="bg1"/>
                </a:solidFill>
              </a:rPr>
              <a:t>  public name: string</a:t>
            </a:r>
            <a:r>
              <a:rPr lang="en-US" dirty="0" smtClean="0">
                <a:solidFill>
                  <a:schemeClr val="bg1"/>
                </a:solidFill>
              </a:rPr>
              <a:t>;</a:t>
            </a:r>
            <a:endParaRPr lang="en-US" dirty="0">
              <a:solidFill>
                <a:schemeClr val="bg1"/>
              </a:solidFill>
            </a:endParaRPr>
          </a:p>
          <a:p>
            <a:r>
              <a:rPr lang="en-US" dirty="0" smtClean="0">
                <a:solidFill>
                  <a:schemeClr val="bg1"/>
                </a:solidFill>
              </a:rPr>
              <a:t>  abstract </a:t>
            </a:r>
            <a:r>
              <a:rPr lang="en-US" dirty="0">
                <a:solidFill>
                  <a:schemeClr val="bg1"/>
                </a:solidFill>
              </a:rPr>
              <a:t>doWork(): void</a:t>
            </a:r>
            <a:r>
              <a:rPr lang="en-US" dirty="0" smtClean="0">
                <a:solidFill>
                  <a:schemeClr val="bg1"/>
                </a:solidFill>
              </a:rPr>
              <a:t>;</a:t>
            </a:r>
            <a:endParaRPr lang="en-US" dirty="0">
              <a:solidFill>
                <a:schemeClr val="bg1"/>
              </a:solidFill>
            </a:endParaRPr>
          </a:p>
          <a:p>
            <a:r>
              <a:rPr lang="en-US" dirty="0">
                <a:solidFill>
                  <a:schemeClr val="bg1"/>
                </a:solidFill>
              </a:rPr>
              <a:t>  constructor(id: number, name: string) {</a:t>
            </a:r>
          </a:p>
          <a:p>
            <a:r>
              <a:rPr lang="en-US" dirty="0">
                <a:solidFill>
                  <a:schemeClr val="bg1"/>
                </a:solidFill>
              </a:rPr>
              <a:t>    this.id = id;</a:t>
            </a:r>
          </a:p>
          <a:p>
            <a:r>
              <a:rPr lang="en-US" dirty="0">
                <a:solidFill>
                  <a:schemeClr val="bg1"/>
                </a:solidFill>
              </a:rPr>
              <a:t>    this.name = name;</a:t>
            </a:r>
          </a:p>
          <a:p>
            <a:r>
              <a:rPr lang="en-US" dirty="0">
                <a:solidFill>
                  <a:schemeClr val="bg1"/>
                </a:solidFill>
              </a:rPr>
              <a:t>  }</a:t>
            </a:r>
          </a:p>
          <a:p>
            <a:r>
              <a:rPr lang="en-US" dirty="0" smtClean="0">
                <a:solidFill>
                  <a:schemeClr val="bg1"/>
                </a:solidFill>
              </a:rPr>
              <a:t>}</a:t>
            </a:r>
          </a:p>
          <a:p>
            <a:r>
              <a:rPr lang="en-US" dirty="0">
                <a:solidFill>
                  <a:schemeClr val="bg1"/>
                </a:solidFill>
              </a:rPr>
              <a:t>class OfficeWorker extends EmployeeBase {</a:t>
            </a:r>
          </a:p>
          <a:p>
            <a:r>
              <a:rPr lang="en-US" dirty="0" smtClean="0">
                <a:solidFill>
                  <a:schemeClr val="bg1"/>
                </a:solidFill>
              </a:rPr>
              <a:t>  doWork</a:t>
            </a:r>
            <a:r>
              <a:rPr lang="en-US" dirty="0">
                <a:solidFill>
                  <a:schemeClr val="bg1"/>
                </a:solidFill>
              </a:rPr>
              <a:t>() {</a:t>
            </a:r>
          </a:p>
          <a:p>
            <a:r>
              <a:rPr lang="en-US" dirty="0">
                <a:solidFill>
                  <a:schemeClr val="bg1"/>
                </a:solidFill>
              </a:rPr>
              <a:t>    console.log(`${this.name} : doing work`);</a:t>
            </a:r>
          </a:p>
          <a:p>
            <a:r>
              <a:rPr lang="en-US" dirty="0">
                <a:solidFill>
                  <a:schemeClr val="bg1"/>
                </a:solidFill>
              </a:rPr>
              <a:t>  }</a:t>
            </a:r>
          </a:p>
          <a:p>
            <a:r>
              <a:rPr lang="en-US" dirty="0">
                <a:solidFill>
                  <a:schemeClr val="bg1"/>
                </a:solidFill>
              </a:rPr>
              <a:t>}</a:t>
            </a:r>
          </a:p>
          <a:p>
            <a:endParaRPr lang="en-IN" dirty="0">
              <a:solidFill>
                <a:schemeClr val="bg1"/>
              </a:solidFill>
            </a:endParaRPr>
          </a:p>
        </p:txBody>
      </p:sp>
    </p:spTree>
    <p:extLst>
      <p:ext uri="{BB962C8B-B14F-4D97-AF65-F5344CB8AC3E}">
        <p14:creationId xmlns:p14="http://schemas.microsoft.com/office/powerpoint/2010/main" val="27565002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304800" y="285750"/>
            <a:ext cx="2852063" cy="369332"/>
          </a:xfrm>
          <a:prstGeom prst="rect">
            <a:avLst/>
          </a:prstGeom>
        </p:spPr>
        <p:txBody>
          <a:bodyPr wrap="none">
            <a:spAutoFit/>
          </a:bodyPr>
          <a:lstStyle/>
          <a:p>
            <a:r>
              <a:rPr lang="en-IN" b="1" dirty="0">
                <a:solidFill>
                  <a:srgbClr val="0070C0"/>
                </a:solidFill>
                <a:latin typeface="Nunito Sans"/>
              </a:rPr>
              <a:t>The instanceof Operator</a:t>
            </a:r>
            <a:endParaRPr lang="en-IN" b="1" i="0" dirty="0">
              <a:solidFill>
                <a:srgbClr val="0070C0"/>
              </a:solidFill>
              <a:effectLst/>
              <a:latin typeface="Nunito Sans"/>
            </a:endParaRPr>
          </a:p>
        </p:txBody>
      </p:sp>
      <p:sp>
        <p:nvSpPr>
          <p:cNvPr id="4" name="Rectangle 3"/>
          <p:cNvSpPr/>
          <p:nvPr/>
        </p:nvSpPr>
        <p:spPr>
          <a:xfrm>
            <a:off x="457200" y="819150"/>
            <a:ext cx="7391400" cy="4204356"/>
          </a:xfrm>
          <a:prstGeom prst="rect">
            <a:avLst/>
          </a:prstGeom>
          <a:solidFill>
            <a:schemeClr val="tx1"/>
          </a:solidFill>
        </p:spPr>
        <p:txBody>
          <a:bodyPr wrap="square">
            <a:spAutoFit/>
          </a:bodyPr>
          <a:lstStyle/>
          <a:p>
            <a:pPr>
              <a:lnSpc>
                <a:spcPct val="150000"/>
              </a:lnSpc>
            </a:pPr>
            <a:r>
              <a:rPr lang="en-IN" dirty="0">
                <a:solidFill>
                  <a:schemeClr val="bg1"/>
                </a:solidFill>
              </a:rPr>
              <a:t>class A {}</a:t>
            </a:r>
          </a:p>
          <a:p>
            <a:pPr>
              <a:lnSpc>
                <a:spcPct val="150000"/>
              </a:lnSpc>
            </a:pPr>
            <a:r>
              <a:rPr lang="en-IN" dirty="0" smtClean="0">
                <a:solidFill>
                  <a:schemeClr val="bg1"/>
                </a:solidFill>
              </a:rPr>
              <a:t>class </a:t>
            </a:r>
            <a:r>
              <a:rPr lang="en-IN" dirty="0">
                <a:solidFill>
                  <a:schemeClr val="bg1"/>
                </a:solidFill>
              </a:rPr>
              <a:t>BfromA extends A {}</a:t>
            </a:r>
          </a:p>
          <a:p>
            <a:pPr>
              <a:lnSpc>
                <a:spcPct val="150000"/>
              </a:lnSpc>
            </a:pPr>
            <a:r>
              <a:rPr lang="en-IN" dirty="0" smtClean="0">
                <a:solidFill>
                  <a:schemeClr val="bg1"/>
                </a:solidFill>
              </a:rPr>
              <a:t>class </a:t>
            </a:r>
            <a:r>
              <a:rPr lang="en-IN" dirty="0">
                <a:solidFill>
                  <a:schemeClr val="bg1"/>
                </a:solidFill>
              </a:rPr>
              <a:t>CfromA extends A {}</a:t>
            </a:r>
          </a:p>
          <a:p>
            <a:pPr>
              <a:lnSpc>
                <a:spcPct val="150000"/>
              </a:lnSpc>
            </a:pPr>
            <a:r>
              <a:rPr lang="en-IN" dirty="0" smtClean="0">
                <a:solidFill>
                  <a:schemeClr val="bg1"/>
                </a:solidFill>
              </a:rPr>
              <a:t>class </a:t>
            </a:r>
            <a:r>
              <a:rPr lang="en-IN" dirty="0">
                <a:solidFill>
                  <a:schemeClr val="bg1"/>
                </a:solidFill>
              </a:rPr>
              <a:t>DfromC extends CfromA {}</a:t>
            </a:r>
          </a:p>
          <a:p>
            <a:pPr>
              <a:lnSpc>
                <a:spcPct val="150000"/>
              </a:lnSpc>
            </a:pPr>
            <a:r>
              <a:rPr lang="en-IN" dirty="0" smtClean="0">
                <a:solidFill>
                  <a:schemeClr val="bg1"/>
                </a:solidFill>
              </a:rPr>
              <a:t>console.log</a:t>
            </a:r>
            <a:r>
              <a:rPr lang="en-IN" dirty="0">
                <a:solidFill>
                  <a:schemeClr val="bg1"/>
                </a:solidFill>
              </a:rPr>
              <a:t>(`A instance of A :</a:t>
            </a:r>
          </a:p>
          <a:p>
            <a:pPr>
              <a:lnSpc>
                <a:spcPct val="150000"/>
              </a:lnSpc>
            </a:pPr>
            <a:r>
              <a:rPr lang="en-IN" dirty="0">
                <a:solidFill>
                  <a:schemeClr val="bg1"/>
                </a:solidFill>
              </a:rPr>
              <a:t> </a:t>
            </a:r>
            <a:r>
              <a:rPr lang="en-IN" dirty="0" smtClean="0">
                <a:solidFill>
                  <a:schemeClr val="bg1"/>
                </a:solidFill>
              </a:rPr>
              <a:t>${</a:t>
            </a:r>
            <a:r>
              <a:rPr lang="en-IN" dirty="0">
                <a:solidFill>
                  <a:schemeClr val="bg1"/>
                </a:solidFill>
              </a:rPr>
              <a:t>new A() instanceof A}`);</a:t>
            </a:r>
          </a:p>
          <a:p>
            <a:pPr>
              <a:lnSpc>
                <a:spcPct val="150000"/>
              </a:lnSpc>
            </a:pPr>
            <a:r>
              <a:rPr lang="en-IN" dirty="0" smtClean="0">
                <a:solidFill>
                  <a:schemeClr val="bg1"/>
                </a:solidFill>
              </a:rPr>
              <a:t>console.log</a:t>
            </a:r>
            <a:r>
              <a:rPr lang="en-IN" dirty="0">
                <a:solidFill>
                  <a:schemeClr val="bg1"/>
                </a:solidFill>
              </a:rPr>
              <a:t>(`BfromA instance of A :</a:t>
            </a:r>
          </a:p>
          <a:p>
            <a:pPr>
              <a:lnSpc>
                <a:spcPct val="150000"/>
              </a:lnSpc>
            </a:pPr>
            <a:r>
              <a:rPr lang="en-IN" dirty="0">
                <a:solidFill>
                  <a:schemeClr val="bg1"/>
                </a:solidFill>
              </a:rPr>
              <a:t> ${new BfromA() instanceof A}`);</a:t>
            </a:r>
          </a:p>
          <a:p>
            <a:pPr>
              <a:lnSpc>
                <a:spcPct val="150000"/>
              </a:lnSpc>
            </a:pPr>
            <a:r>
              <a:rPr lang="en-IN" dirty="0" smtClean="0">
                <a:solidFill>
                  <a:schemeClr val="bg1"/>
                </a:solidFill>
              </a:rPr>
              <a:t>console.log</a:t>
            </a:r>
            <a:r>
              <a:rPr lang="en-IN" dirty="0">
                <a:solidFill>
                  <a:schemeClr val="bg1"/>
                </a:solidFill>
              </a:rPr>
              <a:t>(`BfromA instance of BfromA :</a:t>
            </a:r>
          </a:p>
          <a:p>
            <a:pPr>
              <a:lnSpc>
                <a:spcPct val="150000"/>
              </a:lnSpc>
            </a:pPr>
            <a:r>
              <a:rPr lang="en-IN" dirty="0">
                <a:solidFill>
                  <a:schemeClr val="bg1"/>
                </a:solidFill>
              </a:rPr>
              <a:t> ${new BfromA() instanceof BfromA}`);</a:t>
            </a:r>
          </a:p>
        </p:txBody>
      </p:sp>
    </p:spTree>
    <p:extLst>
      <p:ext uri="{BB962C8B-B14F-4D97-AF65-F5344CB8AC3E}">
        <p14:creationId xmlns:p14="http://schemas.microsoft.com/office/powerpoint/2010/main" val="13645329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3275" y="2033270"/>
            <a:ext cx="5268595" cy="939800"/>
          </a:xfrm>
          <a:prstGeom prst="rect">
            <a:avLst/>
          </a:prstGeom>
        </p:spPr>
        <p:txBody>
          <a:bodyPr vert="horz" wrap="square" lIns="0" tIns="12700" rIns="0" bIns="0" rtlCol="0">
            <a:spAutoFit/>
          </a:bodyPr>
          <a:lstStyle/>
          <a:p>
            <a:pPr marL="12700">
              <a:lnSpc>
                <a:spcPct val="100000"/>
              </a:lnSpc>
              <a:spcBef>
                <a:spcPts val="100"/>
              </a:spcBef>
            </a:pPr>
            <a:r>
              <a:rPr sz="6000" b="0" spc="-60" dirty="0">
                <a:latin typeface="Roboto"/>
                <a:cs typeface="Roboto"/>
              </a:rPr>
              <a:t>Any</a:t>
            </a:r>
            <a:r>
              <a:rPr sz="6000" b="0" spc="-85" dirty="0">
                <a:latin typeface="Roboto"/>
                <a:cs typeface="Roboto"/>
              </a:rPr>
              <a:t> </a:t>
            </a:r>
            <a:r>
              <a:rPr sz="6000" b="0" spc="-50" dirty="0">
                <a:latin typeface="Roboto"/>
                <a:cs typeface="Roboto"/>
              </a:rPr>
              <a:t>Questions?</a:t>
            </a:r>
            <a:endParaRPr sz="6000">
              <a:latin typeface="Roboto"/>
              <a:cs typeface="Roboto"/>
            </a:endParaRPr>
          </a:p>
        </p:txBody>
      </p:sp>
    </p:spTree>
    <p:extLst>
      <p:ext uri="{BB962C8B-B14F-4D97-AF65-F5344CB8AC3E}">
        <p14:creationId xmlns:p14="http://schemas.microsoft.com/office/powerpoint/2010/main" val="15404484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685999"/>
            <a:ext cx="9144000" cy="3457575"/>
            <a:chOff x="0" y="1685999"/>
            <a:chExt cx="9144000" cy="3457575"/>
          </a:xfrm>
        </p:grpSpPr>
        <p:sp>
          <p:nvSpPr>
            <p:cNvPr id="3" name="object 3"/>
            <p:cNvSpPr/>
            <p:nvPr/>
          </p:nvSpPr>
          <p:spPr>
            <a:xfrm>
              <a:off x="0" y="1794599"/>
              <a:ext cx="9144000" cy="3348990"/>
            </a:xfrm>
            <a:custGeom>
              <a:avLst/>
              <a:gdLst/>
              <a:ahLst/>
              <a:cxnLst/>
              <a:rect l="l" t="t" r="r" b="b"/>
              <a:pathLst>
                <a:path w="9144000" h="3348990">
                  <a:moveTo>
                    <a:pt x="0" y="3348899"/>
                  </a:moveTo>
                  <a:lnTo>
                    <a:pt x="9143999" y="3348899"/>
                  </a:lnTo>
                  <a:lnTo>
                    <a:pt x="9143999" y="0"/>
                  </a:lnTo>
                  <a:lnTo>
                    <a:pt x="0" y="0"/>
                  </a:lnTo>
                  <a:lnTo>
                    <a:pt x="0" y="3348899"/>
                  </a:lnTo>
                  <a:close/>
                </a:path>
              </a:pathLst>
            </a:custGeom>
            <a:solidFill>
              <a:srgbClr val="FAFAFA"/>
            </a:solidFill>
          </p:spPr>
          <p:txBody>
            <a:bodyPr wrap="square" lIns="0" tIns="0" rIns="0" bIns="0" rtlCol="0"/>
            <a:lstStyle/>
            <a:p>
              <a:endParaRPr/>
            </a:p>
          </p:txBody>
        </p:sp>
        <p:pic>
          <p:nvPicPr>
            <p:cNvPr id="4" name="object 4"/>
            <p:cNvPicPr/>
            <p:nvPr/>
          </p:nvPicPr>
          <p:blipFill>
            <a:blip r:embed="rId2" cstate="print"/>
            <a:stretch>
              <a:fillRect/>
            </a:stretch>
          </p:blipFill>
          <p:spPr>
            <a:xfrm>
              <a:off x="0" y="1685999"/>
              <a:ext cx="9143999" cy="108599"/>
            </a:xfrm>
            <a:prstGeom prst="rect">
              <a:avLst/>
            </a:prstGeom>
          </p:spPr>
        </p:pic>
        <p:sp>
          <p:nvSpPr>
            <p:cNvPr id="5" name="object 5"/>
            <p:cNvSpPr/>
            <p:nvPr/>
          </p:nvSpPr>
          <p:spPr>
            <a:xfrm>
              <a:off x="1014818" y="2004809"/>
              <a:ext cx="2247265" cy="1089660"/>
            </a:xfrm>
            <a:custGeom>
              <a:avLst/>
              <a:gdLst/>
              <a:ahLst/>
              <a:cxnLst/>
              <a:rect l="l" t="t" r="r" b="b"/>
              <a:pathLst>
                <a:path w="2247265" h="1089660">
                  <a:moveTo>
                    <a:pt x="1435150" y="0"/>
                  </a:moveTo>
                  <a:lnTo>
                    <a:pt x="0" y="0"/>
                  </a:lnTo>
                  <a:lnTo>
                    <a:pt x="0" y="213360"/>
                  </a:lnTo>
                  <a:lnTo>
                    <a:pt x="1435150" y="213360"/>
                  </a:lnTo>
                  <a:lnTo>
                    <a:pt x="1435150" y="0"/>
                  </a:lnTo>
                  <a:close/>
                </a:path>
                <a:path w="2247265" h="1089660">
                  <a:moveTo>
                    <a:pt x="2014004" y="876300"/>
                  </a:moveTo>
                  <a:lnTo>
                    <a:pt x="881126" y="876300"/>
                  </a:lnTo>
                  <a:lnTo>
                    <a:pt x="881126" y="1089660"/>
                  </a:lnTo>
                  <a:lnTo>
                    <a:pt x="2014004" y="1089660"/>
                  </a:lnTo>
                  <a:lnTo>
                    <a:pt x="2014004" y="876300"/>
                  </a:lnTo>
                  <a:close/>
                </a:path>
                <a:path w="2247265" h="1089660">
                  <a:moveTo>
                    <a:pt x="2246706" y="247650"/>
                  </a:moveTo>
                  <a:lnTo>
                    <a:pt x="0" y="247650"/>
                  </a:lnTo>
                  <a:lnTo>
                    <a:pt x="0" y="461010"/>
                  </a:lnTo>
                  <a:lnTo>
                    <a:pt x="2246706" y="461010"/>
                  </a:lnTo>
                  <a:lnTo>
                    <a:pt x="2246706" y="24765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544924" y="905969"/>
            <a:ext cx="2807875" cy="513080"/>
          </a:xfrm>
          <a:prstGeom prst="rect">
            <a:avLst/>
          </a:prstGeom>
        </p:spPr>
        <p:txBody>
          <a:bodyPr vert="horz" wrap="square" lIns="0" tIns="12700" rIns="0" bIns="0" rtlCol="0">
            <a:spAutoFit/>
          </a:bodyPr>
          <a:lstStyle/>
          <a:p>
            <a:pPr marL="12700">
              <a:lnSpc>
                <a:spcPct val="100000"/>
              </a:lnSpc>
              <a:spcBef>
                <a:spcPts val="100"/>
              </a:spcBef>
            </a:pPr>
            <a:r>
              <a:rPr sz="3200" b="0" spc="-20" dirty="0">
                <a:latin typeface="Roboto"/>
                <a:cs typeface="Roboto"/>
              </a:rPr>
              <a:t>References</a:t>
            </a:r>
            <a:endParaRPr sz="3200" dirty="0">
              <a:latin typeface="Roboto"/>
              <a:cs typeface="Roboto"/>
            </a:endParaRPr>
          </a:p>
        </p:txBody>
      </p:sp>
      <p:sp>
        <p:nvSpPr>
          <p:cNvPr id="7" name="object 7"/>
          <p:cNvSpPr txBox="1"/>
          <p:nvPr/>
        </p:nvSpPr>
        <p:spPr>
          <a:xfrm>
            <a:off x="724501" y="1976642"/>
            <a:ext cx="3023870" cy="1123950"/>
          </a:xfrm>
          <a:prstGeom prst="rect">
            <a:avLst/>
          </a:prstGeom>
        </p:spPr>
        <p:txBody>
          <a:bodyPr vert="horz" wrap="square" lIns="0" tIns="20955" rIns="0" bIns="0" rtlCol="0">
            <a:spAutoFit/>
          </a:bodyPr>
          <a:lstStyle/>
          <a:p>
            <a:pPr marL="290195" indent="-278130">
              <a:lnSpc>
                <a:spcPct val="100000"/>
              </a:lnSpc>
              <a:spcBef>
                <a:spcPts val="165"/>
              </a:spcBef>
              <a:buClr>
                <a:srgbClr val="737373"/>
              </a:buClr>
              <a:buSzPct val="116666"/>
              <a:buChar char="-"/>
              <a:tabLst>
                <a:tab pos="290195" algn="l"/>
                <a:tab pos="290830" algn="l"/>
              </a:tabLst>
            </a:pPr>
            <a:r>
              <a:rPr sz="1200" spc="-15" dirty="0">
                <a:solidFill>
                  <a:srgbClr val="4FC3F6"/>
                </a:solidFill>
                <a:latin typeface="Roboto"/>
                <a:cs typeface="Roboto"/>
                <a:hlinkClick r:id="rId3"/>
              </a:rPr>
              <a:t>prototype</a:t>
            </a:r>
            <a:r>
              <a:rPr sz="1200" spc="-45" dirty="0">
                <a:solidFill>
                  <a:srgbClr val="4FC3F6"/>
                </a:solidFill>
                <a:latin typeface="Roboto"/>
                <a:cs typeface="Roboto"/>
                <a:hlinkClick r:id="rId3"/>
              </a:rPr>
              <a:t> </a:t>
            </a:r>
            <a:r>
              <a:rPr sz="1200" spc="-15" dirty="0">
                <a:solidFill>
                  <a:srgbClr val="4FC3F6"/>
                </a:solidFill>
                <a:latin typeface="Roboto"/>
                <a:cs typeface="Roboto"/>
                <a:hlinkClick r:id="rId3"/>
              </a:rPr>
              <a:t>inheritance</a:t>
            </a:r>
            <a:endParaRPr sz="1200" dirty="0">
              <a:latin typeface="Roboto"/>
              <a:cs typeface="Roboto"/>
            </a:endParaRPr>
          </a:p>
          <a:p>
            <a:pPr marL="290195" indent="-278130">
              <a:lnSpc>
                <a:spcPts val="1664"/>
              </a:lnSpc>
              <a:spcBef>
                <a:spcPts val="270"/>
              </a:spcBef>
              <a:buClr>
                <a:srgbClr val="737373"/>
              </a:buClr>
              <a:buSzPct val="116666"/>
              <a:buChar char="-"/>
              <a:tabLst>
                <a:tab pos="290195" algn="l"/>
                <a:tab pos="290830" algn="l"/>
              </a:tabLst>
            </a:pPr>
            <a:r>
              <a:rPr sz="1200" spc="-5" dirty="0">
                <a:solidFill>
                  <a:srgbClr val="4FC3F6"/>
                </a:solidFill>
                <a:latin typeface="Roboto"/>
                <a:cs typeface="Roboto"/>
                <a:hlinkClick r:id="rId4"/>
              </a:rPr>
              <a:t>ES6</a:t>
            </a:r>
            <a:r>
              <a:rPr sz="1200" spc="-15" dirty="0">
                <a:solidFill>
                  <a:srgbClr val="4FC3F6"/>
                </a:solidFill>
                <a:latin typeface="Roboto"/>
                <a:cs typeface="Roboto"/>
                <a:hlinkClick r:id="rId4"/>
              </a:rPr>
              <a:t> </a:t>
            </a:r>
            <a:r>
              <a:rPr sz="1200" spc="-10" dirty="0">
                <a:solidFill>
                  <a:srgbClr val="4FC3F6"/>
                </a:solidFill>
                <a:latin typeface="Roboto"/>
                <a:cs typeface="Roboto"/>
                <a:hlinkClick r:id="rId4"/>
              </a:rPr>
              <a:t>allowed </a:t>
            </a:r>
            <a:r>
              <a:rPr sz="1200" spc="-25" dirty="0">
                <a:solidFill>
                  <a:srgbClr val="4FC3F6"/>
                </a:solidFill>
                <a:latin typeface="Roboto"/>
                <a:cs typeface="Roboto"/>
                <a:hlinkClick r:id="rId4"/>
              </a:rPr>
              <a:t>you</a:t>
            </a:r>
            <a:r>
              <a:rPr sz="1200" spc="-10" dirty="0">
                <a:solidFill>
                  <a:srgbClr val="4FC3F6"/>
                </a:solidFill>
                <a:latin typeface="Roboto"/>
                <a:cs typeface="Roboto"/>
                <a:hlinkClick r:id="rId4"/>
              </a:rPr>
              <a:t> </a:t>
            </a:r>
            <a:r>
              <a:rPr sz="1200" spc="-15" dirty="0">
                <a:solidFill>
                  <a:srgbClr val="4FC3F6"/>
                </a:solidFill>
                <a:latin typeface="Roboto"/>
                <a:cs typeface="Roboto"/>
                <a:hlinkClick r:id="rId4"/>
              </a:rPr>
              <a:t>to</a:t>
            </a:r>
            <a:r>
              <a:rPr sz="1200" spc="-10" dirty="0">
                <a:solidFill>
                  <a:srgbClr val="4FC3F6"/>
                </a:solidFill>
                <a:latin typeface="Roboto"/>
                <a:cs typeface="Roboto"/>
                <a:hlinkClick r:id="rId4"/>
              </a:rPr>
              <a:t> deﬁne</a:t>
            </a:r>
            <a:r>
              <a:rPr sz="1200" spc="-15" dirty="0">
                <a:solidFill>
                  <a:srgbClr val="4FC3F6"/>
                </a:solidFill>
                <a:latin typeface="Roboto"/>
                <a:cs typeface="Roboto"/>
                <a:hlinkClick r:id="rId4"/>
              </a:rPr>
              <a:t> </a:t>
            </a:r>
            <a:r>
              <a:rPr sz="1200" spc="-10" dirty="0">
                <a:solidFill>
                  <a:srgbClr val="4FC3F6"/>
                </a:solidFill>
                <a:latin typeface="Roboto"/>
                <a:cs typeface="Roboto"/>
                <a:hlinkClick r:id="rId4"/>
              </a:rPr>
              <a:t>a </a:t>
            </a:r>
            <a:r>
              <a:rPr sz="1200" spc="-15" dirty="0">
                <a:solidFill>
                  <a:srgbClr val="4FC3F6"/>
                </a:solidFill>
                <a:latin typeface="Roboto"/>
                <a:cs typeface="Roboto"/>
                <a:hlinkClick r:id="rId4"/>
              </a:rPr>
              <a:t>class</a:t>
            </a:r>
            <a:endParaRPr sz="1200" dirty="0">
              <a:latin typeface="Roboto"/>
              <a:cs typeface="Roboto"/>
            </a:endParaRPr>
          </a:p>
          <a:p>
            <a:pPr marL="290195" indent="-278130">
              <a:lnSpc>
                <a:spcPts val="1650"/>
              </a:lnSpc>
              <a:buClr>
                <a:srgbClr val="737373"/>
              </a:buClr>
              <a:buChar char="-"/>
              <a:tabLst>
                <a:tab pos="290195" algn="l"/>
                <a:tab pos="290830" algn="l"/>
              </a:tabLst>
            </a:pPr>
            <a:r>
              <a:rPr sz="1400" u="heavy" spc="-25" dirty="0">
                <a:solidFill>
                  <a:srgbClr val="4FC3F6"/>
                </a:solidFill>
                <a:uFill>
                  <a:solidFill>
                    <a:srgbClr val="4FC3F6"/>
                  </a:solidFill>
                </a:uFill>
                <a:latin typeface="Roboto"/>
                <a:cs typeface="Roboto"/>
                <a:hlinkClick r:id="rId5"/>
              </a:rPr>
              <a:t>https://www.typescripttutorial.net/</a:t>
            </a:r>
            <a:endParaRPr sz="1400" dirty="0">
              <a:latin typeface="Roboto"/>
              <a:cs typeface="Roboto"/>
            </a:endParaRPr>
          </a:p>
          <a:p>
            <a:pPr marL="290195" indent="-278130">
              <a:lnSpc>
                <a:spcPts val="1650"/>
              </a:lnSpc>
              <a:buClr>
                <a:srgbClr val="737373"/>
              </a:buClr>
              <a:buChar char="-"/>
              <a:tabLst>
                <a:tab pos="290195" algn="l"/>
                <a:tab pos="290830" algn="l"/>
              </a:tabLst>
            </a:pPr>
            <a:r>
              <a:rPr sz="1400" u="heavy" spc="-25" dirty="0">
                <a:solidFill>
                  <a:srgbClr val="4FC3F6"/>
                </a:solidFill>
                <a:uFill>
                  <a:solidFill>
                    <a:srgbClr val="4FC3F6"/>
                  </a:solidFill>
                </a:uFill>
                <a:latin typeface="Roboto"/>
                <a:cs typeface="Roboto"/>
                <a:hlinkClick r:id="rId6"/>
              </a:rPr>
              <a:t>https://www.typescriptlang.org/</a:t>
            </a:r>
            <a:endParaRPr sz="1400" dirty="0">
              <a:latin typeface="Roboto"/>
              <a:cs typeface="Roboto"/>
            </a:endParaRPr>
          </a:p>
          <a:p>
            <a:pPr marL="290195" indent="-278130">
              <a:lnSpc>
                <a:spcPts val="1664"/>
              </a:lnSpc>
              <a:buChar char="-"/>
              <a:tabLst>
                <a:tab pos="290195" algn="l"/>
                <a:tab pos="290830" algn="l"/>
              </a:tabLst>
            </a:pPr>
            <a:r>
              <a:rPr sz="1400" spc="-25" dirty="0">
                <a:solidFill>
                  <a:srgbClr val="737373"/>
                </a:solidFill>
                <a:latin typeface="Roboto"/>
                <a:cs typeface="Roboto"/>
              </a:rPr>
              <a:t>TypeScript</a:t>
            </a:r>
            <a:r>
              <a:rPr sz="1400" spc="-5" dirty="0">
                <a:solidFill>
                  <a:srgbClr val="737373"/>
                </a:solidFill>
                <a:latin typeface="Roboto"/>
                <a:cs typeface="Roboto"/>
              </a:rPr>
              <a:t> </a:t>
            </a:r>
            <a:r>
              <a:rPr sz="1200" spc="-20" dirty="0">
                <a:solidFill>
                  <a:srgbClr val="4FC3F6"/>
                </a:solidFill>
                <a:latin typeface="Roboto"/>
                <a:cs typeface="Roboto"/>
                <a:hlinkClick r:id="rId7"/>
              </a:rPr>
              <a:t>type</a:t>
            </a:r>
            <a:r>
              <a:rPr sz="1200" spc="-5" dirty="0">
                <a:solidFill>
                  <a:srgbClr val="4FC3F6"/>
                </a:solidFill>
                <a:latin typeface="Roboto"/>
                <a:cs typeface="Roboto"/>
                <a:hlinkClick r:id="rId7"/>
              </a:rPr>
              <a:t> </a:t>
            </a:r>
            <a:r>
              <a:rPr sz="1200" spc="-20" dirty="0">
                <a:solidFill>
                  <a:srgbClr val="4FC3F6"/>
                </a:solidFill>
                <a:latin typeface="Roboto"/>
                <a:cs typeface="Roboto"/>
                <a:hlinkClick r:id="rId7"/>
              </a:rPr>
              <a:t>annotations</a:t>
            </a:r>
            <a:endParaRPr sz="1200" dirty="0">
              <a:latin typeface="Roboto"/>
              <a:cs typeface="Roboto"/>
            </a:endParaRPr>
          </a:p>
        </p:txBody>
      </p:sp>
    </p:spTree>
    <p:extLst>
      <p:ext uri="{BB962C8B-B14F-4D97-AF65-F5344CB8AC3E}">
        <p14:creationId xmlns:p14="http://schemas.microsoft.com/office/powerpoint/2010/main" val="3347896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1275" y="157743"/>
            <a:ext cx="2018664"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Roboto"/>
                <a:cs typeface="Roboto"/>
              </a:rPr>
              <a:t>What</a:t>
            </a:r>
            <a:r>
              <a:rPr sz="1800" spc="-20" dirty="0">
                <a:solidFill>
                  <a:srgbClr val="FFFFFF"/>
                </a:solidFill>
                <a:latin typeface="Roboto"/>
                <a:cs typeface="Roboto"/>
              </a:rPr>
              <a:t> is</a:t>
            </a:r>
            <a:r>
              <a:rPr sz="1800" spc="-55" dirty="0">
                <a:solidFill>
                  <a:srgbClr val="FFFFFF"/>
                </a:solidFill>
                <a:latin typeface="Roboto"/>
                <a:cs typeface="Roboto"/>
              </a:rPr>
              <a:t> </a:t>
            </a:r>
            <a:r>
              <a:rPr sz="1800" spc="-30" dirty="0">
                <a:solidFill>
                  <a:srgbClr val="FFFFFF"/>
                </a:solidFill>
                <a:latin typeface="Roboto"/>
                <a:cs typeface="Roboto"/>
              </a:rPr>
              <a:t>TypeScript?</a:t>
            </a:r>
            <a:endParaRPr sz="1800" dirty="0">
              <a:latin typeface="Roboto"/>
              <a:cs typeface="Roboto"/>
            </a:endParaRPr>
          </a:p>
        </p:txBody>
      </p:sp>
      <p:sp>
        <p:nvSpPr>
          <p:cNvPr id="3" name="object 3"/>
          <p:cNvSpPr txBox="1"/>
          <p:nvPr/>
        </p:nvSpPr>
        <p:spPr>
          <a:xfrm>
            <a:off x="2671077" y="2285019"/>
            <a:ext cx="3778093" cy="282129"/>
          </a:xfrm>
          <a:prstGeom prst="rect">
            <a:avLst/>
          </a:prstGeom>
          <a:solidFill>
            <a:srgbClr val="4FC3F6"/>
          </a:solidFill>
        </p:spPr>
        <p:txBody>
          <a:bodyPr vert="horz" wrap="square" lIns="0" tIns="5080" rIns="0" bIns="0" rtlCol="0">
            <a:spAutoFit/>
          </a:bodyPr>
          <a:lstStyle/>
          <a:p>
            <a:pPr marL="1104900">
              <a:lnSpc>
                <a:spcPct val="100000"/>
              </a:lnSpc>
            </a:pPr>
            <a:r>
              <a:rPr sz="1800" spc="-30" dirty="0" smtClean="0">
                <a:solidFill>
                  <a:srgbClr val="FFFFFF"/>
                </a:solidFill>
                <a:latin typeface="Roboto"/>
                <a:cs typeface="Roboto"/>
              </a:rPr>
              <a:t>TypeScript</a:t>
            </a:r>
            <a:r>
              <a:rPr sz="1800" spc="-35" dirty="0" smtClean="0">
                <a:solidFill>
                  <a:srgbClr val="FFFFFF"/>
                </a:solidFill>
                <a:latin typeface="Roboto"/>
                <a:cs typeface="Roboto"/>
              </a:rPr>
              <a:t> </a:t>
            </a:r>
            <a:r>
              <a:rPr sz="1800" spc="-5" dirty="0">
                <a:solidFill>
                  <a:srgbClr val="FFFFFF"/>
                </a:solidFill>
                <a:latin typeface="Roboto"/>
                <a:cs typeface="Roboto"/>
              </a:rPr>
              <a:t>(.ts)</a:t>
            </a:r>
            <a:endParaRPr sz="1800" dirty="0">
              <a:latin typeface="Roboto"/>
              <a:cs typeface="Roboto"/>
            </a:endParaRPr>
          </a:p>
        </p:txBody>
      </p:sp>
      <p:sp>
        <p:nvSpPr>
          <p:cNvPr id="8" name="object 8"/>
          <p:cNvSpPr txBox="1"/>
          <p:nvPr/>
        </p:nvSpPr>
        <p:spPr>
          <a:xfrm>
            <a:off x="2695051" y="3181350"/>
            <a:ext cx="3754120" cy="360000"/>
          </a:xfrm>
          <a:prstGeom prst="rect">
            <a:avLst/>
          </a:prstGeom>
          <a:solidFill>
            <a:srgbClr val="4285F4"/>
          </a:solidFill>
        </p:spPr>
        <p:txBody>
          <a:bodyPr vert="horz" wrap="square" lIns="0" tIns="5080" rIns="0" bIns="0" rtlCol="0">
            <a:spAutoFit/>
          </a:bodyPr>
          <a:lstStyle/>
          <a:p>
            <a:pPr marL="851535">
              <a:lnSpc>
                <a:spcPct val="100000"/>
              </a:lnSpc>
            </a:pPr>
            <a:r>
              <a:rPr sz="1800" spc="-30" dirty="0" smtClean="0">
                <a:solidFill>
                  <a:srgbClr val="FFFFFF"/>
                </a:solidFill>
                <a:latin typeface="Roboto"/>
                <a:cs typeface="Roboto"/>
              </a:rPr>
              <a:t>TypeScript</a:t>
            </a:r>
            <a:r>
              <a:rPr sz="1800" spc="-25" dirty="0" smtClean="0">
                <a:solidFill>
                  <a:srgbClr val="FFFFFF"/>
                </a:solidFill>
                <a:latin typeface="Roboto"/>
                <a:cs typeface="Roboto"/>
              </a:rPr>
              <a:t> </a:t>
            </a:r>
            <a:r>
              <a:rPr sz="1800" spc="-10" dirty="0">
                <a:solidFill>
                  <a:srgbClr val="FFFFFF"/>
                </a:solidFill>
                <a:latin typeface="Roboto"/>
                <a:cs typeface="Roboto"/>
              </a:rPr>
              <a:t>Compiler</a:t>
            </a:r>
            <a:endParaRPr sz="1800" dirty="0">
              <a:latin typeface="Roboto"/>
              <a:cs typeface="Roboto"/>
            </a:endParaRPr>
          </a:p>
        </p:txBody>
      </p:sp>
      <p:sp>
        <p:nvSpPr>
          <p:cNvPr id="13" name="object 13"/>
          <p:cNvSpPr txBox="1"/>
          <p:nvPr/>
        </p:nvSpPr>
        <p:spPr>
          <a:xfrm>
            <a:off x="2695051" y="4045356"/>
            <a:ext cx="3754120" cy="360000"/>
          </a:xfrm>
          <a:prstGeom prst="rect">
            <a:avLst/>
          </a:prstGeom>
          <a:solidFill>
            <a:srgbClr val="0277BD"/>
          </a:solidFill>
        </p:spPr>
        <p:txBody>
          <a:bodyPr vert="horz" wrap="square" lIns="0" tIns="5080" rIns="0" bIns="0" rtlCol="0">
            <a:spAutoFit/>
          </a:bodyPr>
          <a:lstStyle/>
          <a:p>
            <a:pPr marL="1125220">
              <a:lnSpc>
                <a:spcPct val="100000"/>
              </a:lnSpc>
            </a:pPr>
            <a:r>
              <a:rPr sz="1800" spc="-20" dirty="0" smtClean="0">
                <a:solidFill>
                  <a:srgbClr val="FFFFFF"/>
                </a:solidFill>
                <a:latin typeface="Roboto"/>
                <a:cs typeface="Roboto"/>
              </a:rPr>
              <a:t>Javascript</a:t>
            </a:r>
            <a:r>
              <a:rPr sz="1800" spc="-50" dirty="0" smtClean="0">
                <a:solidFill>
                  <a:srgbClr val="FFFFFF"/>
                </a:solidFill>
                <a:latin typeface="Roboto"/>
                <a:cs typeface="Roboto"/>
              </a:rPr>
              <a:t> </a:t>
            </a:r>
            <a:r>
              <a:rPr sz="1800" spc="-10" dirty="0">
                <a:solidFill>
                  <a:srgbClr val="FFFFFF"/>
                </a:solidFill>
                <a:latin typeface="Roboto"/>
                <a:cs typeface="Roboto"/>
              </a:rPr>
              <a:t>(.js)</a:t>
            </a:r>
            <a:endParaRPr sz="1800" dirty="0">
              <a:latin typeface="Roboto"/>
              <a:cs typeface="Roboto"/>
            </a:endParaRPr>
          </a:p>
        </p:txBody>
      </p:sp>
      <p:sp>
        <p:nvSpPr>
          <p:cNvPr id="14" name="Down Arrow 13"/>
          <p:cNvSpPr/>
          <p:nvPr/>
        </p:nvSpPr>
        <p:spPr>
          <a:xfrm>
            <a:off x="4419600" y="2647950"/>
            <a:ext cx="304800" cy="457200"/>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15" name="Down Arrow 14"/>
          <p:cNvSpPr/>
          <p:nvPr/>
        </p:nvSpPr>
        <p:spPr>
          <a:xfrm>
            <a:off x="4419600" y="3566251"/>
            <a:ext cx="304800" cy="457200"/>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16" name="Rectangle 15"/>
          <p:cNvSpPr/>
          <p:nvPr/>
        </p:nvSpPr>
        <p:spPr>
          <a:xfrm>
            <a:off x="304800" y="285248"/>
            <a:ext cx="2552815" cy="369332"/>
          </a:xfrm>
          <a:prstGeom prst="rect">
            <a:avLst/>
          </a:prstGeom>
        </p:spPr>
        <p:txBody>
          <a:bodyPr wrap="none">
            <a:spAutoFit/>
          </a:bodyPr>
          <a:lstStyle/>
          <a:p>
            <a:r>
              <a:rPr lang="en-IN" b="1" dirty="0">
                <a:solidFill>
                  <a:srgbClr val="0070C0"/>
                </a:solidFill>
                <a:latin typeface="var(--font-family-heading-lesson-markdown)"/>
              </a:rPr>
              <a:t>TypeScript Compilers</a:t>
            </a:r>
            <a:endParaRPr lang="en-IN" b="1" i="0" dirty="0">
              <a:solidFill>
                <a:srgbClr val="0070C0"/>
              </a:solidFill>
              <a:effectLst/>
              <a:latin typeface="var(--font-family-heading-lesson-markdown)"/>
            </a:endParaRPr>
          </a:p>
        </p:txBody>
      </p:sp>
      <p:sp>
        <p:nvSpPr>
          <p:cNvPr id="18" name="Rectangle 17"/>
          <p:cNvSpPr/>
          <p:nvPr/>
        </p:nvSpPr>
        <p:spPr>
          <a:xfrm>
            <a:off x="381000" y="747352"/>
            <a:ext cx="8077200" cy="646331"/>
          </a:xfrm>
          <a:prstGeom prst="rect">
            <a:avLst/>
          </a:prstGeom>
        </p:spPr>
        <p:txBody>
          <a:bodyPr wrap="square">
            <a:spAutoFit/>
          </a:bodyPr>
          <a:lstStyle/>
          <a:p>
            <a:pPr algn="just"/>
            <a:r>
              <a:rPr lang="en-US" dirty="0"/>
              <a:t>To compile TS code, we run the command tsc filename.ts. This will create a JS file of the same name, so we can eventually use it on the browser.</a:t>
            </a:r>
            <a:endParaRPr lang="en-IN" dirty="0"/>
          </a:p>
        </p:txBody>
      </p:sp>
    </p:spTree>
    <p:extLst>
      <p:ext uri="{BB962C8B-B14F-4D97-AF65-F5344CB8AC3E}">
        <p14:creationId xmlns:p14="http://schemas.microsoft.com/office/powerpoint/2010/main" val="3980928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4961</TotalTime>
  <Words>4456</Words>
  <Application>Microsoft Office PowerPoint</Application>
  <PresentationFormat>On-screen Show (16:9)</PresentationFormat>
  <Paragraphs>774</Paragraphs>
  <Slides>87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87</vt:i4>
      </vt:variant>
    </vt:vector>
  </HeadingPairs>
  <TitlesOfParts>
    <vt:vector size="100" baseType="lpstr">
      <vt:lpstr>Arial</vt:lpstr>
      <vt:lpstr>Arial MT</vt:lpstr>
      <vt:lpstr>Calibri</vt:lpstr>
      <vt:lpstr>Courier New</vt:lpstr>
      <vt:lpstr>Droid Serif</vt:lpstr>
      <vt:lpstr>Google Sans</vt:lpstr>
      <vt:lpstr>Nunito Sans</vt:lpstr>
      <vt:lpstr>Roboto</vt:lpstr>
      <vt:lpstr>Roboto Mono</vt:lpstr>
      <vt:lpstr>Times New Roman</vt:lpstr>
      <vt:lpstr>var(--font-family-heading-lesson-markdown)</vt:lpstr>
      <vt:lpstr>Wingdings</vt:lpstr>
      <vt:lpstr>Office Theme</vt:lpstr>
      <vt:lpstr>Angular Training</vt:lpstr>
      <vt:lpstr>Outlines</vt:lpstr>
      <vt:lpstr>TypeScript</vt:lpstr>
      <vt:lpstr>What is TypeScript?</vt:lpstr>
      <vt:lpstr>PowerPoint Presentation</vt:lpstr>
      <vt:lpstr>PowerPoint Presentation</vt:lpstr>
      <vt:lpstr>Why TypeScript?</vt:lpstr>
      <vt:lpstr>Installation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Basic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Any Questions?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Paul</dc:creator>
  <cp:lastModifiedBy>Bibhuranjan Mohanty</cp:lastModifiedBy>
  <cp:revision>180</cp:revision>
  <dcterms:created xsi:type="dcterms:W3CDTF">2023-08-04T07:17:45Z</dcterms:created>
  <dcterms:modified xsi:type="dcterms:W3CDTF">2023-11-28T13:02:18Z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2018-05-30T00:00:00Z</vt:filetime>
  </property>
  <property fmtid="{D5CDD505-2E9C-101B-9397-08002B2CF9AE}" pid="3" name="Creator">
    <vt:lpwstr>Microsoft® PowerPoint® 2013</vt:lpwstr>
  </property>
  <property fmtid="{D5CDD505-2E9C-101B-9397-08002B2CF9AE}" pid="4" name="LastSaved">
    <vt:filetime>2023-08-04T00:00:00Z</vt:filetime>
  </property>
</Properties>
</file>