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9"/>
  </p:notesMasterIdLst>
  <p:sldIdLst>
    <p:sldId id="256" r:id="rId2"/>
    <p:sldId id="257" r:id="rId3"/>
    <p:sldId id="267" r:id="rId4"/>
    <p:sldId id="258" r:id="rId5"/>
    <p:sldId id="268" r:id="rId6"/>
    <p:sldId id="269" r:id="rId7"/>
    <p:sldId id="270" r:id="rId8"/>
    <p:sldId id="271" r:id="rId9"/>
    <p:sldId id="272" r:id="rId10"/>
    <p:sldId id="273" r:id="rId11"/>
    <p:sldId id="274" r:id="rId12"/>
    <p:sldId id="275" r:id="rId13"/>
    <p:sldId id="276" r:id="rId14"/>
    <p:sldId id="277" r:id="rId15"/>
    <p:sldId id="278" r:id="rId16"/>
    <p:sldId id="279" r:id="rId17"/>
    <p:sldId id="266" r:id="rId18"/>
    <p:sldId id="259" r:id="rId19"/>
    <p:sldId id="260" r:id="rId20"/>
    <p:sldId id="261" r:id="rId21"/>
    <p:sldId id="262" r:id="rId22"/>
    <p:sldId id="263" r:id="rId23"/>
    <p:sldId id="264" r:id="rId24"/>
    <p:sldId id="265" r:id="rId25"/>
    <p:sldId id="280" r:id="rId26"/>
    <p:sldId id="281" r:id="rId27"/>
    <p:sldId id="282" r:id="rId28"/>
    <p:sldId id="283" r:id="rId29"/>
    <p:sldId id="291" r:id="rId30"/>
    <p:sldId id="292" r:id="rId31"/>
    <p:sldId id="293" r:id="rId32"/>
    <p:sldId id="294" r:id="rId33"/>
    <p:sldId id="295" r:id="rId34"/>
    <p:sldId id="296" r:id="rId35"/>
    <p:sldId id="297" r:id="rId36"/>
    <p:sldId id="298" r:id="rId37"/>
    <p:sldId id="290" r:id="rId38"/>
    <p:sldId id="331" r:id="rId39"/>
    <p:sldId id="332" r:id="rId40"/>
    <p:sldId id="284" r:id="rId41"/>
    <p:sldId id="285" r:id="rId42"/>
    <p:sldId id="286" r:id="rId43"/>
    <p:sldId id="287" r:id="rId44"/>
    <p:sldId id="288" r:id="rId45"/>
    <p:sldId id="289"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63" r:id="rId79"/>
    <p:sldId id="333" r:id="rId80"/>
    <p:sldId id="334" r:id="rId81"/>
    <p:sldId id="335" r:id="rId82"/>
    <p:sldId id="336" r:id="rId83"/>
    <p:sldId id="337" r:id="rId84"/>
    <p:sldId id="338" r:id="rId85"/>
    <p:sldId id="339" r:id="rId86"/>
    <p:sldId id="340" r:id="rId87"/>
    <p:sldId id="341" r:id="rId88"/>
    <p:sldId id="342" r:id="rId89"/>
    <p:sldId id="343" r:id="rId90"/>
    <p:sldId id="344" r:id="rId91"/>
    <p:sldId id="345" r:id="rId92"/>
    <p:sldId id="346" r:id="rId93"/>
    <p:sldId id="347" r:id="rId94"/>
    <p:sldId id="364" r:id="rId95"/>
    <p:sldId id="365" r:id="rId96"/>
    <p:sldId id="366" r:id="rId97"/>
    <p:sldId id="368" r:id="rId98"/>
    <p:sldId id="367" r:id="rId99"/>
    <p:sldId id="369" r:id="rId100"/>
    <p:sldId id="370" r:id="rId101"/>
    <p:sldId id="371" r:id="rId102"/>
    <p:sldId id="372" r:id="rId103"/>
    <p:sldId id="373" r:id="rId104"/>
    <p:sldId id="374" r:id="rId105"/>
    <p:sldId id="375" r:id="rId106"/>
    <p:sldId id="376" r:id="rId107"/>
    <p:sldId id="348" r:id="rId108"/>
    <p:sldId id="349" r:id="rId109"/>
    <p:sldId id="350" r:id="rId110"/>
    <p:sldId id="351" r:id="rId111"/>
    <p:sldId id="378" r:id="rId112"/>
    <p:sldId id="379" r:id="rId113"/>
    <p:sldId id="377" r:id="rId114"/>
    <p:sldId id="380" r:id="rId115"/>
    <p:sldId id="381" r:id="rId116"/>
    <p:sldId id="383" r:id="rId117"/>
    <p:sldId id="384" r:id="rId118"/>
    <p:sldId id="385" r:id="rId119"/>
    <p:sldId id="386" r:id="rId120"/>
    <p:sldId id="387" r:id="rId121"/>
    <p:sldId id="388" r:id="rId122"/>
    <p:sldId id="389" r:id="rId123"/>
    <p:sldId id="390" r:id="rId124"/>
    <p:sldId id="391" r:id="rId125"/>
    <p:sldId id="393" r:id="rId126"/>
    <p:sldId id="392" r:id="rId127"/>
    <p:sldId id="394" r:id="rId128"/>
    <p:sldId id="395" r:id="rId129"/>
    <p:sldId id="396" r:id="rId130"/>
    <p:sldId id="397" r:id="rId131"/>
    <p:sldId id="398" r:id="rId132"/>
    <p:sldId id="400" r:id="rId133"/>
    <p:sldId id="401" r:id="rId134"/>
    <p:sldId id="402" r:id="rId135"/>
    <p:sldId id="403" r:id="rId136"/>
    <p:sldId id="406" r:id="rId137"/>
    <p:sldId id="404" r:id="rId138"/>
    <p:sldId id="353" r:id="rId139"/>
    <p:sldId id="354" r:id="rId140"/>
    <p:sldId id="355" r:id="rId141"/>
    <p:sldId id="356" r:id="rId142"/>
    <p:sldId id="357" r:id="rId143"/>
    <p:sldId id="358" r:id="rId144"/>
    <p:sldId id="359" r:id="rId145"/>
    <p:sldId id="360" r:id="rId146"/>
    <p:sldId id="361" r:id="rId147"/>
    <p:sldId id="362" r:id="rId148"/>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7353" autoAdjust="0"/>
    <p:restoredTop sz="94660"/>
  </p:normalViewPr>
  <p:slideViewPr>
    <p:cSldViewPr>
      <p:cViewPr varScale="1">
        <p:scale>
          <a:sx n="93" d="100"/>
          <a:sy n="93" d="100"/>
        </p:scale>
        <p:origin x="1242"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notesMaster" Target="notesMasters/notesMaster1.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8DF06B24-1549-4407-8A05-D247175FF52F}" type="datetimeFigureOut">
              <a:rPr lang="en-IN" smtClean="0"/>
              <a:t>18-12-2023</a:t>
            </a:fld>
            <a:endParaRPr lang="en-IN"/>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3C911BDB-F5DB-4421-A983-2342F6F9C718}" type="slidenum">
              <a:rPr lang="en-IN" smtClean="0"/>
              <a:t>‹#›</a:t>
            </a:fld>
            <a:endParaRPr lang="en-IN"/>
          </a:p>
        </p:txBody>
      </p:sp>
    </p:spTree>
    <p:extLst>
      <p:ext uri="{BB962C8B-B14F-4D97-AF65-F5344CB8AC3E}">
        <p14:creationId xmlns:p14="http://schemas.microsoft.com/office/powerpoint/2010/main" val="18786703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C911BDB-F5DB-4421-A983-2342F6F9C718}" type="slidenum">
              <a:rPr lang="en-IN" smtClean="0"/>
              <a:t>112</a:t>
            </a:fld>
            <a:endParaRPr lang="en-IN"/>
          </a:p>
        </p:txBody>
      </p:sp>
    </p:spTree>
    <p:extLst>
      <p:ext uri="{BB962C8B-B14F-4D97-AF65-F5344CB8AC3E}">
        <p14:creationId xmlns:p14="http://schemas.microsoft.com/office/powerpoint/2010/main" val="11182956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457247" y="4780796"/>
            <a:ext cx="1825990" cy="260059"/>
          </a:xfrm>
          <a:prstGeom prst="rect">
            <a:avLst/>
          </a:prstGeom>
        </p:spPr>
      </p:pic>
      <p:sp>
        <p:nvSpPr>
          <p:cNvPr id="17" name="bg object 17"/>
          <p:cNvSpPr/>
          <p:nvPr/>
        </p:nvSpPr>
        <p:spPr>
          <a:xfrm>
            <a:off x="8491685" y="787716"/>
            <a:ext cx="637540" cy="638175"/>
          </a:xfrm>
          <a:custGeom>
            <a:avLst/>
            <a:gdLst/>
            <a:ahLst/>
            <a:cxnLst/>
            <a:rect l="l" t="t" r="r" b="b"/>
            <a:pathLst>
              <a:path w="637540" h="638175">
                <a:moveTo>
                  <a:pt x="318785" y="0"/>
                </a:moveTo>
                <a:lnTo>
                  <a:pt x="272473" y="3538"/>
                </a:lnTo>
                <a:lnTo>
                  <a:pt x="228004" y="13793"/>
                </a:lnTo>
                <a:lnTo>
                  <a:pt x="185921" y="30223"/>
                </a:lnTo>
                <a:lnTo>
                  <a:pt x="146762" y="52286"/>
                </a:lnTo>
                <a:lnTo>
                  <a:pt x="111070" y="79441"/>
                </a:lnTo>
                <a:lnTo>
                  <a:pt x="79386" y="111145"/>
                </a:lnTo>
                <a:lnTo>
                  <a:pt x="52249" y="146857"/>
                </a:lnTo>
                <a:lnTo>
                  <a:pt x="30201" y="186036"/>
                </a:lnTo>
                <a:lnTo>
                  <a:pt x="13783" y="228139"/>
                </a:lnTo>
                <a:lnTo>
                  <a:pt x="3536" y="272626"/>
                </a:lnTo>
                <a:lnTo>
                  <a:pt x="0" y="318953"/>
                </a:lnTo>
                <a:lnTo>
                  <a:pt x="3536" y="366106"/>
                </a:lnTo>
                <a:lnTo>
                  <a:pt x="13783" y="411097"/>
                </a:lnTo>
                <a:lnTo>
                  <a:pt x="30201" y="453436"/>
                </a:lnTo>
                <a:lnTo>
                  <a:pt x="52249" y="492633"/>
                </a:lnTo>
                <a:lnTo>
                  <a:pt x="79386" y="528196"/>
                </a:lnTo>
                <a:lnTo>
                  <a:pt x="111070" y="559635"/>
                </a:lnTo>
                <a:lnTo>
                  <a:pt x="146762" y="586458"/>
                </a:lnTo>
                <a:lnTo>
                  <a:pt x="185921" y="608175"/>
                </a:lnTo>
                <a:lnTo>
                  <a:pt x="228004" y="624295"/>
                </a:lnTo>
                <a:lnTo>
                  <a:pt x="272473" y="634327"/>
                </a:lnTo>
                <a:lnTo>
                  <a:pt x="318785" y="637780"/>
                </a:lnTo>
                <a:lnTo>
                  <a:pt x="365949" y="634327"/>
                </a:lnTo>
                <a:lnTo>
                  <a:pt x="410941" y="624295"/>
                </a:lnTo>
                <a:lnTo>
                  <a:pt x="453274" y="608175"/>
                </a:lnTo>
                <a:lnTo>
                  <a:pt x="492457" y="586458"/>
                </a:lnTo>
                <a:lnTo>
                  <a:pt x="528003" y="559635"/>
                </a:lnTo>
                <a:lnTo>
                  <a:pt x="559421" y="528196"/>
                </a:lnTo>
                <a:lnTo>
                  <a:pt x="586224" y="492633"/>
                </a:lnTo>
                <a:lnTo>
                  <a:pt x="607921" y="453436"/>
                </a:lnTo>
                <a:lnTo>
                  <a:pt x="624025" y="411097"/>
                </a:lnTo>
                <a:lnTo>
                  <a:pt x="634046" y="366106"/>
                </a:lnTo>
                <a:lnTo>
                  <a:pt x="637495" y="318953"/>
                </a:lnTo>
                <a:lnTo>
                  <a:pt x="634046" y="272626"/>
                </a:lnTo>
                <a:lnTo>
                  <a:pt x="624025" y="228139"/>
                </a:lnTo>
                <a:lnTo>
                  <a:pt x="607921" y="186036"/>
                </a:lnTo>
                <a:lnTo>
                  <a:pt x="586224" y="146857"/>
                </a:lnTo>
                <a:lnTo>
                  <a:pt x="559421" y="111145"/>
                </a:lnTo>
                <a:lnTo>
                  <a:pt x="528003" y="79441"/>
                </a:lnTo>
                <a:lnTo>
                  <a:pt x="492457" y="52286"/>
                </a:lnTo>
                <a:lnTo>
                  <a:pt x="453274" y="30223"/>
                </a:lnTo>
                <a:lnTo>
                  <a:pt x="410941" y="13793"/>
                </a:lnTo>
                <a:lnTo>
                  <a:pt x="365949" y="3538"/>
                </a:lnTo>
                <a:lnTo>
                  <a:pt x="318785" y="0"/>
                </a:lnTo>
                <a:close/>
              </a:path>
            </a:pathLst>
          </a:custGeom>
          <a:solidFill>
            <a:srgbClr val="7A2E92"/>
          </a:solidFill>
        </p:spPr>
        <p:txBody>
          <a:bodyPr wrap="square" lIns="0" tIns="0" rIns="0" bIns="0" rtlCol="0"/>
          <a:lstStyle/>
          <a:p>
            <a:endParaRPr/>
          </a:p>
        </p:txBody>
      </p:sp>
      <p:sp>
        <p:nvSpPr>
          <p:cNvPr id="18" name="bg object 18"/>
          <p:cNvSpPr/>
          <p:nvPr/>
        </p:nvSpPr>
        <p:spPr>
          <a:xfrm>
            <a:off x="7523988" y="1759392"/>
            <a:ext cx="634365" cy="638175"/>
          </a:xfrm>
          <a:custGeom>
            <a:avLst/>
            <a:gdLst/>
            <a:ahLst/>
            <a:cxnLst/>
            <a:rect l="l" t="t" r="r" b="b"/>
            <a:pathLst>
              <a:path w="634365" h="638175">
                <a:moveTo>
                  <a:pt x="315139" y="0"/>
                </a:moveTo>
                <a:lnTo>
                  <a:pt x="268833" y="3538"/>
                </a:lnTo>
                <a:lnTo>
                  <a:pt x="224369" y="13793"/>
                </a:lnTo>
                <a:lnTo>
                  <a:pt x="182289" y="30223"/>
                </a:lnTo>
                <a:lnTo>
                  <a:pt x="143132" y="52286"/>
                </a:lnTo>
                <a:lnTo>
                  <a:pt x="107441" y="79441"/>
                </a:lnTo>
                <a:lnTo>
                  <a:pt x="75757" y="111145"/>
                </a:lnTo>
                <a:lnTo>
                  <a:pt x="48620" y="146857"/>
                </a:lnTo>
                <a:lnTo>
                  <a:pt x="26572" y="186036"/>
                </a:lnTo>
                <a:lnTo>
                  <a:pt x="10153" y="228139"/>
                </a:lnTo>
                <a:lnTo>
                  <a:pt x="0" y="272216"/>
                </a:lnTo>
                <a:lnTo>
                  <a:pt x="0" y="366548"/>
                </a:lnTo>
                <a:lnTo>
                  <a:pt x="10153" y="411143"/>
                </a:lnTo>
                <a:lnTo>
                  <a:pt x="26572" y="453491"/>
                </a:lnTo>
                <a:lnTo>
                  <a:pt x="48620" y="492689"/>
                </a:lnTo>
                <a:lnTo>
                  <a:pt x="75757" y="528248"/>
                </a:lnTo>
                <a:lnTo>
                  <a:pt x="107441" y="559678"/>
                </a:lnTo>
                <a:lnTo>
                  <a:pt x="143132" y="586490"/>
                </a:lnTo>
                <a:lnTo>
                  <a:pt x="182289" y="608196"/>
                </a:lnTo>
                <a:lnTo>
                  <a:pt x="224369" y="624306"/>
                </a:lnTo>
                <a:lnTo>
                  <a:pt x="268833" y="634330"/>
                </a:lnTo>
                <a:lnTo>
                  <a:pt x="315139" y="637780"/>
                </a:lnTo>
                <a:lnTo>
                  <a:pt x="362293" y="634330"/>
                </a:lnTo>
                <a:lnTo>
                  <a:pt x="407284" y="624306"/>
                </a:lnTo>
                <a:lnTo>
                  <a:pt x="449620" y="608196"/>
                </a:lnTo>
                <a:lnTo>
                  <a:pt x="488812" y="586490"/>
                </a:lnTo>
                <a:lnTo>
                  <a:pt x="524369" y="559678"/>
                </a:lnTo>
                <a:lnTo>
                  <a:pt x="555801" y="528248"/>
                </a:lnTo>
                <a:lnTo>
                  <a:pt x="582618" y="492689"/>
                </a:lnTo>
                <a:lnTo>
                  <a:pt x="604330" y="453491"/>
                </a:lnTo>
                <a:lnTo>
                  <a:pt x="620445" y="411143"/>
                </a:lnTo>
                <a:lnTo>
                  <a:pt x="630473" y="366134"/>
                </a:lnTo>
                <a:lnTo>
                  <a:pt x="633925" y="318953"/>
                </a:lnTo>
                <a:lnTo>
                  <a:pt x="630473" y="272626"/>
                </a:lnTo>
                <a:lnTo>
                  <a:pt x="620445" y="228139"/>
                </a:lnTo>
                <a:lnTo>
                  <a:pt x="604330" y="186036"/>
                </a:lnTo>
                <a:lnTo>
                  <a:pt x="582618" y="146857"/>
                </a:lnTo>
                <a:lnTo>
                  <a:pt x="555801" y="111145"/>
                </a:lnTo>
                <a:lnTo>
                  <a:pt x="524369" y="79441"/>
                </a:lnTo>
                <a:lnTo>
                  <a:pt x="488812" y="52286"/>
                </a:lnTo>
                <a:lnTo>
                  <a:pt x="449620" y="30223"/>
                </a:lnTo>
                <a:lnTo>
                  <a:pt x="407284" y="13793"/>
                </a:lnTo>
                <a:lnTo>
                  <a:pt x="362293" y="3538"/>
                </a:lnTo>
                <a:lnTo>
                  <a:pt x="315139" y="0"/>
                </a:lnTo>
                <a:close/>
              </a:path>
            </a:pathLst>
          </a:custGeom>
          <a:solidFill>
            <a:srgbClr val="7A2E92"/>
          </a:solidFill>
        </p:spPr>
        <p:txBody>
          <a:bodyPr wrap="square" lIns="0" tIns="0" rIns="0" bIns="0" rtlCol="0"/>
          <a:lstStyle/>
          <a:p>
            <a:endParaRPr/>
          </a:p>
        </p:txBody>
      </p:sp>
      <p:sp>
        <p:nvSpPr>
          <p:cNvPr id="19" name="bg object 19"/>
          <p:cNvSpPr/>
          <p:nvPr/>
        </p:nvSpPr>
        <p:spPr>
          <a:xfrm>
            <a:off x="8491685" y="1759392"/>
            <a:ext cx="637540" cy="638175"/>
          </a:xfrm>
          <a:custGeom>
            <a:avLst/>
            <a:gdLst/>
            <a:ahLst/>
            <a:cxnLst/>
            <a:rect l="l" t="t" r="r" b="b"/>
            <a:pathLst>
              <a:path w="637540" h="638175">
                <a:moveTo>
                  <a:pt x="637546" y="0"/>
                </a:moveTo>
                <a:lnTo>
                  <a:pt x="0" y="0"/>
                </a:lnTo>
                <a:lnTo>
                  <a:pt x="0" y="637780"/>
                </a:lnTo>
                <a:lnTo>
                  <a:pt x="637546" y="637780"/>
                </a:lnTo>
                <a:lnTo>
                  <a:pt x="637546" y="0"/>
                </a:lnTo>
                <a:close/>
              </a:path>
            </a:pathLst>
          </a:custGeom>
          <a:solidFill>
            <a:srgbClr val="CE036A"/>
          </a:solidFill>
        </p:spPr>
        <p:txBody>
          <a:bodyPr wrap="square" lIns="0" tIns="0" rIns="0" bIns="0" rtlCol="0"/>
          <a:lstStyle/>
          <a:p>
            <a:endParaRPr/>
          </a:p>
        </p:txBody>
      </p:sp>
      <p:sp>
        <p:nvSpPr>
          <p:cNvPr id="20" name="bg object 20"/>
          <p:cNvSpPr/>
          <p:nvPr/>
        </p:nvSpPr>
        <p:spPr>
          <a:xfrm>
            <a:off x="7523988" y="2734891"/>
            <a:ext cx="634365" cy="634365"/>
          </a:xfrm>
          <a:custGeom>
            <a:avLst/>
            <a:gdLst/>
            <a:ahLst/>
            <a:cxnLst/>
            <a:rect l="l" t="t" r="r" b="b"/>
            <a:pathLst>
              <a:path w="634365" h="634364">
                <a:moveTo>
                  <a:pt x="633915" y="0"/>
                </a:moveTo>
                <a:lnTo>
                  <a:pt x="0" y="0"/>
                </a:lnTo>
                <a:lnTo>
                  <a:pt x="0" y="634032"/>
                </a:lnTo>
                <a:lnTo>
                  <a:pt x="633915" y="634032"/>
                </a:lnTo>
                <a:lnTo>
                  <a:pt x="633915" y="0"/>
                </a:lnTo>
                <a:close/>
              </a:path>
            </a:pathLst>
          </a:custGeom>
          <a:solidFill>
            <a:srgbClr val="CE036A"/>
          </a:solidFill>
        </p:spPr>
        <p:txBody>
          <a:bodyPr wrap="square" lIns="0" tIns="0" rIns="0" bIns="0" rtlCol="0"/>
          <a:lstStyle/>
          <a:p>
            <a:endParaRPr/>
          </a:p>
        </p:txBody>
      </p:sp>
      <p:sp>
        <p:nvSpPr>
          <p:cNvPr id="21" name="bg object 21"/>
          <p:cNvSpPr/>
          <p:nvPr/>
        </p:nvSpPr>
        <p:spPr>
          <a:xfrm>
            <a:off x="8491685" y="2734866"/>
            <a:ext cx="637540" cy="634365"/>
          </a:xfrm>
          <a:custGeom>
            <a:avLst/>
            <a:gdLst/>
            <a:ahLst/>
            <a:cxnLst/>
            <a:rect l="l" t="t" r="r" b="b"/>
            <a:pathLst>
              <a:path w="637540" h="634364">
                <a:moveTo>
                  <a:pt x="318785" y="0"/>
                </a:moveTo>
                <a:lnTo>
                  <a:pt x="272473" y="3450"/>
                </a:lnTo>
                <a:lnTo>
                  <a:pt x="228004" y="13462"/>
                </a:lnTo>
                <a:lnTo>
                  <a:pt x="185921" y="29530"/>
                </a:lnTo>
                <a:lnTo>
                  <a:pt x="146762" y="51145"/>
                </a:lnTo>
                <a:lnTo>
                  <a:pt x="111070" y="77800"/>
                </a:lnTo>
                <a:lnTo>
                  <a:pt x="79386" y="108987"/>
                </a:lnTo>
                <a:lnTo>
                  <a:pt x="52249" y="144200"/>
                </a:lnTo>
                <a:lnTo>
                  <a:pt x="30201" y="182931"/>
                </a:lnTo>
                <a:lnTo>
                  <a:pt x="13783" y="224672"/>
                </a:lnTo>
                <a:lnTo>
                  <a:pt x="3536" y="268915"/>
                </a:lnTo>
                <a:lnTo>
                  <a:pt x="0" y="315155"/>
                </a:lnTo>
                <a:lnTo>
                  <a:pt x="3536" y="362326"/>
                </a:lnTo>
                <a:lnTo>
                  <a:pt x="13783" y="407333"/>
                </a:lnTo>
                <a:lnTo>
                  <a:pt x="30201" y="449685"/>
                </a:lnTo>
                <a:lnTo>
                  <a:pt x="52249" y="488891"/>
                </a:lnTo>
                <a:lnTo>
                  <a:pt x="79386" y="524461"/>
                </a:lnTo>
                <a:lnTo>
                  <a:pt x="111070" y="555905"/>
                </a:lnTo>
                <a:lnTo>
                  <a:pt x="146762" y="582732"/>
                </a:lnTo>
                <a:lnTo>
                  <a:pt x="185921" y="604451"/>
                </a:lnTo>
                <a:lnTo>
                  <a:pt x="228004" y="620572"/>
                </a:lnTo>
                <a:lnTo>
                  <a:pt x="272473" y="630605"/>
                </a:lnTo>
                <a:lnTo>
                  <a:pt x="318785" y="634058"/>
                </a:lnTo>
                <a:lnTo>
                  <a:pt x="365949" y="630605"/>
                </a:lnTo>
                <a:lnTo>
                  <a:pt x="410941" y="620572"/>
                </a:lnTo>
                <a:lnTo>
                  <a:pt x="453274" y="604451"/>
                </a:lnTo>
                <a:lnTo>
                  <a:pt x="492457" y="582732"/>
                </a:lnTo>
                <a:lnTo>
                  <a:pt x="528003" y="555905"/>
                </a:lnTo>
                <a:lnTo>
                  <a:pt x="559421" y="524461"/>
                </a:lnTo>
                <a:lnTo>
                  <a:pt x="586224" y="488891"/>
                </a:lnTo>
                <a:lnTo>
                  <a:pt x="607921" y="449685"/>
                </a:lnTo>
                <a:lnTo>
                  <a:pt x="624025" y="407333"/>
                </a:lnTo>
                <a:lnTo>
                  <a:pt x="634046" y="362326"/>
                </a:lnTo>
                <a:lnTo>
                  <a:pt x="637495" y="315155"/>
                </a:lnTo>
                <a:lnTo>
                  <a:pt x="634046" y="268915"/>
                </a:lnTo>
                <a:lnTo>
                  <a:pt x="624025" y="224672"/>
                </a:lnTo>
                <a:lnTo>
                  <a:pt x="607921" y="182931"/>
                </a:lnTo>
                <a:lnTo>
                  <a:pt x="586224" y="144200"/>
                </a:lnTo>
                <a:lnTo>
                  <a:pt x="559421" y="108988"/>
                </a:lnTo>
                <a:lnTo>
                  <a:pt x="528003" y="77800"/>
                </a:lnTo>
                <a:lnTo>
                  <a:pt x="492457" y="51145"/>
                </a:lnTo>
                <a:lnTo>
                  <a:pt x="453274" y="29530"/>
                </a:lnTo>
                <a:lnTo>
                  <a:pt x="410941" y="13462"/>
                </a:lnTo>
                <a:lnTo>
                  <a:pt x="365949" y="3450"/>
                </a:lnTo>
                <a:lnTo>
                  <a:pt x="318785" y="0"/>
                </a:lnTo>
                <a:close/>
              </a:path>
            </a:pathLst>
          </a:custGeom>
          <a:solidFill>
            <a:srgbClr val="7A2E92"/>
          </a:solidFill>
        </p:spPr>
        <p:txBody>
          <a:bodyPr wrap="square" lIns="0" tIns="0" rIns="0" bIns="0" rtlCol="0"/>
          <a:lstStyle/>
          <a:p>
            <a:endParaRPr/>
          </a:p>
        </p:txBody>
      </p:sp>
      <p:sp>
        <p:nvSpPr>
          <p:cNvPr id="22" name="bg object 22"/>
          <p:cNvSpPr/>
          <p:nvPr/>
        </p:nvSpPr>
        <p:spPr>
          <a:xfrm>
            <a:off x="8491685" y="3706571"/>
            <a:ext cx="637540" cy="634365"/>
          </a:xfrm>
          <a:custGeom>
            <a:avLst/>
            <a:gdLst/>
            <a:ahLst/>
            <a:cxnLst/>
            <a:rect l="l" t="t" r="r" b="b"/>
            <a:pathLst>
              <a:path w="637540" h="634364">
                <a:moveTo>
                  <a:pt x="637546" y="0"/>
                </a:moveTo>
                <a:lnTo>
                  <a:pt x="0" y="0"/>
                </a:lnTo>
                <a:lnTo>
                  <a:pt x="0" y="634032"/>
                </a:lnTo>
                <a:lnTo>
                  <a:pt x="637546" y="634032"/>
                </a:lnTo>
                <a:lnTo>
                  <a:pt x="637546" y="0"/>
                </a:lnTo>
                <a:close/>
              </a:path>
            </a:pathLst>
          </a:custGeom>
          <a:solidFill>
            <a:srgbClr val="CE036A"/>
          </a:solidFill>
        </p:spPr>
        <p:txBody>
          <a:bodyPr wrap="square" lIns="0" tIns="0" rIns="0" bIns="0" rtlCol="0"/>
          <a:lstStyle/>
          <a:p>
            <a:endParaRPr/>
          </a:p>
        </p:txBody>
      </p:sp>
      <p:sp>
        <p:nvSpPr>
          <p:cNvPr id="23" name="bg object 23"/>
          <p:cNvSpPr/>
          <p:nvPr/>
        </p:nvSpPr>
        <p:spPr>
          <a:xfrm>
            <a:off x="7315200" y="362711"/>
            <a:ext cx="1828800" cy="4114800"/>
          </a:xfrm>
          <a:custGeom>
            <a:avLst/>
            <a:gdLst/>
            <a:ahLst/>
            <a:cxnLst/>
            <a:rect l="l" t="t" r="r" b="b"/>
            <a:pathLst>
              <a:path w="1828800" h="4114800">
                <a:moveTo>
                  <a:pt x="1828800" y="0"/>
                </a:moveTo>
                <a:lnTo>
                  <a:pt x="0" y="0"/>
                </a:lnTo>
                <a:lnTo>
                  <a:pt x="0" y="4114800"/>
                </a:lnTo>
                <a:lnTo>
                  <a:pt x="1828800" y="4114800"/>
                </a:lnTo>
                <a:lnTo>
                  <a:pt x="1828800" y="0"/>
                </a:lnTo>
                <a:close/>
              </a:path>
            </a:pathLst>
          </a:custGeom>
          <a:solidFill>
            <a:srgbClr val="FFFFFF"/>
          </a:solidFill>
        </p:spPr>
        <p:txBody>
          <a:bodyPr wrap="square" lIns="0" tIns="0" rIns="0" bIns="0" rtlCol="0"/>
          <a:lstStyle/>
          <a:p>
            <a:endParaRPr/>
          </a:p>
        </p:txBody>
      </p:sp>
      <p:sp>
        <p:nvSpPr>
          <p:cNvPr id="2" name="Holder 2"/>
          <p:cNvSpPr>
            <a:spLocks noGrp="1"/>
          </p:cNvSpPr>
          <p:nvPr>
            <p:ph type="ctrTitle"/>
          </p:nvPr>
        </p:nvSpPr>
        <p:spPr>
          <a:xfrm>
            <a:off x="3264789" y="250647"/>
            <a:ext cx="2614421" cy="39179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12/18/2023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rgbClr val="7A2D92"/>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12/18/2023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457247" y="4780796"/>
            <a:ext cx="1825990" cy="260059"/>
          </a:xfrm>
          <a:prstGeom prst="rect">
            <a:avLst/>
          </a:prstGeom>
        </p:spPr>
      </p:pic>
      <p:sp>
        <p:nvSpPr>
          <p:cNvPr id="17" name="bg object 17"/>
          <p:cNvSpPr/>
          <p:nvPr/>
        </p:nvSpPr>
        <p:spPr>
          <a:xfrm>
            <a:off x="8491685" y="787716"/>
            <a:ext cx="637540" cy="638175"/>
          </a:xfrm>
          <a:custGeom>
            <a:avLst/>
            <a:gdLst/>
            <a:ahLst/>
            <a:cxnLst/>
            <a:rect l="l" t="t" r="r" b="b"/>
            <a:pathLst>
              <a:path w="637540" h="638175">
                <a:moveTo>
                  <a:pt x="318785" y="0"/>
                </a:moveTo>
                <a:lnTo>
                  <a:pt x="272473" y="3538"/>
                </a:lnTo>
                <a:lnTo>
                  <a:pt x="228004" y="13793"/>
                </a:lnTo>
                <a:lnTo>
                  <a:pt x="185921" y="30223"/>
                </a:lnTo>
                <a:lnTo>
                  <a:pt x="146762" y="52286"/>
                </a:lnTo>
                <a:lnTo>
                  <a:pt x="111070" y="79441"/>
                </a:lnTo>
                <a:lnTo>
                  <a:pt x="79386" y="111145"/>
                </a:lnTo>
                <a:lnTo>
                  <a:pt x="52249" y="146857"/>
                </a:lnTo>
                <a:lnTo>
                  <a:pt x="30201" y="186036"/>
                </a:lnTo>
                <a:lnTo>
                  <a:pt x="13783" y="228139"/>
                </a:lnTo>
                <a:lnTo>
                  <a:pt x="3536" y="272626"/>
                </a:lnTo>
                <a:lnTo>
                  <a:pt x="0" y="318953"/>
                </a:lnTo>
                <a:lnTo>
                  <a:pt x="3536" y="366106"/>
                </a:lnTo>
                <a:lnTo>
                  <a:pt x="13783" y="411097"/>
                </a:lnTo>
                <a:lnTo>
                  <a:pt x="30201" y="453436"/>
                </a:lnTo>
                <a:lnTo>
                  <a:pt x="52249" y="492633"/>
                </a:lnTo>
                <a:lnTo>
                  <a:pt x="79386" y="528196"/>
                </a:lnTo>
                <a:lnTo>
                  <a:pt x="111070" y="559635"/>
                </a:lnTo>
                <a:lnTo>
                  <a:pt x="146762" y="586458"/>
                </a:lnTo>
                <a:lnTo>
                  <a:pt x="185921" y="608175"/>
                </a:lnTo>
                <a:lnTo>
                  <a:pt x="228004" y="624295"/>
                </a:lnTo>
                <a:lnTo>
                  <a:pt x="272473" y="634327"/>
                </a:lnTo>
                <a:lnTo>
                  <a:pt x="318785" y="637780"/>
                </a:lnTo>
                <a:lnTo>
                  <a:pt x="365949" y="634327"/>
                </a:lnTo>
                <a:lnTo>
                  <a:pt x="410941" y="624295"/>
                </a:lnTo>
                <a:lnTo>
                  <a:pt x="453274" y="608175"/>
                </a:lnTo>
                <a:lnTo>
                  <a:pt x="492457" y="586458"/>
                </a:lnTo>
                <a:lnTo>
                  <a:pt x="528003" y="559635"/>
                </a:lnTo>
                <a:lnTo>
                  <a:pt x="559421" y="528196"/>
                </a:lnTo>
                <a:lnTo>
                  <a:pt x="586224" y="492633"/>
                </a:lnTo>
                <a:lnTo>
                  <a:pt x="607921" y="453436"/>
                </a:lnTo>
                <a:lnTo>
                  <a:pt x="624025" y="411097"/>
                </a:lnTo>
                <a:lnTo>
                  <a:pt x="634046" y="366106"/>
                </a:lnTo>
                <a:lnTo>
                  <a:pt x="637495" y="318953"/>
                </a:lnTo>
                <a:lnTo>
                  <a:pt x="634046" y="272626"/>
                </a:lnTo>
                <a:lnTo>
                  <a:pt x="624025" y="228139"/>
                </a:lnTo>
                <a:lnTo>
                  <a:pt x="607921" y="186036"/>
                </a:lnTo>
                <a:lnTo>
                  <a:pt x="586224" y="146857"/>
                </a:lnTo>
                <a:lnTo>
                  <a:pt x="559421" y="111145"/>
                </a:lnTo>
                <a:lnTo>
                  <a:pt x="528003" y="79441"/>
                </a:lnTo>
                <a:lnTo>
                  <a:pt x="492457" y="52286"/>
                </a:lnTo>
                <a:lnTo>
                  <a:pt x="453274" y="30223"/>
                </a:lnTo>
                <a:lnTo>
                  <a:pt x="410941" y="13793"/>
                </a:lnTo>
                <a:lnTo>
                  <a:pt x="365949" y="3538"/>
                </a:lnTo>
                <a:lnTo>
                  <a:pt x="318785" y="0"/>
                </a:lnTo>
                <a:close/>
              </a:path>
            </a:pathLst>
          </a:custGeom>
          <a:solidFill>
            <a:srgbClr val="7A2E92"/>
          </a:solidFill>
        </p:spPr>
        <p:txBody>
          <a:bodyPr wrap="square" lIns="0" tIns="0" rIns="0" bIns="0" rtlCol="0"/>
          <a:lstStyle/>
          <a:p>
            <a:endParaRPr/>
          </a:p>
        </p:txBody>
      </p:sp>
      <p:sp>
        <p:nvSpPr>
          <p:cNvPr id="18" name="bg object 18"/>
          <p:cNvSpPr/>
          <p:nvPr/>
        </p:nvSpPr>
        <p:spPr>
          <a:xfrm>
            <a:off x="7523988" y="1759392"/>
            <a:ext cx="634365" cy="638175"/>
          </a:xfrm>
          <a:custGeom>
            <a:avLst/>
            <a:gdLst/>
            <a:ahLst/>
            <a:cxnLst/>
            <a:rect l="l" t="t" r="r" b="b"/>
            <a:pathLst>
              <a:path w="634365" h="638175">
                <a:moveTo>
                  <a:pt x="315139" y="0"/>
                </a:moveTo>
                <a:lnTo>
                  <a:pt x="268833" y="3538"/>
                </a:lnTo>
                <a:lnTo>
                  <a:pt x="224369" y="13793"/>
                </a:lnTo>
                <a:lnTo>
                  <a:pt x="182289" y="30223"/>
                </a:lnTo>
                <a:lnTo>
                  <a:pt x="143132" y="52286"/>
                </a:lnTo>
                <a:lnTo>
                  <a:pt x="107441" y="79441"/>
                </a:lnTo>
                <a:lnTo>
                  <a:pt x="75757" y="111145"/>
                </a:lnTo>
                <a:lnTo>
                  <a:pt x="48620" y="146857"/>
                </a:lnTo>
                <a:lnTo>
                  <a:pt x="26572" y="186036"/>
                </a:lnTo>
                <a:lnTo>
                  <a:pt x="10153" y="228139"/>
                </a:lnTo>
                <a:lnTo>
                  <a:pt x="0" y="272216"/>
                </a:lnTo>
                <a:lnTo>
                  <a:pt x="0" y="366548"/>
                </a:lnTo>
                <a:lnTo>
                  <a:pt x="10153" y="411143"/>
                </a:lnTo>
                <a:lnTo>
                  <a:pt x="26572" y="453491"/>
                </a:lnTo>
                <a:lnTo>
                  <a:pt x="48620" y="492689"/>
                </a:lnTo>
                <a:lnTo>
                  <a:pt x="75757" y="528248"/>
                </a:lnTo>
                <a:lnTo>
                  <a:pt x="107441" y="559678"/>
                </a:lnTo>
                <a:lnTo>
                  <a:pt x="143132" y="586490"/>
                </a:lnTo>
                <a:lnTo>
                  <a:pt x="182289" y="608196"/>
                </a:lnTo>
                <a:lnTo>
                  <a:pt x="224369" y="624306"/>
                </a:lnTo>
                <a:lnTo>
                  <a:pt x="268833" y="634330"/>
                </a:lnTo>
                <a:lnTo>
                  <a:pt x="315139" y="637780"/>
                </a:lnTo>
                <a:lnTo>
                  <a:pt x="362293" y="634330"/>
                </a:lnTo>
                <a:lnTo>
                  <a:pt x="407284" y="624306"/>
                </a:lnTo>
                <a:lnTo>
                  <a:pt x="449620" y="608196"/>
                </a:lnTo>
                <a:lnTo>
                  <a:pt x="488812" y="586490"/>
                </a:lnTo>
                <a:lnTo>
                  <a:pt x="524369" y="559678"/>
                </a:lnTo>
                <a:lnTo>
                  <a:pt x="555801" y="528248"/>
                </a:lnTo>
                <a:lnTo>
                  <a:pt x="582618" y="492689"/>
                </a:lnTo>
                <a:lnTo>
                  <a:pt x="604330" y="453491"/>
                </a:lnTo>
                <a:lnTo>
                  <a:pt x="620445" y="411143"/>
                </a:lnTo>
                <a:lnTo>
                  <a:pt x="630473" y="366134"/>
                </a:lnTo>
                <a:lnTo>
                  <a:pt x="633925" y="318953"/>
                </a:lnTo>
                <a:lnTo>
                  <a:pt x="630473" y="272626"/>
                </a:lnTo>
                <a:lnTo>
                  <a:pt x="620445" y="228139"/>
                </a:lnTo>
                <a:lnTo>
                  <a:pt x="604330" y="186036"/>
                </a:lnTo>
                <a:lnTo>
                  <a:pt x="582618" y="146857"/>
                </a:lnTo>
                <a:lnTo>
                  <a:pt x="555801" y="111145"/>
                </a:lnTo>
                <a:lnTo>
                  <a:pt x="524369" y="79441"/>
                </a:lnTo>
                <a:lnTo>
                  <a:pt x="488812" y="52286"/>
                </a:lnTo>
                <a:lnTo>
                  <a:pt x="449620" y="30223"/>
                </a:lnTo>
                <a:lnTo>
                  <a:pt x="407284" y="13793"/>
                </a:lnTo>
                <a:lnTo>
                  <a:pt x="362293" y="3538"/>
                </a:lnTo>
                <a:lnTo>
                  <a:pt x="315139" y="0"/>
                </a:lnTo>
                <a:close/>
              </a:path>
            </a:pathLst>
          </a:custGeom>
          <a:solidFill>
            <a:srgbClr val="7A2E92"/>
          </a:solidFill>
        </p:spPr>
        <p:txBody>
          <a:bodyPr wrap="square" lIns="0" tIns="0" rIns="0" bIns="0" rtlCol="0"/>
          <a:lstStyle/>
          <a:p>
            <a:endParaRPr/>
          </a:p>
        </p:txBody>
      </p:sp>
      <p:sp>
        <p:nvSpPr>
          <p:cNvPr id="19" name="bg object 19"/>
          <p:cNvSpPr/>
          <p:nvPr/>
        </p:nvSpPr>
        <p:spPr>
          <a:xfrm>
            <a:off x="8491685" y="1759392"/>
            <a:ext cx="637540" cy="638175"/>
          </a:xfrm>
          <a:custGeom>
            <a:avLst/>
            <a:gdLst/>
            <a:ahLst/>
            <a:cxnLst/>
            <a:rect l="l" t="t" r="r" b="b"/>
            <a:pathLst>
              <a:path w="637540" h="638175">
                <a:moveTo>
                  <a:pt x="637546" y="0"/>
                </a:moveTo>
                <a:lnTo>
                  <a:pt x="0" y="0"/>
                </a:lnTo>
                <a:lnTo>
                  <a:pt x="0" y="637780"/>
                </a:lnTo>
                <a:lnTo>
                  <a:pt x="637546" y="637780"/>
                </a:lnTo>
                <a:lnTo>
                  <a:pt x="637546" y="0"/>
                </a:lnTo>
                <a:close/>
              </a:path>
            </a:pathLst>
          </a:custGeom>
          <a:solidFill>
            <a:srgbClr val="CE036A"/>
          </a:solidFill>
        </p:spPr>
        <p:txBody>
          <a:bodyPr wrap="square" lIns="0" tIns="0" rIns="0" bIns="0" rtlCol="0"/>
          <a:lstStyle/>
          <a:p>
            <a:endParaRPr/>
          </a:p>
        </p:txBody>
      </p:sp>
      <p:sp>
        <p:nvSpPr>
          <p:cNvPr id="20" name="bg object 20"/>
          <p:cNvSpPr/>
          <p:nvPr/>
        </p:nvSpPr>
        <p:spPr>
          <a:xfrm>
            <a:off x="7523988" y="2734891"/>
            <a:ext cx="634365" cy="634365"/>
          </a:xfrm>
          <a:custGeom>
            <a:avLst/>
            <a:gdLst/>
            <a:ahLst/>
            <a:cxnLst/>
            <a:rect l="l" t="t" r="r" b="b"/>
            <a:pathLst>
              <a:path w="634365" h="634364">
                <a:moveTo>
                  <a:pt x="633915" y="0"/>
                </a:moveTo>
                <a:lnTo>
                  <a:pt x="0" y="0"/>
                </a:lnTo>
                <a:lnTo>
                  <a:pt x="0" y="634032"/>
                </a:lnTo>
                <a:lnTo>
                  <a:pt x="633915" y="634032"/>
                </a:lnTo>
                <a:lnTo>
                  <a:pt x="633915" y="0"/>
                </a:lnTo>
                <a:close/>
              </a:path>
            </a:pathLst>
          </a:custGeom>
          <a:solidFill>
            <a:srgbClr val="CE036A"/>
          </a:solidFill>
        </p:spPr>
        <p:txBody>
          <a:bodyPr wrap="square" lIns="0" tIns="0" rIns="0" bIns="0" rtlCol="0"/>
          <a:lstStyle/>
          <a:p>
            <a:endParaRPr/>
          </a:p>
        </p:txBody>
      </p:sp>
      <p:sp>
        <p:nvSpPr>
          <p:cNvPr id="21" name="bg object 21"/>
          <p:cNvSpPr/>
          <p:nvPr/>
        </p:nvSpPr>
        <p:spPr>
          <a:xfrm>
            <a:off x="8491685" y="2734866"/>
            <a:ext cx="637540" cy="634365"/>
          </a:xfrm>
          <a:custGeom>
            <a:avLst/>
            <a:gdLst/>
            <a:ahLst/>
            <a:cxnLst/>
            <a:rect l="l" t="t" r="r" b="b"/>
            <a:pathLst>
              <a:path w="637540" h="634364">
                <a:moveTo>
                  <a:pt x="318785" y="0"/>
                </a:moveTo>
                <a:lnTo>
                  <a:pt x="272473" y="3450"/>
                </a:lnTo>
                <a:lnTo>
                  <a:pt x="228004" y="13462"/>
                </a:lnTo>
                <a:lnTo>
                  <a:pt x="185921" y="29530"/>
                </a:lnTo>
                <a:lnTo>
                  <a:pt x="146762" y="51145"/>
                </a:lnTo>
                <a:lnTo>
                  <a:pt x="111070" y="77800"/>
                </a:lnTo>
                <a:lnTo>
                  <a:pt x="79386" y="108987"/>
                </a:lnTo>
                <a:lnTo>
                  <a:pt x="52249" y="144200"/>
                </a:lnTo>
                <a:lnTo>
                  <a:pt x="30201" y="182931"/>
                </a:lnTo>
                <a:lnTo>
                  <a:pt x="13783" y="224672"/>
                </a:lnTo>
                <a:lnTo>
                  <a:pt x="3536" y="268915"/>
                </a:lnTo>
                <a:lnTo>
                  <a:pt x="0" y="315155"/>
                </a:lnTo>
                <a:lnTo>
                  <a:pt x="3536" y="362326"/>
                </a:lnTo>
                <a:lnTo>
                  <a:pt x="13783" y="407333"/>
                </a:lnTo>
                <a:lnTo>
                  <a:pt x="30201" y="449685"/>
                </a:lnTo>
                <a:lnTo>
                  <a:pt x="52249" y="488891"/>
                </a:lnTo>
                <a:lnTo>
                  <a:pt x="79386" y="524461"/>
                </a:lnTo>
                <a:lnTo>
                  <a:pt x="111070" y="555905"/>
                </a:lnTo>
                <a:lnTo>
                  <a:pt x="146762" y="582732"/>
                </a:lnTo>
                <a:lnTo>
                  <a:pt x="185921" y="604451"/>
                </a:lnTo>
                <a:lnTo>
                  <a:pt x="228004" y="620572"/>
                </a:lnTo>
                <a:lnTo>
                  <a:pt x="272473" y="630605"/>
                </a:lnTo>
                <a:lnTo>
                  <a:pt x="318785" y="634058"/>
                </a:lnTo>
                <a:lnTo>
                  <a:pt x="365949" y="630605"/>
                </a:lnTo>
                <a:lnTo>
                  <a:pt x="410941" y="620572"/>
                </a:lnTo>
                <a:lnTo>
                  <a:pt x="453274" y="604451"/>
                </a:lnTo>
                <a:lnTo>
                  <a:pt x="492457" y="582732"/>
                </a:lnTo>
                <a:lnTo>
                  <a:pt x="528003" y="555905"/>
                </a:lnTo>
                <a:lnTo>
                  <a:pt x="559421" y="524461"/>
                </a:lnTo>
                <a:lnTo>
                  <a:pt x="586224" y="488891"/>
                </a:lnTo>
                <a:lnTo>
                  <a:pt x="607921" y="449685"/>
                </a:lnTo>
                <a:lnTo>
                  <a:pt x="624025" y="407333"/>
                </a:lnTo>
                <a:lnTo>
                  <a:pt x="634046" y="362326"/>
                </a:lnTo>
                <a:lnTo>
                  <a:pt x="637495" y="315155"/>
                </a:lnTo>
                <a:lnTo>
                  <a:pt x="634046" y="268915"/>
                </a:lnTo>
                <a:lnTo>
                  <a:pt x="624025" y="224672"/>
                </a:lnTo>
                <a:lnTo>
                  <a:pt x="607921" y="182931"/>
                </a:lnTo>
                <a:lnTo>
                  <a:pt x="586224" y="144200"/>
                </a:lnTo>
                <a:lnTo>
                  <a:pt x="559421" y="108988"/>
                </a:lnTo>
                <a:lnTo>
                  <a:pt x="528003" y="77800"/>
                </a:lnTo>
                <a:lnTo>
                  <a:pt x="492457" y="51145"/>
                </a:lnTo>
                <a:lnTo>
                  <a:pt x="453274" y="29530"/>
                </a:lnTo>
                <a:lnTo>
                  <a:pt x="410941" y="13462"/>
                </a:lnTo>
                <a:lnTo>
                  <a:pt x="365949" y="3450"/>
                </a:lnTo>
                <a:lnTo>
                  <a:pt x="318785" y="0"/>
                </a:lnTo>
                <a:close/>
              </a:path>
            </a:pathLst>
          </a:custGeom>
          <a:solidFill>
            <a:srgbClr val="7A2E92"/>
          </a:solidFill>
        </p:spPr>
        <p:txBody>
          <a:bodyPr wrap="square" lIns="0" tIns="0" rIns="0" bIns="0" rtlCol="0"/>
          <a:lstStyle/>
          <a:p>
            <a:endParaRPr/>
          </a:p>
        </p:txBody>
      </p:sp>
      <p:sp>
        <p:nvSpPr>
          <p:cNvPr id="22" name="bg object 22"/>
          <p:cNvSpPr/>
          <p:nvPr/>
        </p:nvSpPr>
        <p:spPr>
          <a:xfrm>
            <a:off x="8491685" y="3706571"/>
            <a:ext cx="637540" cy="634365"/>
          </a:xfrm>
          <a:custGeom>
            <a:avLst/>
            <a:gdLst/>
            <a:ahLst/>
            <a:cxnLst/>
            <a:rect l="l" t="t" r="r" b="b"/>
            <a:pathLst>
              <a:path w="637540" h="634364">
                <a:moveTo>
                  <a:pt x="637546" y="0"/>
                </a:moveTo>
                <a:lnTo>
                  <a:pt x="0" y="0"/>
                </a:lnTo>
                <a:lnTo>
                  <a:pt x="0" y="634032"/>
                </a:lnTo>
                <a:lnTo>
                  <a:pt x="637546" y="634032"/>
                </a:lnTo>
                <a:lnTo>
                  <a:pt x="637546" y="0"/>
                </a:lnTo>
                <a:close/>
              </a:path>
            </a:pathLst>
          </a:custGeom>
          <a:solidFill>
            <a:srgbClr val="CE036A"/>
          </a:solidFill>
        </p:spPr>
        <p:txBody>
          <a:bodyPr wrap="square" lIns="0" tIns="0" rIns="0" bIns="0" rtlCol="0"/>
          <a:lstStyle/>
          <a:p>
            <a:endParaRPr/>
          </a:p>
        </p:txBody>
      </p:sp>
      <p:sp>
        <p:nvSpPr>
          <p:cNvPr id="23" name="bg object 23"/>
          <p:cNvSpPr/>
          <p:nvPr/>
        </p:nvSpPr>
        <p:spPr>
          <a:xfrm>
            <a:off x="7272528" y="362711"/>
            <a:ext cx="1871980" cy="4174490"/>
          </a:xfrm>
          <a:custGeom>
            <a:avLst/>
            <a:gdLst/>
            <a:ahLst/>
            <a:cxnLst/>
            <a:rect l="l" t="t" r="r" b="b"/>
            <a:pathLst>
              <a:path w="1871979" h="4174490">
                <a:moveTo>
                  <a:pt x="1871472" y="0"/>
                </a:moveTo>
                <a:lnTo>
                  <a:pt x="307340" y="0"/>
                </a:lnTo>
                <a:lnTo>
                  <a:pt x="307340" y="4114800"/>
                </a:lnTo>
                <a:lnTo>
                  <a:pt x="307263" y="4115816"/>
                </a:lnTo>
                <a:lnTo>
                  <a:pt x="306692" y="4138688"/>
                </a:lnTo>
                <a:lnTo>
                  <a:pt x="306768" y="4147566"/>
                </a:lnTo>
                <a:lnTo>
                  <a:pt x="306959" y="4161536"/>
                </a:lnTo>
                <a:lnTo>
                  <a:pt x="269011" y="4166616"/>
                </a:lnTo>
                <a:lnTo>
                  <a:pt x="231140" y="4164088"/>
                </a:lnTo>
                <a:lnTo>
                  <a:pt x="194398" y="4156456"/>
                </a:lnTo>
                <a:lnTo>
                  <a:pt x="159893" y="4142486"/>
                </a:lnTo>
                <a:lnTo>
                  <a:pt x="166458" y="4119638"/>
                </a:lnTo>
                <a:lnTo>
                  <a:pt x="167233" y="4114800"/>
                </a:lnTo>
                <a:lnTo>
                  <a:pt x="307340" y="4114800"/>
                </a:lnTo>
                <a:lnTo>
                  <a:pt x="307340" y="0"/>
                </a:lnTo>
                <a:lnTo>
                  <a:pt x="42672" y="0"/>
                </a:lnTo>
                <a:lnTo>
                  <a:pt x="42672" y="2005584"/>
                </a:lnTo>
                <a:lnTo>
                  <a:pt x="42672" y="2015744"/>
                </a:lnTo>
                <a:lnTo>
                  <a:pt x="42672" y="2310892"/>
                </a:lnTo>
                <a:lnTo>
                  <a:pt x="37719" y="2310892"/>
                </a:lnTo>
                <a:lnTo>
                  <a:pt x="37719" y="2015744"/>
                </a:lnTo>
                <a:lnTo>
                  <a:pt x="42672" y="2015744"/>
                </a:lnTo>
                <a:lnTo>
                  <a:pt x="42672" y="2005584"/>
                </a:lnTo>
                <a:lnTo>
                  <a:pt x="29591" y="2005584"/>
                </a:lnTo>
                <a:lnTo>
                  <a:pt x="27432" y="2007743"/>
                </a:lnTo>
                <a:lnTo>
                  <a:pt x="27432" y="2318893"/>
                </a:lnTo>
                <a:lnTo>
                  <a:pt x="29591" y="2321052"/>
                </a:lnTo>
                <a:lnTo>
                  <a:pt x="42672" y="2321052"/>
                </a:lnTo>
                <a:lnTo>
                  <a:pt x="42672" y="3117735"/>
                </a:lnTo>
                <a:lnTo>
                  <a:pt x="42672" y="3126803"/>
                </a:lnTo>
                <a:lnTo>
                  <a:pt x="42672" y="3166237"/>
                </a:lnTo>
                <a:lnTo>
                  <a:pt x="8763" y="3166237"/>
                </a:lnTo>
                <a:lnTo>
                  <a:pt x="13665" y="3149879"/>
                </a:lnTo>
                <a:lnTo>
                  <a:pt x="25463" y="3136392"/>
                </a:lnTo>
                <a:lnTo>
                  <a:pt x="42672" y="3126803"/>
                </a:lnTo>
                <a:lnTo>
                  <a:pt x="42672" y="3117735"/>
                </a:lnTo>
                <a:lnTo>
                  <a:pt x="38252" y="3119082"/>
                </a:lnTo>
                <a:lnTo>
                  <a:pt x="17170" y="3132226"/>
                </a:lnTo>
                <a:lnTo>
                  <a:pt x="4330" y="3149574"/>
                </a:lnTo>
                <a:lnTo>
                  <a:pt x="0" y="3171063"/>
                </a:lnTo>
                <a:lnTo>
                  <a:pt x="0" y="3174111"/>
                </a:lnTo>
                <a:lnTo>
                  <a:pt x="1905" y="3176016"/>
                </a:lnTo>
                <a:lnTo>
                  <a:pt x="42672" y="3176016"/>
                </a:lnTo>
                <a:lnTo>
                  <a:pt x="42672" y="4114800"/>
                </a:lnTo>
                <a:lnTo>
                  <a:pt x="158318" y="4114800"/>
                </a:lnTo>
                <a:lnTo>
                  <a:pt x="157124" y="4120896"/>
                </a:lnTo>
                <a:lnTo>
                  <a:pt x="150241" y="4142486"/>
                </a:lnTo>
                <a:lnTo>
                  <a:pt x="149352" y="4143756"/>
                </a:lnTo>
                <a:lnTo>
                  <a:pt x="150241" y="4146296"/>
                </a:lnTo>
                <a:lnTo>
                  <a:pt x="204444" y="4167886"/>
                </a:lnTo>
                <a:lnTo>
                  <a:pt x="260223" y="4174236"/>
                </a:lnTo>
                <a:lnTo>
                  <a:pt x="273316" y="4174236"/>
                </a:lnTo>
                <a:lnTo>
                  <a:pt x="299135" y="4171696"/>
                </a:lnTo>
                <a:lnTo>
                  <a:pt x="312166" y="4169156"/>
                </a:lnTo>
                <a:lnTo>
                  <a:pt x="313944" y="4169156"/>
                </a:lnTo>
                <a:lnTo>
                  <a:pt x="314833" y="4166616"/>
                </a:lnTo>
                <a:lnTo>
                  <a:pt x="314998" y="4138688"/>
                </a:lnTo>
                <a:lnTo>
                  <a:pt x="315493" y="4117086"/>
                </a:lnTo>
                <a:lnTo>
                  <a:pt x="315607" y="4114800"/>
                </a:lnTo>
                <a:lnTo>
                  <a:pt x="1871472" y="4114800"/>
                </a:lnTo>
                <a:lnTo>
                  <a:pt x="1871472" y="0"/>
                </a:lnTo>
                <a:close/>
              </a:path>
            </a:pathLst>
          </a:custGeom>
          <a:solidFill>
            <a:srgbClr val="FFFFFF"/>
          </a:solidFill>
        </p:spPr>
        <p:txBody>
          <a:bodyPr wrap="square" lIns="0" tIns="0" rIns="0" bIns="0" rtlCol="0"/>
          <a:lstStyle/>
          <a:p>
            <a:endParaRPr/>
          </a:p>
        </p:txBody>
      </p:sp>
      <p:sp>
        <p:nvSpPr>
          <p:cNvPr id="24" name="bg object 24"/>
          <p:cNvSpPr/>
          <p:nvPr/>
        </p:nvSpPr>
        <p:spPr>
          <a:xfrm>
            <a:off x="4821935" y="792479"/>
            <a:ext cx="3987165" cy="3837940"/>
          </a:xfrm>
          <a:custGeom>
            <a:avLst/>
            <a:gdLst/>
            <a:ahLst/>
            <a:cxnLst/>
            <a:rect l="l" t="t" r="r" b="b"/>
            <a:pathLst>
              <a:path w="3987165" h="3837940">
                <a:moveTo>
                  <a:pt x="0" y="3837432"/>
                </a:moveTo>
                <a:lnTo>
                  <a:pt x="3986784" y="3837432"/>
                </a:lnTo>
                <a:lnTo>
                  <a:pt x="3986784" y="0"/>
                </a:lnTo>
                <a:lnTo>
                  <a:pt x="0" y="0"/>
                </a:lnTo>
                <a:lnTo>
                  <a:pt x="0" y="3837432"/>
                </a:lnTo>
                <a:close/>
              </a:path>
            </a:pathLst>
          </a:custGeom>
          <a:ln w="9144">
            <a:solidFill>
              <a:srgbClr val="A6A6A6"/>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400" b="0" i="0">
                <a:solidFill>
                  <a:srgbClr val="7A2D92"/>
                </a:solidFill>
                <a:latin typeface="Calibri"/>
                <a:cs typeface="Calibri"/>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12/18/2023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rgbClr val="7A2D92"/>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12/18/2023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457247" y="4780796"/>
            <a:ext cx="1825990" cy="260059"/>
          </a:xfrm>
          <a:prstGeom prst="rect">
            <a:avLst/>
          </a:prstGeom>
        </p:spPr>
      </p:pic>
      <p:sp>
        <p:nvSpPr>
          <p:cNvPr id="17" name="bg object 17"/>
          <p:cNvSpPr/>
          <p:nvPr/>
        </p:nvSpPr>
        <p:spPr>
          <a:xfrm>
            <a:off x="8491685" y="787716"/>
            <a:ext cx="637540" cy="638175"/>
          </a:xfrm>
          <a:custGeom>
            <a:avLst/>
            <a:gdLst/>
            <a:ahLst/>
            <a:cxnLst/>
            <a:rect l="l" t="t" r="r" b="b"/>
            <a:pathLst>
              <a:path w="637540" h="638175">
                <a:moveTo>
                  <a:pt x="318785" y="0"/>
                </a:moveTo>
                <a:lnTo>
                  <a:pt x="272473" y="3538"/>
                </a:lnTo>
                <a:lnTo>
                  <a:pt x="228004" y="13793"/>
                </a:lnTo>
                <a:lnTo>
                  <a:pt x="185921" y="30223"/>
                </a:lnTo>
                <a:lnTo>
                  <a:pt x="146762" y="52286"/>
                </a:lnTo>
                <a:lnTo>
                  <a:pt x="111070" y="79441"/>
                </a:lnTo>
                <a:lnTo>
                  <a:pt x="79386" y="111145"/>
                </a:lnTo>
                <a:lnTo>
                  <a:pt x="52249" y="146857"/>
                </a:lnTo>
                <a:lnTo>
                  <a:pt x="30201" y="186036"/>
                </a:lnTo>
                <a:lnTo>
                  <a:pt x="13783" y="228139"/>
                </a:lnTo>
                <a:lnTo>
                  <a:pt x="3536" y="272626"/>
                </a:lnTo>
                <a:lnTo>
                  <a:pt x="0" y="318953"/>
                </a:lnTo>
                <a:lnTo>
                  <a:pt x="3536" y="366106"/>
                </a:lnTo>
                <a:lnTo>
                  <a:pt x="13783" y="411097"/>
                </a:lnTo>
                <a:lnTo>
                  <a:pt x="30201" y="453436"/>
                </a:lnTo>
                <a:lnTo>
                  <a:pt x="52249" y="492633"/>
                </a:lnTo>
                <a:lnTo>
                  <a:pt x="79386" y="528196"/>
                </a:lnTo>
                <a:lnTo>
                  <a:pt x="111070" y="559635"/>
                </a:lnTo>
                <a:lnTo>
                  <a:pt x="146762" y="586458"/>
                </a:lnTo>
                <a:lnTo>
                  <a:pt x="185921" y="608175"/>
                </a:lnTo>
                <a:lnTo>
                  <a:pt x="228004" y="624295"/>
                </a:lnTo>
                <a:lnTo>
                  <a:pt x="272473" y="634327"/>
                </a:lnTo>
                <a:lnTo>
                  <a:pt x="318785" y="637780"/>
                </a:lnTo>
                <a:lnTo>
                  <a:pt x="365949" y="634327"/>
                </a:lnTo>
                <a:lnTo>
                  <a:pt x="410941" y="624295"/>
                </a:lnTo>
                <a:lnTo>
                  <a:pt x="453274" y="608175"/>
                </a:lnTo>
                <a:lnTo>
                  <a:pt x="492457" y="586458"/>
                </a:lnTo>
                <a:lnTo>
                  <a:pt x="528003" y="559635"/>
                </a:lnTo>
                <a:lnTo>
                  <a:pt x="559421" y="528196"/>
                </a:lnTo>
                <a:lnTo>
                  <a:pt x="586224" y="492633"/>
                </a:lnTo>
                <a:lnTo>
                  <a:pt x="607921" y="453436"/>
                </a:lnTo>
                <a:lnTo>
                  <a:pt x="624025" y="411097"/>
                </a:lnTo>
                <a:lnTo>
                  <a:pt x="634046" y="366106"/>
                </a:lnTo>
                <a:lnTo>
                  <a:pt x="637495" y="318953"/>
                </a:lnTo>
                <a:lnTo>
                  <a:pt x="634046" y="272626"/>
                </a:lnTo>
                <a:lnTo>
                  <a:pt x="624025" y="228139"/>
                </a:lnTo>
                <a:lnTo>
                  <a:pt x="607921" y="186036"/>
                </a:lnTo>
                <a:lnTo>
                  <a:pt x="586224" y="146857"/>
                </a:lnTo>
                <a:lnTo>
                  <a:pt x="559421" y="111145"/>
                </a:lnTo>
                <a:lnTo>
                  <a:pt x="528003" y="79441"/>
                </a:lnTo>
                <a:lnTo>
                  <a:pt x="492457" y="52286"/>
                </a:lnTo>
                <a:lnTo>
                  <a:pt x="453274" y="30223"/>
                </a:lnTo>
                <a:lnTo>
                  <a:pt x="410941" y="13793"/>
                </a:lnTo>
                <a:lnTo>
                  <a:pt x="365949" y="3538"/>
                </a:lnTo>
                <a:lnTo>
                  <a:pt x="318785" y="0"/>
                </a:lnTo>
                <a:close/>
              </a:path>
            </a:pathLst>
          </a:custGeom>
          <a:solidFill>
            <a:srgbClr val="7A2E92"/>
          </a:solidFill>
        </p:spPr>
        <p:txBody>
          <a:bodyPr wrap="square" lIns="0" tIns="0" rIns="0" bIns="0" rtlCol="0"/>
          <a:lstStyle/>
          <a:p>
            <a:endParaRPr/>
          </a:p>
        </p:txBody>
      </p:sp>
      <p:sp>
        <p:nvSpPr>
          <p:cNvPr id="18" name="bg object 18"/>
          <p:cNvSpPr/>
          <p:nvPr/>
        </p:nvSpPr>
        <p:spPr>
          <a:xfrm>
            <a:off x="7523988" y="1759392"/>
            <a:ext cx="634365" cy="638175"/>
          </a:xfrm>
          <a:custGeom>
            <a:avLst/>
            <a:gdLst/>
            <a:ahLst/>
            <a:cxnLst/>
            <a:rect l="l" t="t" r="r" b="b"/>
            <a:pathLst>
              <a:path w="634365" h="638175">
                <a:moveTo>
                  <a:pt x="315139" y="0"/>
                </a:moveTo>
                <a:lnTo>
                  <a:pt x="268833" y="3538"/>
                </a:lnTo>
                <a:lnTo>
                  <a:pt x="224369" y="13793"/>
                </a:lnTo>
                <a:lnTo>
                  <a:pt x="182289" y="30223"/>
                </a:lnTo>
                <a:lnTo>
                  <a:pt x="143132" y="52286"/>
                </a:lnTo>
                <a:lnTo>
                  <a:pt x="107441" y="79441"/>
                </a:lnTo>
                <a:lnTo>
                  <a:pt x="75757" y="111145"/>
                </a:lnTo>
                <a:lnTo>
                  <a:pt x="48620" y="146857"/>
                </a:lnTo>
                <a:lnTo>
                  <a:pt x="26572" y="186036"/>
                </a:lnTo>
                <a:lnTo>
                  <a:pt x="10153" y="228139"/>
                </a:lnTo>
                <a:lnTo>
                  <a:pt x="0" y="272216"/>
                </a:lnTo>
                <a:lnTo>
                  <a:pt x="0" y="366548"/>
                </a:lnTo>
                <a:lnTo>
                  <a:pt x="10153" y="411143"/>
                </a:lnTo>
                <a:lnTo>
                  <a:pt x="26572" y="453491"/>
                </a:lnTo>
                <a:lnTo>
                  <a:pt x="48620" y="492689"/>
                </a:lnTo>
                <a:lnTo>
                  <a:pt x="75757" y="528248"/>
                </a:lnTo>
                <a:lnTo>
                  <a:pt x="107441" y="559678"/>
                </a:lnTo>
                <a:lnTo>
                  <a:pt x="143132" y="586490"/>
                </a:lnTo>
                <a:lnTo>
                  <a:pt x="182289" y="608196"/>
                </a:lnTo>
                <a:lnTo>
                  <a:pt x="224369" y="624306"/>
                </a:lnTo>
                <a:lnTo>
                  <a:pt x="268833" y="634330"/>
                </a:lnTo>
                <a:lnTo>
                  <a:pt x="315139" y="637780"/>
                </a:lnTo>
                <a:lnTo>
                  <a:pt x="362293" y="634330"/>
                </a:lnTo>
                <a:lnTo>
                  <a:pt x="407284" y="624306"/>
                </a:lnTo>
                <a:lnTo>
                  <a:pt x="449620" y="608196"/>
                </a:lnTo>
                <a:lnTo>
                  <a:pt x="488812" y="586490"/>
                </a:lnTo>
                <a:lnTo>
                  <a:pt x="524369" y="559678"/>
                </a:lnTo>
                <a:lnTo>
                  <a:pt x="555801" y="528248"/>
                </a:lnTo>
                <a:lnTo>
                  <a:pt x="582618" y="492689"/>
                </a:lnTo>
                <a:lnTo>
                  <a:pt x="604330" y="453491"/>
                </a:lnTo>
                <a:lnTo>
                  <a:pt x="620445" y="411143"/>
                </a:lnTo>
                <a:lnTo>
                  <a:pt x="630473" y="366134"/>
                </a:lnTo>
                <a:lnTo>
                  <a:pt x="633925" y="318953"/>
                </a:lnTo>
                <a:lnTo>
                  <a:pt x="630473" y="272626"/>
                </a:lnTo>
                <a:lnTo>
                  <a:pt x="620445" y="228139"/>
                </a:lnTo>
                <a:lnTo>
                  <a:pt x="604330" y="186036"/>
                </a:lnTo>
                <a:lnTo>
                  <a:pt x="582618" y="146857"/>
                </a:lnTo>
                <a:lnTo>
                  <a:pt x="555801" y="111145"/>
                </a:lnTo>
                <a:lnTo>
                  <a:pt x="524369" y="79441"/>
                </a:lnTo>
                <a:lnTo>
                  <a:pt x="488812" y="52286"/>
                </a:lnTo>
                <a:lnTo>
                  <a:pt x="449620" y="30223"/>
                </a:lnTo>
                <a:lnTo>
                  <a:pt x="407284" y="13793"/>
                </a:lnTo>
                <a:lnTo>
                  <a:pt x="362293" y="3538"/>
                </a:lnTo>
                <a:lnTo>
                  <a:pt x="315139" y="0"/>
                </a:lnTo>
                <a:close/>
              </a:path>
            </a:pathLst>
          </a:custGeom>
          <a:solidFill>
            <a:srgbClr val="7A2E92"/>
          </a:solidFill>
        </p:spPr>
        <p:txBody>
          <a:bodyPr wrap="square" lIns="0" tIns="0" rIns="0" bIns="0" rtlCol="0"/>
          <a:lstStyle/>
          <a:p>
            <a:endParaRPr/>
          </a:p>
        </p:txBody>
      </p:sp>
      <p:sp>
        <p:nvSpPr>
          <p:cNvPr id="19" name="bg object 19"/>
          <p:cNvSpPr/>
          <p:nvPr/>
        </p:nvSpPr>
        <p:spPr>
          <a:xfrm>
            <a:off x="8491685" y="1759392"/>
            <a:ext cx="637540" cy="638175"/>
          </a:xfrm>
          <a:custGeom>
            <a:avLst/>
            <a:gdLst/>
            <a:ahLst/>
            <a:cxnLst/>
            <a:rect l="l" t="t" r="r" b="b"/>
            <a:pathLst>
              <a:path w="637540" h="638175">
                <a:moveTo>
                  <a:pt x="637546" y="0"/>
                </a:moveTo>
                <a:lnTo>
                  <a:pt x="0" y="0"/>
                </a:lnTo>
                <a:lnTo>
                  <a:pt x="0" y="637780"/>
                </a:lnTo>
                <a:lnTo>
                  <a:pt x="637546" y="637780"/>
                </a:lnTo>
                <a:lnTo>
                  <a:pt x="637546" y="0"/>
                </a:lnTo>
                <a:close/>
              </a:path>
            </a:pathLst>
          </a:custGeom>
          <a:solidFill>
            <a:srgbClr val="CE036A"/>
          </a:solidFill>
        </p:spPr>
        <p:txBody>
          <a:bodyPr wrap="square" lIns="0" tIns="0" rIns="0" bIns="0" rtlCol="0"/>
          <a:lstStyle/>
          <a:p>
            <a:endParaRPr/>
          </a:p>
        </p:txBody>
      </p:sp>
      <p:sp>
        <p:nvSpPr>
          <p:cNvPr id="20" name="bg object 20"/>
          <p:cNvSpPr/>
          <p:nvPr/>
        </p:nvSpPr>
        <p:spPr>
          <a:xfrm>
            <a:off x="7523988" y="2734891"/>
            <a:ext cx="634365" cy="634365"/>
          </a:xfrm>
          <a:custGeom>
            <a:avLst/>
            <a:gdLst/>
            <a:ahLst/>
            <a:cxnLst/>
            <a:rect l="l" t="t" r="r" b="b"/>
            <a:pathLst>
              <a:path w="634365" h="634364">
                <a:moveTo>
                  <a:pt x="633915" y="0"/>
                </a:moveTo>
                <a:lnTo>
                  <a:pt x="0" y="0"/>
                </a:lnTo>
                <a:lnTo>
                  <a:pt x="0" y="634032"/>
                </a:lnTo>
                <a:lnTo>
                  <a:pt x="633915" y="634032"/>
                </a:lnTo>
                <a:lnTo>
                  <a:pt x="633915" y="0"/>
                </a:lnTo>
                <a:close/>
              </a:path>
            </a:pathLst>
          </a:custGeom>
          <a:solidFill>
            <a:srgbClr val="CE036A"/>
          </a:solidFill>
        </p:spPr>
        <p:txBody>
          <a:bodyPr wrap="square" lIns="0" tIns="0" rIns="0" bIns="0" rtlCol="0"/>
          <a:lstStyle/>
          <a:p>
            <a:endParaRPr/>
          </a:p>
        </p:txBody>
      </p:sp>
      <p:sp>
        <p:nvSpPr>
          <p:cNvPr id="21" name="bg object 21"/>
          <p:cNvSpPr/>
          <p:nvPr/>
        </p:nvSpPr>
        <p:spPr>
          <a:xfrm>
            <a:off x="8491685" y="2734866"/>
            <a:ext cx="637540" cy="634365"/>
          </a:xfrm>
          <a:custGeom>
            <a:avLst/>
            <a:gdLst/>
            <a:ahLst/>
            <a:cxnLst/>
            <a:rect l="l" t="t" r="r" b="b"/>
            <a:pathLst>
              <a:path w="637540" h="634364">
                <a:moveTo>
                  <a:pt x="318785" y="0"/>
                </a:moveTo>
                <a:lnTo>
                  <a:pt x="272473" y="3450"/>
                </a:lnTo>
                <a:lnTo>
                  <a:pt x="228004" y="13462"/>
                </a:lnTo>
                <a:lnTo>
                  <a:pt x="185921" y="29530"/>
                </a:lnTo>
                <a:lnTo>
                  <a:pt x="146762" y="51145"/>
                </a:lnTo>
                <a:lnTo>
                  <a:pt x="111070" y="77800"/>
                </a:lnTo>
                <a:lnTo>
                  <a:pt x="79386" y="108987"/>
                </a:lnTo>
                <a:lnTo>
                  <a:pt x="52249" y="144200"/>
                </a:lnTo>
                <a:lnTo>
                  <a:pt x="30201" y="182931"/>
                </a:lnTo>
                <a:lnTo>
                  <a:pt x="13783" y="224672"/>
                </a:lnTo>
                <a:lnTo>
                  <a:pt x="3536" y="268915"/>
                </a:lnTo>
                <a:lnTo>
                  <a:pt x="0" y="315155"/>
                </a:lnTo>
                <a:lnTo>
                  <a:pt x="3536" y="362326"/>
                </a:lnTo>
                <a:lnTo>
                  <a:pt x="13783" y="407333"/>
                </a:lnTo>
                <a:lnTo>
                  <a:pt x="30201" y="449685"/>
                </a:lnTo>
                <a:lnTo>
                  <a:pt x="52249" y="488891"/>
                </a:lnTo>
                <a:lnTo>
                  <a:pt x="79386" y="524461"/>
                </a:lnTo>
                <a:lnTo>
                  <a:pt x="111070" y="555905"/>
                </a:lnTo>
                <a:lnTo>
                  <a:pt x="146762" y="582732"/>
                </a:lnTo>
                <a:lnTo>
                  <a:pt x="185921" y="604451"/>
                </a:lnTo>
                <a:lnTo>
                  <a:pt x="228004" y="620572"/>
                </a:lnTo>
                <a:lnTo>
                  <a:pt x="272473" y="630605"/>
                </a:lnTo>
                <a:lnTo>
                  <a:pt x="318785" y="634058"/>
                </a:lnTo>
                <a:lnTo>
                  <a:pt x="365949" y="630605"/>
                </a:lnTo>
                <a:lnTo>
                  <a:pt x="410941" y="620572"/>
                </a:lnTo>
                <a:lnTo>
                  <a:pt x="453274" y="604451"/>
                </a:lnTo>
                <a:lnTo>
                  <a:pt x="492457" y="582732"/>
                </a:lnTo>
                <a:lnTo>
                  <a:pt x="528003" y="555905"/>
                </a:lnTo>
                <a:lnTo>
                  <a:pt x="559421" y="524461"/>
                </a:lnTo>
                <a:lnTo>
                  <a:pt x="586224" y="488891"/>
                </a:lnTo>
                <a:lnTo>
                  <a:pt x="607921" y="449685"/>
                </a:lnTo>
                <a:lnTo>
                  <a:pt x="624025" y="407333"/>
                </a:lnTo>
                <a:lnTo>
                  <a:pt x="634046" y="362326"/>
                </a:lnTo>
                <a:lnTo>
                  <a:pt x="637495" y="315155"/>
                </a:lnTo>
                <a:lnTo>
                  <a:pt x="634046" y="268915"/>
                </a:lnTo>
                <a:lnTo>
                  <a:pt x="624025" y="224672"/>
                </a:lnTo>
                <a:lnTo>
                  <a:pt x="607921" y="182931"/>
                </a:lnTo>
                <a:lnTo>
                  <a:pt x="586224" y="144200"/>
                </a:lnTo>
                <a:lnTo>
                  <a:pt x="559421" y="108988"/>
                </a:lnTo>
                <a:lnTo>
                  <a:pt x="528003" y="77800"/>
                </a:lnTo>
                <a:lnTo>
                  <a:pt x="492457" y="51145"/>
                </a:lnTo>
                <a:lnTo>
                  <a:pt x="453274" y="29530"/>
                </a:lnTo>
                <a:lnTo>
                  <a:pt x="410941" y="13462"/>
                </a:lnTo>
                <a:lnTo>
                  <a:pt x="365949" y="3450"/>
                </a:lnTo>
                <a:lnTo>
                  <a:pt x="318785" y="0"/>
                </a:lnTo>
                <a:close/>
              </a:path>
            </a:pathLst>
          </a:custGeom>
          <a:solidFill>
            <a:srgbClr val="7A2E92"/>
          </a:solidFill>
        </p:spPr>
        <p:txBody>
          <a:bodyPr wrap="square" lIns="0" tIns="0" rIns="0" bIns="0" rtlCol="0"/>
          <a:lstStyle/>
          <a:p>
            <a:endParaRPr/>
          </a:p>
        </p:txBody>
      </p:sp>
      <p:sp>
        <p:nvSpPr>
          <p:cNvPr id="22" name="bg object 22"/>
          <p:cNvSpPr/>
          <p:nvPr/>
        </p:nvSpPr>
        <p:spPr>
          <a:xfrm>
            <a:off x="8491685" y="3706571"/>
            <a:ext cx="637540" cy="634365"/>
          </a:xfrm>
          <a:custGeom>
            <a:avLst/>
            <a:gdLst/>
            <a:ahLst/>
            <a:cxnLst/>
            <a:rect l="l" t="t" r="r" b="b"/>
            <a:pathLst>
              <a:path w="637540" h="634364">
                <a:moveTo>
                  <a:pt x="637546" y="0"/>
                </a:moveTo>
                <a:lnTo>
                  <a:pt x="0" y="0"/>
                </a:lnTo>
                <a:lnTo>
                  <a:pt x="0" y="634032"/>
                </a:lnTo>
                <a:lnTo>
                  <a:pt x="637546" y="634032"/>
                </a:lnTo>
                <a:lnTo>
                  <a:pt x="637546" y="0"/>
                </a:lnTo>
                <a:close/>
              </a:path>
            </a:pathLst>
          </a:custGeom>
          <a:solidFill>
            <a:srgbClr val="CE036A"/>
          </a:solidFill>
        </p:spPr>
        <p:txBody>
          <a:bodyPr wrap="square" lIns="0" tIns="0" rIns="0" bIns="0" rtlCol="0"/>
          <a:lstStyle/>
          <a:p>
            <a:endParaRPr/>
          </a:p>
        </p:txBody>
      </p:sp>
      <p:pic>
        <p:nvPicPr>
          <p:cNvPr id="23" name="bg object 23"/>
          <p:cNvPicPr/>
          <p:nvPr/>
        </p:nvPicPr>
        <p:blipFill>
          <a:blip r:embed="rId3" cstate="print"/>
          <a:stretch>
            <a:fillRect/>
          </a:stretch>
        </p:blipFill>
        <p:spPr>
          <a:xfrm>
            <a:off x="3897781" y="1454824"/>
            <a:ext cx="1369510" cy="1137868"/>
          </a:xfrm>
          <a:prstGeom prst="rect">
            <a:avLst/>
          </a:prstGeom>
        </p:spPr>
      </p:pic>
      <p:sp>
        <p:nvSpPr>
          <p:cNvPr id="24" name="bg object 24"/>
          <p:cNvSpPr/>
          <p:nvPr/>
        </p:nvSpPr>
        <p:spPr>
          <a:xfrm>
            <a:off x="304800" y="4629911"/>
            <a:ext cx="2286000" cy="457200"/>
          </a:xfrm>
          <a:custGeom>
            <a:avLst/>
            <a:gdLst/>
            <a:ahLst/>
            <a:cxnLst/>
            <a:rect l="l" t="t" r="r" b="b"/>
            <a:pathLst>
              <a:path w="2286000" h="457200">
                <a:moveTo>
                  <a:pt x="2286000" y="0"/>
                </a:moveTo>
                <a:lnTo>
                  <a:pt x="0" y="0"/>
                </a:lnTo>
                <a:lnTo>
                  <a:pt x="0" y="457200"/>
                </a:lnTo>
                <a:lnTo>
                  <a:pt x="2286000" y="457200"/>
                </a:lnTo>
                <a:lnTo>
                  <a:pt x="2286000" y="0"/>
                </a:lnTo>
                <a:close/>
              </a:path>
            </a:pathLst>
          </a:custGeom>
          <a:solidFill>
            <a:srgbClr val="FFFFFF"/>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12/18/2023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457247" y="4780796"/>
            <a:ext cx="1825990" cy="260059"/>
          </a:xfrm>
          <a:prstGeom prst="rect">
            <a:avLst/>
          </a:prstGeom>
        </p:spPr>
      </p:pic>
      <p:sp>
        <p:nvSpPr>
          <p:cNvPr id="17" name="bg object 17"/>
          <p:cNvSpPr/>
          <p:nvPr/>
        </p:nvSpPr>
        <p:spPr>
          <a:xfrm>
            <a:off x="8491685" y="787716"/>
            <a:ext cx="637540" cy="638175"/>
          </a:xfrm>
          <a:custGeom>
            <a:avLst/>
            <a:gdLst/>
            <a:ahLst/>
            <a:cxnLst/>
            <a:rect l="l" t="t" r="r" b="b"/>
            <a:pathLst>
              <a:path w="637540" h="638175">
                <a:moveTo>
                  <a:pt x="318785" y="0"/>
                </a:moveTo>
                <a:lnTo>
                  <a:pt x="272473" y="3538"/>
                </a:lnTo>
                <a:lnTo>
                  <a:pt x="228004" y="13793"/>
                </a:lnTo>
                <a:lnTo>
                  <a:pt x="185921" y="30223"/>
                </a:lnTo>
                <a:lnTo>
                  <a:pt x="146762" y="52286"/>
                </a:lnTo>
                <a:lnTo>
                  <a:pt x="111070" y="79441"/>
                </a:lnTo>
                <a:lnTo>
                  <a:pt x="79386" y="111145"/>
                </a:lnTo>
                <a:lnTo>
                  <a:pt x="52249" y="146857"/>
                </a:lnTo>
                <a:lnTo>
                  <a:pt x="30201" y="186036"/>
                </a:lnTo>
                <a:lnTo>
                  <a:pt x="13783" y="228139"/>
                </a:lnTo>
                <a:lnTo>
                  <a:pt x="3536" y="272626"/>
                </a:lnTo>
                <a:lnTo>
                  <a:pt x="0" y="318953"/>
                </a:lnTo>
                <a:lnTo>
                  <a:pt x="3536" y="366106"/>
                </a:lnTo>
                <a:lnTo>
                  <a:pt x="13783" y="411097"/>
                </a:lnTo>
                <a:lnTo>
                  <a:pt x="30201" y="453436"/>
                </a:lnTo>
                <a:lnTo>
                  <a:pt x="52249" y="492633"/>
                </a:lnTo>
                <a:lnTo>
                  <a:pt x="79386" y="528196"/>
                </a:lnTo>
                <a:lnTo>
                  <a:pt x="111070" y="559635"/>
                </a:lnTo>
                <a:lnTo>
                  <a:pt x="146762" y="586458"/>
                </a:lnTo>
                <a:lnTo>
                  <a:pt x="185921" y="608175"/>
                </a:lnTo>
                <a:lnTo>
                  <a:pt x="228004" y="624295"/>
                </a:lnTo>
                <a:lnTo>
                  <a:pt x="272473" y="634327"/>
                </a:lnTo>
                <a:lnTo>
                  <a:pt x="318785" y="637780"/>
                </a:lnTo>
                <a:lnTo>
                  <a:pt x="365949" y="634327"/>
                </a:lnTo>
                <a:lnTo>
                  <a:pt x="410941" y="624295"/>
                </a:lnTo>
                <a:lnTo>
                  <a:pt x="453274" y="608175"/>
                </a:lnTo>
                <a:lnTo>
                  <a:pt x="492457" y="586458"/>
                </a:lnTo>
                <a:lnTo>
                  <a:pt x="528003" y="559635"/>
                </a:lnTo>
                <a:lnTo>
                  <a:pt x="559421" y="528196"/>
                </a:lnTo>
                <a:lnTo>
                  <a:pt x="586224" y="492633"/>
                </a:lnTo>
                <a:lnTo>
                  <a:pt x="607921" y="453436"/>
                </a:lnTo>
                <a:lnTo>
                  <a:pt x="624025" y="411097"/>
                </a:lnTo>
                <a:lnTo>
                  <a:pt x="634046" y="366106"/>
                </a:lnTo>
                <a:lnTo>
                  <a:pt x="637495" y="318953"/>
                </a:lnTo>
                <a:lnTo>
                  <a:pt x="634046" y="272626"/>
                </a:lnTo>
                <a:lnTo>
                  <a:pt x="624025" y="228139"/>
                </a:lnTo>
                <a:lnTo>
                  <a:pt x="607921" y="186036"/>
                </a:lnTo>
                <a:lnTo>
                  <a:pt x="586224" y="146857"/>
                </a:lnTo>
                <a:lnTo>
                  <a:pt x="559421" y="111145"/>
                </a:lnTo>
                <a:lnTo>
                  <a:pt x="528003" y="79441"/>
                </a:lnTo>
                <a:lnTo>
                  <a:pt x="492457" y="52286"/>
                </a:lnTo>
                <a:lnTo>
                  <a:pt x="453274" y="30223"/>
                </a:lnTo>
                <a:lnTo>
                  <a:pt x="410941" y="13793"/>
                </a:lnTo>
                <a:lnTo>
                  <a:pt x="365949" y="3538"/>
                </a:lnTo>
                <a:lnTo>
                  <a:pt x="318785" y="0"/>
                </a:lnTo>
                <a:close/>
              </a:path>
            </a:pathLst>
          </a:custGeom>
          <a:solidFill>
            <a:srgbClr val="7A2E92"/>
          </a:solidFill>
        </p:spPr>
        <p:txBody>
          <a:bodyPr wrap="square" lIns="0" tIns="0" rIns="0" bIns="0" rtlCol="0"/>
          <a:lstStyle/>
          <a:p>
            <a:endParaRPr/>
          </a:p>
        </p:txBody>
      </p:sp>
      <p:sp>
        <p:nvSpPr>
          <p:cNvPr id="18" name="bg object 18"/>
          <p:cNvSpPr/>
          <p:nvPr/>
        </p:nvSpPr>
        <p:spPr>
          <a:xfrm>
            <a:off x="7523988" y="1759392"/>
            <a:ext cx="634365" cy="638175"/>
          </a:xfrm>
          <a:custGeom>
            <a:avLst/>
            <a:gdLst/>
            <a:ahLst/>
            <a:cxnLst/>
            <a:rect l="l" t="t" r="r" b="b"/>
            <a:pathLst>
              <a:path w="634365" h="638175">
                <a:moveTo>
                  <a:pt x="315139" y="0"/>
                </a:moveTo>
                <a:lnTo>
                  <a:pt x="268833" y="3538"/>
                </a:lnTo>
                <a:lnTo>
                  <a:pt x="224369" y="13793"/>
                </a:lnTo>
                <a:lnTo>
                  <a:pt x="182289" y="30223"/>
                </a:lnTo>
                <a:lnTo>
                  <a:pt x="143132" y="52286"/>
                </a:lnTo>
                <a:lnTo>
                  <a:pt x="107441" y="79441"/>
                </a:lnTo>
                <a:lnTo>
                  <a:pt x="75757" y="111145"/>
                </a:lnTo>
                <a:lnTo>
                  <a:pt x="48620" y="146857"/>
                </a:lnTo>
                <a:lnTo>
                  <a:pt x="26572" y="186036"/>
                </a:lnTo>
                <a:lnTo>
                  <a:pt x="10153" y="228139"/>
                </a:lnTo>
                <a:lnTo>
                  <a:pt x="0" y="272216"/>
                </a:lnTo>
                <a:lnTo>
                  <a:pt x="0" y="366548"/>
                </a:lnTo>
                <a:lnTo>
                  <a:pt x="10153" y="411143"/>
                </a:lnTo>
                <a:lnTo>
                  <a:pt x="26572" y="453491"/>
                </a:lnTo>
                <a:lnTo>
                  <a:pt x="48620" y="492689"/>
                </a:lnTo>
                <a:lnTo>
                  <a:pt x="75757" y="528248"/>
                </a:lnTo>
                <a:lnTo>
                  <a:pt x="107441" y="559678"/>
                </a:lnTo>
                <a:lnTo>
                  <a:pt x="143132" y="586490"/>
                </a:lnTo>
                <a:lnTo>
                  <a:pt x="182289" y="608196"/>
                </a:lnTo>
                <a:lnTo>
                  <a:pt x="224369" y="624306"/>
                </a:lnTo>
                <a:lnTo>
                  <a:pt x="268833" y="634330"/>
                </a:lnTo>
                <a:lnTo>
                  <a:pt x="315139" y="637780"/>
                </a:lnTo>
                <a:lnTo>
                  <a:pt x="362293" y="634330"/>
                </a:lnTo>
                <a:lnTo>
                  <a:pt x="407284" y="624306"/>
                </a:lnTo>
                <a:lnTo>
                  <a:pt x="449620" y="608196"/>
                </a:lnTo>
                <a:lnTo>
                  <a:pt x="488812" y="586490"/>
                </a:lnTo>
                <a:lnTo>
                  <a:pt x="524369" y="559678"/>
                </a:lnTo>
                <a:lnTo>
                  <a:pt x="555801" y="528248"/>
                </a:lnTo>
                <a:lnTo>
                  <a:pt x="582618" y="492689"/>
                </a:lnTo>
                <a:lnTo>
                  <a:pt x="604330" y="453491"/>
                </a:lnTo>
                <a:lnTo>
                  <a:pt x="620445" y="411143"/>
                </a:lnTo>
                <a:lnTo>
                  <a:pt x="630473" y="366134"/>
                </a:lnTo>
                <a:lnTo>
                  <a:pt x="633925" y="318953"/>
                </a:lnTo>
                <a:lnTo>
                  <a:pt x="630473" y="272626"/>
                </a:lnTo>
                <a:lnTo>
                  <a:pt x="620445" y="228139"/>
                </a:lnTo>
                <a:lnTo>
                  <a:pt x="604330" y="186036"/>
                </a:lnTo>
                <a:lnTo>
                  <a:pt x="582618" y="146857"/>
                </a:lnTo>
                <a:lnTo>
                  <a:pt x="555801" y="111145"/>
                </a:lnTo>
                <a:lnTo>
                  <a:pt x="524369" y="79441"/>
                </a:lnTo>
                <a:lnTo>
                  <a:pt x="488812" y="52286"/>
                </a:lnTo>
                <a:lnTo>
                  <a:pt x="449620" y="30223"/>
                </a:lnTo>
                <a:lnTo>
                  <a:pt x="407284" y="13793"/>
                </a:lnTo>
                <a:lnTo>
                  <a:pt x="362293" y="3538"/>
                </a:lnTo>
                <a:lnTo>
                  <a:pt x="315139" y="0"/>
                </a:lnTo>
                <a:close/>
              </a:path>
            </a:pathLst>
          </a:custGeom>
          <a:solidFill>
            <a:srgbClr val="7A2E92"/>
          </a:solidFill>
        </p:spPr>
        <p:txBody>
          <a:bodyPr wrap="square" lIns="0" tIns="0" rIns="0" bIns="0" rtlCol="0"/>
          <a:lstStyle/>
          <a:p>
            <a:endParaRPr/>
          </a:p>
        </p:txBody>
      </p:sp>
      <p:sp>
        <p:nvSpPr>
          <p:cNvPr id="19" name="bg object 19"/>
          <p:cNvSpPr/>
          <p:nvPr/>
        </p:nvSpPr>
        <p:spPr>
          <a:xfrm>
            <a:off x="8491685" y="1759392"/>
            <a:ext cx="637540" cy="638175"/>
          </a:xfrm>
          <a:custGeom>
            <a:avLst/>
            <a:gdLst/>
            <a:ahLst/>
            <a:cxnLst/>
            <a:rect l="l" t="t" r="r" b="b"/>
            <a:pathLst>
              <a:path w="637540" h="638175">
                <a:moveTo>
                  <a:pt x="637546" y="0"/>
                </a:moveTo>
                <a:lnTo>
                  <a:pt x="0" y="0"/>
                </a:lnTo>
                <a:lnTo>
                  <a:pt x="0" y="637780"/>
                </a:lnTo>
                <a:lnTo>
                  <a:pt x="637546" y="637780"/>
                </a:lnTo>
                <a:lnTo>
                  <a:pt x="637546" y="0"/>
                </a:lnTo>
                <a:close/>
              </a:path>
            </a:pathLst>
          </a:custGeom>
          <a:solidFill>
            <a:srgbClr val="CE036A"/>
          </a:solidFill>
        </p:spPr>
        <p:txBody>
          <a:bodyPr wrap="square" lIns="0" tIns="0" rIns="0" bIns="0" rtlCol="0"/>
          <a:lstStyle/>
          <a:p>
            <a:endParaRPr/>
          </a:p>
        </p:txBody>
      </p:sp>
      <p:sp>
        <p:nvSpPr>
          <p:cNvPr id="20" name="bg object 20"/>
          <p:cNvSpPr/>
          <p:nvPr/>
        </p:nvSpPr>
        <p:spPr>
          <a:xfrm>
            <a:off x="7523988" y="2734891"/>
            <a:ext cx="634365" cy="634365"/>
          </a:xfrm>
          <a:custGeom>
            <a:avLst/>
            <a:gdLst/>
            <a:ahLst/>
            <a:cxnLst/>
            <a:rect l="l" t="t" r="r" b="b"/>
            <a:pathLst>
              <a:path w="634365" h="634364">
                <a:moveTo>
                  <a:pt x="633915" y="0"/>
                </a:moveTo>
                <a:lnTo>
                  <a:pt x="0" y="0"/>
                </a:lnTo>
                <a:lnTo>
                  <a:pt x="0" y="634032"/>
                </a:lnTo>
                <a:lnTo>
                  <a:pt x="633915" y="634032"/>
                </a:lnTo>
                <a:lnTo>
                  <a:pt x="633915" y="0"/>
                </a:lnTo>
                <a:close/>
              </a:path>
            </a:pathLst>
          </a:custGeom>
          <a:solidFill>
            <a:srgbClr val="CE036A"/>
          </a:solidFill>
        </p:spPr>
        <p:txBody>
          <a:bodyPr wrap="square" lIns="0" tIns="0" rIns="0" bIns="0" rtlCol="0"/>
          <a:lstStyle/>
          <a:p>
            <a:endParaRPr/>
          </a:p>
        </p:txBody>
      </p:sp>
      <p:sp>
        <p:nvSpPr>
          <p:cNvPr id="21" name="bg object 21"/>
          <p:cNvSpPr/>
          <p:nvPr/>
        </p:nvSpPr>
        <p:spPr>
          <a:xfrm>
            <a:off x="8491685" y="2734866"/>
            <a:ext cx="637540" cy="634365"/>
          </a:xfrm>
          <a:custGeom>
            <a:avLst/>
            <a:gdLst/>
            <a:ahLst/>
            <a:cxnLst/>
            <a:rect l="l" t="t" r="r" b="b"/>
            <a:pathLst>
              <a:path w="637540" h="634364">
                <a:moveTo>
                  <a:pt x="318785" y="0"/>
                </a:moveTo>
                <a:lnTo>
                  <a:pt x="272473" y="3450"/>
                </a:lnTo>
                <a:lnTo>
                  <a:pt x="228004" y="13462"/>
                </a:lnTo>
                <a:lnTo>
                  <a:pt x="185921" y="29530"/>
                </a:lnTo>
                <a:lnTo>
                  <a:pt x="146762" y="51145"/>
                </a:lnTo>
                <a:lnTo>
                  <a:pt x="111070" y="77800"/>
                </a:lnTo>
                <a:lnTo>
                  <a:pt x="79386" y="108987"/>
                </a:lnTo>
                <a:lnTo>
                  <a:pt x="52249" y="144200"/>
                </a:lnTo>
                <a:lnTo>
                  <a:pt x="30201" y="182931"/>
                </a:lnTo>
                <a:lnTo>
                  <a:pt x="13783" y="224672"/>
                </a:lnTo>
                <a:lnTo>
                  <a:pt x="3536" y="268915"/>
                </a:lnTo>
                <a:lnTo>
                  <a:pt x="0" y="315155"/>
                </a:lnTo>
                <a:lnTo>
                  <a:pt x="3536" y="362326"/>
                </a:lnTo>
                <a:lnTo>
                  <a:pt x="13783" y="407333"/>
                </a:lnTo>
                <a:lnTo>
                  <a:pt x="30201" y="449685"/>
                </a:lnTo>
                <a:lnTo>
                  <a:pt x="52249" y="488891"/>
                </a:lnTo>
                <a:lnTo>
                  <a:pt x="79386" y="524461"/>
                </a:lnTo>
                <a:lnTo>
                  <a:pt x="111070" y="555905"/>
                </a:lnTo>
                <a:lnTo>
                  <a:pt x="146762" y="582732"/>
                </a:lnTo>
                <a:lnTo>
                  <a:pt x="185921" y="604451"/>
                </a:lnTo>
                <a:lnTo>
                  <a:pt x="228004" y="620572"/>
                </a:lnTo>
                <a:lnTo>
                  <a:pt x="272473" y="630605"/>
                </a:lnTo>
                <a:lnTo>
                  <a:pt x="318785" y="634058"/>
                </a:lnTo>
                <a:lnTo>
                  <a:pt x="365949" y="630605"/>
                </a:lnTo>
                <a:lnTo>
                  <a:pt x="410941" y="620572"/>
                </a:lnTo>
                <a:lnTo>
                  <a:pt x="453274" y="604451"/>
                </a:lnTo>
                <a:lnTo>
                  <a:pt x="492457" y="582732"/>
                </a:lnTo>
                <a:lnTo>
                  <a:pt x="528003" y="555905"/>
                </a:lnTo>
                <a:lnTo>
                  <a:pt x="559421" y="524461"/>
                </a:lnTo>
                <a:lnTo>
                  <a:pt x="586224" y="488891"/>
                </a:lnTo>
                <a:lnTo>
                  <a:pt x="607921" y="449685"/>
                </a:lnTo>
                <a:lnTo>
                  <a:pt x="624025" y="407333"/>
                </a:lnTo>
                <a:lnTo>
                  <a:pt x="634046" y="362326"/>
                </a:lnTo>
                <a:lnTo>
                  <a:pt x="637495" y="315155"/>
                </a:lnTo>
                <a:lnTo>
                  <a:pt x="634046" y="268915"/>
                </a:lnTo>
                <a:lnTo>
                  <a:pt x="624025" y="224672"/>
                </a:lnTo>
                <a:lnTo>
                  <a:pt x="607921" y="182931"/>
                </a:lnTo>
                <a:lnTo>
                  <a:pt x="586224" y="144200"/>
                </a:lnTo>
                <a:lnTo>
                  <a:pt x="559421" y="108988"/>
                </a:lnTo>
                <a:lnTo>
                  <a:pt x="528003" y="77800"/>
                </a:lnTo>
                <a:lnTo>
                  <a:pt x="492457" y="51145"/>
                </a:lnTo>
                <a:lnTo>
                  <a:pt x="453274" y="29530"/>
                </a:lnTo>
                <a:lnTo>
                  <a:pt x="410941" y="13462"/>
                </a:lnTo>
                <a:lnTo>
                  <a:pt x="365949" y="3450"/>
                </a:lnTo>
                <a:lnTo>
                  <a:pt x="318785" y="0"/>
                </a:lnTo>
                <a:close/>
              </a:path>
            </a:pathLst>
          </a:custGeom>
          <a:solidFill>
            <a:srgbClr val="7A2E92"/>
          </a:solidFill>
        </p:spPr>
        <p:txBody>
          <a:bodyPr wrap="square" lIns="0" tIns="0" rIns="0" bIns="0" rtlCol="0"/>
          <a:lstStyle/>
          <a:p>
            <a:endParaRPr/>
          </a:p>
        </p:txBody>
      </p:sp>
      <p:sp>
        <p:nvSpPr>
          <p:cNvPr id="22" name="bg object 22"/>
          <p:cNvSpPr/>
          <p:nvPr/>
        </p:nvSpPr>
        <p:spPr>
          <a:xfrm>
            <a:off x="8491685" y="3706571"/>
            <a:ext cx="637540" cy="634365"/>
          </a:xfrm>
          <a:custGeom>
            <a:avLst/>
            <a:gdLst/>
            <a:ahLst/>
            <a:cxnLst/>
            <a:rect l="l" t="t" r="r" b="b"/>
            <a:pathLst>
              <a:path w="637540" h="634364">
                <a:moveTo>
                  <a:pt x="637546" y="0"/>
                </a:moveTo>
                <a:lnTo>
                  <a:pt x="0" y="0"/>
                </a:lnTo>
                <a:lnTo>
                  <a:pt x="0" y="634032"/>
                </a:lnTo>
                <a:lnTo>
                  <a:pt x="637546" y="634032"/>
                </a:lnTo>
                <a:lnTo>
                  <a:pt x="637546" y="0"/>
                </a:lnTo>
                <a:close/>
              </a:path>
            </a:pathLst>
          </a:custGeom>
          <a:solidFill>
            <a:srgbClr val="CE036A"/>
          </a:solidFill>
        </p:spPr>
        <p:txBody>
          <a:bodyPr wrap="square" lIns="0" tIns="0" rIns="0" bIns="0" rtlCol="0"/>
          <a:lstStyle/>
          <a:p>
            <a:endParaRPr/>
          </a:p>
        </p:txBody>
      </p:sp>
      <p:sp>
        <p:nvSpPr>
          <p:cNvPr id="2" name="Holder 2"/>
          <p:cNvSpPr>
            <a:spLocks noGrp="1"/>
          </p:cNvSpPr>
          <p:nvPr>
            <p:ph type="title"/>
          </p:nvPr>
        </p:nvSpPr>
        <p:spPr>
          <a:xfrm>
            <a:off x="3505708" y="271398"/>
            <a:ext cx="2132583" cy="391159"/>
          </a:xfrm>
          <a:prstGeom prst="rect">
            <a:avLst/>
          </a:prstGeom>
        </p:spPr>
        <p:txBody>
          <a:bodyPr wrap="square" lIns="0" tIns="0" rIns="0" bIns="0">
            <a:spAutoFit/>
          </a:bodyPr>
          <a:lstStyle>
            <a:lvl1pPr>
              <a:defRPr sz="2400" b="0" i="0">
                <a:solidFill>
                  <a:srgbClr val="7A2D92"/>
                </a:solidFill>
                <a:latin typeface="Calibri"/>
                <a:cs typeface="Calibri"/>
              </a:defRPr>
            </a:lvl1pPr>
          </a:lstStyle>
          <a:p>
            <a:endParaRPr/>
          </a:p>
        </p:txBody>
      </p:sp>
      <p:sp>
        <p:nvSpPr>
          <p:cNvPr id="3" name="Holder 3"/>
          <p:cNvSpPr>
            <a:spLocks noGrp="1"/>
          </p:cNvSpPr>
          <p:nvPr>
            <p:ph type="body" idx="1"/>
          </p:nvPr>
        </p:nvSpPr>
        <p:spPr>
          <a:xfrm>
            <a:off x="383540" y="813942"/>
            <a:ext cx="8376919" cy="309816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12/18/2023</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3" Type="http://schemas.openxmlformats.org/officeDocument/2006/relationships/hyperlink" Target="https://www.tektutorialshub.com/angular/angular-passing-data-child-component/#the-child-component-with-input-decorator"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3" Type="http://schemas.openxmlformats.org/officeDocument/2006/relationships/hyperlink" Target="https://www.tektutorialshub.com/angular/understanding-viewchild-viewchildren-querylist-in-angular/" TargetMode="External"/><Relationship Id="rId2" Type="http://schemas.openxmlformats.org/officeDocument/2006/relationships/hyperlink" Target="https://www.tektutorialshub.com/angular/template-reference-variable-in-angular/" TargetMode="External"/><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14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14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jpg"/><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 name="object 21"/>
          <p:cNvSpPr/>
          <p:nvPr/>
        </p:nvSpPr>
        <p:spPr>
          <a:xfrm>
            <a:off x="7864011" y="238626"/>
            <a:ext cx="914400" cy="889472"/>
          </a:xfrm>
          <a:custGeom>
            <a:avLst/>
            <a:gdLst/>
            <a:ahLst/>
            <a:cxnLst/>
            <a:rect l="l" t="t" r="r" b="b"/>
            <a:pathLst>
              <a:path w="637540" h="638175">
                <a:moveTo>
                  <a:pt x="318790" y="0"/>
                </a:moveTo>
                <a:lnTo>
                  <a:pt x="272477" y="3538"/>
                </a:lnTo>
                <a:lnTo>
                  <a:pt x="228008" y="13793"/>
                </a:lnTo>
                <a:lnTo>
                  <a:pt x="185923" y="30223"/>
                </a:lnTo>
                <a:lnTo>
                  <a:pt x="146764" y="52286"/>
                </a:lnTo>
                <a:lnTo>
                  <a:pt x="111072" y="79441"/>
                </a:lnTo>
                <a:lnTo>
                  <a:pt x="79387" y="111145"/>
                </a:lnTo>
                <a:lnTo>
                  <a:pt x="52250" y="146857"/>
                </a:lnTo>
                <a:lnTo>
                  <a:pt x="30201" y="186036"/>
                </a:lnTo>
                <a:lnTo>
                  <a:pt x="13783" y="228139"/>
                </a:lnTo>
                <a:lnTo>
                  <a:pt x="3536" y="272626"/>
                </a:lnTo>
                <a:lnTo>
                  <a:pt x="0" y="318953"/>
                </a:lnTo>
                <a:lnTo>
                  <a:pt x="3536" y="366106"/>
                </a:lnTo>
                <a:lnTo>
                  <a:pt x="13783" y="411097"/>
                </a:lnTo>
                <a:lnTo>
                  <a:pt x="30201" y="453436"/>
                </a:lnTo>
                <a:lnTo>
                  <a:pt x="52250" y="492633"/>
                </a:lnTo>
                <a:lnTo>
                  <a:pt x="79387" y="528196"/>
                </a:lnTo>
                <a:lnTo>
                  <a:pt x="111072" y="559635"/>
                </a:lnTo>
                <a:lnTo>
                  <a:pt x="146764" y="586458"/>
                </a:lnTo>
                <a:lnTo>
                  <a:pt x="185923" y="608175"/>
                </a:lnTo>
                <a:lnTo>
                  <a:pt x="228008" y="624295"/>
                </a:lnTo>
                <a:lnTo>
                  <a:pt x="272477" y="634327"/>
                </a:lnTo>
                <a:lnTo>
                  <a:pt x="318790" y="637780"/>
                </a:lnTo>
                <a:lnTo>
                  <a:pt x="365954" y="634327"/>
                </a:lnTo>
                <a:lnTo>
                  <a:pt x="410947" y="624295"/>
                </a:lnTo>
                <a:lnTo>
                  <a:pt x="453280" y="608175"/>
                </a:lnTo>
                <a:lnTo>
                  <a:pt x="492464" y="586458"/>
                </a:lnTo>
                <a:lnTo>
                  <a:pt x="528010" y="559635"/>
                </a:lnTo>
                <a:lnTo>
                  <a:pt x="559429" y="528196"/>
                </a:lnTo>
                <a:lnTo>
                  <a:pt x="586232" y="492633"/>
                </a:lnTo>
                <a:lnTo>
                  <a:pt x="607930" y="453436"/>
                </a:lnTo>
                <a:lnTo>
                  <a:pt x="624034" y="411097"/>
                </a:lnTo>
                <a:lnTo>
                  <a:pt x="634055" y="366106"/>
                </a:lnTo>
                <a:lnTo>
                  <a:pt x="637504" y="318953"/>
                </a:lnTo>
                <a:lnTo>
                  <a:pt x="634055" y="272626"/>
                </a:lnTo>
                <a:lnTo>
                  <a:pt x="624034" y="228139"/>
                </a:lnTo>
                <a:lnTo>
                  <a:pt x="607930" y="186036"/>
                </a:lnTo>
                <a:lnTo>
                  <a:pt x="586232" y="146857"/>
                </a:lnTo>
                <a:lnTo>
                  <a:pt x="559429" y="111145"/>
                </a:lnTo>
                <a:lnTo>
                  <a:pt x="528010" y="79441"/>
                </a:lnTo>
                <a:lnTo>
                  <a:pt x="492464" y="52286"/>
                </a:lnTo>
                <a:lnTo>
                  <a:pt x="453280" y="30223"/>
                </a:lnTo>
                <a:lnTo>
                  <a:pt x="410947" y="13793"/>
                </a:lnTo>
                <a:lnTo>
                  <a:pt x="365954" y="3538"/>
                </a:lnTo>
                <a:lnTo>
                  <a:pt x="318790" y="0"/>
                </a:lnTo>
                <a:close/>
              </a:path>
            </a:pathLst>
          </a:custGeom>
          <a:solidFill>
            <a:srgbClr val="00B0F0"/>
          </a:solidFill>
        </p:spPr>
        <p:txBody>
          <a:bodyPr wrap="square" lIns="0" tIns="0" rIns="0" bIns="0" rtlCol="0"/>
          <a:lstStyle/>
          <a:p>
            <a:endParaRPr dirty="0"/>
          </a:p>
        </p:txBody>
      </p:sp>
      <p:sp>
        <p:nvSpPr>
          <p:cNvPr id="14" name="object 23"/>
          <p:cNvSpPr/>
          <p:nvPr/>
        </p:nvSpPr>
        <p:spPr>
          <a:xfrm>
            <a:off x="7848600" y="2820458"/>
            <a:ext cx="990600" cy="943968"/>
          </a:xfrm>
          <a:custGeom>
            <a:avLst/>
            <a:gdLst/>
            <a:ahLst/>
            <a:cxnLst/>
            <a:rect l="l" t="t" r="r" b="b"/>
            <a:pathLst>
              <a:path w="634364" h="638175">
                <a:moveTo>
                  <a:pt x="315144" y="0"/>
                </a:moveTo>
                <a:lnTo>
                  <a:pt x="268838" y="3538"/>
                </a:lnTo>
                <a:lnTo>
                  <a:pt x="224373" y="13793"/>
                </a:lnTo>
                <a:lnTo>
                  <a:pt x="182292" y="30223"/>
                </a:lnTo>
                <a:lnTo>
                  <a:pt x="143135" y="52286"/>
                </a:lnTo>
                <a:lnTo>
                  <a:pt x="107443" y="79441"/>
                </a:lnTo>
                <a:lnTo>
                  <a:pt x="75759" y="111145"/>
                </a:lnTo>
                <a:lnTo>
                  <a:pt x="48621" y="146857"/>
                </a:lnTo>
                <a:lnTo>
                  <a:pt x="26573" y="186036"/>
                </a:lnTo>
                <a:lnTo>
                  <a:pt x="10154" y="228139"/>
                </a:lnTo>
                <a:lnTo>
                  <a:pt x="0" y="272219"/>
                </a:lnTo>
                <a:lnTo>
                  <a:pt x="0" y="366546"/>
                </a:lnTo>
                <a:lnTo>
                  <a:pt x="10154" y="411143"/>
                </a:lnTo>
                <a:lnTo>
                  <a:pt x="26573" y="453491"/>
                </a:lnTo>
                <a:lnTo>
                  <a:pt x="48621" y="492689"/>
                </a:lnTo>
                <a:lnTo>
                  <a:pt x="75759" y="528248"/>
                </a:lnTo>
                <a:lnTo>
                  <a:pt x="107443" y="559678"/>
                </a:lnTo>
                <a:lnTo>
                  <a:pt x="143135" y="586490"/>
                </a:lnTo>
                <a:lnTo>
                  <a:pt x="182292" y="608196"/>
                </a:lnTo>
                <a:lnTo>
                  <a:pt x="224373" y="624306"/>
                </a:lnTo>
                <a:lnTo>
                  <a:pt x="268838" y="634330"/>
                </a:lnTo>
                <a:lnTo>
                  <a:pt x="315145" y="637780"/>
                </a:lnTo>
                <a:lnTo>
                  <a:pt x="362299" y="634330"/>
                </a:lnTo>
                <a:lnTo>
                  <a:pt x="407290" y="624306"/>
                </a:lnTo>
                <a:lnTo>
                  <a:pt x="449627" y="608196"/>
                </a:lnTo>
                <a:lnTo>
                  <a:pt x="488820" y="586490"/>
                </a:lnTo>
                <a:lnTo>
                  <a:pt x="524377" y="559678"/>
                </a:lnTo>
                <a:lnTo>
                  <a:pt x="555810" y="528248"/>
                </a:lnTo>
                <a:lnTo>
                  <a:pt x="582627" y="492689"/>
                </a:lnTo>
                <a:lnTo>
                  <a:pt x="604339" y="453491"/>
                </a:lnTo>
                <a:lnTo>
                  <a:pt x="620454" y="411143"/>
                </a:lnTo>
                <a:lnTo>
                  <a:pt x="630483" y="366134"/>
                </a:lnTo>
                <a:lnTo>
                  <a:pt x="633935" y="318953"/>
                </a:lnTo>
                <a:lnTo>
                  <a:pt x="630483" y="272626"/>
                </a:lnTo>
                <a:lnTo>
                  <a:pt x="620454" y="228139"/>
                </a:lnTo>
                <a:lnTo>
                  <a:pt x="604339" y="186036"/>
                </a:lnTo>
                <a:lnTo>
                  <a:pt x="582627" y="146857"/>
                </a:lnTo>
                <a:lnTo>
                  <a:pt x="555810" y="111145"/>
                </a:lnTo>
                <a:lnTo>
                  <a:pt x="524377" y="79441"/>
                </a:lnTo>
                <a:lnTo>
                  <a:pt x="488820" y="52286"/>
                </a:lnTo>
                <a:lnTo>
                  <a:pt x="449627" y="30223"/>
                </a:lnTo>
                <a:lnTo>
                  <a:pt x="407290" y="13793"/>
                </a:lnTo>
                <a:lnTo>
                  <a:pt x="362299" y="3538"/>
                </a:lnTo>
                <a:lnTo>
                  <a:pt x="315144" y="0"/>
                </a:lnTo>
                <a:close/>
              </a:path>
            </a:pathLst>
          </a:custGeom>
          <a:solidFill>
            <a:srgbClr val="C00000"/>
          </a:solidFill>
        </p:spPr>
        <p:txBody>
          <a:bodyPr wrap="square" lIns="0" tIns="0" rIns="0" bIns="0" rtlCol="0"/>
          <a:lstStyle/>
          <a:p>
            <a:endParaRPr dirty="0"/>
          </a:p>
        </p:txBody>
      </p:sp>
      <p:sp>
        <p:nvSpPr>
          <p:cNvPr id="6" name="object 6"/>
          <p:cNvSpPr/>
          <p:nvPr/>
        </p:nvSpPr>
        <p:spPr>
          <a:xfrm>
            <a:off x="1619199" y="504927"/>
            <a:ext cx="6350" cy="178435"/>
          </a:xfrm>
          <a:custGeom>
            <a:avLst/>
            <a:gdLst/>
            <a:ahLst/>
            <a:cxnLst/>
            <a:rect l="l" t="t" r="r" b="b"/>
            <a:pathLst>
              <a:path w="6350" h="178434">
                <a:moveTo>
                  <a:pt x="5999" y="0"/>
                </a:moveTo>
                <a:lnTo>
                  <a:pt x="0" y="0"/>
                </a:lnTo>
                <a:lnTo>
                  <a:pt x="0" y="177992"/>
                </a:lnTo>
                <a:lnTo>
                  <a:pt x="5999" y="177992"/>
                </a:lnTo>
                <a:lnTo>
                  <a:pt x="5999" y="0"/>
                </a:lnTo>
                <a:close/>
              </a:path>
            </a:pathLst>
          </a:custGeom>
          <a:solidFill>
            <a:srgbClr val="381652"/>
          </a:solidFill>
        </p:spPr>
        <p:txBody>
          <a:bodyPr wrap="square" lIns="0" tIns="0" rIns="0" bIns="0" rtlCol="0"/>
          <a:lstStyle/>
          <a:p>
            <a:endParaRPr dirty="0"/>
          </a:p>
        </p:txBody>
      </p:sp>
      <p:sp>
        <p:nvSpPr>
          <p:cNvPr id="33" name="object 33"/>
          <p:cNvSpPr txBox="1">
            <a:spLocks noGrp="1"/>
          </p:cNvSpPr>
          <p:nvPr>
            <p:ph type="title"/>
          </p:nvPr>
        </p:nvSpPr>
        <p:spPr>
          <a:xfrm>
            <a:off x="565659" y="1449434"/>
            <a:ext cx="3144104" cy="566822"/>
          </a:xfrm>
          <a:prstGeom prst="rect">
            <a:avLst/>
          </a:prstGeom>
        </p:spPr>
        <p:txBody>
          <a:bodyPr vert="horz" wrap="square" lIns="0" tIns="12700" rIns="0" bIns="0" rtlCol="0">
            <a:spAutoFit/>
          </a:bodyPr>
          <a:lstStyle/>
          <a:p>
            <a:pPr marL="12700">
              <a:lnSpc>
                <a:spcPct val="100000"/>
              </a:lnSpc>
              <a:spcBef>
                <a:spcPts val="20"/>
              </a:spcBef>
            </a:pPr>
            <a:r>
              <a:rPr sz="3600" b="1" spc="-5" dirty="0" smtClean="0">
                <a:solidFill>
                  <a:srgbClr val="DB0961"/>
                </a:solidFill>
                <a:latin typeface="Calibri"/>
                <a:cs typeface="Calibri"/>
              </a:rPr>
              <a:t>Angular</a:t>
            </a:r>
            <a:r>
              <a:rPr lang="en-IN" sz="3600" b="1" spc="-5" dirty="0" smtClean="0">
                <a:solidFill>
                  <a:srgbClr val="DB0961"/>
                </a:solidFill>
                <a:latin typeface="Calibri"/>
                <a:cs typeface="Calibri"/>
              </a:rPr>
              <a:t> Training</a:t>
            </a:r>
            <a:endParaRPr sz="3600" dirty="0">
              <a:latin typeface="Calibri"/>
              <a:cs typeface="Calibri"/>
            </a:endParaRPr>
          </a:p>
        </p:txBody>
      </p:sp>
      <p:pic>
        <p:nvPicPr>
          <p:cNvPr id="34" name="Picture 3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 y="-99408"/>
            <a:ext cx="2514600" cy="1414463"/>
          </a:xfrm>
          <a:prstGeom prst="rect">
            <a:avLst/>
          </a:prstGeom>
        </p:spPr>
      </p:pic>
      <p:sp>
        <p:nvSpPr>
          <p:cNvPr id="15" name="object 23"/>
          <p:cNvSpPr/>
          <p:nvPr/>
        </p:nvSpPr>
        <p:spPr>
          <a:xfrm>
            <a:off x="5181600" y="175044"/>
            <a:ext cx="838200" cy="838200"/>
          </a:xfrm>
          <a:custGeom>
            <a:avLst/>
            <a:gdLst/>
            <a:ahLst/>
            <a:cxnLst/>
            <a:rect l="l" t="t" r="r" b="b"/>
            <a:pathLst>
              <a:path w="634364" h="638175">
                <a:moveTo>
                  <a:pt x="315144" y="0"/>
                </a:moveTo>
                <a:lnTo>
                  <a:pt x="268838" y="3538"/>
                </a:lnTo>
                <a:lnTo>
                  <a:pt x="224373" y="13793"/>
                </a:lnTo>
                <a:lnTo>
                  <a:pt x="182292" y="30223"/>
                </a:lnTo>
                <a:lnTo>
                  <a:pt x="143135" y="52286"/>
                </a:lnTo>
                <a:lnTo>
                  <a:pt x="107443" y="79441"/>
                </a:lnTo>
                <a:lnTo>
                  <a:pt x="75759" y="111145"/>
                </a:lnTo>
                <a:lnTo>
                  <a:pt x="48621" y="146857"/>
                </a:lnTo>
                <a:lnTo>
                  <a:pt x="26573" y="186036"/>
                </a:lnTo>
                <a:lnTo>
                  <a:pt x="10154" y="228139"/>
                </a:lnTo>
                <a:lnTo>
                  <a:pt x="0" y="272219"/>
                </a:lnTo>
                <a:lnTo>
                  <a:pt x="0" y="366546"/>
                </a:lnTo>
                <a:lnTo>
                  <a:pt x="10154" y="411143"/>
                </a:lnTo>
                <a:lnTo>
                  <a:pt x="26573" y="453491"/>
                </a:lnTo>
                <a:lnTo>
                  <a:pt x="48621" y="492689"/>
                </a:lnTo>
                <a:lnTo>
                  <a:pt x="75759" y="528248"/>
                </a:lnTo>
                <a:lnTo>
                  <a:pt x="107443" y="559678"/>
                </a:lnTo>
                <a:lnTo>
                  <a:pt x="143135" y="586490"/>
                </a:lnTo>
                <a:lnTo>
                  <a:pt x="182292" y="608196"/>
                </a:lnTo>
                <a:lnTo>
                  <a:pt x="224373" y="624306"/>
                </a:lnTo>
                <a:lnTo>
                  <a:pt x="268838" y="634330"/>
                </a:lnTo>
                <a:lnTo>
                  <a:pt x="315145" y="637780"/>
                </a:lnTo>
                <a:lnTo>
                  <a:pt x="362299" y="634330"/>
                </a:lnTo>
                <a:lnTo>
                  <a:pt x="407290" y="624306"/>
                </a:lnTo>
                <a:lnTo>
                  <a:pt x="449627" y="608196"/>
                </a:lnTo>
                <a:lnTo>
                  <a:pt x="488820" y="586490"/>
                </a:lnTo>
                <a:lnTo>
                  <a:pt x="524377" y="559678"/>
                </a:lnTo>
                <a:lnTo>
                  <a:pt x="555810" y="528248"/>
                </a:lnTo>
                <a:lnTo>
                  <a:pt x="582627" y="492689"/>
                </a:lnTo>
                <a:lnTo>
                  <a:pt x="604339" y="453491"/>
                </a:lnTo>
                <a:lnTo>
                  <a:pt x="620454" y="411143"/>
                </a:lnTo>
                <a:lnTo>
                  <a:pt x="630483" y="366134"/>
                </a:lnTo>
                <a:lnTo>
                  <a:pt x="633935" y="318953"/>
                </a:lnTo>
                <a:lnTo>
                  <a:pt x="630483" y="272626"/>
                </a:lnTo>
                <a:lnTo>
                  <a:pt x="620454" y="228139"/>
                </a:lnTo>
                <a:lnTo>
                  <a:pt x="604339" y="186036"/>
                </a:lnTo>
                <a:lnTo>
                  <a:pt x="582627" y="146857"/>
                </a:lnTo>
                <a:lnTo>
                  <a:pt x="555810" y="111145"/>
                </a:lnTo>
                <a:lnTo>
                  <a:pt x="524377" y="79441"/>
                </a:lnTo>
                <a:lnTo>
                  <a:pt x="488820" y="52286"/>
                </a:lnTo>
                <a:lnTo>
                  <a:pt x="449627" y="30223"/>
                </a:lnTo>
                <a:lnTo>
                  <a:pt x="407290" y="13793"/>
                </a:lnTo>
                <a:lnTo>
                  <a:pt x="362299" y="3538"/>
                </a:lnTo>
                <a:lnTo>
                  <a:pt x="315144" y="0"/>
                </a:lnTo>
                <a:close/>
              </a:path>
            </a:pathLst>
          </a:custGeom>
          <a:solidFill>
            <a:srgbClr val="FFC000"/>
          </a:solidFill>
        </p:spPr>
        <p:txBody>
          <a:bodyPr wrap="square" lIns="0" tIns="0" rIns="0" bIns="0" rtlCol="0"/>
          <a:lstStyle/>
          <a:p>
            <a:endParaRPr dirty="0"/>
          </a:p>
        </p:txBody>
      </p:sp>
      <p:pic>
        <p:nvPicPr>
          <p:cNvPr id="5" name="Picture 4"/>
          <p:cNvPicPr>
            <a:picLocks noChangeAspect="1"/>
          </p:cNvPicPr>
          <p:nvPr/>
        </p:nvPicPr>
        <p:blipFill>
          <a:blip r:embed="rId3"/>
          <a:stretch>
            <a:fillRect/>
          </a:stretch>
        </p:blipFill>
        <p:spPr>
          <a:xfrm>
            <a:off x="469970" y="2099815"/>
            <a:ext cx="2385255" cy="2385255"/>
          </a:xfrm>
          <a:prstGeom prst="rect">
            <a:avLst/>
          </a:prstGeom>
        </p:spPr>
      </p:pic>
      <p:sp>
        <p:nvSpPr>
          <p:cNvPr id="9" name="object 33"/>
          <p:cNvSpPr txBox="1">
            <a:spLocks/>
          </p:cNvSpPr>
          <p:nvPr/>
        </p:nvSpPr>
        <p:spPr>
          <a:xfrm>
            <a:off x="3200400" y="2678136"/>
            <a:ext cx="3144104" cy="566822"/>
          </a:xfrm>
          <a:prstGeom prst="rect">
            <a:avLst/>
          </a:prstGeom>
        </p:spPr>
        <p:txBody>
          <a:bodyPr vert="horz" wrap="square" lIns="0" tIns="12700" rIns="0" bIns="0" rtlCol="0">
            <a:spAutoFit/>
          </a:bodyPr>
          <a:lstStyle>
            <a:lvl1pPr>
              <a:defRPr sz="2400" b="0" i="0">
                <a:solidFill>
                  <a:srgbClr val="7A2D92"/>
                </a:solidFill>
                <a:latin typeface="Calibri"/>
                <a:ea typeface="+mj-ea"/>
                <a:cs typeface="Calibri"/>
              </a:defRPr>
            </a:lvl1pPr>
          </a:lstStyle>
          <a:p>
            <a:pPr marL="12700">
              <a:spcBef>
                <a:spcPts val="20"/>
              </a:spcBef>
            </a:pPr>
            <a:r>
              <a:rPr lang="en-IN" sz="3600" b="1" kern="0" spc="-5" dirty="0" smtClean="0">
                <a:solidFill>
                  <a:srgbClr val="00B0F0"/>
                </a:solidFill>
              </a:rPr>
              <a:t>Session -</a:t>
            </a:r>
            <a:r>
              <a:rPr lang="en-IN" sz="3600" b="1" kern="0" spc="-5" dirty="0" smtClean="0">
                <a:solidFill>
                  <a:srgbClr val="00B0F0"/>
                </a:solidFill>
              </a:rPr>
              <a:t>18</a:t>
            </a:r>
            <a:endParaRPr lang="en-IN" sz="3600" kern="0" dirty="0">
              <a:solidFill>
                <a:srgbClr val="00B0F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793" y="38279"/>
            <a:ext cx="6339155" cy="369332"/>
          </a:xfrm>
        </p:spPr>
        <p:txBody>
          <a:bodyPr/>
          <a:lstStyle/>
          <a:p>
            <a:r>
              <a:rPr lang="en-US" b="1" dirty="0" smtClean="0">
                <a:solidFill>
                  <a:srgbClr val="0070C0"/>
                </a:solidFill>
              </a:rPr>
              <a:t>Example :</a:t>
            </a:r>
            <a:endParaRPr lang="en-IN" b="1" dirty="0">
              <a:solidFill>
                <a:srgbClr val="0070C0"/>
              </a:solidFill>
            </a:endParaRPr>
          </a:p>
        </p:txBody>
      </p:sp>
      <p:sp>
        <p:nvSpPr>
          <p:cNvPr id="4" name="Rectangle 3"/>
          <p:cNvSpPr/>
          <p:nvPr/>
        </p:nvSpPr>
        <p:spPr>
          <a:xfrm>
            <a:off x="285108" y="407611"/>
            <a:ext cx="8153400" cy="2185214"/>
          </a:xfrm>
          <a:prstGeom prst="rect">
            <a:avLst/>
          </a:prstGeom>
          <a:solidFill>
            <a:schemeClr val="accent5">
              <a:lumMod val="20000"/>
              <a:lumOff val="80000"/>
            </a:schemeClr>
          </a:solidFill>
        </p:spPr>
        <p:txBody>
          <a:bodyPr wrap="square">
            <a:spAutoFit/>
          </a:bodyPr>
          <a:lstStyle/>
          <a:p>
            <a:r>
              <a:rPr lang="en-US" sz="1400" i="1" dirty="0"/>
              <a:t>// Define a function called </a:t>
            </a:r>
            <a:r>
              <a:rPr lang="en-US" sz="1400" b="1" i="1" dirty="0"/>
              <a:t>methodDecorator</a:t>
            </a:r>
            <a:r>
              <a:rPr lang="en-US" sz="1400" i="1" dirty="0"/>
              <a:t> which takes an object, a string method name, and an optional property descriptor object as input</a:t>
            </a:r>
            <a:endParaRPr lang="en-US" sz="1400" dirty="0"/>
          </a:p>
          <a:p>
            <a:r>
              <a:rPr lang="en-US" b="1" dirty="0"/>
              <a:t>function methodDecorator(</a:t>
            </a:r>
          </a:p>
          <a:p>
            <a:r>
              <a:rPr lang="en-US" b="1" dirty="0"/>
              <a:t>  target: any,</a:t>
            </a:r>
          </a:p>
          <a:p>
            <a:r>
              <a:rPr lang="en-US" b="1" dirty="0"/>
              <a:t>  methodName: string,</a:t>
            </a:r>
          </a:p>
          <a:p>
            <a:r>
              <a:rPr lang="en-US" b="1" dirty="0"/>
              <a:t>  descriptor?: PropertyDescriptor</a:t>
            </a:r>
          </a:p>
          <a:p>
            <a:r>
              <a:rPr lang="en-US" b="1" dirty="0"/>
              <a:t>) {}</a:t>
            </a:r>
          </a:p>
          <a:p>
            <a:endParaRPr lang="en-IN" dirty="0"/>
          </a:p>
        </p:txBody>
      </p:sp>
      <p:sp>
        <p:nvSpPr>
          <p:cNvPr id="7" name="Rectangle 6"/>
          <p:cNvSpPr/>
          <p:nvPr/>
        </p:nvSpPr>
        <p:spPr>
          <a:xfrm>
            <a:off x="285108" y="2800350"/>
            <a:ext cx="8153400" cy="2185214"/>
          </a:xfrm>
          <a:prstGeom prst="rect">
            <a:avLst/>
          </a:prstGeom>
          <a:solidFill>
            <a:schemeClr val="accent5">
              <a:lumMod val="20000"/>
              <a:lumOff val="80000"/>
            </a:schemeClr>
          </a:solidFill>
        </p:spPr>
        <p:txBody>
          <a:bodyPr wrap="square">
            <a:spAutoFit/>
          </a:bodyPr>
          <a:lstStyle/>
          <a:p>
            <a:r>
              <a:rPr lang="en-US" sz="1400" i="1" dirty="0"/>
              <a:t>// Define a function called </a:t>
            </a:r>
            <a:r>
              <a:rPr lang="en-US" sz="1400" b="1" i="1" dirty="0" smtClean="0"/>
              <a:t>parameterDecorator</a:t>
            </a:r>
            <a:r>
              <a:rPr lang="en-US" sz="1400" i="1" dirty="0" smtClean="0"/>
              <a:t> which </a:t>
            </a:r>
            <a:r>
              <a:rPr lang="en-US" sz="1400" i="1" dirty="0"/>
              <a:t>takes an object, a string method name, and a number representing a parameter index as input</a:t>
            </a:r>
            <a:endParaRPr lang="en-US" sz="1400" dirty="0"/>
          </a:p>
          <a:p>
            <a:r>
              <a:rPr lang="en-US" b="1" dirty="0"/>
              <a:t>function parameterDecorator(</a:t>
            </a:r>
          </a:p>
          <a:p>
            <a:r>
              <a:rPr lang="en-US" b="1" dirty="0"/>
              <a:t>  target: any</a:t>
            </a:r>
            <a:r>
              <a:rPr lang="en-US" b="1" dirty="0" smtClean="0"/>
              <a:t>,</a:t>
            </a:r>
            <a:endParaRPr lang="en-US" b="1" dirty="0"/>
          </a:p>
          <a:p>
            <a:r>
              <a:rPr lang="en-US" b="1" dirty="0"/>
              <a:t>  methodName: string,</a:t>
            </a:r>
          </a:p>
          <a:p>
            <a:r>
              <a:rPr lang="en-US" b="1" dirty="0"/>
              <a:t>  parameterIndex: number</a:t>
            </a:r>
          </a:p>
          <a:p>
            <a:r>
              <a:rPr lang="en-US" b="1" dirty="0"/>
              <a:t>) {}</a:t>
            </a:r>
          </a:p>
          <a:p>
            <a:endParaRPr lang="en-IN" dirty="0"/>
          </a:p>
        </p:txBody>
      </p:sp>
    </p:spTree>
    <p:extLst>
      <p:ext uri="{BB962C8B-B14F-4D97-AF65-F5344CB8AC3E}">
        <p14:creationId xmlns:p14="http://schemas.microsoft.com/office/powerpoint/2010/main" val="148381977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533400" y="361950"/>
            <a:ext cx="4342891" cy="430887"/>
          </a:xfrm>
        </p:spPr>
        <p:txBody>
          <a:bodyPr/>
          <a:lstStyle/>
          <a:p>
            <a:r>
              <a:rPr lang="en-IN" sz="2800" b="1" dirty="0" smtClean="0">
                <a:solidFill>
                  <a:srgbClr val="0070C0"/>
                </a:solidFill>
              </a:rPr>
              <a:t>ngClass </a:t>
            </a:r>
            <a:r>
              <a:rPr lang="en-IN" sz="2800" b="1" dirty="0">
                <a:solidFill>
                  <a:srgbClr val="0070C0"/>
                </a:solidFill>
              </a:rPr>
              <a:t>Directive</a:t>
            </a:r>
            <a:endParaRPr lang="en-IN" sz="2800" dirty="0">
              <a:solidFill>
                <a:srgbClr val="0070C0"/>
              </a:solidFill>
            </a:endParaRPr>
          </a:p>
        </p:txBody>
      </p:sp>
      <p:sp>
        <p:nvSpPr>
          <p:cNvPr id="6" name="Rectangle 5"/>
          <p:cNvSpPr/>
          <p:nvPr/>
        </p:nvSpPr>
        <p:spPr>
          <a:xfrm>
            <a:off x="533400" y="971550"/>
            <a:ext cx="8240558" cy="1200329"/>
          </a:xfrm>
          <a:prstGeom prst="rect">
            <a:avLst/>
          </a:prstGeom>
        </p:spPr>
        <p:txBody>
          <a:bodyPr wrap="square">
            <a:spAutoFit/>
          </a:bodyPr>
          <a:lstStyle/>
          <a:p>
            <a:pPr marL="285750" indent="-285750">
              <a:buFont typeface="Arial" panose="020B0604020202020204" pitchFamily="34" charset="0"/>
              <a:buChar char="•"/>
            </a:pPr>
            <a:r>
              <a:rPr lang="en-IN" b="1" dirty="0"/>
              <a:t>Applying class from component </a:t>
            </a:r>
          </a:p>
          <a:p>
            <a:pPr marL="285750" indent="-285750">
              <a:buFont typeface="Arial" panose="020B0604020202020204" pitchFamily="34" charset="0"/>
              <a:buChar char="•"/>
            </a:pPr>
            <a:r>
              <a:rPr lang="en-IN" b="1" dirty="0"/>
              <a:t>Conditionally applying class</a:t>
            </a:r>
          </a:p>
          <a:p>
            <a:pPr fontAlgn="base"/>
            <a:r>
              <a:rPr lang="en-US" dirty="0"/>
              <a:t> </a:t>
            </a:r>
          </a:p>
          <a:p>
            <a:endParaRPr lang="en-IN" dirty="0"/>
          </a:p>
        </p:txBody>
      </p:sp>
      <p:sp>
        <p:nvSpPr>
          <p:cNvPr id="4" name="Rectangle 3"/>
          <p:cNvSpPr/>
          <p:nvPr/>
        </p:nvSpPr>
        <p:spPr>
          <a:xfrm>
            <a:off x="957979" y="1657350"/>
            <a:ext cx="7391400" cy="3323987"/>
          </a:xfrm>
          <a:prstGeom prst="rect">
            <a:avLst/>
          </a:prstGeom>
          <a:solidFill>
            <a:schemeClr val="accent5">
              <a:lumMod val="20000"/>
              <a:lumOff val="80000"/>
            </a:schemeClr>
          </a:solidFill>
        </p:spPr>
        <p:txBody>
          <a:bodyPr wrap="square">
            <a:spAutoFit/>
          </a:bodyPr>
          <a:lstStyle/>
          <a:p>
            <a:pPr fontAlgn="base"/>
            <a:r>
              <a:rPr lang="en-US" sz="1400" dirty="0"/>
              <a:t>numbers = [30, 40, 50, 60, 70, 80</a:t>
            </a:r>
            <a:r>
              <a:rPr lang="en-US" sz="1400" dirty="0" smtClean="0"/>
              <a:t>]</a:t>
            </a:r>
          </a:p>
          <a:p>
            <a:pPr fontAlgn="base"/>
            <a:r>
              <a:rPr lang="en-US" sz="1400" dirty="0"/>
              <a:t> getClass(num) {</a:t>
            </a:r>
          </a:p>
          <a:p>
            <a:pPr lvl="1" fontAlgn="base"/>
            <a:r>
              <a:rPr lang="en-US" sz="1400" dirty="0"/>
              <a:t>    </a:t>
            </a:r>
            <a:r>
              <a:rPr lang="en-US" sz="1400" b="1" dirty="0"/>
              <a:t>if</a:t>
            </a:r>
            <a:r>
              <a:rPr lang="en-US" sz="1400" dirty="0"/>
              <a:t> (num &lt;= 50) </a:t>
            </a:r>
            <a:r>
              <a:rPr lang="en-US" sz="1400" b="1" dirty="0"/>
              <a:t>return</a:t>
            </a:r>
            <a:r>
              <a:rPr lang="en-US" sz="1400" dirty="0"/>
              <a:t> 'primary';</a:t>
            </a:r>
          </a:p>
          <a:p>
            <a:pPr lvl="1" fontAlgn="base"/>
            <a:r>
              <a:rPr lang="en-US" sz="1400" dirty="0"/>
              <a:t>    </a:t>
            </a:r>
            <a:r>
              <a:rPr lang="en-US" sz="1400" b="1" dirty="0"/>
              <a:t>else</a:t>
            </a:r>
            <a:r>
              <a:rPr lang="en-US" sz="1400" dirty="0"/>
              <a:t> </a:t>
            </a:r>
            <a:r>
              <a:rPr lang="en-US" sz="1400" b="1" dirty="0"/>
              <a:t>return</a:t>
            </a:r>
            <a:r>
              <a:rPr lang="en-US" sz="1400" dirty="0"/>
              <a:t> 'secondary</a:t>
            </a:r>
            <a:r>
              <a:rPr lang="en-US" sz="1400" dirty="0" smtClean="0"/>
              <a:t>';</a:t>
            </a:r>
          </a:p>
          <a:p>
            <a:pPr lvl="1" fontAlgn="base"/>
            <a:r>
              <a:rPr lang="en-US" sz="1400" dirty="0" smtClean="0"/>
              <a:t>}</a:t>
            </a:r>
          </a:p>
          <a:p>
            <a:r>
              <a:rPr lang="en-IN" sz="1400" dirty="0" smtClean="0"/>
              <a:t> </a:t>
            </a:r>
          </a:p>
          <a:p>
            <a:r>
              <a:rPr lang="en-IN" sz="1400" dirty="0" smtClean="0"/>
              <a:t>&lt;</a:t>
            </a:r>
            <a:r>
              <a:rPr lang="en-IN" sz="1400" dirty="0"/>
              <a:t>ul&gt;</a:t>
            </a:r>
          </a:p>
          <a:p>
            <a:r>
              <a:rPr lang="en-IN" sz="1400" dirty="0"/>
              <a:t>    &lt;li *ngFor="let num of numbers"&gt;</a:t>
            </a:r>
          </a:p>
          <a:p>
            <a:r>
              <a:rPr lang="en-IN" sz="1400" dirty="0"/>
              <a:t>      &lt;div [ngClass]="getClass(num)"&gt;{{ num }}&lt;/div</a:t>
            </a:r>
            <a:r>
              <a:rPr lang="en-IN" sz="1400" dirty="0" smtClean="0"/>
              <a:t>&gt;</a:t>
            </a:r>
          </a:p>
          <a:p>
            <a:pPr fontAlgn="base"/>
            <a:r>
              <a:rPr lang="pt-BR" sz="1400" dirty="0" smtClean="0"/>
              <a:t>     &lt;</a:t>
            </a:r>
            <a:r>
              <a:rPr lang="pt-BR" sz="1400" dirty="0"/>
              <a:t>div [ngClass]="{ primary: num &lt;= 50, secondary: num &gt; 50 }"&gt;</a:t>
            </a:r>
          </a:p>
          <a:p>
            <a:pPr fontAlgn="base"/>
            <a:r>
              <a:rPr lang="pt-BR" sz="1400" dirty="0"/>
              <a:t>        {{ num }}</a:t>
            </a:r>
          </a:p>
          <a:p>
            <a:pPr fontAlgn="base"/>
            <a:r>
              <a:rPr lang="pt-BR" sz="1400" dirty="0"/>
              <a:t>      &lt;/div&gt;</a:t>
            </a:r>
          </a:p>
          <a:p>
            <a:endParaRPr lang="en-IN" sz="1400" dirty="0"/>
          </a:p>
          <a:p>
            <a:r>
              <a:rPr lang="en-IN" sz="1400" dirty="0"/>
              <a:t>    &lt;/li&gt;</a:t>
            </a:r>
          </a:p>
          <a:p>
            <a:r>
              <a:rPr lang="en-IN" sz="1400" dirty="0"/>
              <a:t>  &lt;/ul</a:t>
            </a:r>
            <a:r>
              <a:rPr lang="en-IN" sz="1400" dirty="0" smtClean="0"/>
              <a:t>&gt;</a:t>
            </a:r>
            <a:endParaRPr lang="en-IN" sz="1400" dirty="0"/>
          </a:p>
        </p:txBody>
      </p:sp>
    </p:spTree>
    <p:extLst>
      <p:ext uri="{BB962C8B-B14F-4D97-AF65-F5344CB8AC3E}">
        <p14:creationId xmlns:p14="http://schemas.microsoft.com/office/powerpoint/2010/main" val="97257492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2038350"/>
            <a:ext cx="4342891" cy="553998"/>
          </a:xfrm>
        </p:spPr>
        <p:txBody>
          <a:bodyPr/>
          <a:lstStyle/>
          <a:p>
            <a:r>
              <a:rPr lang="en-IN" sz="3600" b="1" dirty="0" smtClean="0">
                <a:solidFill>
                  <a:srgbClr val="0070C0"/>
                </a:solidFill>
              </a:rPr>
              <a:t>Custom Directives</a:t>
            </a:r>
            <a:endParaRPr lang="en-IN" sz="3600" dirty="0">
              <a:solidFill>
                <a:srgbClr val="0070C0"/>
              </a:solidFill>
            </a:endParaRPr>
          </a:p>
        </p:txBody>
      </p:sp>
    </p:spTree>
    <p:extLst>
      <p:ext uri="{BB962C8B-B14F-4D97-AF65-F5344CB8AC3E}">
        <p14:creationId xmlns:p14="http://schemas.microsoft.com/office/powerpoint/2010/main" val="367516975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a:spLocks noChangeArrowheads="1"/>
          </p:cNvSpPr>
          <p:nvPr/>
        </p:nvSpPr>
        <p:spPr bwMode="auto">
          <a:xfrm>
            <a:off x="914400" y="438150"/>
            <a:ext cx="7467600" cy="4307562"/>
          </a:xfrm>
          <a:prstGeom prst="round2Diag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250000"/>
              </a:lnSpc>
              <a:spcBef>
                <a:spcPct val="0"/>
              </a:spcBef>
              <a:spcAft>
                <a:spcPct val="0"/>
              </a:spcAft>
              <a:buClrTx/>
              <a:buSzTx/>
              <a:buFontTx/>
              <a:buAutoNum type="arabicPeriod"/>
              <a:tabLst/>
            </a:pPr>
            <a:r>
              <a:rPr kumimoji="0" lang="en-US" sz="1600" b="0" i="0" u="none" strike="noStrike" cap="none" normalizeH="0" baseline="0" dirty="0" smtClean="0">
                <a:ln>
                  <a:noFill/>
                </a:ln>
                <a:solidFill>
                  <a:srgbClr val="000000"/>
                </a:solidFill>
                <a:effectLst/>
                <a:latin typeface="Source Sans Pro"/>
              </a:rPr>
              <a:t>Create a custom directive using the </a:t>
            </a:r>
            <a:r>
              <a:rPr kumimoji="0" lang="en-US" sz="1400" b="0" i="0" u="none" strike="noStrike" cap="none" normalizeH="0" baseline="0" dirty="0" smtClean="0">
                <a:ln>
                  <a:noFill/>
                </a:ln>
                <a:solidFill>
                  <a:srgbClr val="000000"/>
                </a:solidFill>
                <a:effectLst/>
                <a:latin typeface="-apple-system"/>
              </a:rPr>
              <a:t>@Directive</a:t>
            </a:r>
            <a:r>
              <a:rPr kumimoji="0" lang="en-US" sz="1600" b="0" i="0" u="none" strike="noStrike" cap="none" normalizeH="0" baseline="0" dirty="0" smtClean="0">
                <a:ln>
                  <a:noFill/>
                </a:ln>
                <a:solidFill>
                  <a:srgbClr val="000000"/>
                </a:solidFill>
                <a:effectLst/>
                <a:latin typeface="Source Sans Pro"/>
              </a:rPr>
              <a:t> decorator.</a:t>
            </a:r>
          </a:p>
          <a:p>
            <a:pPr lvl="0" eaLnBrk="0" fontAlgn="base" hangingPunct="0">
              <a:lnSpc>
                <a:spcPct val="250000"/>
              </a:lnSpc>
              <a:spcBef>
                <a:spcPct val="0"/>
              </a:spcBef>
              <a:spcAft>
                <a:spcPct val="0"/>
              </a:spcAft>
              <a:buFontTx/>
              <a:buAutoNum type="arabicPeriod"/>
            </a:pPr>
            <a:r>
              <a:rPr lang="en-US" sz="1600" dirty="0">
                <a:solidFill>
                  <a:srgbClr val="000000"/>
                </a:solidFill>
                <a:latin typeface="Source Sans Pro"/>
              </a:rPr>
              <a:t>We will create both custom attribute directive &amp; custom Structural directive</a:t>
            </a:r>
            <a:endParaRPr kumimoji="0" lang="en-US" sz="1600" b="0" i="0" u="none" strike="noStrike" cap="none" normalizeH="0" baseline="0" dirty="0" smtClean="0">
              <a:ln>
                <a:noFill/>
              </a:ln>
              <a:solidFill>
                <a:srgbClr val="000000"/>
              </a:solidFill>
              <a:effectLst/>
              <a:latin typeface="Source Sans Pro"/>
            </a:endParaRPr>
          </a:p>
          <a:p>
            <a:pPr marL="0" marR="0" lvl="0" indent="0" algn="l" defTabSz="914400" rtl="0" eaLnBrk="0" fontAlgn="base" latinLnBrk="0" hangingPunct="0">
              <a:lnSpc>
                <a:spcPct val="250000"/>
              </a:lnSpc>
              <a:spcBef>
                <a:spcPct val="0"/>
              </a:spcBef>
              <a:spcAft>
                <a:spcPct val="0"/>
              </a:spcAft>
              <a:buClrTx/>
              <a:buSzTx/>
              <a:buFontTx/>
              <a:buAutoNum type="arabicPeriod" startAt="3"/>
              <a:tabLst/>
            </a:pPr>
            <a:r>
              <a:rPr kumimoji="0" lang="en-US" sz="1600" b="0" i="0" u="none" strike="noStrike" cap="none" normalizeH="0" baseline="0" dirty="0" smtClean="0">
                <a:ln>
                  <a:noFill/>
                </a:ln>
                <a:solidFill>
                  <a:srgbClr val="000000"/>
                </a:solidFill>
                <a:effectLst/>
                <a:latin typeface="Source Sans Pro"/>
              </a:rPr>
              <a:t>How to setup selectors</a:t>
            </a:r>
          </a:p>
          <a:p>
            <a:pPr marL="0" marR="0" lvl="0" indent="0" algn="l" defTabSz="914400" rtl="0" eaLnBrk="0" fontAlgn="base" latinLnBrk="0" hangingPunct="0">
              <a:lnSpc>
                <a:spcPct val="250000"/>
              </a:lnSpc>
              <a:spcBef>
                <a:spcPct val="0"/>
              </a:spcBef>
              <a:spcAft>
                <a:spcPct val="0"/>
              </a:spcAft>
              <a:buClrTx/>
              <a:buSzTx/>
              <a:buFontTx/>
              <a:buAutoNum type="arabicPeriod" startAt="4"/>
              <a:tabLst/>
            </a:pPr>
            <a:r>
              <a:rPr kumimoji="0" lang="en-US" sz="1600" b="0" i="0" u="none" strike="noStrike" cap="none" normalizeH="0" baseline="0" dirty="0" smtClean="0">
                <a:ln>
                  <a:noFill/>
                </a:ln>
                <a:solidFill>
                  <a:srgbClr val="000000"/>
                </a:solidFill>
                <a:effectLst/>
                <a:latin typeface="Source Sans Pro"/>
              </a:rPr>
              <a:t>Pass value to it using the </a:t>
            </a:r>
            <a:r>
              <a:rPr kumimoji="0" lang="en-US" sz="1400" b="0" i="0" u="none" strike="noStrike" cap="none" normalizeH="0" baseline="0" dirty="0" smtClean="0">
                <a:ln>
                  <a:noFill/>
                </a:ln>
                <a:solidFill>
                  <a:srgbClr val="000000"/>
                </a:solidFill>
                <a:effectLst/>
                <a:latin typeface="-apple-system"/>
              </a:rPr>
              <a:t>@input</a:t>
            </a:r>
            <a:r>
              <a:rPr kumimoji="0" lang="en-US" sz="1600" b="0" i="0" u="none" strike="noStrike" cap="none" normalizeH="0" baseline="0" dirty="0" smtClean="0">
                <a:ln>
                  <a:noFill/>
                </a:ln>
                <a:solidFill>
                  <a:srgbClr val="000000"/>
                </a:solidFill>
                <a:effectLst/>
                <a:latin typeface="Source Sans Pro"/>
              </a:rPr>
              <a:t>.</a:t>
            </a:r>
          </a:p>
          <a:p>
            <a:pPr marL="0" marR="0" lvl="0" indent="0" algn="l" defTabSz="914400" rtl="0" eaLnBrk="0" fontAlgn="base" latinLnBrk="0" hangingPunct="0">
              <a:lnSpc>
                <a:spcPct val="250000"/>
              </a:lnSpc>
              <a:spcBef>
                <a:spcPct val="0"/>
              </a:spcBef>
              <a:spcAft>
                <a:spcPct val="0"/>
              </a:spcAft>
              <a:buClrTx/>
              <a:buSzTx/>
              <a:buFontTx/>
              <a:buAutoNum type="arabicPeriod" startAt="5"/>
              <a:tabLst/>
            </a:pPr>
            <a:r>
              <a:rPr kumimoji="0" lang="en-US" sz="1600" b="0" i="0" u="none" strike="noStrike" cap="none" normalizeH="0" baseline="0" dirty="0" smtClean="0">
                <a:ln>
                  <a:noFill/>
                </a:ln>
                <a:solidFill>
                  <a:srgbClr val="000000"/>
                </a:solidFill>
                <a:effectLst/>
                <a:latin typeface="Source Sans Pro"/>
              </a:rPr>
              <a:t>How to respond to user inputs,</a:t>
            </a:r>
          </a:p>
          <a:p>
            <a:pPr marL="0" marR="0" lvl="0" indent="0" algn="l" defTabSz="914400" rtl="0" eaLnBrk="0" fontAlgn="base" latinLnBrk="0" hangingPunct="0">
              <a:lnSpc>
                <a:spcPct val="250000"/>
              </a:lnSpc>
              <a:spcBef>
                <a:spcPct val="0"/>
              </a:spcBef>
              <a:spcAft>
                <a:spcPct val="0"/>
              </a:spcAft>
              <a:buClrTx/>
              <a:buSzTx/>
              <a:buFontTx/>
              <a:buAutoNum type="arabicPeriod" startAt="6"/>
              <a:tabLst/>
            </a:pPr>
            <a:r>
              <a:rPr kumimoji="0" lang="en-US" sz="1600" b="0" i="0" u="none" strike="noStrike" cap="none" normalizeH="0" baseline="0" dirty="0" smtClean="0">
                <a:ln>
                  <a:noFill/>
                </a:ln>
                <a:solidFill>
                  <a:srgbClr val="000000"/>
                </a:solidFill>
                <a:effectLst/>
                <a:latin typeface="Source Sans Pro"/>
              </a:rPr>
              <a:t>Manipulate the DOM element (Change the Appearance) etc.</a:t>
            </a:r>
          </a:p>
          <a:p>
            <a:pPr marL="0" marR="0" lvl="0" indent="0" algn="l" defTabSz="914400" rtl="0" eaLnBrk="0" fontAlgn="base" latinLnBrk="0" hangingPunct="0">
              <a:lnSpc>
                <a:spcPct val="100000"/>
              </a:lnSpc>
              <a:spcBef>
                <a:spcPct val="0"/>
              </a:spcBef>
              <a:spcAft>
                <a:spcPct val="0"/>
              </a:spcAft>
              <a:buClrTx/>
              <a:buSzTx/>
              <a:tabLst/>
            </a:pPr>
            <a:r>
              <a:rPr kumimoji="0" lang="en-US" sz="1300" b="0" i="0" u="none" strike="noStrike" cap="none" normalizeH="0" baseline="0" dirty="0" smtClean="0">
                <a:ln>
                  <a:noFill/>
                </a:ln>
                <a:solidFill>
                  <a:srgbClr val="000000"/>
                </a:solidFill>
                <a:effectLst/>
                <a:latin typeface="Source Sans Pro"/>
              </a:rPr>
              <a:t>.</a:t>
            </a:r>
          </a:p>
        </p:txBody>
      </p:sp>
    </p:spTree>
    <p:extLst>
      <p:ext uri="{BB962C8B-B14F-4D97-AF65-F5344CB8AC3E}">
        <p14:creationId xmlns:p14="http://schemas.microsoft.com/office/powerpoint/2010/main" val="157720695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a:spLocks noChangeArrowheads="1"/>
          </p:cNvSpPr>
          <p:nvPr/>
        </p:nvSpPr>
        <p:spPr bwMode="auto">
          <a:xfrm>
            <a:off x="239731" y="529866"/>
            <a:ext cx="8440220" cy="4358640"/>
          </a:xfrm>
          <a:prstGeom prst="round2Diag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pPr>
            <a:endParaRPr lang="en-US" sz="1300" dirty="0" smtClean="0">
              <a:solidFill>
                <a:srgbClr val="000000"/>
              </a:solidFill>
              <a:latin typeface="Source Sans Pro"/>
            </a:endParaRPr>
          </a:p>
          <a:p>
            <a:pPr lvl="0" eaLnBrk="0" fontAlgn="base" hangingPunct="0">
              <a:spcBef>
                <a:spcPct val="0"/>
              </a:spcBef>
              <a:spcAft>
                <a:spcPct val="0"/>
              </a:spcAft>
            </a:pPr>
            <a:r>
              <a:rPr lang="en-US" sz="1300" dirty="0" smtClean="0">
                <a:solidFill>
                  <a:srgbClr val="000000"/>
                </a:solidFill>
                <a:latin typeface="Source Sans Pro"/>
              </a:rPr>
              <a:t>1. Create </a:t>
            </a:r>
            <a:r>
              <a:rPr lang="en-US" sz="1300" dirty="0">
                <a:solidFill>
                  <a:srgbClr val="000000"/>
                </a:solidFill>
                <a:latin typeface="Source Sans Pro"/>
              </a:rPr>
              <a:t>a new file and name it as </a:t>
            </a:r>
            <a:r>
              <a:rPr lang="en-US" sz="1300" b="1" dirty="0">
                <a:solidFill>
                  <a:srgbClr val="000000"/>
                </a:solidFill>
                <a:latin typeface="Source Sans Pro"/>
              </a:rPr>
              <a:t>tt-class.directive.ts.</a:t>
            </a:r>
            <a:r>
              <a:rPr lang="en-US" sz="1300" dirty="0">
                <a:solidFill>
                  <a:srgbClr val="000000"/>
                </a:solidFill>
                <a:latin typeface="Source Sans Pro"/>
              </a:rPr>
              <a:t> import the necessary libraries that we need</a:t>
            </a:r>
            <a:r>
              <a:rPr lang="en-US" sz="1300" dirty="0" smtClean="0">
                <a:solidFill>
                  <a:srgbClr val="000000"/>
                </a:solidFill>
                <a:latin typeface="Source Sans Pro"/>
              </a:rPr>
              <a:t>.</a:t>
            </a:r>
          </a:p>
          <a:p>
            <a:pPr lvl="0" eaLnBrk="0" fontAlgn="base" hangingPunct="0">
              <a:spcBef>
                <a:spcPct val="0"/>
              </a:spcBef>
              <a:spcAft>
                <a:spcPct val="0"/>
              </a:spcAft>
            </a:pPr>
            <a:r>
              <a:rPr lang="en-US" sz="1400" dirty="0" smtClean="0"/>
              <a:t>	</a:t>
            </a:r>
          </a:p>
          <a:p>
            <a:pPr lvl="0" eaLnBrk="0" fontAlgn="base" hangingPunct="0">
              <a:spcBef>
                <a:spcPct val="0"/>
              </a:spcBef>
              <a:spcAft>
                <a:spcPct val="0"/>
              </a:spcAft>
            </a:pPr>
            <a:r>
              <a:rPr lang="en-US" sz="1400" dirty="0" smtClean="0"/>
              <a:t>       </a:t>
            </a:r>
            <a:r>
              <a:rPr lang="en-US" b="1" dirty="0" smtClean="0"/>
              <a:t>import </a:t>
            </a:r>
            <a:r>
              <a:rPr lang="en-US" b="1" dirty="0"/>
              <a:t>{ Directive, ElementRef, Input, OnInit } from '@</a:t>
            </a:r>
            <a:r>
              <a:rPr lang="en-US" b="1" dirty="0" smtClean="0"/>
              <a:t>angular/core‘</a:t>
            </a:r>
          </a:p>
          <a:p>
            <a:pPr lvl="0" eaLnBrk="0" fontAlgn="base" hangingPunct="0">
              <a:spcBef>
                <a:spcPct val="0"/>
              </a:spcBef>
              <a:spcAft>
                <a:spcPct val="0"/>
              </a:spcAft>
            </a:pPr>
            <a:endParaRPr kumimoji="0" lang="en-US" sz="1400" b="0" i="0" u="none" strike="noStrike" cap="none" normalizeH="0" baseline="0" dirty="0">
              <a:ln>
                <a:noFill/>
              </a:ln>
              <a:solidFill>
                <a:srgbClr val="000000"/>
              </a:solidFill>
              <a:effectLst/>
              <a:latin typeface="Source Sans Pro"/>
            </a:endParaRPr>
          </a:p>
          <a:p>
            <a:pPr lvl="0" eaLnBrk="0" fontAlgn="base" hangingPunct="0">
              <a:spcBef>
                <a:spcPct val="0"/>
              </a:spcBef>
              <a:spcAft>
                <a:spcPct val="0"/>
              </a:spcAft>
            </a:pPr>
            <a:r>
              <a:rPr lang="en-US" sz="1400" dirty="0" smtClean="0">
                <a:solidFill>
                  <a:srgbClr val="000000"/>
                </a:solidFill>
                <a:latin typeface="Source Sans Pro"/>
              </a:rPr>
              <a:t>2</a:t>
            </a:r>
            <a:r>
              <a:rPr lang="en-US" sz="1400" dirty="0">
                <a:solidFill>
                  <a:srgbClr val="000000"/>
                </a:solidFill>
                <a:latin typeface="Source Sans Pro"/>
              </a:rPr>
              <a:t>. Decorate the class with @Directive</a:t>
            </a:r>
            <a:endParaRPr lang="en-US" sz="1400" dirty="0" smtClean="0">
              <a:solidFill>
                <a:srgbClr val="000000"/>
              </a:solidFill>
              <a:latin typeface="Source Sans Pro"/>
            </a:endParaRPr>
          </a:p>
          <a:p>
            <a:pPr lvl="0" eaLnBrk="0" fontAlgn="base" hangingPunct="0">
              <a:spcBef>
                <a:spcPct val="0"/>
              </a:spcBef>
              <a:spcAft>
                <a:spcPct val="0"/>
              </a:spcAft>
            </a:pPr>
            <a:r>
              <a:rPr kumimoji="0" lang="en-US" sz="1400" b="0" i="0" u="none" strike="noStrike" cap="none" normalizeH="0" baseline="0" dirty="0" smtClean="0">
                <a:ln>
                  <a:noFill/>
                </a:ln>
                <a:solidFill>
                  <a:srgbClr val="000000"/>
                </a:solidFill>
                <a:effectLst/>
                <a:latin typeface="Source Sans Pro"/>
              </a:rPr>
              <a:t>     </a:t>
            </a:r>
          </a:p>
          <a:p>
            <a:pPr lvl="1" fontAlgn="base"/>
            <a:r>
              <a:rPr lang="en-US" b="1" dirty="0">
                <a:solidFill>
                  <a:srgbClr val="000000"/>
                </a:solidFill>
                <a:latin typeface="Source Sans Pro"/>
              </a:rPr>
              <a:t> </a:t>
            </a:r>
            <a:r>
              <a:rPr lang="en-IN" sz="1600" b="1" dirty="0"/>
              <a:t>@Directive({</a:t>
            </a:r>
          </a:p>
          <a:p>
            <a:pPr lvl="1" fontAlgn="base"/>
            <a:r>
              <a:rPr lang="en-IN" sz="1600" b="1" dirty="0"/>
              <a:t>  selector: '[ttClass]',</a:t>
            </a:r>
          </a:p>
          <a:p>
            <a:pPr lvl="1" fontAlgn="base"/>
            <a:r>
              <a:rPr lang="en-IN" sz="1600" b="1" dirty="0"/>
              <a:t>})</a:t>
            </a:r>
          </a:p>
          <a:p>
            <a:pPr lvl="1" fontAlgn="base"/>
            <a:r>
              <a:rPr lang="en-IN" sz="1600" b="1" dirty="0"/>
              <a:t>export class ttClassDirective implements OnInit </a:t>
            </a:r>
            <a:r>
              <a:rPr lang="en-IN" sz="1600" b="1" dirty="0" smtClean="0"/>
              <a:t>{</a:t>
            </a:r>
          </a:p>
          <a:p>
            <a:pPr lvl="1" fontAlgn="base"/>
            <a:r>
              <a:rPr lang="en-IN" sz="1600" b="1" dirty="0" smtClean="0"/>
              <a:t>}</a:t>
            </a:r>
            <a:endParaRPr lang="en-IN" sz="1600" b="1" dirty="0"/>
          </a:p>
          <a:p>
            <a:pPr lvl="0" eaLnBrk="0" fontAlgn="base" hangingPunct="0">
              <a:spcBef>
                <a:spcPct val="0"/>
              </a:spcBef>
              <a:spcAft>
                <a:spcPct val="0"/>
              </a:spcAft>
            </a:pPr>
            <a:endParaRPr lang="en-US" sz="1400" dirty="0">
              <a:solidFill>
                <a:srgbClr val="000000"/>
              </a:solidFill>
              <a:latin typeface="Source Sans Pro"/>
            </a:endParaRPr>
          </a:p>
          <a:p>
            <a:pPr lvl="0" eaLnBrk="0" fontAlgn="base" hangingPunct="0">
              <a:spcBef>
                <a:spcPct val="0"/>
              </a:spcBef>
              <a:spcAft>
                <a:spcPct val="0"/>
              </a:spcAft>
            </a:pPr>
            <a:r>
              <a:rPr kumimoji="0" lang="en-US" sz="1400" b="0" i="0" u="none" strike="noStrike" cap="none" normalizeH="0" baseline="0" dirty="0" smtClean="0">
                <a:ln>
                  <a:noFill/>
                </a:ln>
                <a:solidFill>
                  <a:srgbClr val="000000"/>
                </a:solidFill>
                <a:effectLst/>
                <a:latin typeface="Source Sans Pro"/>
              </a:rPr>
              <a:t>3.</a:t>
            </a:r>
            <a:r>
              <a:rPr lang="en-US" sz="1400" dirty="0">
                <a:solidFill>
                  <a:srgbClr val="000000"/>
                </a:solidFill>
                <a:latin typeface="Source Sans Pro"/>
              </a:rPr>
              <a:t> Our directive needs to take the class name as the input. The Input decorator marks the property </a:t>
            </a:r>
            <a:endParaRPr lang="en-US" sz="1400" dirty="0" smtClean="0">
              <a:solidFill>
                <a:srgbClr val="000000"/>
              </a:solidFill>
              <a:latin typeface="Source Sans Pro"/>
            </a:endParaRPr>
          </a:p>
          <a:p>
            <a:pPr lvl="0" eaLnBrk="0" fontAlgn="base" hangingPunct="0">
              <a:spcBef>
                <a:spcPct val="0"/>
              </a:spcBef>
              <a:spcAft>
                <a:spcPct val="0"/>
              </a:spcAft>
            </a:pPr>
            <a:r>
              <a:rPr lang="en-US" sz="1400" dirty="0">
                <a:solidFill>
                  <a:srgbClr val="000000"/>
                </a:solidFill>
                <a:latin typeface="Source Sans Pro"/>
              </a:rPr>
              <a:t> </a:t>
            </a:r>
            <a:r>
              <a:rPr lang="en-US" sz="1400" dirty="0" smtClean="0">
                <a:solidFill>
                  <a:srgbClr val="000000"/>
                </a:solidFill>
                <a:latin typeface="Source Sans Pro"/>
              </a:rPr>
              <a:t>   ttClass </a:t>
            </a:r>
            <a:r>
              <a:rPr lang="en-US" sz="1400" dirty="0">
                <a:solidFill>
                  <a:srgbClr val="000000"/>
                </a:solidFill>
                <a:latin typeface="Source Sans Pro"/>
              </a:rPr>
              <a:t>as the input property. It can receive the class name from the parent component.</a:t>
            </a:r>
            <a:endParaRPr kumimoji="0" lang="en-US" sz="1400" b="0" i="0" u="none" strike="noStrike" cap="none" normalizeH="0" baseline="0" dirty="0">
              <a:ln>
                <a:noFill/>
              </a:ln>
              <a:solidFill>
                <a:srgbClr val="000000"/>
              </a:solidFill>
              <a:effectLst/>
              <a:latin typeface="Source Sans Pro"/>
            </a:endParaRPr>
          </a:p>
          <a:p>
            <a:pPr lvl="0" eaLnBrk="0" fontAlgn="base" hangingPunct="0">
              <a:spcBef>
                <a:spcPct val="0"/>
              </a:spcBef>
              <a:spcAft>
                <a:spcPct val="0"/>
              </a:spcAft>
            </a:pPr>
            <a:r>
              <a:rPr lang="en-IN" sz="1400" b="1" dirty="0" smtClean="0"/>
              <a:t>	</a:t>
            </a:r>
          </a:p>
          <a:p>
            <a:pPr lvl="0" eaLnBrk="0" fontAlgn="base" hangingPunct="0">
              <a:spcBef>
                <a:spcPct val="0"/>
              </a:spcBef>
              <a:spcAft>
                <a:spcPct val="0"/>
              </a:spcAft>
            </a:pPr>
            <a:r>
              <a:rPr lang="en-IN" b="1" dirty="0"/>
              <a:t> </a:t>
            </a:r>
            <a:r>
              <a:rPr lang="en-IN" b="1" dirty="0" smtClean="0"/>
              <a:t>         @</a:t>
            </a:r>
            <a:r>
              <a:rPr lang="en-IN" b="1" dirty="0"/>
              <a:t>Input() ttClass: string</a:t>
            </a:r>
            <a:r>
              <a:rPr lang="en-IN" b="1" dirty="0" smtClean="0"/>
              <a:t>;</a:t>
            </a:r>
            <a:endParaRPr lang="en-US" b="1" dirty="0" smtClean="0">
              <a:solidFill>
                <a:srgbClr val="000000"/>
              </a:solidFill>
              <a:latin typeface="Source Sans Pro"/>
            </a:endParaRPr>
          </a:p>
        </p:txBody>
      </p:sp>
      <p:sp>
        <p:nvSpPr>
          <p:cNvPr id="4" name="Rectangle 3"/>
          <p:cNvSpPr/>
          <p:nvPr/>
        </p:nvSpPr>
        <p:spPr>
          <a:xfrm>
            <a:off x="273978" y="133350"/>
            <a:ext cx="4100225" cy="369332"/>
          </a:xfrm>
          <a:prstGeom prst="rect">
            <a:avLst/>
          </a:prstGeom>
        </p:spPr>
        <p:txBody>
          <a:bodyPr wrap="none">
            <a:spAutoFit/>
          </a:bodyPr>
          <a:lstStyle/>
          <a:p>
            <a:pPr fontAlgn="base"/>
            <a:r>
              <a:rPr lang="en-IN" b="1" dirty="0">
                <a:solidFill>
                  <a:schemeClr val="accent5"/>
                </a:solidFill>
                <a:latin typeface="Montserrat"/>
              </a:rPr>
              <a:t>Creating Custom Attribute Directive</a:t>
            </a:r>
            <a:endParaRPr lang="en-IN" b="1" i="0" dirty="0">
              <a:solidFill>
                <a:schemeClr val="accent5"/>
              </a:solidFill>
              <a:effectLst/>
              <a:latin typeface="Montserrat"/>
            </a:endParaRPr>
          </a:p>
        </p:txBody>
      </p:sp>
    </p:spTree>
    <p:extLst>
      <p:ext uri="{BB962C8B-B14F-4D97-AF65-F5344CB8AC3E}">
        <p14:creationId xmlns:p14="http://schemas.microsoft.com/office/powerpoint/2010/main" val="91184487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a:spLocks noChangeArrowheads="1"/>
          </p:cNvSpPr>
          <p:nvPr/>
        </p:nvSpPr>
        <p:spPr bwMode="auto">
          <a:xfrm>
            <a:off x="273978" y="502682"/>
            <a:ext cx="8440220" cy="4307562"/>
          </a:xfrm>
          <a:prstGeom prst="round2Diag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pPr>
            <a:endParaRPr lang="en-US" sz="1300" dirty="0" smtClean="0">
              <a:solidFill>
                <a:srgbClr val="000000"/>
              </a:solidFill>
              <a:latin typeface="Source Sans Pro"/>
            </a:endParaRPr>
          </a:p>
          <a:p>
            <a:pPr lvl="0" eaLnBrk="0" fontAlgn="base" hangingPunct="0">
              <a:spcBef>
                <a:spcPct val="0"/>
              </a:spcBef>
              <a:spcAft>
                <a:spcPct val="0"/>
              </a:spcAft>
            </a:pPr>
            <a:r>
              <a:rPr lang="en-US" sz="1300" dirty="0" smtClean="0">
                <a:solidFill>
                  <a:srgbClr val="000000"/>
                </a:solidFill>
                <a:latin typeface="Source Sans Pro"/>
              </a:rPr>
              <a:t>4. - </a:t>
            </a:r>
            <a:r>
              <a:rPr lang="en-US" sz="1600" dirty="0" smtClean="0"/>
              <a:t>We </a:t>
            </a:r>
            <a:r>
              <a:rPr lang="en-US" sz="1600" dirty="0"/>
              <a:t>attach the attribute directive to an element, which we call the parent element</a:t>
            </a:r>
            <a:r>
              <a:rPr lang="en-US" sz="1600" dirty="0" smtClean="0"/>
              <a:t>.</a:t>
            </a:r>
            <a:r>
              <a:rPr lang="en-US" sz="1600" dirty="0"/>
              <a:t> </a:t>
            </a:r>
            <a:endParaRPr lang="en-US" sz="1600" dirty="0" smtClean="0"/>
          </a:p>
          <a:p>
            <a:pPr lvl="0" eaLnBrk="0" fontAlgn="base" hangingPunct="0">
              <a:spcBef>
                <a:spcPct val="0"/>
              </a:spcBef>
              <a:spcAft>
                <a:spcPct val="0"/>
              </a:spcAft>
            </a:pPr>
            <a:r>
              <a:rPr lang="en-US" sz="1600" dirty="0"/>
              <a:t> </a:t>
            </a:r>
            <a:r>
              <a:rPr lang="en-US" sz="1600" dirty="0" smtClean="0"/>
              <a:t>   - To change </a:t>
            </a:r>
            <a:r>
              <a:rPr lang="en-US" sz="1600" dirty="0"/>
              <a:t>the properties of the parent element, we need to get the reference. </a:t>
            </a:r>
            <a:endParaRPr lang="en-US" sz="1600" dirty="0" smtClean="0"/>
          </a:p>
          <a:p>
            <a:pPr lvl="0" eaLnBrk="0" fontAlgn="base" hangingPunct="0">
              <a:spcBef>
                <a:spcPct val="0"/>
              </a:spcBef>
              <a:spcAft>
                <a:spcPct val="0"/>
              </a:spcAft>
            </a:pPr>
            <a:r>
              <a:rPr lang="en-US" sz="1600" dirty="0"/>
              <a:t> </a:t>
            </a:r>
            <a:r>
              <a:rPr lang="en-US" sz="1600" dirty="0" smtClean="0"/>
              <a:t>   - Angular </a:t>
            </a:r>
            <a:r>
              <a:rPr lang="en-US" sz="1600" dirty="0"/>
              <a:t>injects the parent element when we ask for the instance of the ElementRef </a:t>
            </a:r>
            <a:endParaRPr lang="en-US" sz="1600" dirty="0" smtClean="0"/>
          </a:p>
          <a:p>
            <a:pPr lvl="0" eaLnBrk="0" fontAlgn="base" hangingPunct="0">
              <a:spcBef>
                <a:spcPct val="0"/>
              </a:spcBef>
              <a:spcAft>
                <a:spcPct val="0"/>
              </a:spcAft>
            </a:pPr>
            <a:r>
              <a:rPr lang="en-US" sz="1600" dirty="0"/>
              <a:t> </a:t>
            </a:r>
            <a:r>
              <a:rPr lang="en-US" sz="1600" dirty="0" smtClean="0"/>
              <a:t>   in its constructor.</a:t>
            </a:r>
            <a:endParaRPr lang="en-US" sz="1600" b="1" dirty="0"/>
          </a:p>
          <a:p>
            <a:pPr lvl="0" eaLnBrk="0" fontAlgn="base" hangingPunct="0">
              <a:spcBef>
                <a:spcPct val="0"/>
              </a:spcBef>
              <a:spcAft>
                <a:spcPct val="0"/>
              </a:spcAft>
            </a:pPr>
            <a:r>
              <a:rPr lang="en-IN" sz="1600" b="1" dirty="0" smtClean="0"/>
              <a:t>     	constructor(private </a:t>
            </a:r>
            <a:r>
              <a:rPr lang="en-IN" sz="1600" b="1" dirty="0"/>
              <a:t>el: ElementRef) {</a:t>
            </a:r>
          </a:p>
          <a:p>
            <a:pPr lvl="2"/>
            <a:r>
              <a:rPr lang="en-IN" sz="1600" b="1" dirty="0"/>
              <a:t>}</a:t>
            </a:r>
          </a:p>
          <a:p>
            <a:pPr lvl="0" eaLnBrk="0" fontAlgn="base" hangingPunct="0">
              <a:spcBef>
                <a:spcPct val="0"/>
              </a:spcBef>
              <a:spcAft>
                <a:spcPct val="0"/>
              </a:spcAft>
            </a:pPr>
            <a:endParaRPr lang="en-US" sz="1600" dirty="0" smtClean="0"/>
          </a:p>
          <a:p>
            <a:pPr lvl="0" eaLnBrk="0" fontAlgn="base" hangingPunct="0">
              <a:spcBef>
                <a:spcPct val="0"/>
              </a:spcBef>
              <a:spcAft>
                <a:spcPct val="0"/>
              </a:spcAft>
            </a:pPr>
            <a:r>
              <a:rPr lang="en-US" sz="1600" b="1" dirty="0"/>
              <a:t>   </a:t>
            </a:r>
            <a:r>
              <a:rPr lang="en-US" sz="1600" b="1" dirty="0" smtClean="0"/>
              <a:t> - ElementRef </a:t>
            </a:r>
            <a:r>
              <a:rPr lang="en-US" sz="1600" dirty="0"/>
              <a:t>is a wrapper for the Parent DOM element. We can access the DOM </a:t>
            </a:r>
            <a:endParaRPr lang="en-US" sz="1600" dirty="0" smtClean="0"/>
          </a:p>
          <a:p>
            <a:pPr lvl="0" eaLnBrk="0" fontAlgn="base" hangingPunct="0">
              <a:spcBef>
                <a:spcPct val="0"/>
              </a:spcBef>
              <a:spcAft>
                <a:spcPct val="0"/>
              </a:spcAft>
            </a:pPr>
            <a:r>
              <a:rPr lang="en-US" sz="1600" dirty="0"/>
              <a:t> </a:t>
            </a:r>
            <a:r>
              <a:rPr lang="en-US" sz="1600" dirty="0" smtClean="0"/>
              <a:t>   element </a:t>
            </a:r>
            <a:r>
              <a:rPr lang="en-US" sz="1600" dirty="0"/>
              <a:t>via the property </a:t>
            </a:r>
            <a:r>
              <a:rPr lang="en-US" sz="1600" b="1" dirty="0"/>
              <a:t>nativeElement</a:t>
            </a:r>
            <a:r>
              <a:rPr lang="en-US" sz="1600" dirty="0" smtClean="0"/>
              <a:t>.</a:t>
            </a:r>
          </a:p>
          <a:p>
            <a:pPr lvl="0" eaLnBrk="0" fontAlgn="base" hangingPunct="0">
              <a:spcBef>
                <a:spcPct val="0"/>
              </a:spcBef>
              <a:spcAft>
                <a:spcPct val="0"/>
              </a:spcAft>
            </a:pPr>
            <a:endParaRPr lang="en-US" sz="1600" dirty="0" smtClean="0"/>
          </a:p>
          <a:p>
            <a:pPr lvl="0" eaLnBrk="0" fontAlgn="base" hangingPunct="0">
              <a:spcBef>
                <a:spcPct val="0"/>
              </a:spcBef>
              <a:spcAft>
                <a:spcPct val="0"/>
              </a:spcAft>
            </a:pPr>
            <a:r>
              <a:rPr lang="en-US" sz="1600" dirty="0"/>
              <a:t>    </a:t>
            </a:r>
            <a:r>
              <a:rPr lang="en-US" sz="1600" dirty="0" smtClean="0"/>
              <a:t>- The </a:t>
            </a:r>
            <a:r>
              <a:rPr lang="en-US" sz="1600" dirty="0"/>
              <a:t>classList method allows us to add the class to the element</a:t>
            </a:r>
            <a:r>
              <a:rPr lang="en-US" sz="1600" dirty="0" smtClean="0"/>
              <a:t>.</a:t>
            </a:r>
          </a:p>
          <a:p>
            <a:pPr lvl="0" eaLnBrk="0" fontAlgn="base" hangingPunct="0">
              <a:spcBef>
                <a:spcPct val="0"/>
              </a:spcBef>
              <a:spcAft>
                <a:spcPct val="0"/>
              </a:spcAft>
            </a:pPr>
            <a:r>
              <a:rPr lang="en-US" sz="1600" dirty="0"/>
              <a:t> </a:t>
            </a:r>
            <a:r>
              <a:rPr lang="en-US" sz="1600" dirty="0" smtClean="0"/>
              <a:t> </a:t>
            </a:r>
          </a:p>
          <a:p>
            <a:pPr lvl="1" fontAlgn="base"/>
            <a:r>
              <a:rPr lang="en-US" sz="1600" dirty="0"/>
              <a:t> </a:t>
            </a:r>
            <a:r>
              <a:rPr lang="en-US" sz="1600" dirty="0" smtClean="0"/>
              <a:t>    </a:t>
            </a:r>
            <a:r>
              <a:rPr lang="en-IN" sz="1600" b="1" dirty="0"/>
              <a:t>ngOnInit() {</a:t>
            </a:r>
          </a:p>
          <a:p>
            <a:pPr lvl="1" fontAlgn="base"/>
            <a:r>
              <a:rPr lang="en-IN" sz="1600" b="1" dirty="0"/>
              <a:t>  </a:t>
            </a:r>
            <a:r>
              <a:rPr lang="en-IN" sz="1600" b="1" dirty="0" smtClean="0"/>
              <a:t>	this.el.nativeElement.classList.add( this.ttClass);</a:t>
            </a:r>
            <a:endParaRPr lang="en-IN" sz="1600" b="1" dirty="0"/>
          </a:p>
          <a:p>
            <a:pPr lvl="1" fontAlgn="base"/>
            <a:r>
              <a:rPr lang="en-IN" sz="1600" b="1" dirty="0"/>
              <a:t> </a:t>
            </a:r>
            <a:r>
              <a:rPr lang="en-IN" sz="1600" b="1" dirty="0" smtClean="0"/>
              <a:t>    }</a:t>
            </a:r>
            <a:endParaRPr lang="en-IN" sz="1600" b="1" dirty="0"/>
          </a:p>
        </p:txBody>
      </p:sp>
      <p:sp>
        <p:nvSpPr>
          <p:cNvPr id="4" name="Rectangle 3"/>
          <p:cNvSpPr/>
          <p:nvPr/>
        </p:nvSpPr>
        <p:spPr>
          <a:xfrm>
            <a:off x="273978" y="133350"/>
            <a:ext cx="4100225" cy="369332"/>
          </a:xfrm>
          <a:prstGeom prst="rect">
            <a:avLst/>
          </a:prstGeom>
        </p:spPr>
        <p:txBody>
          <a:bodyPr wrap="none">
            <a:spAutoFit/>
          </a:bodyPr>
          <a:lstStyle/>
          <a:p>
            <a:pPr fontAlgn="base"/>
            <a:r>
              <a:rPr lang="en-IN" b="1" dirty="0">
                <a:solidFill>
                  <a:schemeClr val="accent5"/>
                </a:solidFill>
                <a:latin typeface="Montserrat"/>
              </a:rPr>
              <a:t>Creating Custom Attribute Directive</a:t>
            </a:r>
            <a:endParaRPr lang="en-IN" b="1" i="0" dirty="0">
              <a:solidFill>
                <a:schemeClr val="accent5"/>
              </a:solidFill>
              <a:effectLst/>
              <a:latin typeface="Montserrat"/>
            </a:endParaRPr>
          </a:p>
        </p:txBody>
      </p:sp>
    </p:spTree>
    <p:extLst>
      <p:ext uri="{BB962C8B-B14F-4D97-AF65-F5344CB8AC3E}">
        <p14:creationId xmlns:p14="http://schemas.microsoft.com/office/powerpoint/2010/main" val="383151410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a:spLocks noChangeArrowheads="1"/>
          </p:cNvSpPr>
          <p:nvPr/>
        </p:nvSpPr>
        <p:spPr bwMode="auto">
          <a:xfrm>
            <a:off x="381000" y="742950"/>
            <a:ext cx="7696200" cy="3762732"/>
          </a:xfrm>
          <a:prstGeom prst="round2Diag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pPr>
            <a:r>
              <a:rPr lang="en-US" sz="1300" b="1" dirty="0">
                <a:solidFill>
                  <a:srgbClr val="000000"/>
                </a:solidFill>
                <a:latin typeface="Source Sans Pro"/>
              </a:rPr>
              <a:t>import { Directive, ElementRef, Input, OnInit } from '@angular/core'</a:t>
            </a:r>
          </a:p>
          <a:p>
            <a:pPr lvl="0" eaLnBrk="0" fontAlgn="base" hangingPunct="0">
              <a:spcBef>
                <a:spcPct val="0"/>
              </a:spcBef>
              <a:spcAft>
                <a:spcPct val="0"/>
              </a:spcAft>
            </a:pPr>
            <a:r>
              <a:rPr lang="en-US" sz="1300" b="1" dirty="0">
                <a:solidFill>
                  <a:srgbClr val="000000"/>
                </a:solidFill>
                <a:latin typeface="Source Sans Pro"/>
              </a:rPr>
              <a:t> </a:t>
            </a:r>
          </a:p>
          <a:p>
            <a:pPr lvl="0" eaLnBrk="0" fontAlgn="base" hangingPunct="0">
              <a:spcBef>
                <a:spcPct val="0"/>
              </a:spcBef>
              <a:spcAft>
                <a:spcPct val="0"/>
              </a:spcAft>
            </a:pPr>
            <a:r>
              <a:rPr lang="en-US" sz="1300" b="1" dirty="0">
                <a:solidFill>
                  <a:srgbClr val="000000"/>
                </a:solidFill>
                <a:latin typeface="Source Sans Pro"/>
              </a:rPr>
              <a:t>@Directive({</a:t>
            </a:r>
          </a:p>
          <a:p>
            <a:pPr lvl="0" eaLnBrk="0" fontAlgn="base" hangingPunct="0">
              <a:spcBef>
                <a:spcPct val="0"/>
              </a:spcBef>
              <a:spcAft>
                <a:spcPct val="0"/>
              </a:spcAft>
            </a:pPr>
            <a:r>
              <a:rPr lang="en-US" sz="1300" b="1" dirty="0">
                <a:solidFill>
                  <a:srgbClr val="000000"/>
                </a:solidFill>
                <a:latin typeface="Source Sans Pro"/>
              </a:rPr>
              <a:t>  selector: '[ttClass]',</a:t>
            </a:r>
          </a:p>
          <a:p>
            <a:pPr lvl="0" eaLnBrk="0" fontAlgn="base" hangingPunct="0">
              <a:spcBef>
                <a:spcPct val="0"/>
              </a:spcBef>
              <a:spcAft>
                <a:spcPct val="0"/>
              </a:spcAft>
            </a:pPr>
            <a:r>
              <a:rPr lang="en-US" sz="1300" b="1" dirty="0">
                <a:solidFill>
                  <a:srgbClr val="000000"/>
                </a:solidFill>
                <a:latin typeface="Source Sans Pro"/>
              </a:rPr>
              <a:t>})</a:t>
            </a:r>
          </a:p>
          <a:p>
            <a:pPr lvl="0" eaLnBrk="0" fontAlgn="base" hangingPunct="0">
              <a:spcBef>
                <a:spcPct val="0"/>
              </a:spcBef>
              <a:spcAft>
                <a:spcPct val="0"/>
              </a:spcAft>
            </a:pPr>
            <a:r>
              <a:rPr lang="en-US" sz="1300" b="1" dirty="0">
                <a:solidFill>
                  <a:srgbClr val="000000"/>
                </a:solidFill>
                <a:latin typeface="Source Sans Pro"/>
              </a:rPr>
              <a:t>export class ttClassDirective implements OnInit {</a:t>
            </a:r>
          </a:p>
          <a:p>
            <a:pPr lvl="0" eaLnBrk="0" fontAlgn="base" hangingPunct="0">
              <a:spcBef>
                <a:spcPct val="0"/>
              </a:spcBef>
              <a:spcAft>
                <a:spcPct val="0"/>
              </a:spcAft>
            </a:pPr>
            <a:r>
              <a:rPr lang="en-US" sz="1300" b="1" dirty="0">
                <a:solidFill>
                  <a:srgbClr val="000000"/>
                </a:solidFill>
                <a:latin typeface="Source Sans Pro"/>
              </a:rPr>
              <a:t> </a:t>
            </a:r>
          </a:p>
          <a:p>
            <a:pPr lvl="0" eaLnBrk="0" fontAlgn="base" hangingPunct="0">
              <a:spcBef>
                <a:spcPct val="0"/>
              </a:spcBef>
              <a:spcAft>
                <a:spcPct val="0"/>
              </a:spcAft>
            </a:pPr>
            <a:r>
              <a:rPr lang="en-US" sz="1300" b="1" dirty="0">
                <a:solidFill>
                  <a:srgbClr val="000000"/>
                </a:solidFill>
                <a:latin typeface="Source Sans Pro"/>
              </a:rPr>
              <a:t>  @Input() ttClass: string;</a:t>
            </a:r>
          </a:p>
          <a:p>
            <a:pPr lvl="0" eaLnBrk="0" fontAlgn="base" hangingPunct="0">
              <a:spcBef>
                <a:spcPct val="0"/>
              </a:spcBef>
              <a:spcAft>
                <a:spcPct val="0"/>
              </a:spcAft>
            </a:pPr>
            <a:r>
              <a:rPr lang="en-US" sz="1300" b="1" dirty="0">
                <a:solidFill>
                  <a:srgbClr val="000000"/>
                </a:solidFill>
                <a:latin typeface="Source Sans Pro"/>
              </a:rPr>
              <a:t> </a:t>
            </a:r>
          </a:p>
          <a:p>
            <a:pPr lvl="0" eaLnBrk="0" fontAlgn="base" hangingPunct="0">
              <a:spcBef>
                <a:spcPct val="0"/>
              </a:spcBef>
              <a:spcAft>
                <a:spcPct val="0"/>
              </a:spcAft>
            </a:pPr>
            <a:r>
              <a:rPr lang="en-US" sz="1300" b="1" dirty="0">
                <a:solidFill>
                  <a:srgbClr val="000000"/>
                </a:solidFill>
                <a:latin typeface="Source Sans Pro"/>
              </a:rPr>
              <a:t>  constructor(private el: ElementRef) {</a:t>
            </a:r>
          </a:p>
          <a:p>
            <a:pPr lvl="0" eaLnBrk="0" fontAlgn="base" hangingPunct="0">
              <a:spcBef>
                <a:spcPct val="0"/>
              </a:spcBef>
              <a:spcAft>
                <a:spcPct val="0"/>
              </a:spcAft>
            </a:pPr>
            <a:r>
              <a:rPr lang="en-US" sz="1300" b="1" dirty="0">
                <a:solidFill>
                  <a:srgbClr val="000000"/>
                </a:solidFill>
                <a:latin typeface="Source Sans Pro"/>
              </a:rPr>
              <a:t>  }</a:t>
            </a:r>
          </a:p>
          <a:p>
            <a:pPr lvl="0" eaLnBrk="0" fontAlgn="base" hangingPunct="0">
              <a:spcBef>
                <a:spcPct val="0"/>
              </a:spcBef>
              <a:spcAft>
                <a:spcPct val="0"/>
              </a:spcAft>
            </a:pPr>
            <a:r>
              <a:rPr lang="en-US" sz="1300" b="1" dirty="0">
                <a:solidFill>
                  <a:srgbClr val="000000"/>
                </a:solidFill>
                <a:latin typeface="Source Sans Pro"/>
              </a:rPr>
              <a:t> </a:t>
            </a:r>
          </a:p>
          <a:p>
            <a:pPr lvl="0" eaLnBrk="0" fontAlgn="base" hangingPunct="0">
              <a:spcBef>
                <a:spcPct val="0"/>
              </a:spcBef>
              <a:spcAft>
                <a:spcPct val="0"/>
              </a:spcAft>
            </a:pPr>
            <a:r>
              <a:rPr lang="en-US" sz="1300" b="1" dirty="0">
                <a:solidFill>
                  <a:srgbClr val="000000"/>
                </a:solidFill>
                <a:latin typeface="Source Sans Pro"/>
              </a:rPr>
              <a:t>  ngOnInit() {</a:t>
            </a:r>
          </a:p>
          <a:p>
            <a:pPr lvl="0" eaLnBrk="0" fontAlgn="base" hangingPunct="0">
              <a:spcBef>
                <a:spcPct val="0"/>
              </a:spcBef>
              <a:spcAft>
                <a:spcPct val="0"/>
              </a:spcAft>
            </a:pPr>
            <a:r>
              <a:rPr lang="en-US" sz="1300" b="1" dirty="0">
                <a:solidFill>
                  <a:srgbClr val="000000"/>
                </a:solidFill>
                <a:latin typeface="Source Sans Pro"/>
              </a:rPr>
              <a:t>    this.el.nativeElement.classList.add</a:t>
            </a:r>
            <a:r>
              <a:rPr lang="en-US" sz="1300" b="1" dirty="0" smtClean="0">
                <a:solidFill>
                  <a:srgbClr val="000000"/>
                </a:solidFill>
                <a:latin typeface="Source Sans Pro"/>
              </a:rPr>
              <a:t>( this.ttClass</a:t>
            </a:r>
            <a:r>
              <a:rPr lang="en-US" sz="1300" b="1" dirty="0">
                <a:solidFill>
                  <a:srgbClr val="000000"/>
                </a:solidFill>
                <a:latin typeface="Source Sans Pro"/>
              </a:rPr>
              <a:t>);</a:t>
            </a:r>
          </a:p>
          <a:p>
            <a:pPr lvl="0" eaLnBrk="0" fontAlgn="base" hangingPunct="0">
              <a:spcBef>
                <a:spcPct val="0"/>
              </a:spcBef>
              <a:spcAft>
                <a:spcPct val="0"/>
              </a:spcAft>
            </a:pPr>
            <a:r>
              <a:rPr lang="en-US" sz="1300" b="1" dirty="0">
                <a:solidFill>
                  <a:srgbClr val="000000"/>
                </a:solidFill>
                <a:latin typeface="Source Sans Pro"/>
              </a:rPr>
              <a:t>  }</a:t>
            </a:r>
          </a:p>
          <a:p>
            <a:pPr lvl="0" eaLnBrk="0" fontAlgn="base" hangingPunct="0">
              <a:spcBef>
                <a:spcPct val="0"/>
              </a:spcBef>
              <a:spcAft>
                <a:spcPct val="0"/>
              </a:spcAft>
            </a:pPr>
            <a:r>
              <a:rPr lang="en-US" sz="1300" b="1" dirty="0">
                <a:solidFill>
                  <a:srgbClr val="000000"/>
                </a:solidFill>
                <a:latin typeface="Source Sans Pro"/>
              </a:rPr>
              <a:t> </a:t>
            </a:r>
          </a:p>
          <a:p>
            <a:pPr lvl="0" eaLnBrk="0" fontAlgn="base" hangingPunct="0">
              <a:spcBef>
                <a:spcPct val="0"/>
              </a:spcBef>
              <a:spcAft>
                <a:spcPct val="0"/>
              </a:spcAft>
            </a:pPr>
            <a:r>
              <a:rPr lang="en-US" sz="1300" b="1" dirty="0" smtClean="0">
                <a:solidFill>
                  <a:srgbClr val="000000"/>
                </a:solidFill>
                <a:latin typeface="Source Sans Pro"/>
              </a:rPr>
              <a:t>}</a:t>
            </a:r>
          </a:p>
        </p:txBody>
      </p:sp>
      <p:sp>
        <p:nvSpPr>
          <p:cNvPr id="4" name="Rectangle 3"/>
          <p:cNvSpPr/>
          <p:nvPr/>
        </p:nvSpPr>
        <p:spPr>
          <a:xfrm>
            <a:off x="273978" y="133350"/>
            <a:ext cx="4100225" cy="369332"/>
          </a:xfrm>
          <a:prstGeom prst="rect">
            <a:avLst/>
          </a:prstGeom>
        </p:spPr>
        <p:txBody>
          <a:bodyPr wrap="none">
            <a:spAutoFit/>
          </a:bodyPr>
          <a:lstStyle/>
          <a:p>
            <a:pPr fontAlgn="base"/>
            <a:r>
              <a:rPr lang="en-IN" b="1" dirty="0">
                <a:solidFill>
                  <a:schemeClr val="accent5"/>
                </a:solidFill>
                <a:latin typeface="Montserrat"/>
              </a:rPr>
              <a:t>Creating Custom Attribute Directive</a:t>
            </a:r>
            <a:endParaRPr lang="en-IN" b="1" i="0" dirty="0">
              <a:solidFill>
                <a:schemeClr val="accent5"/>
              </a:solidFill>
              <a:effectLst/>
              <a:latin typeface="Montserrat"/>
            </a:endParaRPr>
          </a:p>
        </p:txBody>
      </p:sp>
    </p:spTree>
    <p:extLst>
      <p:ext uri="{BB962C8B-B14F-4D97-AF65-F5344CB8AC3E}">
        <p14:creationId xmlns:p14="http://schemas.microsoft.com/office/powerpoint/2010/main" val="90427364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a:spLocks noChangeArrowheads="1"/>
          </p:cNvSpPr>
          <p:nvPr/>
        </p:nvSpPr>
        <p:spPr bwMode="auto">
          <a:xfrm>
            <a:off x="526103" y="1189512"/>
            <a:ext cx="7696200" cy="1191816"/>
          </a:xfrm>
          <a:prstGeom prst="round2Diag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fontAlgn="base"/>
            <a:r>
              <a:rPr lang="en-IN" sz="1400" dirty="0"/>
              <a:t>.blue {</a:t>
            </a:r>
          </a:p>
          <a:p>
            <a:pPr fontAlgn="base"/>
            <a:r>
              <a:rPr lang="en-IN" sz="1400" dirty="0"/>
              <a:t>  background-color: lightblue;</a:t>
            </a:r>
          </a:p>
          <a:p>
            <a:pPr fontAlgn="base"/>
            <a:r>
              <a:rPr lang="en-IN" sz="1400" dirty="0" smtClean="0"/>
              <a:t>}</a:t>
            </a:r>
          </a:p>
          <a:p>
            <a:pPr fontAlgn="base"/>
            <a:endParaRPr lang="en-US" sz="1400" dirty="0"/>
          </a:p>
          <a:p>
            <a:pPr fontAlgn="base"/>
            <a:r>
              <a:rPr lang="en-US" sz="1400" b="1" dirty="0"/>
              <a:t>&lt;button [ttClass]="'blue'"&gt;Click Me&lt;/button&gt;</a:t>
            </a:r>
            <a:endParaRPr lang="en-IN" sz="1400" b="1" dirty="0"/>
          </a:p>
        </p:txBody>
      </p:sp>
      <p:sp>
        <p:nvSpPr>
          <p:cNvPr id="4" name="Rectangle 3"/>
          <p:cNvSpPr/>
          <p:nvPr/>
        </p:nvSpPr>
        <p:spPr>
          <a:xfrm>
            <a:off x="273978" y="133350"/>
            <a:ext cx="4100225" cy="369332"/>
          </a:xfrm>
          <a:prstGeom prst="rect">
            <a:avLst/>
          </a:prstGeom>
        </p:spPr>
        <p:txBody>
          <a:bodyPr wrap="none">
            <a:spAutoFit/>
          </a:bodyPr>
          <a:lstStyle/>
          <a:p>
            <a:pPr fontAlgn="base"/>
            <a:r>
              <a:rPr lang="en-IN" b="1" dirty="0">
                <a:solidFill>
                  <a:schemeClr val="accent5"/>
                </a:solidFill>
                <a:latin typeface="Montserrat"/>
              </a:rPr>
              <a:t>Creating Custom Attribute Directive</a:t>
            </a:r>
            <a:endParaRPr lang="en-IN" b="1" i="0" dirty="0">
              <a:solidFill>
                <a:schemeClr val="accent5"/>
              </a:solidFill>
              <a:effectLst/>
              <a:latin typeface="Montserrat"/>
            </a:endParaRPr>
          </a:p>
        </p:txBody>
      </p:sp>
      <p:sp>
        <p:nvSpPr>
          <p:cNvPr id="3" name="Rectangle 2"/>
          <p:cNvSpPr/>
          <p:nvPr/>
        </p:nvSpPr>
        <p:spPr>
          <a:xfrm>
            <a:off x="468330" y="667075"/>
            <a:ext cx="4572000" cy="369332"/>
          </a:xfrm>
          <a:prstGeom prst="rect">
            <a:avLst/>
          </a:prstGeom>
        </p:spPr>
        <p:txBody>
          <a:bodyPr>
            <a:spAutoFit/>
          </a:bodyPr>
          <a:lstStyle/>
          <a:p>
            <a:r>
              <a:rPr lang="en-US" b="1" dirty="0" smtClean="0"/>
              <a:t>app.component.css</a:t>
            </a:r>
            <a:endParaRPr lang="en-IN" b="1" dirty="0"/>
          </a:p>
        </p:txBody>
      </p:sp>
    </p:spTree>
    <p:extLst>
      <p:ext uri="{BB962C8B-B14F-4D97-AF65-F5344CB8AC3E}">
        <p14:creationId xmlns:p14="http://schemas.microsoft.com/office/powerpoint/2010/main" val="44630479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85750"/>
            <a:ext cx="3657092" cy="369332"/>
          </a:xfrm>
        </p:spPr>
        <p:txBody>
          <a:bodyPr/>
          <a:lstStyle/>
          <a:p>
            <a:r>
              <a:rPr lang="en-IN" b="1" dirty="0"/>
              <a:t>Custom Directive in Angular</a:t>
            </a:r>
          </a:p>
        </p:txBody>
      </p:sp>
      <p:sp>
        <p:nvSpPr>
          <p:cNvPr id="3" name="Rectangle 2"/>
          <p:cNvSpPr/>
          <p:nvPr/>
        </p:nvSpPr>
        <p:spPr>
          <a:xfrm>
            <a:off x="226031" y="718793"/>
            <a:ext cx="8534400" cy="369332"/>
          </a:xfrm>
          <a:prstGeom prst="rect">
            <a:avLst/>
          </a:prstGeom>
        </p:spPr>
        <p:txBody>
          <a:bodyPr wrap="square">
            <a:spAutoFit/>
          </a:bodyPr>
          <a:lstStyle/>
          <a:p>
            <a:pPr algn="just"/>
            <a:r>
              <a:rPr lang="en-US" dirty="0"/>
              <a:t>To create a custom directive, </a:t>
            </a:r>
            <a:r>
              <a:rPr lang="en-US" dirty="0" smtClean="0"/>
              <a:t>we'll </a:t>
            </a:r>
            <a:r>
              <a:rPr lang="en-US" dirty="0"/>
              <a:t>typically work with attribute or structural directives.</a:t>
            </a:r>
            <a:endParaRPr lang="en-IN" dirty="0"/>
          </a:p>
        </p:txBody>
      </p:sp>
      <p:sp>
        <p:nvSpPr>
          <p:cNvPr id="4" name="Rectangle 3"/>
          <p:cNvSpPr/>
          <p:nvPr/>
        </p:nvSpPr>
        <p:spPr>
          <a:xfrm>
            <a:off x="226031" y="1056431"/>
            <a:ext cx="5334000" cy="369332"/>
          </a:xfrm>
          <a:prstGeom prst="rect">
            <a:avLst/>
          </a:prstGeom>
        </p:spPr>
        <p:txBody>
          <a:bodyPr wrap="square">
            <a:spAutoFit/>
          </a:bodyPr>
          <a:lstStyle/>
          <a:p>
            <a:r>
              <a:rPr lang="en-US" b="1" dirty="0" smtClean="0"/>
              <a:t>Creating </a:t>
            </a:r>
            <a:r>
              <a:rPr lang="en-US" b="1" dirty="0"/>
              <a:t>a custom attribute directive in Angular:</a:t>
            </a:r>
            <a:endParaRPr lang="en-IN" b="1" dirty="0"/>
          </a:p>
        </p:txBody>
      </p:sp>
      <p:sp>
        <p:nvSpPr>
          <p:cNvPr id="5" name="Rectangle 4"/>
          <p:cNvSpPr/>
          <p:nvPr/>
        </p:nvSpPr>
        <p:spPr>
          <a:xfrm>
            <a:off x="226743" y="1425763"/>
            <a:ext cx="2685351" cy="369332"/>
          </a:xfrm>
          <a:prstGeom prst="rect">
            <a:avLst/>
          </a:prstGeom>
        </p:spPr>
        <p:txBody>
          <a:bodyPr wrap="none">
            <a:spAutoFit/>
          </a:bodyPr>
          <a:lstStyle/>
          <a:p>
            <a:r>
              <a:rPr lang="en-IN" b="1" dirty="0" smtClean="0">
                <a:latin typeface="Söhne"/>
              </a:rPr>
              <a:t>1. Create </a:t>
            </a:r>
            <a:r>
              <a:rPr lang="en-IN" b="1" dirty="0">
                <a:latin typeface="Söhne"/>
              </a:rPr>
              <a:t>the Directive:</a:t>
            </a:r>
            <a:endParaRPr lang="en-IN" dirty="0"/>
          </a:p>
        </p:txBody>
      </p:sp>
      <p:sp>
        <p:nvSpPr>
          <p:cNvPr id="6" name="Round Diagonal Corner Rectangle 5"/>
          <p:cNvSpPr/>
          <p:nvPr/>
        </p:nvSpPr>
        <p:spPr>
          <a:xfrm>
            <a:off x="609600" y="1853455"/>
            <a:ext cx="4145237" cy="408623"/>
          </a:xfrm>
          <a:prstGeom prst="round2DiagRect">
            <a:avLst/>
          </a:prstGeom>
          <a:solidFill>
            <a:schemeClr val="bg1">
              <a:lumMod val="85000"/>
            </a:schemeClr>
          </a:solidFill>
        </p:spPr>
        <p:txBody>
          <a:bodyPr wrap="none">
            <a:spAutoFit/>
          </a:bodyPr>
          <a:lstStyle/>
          <a:p>
            <a:r>
              <a:rPr lang="en-IN" dirty="0"/>
              <a:t>ng generate directive my-custom-directive</a:t>
            </a:r>
          </a:p>
        </p:txBody>
      </p:sp>
      <p:sp>
        <p:nvSpPr>
          <p:cNvPr id="7" name="Rectangle 6"/>
          <p:cNvSpPr/>
          <p:nvPr/>
        </p:nvSpPr>
        <p:spPr>
          <a:xfrm>
            <a:off x="226031" y="2281147"/>
            <a:ext cx="2803588" cy="369332"/>
          </a:xfrm>
          <a:prstGeom prst="rect">
            <a:avLst/>
          </a:prstGeom>
        </p:spPr>
        <p:txBody>
          <a:bodyPr wrap="none">
            <a:spAutoFit/>
          </a:bodyPr>
          <a:lstStyle/>
          <a:p>
            <a:r>
              <a:rPr lang="en-IN" b="1" dirty="0" smtClean="0"/>
              <a:t>2. Implement </a:t>
            </a:r>
            <a:r>
              <a:rPr lang="en-IN" b="1" dirty="0"/>
              <a:t>the Directive:</a:t>
            </a:r>
          </a:p>
        </p:txBody>
      </p:sp>
      <p:sp>
        <p:nvSpPr>
          <p:cNvPr id="8" name="Round Diagonal Corner Rectangle 7"/>
          <p:cNvSpPr/>
          <p:nvPr/>
        </p:nvSpPr>
        <p:spPr>
          <a:xfrm>
            <a:off x="4876800" y="1610429"/>
            <a:ext cx="4196138" cy="3439239"/>
          </a:xfrm>
          <a:prstGeom prst="round2DiagRect">
            <a:avLst/>
          </a:prstGeom>
          <a:solidFill>
            <a:schemeClr val="bg1">
              <a:lumMod val="85000"/>
            </a:schemeClr>
          </a:solidFill>
        </p:spPr>
        <p:txBody>
          <a:bodyPr wrap="square">
            <a:spAutoFit/>
          </a:bodyPr>
          <a:lstStyle/>
          <a:p>
            <a:r>
              <a:rPr lang="en-IN" sz="1400" dirty="0"/>
              <a:t>import { Directive, ElementRef } from '@angular/core';</a:t>
            </a:r>
          </a:p>
          <a:p>
            <a:endParaRPr lang="en-IN" sz="1400" dirty="0"/>
          </a:p>
          <a:p>
            <a:r>
              <a:rPr lang="en-IN" sz="1400" dirty="0"/>
              <a:t>@Directive({</a:t>
            </a:r>
          </a:p>
          <a:p>
            <a:r>
              <a:rPr lang="en-IN" sz="1400" dirty="0"/>
              <a:t>  selector: '[appMyCustomDirective]'</a:t>
            </a:r>
          </a:p>
          <a:p>
            <a:r>
              <a:rPr lang="en-IN" sz="1400" dirty="0"/>
              <a:t>})</a:t>
            </a:r>
          </a:p>
          <a:p>
            <a:r>
              <a:rPr lang="en-IN" sz="1400" dirty="0"/>
              <a:t>export class MyCustomDirectiveDirective {</a:t>
            </a:r>
          </a:p>
          <a:p>
            <a:endParaRPr lang="en-IN" sz="1400" dirty="0"/>
          </a:p>
          <a:p>
            <a:r>
              <a:rPr lang="en-IN" sz="1400" dirty="0"/>
              <a:t>  constructor(private el: ElementRef) {</a:t>
            </a:r>
          </a:p>
          <a:p>
            <a:r>
              <a:rPr lang="en-IN" sz="1400" dirty="0"/>
              <a:t>    el.nativeElement.style.backgroundColor = 'yellow';</a:t>
            </a:r>
          </a:p>
          <a:p>
            <a:r>
              <a:rPr lang="en-IN" sz="1400" dirty="0"/>
              <a:t>  }</a:t>
            </a:r>
          </a:p>
          <a:p>
            <a:endParaRPr lang="en-IN" sz="1400" dirty="0"/>
          </a:p>
          <a:p>
            <a:r>
              <a:rPr lang="en-IN" sz="1400" dirty="0"/>
              <a:t>}</a:t>
            </a:r>
          </a:p>
        </p:txBody>
      </p:sp>
      <p:sp>
        <p:nvSpPr>
          <p:cNvPr id="9" name="Rectangle 8"/>
          <p:cNvSpPr/>
          <p:nvPr/>
        </p:nvSpPr>
        <p:spPr>
          <a:xfrm>
            <a:off x="236306" y="2666532"/>
            <a:ext cx="2113207" cy="369332"/>
          </a:xfrm>
          <a:prstGeom prst="rect">
            <a:avLst/>
          </a:prstGeom>
        </p:spPr>
        <p:txBody>
          <a:bodyPr wrap="none">
            <a:spAutoFit/>
          </a:bodyPr>
          <a:lstStyle/>
          <a:p>
            <a:r>
              <a:rPr lang="en-IN" b="1" dirty="0" smtClean="0"/>
              <a:t>3. Use </a:t>
            </a:r>
            <a:r>
              <a:rPr lang="en-IN" b="1" dirty="0"/>
              <a:t>the Directive:</a:t>
            </a:r>
          </a:p>
        </p:txBody>
      </p:sp>
      <p:sp>
        <p:nvSpPr>
          <p:cNvPr id="10" name="Round Diagonal Corner Rectangle 9"/>
          <p:cNvSpPr/>
          <p:nvPr/>
        </p:nvSpPr>
        <p:spPr>
          <a:xfrm>
            <a:off x="609599" y="3049703"/>
            <a:ext cx="4145237" cy="817245"/>
          </a:xfrm>
          <a:prstGeom prst="round2DiagRect">
            <a:avLst/>
          </a:prstGeom>
          <a:solidFill>
            <a:schemeClr val="bg1">
              <a:lumMod val="85000"/>
            </a:schemeClr>
          </a:solidFill>
        </p:spPr>
        <p:txBody>
          <a:bodyPr wrap="square">
            <a:spAutoFit/>
          </a:bodyPr>
          <a:lstStyle/>
          <a:p>
            <a:r>
              <a:rPr lang="en-US" sz="1400" dirty="0"/>
              <a:t>&lt;div appMyCustomDirective&gt;</a:t>
            </a:r>
          </a:p>
          <a:p>
            <a:r>
              <a:rPr lang="en-US" sz="1400" dirty="0"/>
              <a:t>  This div has the custom directive applied.</a:t>
            </a:r>
          </a:p>
          <a:p>
            <a:r>
              <a:rPr lang="en-US" sz="1400" dirty="0"/>
              <a:t>&lt;/div&gt;</a:t>
            </a:r>
            <a:endParaRPr lang="en-IN" sz="1400" dirty="0"/>
          </a:p>
        </p:txBody>
      </p:sp>
      <p:sp>
        <p:nvSpPr>
          <p:cNvPr id="11" name="Rectangle 10"/>
          <p:cNvSpPr/>
          <p:nvPr/>
        </p:nvSpPr>
        <p:spPr>
          <a:xfrm>
            <a:off x="304801" y="3862780"/>
            <a:ext cx="4038600" cy="646331"/>
          </a:xfrm>
          <a:prstGeom prst="rect">
            <a:avLst/>
          </a:prstGeom>
        </p:spPr>
        <p:txBody>
          <a:bodyPr wrap="square">
            <a:spAutoFit/>
          </a:bodyPr>
          <a:lstStyle/>
          <a:p>
            <a:r>
              <a:rPr lang="en-IN" b="1" dirty="0" smtClean="0"/>
              <a:t>4.</a:t>
            </a:r>
            <a:r>
              <a:rPr lang="en-US" b="1" dirty="0"/>
              <a:t> include your custom directive in your </a:t>
            </a:r>
            <a:r>
              <a:rPr lang="en-US" b="1" dirty="0" smtClean="0"/>
              <a:t> </a:t>
            </a:r>
          </a:p>
          <a:p>
            <a:r>
              <a:rPr lang="en-US" b="1" dirty="0"/>
              <a:t> </a:t>
            </a:r>
            <a:r>
              <a:rPr lang="en-US" b="1" dirty="0" smtClean="0"/>
              <a:t>   Angular </a:t>
            </a:r>
            <a:r>
              <a:rPr lang="en-US" b="1" dirty="0"/>
              <a:t>module's declarations </a:t>
            </a:r>
            <a:r>
              <a:rPr lang="en-US" b="1" dirty="0" smtClean="0"/>
              <a:t>array</a:t>
            </a:r>
            <a:endParaRPr lang="en-US" b="1" dirty="0"/>
          </a:p>
        </p:txBody>
      </p:sp>
    </p:spTree>
    <p:extLst>
      <p:ext uri="{BB962C8B-B14F-4D97-AF65-F5344CB8AC3E}">
        <p14:creationId xmlns:p14="http://schemas.microsoft.com/office/powerpoint/2010/main" val="103867367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1398"/>
            <a:ext cx="6858000" cy="369332"/>
          </a:xfrm>
        </p:spPr>
        <p:txBody>
          <a:bodyPr/>
          <a:lstStyle/>
          <a:p>
            <a:r>
              <a:rPr lang="en-US" b="1" dirty="0"/>
              <a:t>Creating a custom structural directive in Angular</a:t>
            </a:r>
            <a:endParaRPr lang="en-IN" b="1" dirty="0"/>
          </a:p>
        </p:txBody>
      </p:sp>
      <p:sp>
        <p:nvSpPr>
          <p:cNvPr id="3" name="Rectangle 2"/>
          <p:cNvSpPr/>
          <p:nvPr/>
        </p:nvSpPr>
        <p:spPr>
          <a:xfrm>
            <a:off x="257710" y="618351"/>
            <a:ext cx="4586768" cy="369332"/>
          </a:xfrm>
          <a:prstGeom prst="rect">
            <a:avLst/>
          </a:prstGeom>
        </p:spPr>
        <p:txBody>
          <a:bodyPr wrap="none">
            <a:spAutoFit/>
          </a:bodyPr>
          <a:lstStyle/>
          <a:p>
            <a:r>
              <a:rPr lang="en-IN" dirty="0" smtClean="0"/>
              <a:t>1. ng </a:t>
            </a:r>
            <a:r>
              <a:rPr lang="en-IN" dirty="0"/>
              <a:t>generate directive my-structural-directive</a:t>
            </a:r>
          </a:p>
        </p:txBody>
      </p:sp>
      <p:sp>
        <p:nvSpPr>
          <p:cNvPr id="4" name="Rectangle 3"/>
          <p:cNvSpPr/>
          <p:nvPr/>
        </p:nvSpPr>
        <p:spPr>
          <a:xfrm>
            <a:off x="256854" y="1026859"/>
            <a:ext cx="2462534" cy="307777"/>
          </a:xfrm>
          <a:prstGeom prst="rect">
            <a:avLst/>
          </a:prstGeom>
        </p:spPr>
        <p:txBody>
          <a:bodyPr wrap="none">
            <a:spAutoFit/>
          </a:bodyPr>
          <a:lstStyle/>
          <a:p>
            <a:r>
              <a:rPr lang="en-IN" sz="1400" b="1" dirty="0" smtClean="0">
                <a:latin typeface="Söhne"/>
              </a:rPr>
              <a:t>2. Implement </a:t>
            </a:r>
            <a:r>
              <a:rPr lang="en-IN" sz="1400" b="1" dirty="0">
                <a:latin typeface="Söhne"/>
              </a:rPr>
              <a:t>the Directive:</a:t>
            </a:r>
            <a:endParaRPr lang="en-IN" sz="1400" dirty="0"/>
          </a:p>
        </p:txBody>
      </p:sp>
      <p:sp>
        <p:nvSpPr>
          <p:cNvPr id="5" name="Round Diagonal Corner Rectangle 4"/>
          <p:cNvSpPr/>
          <p:nvPr/>
        </p:nvSpPr>
        <p:spPr>
          <a:xfrm>
            <a:off x="3733800" y="1180747"/>
            <a:ext cx="5334000" cy="3779758"/>
          </a:xfrm>
          <a:prstGeom prst="round2DiagRect">
            <a:avLst/>
          </a:prstGeom>
          <a:solidFill>
            <a:schemeClr val="bg1">
              <a:lumMod val="85000"/>
            </a:schemeClr>
          </a:solidFill>
        </p:spPr>
        <p:txBody>
          <a:bodyPr wrap="square">
            <a:spAutoFit/>
          </a:bodyPr>
          <a:lstStyle/>
          <a:p>
            <a:r>
              <a:rPr lang="en-IN" sz="1200" b="1" dirty="0"/>
              <a:t>import { Directive, Input, TemplateRef, ViewContainerRef } from '@angular/core</a:t>
            </a:r>
            <a:r>
              <a:rPr lang="en-IN" sz="1200" b="1" dirty="0" smtClean="0"/>
              <a:t>';</a:t>
            </a:r>
            <a:endParaRPr lang="en-IN" sz="1200" b="1" dirty="0"/>
          </a:p>
          <a:p>
            <a:r>
              <a:rPr lang="en-IN" sz="1200" b="1" dirty="0"/>
              <a:t>@Directive({</a:t>
            </a:r>
          </a:p>
          <a:p>
            <a:r>
              <a:rPr lang="en-IN" sz="1200" b="1" dirty="0"/>
              <a:t>  selector: '[appMyStructuralDirective]'</a:t>
            </a:r>
          </a:p>
          <a:p>
            <a:r>
              <a:rPr lang="en-IN" sz="1200" b="1" dirty="0"/>
              <a:t>})</a:t>
            </a:r>
          </a:p>
          <a:p>
            <a:r>
              <a:rPr lang="en-IN" sz="1200" b="1" dirty="0"/>
              <a:t>export class MyStructuralDirectiveDirective </a:t>
            </a:r>
            <a:r>
              <a:rPr lang="en-IN" sz="1200" b="1" dirty="0" smtClean="0"/>
              <a:t>{</a:t>
            </a:r>
            <a:endParaRPr lang="en-IN" sz="1200" b="1" dirty="0"/>
          </a:p>
          <a:p>
            <a:r>
              <a:rPr lang="en-IN" sz="1200" b="1" dirty="0"/>
              <a:t>  @Input() set appMyStructuralDirective(condition: boolean) {</a:t>
            </a:r>
          </a:p>
          <a:p>
            <a:r>
              <a:rPr lang="en-IN" sz="1200" b="1" dirty="0"/>
              <a:t>    if (condition) {</a:t>
            </a:r>
          </a:p>
          <a:p>
            <a:r>
              <a:rPr lang="en-IN" sz="1200" b="1" dirty="0"/>
              <a:t>      this.viewContainer.createEmbeddedView</a:t>
            </a:r>
            <a:r>
              <a:rPr lang="en-IN" sz="1200" b="1" dirty="0" smtClean="0"/>
              <a:t>( this.templateRef</a:t>
            </a:r>
            <a:r>
              <a:rPr lang="en-IN" sz="1200" b="1" dirty="0"/>
              <a:t>);</a:t>
            </a:r>
          </a:p>
          <a:p>
            <a:r>
              <a:rPr lang="en-IN" sz="1200" b="1" dirty="0"/>
              <a:t>    } else {</a:t>
            </a:r>
          </a:p>
          <a:p>
            <a:r>
              <a:rPr lang="en-IN" sz="1200" b="1" dirty="0"/>
              <a:t>      this.viewContainer.clear();</a:t>
            </a:r>
          </a:p>
          <a:p>
            <a:r>
              <a:rPr lang="en-IN" sz="1200" b="1" dirty="0"/>
              <a:t>    }</a:t>
            </a:r>
          </a:p>
          <a:p>
            <a:r>
              <a:rPr lang="en-IN" sz="1200" b="1" dirty="0"/>
              <a:t>  </a:t>
            </a:r>
            <a:r>
              <a:rPr lang="en-IN" sz="1200" b="1" dirty="0" smtClean="0"/>
              <a:t>}</a:t>
            </a:r>
            <a:endParaRPr lang="en-IN" sz="1200" b="1" dirty="0"/>
          </a:p>
          <a:p>
            <a:r>
              <a:rPr lang="en-IN" sz="1200" b="1" dirty="0"/>
              <a:t>  constructor(</a:t>
            </a:r>
          </a:p>
          <a:p>
            <a:r>
              <a:rPr lang="en-IN" sz="1200" b="1" dirty="0"/>
              <a:t>    private templateRef: TemplateRef&lt;any&gt;,</a:t>
            </a:r>
          </a:p>
          <a:p>
            <a:r>
              <a:rPr lang="en-IN" sz="1200" b="1" dirty="0"/>
              <a:t>    private viewContainer: ViewContainerRef</a:t>
            </a:r>
          </a:p>
          <a:p>
            <a:r>
              <a:rPr lang="en-IN" sz="1200" b="1" dirty="0"/>
              <a:t>  ) { </a:t>
            </a:r>
            <a:r>
              <a:rPr lang="en-IN" sz="1200" b="1" dirty="0" smtClean="0"/>
              <a:t>}</a:t>
            </a:r>
            <a:endParaRPr lang="en-IN" sz="1200" b="1" dirty="0"/>
          </a:p>
          <a:p>
            <a:r>
              <a:rPr lang="en-IN" sz="1200" b="1" dirty="0"/>
              <a:t>}</a:t>
            </a:r>
          </a:p>
        </p:txBody>
      </p:sp>
      <p:sp>
        <p:nvSpPr>
          <p:cNvPr id="6" name="Rectangle 5"/>
          <p:cNvSpPr/>
          <p:nvPr/>
        </p:nvSpPr>
        <p:spPr>
          <a:xfrm>
            <a:off x="256854" y="1378735"/>
            <a:ext cx="1895071" cy="307777"/>
          </a:xfrm>
          <a:prstGeom prst="rect">
            <a:avLst/>
          </a:prstGeom>
        </p:spPr>
        <p:txBody>
          <a:bodyPr wrap="none">
            <a:spAutoFit/>
          </a:bodyPr>
          <a:lstStyle/>
          <a:p>
            <a:r>
              <a:rPr lang="en-IN" sz="1400" b="1" dirty="0" smtClean="0">
                <a:latin typeface="Söhne"/>
              </a:rPr>
              <a:t>3. Use the Directive:</a:t>
            </a:r>
            <a:endParaRPr lang="en-IN" sz="1400" b="1" dirty="0">
              <a:latin typeface="Söhne"/>
            </a:endParaRPr>
          </a:p>
        </p:txBody>
      </p:sp>
      <p:sp>
        <p:nvSpPr>
          <p:cNvPr id="8" name="Round Diagonal Corner Rectangle 7"/>
          <p:cNvSpPr/>
          <p:nvPr/>
        </p:nvSpPr>
        <p:spPr>
          <a:xfrm>
            <a:off x="364411" y="1667462"/>
            <a:ext cx="3232722" cy="1787723"/>
          </a:xfrm>
          <a:prstGeom prst="round2DiagRect">
            <a:avLst/>
          </a:prstGeom>
          <a:solidFill>
            <a:schemeClr val="bg1">
              <a:lumMod val="85000"/>
            </a:schemeClr>
          </a:solidFill>
        </p:spPr>
        <p:txBody>
          <a:bodyPr wrap="square">
            <a:spAutoFit/>
          </a:bodyPr>
          <a:lstStyle/>
          <a:p>
            <a:r>
              <a:rPr lang="en-US" sz="1100" b="1" dirty="0"/>
              <a:t>&lt;div *appMyStructuralDirective="true"&gt;</a:t>
            </a:r>
          </a:p>
          <a:p>
            <a:r>
              <a:rPr lang="en-US" sz="1100" b="1" dirty="0"/>
              <a:t>  This content will be shown if the condition is true.</a:t>
            </a:r>
          </a:p>
          <a:p>
            <a:r>
              <a:rPr lang="en-US" sz="1100" b="1" dirty="0"/>
              <a:t>&lt;/div</a:t>
            </a:r>
            <a:r>
              <a:rPr lang="en-US" sz="1100" b="1" dirty="0" smtClean="0"/>
              <a:t>&gt;</a:t>
            </a:r>
            <a:br>
              <a:rPr lang="en-US" sz="1100" b="1" dirty="0" smtClean="0"/>
            </a:br>
            <a:endParaRPr lang="en-US" sz="1100" b="1" dirty="0"/>
          </a:p>
          <a:p>
            <a:r>
              <a:rPr lang="en-US" sz="1100" b="1" dirty="0"/>
              <a:t>&lt;div *appMyStructuralDirective="false"&gt;</a:t>
            </a:r>
          </a:p>
          <a:p>
            <a:r>
              <a:rPr lang="en-US" sz="1100" b="1" dirty="0"/>
              <a:t>  This content will be removed if the condition is false.</a:t>
            </a:r>
          </a:p>
          <a:p>
            <a:r>
              <a:rPr lang="en-US" sz="1100" b="1" dirty="0"/>
              <a:t>&lt;/div&gt;</a:t>
            </a:r>
          </a:p>
        </p:txBody>
      </p:sp>
      <p:sp>
        <p:nvSpPr>
          <p:cNvPr id="9" name="Rectangle 8"/>
          <p:cNvSpPr/>
          <p:nvPr/>
        </p:nvSpPr>
        <p:spPr>
          <a:xfrm>
            <a:off x="303944" y="3525239"/>
            <a:ext cx="3353656" cy="923330"/>
          </a:xfrm>
          <a:prstGeom prst="rect">
            <a:avLst/>
          </a:prstGeom>
        </p:spPr>
        <p:txBody>
          <a:bodyPr wrap="square">
            <a:spAutoFit/>
          </a:bodyPr>
          <a:lstStyle/>
          <a:p>
            <a:r>
              <a:rPr lang="en-US" dirty="0"/>
              <a:t>4. include your custom directive in </a:t>
            </a:r>
            <a:r>
              <a:rPr lang="en-US" dirty="0" smtClean="0"/>
              <a:t>your Angular </a:t>
            </a:r>
            <a:r>
              <a:rPr lang="en-US" dirty="0"/>
              <a:t>module's declarations </a:t>
            </a:r>
            <a:r>
              <a:rPr lang="en-US" dirty="0" smtClean="0"/>
              <a:t>array.</a:t>
            </a:r>
            <a:endParaRPr lang="en-US" dirty="0"/>
          </a:p>
        </p:txBody>
      </p:sp>
    </p:spTree>
    <p:extLst>
      <p:ext uri="{BB962C8B-B14F-4D97-AF65-F5344CB8AC3E}">
        <p14:creationId xmlns:p14="http://schemas.microsoft.com/office/powerpoint/2010/main" val="240524904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33350"/>
            <a:ext cx="8686800" cy="430887"/>
          </a:xfrm>
        </p:spPr>
        <p:txBody>
          <a:bodyPr/>
          <a:lstStyle/>
          <a:p>
            <a:pPr algn="just"/>
            <a:r>
              <a:rPr lang="en-US" sz="1400" dirty="0"/>
              <a:t>Multiple user events, like mouse enter and inputs, can also be handled in custom directives using </a:t>
            </a:r>
            <a:r>
              <a:rPr lang="en-US" sz="1400" b="1" dirty="0"/>
              <a:t>@HostListener </a:t>
            </a:r>
            <a:r>
              <a:rPr lang="en-US" sz="1400" dirty="0"/>
              <a:t>and </a:t>
            </a:r>
            <a:r>
              <a:rPr lang="en-US" sz="1400" b="1" dirty="0"/>
              <a:t>@Input</a:t>
            </a:r>
            <a:r>
              <a:rPr lang="en-US" sz="1400" dirty="0"/>
              <a:t> tags, </a:t>
            </a:r>
            <a:r>
              <a:rPr lang="en-US" sz="1200" dirty="0"/>
              <a:t>respectively</a:t>
            </a:r>
            <a:endParaRPr lang="en-IN" sz="1400" dirty="0"/>
          </a:p>
        </p:txBody>
      </p:sp>
      <p:sp>
        <p:nvSpPr>
          <p:cNvPr id="5" name="Round Diagonal Corner Rectangle 4"/>
          <p:cNvSpPr/>
          <p:nvPr/>
        </p:nvSpPr>
        <p:spPr>
          <a:xfrm>
            <a:off x="304800" y="564237"/>
            <a:ext cx="5867400" cy="3984069"/>
          </a:xfrm>
          <a:prstGeom prst="round2DiagRect">
            <a:avLst/>
          </a:prstGeom>
          <a:solidFill>
            <a:schemeClr val="bg1">
              <a:lumMod val="85000"/>
            </a:schemeClr>
          </a:solidFill>
        </p:spPr>
        <p:txBody>
          <a:bodyPr wrap="square">
            <a:spAutoFit/>
          </a:bodyPr>
          <a:lstStyle/>
          <a:p>
            <a:r>
              <a:rPr lang="en-IN" sz="1200" b="1" dirty="0"/>
              <a:t>import { Directive, ElementRef, HostListener, Input } from "@angular/core</a:t>
            </a:r>
            <a:r>
              <a:rPr lang="en-IN" sz="1200" b="1" dirty="0" smtClean="0"/>
              <a:t>";</a:t>
            </a:r>
            <a:endParaRPr lang="en-IN" sz="1200" b="1" dirty="0"/>
          </a:p>
          <a:p>
            <a:r>
              <a:rPr lang="en-IN" sz="1200" b="1" dirty="0"/>
              <a:t>@Directive({</a:t>
            </a:r>
          </a:p>
          <a:p>
            <a:r>
              <a:rPr lang="en-IN" sz="1200" b="1" dirty="0"/>
              <a:t>  selector: "[appAlterBackgroundHandler]"</a:t>
            </a:r>
          </a:p>
          <a:p>
            <a:r>
              <a:rPr lang="en-IN" sz="1200" b="1" dirty="0"/>
              <a:t>})</a:t>
            </a:r>
          </a:p>
          <a:p>
            <a:r>
              <a:rPr lang="en-IN" sz="1200" b="1" dirty="0"/>
              <a:t>export class AlterBackgroundHandlerDirective {</a:t>
            </a:r>
          </a:p>
          <a:p>
            <a:r>
              <a:rPr lang="en-IN" sz="1200" b="1" dirty="0"/>
              <a:t>  constructor(private el: ElementRef) { }</a:t>
            </a:r>
          </a:p>
          <a:p>
            <a:endParaRPr lang="en-IN" sz="1200" b="1" dirty="0"/>
          </a:p>
          <a:p>
            <a:r>
              <a:rPr lang="en-IN" sz="1200" b="1" dirty="0"/>
              <a:t>  @Input() appAlterBackgroundHandler = "";</a:t>
            </a:r>
          </a:p>
          <a:p>
            <a:r>
              <a:rPr lang="en-IN" sz="1200" b="1" dirty="0"/>
              <a:t>  </a:t>
            </a:r>
          </a:p>
          <a:p>
            <a:r>
              <a:rPr lang="en-IN" sz="1200" b="1" dirty="0"/>
              <a:t>  @HostListener("mouseenter") onMouseEnter() {</a:t>
            </a:r>
          </a:p>
          <a:p>
            <a:r>
              <a:rPr lang="en-IN" sz="1200" b="1" dirty="0"/>
              <a:t>    this.changeBgColor</a:t>
            </a:r>
            <a:r>
              <a:rPr lang="en-IN" sz="1200" b="1" dirty="0" smtClean="0"/>
              <a:t>( this.appAlterBackgroundHandler );</a:t>
            </a:r>
            <a:endParaRPr lang="en-IN" sz="1200" b="1" dirty="0"/>
          </a:p>
          <a:p>
            <a:r>
              <a:rPr lang="en-IN" sz="1200" b="1" dirty="0"/>
              <a:t>  }</a:t>
            </a:r>
          </a:p>
          <a:p>
            <a:r>
              <a:rPr lang="en-IN" sz="1200" b="1" dirty="0"/>
              <a:t>  @HostListener("mouseleave") onMouseLeave() {</a:t>
            </a:r>
          </a:p>
          <a:p>
            <a:r>
              <a:rPr lang="en-IN" sz="1200" b="1" dirty="0"/>
              <a:t>    this.changeBgColor("blue");</a:t>
            </a:r>
          </a:p>
          <a:p>
            <a:r>
              <a:rPr lang="en-IN" sz="1200" b="1" dirty="0"/>
              <a:t>  }</a:t>
            </a:r>
          </a:p>
          <a:p>
            <a:r>
              <a:rPr lang="en-IN" sz="1200" b="1" dirty="0"/>
              <a:t>  private changeBgColor</a:t>
            </a:r>
            <a:r>
              <a:rPr lang="en-IN" sz="1200" b="1" dirty="0" smtClean="0"/>
              <a:t>( color</a:t>
            </a:r>
            <a:r>
              <a:rPr lang="en-IN" sz="1200" b="1" dirty="0"/>
              <a:t>: string) {</a:t>
            </a:r>
          </a:p>
          <a:p>
            <a:r>
              <a:rPr lang="en-IN" sz="1200" b="1" dirty="0"/>
              <a:t>    this.el.nativeElement.style.backgroundColor = color;</a:t>
            </a:r>
          </a:p>
          <a:p>
            <a:r>
              <a:rPr lang="en-IN" sz="1200" b="1" dirty="0"/>
              <a:t>  }</a:t>
            </a:r>
          </a:p>
          <a:p>
            <a:r>
              <a:rPr lang="en-IN" sz="1200" b="1" dirty="0"/>
              <a:t>}</a:t>
            </a:r>
          </a:p>
        </p:txBody>
      </p:sp>
      <p:sp>
        <p:nvSpPr>
          <p:cNvPr id="6" name="Rectangle 5"/>
          <p:cNvSpPr/>
          <p:nvPr/>
        </p:nvSpPr>
        <p:spPr>
          <a:xfrm>
            <a:off x="324492" y="4312503"/>
            <a:ext cx="5847708" cy="830997"/>
          </a:xfrm>
          <a:prstGeom prst="rect">
            <a:avLst/>
          </a:prstGeom>
          <a:solidFill>
            <a:srgbClr val="FFFF00"/>
          </a:solidFill>
        </p:spPr>
        <p:txBody>
          <a:bodyPr wrap="square">
            <a:spAutoFit/>
          </a:bodyPr>
          <a:lstStyle/>
          <a:p>
            <a:r>
              <a:rPr lang="en-IN" sz="1200" b="1" dirty="0"/>
              <a:t>&lt;!-- handling events and inputs --&gt;</a:t>
            </a:r>
          </a:p>
          <a:p>
            <a:r>
              <a:rPr lang="en-IN" sz="1200" b="1" dirty="0"/>
              <a:t>&lt;div&gt;</a:t>
            </a:r>
          </a:p>
          <a:p>
            <a:r>
              <a:rPr lang="en-IN" sz="1200" b="1" dirty="0"/>
              <a:t>  &lt;h3 [appAlterBackgroundHandler]="'green'"&gt;Handling User Inputs and Events&lt;/h3&gt;</a:t>
            </a:r>
          </a:p>
          <a:p>
            <a:r>
              <a:rPr lang="en-IN" sz="1200" b="1" dirty="0"/>
              <a:t>&lt;/div&gt;</a:t>
            </a:r>
          </a:p>
        </p:txBody>
      </p:sp>
    </p:spTree>
    <p:extLst>
      <p:ext uri="{BB962C8B-B14F-4D97-AF65-F5344CB8AC3E}">
        <p14:creationId xmlns:p14="http://schemas.microsoft.com/office/powerpoint/2010/main" val="1001438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9903" y="666750"/>
            <a:ext cx="8153400" cy="4185761"/>
          </a:xfrm>
          <a:prstGeom prst="rect">
            <a:avLst/>
          </a:prstGeom>
          <a:solidFill>
            <a:schemeClr val="accent5">
              <a:lumMod val="20000"/>
              <a:lumOff val="80000"/>
            </a:schemeClr>
          </a:solidFill>
        </p:spPr>
        <p:txBody>
          <a:bodyPr wrap="square">
            <a:spAutoFit/>
          </a:bodyPr>
          <a:lstStyle/>
          <a:p>
            <a:r>
              <a:rPr lang="en-US" sz="1400" i="1" dirty="0"/>
              <a:t>// Define a class called ClassWithAllTypesOfDecorators and apply the classDecorator to it</a:t>
            </a:r>
            <a:endParaRPr lang="en-US" sz="1400" dirty="0"/>
          </a:p>
          <a:p>
            <a:r>
              <a:rPr lang="en-US" dirty="0"/>
              <a:t>@classDecorator</a:t>
            </a:r>
          </a:p>
          <a:p>
            <a:r>
              <a:rPr lang="en-US" dirty="0"/>
              <a:t>class ClassWithAllTypesOfDecorators {</a:t>
            </a:r>
          </a:p>
          <a:p>
            <a:r>
              <a:rPr lang="en-US" dirty="0"/>
              <a:t>  </a:t>
            </a:r>
            <a:r>
              <a:rPr lang="en-US" sz="1400" i="1" dirty="0"/>
              <a:t>// Apply the propertyDecorator to the id property of the class</a:t>
            </a:r>
            <a:endParaRPr lang="en-US" sz="1400" dirty="0"/>
          </a:p>
          <a:p>
            <a:r>
              <a:rPr lang="en-US" dirty="0"/>
              <a:t>  @propertyDecorator</a:t>
            </a:r>
          </a:p>
          <a:p>
            <a:r>
              <a:rPr lang="en-US" dirty="0"/>
              <a:t>  id: number = 1;</a:t>
            </a:r>
          </a:p>
          <a:p>
            <a:r>
              <a:rPr lang="en-US" dirty="0"/>
              <a:t/>
            </a:r>
            <a:br>
              <a:rPr lang="en-US" dirty="0"/>
            </a:br>
            <a:r>
              <a:rPr lang="en-US" dirty="0"/>
              <a:t>  </a:t>
            </a:r>
            <a:r>
              <a:rPr lang="en-US" sz="1400" i="1" dirty="0"/>
              <a:t>// Apply the methodDecorator to the print method of the class</a:t>
            </a:r>
            <a:endParaRPr lang="en-US" sz="1400" dirty="0"/>
          </a:p>
          <a:p>
            <a:r>
              <a:rPr lang="en-US" dirty="0"/>
              <a:t>  @methodDecorator</a:t>
            </a:r>
          </a:p>
          <a:p>
            <a:r>
              <a:rPr lang="en-US" dirty="0"/>
              <a:t>  print() { }</a:t>
            </a:r>
          </a:p>
          <a:p>
            <a:r>
              <a:rPr lang="en-US" dirty="0"/>
              <a:t/>
            </a:r>
            <a:br>
              <a:rPr lang="en-US" dirty="0"/>
            </a:br>
            <a:r>
              <a:rPr lang="en-US" dirty="0"/>
              <a:t>  </a:t>
            </a:r>
            <a:r>
              <a:rPr lang="en-US" sz="1400" i="1" dirty="0"/>
              <a:t>// Apply the parameterDecorator to the id parameter of the setId method of the </a:t>
            </a:r>
            <a:r>
              <a:rPr lang="en-US" i="1" dirty="0"/>
              <a:t>class</a:t>
            </a:r>
            <a:endParaRPr lang="en-US" dirty="0"/>
          </a:p>
          <a:p>
            <a:r>
              <a:rPr lang="en-US" dirty="0"/>
              <a:t>  setId(@parameterDecorator id: number) { }</a:t>
            </a:r>
          </a:p>
          <a:p>
            <a:r>
              <a:rPr lang="en-US" dirty="0"/>
              <a:t>}</a:t>
            </a:r>
          </a:p>
          <a:p>
            <a:endParaRPr lang="en-IN" dirty="0"/>
          </a:p>
        </p:txBody>
      </p:sp>
    </p:spTree>
    <p:extLst>
      <p:ext uri="{BB962C8B-B14F-4D97-AF65-F5344CB8AC3E}">
        <p14:creationId xmlns:p14="http://schemas.microsoft.com/office/powerpoint/2010/main" val="3445668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2114550"/>
            <a:ext cx="6934200" cy="1477328"/>
          </a:xfrm>
        </p:spPr>
        <p:txBody>
          <a:bodyPr/>
          <a:lstStyle/>
          <a:p>
            <a:r>
              <a:rPr lang="en-US" b="1" dirty="0"/>
              <a:t>Angular Container and Nested </a:t>
            </a:r>
            <a:r>
              <a:rPr lang="en-US" b="1" dirty="0" smtClean="0"/>
              <a:t>Components</a:t>
            </a:r>
            <a:endParaRPr lang="en-IN" dirty="0"/>
          </a:p>
        </p:txBody>
      </p:sp>
    </p:spTree>
    <p:extLst>
      <p:ext uri="{BB962C8B-B14F-4D97-AF65-F5344CB8AC3E}">
        <p14:creationId xmlns:p14="http://schemas.microsoft.com/office/powerpoint/2010/main" val="401672073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38150"/>
            <a:ext cx="6934200" cy="369332"/>
          </a:xfrm>
        </p:spPr>
        <p:txBody>
          <a:bodyPr/>
          <a:lstStyle/>
          <a:p>
            <a:pPr fontAlgn="base"/>
            <a:r>
              <a:rPr lang="en-IN" b="1" dirty="0">
                <a:solidFill>
                  <a:srgbClr val="00B0F0"/>
                </a:solidFill>
              </a:rPr>
              <a:t>Component Communication</a:t>
            </a:r>
          </a:p>
        </p:txBody>
      </p:sp>
      <p:sp>
        <p:nvSpPr>
          <p:cNvPr id="5" name="Rectangle 4"/>
          <p:cNvSpPr/>
          <p:nvPr/>
        </p:nvSpPr>
        <p:spPr>
          <a:xfrm>
            <a:off x="381000" y="1200150"/>
            <a:ext cx="5334000" cy="1754326"/>
          </a:xfrm>
          <a:prstGeom prst="rect">
            <a:avLst/>
          </a:prstGeom>
        </p:spPr>
        <p:txBody>
          <a:bodyPr wrap="square">
            <a:spAutoFit/>
          </a:bodyPr>
          <a:lstStyle/>
          <a:p>
            <a:pPr fontAlgn="base">
              <a:lnSpc>
                <a:spcPct val="200000"/>
              </a:lnSpc>
              <a:buFont typeface="+mj-lt"/>
              <a:buAutoNum type="arabicPeriod"/>
            </a:pPr>
            <a:r>
              <a:rPr lang="en-US" dirty="0">
                <a:solidFill>
                  <a:srgbClr val="000000"/>
                </a:solidFill>
                <a:latin typeface="Source Sans Pro"/>
              </a:rPr>
              <a:t>Parent to Child Communication</a:t>
            </a:r>
          </a:p>
          <a:p>
            <a:pPr fontAlgn="base">
              <a:lnSpc>
                <a:spcPct val="200000"/>
              </a:lnSpc>
              <a:buFont typeface="+mj-lt"/>
              <a:buAutoNum type="arabicPeriod"/>
            </a:pPr>
            <a:r>
              <a:rPr lang="en-US" dirty="0">
                <a:solidFill>
                  <a:srgbClr val="000000"/>
                </a:solidFill>
                <a:latin typeface="Source Sans Pro"/>
              </a:rPr>
              <a:t>Child to Parent Communication</a:t>
            </a:r>
          </a:p>
          <a:p>
            <a:pPr fontAlgn="base">
              <a:lnSpc>
                <a:spcPct val="200000"/>
              </a:lnSpc>
              <a:buFont typeface="+mj-lt"/>
              <a:buAutoNum type="arabicPeriod"/>
            </a:pPr>
            <a:r>
              <a:rPr lang="en-US" dirty="0">
                <a:solidFill>
                  <a:srgbClr val="000000"/>
                </a:solidFill>
                <a:latin typeface="Source Sans Pro"/>
              </a:rPr>
              <a:t>Interaction when there is no parent-child relation</a:t>
            </a:r>
            <a:endParaRPr lang="en-US" b="0" i="0" dirty="0">
              <a:solidFill>
                <a:srgbClr val="000000"/>
              </a:solidFill>
              <a:effectLst/>
              <a:latin typeface="Source Sans Pro"/>
            </a:endParaRPr>
          </a:p>
        </p:txBody>
      </p:sp>
    </p:spTree>
    <p:extLst>
      <p:ext uri="{BB962C8B-B14F-4D97-AF65-F5344CB8AC3E}">
        <p14:creationId xmlns:p14="http://schemas.microsoft.com/office/powerpoint/2010/main" val="241329971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99836" y="197763"/>
            <a:ext cx="3634328" cy="369332"/>
          </a:xfrm>
          <a:prstGeom prst="rect">
            <a:avLst/>
          </a:prstGeom>
        </p:spPr>
        <p:txBody>
          <a:bodyPr wrap="none">
            <a:spAutoFit/>
          </a:bodyPr>
          <a:lstStyle/>
          <a:p>
            <a:pPr fontAlgn="base"/>
            <a:r>
              <a:rPr lang="en-IN" b="1" dirty="0">
                <a:solidFill>
                  <a:srgbClr val="0070C0"/>
                </a:solidFill>
                <a:latin typeface="Montserrat"/>
              </a:rPr>
              <a:t>Parent to Child Communication</a:t>
            </a:r>
            <a:endParaRPr lang="en-IN" b="1" i="0" dirty="0">
              <a:solidFill>
                <a:srgbClr val="0070C0"/>
              </a:solidFill>
              <a:effectLst/>
              <a:latin typeface="Montserrat"/>
            </a:endParaRPr>
          </a:p>
        </p:txBody>
      </p:sp>
      <p:sp>
        <p:nvSpPr>
          <p:cNvPr id="6" name="Rectangle 5"/>
          <p:cNvSpPr/>
          <p:nvPr/>
        </p:nvSpPr>
        <p:spPr>
          <a:xfrm>
            <a:off x="399836" y="895350"/>
            <a:ext cx="8134564" cy="646331"/>
          </a:xfrm>
          <a:prstGeom prst="rect">
            <a:avLst/>
          </a:prstGeom>
        </p:spPr>
        <p:txBody>
          <a:bodyPr wrap="square">
            <a:spAutoFit/>
          </a:bodyPr>
          <a:lstStyle/>
          <a:p>
            <a:pPr marL="285750" indent="-285750" algn="just">
              <a:buFont typeface="Arial" panose="020B0604020202020204" pitchFamily="34" charset="0"/>
              <a:buChar char="•"/>
            </a:pPr>
            <a:r>
              <a:rPr lang="en-US" dirty="0" smtClean="0"/>
              <a:t>If </a:t>
            </a:r>
            <a:r>
              <a:rPr lang="en-US" dirty="0"/>
              <a:t>the Components have a parent-child relationship then, then the parent component can pass the data to the child using the @input Property.</a:t>
            </a:r>
            <a:endParaRPr lang="en-IN" dirty="0"/>
          </a:p>
        </p:txBody>
      </p:sp>
      <p:sp>
        <p:nvSpPr>
          <p:cNvPr id="7" name="Rectangle 6"/>
          <p:cNvSpPr/>
          <p:nvPr/>
        </p:nvSpPr>
        <p:spPr>
          <a:xfrm>
            <a:off x="399836" y="1629549"/>
            <a:ext cx="4116833" cy="338554"/>
          </a:xfrm>
          <a:prstGeom prst="rect">
            <a:avLst/>
          </a:prstGeom>
        </p:spPr>
        <p:txBody>
          <a:bodyPr wrap="none">
            <a:spAutoFit/>
          </a:bodyPr>
          <a:lstStyle/>
          <a:p>
            <a:pPr marL="285750" indent="-285750" fontAlgn="base">
              <a:buFont typeface="Arial" panose="020B0604020202020204" pitchFamily="34" charset="0"/>
              <a:buChar char="•"/>
            </a:pPr>
            <a:r>
              <a:rPr lang="en-US" sz="1600" b="1" dirty="0">
                <a:latin typeface="Montserrat"/>
              </a:rPr>
              <a:t>Using </a:t>
            </a:r>
            <a:r>
              <a:rPr lang="en-US" sz="1600" b="1" dirty="0">
                <a:latin typeface="Montserrat"/>
                <a:hlinkClick r:id="rId3"/>
              </a:rPr>
              <a:t>@Input Decorator</a:t>
            </a:r>
            <a:r>
              <a:rPr lang="en-US" sz="1600" b="1" dirty="0">
                <a:latin typeface="Montserrat"/>
              </a:rPr>
              <a:t> to Pass Data</a:t>
            </a:r>
            <a:endParaRPr lang="en-US" sz="1600" b="1" i="0" dirty="0">
              <a:effectLst/>
              <a:latin typeface="Montserrat"/>
            </a:endParaRPr>
          </a:p>
        </p:txBody>
      </p:sp>
      <p:sp>
        <p:nvSpPr>
          <p:cNvPr id="9" name="Rectangle 8"/>
          <p:cNvSpPr/>
          <p:nvPr/>
        </p:nvSpPr>
        <p:spPr>
          <a:xfrm>
            <a:off x="685800" y="1985191"/>
            <a:ext cx="7848600" cy="646331"/>
          </a:xfrm>
          <a:prstGeom prst="rect">
            <a:avLst/>
          </a:prstGeom>
        </p:spPr>
        <p:txBody>
          <a:bodyPr wrap="square">
            <a:spAutoFit/>
          </a:bodyPr>
          <a:lstStyle/>
          <a:p>
            <a:pPr algn="just"/>
            <a:r>
              <a:rPr lang="en-US" dirty="0"/>
              <a:t>Create a property (someProperty) in the Child Component and decorate it with @Input(). This will mark the property as input property</a:t>
            </a:r>
            <a:endParaRPr lang="en-IN" dirty="0"/>
          </a:p>
        </p:txBody>
      </p:sp>
      <p:sp>
        <p:nvSpPr>
          <p:cNvPr id="10" name="Rectangle 9"/>
          <p:cNvSpPr/>
          <p:nvPr/>
        </p:nvSpPr>
        <p:spPr>
          <a:xfrm>
            <a:off x="874160" y="2800351"/>
            <a:ext cx="6060040" cy="861774"/>
          </a:xfrm>
          <a:prstGeom prst="rect">
            <a:avLst/>
          </a:prstGeom>
          <a:solidFill>
            <a:schemeClr val="accent5">
              <a:lumMod val="20000"/>
              <a:lumOff val="80000"/>
            </a:schemeClr>
          </a:solidFill>
        </p:spPr>
        <p:txBody>
          <a:bodyPr wrap="square">
            <a:spAutoFit/>
          </a:bodyPr>
          <a:lstStyle/>
          <a:p>
            <a:pPr fontAlgn="base"/>
            <a:r>
              <a:rPr lang="en-US" sz="1600" dirty="0">
                <a:solidFill>
                  <a:srgbClr val="008080"/>
                </a:solidFill>
                <a:latin typeface="inherit"/>
              </a:rPr>
              <a:t>export</a:t>
            </a:r>
            <a:r>
              <a:rPr lang="en-US" sz="1600" dirty="0">
                <a:solidFill>
                  <a:srgbClr val="006FE0"/>
                </a:solidFill>
                <a:latin typeface="inherit"/>
              </a:rPr>
              <a:t> </a:t>
            </a:r>
            <a:r>
              <a:rPr lang="en-US" sz="1600" b="1" dirty="0">
                <a:solidFill>
                  <a:srgbClr val="800080"/>
                </a:solidFill>
                <a:latin typeface="inherit"/>
              </a:rPr>
              <a:t>class</a:t>
            </a:r>
            <a:r>
              <a:rPr lang="en-US" sz="1600" dirty="0">
                <a:solidFill>
                  <a:srgbClr val="006FE0"/>
                </a:solidFill>
                <a:latin typeface="inherit"/>
              </a:rPr>
              <a:t> </a:t>
            </a:r>
            <a:r>
              <a:rPr lang="en-US" sz="1600" dirty="0">
                <a:solidFill>
                  <a:srgbClr val="008080"/>
                </a:solidFill>
                <a:latin typeface="inherit"/>
              </a:rPr>
              <a:t>ChildComponent</a:t>
            </a:r>
            <a:r>
              <a:rPr lang="en-US" sz="1600" dirty="0">
                <a:solidFill>
                  <a:srgbClr val="006FE0"/>
                </a:solidFill>
                <a:latin typeface="inherit"/>
              </a:rPr>
              <a:t> </a:t>
            </a:r>
            <a:r>
              <a:rPr lang="en-US" sz="1600" dirty="0">
                <a:solidFill>
                  <a:srgbClr val="333333"/>
                </a:solidFill>
                <a:latin typeface="inherit"/>
              </a:rPr>
              <a:t>{</a:t>
            </a:r>
            <a:endParaRPr lang="en-US" sz="1600" dirty="0">
              <a:solidFill>
                <a:srgbClr val="000000"/>
              </a:solidFill>
              <a:latin typeface="Verdana" panose="020B0604030504040204" pitchFamily="34" charset="0"/>
            </a:endParaRPr>
          </a:p>
          <a:p>
            <a:pPr fontAlgn="base"/>
            <a:r>
              <a:rPr lang="en-US" sz="1600" dirty="0">
                <a:solidFill>
                  <a:srgbClr val="006FE0"/>
                </a:solidFill>
                <a:latin typeface="inherit"/>
              </a:rPr>
              <a:t>    </a:t>
            </a:r>
            <a:r>
              <a:rPr lang="en-US" sz="1600" dirty="0">
                <a:solidFill>
                  <a:srgbClr val="333333"/>
                </a:solidFill>
                <a:latin typeface="inherit"/>
              </a:rPr>
              <a:t>@</a:t>
            </a:r>
            <a:r>
              <a:rPr lang="en-US" sz="1600" dirty="0">
                <a:solidFill>
                  <a:srgbClr val="008080"/>
                </a:solidFill>
                <a:latin typeface="inherit"/>
              </a:rPr>
              <a:t>Input</a:t>
            </a:r>
            <a:r>
              <a:rPr lang="en-US" sz="1600" dirty="0">
                <a:solidFill>
                  <a:srgbClr val="333333"/>
                </a:solidFill>
                <a:latin typeface="inherit"/>
              </a:rPr>
              <a:t>()</a:t>
            </a:r>
            <a:r>
              <a:rPr lang="en-US" sz="1600" dirty="0">
                <a:solidFill>
                  <a:srgbClr val="006FE0"/>
                </a:solidFill>
                <a:latin typeface="inherit"/>
              </a:rPr>
              <a:t> </a:t>
            </a:r>
            <a:r>
              <a:rPr lang="en-US" sz="1600" dirty="0">
                <a:solidFill>
                  <a:srgbClr val="000000"/>
                </a:solidFill>
                <a:latin typeface="inherit"/>
              </a:rPr>
              <a:t>someProperty</a:t>
            </a:r>
            <a:r>
              <a:rPr lang="en-US" sz="1600" dirty="0">
                <a:solidFill>
                  <a:srgbClr val="333333"/>
                </a:solidFill>
                <a:latin typeface="inherit"/>
              </a:rPr>
              <a:t>:</a:t>
            </a:r>
            <a:r>
              <a:rPr lang="en-US" sz="1600" dirty="0">
                <a:solidFill>
                  <a:srgbClr val="006FE0"/>
                </a:solidFill>
                <a:latin typeface="inherit"/>
              </a:rPr>
              <a:t> </a:t>
            </a:r>
            <a:r>
              <a:rPr lang="en-US" sz="1600" dirty="0">
                <a:solidFill>
                  <a:srgbClr val="000000"/>
                </a:solidFill>
                <a:latin typeface="inherit"/>
              </a:rPr>
              <a:t>number</a:t>
            </a:r>
            <a:r>
              <a:rPr lang="en-US" sz="1600" dirty="0">
                <a:solidFill>
                  <a:srgbClr val="333333"/>
                </a:solidFill>
                <a:latin typeface="inherit"/>
              </a:rPr>
              <a:t>;</a:t>
            </a:r>
            <a:endParaRPr lang="en-US" sz="1600" dirty="0">
              <a:solidFill>
                <a:srgbClr val="000000"/>
              </a:solidFill>
              <a:latin typeface="Verdana" panose="020B0604030504040204" pitchFamily="34" charset="0"/>
            </a:endParaRPr>
          </a:p>
          <a:p>
            <a:pPr fontAlgn="base"/>
            <a:r>
              <a:rPr lang="en-US" sz="1600" dirty="0">
                <a:solidFill>
                  <a:srgbClr val="333333"/>
                </a:solidFill>
                <a:latin typeface="inherit"/>
              </a:rPr>
              <a:t>}</a:t>
            </a:r>
            <a:endParaRPr lang="en-US" sz="1600" b="0" i="0" dirty="0">
              <a:solidFill>
                <a:srgbClr val="000000"/>
              </a:solidFill>
              <a:effectLst/>
              <a:latin typeface="Verdana" panose="020B0604030504040204" pitchFamily="34" charset="0"/>
            </a:endParaRPr>
          </a:p>
        </p:txBody>
      </p:sp>
      <p:sp>
        <p:nvSpPr>
          <p:cNvPr id="12" name="Rectangle 11"/>
          <p:cNvSpPr/>
          <p:nvPr/>
        </p:nvSpPr>
        <p:spPr>
          <a:xfrm>
            <a:off x="457200" y="3723680"/>
            <a:ext cx="8077200" cy="646331"/>
          </a:xfrm>
          <a:prstGeom prst="rect">
            <a:avLst/>
          </a:prstGeom>
        </p:spPr>
        <p:txBody>
          <a:bodyPr wrap="square">
            <a:spAutoFit/>
          </a:bodyPr>
          <a:lstStyle/>
          <a:p>
            <a:pPr marL="285750" indent="-285750">
              <a:buFont typeface="Arial" panose="020B0604020202020204" pitchFamily="34" charset="0"/>
              <a:buChar char="•"/>
            </a:pPr>
            <a:r>
              <a:rPr lang="en-US" dirty="0" smtClean="0"/>
              <a:t>In </a:t>
            </a:r>
            <a:r>
              <a:rPr lang="en-US" dirty="0"/>
              <a:t>the Parent Component Instantiate the Child Component. Pass the value to the someProperty using the Property Bind Syntax</a:t>
            </a:r>
            <a:endParaRPr lang="en-IN" dirty="0"/>
          </a:p>
        </p:txBody>
      </p:sp>
      <p:sp>
        <p:nvSpPr>
          <p:cNvPr id="13" name="Rectangle 12"/>
          <p:cNvSpPr/>
          <p:nvPr/>
        </p:nvSpPr>
        <p:spPr>
          <a:xfrm>
            <a:off x="838200" y="4493121"/>
            <a:ext cx="6096000" cy="307777"/>
          </a:xfrm>
          <a:prstGeom prst="rect">
            <a:avLst/>
          </a:prstGeom>
          <a:solidFill>
            <a:schemeClr val="accent5">
              <a:lumMod val="20000"/>
              <a:lumOff val="80000"/>
            </a:schemeClr>
          </a:solidFill>
        </p:spPr>
        <p:txBody>
          <a:bodyPr wrap="square">
            <a:spAutoFit/>
          </a:bodyPr>
          <a:lstStyle/>
          <a:p>
            <a:r>
              <a:rPr lang="en-IN" sz="1400" dirty="0">
                <a:solidFill>
                  <a:srgbClr val="006FE0"/>
                </a:solidFill>
                <a:latin typeface="Verdana" panose="020B0604030504040204" pitchFamily="34" charset="0"/>
              </a:rPr>
              <a:t>&lt;</a:t>
            </a:r>
            <a:r>
              <a:rPr lang="en-IN" sz="1400" dirty="0">
                <a:solidFill>
                  <a:srgbClr val="000000"/>
                </a:solidFill>
                <a:latin typeface="Verdana" panose="020B0604030504040204" pitchFamily="34" charset="0"/>
              </a:rPr>
              <a:t>child-component</a:t>
            </a:r>
            <a:r>
              <a:rPr lang="en-IN" sz="1400" dirty="0">
                <a:solidFill>
                  <a:srgbClr val="006FE0"/>
                </a:solidFill>
                <a:latin typeface="Verdana" panose="020B0604030504040204" pitchFamily="34" charset="0"/>
              </a:rPr>
              <a:t> </a:t>
            </a:r>
            <a:r>
              <a:rPr lang="en-IN" sz="1400" dirty="0">
                <a:solidFill>
                  <a:srgbClr val="333333"/>
                </a:solidFill>
                <a:latin typeface="Verdana" panose="020B0604030504040204" pitchFamily="34" charset="0"/>
              </a:rPr>
              <a:t>[</a:t>
            </a:r>
            <a:r>
              <a:rPr lang="en-IN" sz="1400" dirty="0">
                <a:solidFill>
                  <a:srgbClr val="000000"/>
                </a:solidFill>
                <a:latin typeface="Verdana" panose="020B0604030504040204" pitchFamily="34" charset="0"/>
              </a:rPr>
              <a:t>someProperty</a:t>
            </a:r>
            <a:r>
              <a:rPr lang="en-IN" sz="1400" dirty="0">
                <a:solidFill>
                  <a:srgbClr val="333333"/>
                </a:solidFill>
                <a:latin typeface="Verdana" panose="020B0604030504040204" pitchFamily="34" charset="0"/>
              </a:rPr>
              <a:t>]</a:t>
            </a:r>
            <a:r>
              <a:rPr lang="en-IN" sz="1400" dirty="0">
                <a:solidFill>
                  <a:srgbClr val="000000"/>
                </a:solidFill>
                <a:latin typeface="Verdana" panose="020B0604030504040204" pitchFamily="34" charset="0"/>
              </a:rPr>
              <a:t>=value</a:t>
            </a:r>
            <a:r>
              <a:rPr lang="en-IN" sz="1400" dirty="0">
                <a:solidFill>
                  <a:srgbClr val="006FE0"/>
                </a:solidFill>
                <a:latin typeface="Verdana" panose="020B0604030504040204" pitchFamily="34" charset="0"/>
              </a:rPr>
              <a:t>&gt;&lt;</a:t>
            </a:r>
            <a:r>
              <a:rPr lang="en-IN" sz="1400" dirty="0">
                <a:solidFill>
                  <a:srgbClr val="000000"/>
                </a:solidFill>
                <a:latin typeface="Verdana" panose="020B0604030504040204" pitchFamily="34" charset="0"/>
              </a:rPr>
              <a:t>/child-component</a:t>
            </a:r>
            <a:r>
              <a:rPr lang="en-IN" sz="1400" dirty="0" smtClean="0">
                <a:solidFill>
                  <a:srgbClr val="006FE0"/>
                </a:solidFill>
                <a:latin typeface="Verdana" panose="020B0604030504040204" pitchFamily="34" charset="0"/>
              </a:rPr>
              <a:t>&gt;</a:t>
            </a:r>
            <a:endParaRPr lang="en-IN" sz="1400" dirty="0"/>
          </a:p>
        </p:txBody>
      </p:sp>
    </p:spTree>
    <p:extLst>
      <p:ext uri="{BB962C8B-B14F-4D97-AF65-F5344CB8AC3E}">
        <p14:creationId xmlns:p14="http://schemas.microsoft.com/office/powerpoint/2010/main" val="427655230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85750"/>
            <a:ext cx="6934200" cy="369332"/>
          </a:xfrm>
        </p:spPr>
        <p:txBody>
          <a:bodyPr/>
          <a:lstStyle/>
          <a:p>
            <a:pPr fontAlgn="base"/>
            <a:r>
              <a:rPr lang="en-US" b="1" dirty="0">
                <a:solidFill>
                  <a:srgbClr val="0070C0"/>
                </a:solidFill>
              </a:rPr>
              <a:t>How to Pass data to a child component</a:t>
            </a:r>
          </a:p>
        </p:txBody>
      </p:sp>
      <p:sp>
        <p:nvSpPr>
          <p:cNvPr id="3" name="Rectangle 2"/>
          <p:cNvSpPr/>
          <p:nvPr/>
        </p:nvSpPr>
        <p:spPr>
          <a:xfrm>
            <a:off x="228600" y="742950"/>
            <a:ext cx="8458200" cy="1477328"/>
          </a:xfrm>
          <a:prstGeom prst="rect">
            <a:avLst/>
          </a:prstGeom>
        </p:spPr>
        <p:txBody>
          <a:bodyPr wrap="square">
            <a:spAutoFit/>
          </a:bodyPr>
          <a:lstStyle/>
          <a:p>
            <a:pPr marL="285750" indent="-285750" algn="just">
              <a:buFont typeface="Arial" panose="020B0604020202020204" pitchFamily="34" charset="0"/>
              <a:buChar char="•"/>
            </a:pPr>
            <a:r>
              <a:rPr lang="en-US" dirty="0"/>
              <a:t>In Angular, the Parent Component can communicate with the child component by setting its Property. </a:t>
            </a:r>
            <a:endParaRPr lang="en-US" dirty="0" smtClean="0"/>
          </a:p>
          <a:p>
            <a:pPr algn="just"/>
            <a:endParaRPr lang="en-US" dirty="0"/>
          </a:p>
          <a:p>
            <a:pPr marL="285750" indent="-285750" algn="just">
              <a:buFont typeface="Arial" panose="020B0604020202020204" pitchFamily="34" charset="0"/>
              <a:buChar char="•"/>
            </a:pPr>
            <a:r>
              <a:rPr lang="en-US" dirty="0" smtClean="0"/>
              <a:t>To </a:t>
            </a:r>
            <a:r>
              <a:rPr lang="en-US" dirty="0"/>
              <a:t>do that the Child component must expose its properties to the parent component. The Child Component does this by using the @Input decorator</a:t>
            </a:r>
            <a:endParaRPr lang="en-IN" dirty="0"/>
          </a:p>
        </p:txBody>
      </p:sp>
      <p:sp>
        <p:nvSpPr>
          <p:cNvPr id="4" name="Rectangle 3"/>
          <p:cNvSpPr/>
          <p:nvPr/>
        </p:nvSpPr>
        <p:spPr>
          <a:xfrm>
            <a:off x="275690" y="2186673"/>
            <a:ext cx="8639710" cy="2585323"/>
          </a:xfrm>
          <a:prstGeom prst="rect">
            <a:avLst/>
          </a:prstGeom>
        </p:spPr>
        <p:txBody>
          <a:bodyPr wrap="square">
            <a:spAutoFit/>
          </a:bodyPr>
          <a:lstStyle/>
          <a:p>
            <a:endParaRPr lang="en-US" b="1" dirty="0" smtClean="0">
              <a:solidFill>
                <a:srgbClr val="FF0000"/>
              </a:solidFill>
            </a:endParaRPr>
          </a:p>
          <a:p>
            <a:pPr marL="285750" indent="-285750">
              <a:buFont typeface="Arial" panose="020B0604020202020204" pitchFamily="34" charset="0"/>
              <a:buChar char="•"/>
            </a:pPr>
            <a:r>
              <a:rPr lang="en-US" b="1" dirty="0" smtClean="0">
                <a:solidFill>
                  <a:srgbClr val="FF0000"/>
                </a:solidFill>
              </a:rPr>
              <a:t>In </a:t>
            </a:r>
            <a:r>
              <a:rPr lang="en-US" b="1" dirty="0">
                <a:solidFill>
                  <a:srgbClr val="FF0000"/>
                </a:solidFill>
              </a:rPr>
              <a:t>the Child </a:t>
            </a:r>
            <a:r>
              <a:rPr lang="en-US" b="1" dirty="0" smtClean="0">
                <a:solidFill>
                  <a:srgbClr val="FF0000"/>
                </a:solidFill>
              </a:rPr>
              <a:t>Component :</a:t>
            </a:r>
            <a:endParaRPr lang="en-US" dirty="0"/>
          </a:p>
          <a:p>
            <a:pPr lvl="1"/>
            <a:r>
              <a:rPr lang="en-US" dirty="0" smtClean="0"/>
              <a:t>- Import </a:t>
            </a:r>
            <a:r>
              <a:rPr lang="en-US" dirty="0"/>
              <a:t>the @Input module from @angular/Core Library</a:t>
            </a:r>
          </a:p>
          <a:p>
            <a:pPr lvl="1"/>
            <a:r>
              <a:rPr lang="en-US" dirty="0" smtClean="0"/>
              <a:t>- Mark </a:t>
            </a:r>
            <a:r>
              <a:rPr lang="en-US" dirty="0"/>
              <a:t>those property, which you need data from the parent as input property using @Input </a:t>
            </a:r>
            <a:r>
              <a:rPr lang="en-US" dirty="0" smtClean="0"/>
              <a:t>decorator</a:t>
            </a:r>
          </a:p>
          <a:p>
            <a:endParaRPr lang="en-US" dirty="0"/>
          </a:p>
          <a:p>
            <a:pPr marL="285750" indent="-285750">
              <a:buFont typeface="Arial" panose="020B0604020202020204" pitchFamily="34" charset="0"/>
              <a:buChar char="•"/>
            </a:pPr>
            <a:r>
              <a:rPr lang="en-US" b="1" dirty="0">
                <a:solidFill>
                  <a:srgbClr val="FF0000"/>
                </a:solidFill>
              </a:rPr>
              <a:t>In the Parent </a:t>
            </a:r>
            <a:r>
              <a:rPr lang="en-US" b="1" dirty="0" smtClean="0">
                <a:solidFill>
                  <a:srgbClr val="FF0000"/>
                </a:solidFill>
              </a:rPr>
              <a:t>Component :</a:t>
            </a:r>
            <a:endParaRPr lang="en-US" dirty="0"/>
          </a:p>
          <a:p>
            <a:r>
              <a:rPr lang="en-US" dirty="0"/>
              <a:t> </a:t>
            </a:r>
            <a:r>
              <a:rPr lang="en-US" dirty="0" smtClean="0"/>
              <a:t>         Bind </a:t>
            </a:r>
            <a:r>
              <a:rPr lang="en-US" dirty="0"/>
              <a:t>the Child component property in the Parent Component when instantiating  </a:t>
            </a:r>
            <a:r>
              <a:rPr lang="en-US" dirty="0" smtClean="0"/>
              <a:t>          </a:t>
            </a:r>
          </a:p>
          <a:p>
            <a:r>
              <a:rPr lang="en-US" dirty="0"/>
              <a:t> </a:t>
            </a:r>
            <a:r>
              <a:rPr lang="en-US" dirty="0" smtClean="0"/>
              <a:t>         the </a:t>
            </a:r>
            <a:r>
              <a:rPr lang="en-US" dirty="0"/>
              <a:t>Child</a:t>
            </a:r>
            <a:endParaRPr lang="en-IN" dirty="0"/>
          </a:p>
        </p:txBody>
      </p:sp>
    </p:spTree>
    <p:extLst>
      <p:ext uri="{BB962C8B-B14F-4D97-AF65-F5344CB8AC3E}">
        <p14:creationId xmlns:p14="http://schemas.microsoft.com/office/powerpoint/2010/main" val="336418067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85750"/>
            <a:ext cx="6934200" cy="369332"/>
          </a:xfrm>
        </p:spPr>
        <p:txBody>
          <a:bodyPr/>
          <a:lstStyle/>
          <a:p>
            <a:pPr fontAlgn="base"/>
            <a:r>
              <a:rPr lang="en-IN" b="1" dirty="0"/>
              <a:t>@Input Decorator</a:t>
            </a:r>
          </a:p>
        </p:txBody>
      </p:sp>
      <p:sp>
        <p:nvSpPr>
          <p:cNvPr id="4" name="Rectangle 3"/>
          <p:cNvSpPr/>
          <p:nvPr/>
        </p:nvSpPr>
        <p:spPr>
          <a:xfrm>
            <a:off x="152400" y="737116"/>
            <a:ext cx="8458200" cy="1477328"/>
          </a:xfrm>
          <a:prstGeom prst="rect">
            <a:avLst/>
          </a:prstGeom>
        </p:spPr>
        <p:txBody>
          <a:bodyPr wrap="square">
            <a:spAutoFit/>
          </a:bodyPr>
          <a:lstStyle/>
          <a:p>
            <a:pPr marL="285750" indent="-285750" algn="just">
              <a:buFont typeface="Wingdings" panose="05000000000000000000" pitchFamily="2" charset="2"/>
              <a:buChar char="§"/>
            </a:pPr>
            <a:r>
              <a:rPr lang="en-US" dirty="0"/>
              <a:t>The @Input Decorator is used to configure the input properties of the </a:t>
            </a:r>
            <a:r>
              <a:rPr lang="en-US" dirty="0" smtClean="0"/>
              <a:t>component.</a:t>
            </a:r>
          </a:p>
          <a:p>
            <a:pPr marL="285750" indent="-285750" algn="just">
              <a:buFont typeface="Wingdings" panose="05000000000000000000" pitchFamily="2" charset="2"/>
              <a:buChar char="§"/>
            </a:pPr>
            <a:r>
              <a:rPr lang="en-US" dirty="0" smtClean="0"/>
              <a:t>This </a:t>
            </a:r>
            <a:r>
              <a:rPr lang="en-US" dirty="0"/>
              <a:t>decorator as also supports change tracking. </a:t>
            </a:r>
            <a:endParaRPr lang="en-US" dirty="0" smtClean="0"/>
          </a:p>
          <a:p>
            <a:pPr marL="285750" indent="-285750" algn="just">
              <a:buFont typeface="Wingdings" panose="05000000000000000000" pitchFamily="2" charset="2"/>
              <a:buChar char="§"/>
            </a:pPr>
            <a:r>
              <a:rPr lang="en-US" dirty="0" smtClean="0"/>
              <a:t>When </a:t>
            </a:r>
            <a:r>
              <a:rPr lang="en-US" dirty="0"/>
              <a:t>you mark a property as input property, then the Angular injects values into the component property using Property Binding. </a:t>
            </a:r>
            <a:endParaRPr lang="en-US" dirty="0" smtClean="0"/>
          </a:p>
          <a:p>
            <a:pPr marL="285750" indent="-285750" algn="just">
              <a:buFont typeface="Wingdings" panose="05000000000000000000" pitchFamily="2" charset="2"/>
              <a:buChar char="§"/>
            </a:pPr>
            <a:r>
              <a:rPr lang="en-US" dirty="0" smtClean="0"/>
              <a:t>The </a:t>
            </a:r>
            <a:r>
              <a:rPr lang="en-US" dirty="0"/>
              <a:t>Property Binding uses the [] brackets. </a:t>
            </a:r>
            <a:endParaRPr lang="en-IN" dirty="0"/>
          </a:p>
        </p:txBody>
      </p:sp>
      <p:sp>
        <p:nvSpPr>
          <p:cNvPr id="5" name="Rectangle 4"/>
          <p:cNvSpPr/>
          <p:nvPr/>
        </p:nvSpPr>
        <p:spPr>
          <a:xfrm>
            <a:off x="609600" y="2296478"/>
            <a:ext cx="5791200" cy="2585323"/>
          </a:xfrm>
          <a:prstGeom prst="rect">
            <a:avLst/>
          </a:prstGeom>
          <a:solidFill>
            <a:schemeClr val="accent5">
              <a:lumMod val="20000"/>
              <a:lumOff val="80000"/>
            </a:schemeClr>
          </a:solidFill>
        </p:spPr>
        <p:txBody>
          <a:bodyPr wrap="square">
            <a:spAutoFit/>
          </a:bodyPr>
          <a:lstStyle/>
          <a:p>
            <a:r>
              <a:rPr lang="en-IN" sz="1600" b="1" dirty="0"/>
              <a:t>import { Component, Input  } from '@angular/core</a:t>
            </a:r>
            <a:r>
              <a:rPr lang="en-IN" sz="1600" b="1" dirty="0" smtClean="0"/>
              <a:t>';</a:t>
            </a:r>
            <a:endParaRPr lang="en-IN" sz="1600" b="1" dirty="0"/>
          </a:p>
          <a:p>
            <a:r>
              <a:rPr lang="en-IN" sz="1600" b="1" dirty="0"/>
              <a:t>@Component({</a:t>
            </a:r>
          </a:p>
          <a:p>
            <a:r>
              <a:rPr lang="en-IN" sz="1600" b="1" dirty="0"/>
              <a:t>    selector: 'child-component',</a:t>
            </a:r>
          </a:p>
          <a:p>
            <a:r>
              <a:rPr lang="en-IN" sz="1600" b="1" dirty="0"/>
              <a:t>    template: `&lt;h2&gt;Child Component&lt;/h2&gt;</a:t>
            </a:r>
          </a:p>
          <a:p>
            <a:r>
              <a:rPr lang="en-IN" sz="1600" b="1" dirty="0"/>
              <a:t>               current count is {{ count }}</a:t>
            </a:r>
          </a:p>
          <a:p>
            <a:r>
              <a:rPr lang="en-IN" sz="1600" b="1" dirty="0"/>
              <a:t>    </a:t>
            </a:r>
            <a:r>
              <a:rPr lang="en-IN" sz="1600" b="1" dirty="0" smtClean="0"/>
              <a:t>`</a:t>
            </a:r>
          </a:p>
          <a:p>
            <a:r>
              <a:rPr lang="en-IN" sz="1600" b="1" dirty="0" smtClean="0"/>
              <a:t>})</a:t>
            </a:r>
            <a:endParaRPr lang="en-IN" sz="1600" b="1" dirty="0"/>
          </a:p>
          <a:p>
            <a:r>
              <a:rPr lang="en-IN" sz="1600" b="1" dirty="0"/>
              <a:t>export class ChildComponent {</a:t>
            </a:r>
          </a:p>
          <a:p>
            <a:r>
              <a:rPr lang="en-IN" sz="1600" b="1" dirty="0"/>
              <a:t>    @Input() count: number;</a:t>
            </a:r>
          </a:p>
          <a:p>
            <a:r>
              <a:rPr lang="en-IN" sz="1600" b="1" dirty="0"/>
              <a:t>}</a:t>
            </a:r>
          </a:p>
        </p:txBody>
      </p:sp>
    </p:spTree>
    <p:extLst>
      <p:ext uri="{BB962C8B-B14F-4D97-AF65-F5344CB8AC3E}">
        <p14:creationId xmlns:p14="http://schemas.microsoft.com/office/powerpoint/2010/main" val="374053985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09550"/>
            <a:ext cx="5105400" cy="369332"/>
          </a:xfrm>
          <a:prstGeom prst="rect">
            <a:avLst/>
          </a:prstGeom>
        </p:spPr>
        <p:txBody>
          <a:bodyPr wrap="square">
            <a:spAutoFit/>
          </a:bodyPr>
          <a:lstStyle/>
          <a:p>
            <a:pPr fontAlgn="base"/>
            <a:r>
              <a:rPr lang="en-US" b="1" dirty="0">
                <a:latin typeface="Montserrat"/>
              </a:rPr>
              <a:t>Bind to Child Property in Parent Component</a:t>
            </a:r>
            <a:endParaRPr lang="en-US" b="1" i="0" dirty="0">
              <a:effectLst/>
              <a:latin typeface="Montserrat"/>
            </a:endParaRPr>
          </a:p>
        </p:txBody>
      </p:sp>
      <p:sp>
        <p:nvSpPr>
          <p:cNvPr id="5" name="Rectangle 4"/>
          <p:cNvSpPr/>
          <p:nvPr/>
        </p:nvSpPr>
        <p:spPr>
          <a:xfrm>
            <a:off x="419100" y="742950"/>
            <a:ext cx="6210300" cy="3970318"/>
          </a:xfrm>
          <a:prstGeom prst="rect">
            <a:avLst/>
          </a:prstGeom>
          <a:solidFill>
            <a:schemeClr val="accent5">
              <a:lumMod val="20000"/>
              <a:lumOff val="80000"/>
            </a:schemeClr>
          </a:solidFill>
        </p:spPr>
        <p:txBody>
          <a:bodyPr wrap="square">
            <a:spAutoFit/>
          </a:bodyPr>
          <a:lstStyle/>
          <a:p>
            <a:r>
              <a:rPr lang="en-IN" sz="1200" b="1" dirty="0"/>
              <a:t>import { Component} from '@angular/core</a:t>
            </a:r>
            <a:r>
              <a:rPr lang="en-IN" sz="1200" b="1" dirty="0" smtClean="0"/>
              <a:t>';</a:t>
            </a:r>
            <a:endParaRPr lang="en-IN" sz="1200" b="1" dirty="0"/>
          </a:p>
          <a:p>
            <a:r>
              <a:rPr lang="en-IN" sz="1200" b="1" dirty="0"/>
              <a:t>@Component({</a:t>
            </a:r>
          </a:p>
          <a:p>
            <a:r>
              <a:rPr lang="en-IN" sz="1200" b="1" dirty="0"/>
              <a:t>  selector: 'app-root',</a:t>
            </a:r>
          </a:p>
          <a:p>
            <a:r>
              <a:rPr lang="en-IN" sz="1200" b="1" dirty="0"/>
              <a:t>  template: `</a:t>
            </a:r>
          </a:p>
          <a:p>
            <a:r>
              <a:rPr lang="en-IN" sz="1200" b="1" dirty="0"/>
              <a:t>        &lt;h1&gt;Welcome to {{title}}!&lt;/h1&gt;</a:t>
            </a:r>
          </a:p>
          <a:p>
            <a:r>
              <a:rPr lang="en-IN" sz="1200" b="1" dirty="0"/>
              <a:t>        &lt;button (click)="increment()"&gt;Increment&lt;/button&gt;</a:t>
            </a:r>
          </a:p>
          <a:p>
            <a:r>
              <a:rPr lang="en-IN" sz="1200" b="1" dirty="0"/>
              <a:t>        &lt;button (click)="decrement()"&gt;decrement&lt;/button&gt;</a:t>
            </a:r>
          </a:p>
          <a:p>
            <a:r>
              <a:rPr lang="en-IN" sz="1200" b="1" dirty="0"/>
              <a:t>        &lt;child-component [count]=Counter&gt;&lt;/child-component&gt;` ,</a:t>
            </a:r>
          </a:p>
          <a:p>
            <a:r>
              <a:rPr lang="en-IN" sz="1200" b="1" dirty="0"/>
              <a:t>  </a:t>
            </a:r>
            <a:r>
              <a:rPr lang="en-IN" sz="1200" b="1" dirty="0" smtClean="0"/>
              <a:t>       styleUrls</a:t>
            </a:r>
            <a:r>
              <a:rPr lang="en-IN" sz="1200" b="1" dirty="0"/>
              <a:t>: ['./app.component.css']</a:t>
            </a:r>
          </a:p>
          <a:p>
            <a:r>
              <a:rPr lang="en-IN" sz="1200" b="1" dirty="0"/>
              <a:t>})</a:t>
            </a:r>
          </a:p>
          <a:p>
            <a:r>
              <a:rPr lang="en-IN" sz="1200" b="1" dirty="0"/>
              <a:t>export class AppComponent {</a:t>
            </a:r>
          </a:p>
          <a:p>
            <a:r>
              <a:rPr lang="en-IN" sz="1200" b="1" dirty="0"/>
              <a:t>  title = 'Component Interaction';</a:t>
            </a:r>
          </a:p>
          <a:p>
            <a:r>
              <a:rPr lang="en-IN" sz="1200" b="1" dirty="0"/>
              <a:t>  Counter = 5;</a:t>
            </a:r>
          </a:p>
          <a:p>
            <a:r>
              <a:rPr lang="en-IN" sz="1200" b="1" dirty="0"/>
              <a:t> </a:t>
            </a:r>
          </a:p>
          <a:p>
            <a:r>
              <a:rPr lang="en-IN" sz="1200" b="1" dirty="0"/>
              <a:t>  increment() {</a:t>
            </a:r>
          </a:p>
          <a:p>
            <a:r>
              <a:rPr lang="en-IN" sz="1200" b="1" dirty="0"/>
              <a:t>    this.Counter++;</a:t>
            </a:r>
          </a:p>
          <a:p>
            <a:r>
              <a:rPr lang="en-IN" sz="1200" b="1" dirty="0"/>
              <a:t>  }</a:t>
            </a:r>
          </a:p>
          <a:p>
            <a:r>
              <a:rPr lang="en-IN" sz="1200" b="1" dirty="0"/>
              <a:t>  decrement() {</a:t>
            </a:r>
          </a:p>
          <a:p>
            <a:r>
              <a:rPr lang="en-IN" sz="1200" b="1" dirty="0"/>
              <a:t>    this.Counter--;</a:t>
            </a:r>
          </a:p>
          <a:p>
            <a:r>
              <a:rPr lang="en-IN" sz="1200" b="1" dirty="0"/>
              <a:t>  }</a:t>
            </a:r>
          </a:p>
          <a:p>
            <a:r>
              <a:rPr lang="en-IN" sz="1200" b="1" dirty="0" smtClean="0"/>
              <a:t>}</a:t>
            </a:r>
            <a:endParaRPr lang="en-IN" sz="1200" b="1" dirty="0"/>
          </a:p>
        </p:txBody>
      </p:sp>
    </p:spTree>
    <p:extLst>
      <p:ext uri="{BB962C8B-B14F-4D97-AF65-F5344CB8AC3E}">
        <p14:creationId xmlns:p14="http://schemas.microsoft.com/office/powerpoint/2010/main" val="311429804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45018"/>
            <a:ext cx="6934200" cy="369332"/>
          </a:xfrm>
        </p:spPr>
        <p:txBody>
          <a:bodyPr/>
          <a:lstStyle/>
          <a:p>
            <a:pPr fontAlgn="base"/>
            <a:r>
              <a:rPr lang="en-US" b="1" dirty="0">
                <a:solidFill>
                  <a:srgbClr val="0070C0"/>
                </a:solidFill>
              </a:rPr>
              <a:t>Various ways to use @Input Decorator</a:t>
            </a:r>
          </a:p>
        </p:txBody>
      </p:sp>
      <p:sp>
        <p:nvSpPr>
          <p:cNvPr id="3" name="Rectangle 2"/>
          <p:cNvSpPr/>
          <p:nvPr/>
        </p:nvSpPr>
        <p:spPr>
          <a:xfrm>
            <a:off x="381000" y="650201"/>
            <a:ext cx="8077200" cy="2308324"/>
          </a:xfrm>
          <a:prstGeom prst="rect">
            <a:avLst/>
          </a:prstGeom>
        </p:spPr>
        <p:txBody>
          <a:bodyPr wrap="square">
            <a:spAutoFit/>
          </a:bodyPr>
          <a:lstStyle/>
          <a:p>
            <a:pPr marL="285750" indent="-285750" algn="just">
              <a:buFont typeface="Arial" panose="020B0604020202020204" pitchFamily="34" charset="0"/>
              <a:buChar char="•"/>
            </a:pPr>
            <a:r>
              <a:rPr lang="en-US" dirty="0"/>
              <a:t>We used input @Input Decorator to mark the property in child component as input property. </a:t>
            </a:r>
            <a:endParaRPr lang="en-US" dirty="0" smtClean="0"/>
          </a:p>
          <a:p>
            <a:pPr marL="285750" indent="-285750" algn="just">
              <a:buFont typeface="Arial" panose="020B0604020202020204" pitchFamily="34" charset="0"/>
              <a:buChar char="•"/>
            </a:pPr>
            <a:r>
              <a:rPr lang="en-US" dirty="0" smtClean="0"/>
              <a:t>There </a:t>
            </a:r>
            <a:r>
              <a:rPr lang="en-US" dirty="0"/>
              <a:t>are two ways you can do it Angular</a:t>
            </a:r>
            <a:r>
              <a:rPr lang="en-US" dirty="0" smtClean="0"/>
              <a:t>.</a:t>
            </a:r>
            <a:endParaRPr lang="en-US" dirty="0"/>
          </a:p>
          <a:p>
            <a:pPr algn="just"/>
            <a:r>
              <a:rPr lang="en-US" dirty="0" smtClean="0">
                <a:solidFill>
                  <a:srgbClr val="0070C0"/>
                </a:solidFill>
              </a:rPr>
              <a:t>         1. Using </a:t>
            </a:r>
            <a:r>
              <a:rPr lang="en-US" dirty="0">
                <a:solidFill>
                  <a:srgbClr val="0070C0"/>
                </a:solidFill>
              </a:rPr>
              <a:t>the @Input decorator to decorate the class </a:t>
            </a:r>
            <a:r>
              <a:rPr lang="en-US" dirty="0" smtClean="0">
                <a:solidFill>
                  <a:srgbClr val="0070C0"/>
                </a:solidFill>
              </a:rPr>
              <a:t>property</a:t>
            </a:r>
          </a:p>
          <a:p>
            <a:pPr algn="just"/>
            <a:r>
              <a:rPr lang="en-US" dirty="0">
                <a:solidFill>
                  <a:srgbClr val="002060"/>
                </a:solidFill>
              </a:rPr>
              <a:t>              </a:t>
            </a:r>
            <a:r>
              <a:rPr lang="en-US" dirty="0" smtClean="0">
                <a:solidFill>
                  <a:srgbClr val="002060"/>
                </a:solidFill>
              </a:rPr>
              <a:t>   </a:t>
            </a:r>
            <a:r>
              <a:rPr lang="en-US" dirty="0">
                <a:solidFill>
                  <a:srgbClr val="002060"/>
                </a:solidFill>
              </a:rPr>
              <a:t>export class ChildComponent {</a:t>
            </a:r>
          </a:p>
          <a:p>
            <a:pPr lvl="2" algn="just"/>
            <a:r>
              <a:rPr lang="en-US" dirty="0">
                <a:solidFill>
                  <a:srgbClr val="002060"/>
                </a:solidFill>
              </a:rPr>
              <a:t>     @Input() count: number</a:t>
            </a:r>
            <a:r>
              <a:rPr lang="en-US" dirty="0" smtClean="0">
                <a:solidFill>
                  <a:srgbClr val="002060"/>
                </a:solidFill>
              </a:rPr>
              <a:t>;</a:t>
            </a:r>
          </a:p>
          <a:p>
            <a:pPr lvl="2" algn="just"/>
            <a:r>
              <a:rPr lang="en-US" dirty="0" smtClean="0">
                <a:solidFill>
                  <a:srgbClr val="002060"/>
                </a:solidFill>
              </a:rPr>
              <a:t>}</a:t>
            </a:r>
            <a:endParaRPr lang="en-US" dirty="0">
              <a:solidFill>
                <a:srgbClr val="0070C0"/>
              </a:solidFill>
            </a:endParaRPr>
          </a:p>
          <a:p>
            <a:pPr algn="just"/>
            <a:r>
              <a:rPr lang="en-US" dirty="0" smtClean="0">
                <a:solidFill>
                  <a:srgbClr val="0070C0"/>
                </a:solidFill>
              </a:rPr>
              <a:t>         2. Using </a:t>
            </a:r>
            <a:r>
              <a:rPr lang="en-US" dirty="0">
                <a:solidFill>
                  <a:srgbClr val="0070C0"/>
                </a:solidFill>
              </a:rPr>
              <a:t>the input array meta data of the component decorator</a:t>
            </a:r>
            <a:endParaRPr lang="en-IN" dirty="0">
              <a:solidFill>
                <a:srgbClr val="0070C0"/>
              </a:solidFill>
            </a:endParaRPr>
          </a:p>
        </p:txBody>
      </p:sp>
      <p:sp>
        <p:nvSpPr>
          <p:cNvPr id="4" name="Rectangle 3"/>
          <p:cNvSpPr/>
          <p:nvPr/>
        </p:nvSpPr>
        <p:spPr>
          <a:xfrm>
            <a:off x="1295400" y="3010899"/>
            <a:ext cx="4572000" cy="2062103"/>
          </a:xfrm>
          <a:prstGeom prst="rect">
            <a:avLst/>
          </a:prstGeom>
        </p:spPr>
        <p:txBody>
          <a:bodyPr>
            <a:spAutoFit/>
          </a:bodyPr>
          <a:lstStyle/>
          <a:p>
            <a:r>
              <a:rPr lang="en-US" sz="1600" dirty="0">
                <a:solidFill>
                  <a:srgbClr val="002060"/>
                </a:solidFill>
              </a:rPr>
              <a:t>@Component({</a:t>
            </a:r>
          </a:p>
          <a:p>
            <a:r>
              <a:rPr lang="en-US" sz="1600" dirty="0">
                <a:solidFill>
                  <a:srgbClr val="002060"/>
                </a:solidFill>
              </a:rPr>
              <a:t>    selector: 'child-component',</a:t>
            </a:r>
          </a:p>
          <a:p>
            <a:r>
              <a:rPr lang="en-US" sz="1600" dirty="0">
                <a:solidFill>
                  <a:srgbClr val="002060"/>
                </a:solidFill>
              </a:rPr>
              <a:t>    inputs: ['count'],</a:t>
            </a:r>
          </a:p>
          <a:p>
            <a:r>
              <a:rPr lang="en-US" sz="1600" dirty="0">
                <a:solidFill>
                  <a:srgbClr val="002060"/>
                </a:solidFill>
              </a:rPr>
              <a:t>    template: `&lt;h2&gt;Child Component&lt;/h2&gt;</a:t>
            </a:r>
          </a:p>
          <a:p>
            <a:r>
              <a:rPr lang="en-US" sz="1600" dirty="0">
                <a:solidFill>
                  <a:srgbClr val="002060"/>
                </a:solidFill>
              </a:rPr>
              <a:t>    current count is {{ count }}</a:t>
            </a:r>
          </a:p>
          <a:p>
            <a:r>
              <a:rPr lang="en-US" sz="1600" dirty="0">
                <a:solidFill>
                  <a:srgbClr val="002060"/>
                </a:solidFill>
              </a:rPr>
              <a:t>`</a:t>
            </a:r>
          </a:p>
          <a:p>
            <a:r>
              <a:rPr lang="en-US" sz="1600" dirty="0">
                <a:solidFill>
                  <a:srgbClr val="002060"/>
                </a:solidFill>
              </a:rPr>
              <a:t>})</a:t>
            </a:r>
          </a:p>
          <a:p>
            <a:r>
              <a:rPr lang="en-US" sz="1600" dirty="0">
                <a:solidFill>
                  <a:srgbClr val="002060"/>
                </a:solidFill>
              </a:rPr>
              <a:t>export class ChildComponent {}</a:t>
            </a:r>
            <a:endParaRPr lang="en-IN" sz="1600" dirty="0">
              <a:solidFill>
                <a:srgbClr val="002060"/>
              </a:solidFill>
            </a:endParaRPr>
          </a:p>
        </p:txBody>
      </p:sp>
    </p:spTree>
    <p:extLst>
      <p:ext uri="{BB962C8B-B14F-4D97-AF65-F5344CB8AC3E}">
        <p14:creationId xmlns:p14="http://schemas.microsoft.com/office/powerpoint/2010/main" val="124410470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45018"/>
            <a:ext cx="6934200" cy="369332"/>
          </a:xfrm>
        </p:spPr>
        <p:txBody>
          <a:bodyPr/>
          <a:lstStyle/>
          <a:p>
            <a:pPr fontAlgn="base"/>
            <a:r>
              <a:rPr lang="en-IN" b="1" dirty="0">
                <a:solidFill>
                  <a:srgbClr val="0070C0"/>
                </a:solidFill>
              </a:rPr>
              <a:t>Aliasing input Property</a:t>
            </a:r>
          </a:p>
        </p:txBody>
      </p:sp>
      <p:sp>
        <p:nvSpPr>
          <p:cNvPr id="3" name="Rectangle 2"/>
          <p:cNvSpPr/>
          <p:nvPr/>
        </p:nvSpPr>
        <p:spPr>
          <a:xfrm>
            <a:off x="495300" y="535540"/>
            <a:ext cx="8077200" cy="2308324"/>
          </a:xfrm>
          <a:prstGeom prst="rect">
            <a:avLst/>
          </a:prstGeom>
        </p:spPr>
        <p:txBody>
          <a:bodyPr wrap="square">
            <a:spAutoFit/>
          </a:bodyPr>
          <a:lstStyle/>
          <a:p>
            <a:pPr fontAlgn="base"/>
            <a:r>
              <a:rPr lang="en-US" dirty="0">
                <a:solidFill>
                  <a:srgbClr val="002060"/>
                </a:solidFill>
              </a:rPr>
              <a:t>export </a:t>
            </a:r>
            <a:r>
              <a:rPr lang="en-US" b="1" dirty="0">
                <a:solidFill>
                  <a:srgbClr val="002060"/>
                </a:solidFill>
              </a:rPr>
              <a:t>class</a:t>
            </a:r>
            <a:r>
              <a:rPr lang="en-US" dirty="0">
                <a:solidFill>
                  <a:srgbClr val="002060"/>
                </a:solidFill>
              </a:rPr>
              <a:t> ChildComponent {</a:t>
            </a:r>
          </a:p>
          <a:p>
            <a:pPr fontAlgn="base"/>
            <a:r>
              <a:rPr lang="en-US" dirty="0">
                <a:solidFill>
                  <a:srgbClr val="002060"/>
                </a:solidFill>
              </a:rPr>
              <a:t>     @Input</a:t>
            </a:r>
            <a:r>
              <a:rPr lang="en-US" dirty="0" smtClean="0">
                <a:solidFill>
                  <a:srgbClr val="002060"/>
                </a:solidFill>
              </a:rPr>
              <a:t>(‘ MyCount ') </a:t>
            </a:r>
            <a:r>
              <a:rPr lang="en-US" dirty="0">
                <a:solidFill>
                  <a:srgbClr val="002060"/>
                </a:solidFill>
              </a:rPr>
              <a:t>count: number;</a:t>
            </a:r>
          </a:p>
          <a:p>
            <a:pPr fontAlgn="base"/>
            <a:r>
              <a:rPr lang="en-US" dirty="0">
                <a:solidFill>
                  <a:srgbClr val="002060"/>
                </a:solidFill>
              </a:rPr>
              <a:t>}</a:t>
            </a:r>
          </a:p>
          <a:p>
            <a:pPr algn="just"/>
            <a:endParaRPr lang="en-US" dirty="0" smtClean="0">
              <a:solidFill>
                <a:srgbClr val="0070C0"/>
              </a:solidFill>
            </a:endParaRPr>
          </a:p>
          <a:p>
            <a:pPr algn="just"/>
            <a:endParaRPr lang="en-US" dirty="0">
              <a:solidFill>
                <a:srgbClr val="0070C0"/>
              </a:solidFill>
            </a:endParaRPr>
          </a:p>
          <a:p>
            <a:pPr algn="just"/>
            <a:endParaRPr lang="en-US" dirty="0" smtClean="0">
              <a:solidFill>
                <a:srgbClr val="0070C0"/>
              </a:solidFill>
            </a:endParaRPr>
          </a:p>
          <a:p>
            <a:pPr algn="just"/>
            <a:endParaRPr lang="en-US" dirty="0" smtClean="0">
              <a:solidFill>
                <a:srgbClr val="0070C0"/>
              </a:solidFill>
            </a:endParaRPr>
          </a:p>
          <a:p>
            <a:pPr algn="just"/>
            <a:endParaRPr lang="en-IN" dirty="0">
              <a:solidFill>
                <a:srgbClr val="0070C0"/>
              </a:solidFill>
            </a:endParaRPr>
          </a:p>
        </p:txBody>
      </p:sp>
      <p:sp>
        <p:nvSpPr>
          <p:cNvPr id="6" name="Rectangle 5"/>
          <p:cNvSpPr/>
          <p:nvPr/>
        </p:nvSpPr>
        <p:spPr>
          <a:xfrm>
            <a:off x="381000" y="1581150"/>
            <a:ext cx="8305800" cy="646331"/>
          </a:xfrm>
          <a:prstGeom prst="rect">
            <a:avLst/>
          </a:prstGeom>
        </p:spPr>
        <p:txBody>
          <a:bodyPr wrap="square">
            <a:spAutoFit/>
          </a:bodyPr>
          <a:lstStyle/>
          <a:p>
            <a:r>
              <a:rPr lang="en-US" dirty="0"/>
              <a:t>In the parent component, we can use the MyCount as shown </a:t>
            </a:r>
            <a:r>
              <a:rPr lang="en-US" dirty="0" smtClean="0"/>
              <a:t>below </a:t>
            </a:r>
            <a:r>
              <a:rPr lang="en-US" dirty="0">
                <a:solidFill>
                  <a:srgbClr val="002060"/>
                </a:solidFill>
              </a:rPr>
              <a:t>template: </a:t>
            </a:r>
          </a:p>
          <a:p>
            <a:endParaRPr lang="en-IN" dirty="0"/>
          </a:p>
        </p:txBody>
      </p:sp>
      <p:sp>
        <p:nvSpPr>
          <p:cNvPr id="7" name="Rectangle 6"/>
          <p:cNvSpPr/>
          <p:nvPr/>
        </p:nvSpPr>
        <p:spPr>
          <a:xfrm>
            <a:off x="353603" y="1986228"/>
            <a:ext cx="6940193" cy="646331"/>
          </a:xfrm>
          <a:prstGeom prst="rect">
            <a:avLst/>
          </a:prstGeom>
        </p:spPr>
        <p:txBody>
          <a:bodyPr wrap="square">
            <a:spAutoFit/>
          </a:bodyPr>
          <a:lstStyle/>
          <a:p>
            <a:pPr fontAlgn="base"/>
            <a:r>
              <a:rPr lang="en-US" dirty="0">
                <a:solidFill>
                  <a:srgbClr val="002060"/>
                </a:solidFill>
              </a:rPr>
              <a:t>   &lt;h1&gt;Welcome to {{title}}!&lt;/h1&gt;</a:t>
            </a:r>
          </a:p>
          <a:p>
            <a:pPr fontAlgn="base"/>
            <a:r>
              <a:rPr lang="en-US" dirty="0">
                <a:solidFill>
                  <a:srgbClr val="002060"/>
                </a:solidFill>
              </a:rPr>
              <a:t>   &lt;child-component [MyCount]=ClickCounter&gt;&lt;/child-component&gt;</a:t>
            </a:r>
          </a:p>
        </p:txBody>
      </p:sp>
    </p:spTree>
    <p:extLst>
      <p:ext uri="{BB962C8B-B14F-4D97-AF65-F5344CB8AC3E}">
        <p14:creationId xmlns:p14="http://schemas.microsoft.com/office/powerpoint/2010/main" val="47530813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45018"/>
            <a:ext cx="6934200" cy="369332"/>
          </a:xfrm>
        </p:spPr>
        <p:txBody>
          <a:bodyPr/>
          <a:lstStyle/>
          <a:p>
            <a:pPr fontAlgn="base"/>
            <a:r>
              <a:rPr lang="en-IN" b="1" dirty="0">
                <a:solidFill>
                  <a:srgbClr val="0070C0"/>
                </a:solidFill>
              </a:rPr>
              <a:t>Detecting the Input changes</a:t>
            </a:r>
          </a:p>
        </p:txBody>
      </p:sp>
      <p:sp>
        <p:nvSpPr>
          <p:cNvPr id="5" name="Rectangle 4"/>
          <p:cNvSpPr/>
          <p:nvPr/>
        </p:nvSpPr>
        <p:spPr>
          <a:xfrm>
            <a:off x="304800" y="742950"/>
            <a:ext cx="8458200" cy="2308324"/>
          </a:xfrm>
          <a:prstGeom prst="rect">
            <a:avLst/>
          </a:prstGeom>
        </p:spPr>
        <p:txBody>
          <a:bodyPr wrap="square">
            <a:spAutoFit/>
          </a:bodyPr>
          <a:lstStyle/>
          <a:p>
            <a:pPr marL="285750" indent="-285750" algn="just">
              <a:buFont typeface="Arial" panose="020B0604020202020204" pitchFamily="34" charset="0"/>
              <a:buChar char="•"/>
            </a:pPr>
            <a:r>
              <a:rPr lang="en-US" dirty="0"/>
              <a:t>Passing the data to child component is not sufficient, the child Component needs to know when the input changes so that it can act upon it</a:t>
            </a:r>
            <a:r>
              <a:rPr lang="en-US" dirty="0" smtClean="0"/>
              <a:t>.</a:t>
            </a:r>
            <a:r>
              <a:rPr lang="en-US" dirty="0"/>
              <a:t> </a:t>
            </a:r>
            <a:endParaRPr lang="en-US" dirty="0" smtClean="0"/>
          </a:p>
          <a:p>
            <a:pPr algn="just"/>
            <a:endParaRPr lang="en-US" dirty="0" smtClean="0"/>
          </a:p>
          <a:p>
            <a:pPr marL="285750" indent="-285750" algn="just">
              <a:buFont typeface="Arial" panose="020B0604020202020204" pitchFamily="34" charset="0"/>
              <a:buChar char="•"/>
            </a:pPr>
            <a:r>
              <a:rPr lang="en-US" dirty="0" smtClean="0"/>
              <a:t>There </a:t>
            </a:r>
            <a:r>
              <a:rPr lang="en-US" dirty="0"/>
              <a:t>are two ways of detecting when input changes in the child component in </a:t>
            </a:r>
            <a:r>
              <a:rPr lang="en-US" dirty="0" smtClean="0"/>
              <a:t>Angular</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p:txBody>
      </p:sp>
      <p:sp>
        <p:nvSpPr>
          <p:cNvPr id="10" name="Rectangle 9"/>
          <p:cNvSpPr/>
          <p:nvPr/>
        </p:nvSpPr>
        <p:spPr>
          <a:xfrm>
            <a:off x="609600" y="2190750"/>
            <a:ext cx="4572000" cy="646331"/>
          </a:xfrm>
          <a:prstGeom prst="rect">
            <a:avLst/>
          </a:prstGeom>
        </p:spPr>
        <p:txBody>
          <a:bodyPr>
            <a:spAutoFit/>
          </a:bodyPr>
          <a:lstStyle/>
          <a:p>
            <a:r>
              <a:rPr lang="en-US" b="1" dirty="0" smtClean="0">
                <a:solidFill>
                  <a:srgbClr val="0070C0"/>
                </a:solidFill>
              </a:rPr>
              <a:t>1. Using </a:t>
            </a:r>
            <a:r>
              <a:rPr lang="en-US" b="1" dirty="0">
                <a:solidFill>
                  <a:srgbClr val="0070C0"/>
                </a:solidFill>
              </a:rPr>
              <a:t>OnChanges LifeCycle Hook</a:t>
            </a:r>
          </a:p>
          <a:p>
            <a:r>
              <a:rPr lang="en-US" b="1" dirty="0" smtClean="0">
                <a:solidFill>
                  <a:srgbClr val="0070C0"/>
                </a:solidFill>
              </a:rPr>
              <a:t>2. Using </a:t>
            </a:r>
            <a:r>
              <a:rPr lang="en-US" b="1" dirty="0">
                <a:solidFill>
                  <a:srgbClr val="0070C0"/>
                </a:solidFill>
              </a:rPr>
              <a:t>Input Setter</a:t>
            </a:r>
            <a:endParaRPr lang="en-IN" b="1" dirty="0">
              <a:solidFill>
                <a:srgbClr val="0070C0"/>
              </a:solidFill>
            </a:endParaRPr>
          </a:p>
        </p:txBody>
      </p:sp>
    </p:spTree>
    <p:extLst>
      <p:ext uri="{BB962C8B-B14F-4D97-AF65-F5344CB8AC3E}">
        <p14:creationId xmlns:p14="http://schemas.microsoft.com/office/powerpoint/2010/main" val="376310250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45018"/>
            <a:ext cx="6934200" cy="369332"/>
          </a:xfrm>
        </p:spPr>
        <p:txBody>
          <a:bodyPr/>
          <a:lstStyle/>
          <a:p>
            <a:r>
              <a:rPr lang="en-US" b="1" dirty="0">
                <a:solidFill>
                  <a:srgbClr val="0070C0"/>
                </a:solidFill>
              </a:rPr>
              <a:t>1. Using OnChanges LifeCycle Hook</a:t>
            </a:r>
          </a:p>
        </p:txBody>
      </p:sp>
      <p:sp>
        <p:nvSpPr>
          <p:cNvPr id="3" name="Rectangle 2"/>
          <p:cNvSpPr/>
          <p:nvPr/>
        </p:nvSpPr>
        <p:spPr>
          <a:xfrm>
            <a:off x="609600" y="666750"/>
            <a:ext cx="8077200" cy="3693319"/>
          </a:xfrm>
          <a:prstGeom prst="rect">
            <a:avLst/>
          </a:prstGeom>
        </p:spPr>
        <p:txBody>
          <a:bodyPr wrap="square">
            <a:spAutoFit/>
          </a:bodyPr>
          <a:lstStyle/>
          <a:p>
            <a:pPr marL="285750" indent="-285750" algn="just">
              <a:buFont typeface="Arial" panose="020B0604020202020204" pitchFamily="34" charset="0"/>
              <a:buChar char="•"/>
            </a:pPr>
            <a:r>
              <a:rPr lang="en-US" b="1" dirty="0"/>
              <a:t>ngOnChanges</a:t>
            </a:r>
            <a:r>
              <a:rPr lang="en-US" dirty="0"/>
              <a:t> is a lifecycle hook, which angular fires when it detects changes to data-bound input property. </a:t>
            </a:r>
            <a:endParaRPr lang="en-US" dirty="0" smtClean="0"/>
          </a:p>
          <a:p>
            <a:pPr marL="285750" indent="-285750" algn="just">
              <a:buFont typeface="Arial" panose="020B0604020202020204" pitchFamily="34" charset="0"/>
              <a:buChar char="•"/>
            </a:pPr>
            <a:r>
              <a:rPr lang="en-US" dirty="0" smtClean="0"/>
              <a:t>This </a:t>
            </a:r>
            <a:r>
              <a:rPr lang="en-US" dirty="0"/>
              <a:t>method receives a </a:t>
            </a:r>
            <a:r>
              <a:rPr lang="en-US" b="1" dirty="0"/>
              <a:t>SimpeChanges</a:t>
            </a:r>
            <a:r>
              <a:rPr lang="en-US" dirty="0"/>
              <a:t> object, which contains the current and previous property values. We can Intercept input property changes in the child component using this hook</a:t>
            </a:r>
            <a:r>
              <a:rPr lang="en-US" dirty="0" smtClean="0"/>
              <a:t>.</a:t>
            </a:r>
          </a:p>
          <a:p>
            <a:pPr algn="just"/>
            <a:endParaRPr lang="en-US" dirty="0" smtClean="0"/>
          </a:p>
          <a:p>
            <a:pPr marL="285750" indent="-285750" algn="just">
              <a:buFont typeface="Arial" panose="020B0604020202020204" pitchFamily="34" charset="0"/>
              <a:buChar char="•"/>
            </a:pPr>
            <a:r>
              <a:rPr lang="en-US" b="1" dirty="0"/>
              <a:t>How to use ngOnChanges for Change </a:t>
            </a:r>
            <a:r>
              <a:rPr lang="en-US" b="1" dirty="0" smtClean="0"/>
              <a:t>Detection</a:t>
            </a:r>
          </a:p>
          <a:p>
            <a:pPr marL="285750" indent="-285750" algn="just">
              <a:buFont typeface="Arial" panose="020B0604020202020204" pitchFamily="34" charset="0"/>
              <a:buChar char="•"/>
            </a:pPr>
            <a:endParaRPr lang="en-US" b="1" dirty="0" smtClean="0"/>
          </a:p>
          <a:p>
            <a:pPr marL="800100" lvl="1" indent="-342900" algn="just">
              <a:buAutoNum type="arabicPeriod"/>
            </a:pPr>
            <a:r>
              <a:rPr lang="en-US" dirty="0" smtClean="0"/>
              <a:t>Import </a:t>
            </a:r>
            <a:r>
              <a:rPr lang="en-US" dirty="0"/>
              <a:t>the </a:t>
            </a:r>
            <a:r>
              <a:rPr lang="en-US" b="1" dirty="0"/>
              <a:t>OnChanges</a:t>
            </a:r>
            <a:r>
              <a:rPr lang="en-US" dirty="0"/>
              <a:t> </a:t>
            </a:r>
            <a:r>
              <a:rPr lang="en-US" dirty="0" smtClean="0"/>
              <a:t>interface,</a:t>
            </a:r>
            <a:r>
              <a:rPr lang="en-US" b="1" dirty="0" smtClean="0"/>
              <a:t>SimpleChanges,SimpleChange </a:t>
            </a:r>
            <a:r>
              <a:rPr lang="en-US" dirty="0"/>
              <a:t>from @</a:t>
            </a:r>
            <a:r>
              <a:rPr lang="en-US" dirty="0" smtClean="0"/>
              <a:t>angular/core library.</a:t>
            </a:r>
          </a:p>
          <a:p>
            <a:pPr lvl="1" algn="just"/>
            <a:endParaRPr lang="en-US" dirty="0" smtClean="0"/>
          </a:p>
          <a:p>
            <a:pPr lvl="1" algn="just"/>
            <a:r>
              <a:rPr lang="en-US" dirty="0" smtClean="0"/>
              <a:t>2. Implement </a:t>
            </a:r>
            <a:r>
              <a:rPr lang="en-US" dirty="0"/>
              <a:t>the </a:t>
            </a:r>
            <a:r>
              <a:rPr lang="en-US" b="1" dirty="0"/>
              <a:t>ngOnChanges() </a:t>
            </a:r>
            <a:r>
              <a:rPr lang="en-US" dirty="0"/>
              <a:t>method. The method receives the </a:t>
            </a:r>
            <a:r>
              <a:rPr lang="en-US" b="1" dirty="0"/>
              <a:t>SimpleChanges</a:t>
            </a:r>
            <a:r>
              <a:rPr lang="en-US" dirty="0"/>
              <a:t> object containing the changes in each input property.</a:t>
            </a:r>
            <a:endParaRPr lang="en-IN" dirty="0"/>
          </a:p>
        </p:txBody>
      </p:sp>
    </p:spTree>
    <p:extLst>
      <p:ext uri="{BB962C8B-B14F-4D97-AF65-F5344CB8AC3E}">
        <p14:creationId xmlns:p14="http://schemas.microsoft.com/office/powerpoint/2010/main" val="3803639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85750"/>
            <a:ext cx="6339155" cy="369332"/>
          </a:xfrm>
        </p:spPr>
        <p:txBody>
          <a:bodyPr/>
          <a:lstStyle/>
          <a:p>
            <a:r>
              <a:rPr lang="en-US" b="1" dirty="0">
                <a:solidFill>
                  <a:srgbClr val="0070C0"/>
                </a:solidFill>
              </a:rPr>
              <a:t>Class </a:t>
            </a:r>
            <a:r>
              <a:rPr lang="en-US" b="1" dirty="0" smtClean="0">
                <a:solidFill>
                  <a:srgbClr val="0070C0"/>
                </a:solidFill>
              </a:rPr>
              <a:t>Decorators </a:t>
            </a:r>
            <a:r>
              <a:rPr lang="en-US" b="1" dirty="0">
                <a:solidFill>
                  <a:srgbClr val="0070C0"/>
                </a:solidFill>
              </a:rPr>
              <a:t>:</a:t>
            </a:r>
            <a:endParaRPr lang="en-IN" b="1" dirty="0">
              <a:solidFill>
                <a:srgbClr val="0070C0"/>
              </a:solidFill>
            </a:endParaRPr>
          </a:p>
        </p:txBody>
      </p:sp>
      <p:sp>
        <p:nvSpPr>
          <p:cNvPr id="5" name="Rounded Rectangle 4"/>
          <p:cNvSpPr/>
          <p:nvPr/>
        </p:nvSpPr>
        <p:spPr>
          <a:xfrm>
            <a:off x="304800" y="819150"/>
            <a:ext cx="8229600" cy="4188381"/>
          </a:xfrm>
          <a:prstGeom prst="roundRect">
            <a:avLst/>
          </a:prstGeom>
          <a:solidFill>
            <a:schemeClr val="tx1"/>
          </a:solidFill>
        </p:spPr>
        <p:txBody>
          <a:bodyPr wrap="square">
            <a:spAutoFit/>
          </a:bodyPr>
          <a:lstStyle/>
          <a:p>
            <a:r>
              <a:rPr lang="en-US" sz="1600" dirty="0">
                <a:solidFill>
                  <a:schemeClr val="bg1"/>
                </a:solidFill>
              </a:rPr>
              <a:t>// Define a function called classConstructorDec which takes a constructor function as input and logs it to the console</a:t>
            </a:r>
          </a:p>
          <a:p>
            <a:r>
              <a:rPr lang="en-US" sz="1600" dirty="0">
                <a:solidFill>
                  <a:schemeClr val="bg1"/>
                </a:solidFill>
              </a:rPr>
              <a:t>function classConstructorDec(constructor: Function) {</a:t>
            </a:r>
          </a:p>
          <a:p>
            <a:r>
              <a:rPr lang="en-US" sz="1600" dirty="0">
                <a:solidFill>
                  <a:schemeClr val="bg1"/>
                </a:solidFill>
              </a:rPr>
              <a:t>  console.log(`constructor : ${constructor}`);</a:t>
            </a:r>
          </a:p>
          <a:p>
            <a:r>
              <a:rPr lang="en-US" sz="1600" dirty="0">
                <a:solidFill>
                  <a:schemeClr val="bg1"/>
                </a:solidFill>
              </a:rPr>
              <a:t>}</a:t>
            </a:r>
          </a:p>
          <a:p>
            <a:endParaRPr lang="en-US" sz="1600" dirty="0">
              <a:solidFill>
                <a:schemeClr val="bg1"/>
              </a:solidFill>
            </a:endParaRPr>
          </a:p>
          <a:p>
            <a:r>
              <a:rPr lang="en-US" sz="1600" dirty="0">
                <a:solidFill>
                  <a:schemeClr val="bg1"/>
                </a:solidFill>
              </a:rPr>
              <a:t>// Apply the classConstructorDec decorator to the ClassWithConstructor class</a:t>
            </a:r>
          </a:p>
          <a:p>
            <a:r>
              <a:rPr lang="en-US" sz="1600" dirty="0">
                <a:solidFill>
                  <a:schemeClr val="bg1"/>
                </a:solidFill>
              </a:rPr>
              <a:t>@classConstructorDec</a:t>
            </a:r>
          </a:p>
          <a:p>
            <a:r>
              <a:rPr lang="en-US" sz="1600" dirty="0">
                <a:solidFill>
                  <a:schemeClr val="bg1"/>
                </a:solidFill>
              </a:rPr>
              <a:t>class ClassWithConstructor {</a:t>
            </a:r>
          </a:p>
          <a:p>
            <a:r>
              <a:rPr lang="en-US" sz="1600" dirty="0">
                <a:solidFill>
                  <a:schemeClr val="bg1"/>
                </a:solidFill>
              </a:rPr>
              <a:t>  constructor(id: number) { }</a:t>
            </a:r>
          </a:p>
          <a:p>
            <a:r>
              <a:rPr lang="en-US" sz="1600" dirty="0" smtClean="0">
                <a:solidFill>
                  <a:schemeClr val="bg1"/>
                </a:solidFill>
              </a:rPr>
              <a:t>}</a:t>
            </a:r>
          </a:p>
          <a:p>
            <a:endParaRPr lang="en-US" sz="1600" dirty="0">
              <a:solidFill>
                <a:schemeClr val="bg1"/>
              </a:solidFill>
            </a:endParaRPr>
          </a:p>
          <a:p>
            <a:r>
              <a:rPr lang="en-US" sz="1600" b="1" dirty="0" smtClean="0">
                <a:solidFill>
                  <a:schemeClr val="bg1"/>
                </a:solidFill>
              </a:rPr>
              <a:t>OUTPUT :</a:t>
            </a:r>
          </a:p>
          <a:p>
            <a:r>
              <a:rPr lang="en-US" sz="1600" b="1" dirty="0">
                <a:solidFill>
                  <a:schemeClr val="bg1"/>
                </a:solidFill>
              </a:rPr>
              <a:t>constructor : function ClassWithConstructor(id) {</a:t>
            </a:r>
          </a:p>
          <a:p>
            <a:r>
              <a:rPr lang="en-US" sz="1600" b="1" dirty="0">
                <a:solidFill>
                  <a:schemeClr val="bg1"/>
                </a:solidFill>
              </a:rPr>
              <a:t>    }</a:t>
            </a:r>
            <a:endParaRPr lang="en-US" sz="1600" b="1" dirty="0" smtClean="0">
              <a:solidFill>
                <a:schemeClr val="bg1"/>
              </a:solidFill>
            </a:endParaRPr>
          </a:p>
        </p:txBody>
      </p:sp>
    </p:spTree>
    <p:extLst>
      <p:ext uri="{BB962C8B-B14F-4D97-AF65-F5344CB8AC3E}">
        <p14:creationId xmlns:p14="http://schemas.microsoft.com/office/powerpoint/2010/main" val="305750210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45018"/>
            <a:ext cx="6934200" cy="369332"/>
          </a:xfrm>
        </p:spPr>
        <p:txBody>
          <a:bodyPr/>
          <a:lstStyle/>
          <a:p>
            <a:r>
              <a:rPr lang="en-US" b="1" dirty="0">
                <a:solidFill>
                  <a:srgbClr val="0070C0"/>
                </a:solidFill>
              </a:rPr>
              <a:t>1. Using OnChanges LifeCycle Hook</a:t>
            </a:r>
          </a:p>
        </p:txBody>
      </p:sp>
      <p:sp>
        <p:nvSpPr>
          <p:cNvPr id="4" name="Rectangle 3"/>
          <p:cNvSpPr/>
          <p:nvPr/>
        </p:nvSpPr>
        <p:spPr>
          <a:xfrm>
            <a:off x="381000" y="666750"/>
            <a:ext cx="8153400" cy="3970318"/>
          </a:xfrm>
          <a:prstGeom prst="rect">
            <a:avLst/>
          </a:prstGeom>
        </p:spPr>
        <p:txBody>
          <a:bodyPr wrap="square">
            <a:spAutoFit/>
          </a:bodyPr>
          <a:lstStyle/>
          <a:p>
            <a:r>
              <a:rPr lang="en-IN" sz="1400" dirty="0">
                <a:solidFill>
                  <a:srgbClr val="002060"/>
                </a:solidFill>
              </a:rPr>
              <a:t>import { </a:t>
            </a:r>
            <a:r>
              <a:rPr lang="en-IN" sz="1400" b="1" dirty="0">
                <a:solidFill>
                  <a:srgbClr val="002060"/>
                </a:solidFill>
              </a:rPr>
              <a:t>Component, Input, OnChanges, SimpleChanges, SimpleChange  </a:t>
            </a:r>
            <a:r>
              <a:rPr lang="en-IN" sz="1400" dirty="0">
                <a:solidFill>
                  <a:srgbClr val="002060"/>
                </a:solidFill>
              </a:rPr>
              <a:t>} from '@angular/core</a:t>
            </a:r>
            <a:r>
              <a:rPr lang="en-IN" sz="1400" dirty="0" smtClean="0">
                <a:solidFill>
                  <a:srgbClr val="002060"/>
                </a:solidFill>
              </a:rPr>
              <a:t>';</a:t>
            </a:r>
            <a:endParaRPr lang="en-IN" sz="1400" dirty="0">
              <a:solidFill>
                <a:srgbClr val="002060"/>
              </a:solidFill>
            </a:endParaRPr>
          </a:p>
          <a:p>
            <a:r>
              <a:rPr lang="en-IN" sz="1400" dirty="0">
                <a:solidFill>
                  <a:srgbClr val="002060"/>
                </a:solidFill>
              </a:rPr>
              <a:t>@Component({</a:t>
            </a:r>
          </a:p>
          <a:p>
            <a:r>
              <a:rPr lang="en-IN" sz="1400" dirty="0">
                <a:solidFill>
                  <a:srgbClr val="002060"/>
                </a:solidFill>
              </a:rPr>
              <a:t>    selector: 'child-component',</a:t>
            </a:r>
          </a:p>
          <a:p>
            <a:r>
              <a:rPr lang="en-IN" sz="1400" dirty="0">
                <a:solidFill>
                  <a:srgbClr val="002060"/>
                </a:solidFill>
              </a:rPr>
              <a:t>    template: `&lt;h2&gt;Child Component&lt;/h2&gt;</a:t>
            </a:r>
          </a:p>
          <a:p>
            <a:r>
              <a:rPr lang="en-IN" sz="1400" dirty="0">
                <a:solidFill>
                  <a:srgbClr val="002060"/>
                </a:solidFill>
              </a:rPr>
              <a:t>               current count is {{ count </a:t>
            </a:r>
            <a:r>
              <a:rPr lang="en-IN" sz="1400" dirty="0" smtClean="0">
                <a:solidFill>
                  <a:srgbClr val="002060"/>
                </a:solidFill>
              </a:rPr>
              <a:t>}}`</a:t>
            </a:r>
            <a:endParaRPr lang="en-IN" sz="1400" dirty="0">
              <a:solidFill>
                <a:srgbClr val="002060"/>
              </a:solidFill>
            </a:endParaRPr>
          </a:p>
          <a:p>
            <a:r>
              <a:rPr lang="en-IN" sz="1400" dirty="0">
                <a:solidFill>
                  <a:srgbClr val="002060"/>
                </a:solidFill>
              </a:rPr>
              <a:t>})</a:t>
            </a:r>
          </a:p>
          <a:p>
            <a:r>
              <a:rPr lang="en-IN" sz="1400" dirty="0">
                <a:solidFill>
                  <a:srgbClr val="002060"/>
                </a:solidFill>
              </a:rPr>
              <a:t>export class ChildComponent </a:t>
            </a:r>
            <a:r>
              <a:rPr lang="en-IN" sz="1400" b="1" dirty="0">
                <a:solidFill>
                  <a:srgbClr val="002060"/>
                </a:solidFill>
              </a:rPr>
              <a:t>implements</a:t>
            </a:r>
            <a:r>
              <a:rPr lang="en-IN" sz="1400" dirty="0">
                <a:solidFill>
                  <a:srgbClr val="002060"/>
                </a:solidFill>
              </a:rPr>
              <a:t> OnChanges {</a:t>
            </a:r>
          </a:p>
          <a:p>
            <a:r>
              <a:rPr lang="en-IN" sz="1400" dirty="0">
                <a:solidFill>
                  <a:srgbClr val="002060"/>
                </a:solidFill>
              </a:rPr>
              <a:t>    @Input() count: number</a:t>
            </a:r>
            <a:r>
              <a:rPr lang="en-IN" sz="1400" dirty="0" smtClean="0">
                <a:solidFill>
                  <a:srgbClr val="002060"/>
                </a:solidFill>
              </a:rPr>
              <a:t>;</a:t>
            </a:r>
            <a:endParaRPr lang="en-IN" sz="1400" dirty="0">
              <a:solidFill>
                <a:srgbClr val="002060"/>
              </a:solidFill>
            </a:endParaRPr>
          </a:p>
          <a:p>
            <a:r>
              <a:rPr lang="en-IN" sz="1400" dirty="0">
                <a:solidFill>
                  <a:srgbClr val="002060"/>
                </a:solidFill>
              </a:rPr>
              <a:t>    </a:t>
            </a:r>
            <a:r>
              <a:rPr lang="en-IN" sz="1400" dirty="0" smtClean="0">
                <a:solidFill>
                  <a:srgbClr val="002060"/>
                </a:solidFill>
              </a:rPr>
              <a:t>ngOnChanges(changes: </a:t>
            </a:r>
            <a:r>
              <a:rPr lang="en-IN" sz="1400" b="1" dirty="0" smtClean="0">
                <a:solidFill>
                  <a:srgbClr val="002060"/>
                </a:solidFill>
              </a:rPr>
              <a:t>SimpleChanges</a:t>
            </a:r>
            <a:r>
              <a:rPr lang="en-IN" sz="1400" dirty="0" smtClean="0">
                <a:solidFill>
                  <a:srgbClr val="002060"/>
                </a:solidFill>
              </a:rPr>
              <a:t>) {</a:t>
            </a:r>
            <a:endParaRPr lang="en-IN" sz="1400" dirty="0">
              <a:solidFill>
                <a:srgbClr val="002060"/>
              </a:solidFill>
            </a:endParaRPr>
          </a:p>
          <a:p>
            <a:r>
              <a:rPr lang="en-IN" sz="1400" dirty="0">
                <a:solidFill>
                  <a:srgbClr val="002060"/>
                </a:solidFill>
              </a:rPr>
              <a:t>        for (let property in changes) </a:t>
            </a:r>
            <a:r>
              <a:rPr lang="en-IN" sz="1400" dirty="0" smtClean="0">
                <a:solidFill>
                  <a:srgbClr val="002060"/>
                </a:solidFill>
              </a:rPr>
              <a:t>{</a:t>
            </a:r>
            <a:endParaRPr lang="en-IN" sz="1400" dirty="0">
              <a:solidFill>
                <a:srgbClr val="002060"/>
              </a:solidFill>
            </a:endParaRPr>
          </a:p>
          <a:p>
            <a:r>
              <a:rPr lang="en-IN" sz="1400" dirty="0">
                <a:solidFill>
                  <a:srgbClr val="002060"/>
                </a:solidFill>
              </a:rPr>
              <a:t>            if (property === 'count') {</a:t>
            </a:r>
          </a:p>
          <a:p>
            <a:r>
              <a:rPr lang="en-IN" sz="1400" dirty="0">
                <a:solidFill>
                  <a:srgbClr val="002060"/>
                </a:solidFill>
              </a:rPr>
              <a:t>              console.log('Previous:', changes[property].previousValue);</a:t>
            </a:r>
          </a:p>
          <a:p>
            <a:r>
              <a:rPr lang="en-IN" sz="1400" dirty="0">
                <a:solidFill>
                  <a:srgbClr val="002060"/>
                </a:solidFill>
              </a:rPr>
              <a:t>              console.log('Current:', changes[property].currentValue);</a:t>
            </a:r>
          </a:p>
          <a:p>
            <a:r>
              <a:rPr lang="en-IN" sz="1400" dirty="0">
                <a:solidFill>
                  <a:srgbClr val="002060"/>
                </a:solidFill>
              </a:rPr>
              <a:t>              console.log('firstChange:', changes[property].firstChange);</a:t>
            </a:r>
          </a:p>
          <a:p>
            <a:r>
              <a:rPr lang="en-IN" sz="1400" dirty="0">
                <a:solidFill>
                  <a:srgbClr val="002060"/>
                </a:solidFill>
              </a:rPr>
              <a:t>            } </a:t>
            </a:r>
          </a:p>
          <a:p>
            <a:r>
              <a:rPr lang="en-IN" sz="1400" dirty="0">
                <a:solidFill>
                  <a:srgbClr val="002060"/>
                </a:solidFill>
              </a:rPr>
              <a:t>        }</a:t>
            </a:r>
          </a:p>
          <a:p>
            <a:r>
              <a:rPr lang="en-IN" sz="1400" dirty="0">
                <a:solidFill>
                  <a:srgbClr val="002060"/>
                </a:solidFill>
              </a:rPr>
              <a:t>    }</a:t>
            </a:r>
          </a:p>
          <a:p>
            <a:r>
              <a:rPr lang="en-IN" sz="1400" dirty="0">
                <a:solidFill>
                  <a:srgbClr val="002060"/>
                </a:solidFill>
              </a:rPr>
              <a:t>}</a:t>
            </a:r>
          </a:p>
        </p:txBody>
      </p:sp>
    </p:spTree>
    <p:extLst>
      <p:ext uri="{BB962C8B-B14F-4D97-AF65-F5344CB8AC3E}">
        <p14:creationId xmlns:p14="http://schemas.microsoft.com/office/powerpoint/2010/main" val="165780265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45018"/>
            <a:ext cx="6934200" cy="369332"/>
          </a:xfrm>
        </p:spPr>
        <p:txBody>
          <a:bodyPr/>
          <a:lstStyle/>
          <a:p>
            <a:r>
              <a:rPr lang="en-US" b="1" dirty="0">
                <a:solidFill>
                  <a:srgbClr val="0070C0"/>
                </a:solidFill>
              </a:rPr>
              <a:t>1. Using OnChanges LifeCycle Hook</a:t>
            </a:r>
          </a:p>
        </p:txBody>
      </p:sp>
      <p:sp>
        <p:nvSpPr>
          <p:cNvPr id="3" name="Rectangle 2"/>
          <p:cNvSpPr/>
          <p:nvPr/>
        </p:nvSpPr>
        <p:spPr>
          <a:xfrm>
            <a:off x="381000" y="742950"/>
            <a:ext cx="8382000" cy="1754326"/>
          </a:xfrm>
          <a:prstGeom prst="rect">
            <a:avLst/>
          </a:prstGeom>
        </p:spPr>
        <p:txBody>
          <a:bodyPr wrap="square">
            <a:spAutoFit/>
          </a:bodyPr>
          <a:lstStyle/>
          <a:p>
            <a:pPr marL="285750" indent="-285750">
              <a:buFont typeface="Arial" panose="020B0604020202020204" pitchFamily="34" charset="0"/>
              <a:buChar char="•"/>
            </a:pPr>
            <a:r>
              <a:rPr lang="en-US" dirty="0"/>
              <a:t>This method receives all the changes made to the input properties as SimpleChanges object. </a:t>
            </a:r>
            <a:endParaRPr lang="en-US" dirty="0" smtClean="0"/>
          </a:p>
          <a:p>
            <a:pPr marL="285750" indent="-285750">
              <a:buFont typeface="Arial" panose="020B0604020202020204" pitchFamily="34" charset="0"/>
              <a:buChar char="•"/>
            </a:pPr>
            <a:r>
              <a:rPr lang="en-US" dirty="0" smtClean="0"/>
              <a:t>The </a:t>
            </a:r>
            <a:r>
              <a:rPr lang="en-US" dirty="0"/>
              <a:t>SimpleChanges object whose keys are property names and values are instances of SimpleChange</a:t>
            </a:r>
            <a:r>
              <a:rPr lang="en-US" dirty="0" smtClean="0"/>
              <a:t>.</a:t>
            </a:r>
          </a:p>
          <a:p>
            <a:pPr marL="285750" indent="-285750">
              <a:buFont typeface="Arial" panose="020B0604020202020204" pitchFamily="34" charset="0"/>
              <a:buChar char="•"/>
            </a:pPr>
            <a:r>
              <a:rPr lang="en-US" dirty="0"/>
              <a:t>SimpleChange class Represents a basic change from a previous to a new value. It has three class members.</a:t>
            </a:r>
            <a:endParaRPr lang="en-IN" dirty="0"/>
          </a:p>
        </p:txBody>
      </p:sp>
      <p:graphicFrame>
        <p:nvGraphicFramePr>
          <p:cNvPr id="6" name="Table 5"/>
          <p:cNvGraphicFramePr>
            <a:graphicFrameLocks noGrp="1"/>
          </p:cNvGraphicFramePr>
          <p:nvPr>
            <p:extLst>
              <p:ext uri="{D42A27DB-BD31-4B8C-83A1-F6EECF244321}">
                <p14:modId xmlns:p14="http://schemas.microsoft.com/office/powerpoint/2010/main" val="3858245126"/>
              </p:ext>
            </p:extLst>
          </p:nvPr>
        </p:nvGraphicFramePr>
        <p:xfrm>
          <a:off x="762000" y="2647950"/>
          <a:ext cx="7232304" cy="2286000"/>
        </p:xfrm>
        <a:graphic>
          <a:graphicData uri="http://schemas.openxmlformats.org/drawingml/2006/table">
            <a:tbl>
              <a:tblPr>
                <a:tableStyleId>{69C7853C-536D-4A76-A0AE-DD22124D55A5}</a:tableStyleId>
              </a:tblPr>
              <a:tblGrid>
                <a:gridCol w="3616152"/>
                <a:gridCol w="3616152"/>
              </a:tblGrid>
              <a:tr h="0">
                <a:tc>
                  <a:txBody>
                    <a:bodyPr/>
                    <a:lstStyle/>
                    <a:p>
                      <a:pPr algn="l" fontAlgn="ctr" latinLnBrk="0"/>
                      <a:r>
                        <a:rPr lang="en-IN" b="1" dirty="0">
                          <a:effectLst/>
                        </a:rPr>
                        <a:t>Property Name</a:t>
                      </a:r>
                    </a:p>
                  </a:txBody>
                  <a:tcPr anchor="ctr"/>
                </a:tc>
                <a:tc>
                  <a:txBody>
                    <a:bodyPr/>
                    <a:lstStyle/>
                    <a:p>
                      <a:pPr algn="l" fontAlgn="ctr" latinLnBrk="0"/>
                      <a:r>
                        <a:rPr lang="en-IN" b="1" dirty="0">
                          <a:effectLst/>
                        </a:rPr>
                        <a:t>Description</a:t>
                      </a:r>
                    </a:p>
                  </a:txBody>
                  <a:tcPr anchor="ctr"/>
                </a:tc>
              </a:tr>
              <a:tr h="0">
                <a:tc>
                  <a:txBody>
                    <a:bodyPr/>
                    <a:lstStyle/>
                    <a:p>
                      <a:pPr algn="l" fontAlgn="t"/>
                      <a:r>
                        <a:rPr lang="en-IN">
                          <a:effectLst/>
                        </a:rPr>
                        <a:t>previousValue:any</a:t>
                      </a:r>
                    </a:p>
                  </a:txBody>
                  <a:tcPr/>
                </a:tc>
                <a:tc>
                  <a:txBody>
                    <a:bodyPr/>
                    <a:lstStyle/>
                    <a:p>
                      <a:pPr algn="l" fontAlgn="t"/>
                      <a:r>
                        <a:rPr lang="en-US">
                          <a:effectLst/>
                        </a:rPr>
                        <a:t>Previous value of the input property.</a:t>
                      </a:r>
                    </a:p>
                  </a:txBody>
                  <a:tcPr/>
                </a:tc>
              </a:tr>
              <a:tr h="0">
                <a:tc>
                  <a:txBody>
                    <a:bodyPr/>
                    <a:lstStyle/>
                    <a:p>
                      <a:pPr algn="l" fontAlgn="t"/>
                      <a:r>
                        <a:rPr lang="en-IN">
                          <a:effectLst/>
                        </a:rPr>
                        <a:t>currentValue:any</a:t>
                      </a:r>
                    </a:p>
                  </a:txBody>
                  <a:tcPr/>
                </a:tc>
                <a:tc>
                  <a:txBody>
                    <a:bodyPr/>
                    <a:lstStyle/>
                    <a:p>
                      <a:pPr algn="l" fontAlgn="t"/>
                      <a:r>
                        <a:rPr lang="en-US">
                          <a:effectLst/>
                        </a:rPr>
                        <a:t>New or current value of the input property.</a:t>
                      </a:r>
                    </a:p>
                  </a:txBody>
                  <a:tcPr/>
                </a:tc>
              </a:tr>
              <a:tr h="0">
                <a:tc>
                  <a:txBody>
                    <a:bodyPr/>
                    <a:lstStyle/>
                    <a:p>
                      <a:pPr algn="l" fontAlgn="t"/>
                      <a:r>
                        <a:rPr lang="en-IN">
                          <a:effectLst/>
                        </a:rPr>
                        <a:t>FirstChange():boolean</a:t>
                      </a:r>
                    </a:p>
                  </a:txBody>
                  <a:tcPr/>
                </a:tc>
                <a:tc>
                  <a:txBody>
                    <a:bodyPr/>
                    <a:lstStyle/>
                    <a:p>
                      <a:pPr algn="l" fontAlgn="t"/>
                      <a:r>
                        <a:rPr lang="en-US" dirty="0">
                          <a:effectLst/>
                        </a:rPr>
                        <a:t>Boolean value, which tells us whether it was the first time the change has taken place</a:t>
                      </a:r>
                    </a:p>
                  </a:txBody>
                  <a:tcPr/>
                </a:tc>
              </a:tr>
            </a:tbl>
          </a:graphicData>
        </a:graphic>
      </p:graphicFrame>
    </p:spTree>
    <p:extLst>
      <p:ext uri="{BB962C8B-B14F-4D97-AF65-F5344CB8AC3E}">
        <p14:creationId xmlns:p14="http://schemas.microsoft.com/office/powerpoint/2010/main" val="462559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45018"/>
            <a:ext cx="6934200" cy="369332"/>
          </a:xfrm>
        </p:spPr>
        <p:txBody>
          <a:bodyPr/>
          <a:lstStyle/>
          <a:p>
            <a:r>
              <a:rPr lang="en-US" b="1" dirty="0" smtClean="0">
                <a:solidFill>
                  <a:srgbClr val="0070C0"/>
                </a:solidFill>
              </a:rPr>
              <a:t>2. </a:t>
            </a:r>
            <a:r>
              <a:rPr lang="en-US" b="1" dirty="0">
                <a:solidFill>
                  <a:srgbClr val="0070C0"/>
                </a:solidFill>
              </a:rPr>
              <a:t>Using Input Setter</a:t>
            </a:r>
          </a:p>
        </p:txBody>
      </p:sp>
      <p:sp>
        <p:nvSpPr>
          <p:cNvPr id="5" name="Rectangle 4"/>
          <p:cNvSpPr/>
          <p:nvPr/>
        </p:nvSpPr>
        <p:spPr>
          <a:xfrm>
            <a:off x="533400" y="742950"/>
            <a:ext cx="8305800" cy="646331"/>
          </a:xfrm>
          <a:prstGeom prst="rect">
            <a:avLst/>
          </a:prstGeom>
        </p:spPr>
        <p:txBody>
          <a:bodyPr wrap="square">
            <a:spAutoFit/>
          </a:bodyPr>
          <a:lstStyle/>
          <a:p>
            <a:pPr marL="285750" indent="-285750">
              <a:buFont typeface="Arial" panose="020B0604020202020204" pitchFamily="34" charset="0"/>
              <a:buChar char="•"/>
            </a:pPr>
            <a:r>
              <a:rPr lang="en-US" dirty="0"/>
              <a:t>We can use the property getter and setter to detect the changes made to the input </a:t>
            </a:r>
            <a:r>
              <a:rPr lang="en-US" dirty="0" smtClean="0"/>
              <a:t>property.</a:t>
            </a:r>
            <a:endParaRPr lang="en-IN" dirty="0"/>
          </a:p>
        </p:txBody>
      </p:sp>
      <p:sp>
        <p:nvSpPr>
          <p:cNvPr id="7" name="Rectangle 6"/>
          <p:cNvSpPr/>
          <p:nvPr/>
        </p:nvSpPr>
        <p:spPr>
          <a:xfrm>
            <a:off x="533400" y="1617881"/>
            <a:ext cx="6477000" cy="369332"/>
          </a:xfrm>
          <a:prstGeom prst="rect">
            <a:avLst/>
          </a:prstGeom>
        </p:spPr>
        <p:txBody>
          <a:bodyPr wrap="square">
            <a:spAutoFit/>
          </a:bodyPr>
          <a:lstStyle/>
          <a:p>
            <a:pPr marL="285750" indent="-285750">
              <a:buFont typeface="Arial" panose="020B0604020202020204" pitchFamily="34" charset="0"/>
              <a:buChar char="•"/>
            </a:pPr>
            <a:r>
              <a:rPr lang="en-US" dirty="0"/>
              <a:t>In the Child Component create a private property called _count</a:t>
            </a:r>
            <a:endParaRPr lang="en-IN" dirty="0"/>
          </a:p>
        </p:txBody>
      </p:sp>
      <p:sp>
        <p:nvSpPr>
          <p:cNvPr id="8" name="Rectangle 7"/>
          <p:cNvSpPr/>
          <p:nvPr/>
        </p:nvSpPr>
        <p:spPr>
          <a:xfrm>
            <a:off x="838200" y="2114550"/>
            <a:ext cx="1943930" cy="369332"/>
          </a:xfrm>
          <a:prstGeom prst="rect">
            <a:avLst/>
          </a:prstGeom>
        </p:spPr>
        <p:txBody>
          <a:bodyPr wrap="none">
            <a:spAutoFit/>
          </a:bodyPr>
          <a:lstStyle/>
          <a:p>
            <a:r>
              <a:rPr lang="en-IN" dirty="0" smtClean="0">
                <a:solidFill>
                  <a:srgbClr val="00B0F0"/>
                </a:solidFill>
              </a:rPr>
              <a:t>private </a:t>
            </a:r>
            <a:r>
              <a:rPr lang="en-IN" dirty="0">
                <a:solidFill>
                  <a:srgbClr val="00B0F0"/>
                </a:solidFill>
              </a:rPr>
              <a:t>_count = 0;</a:t>
            </a:r>
          </a:p>
        </p:txBody>
      </p:sp>
      <p:sp>
        <p:nvSpPr>
          <p:cNvPr id="9" name="Rectangle 8"/>
          <p:cNvSpPr/>
          <p:nvPr/>
        </p:nvSpPr>
        <p:spPr>
          <a:xfrm>
            <a:off x="533400" y="2611219"/>
            <a:ext cx="8305800" cy="646331"/>
          </a:xfrm>
          <a:prstGeom prst="rect">
            <a:avLst/>
          </a:prstGeom>
        </p:spPr>
        <p:txBody>
          <a:bodyPr wrap="square">
            <a:spAutoFit/>
          </a:bodyPr>
          <a:lstStyle/>
          <a:p>
            <a:pPr marL="285750" indent="-285750">
              <a:buFont typeface="Arial" panose="020B0604020202020204" pitchFamily="34" charset="0"/>
              <a:buChar char="•"/>
            </a:pPr>
            <a:r>
              <a:rPr lang="en-US" dirty="0"/>
              <a:t>Create getter &amp; setter on property count and attach @Input Decorator. </a:t>
            </a:r>
            <a:r>
              <a:rPr lang="en-US" dirty="0" smtClean="0"/>
              <a:t>We </a:t>
            </a:r>
            <a:r>
              <a:rPr lang="en-US" dirty="0"/>
              <a:t>intercept the input changes from the setter </a:t>
            </a:r>
            <a:r>
              <a:rPr lang="en-US" dirty="0" smtClean="0"/>
              <a:t>function.</a:t>
            </a:r>
            <a:endParaRPr lang="en-IN" dirty="0"/>
          </a:p>
        </p:txBody>
      </p:sp>
      <p:sp>
        <p:nvSpPr>
          <p:cNvPr id="10" name="Rectangle 9"/>
          <p:cNvSpPr/>
          <p:nvPr/>
        </p:nvSpPr>
        <p:spPr>
          <a:xfrm>
            <a:off x="914400" y="3257550"/>
            <a:ext cx="4572000" cy="1754326"/>
          </a:xfrm>
          <a:prstGeom prst="rect">
            <a:avLst/>
          </a:prstGeom>
          <a:solidFill>
            <a:schemeClr val="accent5">
              <a:lumMod val="20000"/>
              <a:lumOff val="80000"/>
            </a:schemeClr>
          </a:solidFill>
        </p:spPr>
        <p:txBody>
          <a:bodyPr>
            <a:spAutoFit/>
          </a:bodyPr>
          <a:lstStyle/>
          <a:p>
            <a:r>
              <a:rPr lang="en-US" dirty="0"/>
              <a:t>@Input()</a:t>
            </a:r>
          </a:p>
          <a:p>
            <a:r>
              <a:rPr lang="en-US" dirty="0"/>
              <a:t>set count(count: number) {</a:t>
            </a:r>
          </a:p>
          <a:p>
            <a:r>
              <a:rPr lang="en-US" dirty="0"/>
              <a:t>    this._count = count;</a:t>
            </a:r>
          </a:p>
          <a:p>
            <a:r>
              <a:rPr lang="en-US" dirty="0"/>
              <a:t>    console.log(count);</a:t>
            </a:r>
          </a:p>
          <a:p>
            <a:r>
              <a:rPr lang="en-US" dirty="0"/>
              <a:t>}</a:t>
            </a:r>
          </a:p>
          <a:p>
            <a:r>
              <a:rPr lang="en-US" dirty="0"/>
              <a:t>get count(): number { return this._count; }</a:t>
            </a:r>
            <a:endParaRPr lang="en-IN" dirty="0"/>
          </a:p>
        </p:txBody>
      </p:sp>
    </p:spTree>
    <p:extLst>
      <p:ext uri="{BB962C8B-B14F-4D97-AF65-F5344CB8AC3E}">
        <p14:creationId xmlns:p14="http://schemas.microsoft.com/office/powerpoint/2010/main" val="312398191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114550"/>
            <a:ext cx="6934200" cy="492443"/>
          </a:xfrm>
        </p:spPr>
        <p:txBody>
          <a:bodyPr/>
          <a:lstStyle/>
          <a:p>
            <a:pPr fontAlgn="base"/>
            <a:r>
              <a:rPr lang="en-IN" sz="3200" b="1" dirty="0"/>
              <a:t>Child to Parent Communication</a:t>
            </a:r>
          </a:p>
        </p:txBody>
      </p:sp>
    </p:spTree>
    <p:extLst>
      <p:ext uri="{BB962C8B-B14F-4D97-AF65-F5344CB8AC3E}">
        <p14:creationId xmlns:p14="http://schemas.microsoft.com/office/powerpoint/2010/main" val="55945258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90550"/>
            <a:ext cx="6934200" cy="276999"/>
          </a:xfrm>
        </p:spPr>
        <p:txBody>
          <a:bodyPr/>
          <a:lstStyle/>
          <a:p>
            <a:pPr fontAlgn="base"/>
            <a:r>
              <a:rPr lang="en-US" sz="1800" b="1" dirty="0"/>
              <a:t>The Child to Parent communication can happen in three ways.</a:t>
            </a:r>
            <a:endParaRPr lang="en-IN" sz="1800" b="1" dirty="0"/>
          </a:p>
        </p:txBody>
      </p:sp>
      <p:sp>
        <p:nvSpPr>
          <p:cNvPr id="6" name="Rectangle 5"/>
          <p:cNvSpPr/>
          <p:nvPr/>
        </p:nvSpPr>
        <p:spPr>
          <a:xfrm>
            <a:off x="457200" y="1276350"/>
            <a:ext cx="6781800" cy="1754326"/>
          </a:xfrm>
          <a:prstGeom prst="rect">
            <a:avLst/>
          </a:prstGeom>
        </p:spPr>
        <p:txBody>
          <a:bodyPr wrap="square">
            <a:spAutoFit/>
          </a:bodyPr>
          <a:lstStyle/>
          <a:p>
            <a:pPr fontAlgn="base">
              <a:lnSpc>
                <a:spcPct val="200000"/>
              </a:lnSpc>
              <a:buFont typeface="+mj-lt"/>
              <a:buAutoNum type="arabicPeriod"/>
            </a:pPr>
            <a:r>
              <a:rPr lang="en-US" dirty="0">
                <a:solidFill>
                  <a:srgbClr val="000000"/>
                </a:solidFill>
                <a:latin typeface="Source Sans Pro"/>
              </a:rPr>
              <a:t>Listens to Events from Child</a:t>
            </a:r>
          </a:p>
          <a:p>
            <a:pPr fontAlgn="base">
              <a:lnSpc>
                <a:spcPct val="200000"/>
              </a:lnSpc>
              <a:buFont typeface="+mj-lt"/>
              <a:buAutoNum type="arabicPeriod"/>
            </a:pPr>
            <a:r>
              <a:rPr lang="en-US" dirty="0">
                <a:solidFill>
                  <a:srgbClr val="000000"/>
                </a:solidFill>
                <a:latin typeface="Source Sans Pro"/>
              </a:rPr>
              <a:t>Uses </a:t>
            </a:r>
            <a:r>
              <a:rPr lang="en-US" dirty="0">
                <a:solidFill>
                  <a:srgbClr val="000000"/>
                </a:solidFill>
                <a:latin typeface="Source Sans Pro"/>
                <a:hlinkClick r:id="rId2"/>
              </a:rPr>
              <a:t>Local Variable</a:t>
            </a:r>
            <a:r>
              <a:rPr lang="en-US" dirty="0">
                <a:solidFill>
                  <a:srgbClr val="000000"/>
                </a:solidFill>
                <a:latin typeface="Source Sans Pro"/>
              </a:rPr>
              <a:t> to access the child in the Template</a:t>
            </a:r>
          </a:p>
          <a:p>
            <a:pPr fontAlgn="base">
              <a:lnSpc>
                <a:spcPct val="200000"/>
              </a:lnSpc>
              <a:buFont typeface="+mj-lt"/>
              <a:buAutoNum type="arabicPeriod"/>
            </a:pPr>
            <a:r>
              <a:rPr lang="en-US" dirty="0">
                <a:solidFill>
                  <a:srgbClr val="000000"/>
                </a:solidFill>
                <a:latin typeface="Source Sans Pro"/>
              </a:rPr>
              <a:t>Uses a </a:t>
            </a:r>
            <a:r>
              <a:rPr lang="en-US" dirty="0">
                <a:solidFill>
                  <a:srgbClr val="000000"/>
                </a:solidFill>
                <a:latin typeface="Source Sans Pro"/>
                <a:hlinkClick r:id="rId3"/>
              </a:rPr>
              <a:t>@ViewChild</a:t>
            </a:r>
            <a:r>
              <a:rPr lang="en-US" dirty="0">
                <a:solidFill>
                  <a:srgbClr val="000000"/>
                </a:solidFill>
                <a:latin typeface="Source Sans Pro"/>
              </a:rPr>
              <a:t> to get a reference to the child component</a:t>
            </a:r>
            <a:endParaRPr lang="en-US" b="0" i="0" dirty="0">
              <a:solidFill>
                <a:srgbClr val="000000"/>
              </a:solidFill>
              <a:effectLst/>
              <a:latin typeface="Source Sans Pro"/>
            </a:endParaRPr>
          </a:p>
        </p:txBody>
      </p:sp>
    </p:spTree>
    <p:extLst>
      <p:ext uri="{BB962C8B-B14F-4D97-AF65-F5344CB8AC3E}">
        <p14:creationId xmlns:p14="http://schemas.microsoft.com/office/powerpoint/2010/main" val="87598040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09550"/>
            <a:ext cx="2608406" cy="369332"/>
          </a:xfrm>
          <a:prstGeom prst="rect">
            <a:avLst/>
          </a:prstGeom>
        </p:spPr>
        <p:txBody>
          <a:bodyPr wrap="none">
            <a:spAutoFit/>
          </a:bodyPr>
          <a:lstStyle/>
          <a:p>
            <a:pPr fontAlgn="base"/>
            <a:r>
              <a:rPr lang="en-IN" b="1" dirty="0">
                <a:solidFill>
                  <a:srgbClr val="00B0F0"/>
                </a:solidFill>
                <a:latin typeface="Montserrat"/>
              </a:rPr>
              <a:t>Listens to Child Event</a:t>
            </a:r>
            <a:endParaRPr lang="en-IN" b="1" i="0" dirty="0">
              <a:solidFill>
                <a:srgbClr val="00B0F0"/>
              </a:solidFill>
              <a:effectLst/>
              <a:latin typeface="Montserrat"/>
            </a:endParaRPr>
          </a:p>
        </p:txBody>
      </p:sp>
      <p:sp>
        <p:nvSpPr>
          <p:cNvPr id="5" name="Rectangle 4"/>
          <p:cNvSpPr/>
          <p:nvPr/>
        </p:nvSpPr>
        <p:spPr>
          <a:xfrm>
            <a:off x="190554" y="666750"/>
            <a:ext cx="8343846" cy="3970318"/>
          </a:xfrm>
          <a:prstGeom prst="rect">
            <a:avLst/>
          </a:prstGeom>
        </p:spPr>
        <p:txBody>
          <a:bodyPr wrap="square">
            <a:spAutoFit/>
          </a:bodyPr>
          <a:lstStyle/>
          <a:p>
            <a:pPr marL="285750" indent="-285750" algn="just">
              <a:buFont typeface="Arial" panose="020B0604020202020204" pitchFamily="34" charset="0"/>
              <a:buChar char="•"/>
            </a:pPr>
            <a:r>
              <a:rPr lang="en-US" dirty="0"/>
              <a:t>This is done by the child component by exposing an </a:t>
            </a:r>
            <a:r>
              <a:rPr lang="en-US" b="1" dirty="0"/>
              <a:t>EventEmitter</a:t>
            </a:r>
            <a:r>
              <a:rPr lang="en-US" dirty="0"/>
              <a:t> Property. </a:t>
            </a:r>
            <a:endParaRPr lang="en-US" dirty="0" smtClean="0"/>
          </a:p>
          <a:p>
            <a:pPr marL="285750" indent="-285750" algn="just">
              <a:buFont typeface="Arial" panose="020B0604020202020204" pitchFamily="34" charset="0"/>
              <a:buChar char="•"/>
            </a:pPr>
            <a:r>
              <a:rPr lang="en-US" dirty="0" smtClean="0"/>
              <a:t>We </a:t>
            </a:r>
            <a:r>
              <a:rPr lang="en-US" dirty="0"/>
              <a:t>also decorate this Property with @Output decorator. </a:t>
            </a:r>
            <a:endParaRPr lang="en-US" dirty="0" smtClean="0"/>
          </a:p>
          <a:p>
            <a:pPr marL="285750" indent="-285750" algn="just">
              <a:buFont typeface="Arial" panose="020B0604020202020204" pitchFamily="34" charset="0"/>
              <a:buChar char="•"/>
            </a:pPr>
            <a:r>
              <a:rPr lang="en-US" dirty="0" smtClean="0"/>
              <a:t>When </a:t>
            </a:r>
            <a:r>
              <a:rPr lang="en-US" dirty="0"/>
              <a:t>Child Component needs to communicate with the parent it </a:t>
            </a:r>
            <a:r>
              <a:rPr lang="en-US" b="1" dirty="0"/>
              <a:t>raises the emit event</a:t>
            </a:r>
            <a:r>
              <a:rPr lang="en-US" dirty="0"/>
              <a:t> of the </a:t>
            </a:r>
            <a:r>
              <a:rPr lang="en-US" b="1" dirty="0"/>
              <a:t>EventEmitter </a:t>
            </a:r>
            <a:r>
              <a:rPr lang="en-US" dirty="0"/>
              <a:t>Property. </a:t>
            </a:r>
            <a:endParaRPr lang="en-US" dirty="0" smtClean="0"/>
          </a:p>
          <a:p>
            <a:pPr marL="285750" indent="-285750" algn="just">
              <a:buFont typeface="Arial" panose="020B0604020202020204" pitchFamily="34" charset="0"/>
              <a:buChar char="•"/>
            </a:pPr>
            <a:r>
              <a:rPr lang="en-US" dirty="0" smtClean="0"/>
              <a:t>The </a:t>
            </a:r>
            <a:r>
              <a:rPr lang="en-US" dirty="0"/>
              <a:t>Parent Component listens to that event and reacts to it</a:t>
            </a:r>
            <a:r>
              <a:rPr lang="en-US" dirty="0" smtClean="0"/>
              <a:t>.</a:t>
            </a:r>
          </a:p>
          <a:p>
            <a:pPr marL="285750" indent="-285750" algn="just">
              <a:buFont typeface="Arial" panose="020B0604020202020204" pitchFamily="34" charset="0"/>
              <a:buChar char="•"/>
            </a:pPr>
            <a:r>
              <a:rPr lang="en-IN" b="1" dirty="0"/>
              <a:t>EventEmitter Property</a:t>
            </a:r>
          </a:p>
          <a:p>
            <a:pPr algn="just"/>
            <a:r>
              <a:rPr lang="en-US" dirty="0" smtClean="0"/>
              <a:t>      - To Raise an event, the component must declare an EventEmmitter Property. </a:t>
            </a:r>
          </a:p>
          <a:p>
            <a:pPr algn="just"/>
            <a:r>
              <a:rPr lang="en-US" dirty="0"/>
              <a:t> </a:t>
            </a:r>
            <a:r>
              <a:rPr lang="en-US" dirty="0" smtClean="0"/>
              <a:t>     - The Event can be emitted by calling the .emit() method</a:t>
            </a:r>
          </a:p>
          <a:p>
            <a:pPr algn="just"/>
            <a:r>
              <a:rPr lang="en-US" dirty="0"/>
              <a:t> </a:t>
            </a:r>
            <a:r>
              <a:rPr lang="en-US" dirty="0" smtClean="0"/>
              <a:t>     - Example : </a:t>
            </a:r>
          </a:p>
          <a:p>
            <a:pPr algn="just"/>
            <a:r>
              <a:rPr lang="en-US" b="1" dirty="0"/>
              <a:t> </a:t>
            </a:r>
            <a:r>
              <a:rPr lang="en-US" b="1" dirty="0" smtClean="0"/>
              <a:t>        </a:t>
            </a:r>
            <a:r>
              <a:rPr lang="en-IN" b="1" dirty="0" smtClean="0"/>
              <a:t>countChanged</a:t>
            </a:r>
            <a:r>
              <a:rPr lang="en-IN" b="1" dirty="0"/>
              <a:t>: EventEmitter&lt;number&gt; = new EventEmitter</a:t>
            </a:r>
            <a:r>
              <a:rPr lang="en-IN" b="1" dirty="0" smtClean="0"/>
              <a:t>()</a:t>
            </a:r>
          </a:p>
          <a:p>
            <a:pPr algn="just"/>
            <a:endParaRPr lang="en-IN" b="1" dirty="0" smtClean="0"/>
          </a:p>
          <a:p>
            <a:pPr algn="just"/>
            <a:r>
              <a:rPr lang="en-US" b="1" dirty="0"/>
              <a:t> </a:t>
            </a:r>
            <a:r>
              <a:rPr lang="en-US" b="1" dirty="0" smtClean="0"/>
              <a:t>     - </a:t>
            </a:r>
            <a:r>
              <a:rPr lang="en-US" dirty="0"/>
              <a:t>T</a:t>
            </a:r>
            <a:r>
              <a:rPr lang="en-US" dirty="0" smtClean="0"/>
              <a:t>hen </a:t>
            </a:r>
            <a:r>
              <a:rPr lang="en-US" dirty="0"/>
              <a:t>call emit method passing the whatever the data you want to </a:t>
            </a:r>
            <a:r>
              <a:rPr lang="en-US" dirty="0" smtClean="0"/>
              <a:t>send</a:t>
            </a:r>
            <a:endParaRPr lang="en-US" b="1" dirty="0" smtClean="0"/>
          </a:p>
          <a:p>
            <a:pPr algn="just"/>
            <a:r>
              <a:rPr lang="en-US" b="1" dirty="0"/>
              <a:t> </a:t>
            </a:r>
            <a:r>
              <a:rPr lang="en-US" b="1" dirty="0" smtClean="0"/>
              <a:t>        </a:t>
            </a:r>
          </a:p>
          <a:p>
            <a:pPr algn="just"/>
            <a:r>
              <a:rPr lang="en-US" b="1" dirty="0">
                <a:solidFill>
                  <a:srgbClr val="002060"/>
                </a:solidFill>
              </a:rPr>
              <a:t> </a:t>
            </a:r>
            <a:r>
              <a:rPr lang="en-US" b="1" dirty="0" smtClean="0">
                <a:solidFill>
                  <a:srgbClr val="002060"/>
                </a:solidFill>
              </a:rPr>
              <a:t>        </a:t>
            </a:r>
            <a:r>
              <a:rPr lang="en-IN" b="1" dirty="0" smtClean="0">
                <a:solidFill>
                  <a:srgbClr val="002060"/>
                </a:solidFill>
              </a:rPr>
              <a:t>this.countChanged.emit( this.count</a:t>
            </a:r>
            <a:r>
              <a:rPr lang="en-IN" b="1" dirty="0">
                <a:solidFill>
                  <a:srgbClr val="002060"/>
                </a:solidFill>
              </a:rPr>
              <a:t>);</a:t>
            </a:r>
          </a:p>
        </p:txBody>
      </p:sp>
    </p:spTree>
    <p:extLst>
      <p:ext uri="{BB962C8B-B14F-4D97-AF65-F5344CB8AC3E}">
        <p14:creationId xmlns:p14="http://schemas.microsoft.com/office/powerpoint/2010/main" val="77305765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285750"/>
            <a:ext cx="2720938" cy="461665"/>
          </a:xfrm>
          <a:prstGeom prst="rect">
            <a:avLst/>
          </a:prstGeom>
        </p:spPr>
        <p:txBody>
          <a:bodyPr wrap="none">
            <a:spAutoFit/>
          </a:bodyPr>
          <a:lstStyle/>
          <a:p>
            <a:r>
              <a:rPr lang="en-IN" sz="2400" b="1" dirty="0">
                <a:solidFill>
                  <a:srgbClr val="002060"/>
                </a:solidFill>
              </a:rPr>
              <a:t>@Output Decorator</a:t>
            </a:r>
          </a:p>
        </p:txBody>
      </p:sp>
      <p:sp>
        <p:nvSpPr>
          <p:cNvPr id="5" name="Rectangle 4"/>
          <p:cNvSpPr/>
          <p:nvPr/>
        </p:nvSpPr>
        <p:spPr>
          <a:xfrm>
            <a:off x="381000" y="819150"/>
            <a:ext cx="8153400" cy="923330"/>
          </a:xfrm>
          <a:prstGeom prst="rect">
            <a:avLst/>
          </a:prstGeom>
        </p:spPr>
        <p:txBody>
          <a:bodyPr wrap="square">
            <a:spAutoFit/>
          </a:bodyPr>
          <a:lstStyle/>
          <a:p>
            <a:pPr algn="just"/>
            <a:r>
              <a:rPr lang="en-US" dirty="0"/>
              <a:t>Using the EventEmitter Property gives the components ability to raise an event. But to make that event accessible from parent component, you must decorate the property with @Output decorator</a:t>
            </a:r>
            <a:endParaRPr lang="en-IN" dirty="0"/>
          </a:p>
        </p:txBody>
      </p:sp>
    </p:spTree>
    <p:extLst>
      <p:ext uri="{BB962C8B-B14F-4D97-AF65-F5344CB8AC3E}">
        <p14:creationId xmlns:p14="http://schemas.microsoft.com/office/powerpoint/2010/main" val="374992895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81000" y="285750"/>
            <a:ext cx="7696200" cy="461665"/>
          </a:xfrm>
          <a:prstGeom prst="rect">
            <a:avLst/>
          </a:prstGeom>
        </p:spPr>
        <p:txBody>
          <a:bodyPr wrap="square">
            <a:spAutoFit/>
          </a:bodyPr>
          <a:lstStyle/>
          <a:p>
            <a:r>
              <a:rPr lang="en-US" sz="2400" b="1" dirty="0"/>
              <a:t>How to Pass data to parent component using @</a:t>
            </a:r>
            <a:r>
              <a:rPr lang="en-US" sz="2400" b="1" dirty="0" smtClean="0"/>
              <a:t>Output ?</a:t>
            </a:r>
            <a:endParaRPr lang="en-IN" sz="2400" b="1" dirty="0"/>
          </a:p>
        </p:txBody>
      </p:sp>
      <p:sp>
        <p:nvSpPr>
          <p:cNvPr id="3" name="Rectangle 2"/>
          <p:cNvSpPr/>
          <p:nvPr/>
        </p:nvSpPr>
        <p:spPr>
          <a:xfrm>
            <a:off x="381000" y="895350"/>
            <a:ext cx="8077200" cy="2308324"/>
          </a:xfrm>
          <a:prstGeom prst="rect">
            <a:avLst/>
          </a:prstGeom>
        </p:spPr>
        <p:txBody>
          <a:bodyPr wrap="square">
            <a:spAutoFit/>
          </a:bodyPr>
          <a:lstStyle/>
          <a:p>
            <a:r>
              <a:rPr lang="en-US" b="1" dirty="0"/>
              <a:t>In the child component</a:t>
            </a:r>
          </a:p>
          <a:p>
            <a:r>
              <a:rPr lang="en-US" dirty="0" smtClean="0"/>
              <a:t>- Declare </a:t>
            </a:r>
            <a:r>
              <a:rPr lang="en-US" dirty="0"/>
              <a:t>a property of type EventEmitter and instantiate it</a:t>
            </a:r>
          </a:p>
          <a:p>
            <a:r>
              <a:rPr lang="en-US" dirty="0" smtClean="0"/>
              <a:t>- Mark </a:t>
            </a:r>
            <a:r>
              <a:rPr lang="en-US" dirty="0"/>
              <a:t>it with a @Output Decorator</a:t>
            </a:r>
          </a:p>
          <a:p>
            <a:r>
              <a:rPr lang="en-US" dirty="0" smtClean="0"/>
              <a:t>- Raise </a:t>
            </a:r>
            <a:r>
              <a:rPr lang="en-US" dirty="0"/>
              <a:t>the event passing it with the desired data</a:t>
            </a:r>
          </a:p>
          <a:p>
            <a:endParaRPr lang="en-US" dirty="0" smtClean="0"/>
          </a:p>
          <a:p>
            <a:r>
              <a:rPr lang="en-US" b="1" dirty="0" smtClean="0"/>
              <a:t>In </a:t>
            </a:r>
            <a:r>
              <a:rPr lang="en-US" b="1" dirty="0"/>
              <a:t>the Parent Component</a:t>
            </a:r>
          </a:p>
          <a:p>
            <a:r>
              <a:rPr lang="en-US" dirty="0" smtClean="0"/>
              <a:t>- Bind </a:t>
            </a:r>
            <a:r>
              <a:rPr lang="en-US" dirty="0"/>
              <a:t>to the Child Component using Event Binding and listen to the child events</a:t>
            </a:r>
          </a:p>
          <a:p>
            <a:r>
              <a:rPr lang="en-US" dirty="0" smtClean="0"/>
              <a:t>- Define </a:t>
            </a:r>
            <a:r>
              <a:rPr lang="en-US" dirty="0"/>
              <a:t>the event handler function</a:t>
            </a:r>
            <a:endParaRPr lang="en-IN" dirty="0"/>
          </a:p>
        </p:txBody>
      </p:sp>
    </p:spTree>
    <p:extLst>
      <p:ext uri="{BB962C8B-B14F-4D97-AF65-F5344CB8AC3E}">
        <p14:creationId xmlns:p14="http://schemas.microsoft.com/office/powerpoint/2010/main" val="54661270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81000" y="285750"/>
            <a:ext cx="7696200" cy="461665"/>
          </a:xfrm>
          <a:prstGeom prst="rect">
            <a:avLst/>
          </a:prstGeom>
        </p:spPr>
        <p:txBody>
          <a:bodyPr wrap="square">
            <a:spAutoFit/>
          </a:bodyPr>
          <a:lstStyle/>
          <a:p>
            <a:r>
              <a:rPr lang="en-US" sz="2400" b="1" dirty="0" smtClean="0"/>
              <a:t>Example :</a:t>
            </a:r>
            <a:endParaRPr lang="en-IN" sz="2400" b="1" dirty="0"/>
          </a:p>
        </p:txBody>
      </p:sp>
      <p:sp>
        <p:nvSpPr>
          <p:cNvPr id="2" name="Rectangle 1"/>
          <p:cNvSpPr/>
          <p:nvPr/>
        </p:nvSpPr>
        <p:spPr>
          <a:xfrm>
            <a:off x="381000" y="895350"/>
            <a:ext cx="8458200" cy="923330"/>
          </a:xfrm>
          <a:prstGeom prst="rect">
            <a:avLst/>
          </a:prstGeom>
        </p:spPr>
        <p:txBody>
          <a:bodyPr wrap="square">
            <a:spAutoFit/>
          </a:bodyPr>
          <a:lstStyle/>
          <a:p>
            <a:pPr algn="just"/>
            <a:r>
              <a:rPr lang="en-US" dirty="0" smtClean="0">
                <a:solidFill>
                  <a:srgbClr val="000000"/>
                </a:solidFill>
                <a:latin typeface="Source Sans Pro"/>
              </a:rPr>
              <a:t>Place a </a:t>
            </a:r>
            <a:r>
              <a:rPr lang="en-US" dirty="0">
                <a:solidFill>
                  <a:srgbClr val="000000"/>
                </a:solidFill>
                <a:latin typeface="Source Sans Pro"/>
              </a:rPr>
              <a:t>counter to the child component. </a:t>
            </a:r>
            <a:r>
              <a:rPr lang="en-US" dirty="0" smtClean="0">
                <a:solidFill>
                  <a:srgbClr val="000000"/>
                </a:solidFill>
                <a:latin typeface="Source Sans Pro"/>
              </a:rPr>
              <a:t>Then raise </a:t>
            </a:r>
            <a:r>
              <a:rPr lang="en-US" dirty="0">
                <a:solidFill>
                  <a:srgbClr val="000000"/>
                </a:solidFill>
                <a:latin typeface="Source Sans Pro"/>
              </a:rPr>
              <a:t>an event in the child component whenever the count is increased or decreased. T</a:t>
            </a:r>
            <a:r>
              <a:rPr lang="en-US" dirty="0" smtClean="0">
                <a:solidFill>
                  <a:srgbClr val="000000"/>
                </a:solidFill>
                <a:latin typeface="Source Sans Pro"/>
              </a:rPr>
              <a:t>hen </a:t>
            </a:r>
            <a:r>
              <a:rPr lang="en-US" dirty="0">
                <a:solidFill>
                  <a:srgbClr val="000000"/>
                </a:solidFill>
                <a:latin typeface="Source Sans Pro"/>
              </a:rPr>
              <a:t>bind to that event in the parent component and display the count in the parent component.</a:t>
            </a:r>
            <a:endParaRPr lang="en-IN" dirty="0"/>
          </a:p>
        </p:txBody>
      </p:sp>
    </p:spTree>
    <p:extLst>
      <p:ext uri="{BB962C8B-B14F-4D97-AF65-F5344CB8AC3E}">
        <p14:creationId xmlns:p14="http://schemas.microsoft.com/office/powerpoint/2010/main" val="126211118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8600" y="16426"/>
            <a:ext cx="7696200" cy="369332"/>
          </a:xfrm>
          <a:prstGeom prst="rect">
            <a:avLst/>
          </a:prstGeom>
        </p:spPr>
        <p:txBody>
          <a:bodyPr wrap="square">
            <a:spAutoFit/>
          </a:bodyPr>
          <a:lstStyle/>
          <a:p>
            <a:r>
              <a:rPr lang="en-IN" dirty="0"/>
              <a:t>child.component.ts </a:t>
            </a:r>
            <a:r>
              <a:rPr lang="en-US" b="1" dirty="0" smtClean="0"/>
              <a:t> :</a:t>
            </a:r>
            <a:endParaRPr lang="en-IN" b="1" dirty="0"/>
          </a:p>
        </p:txBody>
      </p:sp>
      <p:sp>
        <p:nvSpPr>
          <p:cNvPr id="4" name="Rectangle 3"/>
          <p:cNvSpPr/>
          <p:nvPr/>
        </p:nvSpPr>
        <p:spPr>
          <a:xfrm>
            <a:off x="304800" y="340001"/>
            <a:ext cx="8153400" cy="4616648"/>
          </a:xfrm>
          <a:prstGeom prst="rect">
            <a:avLst/>
          </a:prstGeom>
          <a:solidFill>
            <a:schemeClr val="accent5">
              <a:lumMod val="20000"/>
              <a:lumOff val="80000"/>
            </a:schemeClr>
          </a:solidFill>
        </p:spPr>
        <p:txBody>
          <a:bodyPr wrap="square">
            <a:spAutoFit/>
          </a:bodyPr>
          <a:lstStyle/>
          <a:p>
            <a:r>
              <a:rPr lang="en-IN" sz="1400" b="1" dirty="0"/>
              <a:t>import { Component, Input, Output, EventEmitter  } from '@angular/core';</a:t>
            </a:r>
          </a:p>
          <a:p>
            <a:r>
              <a:rPr lang="en-IN" sz="1400" b="1" dirty="0"/>
              <a:t> </a:t>
            </a:r>
            <a:r>
              <a:rPr lang="en-IN" sz="1400" b="1" dirty="0" smtClean="0"/>
              <a:t>@</a:t>
            </a:r>
            <a:r>
              <a:rPr lang="en-IN" sz="1400" b="1" dirty="0"/>
              <a:t>Component({</a:t>
            </a:r>
          </a:p>
          <a:p>
            <a:r>
              <a:rPr lang="en-IN" sz="1400" b="1" dirty="0"/>
              <a:t>    selector: 'child-component',</a:t>
            </a:r>
          </a:p>
          <a:p>
            <a:r>
              <a:rPr lang="en-IN" sz="1400" b="1" dirty="0"/>
              <a:t>    template: `&lt;h2&gt;Child Component&lt;/h2&gt;</a:t>
            </a:r>
          </a:p>
          <a:p>
            <a:r>
              <a:rPr lang="en-IN" sz="1400" b="1" dirty="0"/>
              <a:t>               &lt;button (click)="increment()"&gt;Increment&lt;/button&gt;</a:t>
            </a:r>
          </a:p>
          <a:p>
            <a:r>
              <a:rPr lang="en-IN" sz="1400" b="1" dirty="0"/>
              <a:t>               &lt;button (click)="decrement()"&gt;decrement&lt;/button&gt;</a:t>
            </a:r>
          </a:p>
          <a:p>
            <a:r>
              <a:rPr lang="en-IN" sz="1400" b="1" dirty="0"/>
              <a:t>               current count is {{ count }}</a:t>
            </a:r>
          </a:p>
          <a:p>
            <a:r>
              <a:rPr lang="en-IN" sz="1400" b="1" dirty="0"/>
              <a:t>    `</a:t>
            </a:r>
          </a:p>
          <a:p>
            <a:r>
              <a:rPr lang="en-IN" sz="1400" b="1" dirty="0"/>
              <a:t>})</a:t>
            </a:r>
          </a:p>
          <a:p>
            <a:r>
              <a:rPr lang="en-IN" sz="1400" b="1" dirty="0"/>
              <a:t>export class ChildComponent {</a:t>
            </a:r>
          </a:p>
          <a:p>
            <a:r>
              <a:rPr lang="en-IN" sz="1400" b="1" dirty="0"/>
              <a:t>    @Input() count: number;</a:t>
            </a:r>
          </a:p>
          <a:p>
            <a:r>
              <a:rPr lang="en-IN" sz="1400" b="1" dirty="0"/>
              <a:t> </a:t>
            </a:r>
            <a:r>
              <a:rPr lang="en-IN" sz="1400" b="1" dirty="0" smtClean="0"/>
              <a:t>    </a:t>
            </a:r>
            <a:r>
              <a:rPr lang="en-IN" sz="1400" b="1" dirty="0"/>
              <a:t>@Output() countChanged: EventEmitter&lt;number&gt; =   new EventEmitter();</a:t>
            </a:r>
          </a:p>
          <a:p>
            <a:r>
              <a:rPr lang="en-IN" sz="1400" b="1" dirty="0"/>
              <a:t> </a:t>
            </a:r>
            <a:r>
              <a:rPr lang="en-IN" sz="1400" b="1" dirty="0" smtClean="0"/>
              <a:t>    </a:t>
            </a:r>
            <a:r>
              <a:rPr lang="en-IN" sz="1400" b="1" dirty="0"/>
              <a:t>increment() {</a:t>
            </a:r>
          </a:p>
          <a:p>
            <a:r>
              <a:rPr lang="en-IN" sz="1400" b="1" dirty="0"/>
              <a:t>        this.count++;</a:t>
            </a:r>
          </a:p>
          <a:p>
            <a:r>
              <a:rPr lang="en-IN" sz="1400" b="1" dirty="0"/>
              <a:t>        this.countChanged.emit(this.count);</a:t>
            </a:r>
          </a:p>
          <a:p>
            <a:r>
              <a:rPr lang="en-IN" sz="1400" b="1" dirty="0"/>
              <a:t>      }</a:t>
            </a:r>
          </a:p>
          <a:p>
            <a:r>
              <a:rPr lang="en-IN" sz="1400" b="1" dirty="0"/>
              <a:t>    decrement() {</a:t>
            </a:r>
          </a:p>
          <a:p>
            <a:r>
              <a:rPr lang="en-IN" sz="1400" b="1" dirty="0"/>
              <a:t>        this.count--;</a:t>
            </a:r>
          </a:p>
          <a:p>
            <a:r>
              <a:rPr lang="en-IN" sz="1400" b="1" dirty="0"/>
              <a:t>        this.countChanged.emit(this.count);</a:t>
            </a:r>
          </a:p>
          <a:p>
            <a:r>
              <a:rPr lang="en-IN" sz="1400" b="1" dirty="0"/>
              <a:t>    }</a:t>
            </a:r>
          </a:p>
          <a:p>
            <a:r>
              <a:rPr lang="en-IN" sz="1400" b="1" dirty="0"/>
              <a:t>}</a:t>
            </a:r>
          </a:p>
        </p:txBody>
      </p:sp>
    </p:spTree>
    <p:extLst>
      <p:ext uri="{BB962C8B-B14F-4D97-AF65-F5344CB8AC3E}">
        <p14:creationId xmlns:p14="http://schemas.microsoft.com/office/powerpoint/2010/main" val="1319734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6339155" cy="369332"/>
          </a:xfrm>
        </p:spPr>
        <p:txBody>
          <a:bodyPr/>
          <a:lstStyle/>
          <a:p>
            <a:r>
              <a:rPr lang="en-US" b="1" dirty="0">
                <a:solidFill>
                  <a:srgbClr val="0070C0"/>
                </a:solidFill>
              </a:rPr>
              <a:t>Property decorators:</a:t>
            </a:r>
            <a:endParaRPr lang="en-IN" b="1" dirty="0">
              <a:solidFill>
                <a:srgbClr val="0070C0"/>
              </a:solidFill>
            </a:endParaRPr>
          </a:p>
        </p:txBody>
      </p:sp>
      <p:sp>
        <p:nvSpPr>
          <p:cNvPr id="5" name="Rounded Rectangle 4"/>
          <p:cNvSpPr/>
          <p:nvPr/>
        </p:nvSpPr>
        <p:spPr>
          <a:xfrm>
            <a:off x="381000" y="438150"/>
            <a:ext cx="8229600" cy="4392692"/>
          </a:xfrm>
          <a:prstGeom prst="roundRect">
            <a:avLst/>
          </a:prstGeom>
          <a:solidFill>
            <a:schemeClr val="tx1"/>
          </a:solidFill>
        </p:spPr>
        <p:txBody>
          <a:bodyPr wrap="square">
            <a:spAutoFit/>
          </a:bodyPr>
          <a:lstStyle/>
          <a:p>
            <a:r>
              <a:rPr lang="en-US" sz="1400" dirty="0">
                <a:solidFill>
                  <a:srgbClr val="FFFF00"/>
                </a:solidFill>
              </a:rPr>
              <a:t>// Define a function called propertyDec which takes an object and a string property name as input and logs them to the console</a:t>
            </a:r>
          </a:p>
          <a:p>
            <a:r>
              <a:rPr lang="en-US" sz="1400" dirty="0">
                <a:solidFill>
                  <a:schemeClr val="bg1"/>
                </a:solidFill>
              </a:rPr>
              <a:t>function propertyDec(target: any, propertyName: string) {</a:t>
            </a:r>
          </a:p>
          <a:p>
            <a:r>
              <a:rPr lang="en-US" sz="1400" dirty="0">
                <a:solidFill>
                  <a:schemeClr val="bg1"/>
                </a:solidFill>
              </a:rPr>
              <a:t>  console.log(`target : ${target}`);</a:t>
            </a:r>
          </a:p>
          <a:p>
            <a:r>
              <a:rPr lang="en-US" sz="1400" dirty="0">
                <a:solidFill>
                  <a:schemeClr val="bg1"/>
                </a:solidFill>
              </a:rPr>
              <a:t>  console.log(`target.constructor : ${target.constructor}`);</a:t>
            </a:r>
          </a:p>
          <a:p>
            <a:r>
              <a:rPr lang="en-US" sz="1400" dirty="0">
                <a:solidFill>
                  <a:schemeClr val="bg1"/>
                </a:solidFill>
              </a:rPr>
              <a:t>  console.log(`propertyName : ${propertyName}`);</a:t>
            </a:r>
          </a:p>
          <a:p>
            <a:r>
              <a:rPr lang="en-US" sz="1400" dirty="0" smtClean="0">
                <a:solidFill>
                  <a:schemeClr val="bg1"/>
                </a:solidFill>
              </a:rPr>
              <a:t>}</a:t>
            </a:r>
          </a:p>
          <a:p>
            <a:r>
              <a:rPr lang="en-US" sz="1400" dirty="0">
                <a:solidFill>
                  <a:srgbClr val="FFFF00"/>
                </a:solidFill>
              </a:rPr>
              <a:t>// Define a ClassWithPropertyDec class and apply the propertyDec decorator to its nameProperty property</a:t>
            </a:r>
          </a:p>
          <a:p>
            <a:r>
              <a:rPr lang="en-US" sz="1400" dirty="0">
                <a:solidFill>
                  <a:schemeClr val="bg1"/>
                </a:solidFill>
              </a:rPr>
              <a:t>class ClassWithPropertyDec {</a:t>
            </a:r>
          </a:p>
          <a:p>
            <a:r>
              <a:rPr lang="en-US" sz="1400" dirty="0">
                <a:solidFill>
                  <a:schemeClr val="bg1"/>
                </a:solidFill>
              </a:rPr>
              <a:t>  @propertyDec</a:t>
            </a:r>
          </a:p>
          <a:p>
            <a:r>
              <a:rPr lang="en-US" sz="1400" dirty="0">
                <a:solidFill>
                  <a:schemeClr val="bg1"/>
                </a:solidFill>
              </a:rPr>
              <a:t>  nameProperty: string | undefined;</a:t>
            </a:r>
          </a:p>
          <a:p>
            <a:r>
              <a:rPr lang="en-US" sz="1400" dirty="0">
                <a:solidFill>
                  <a:schemeClr val="bg1"/>
                </a:solidFill>
              </a:rPr>
              <a:t>}</a:t>
            </a:r>
          </a:p>
          <a:p>
            <a:r>
              <a:rPr lang="en-US" sz="1400" b="1" dirty="0" smtClean="0">
                <a:solidFill>
                  <a:schemeClr val="bg1"/>
                </a:solidFill>
              </a:rPr>
              <a:t>OUTPUT :</a:t>
            </a:r>
          </a:p>
          <a:p>
            <a:r>
              <a:rPr lang="en-US" sz="1400" b="1" dirty="0">
                <a:solidFill>
                  <a:schemeClr val="bg1"/>
                </a:solidFill>
              </a:rPr>
              <a:t>target : [object Object]</a:t>
            </a:r>
          </a:p>
          <a:p>
            <a:r>
              <a:rPr lang="en-US" sz="1400" b="1" dirty="0">
                <a:solidFill>
                  <a:schemeClr val="bg1"/>
                </a:solidFill>
              </a:rPr>
              <a:t>target.constructor : function ClassWithPropertyDec() {</a:t>
            </a:r>
          </a:p>
          <a:p>
            <a:r>
              <a:rPr lang="en-US" sz="1400" b="1" dirty="0">
                <a:solidFill>
                  <a:schemeClr val="bg1"/>
                </a:solidFill>
              </a:rPr>
              <a:t>    }</a:t>
            </a:r>
          </a:p>
          <a:p>
            <a:r>
              <a:rPr lang="en-US" sz="1400" b="1" dirty="0">
                <a:solidFill>
                  <a:schemeClr val="bg1"/>
                </a:solidFill>
              </a:rPr>
              <a:t>propertyName : nameProperty</a:t>
            </a:r>
            <a:endParaRPr lang="en-US" sz="1400" b="1" dirty="0" smtClean="0">
              <a:solidFill>
                <a:schemeClr val="bg1"/>
              </a:solidFill>
            </a:endParaRPr>
          </a:p>
        </p:txBody>
      </p:sp>
    </p:spTree>
    <p:extLst>
      <p:ext uri="{BB962C8B-B14F-4D97-AF65-F5344CB8AC3E}">
        <p14:creationId xmlns:p14="http://schemas.microsoft.com/office/powerpoint/2010/main" val="3547919585"/>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28427" y="29641"/>
            <a:ext cx="7696200" cy="369332"/>
          </a:xfrm>
          <a:prstGeom prst="rect">
            <a:avLst/>
          </a:prstGeom>
        </p:spPr>
        <p:txBody>
          <a:bodyPr wrap="square">
            <a:spAutoFit/>
          </a:bodyPr>
          <a:lstStyle/>
          <a:p>
            <a:r>
              <a:rPr lang="en-IN" b="1" dirty="0"/>
              <a:t>Parent </a:t>
            </a:r>
            <a:r>
              <a:rPr lang="en-IN" b="1" dirty="0" smtClean="0"/>
              <a:t>Component</a:t>
            </a:r>
            <a:endParaRPr lang="en-IN" b="1" dirty="0"/>
          </a:p>
        </p:txBody>
      </p:sp>
      <p:sp>
        <p:nvSpPr>
          <p:cNvPr id="3" name="Rectangle 2"/>
          <p:cNvSpPr/>
          <p:nvPr/>
        </p:nvSpPr>
        <p:spPr>
          <a:xfrm>
            <a:off x="304800" y="514350"/>
            <a:ext cx="8452849" cy="4185761"/>
          </a:xfrm>
          <a:prstGeom prst="rect">
            <a:avLst/>
          </a:prstGeom>
          <a:solidFill>
            <a:schemeClr val="accent5">
              <a:lumMod val="20000"/>
              <a:lumOff val="80000"/>
            </a:schemeClr>
          </a:solidFill>
        </p:spPr>
        <p:txBody>
          <a:bodyPr wrap="square">
            <a:spAutoFit/>
          </a:bodyPr>
          <a:lstStyle/>
          <a:p>
            <a:r>
              <a:rPr lang="en-IN" sz="1400" b="1" dirty="0"/>
              <a:t>import { Component} from '@angular/core</a:t>
            </a:r>
            <a:r>
              <a:rPr lang="en-IN" sz="1400" b="1" dirty="0" smtClean="0"/>
              <a:t>';</a:t>
            </a:r>
            <a:endParaRPr lang="en-IN" sz="1400" b="1" dirty="0"/>
          </a:p>
          <a:p>
            <a:r>
              <a:rPr lang="en-IN" sz="1400" b="1" dirty="0"/>
              <a:t>@Component({</a:t>
            </a:r>
          </a:p>
          <a:p>
            <a:r>
              <a:rPr lang="en-IN" sz="1400" b="1" dirty="0"/>
              <a:t>  selector: 'app-root',</a:t>
            </a:r>
          </a:p>
          <a:p>
            <a:r>
              <a:rPr lang="en-IN" sz="1400" b="1" dirty="0"/>
              <a:t>  template: `</a:t>
            </a:r>
          </a:p>
          <a:p>
            <a:r>
              <a:rPr lang="en-IN" sz="1400" b="1" dirty="0"/>
              <a:t>        &lt;h1&gt;Welcome to {{title}}!&lt;/h1&gt;</a:t>
            </a:r>
          </a:p>
          <a:p>
            <a:r>
              <a:rPr lang="en-IN" sz="1400" b="1" dirty="0"/>
              <a:t>        &lt;p&gt; current count is {{ClickCounter}} &lt;/p&gt;</a:t>
            </a:r>
          </a:p>
          <a:p>
            <a:r>
              <a:rPr lang="en-IN" sz="1400" b="1" dirty="0"/>
              <a:t>        &lt;child-component [count]=Counter (countChanged)="countChangedHandler($event)"&gt;&lt;/child-component&gt;` ,</a:t>
            </a:r>
          </a:p>
          <a:p>
            <a:r>
              <a:rPr lang="en-IN" sz="1400" b="1" dirty="0"/>
              <a:t>  styleUrls: ['./app.component.css']</a:t>
            </a:r>
          </a:p>
          <a:p>
            <a:r>
              <a:rPr lang="en-IN" sz="1400" b="1" dirty="0"/>
              <a:t>})</a:t>
            </a:r>
          </a:p>
          <a:p>
            <a:r>
              <a:rPr lang="en-IN" sz="1400" b="1" dirty="0"/>
              <a:t>export class AppComponent {</a:t>
            </a:r>
          </a:p>
          <a:p>
            <a:r>
              <a:rPr lang="en-IN" sz="1400" b="1" dirty="0"/>
              <a:t>  title = 'Component Interaction';</a:t>
            </a:r>
          </a:p>
          <a:p>
            <a:r>
              <a:rPr lang="en-IN" sz="1400" b="1" dirty="0"/>
              <a:t>  Counter = 5;</a:t>
            </a:r>
          </a:p>
          <a:p>
            <a:r>
              <a:rPr lang="en-IN" sz="1400" b="1" dirty="0"/>
              <a:t> </a:t>
            </a:r>
          </a:p>
          <a:p>
            <a:r>
              <a:rPr lang="en-IN" sz="1400" b="1" dirty="0"/>
              <a:t>  countChangedHandler(count: number) {</a:t>
            </a:r>
          </a:p>
          <a:p>
            <a:r>
              <a:rPr lang="en-IN" sz="1400" b="1" dirty="0"/>
              <a:t>    this.Counter = count;</a:t>
            </a:r>
          </a:p>
          <a:p>
            <a:r>
              <a:rPr lang="en-IN" sz="1400" b="1" dirty="0"/>
              <a:t>    console.log(count);</a:t>
            </a:r>
          </a:p>
          <a:p>
            <a:r>
              <a:rPr lang="en-IN" sz="1400" b="1" dirty="0"/>
              <a:t>  }</a:t>
            </a:r>
          </a:p>
          <a:p>
            <a:r>
              <a:rPr lang="en-IN" sz="1400" b="1" dirty="0"/>
              <a:t>}</a:t>
            </a:r>
          </a:p>
        </p:txBody>
      </p:sp>
    </p:spTree>
    <p:extLst>
      <p:ext uri="{BB962C8B-B14F-4D97-AF65-F5344CB8AC3E}">
        <p14:creationId xmlns:p14="http://schemas.microsoft.com/office/powerpoint/2010/main" val="229065441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2038350"/>
            <a:ext cx="7239000" cy="707886"/>
          </a:xfrm>
          <a:prstGeom prst="rect">
            <a:avLst/>
          </a:prstGeom>
        </p:spPr>
        <p:txBody>
          <a:bodyPr wrap="square">
            <a:spAutoFit/>
          </a:bodyPr>
          <a:lstStyle/>
          <a:p>
            <a:pPr fontAlgn="base">
              <a:lnSpc>
                <a:spcPct val="200000"/>
              </a:lnSpc>
            </a:pPr>
            <a:r>
              <a:rPr lang="en-US" sz="2000" b="1" dirty="0">
                <a:solidFill>
                  <a:srgbClr val="0070C0"/>
                </a:solidFill>
                <a:latin typeface="Source Sans Pro"/>
              </a:rPr>
              <a:t>Parent uses local variable to access the Child in Template</a:t>
            </a:r>
          </a:p>
        </p:txBody>
      </p:sp>
    </p:spTree>
    <p:extLst>
      <p:ext uri="{BB962C8B-B14F-4D97-AF65-F5344CB8AC3E}">
        <p14:creationId xmlns:p14="http://schemas.microsoft.com/office/powerpoint/2010/main" val="179843317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361950"/>
            <a:ext cx="8534400" cy="646331"/>
          </a:xfrm>
          <a:prstGeom prst="rect">
            <a:avLst/>
          </a:prstGeom>
        </p:spPr>
        <p:txBody>
          <a:bodyPr wrap="square">
            <a:spAutoFit/>
          </a:bodyPr>
          <a:lstStyle/>
          <a:p>
            <a:r>
              <a:rPr lang="en-US" dirty="0"/>
              <a:t>Parent Template can access the child component properties and methods by creating the template reference variable</a:t>
            </a:r>
            <a:endParaRPr lang="en-IN" dirty="0"/>
          </a:p>
        </p:txBody>
      </p:sp>
      <p:sp>
        <p:nvSpPr>
          <p:cNvPr id="5" name="Rectangle 4"/>
          <p:cNvSpPr/>
          <p:nvPr/>
        </p:nvSpPr>
        <p:spPr>
          <a:xfrm>
            <a:off x="457200" y="1428750"/>
            <a:ext cx="6553200" cy="3539430"/>
          </a:xfrm>
          <a:prstGeom prst="rect">
            <a:avLst/>
          </a:prstGeom>
          <a:solidFill>
            <a:schemeClr val="accent5">
              <a:lumMod val="20000"/>
              <a:lumOff val="80000"/>
            </a:schemeClr>
          </a:solidFill>
        </p:spPr>
        <p:txBody>
          <a:bodyPr wrap="square">
            <a:spAutoFit/>
          </a:bodyPr>
          <a:lstStyle/>
          <a:p>
            <a:r>
              <a:rPr lang="en-IN" sz="1400" b="1" dirty="0"/>
              <a:t>import { Component} from '@angular/core';</a:t>
            </a:r>
          </a:p>
          <a:p>
            <a:r>
              <a:rPr lang="en-IN" sz="1400" b="1" dirty="0"/>
              <a:t> </a:t>
            </a:r>
            <a:r>
              <a:rPr lang="en-IN" sz="1400" b="1" dirty="0" smtClean="0"/>
              <a:t>@</a:t>
            </a:r>
            <a:r>
              <a:rPr lang="en-IN" sz="1400" b="1" dirty="0"/>
              <a:t>Component({</a:t>
            </a:r>
          </a:p>
          <a:p>
            <a:r>
              <a:rPr lang="en-IN" sz="1400" b="1" dirty="0"/>
              <a:t>    selector: 'child-component',</a:t>
            </a:r>
          </a:p>
          <a:p>
            <a:r>
              <a:rPr lang="en-IN" sz="1400" b="1" dirty="0"/>
              <a:t>    template: `&lt;h2&gt;Child Component&lt;/h2&gt;</a:t>
            </a:r>
          </a:p>
          <a:p>
            <a:r>
              <a:rPr lang="en-IN" sz="1400" b="1" dirty="0"/>
              <a:t>               current count is {{ count }}</a:t>
            </a:r>
          </a:p>
          <a:p>
            <a:r>
              <a:rPr lang="en-IN" sz="1400" b="1" dirty="0"/>
              <a:t>    `</a:t>
            </a:r>
          </a:p>
          <a:p>
            <a:r>
              <a:rPr lang="en-IN" sz="1400" b="1" dirty="0"/>
              <a:t>})</a:t>
            </a:r>
          </a:p>
          <a:p>
            <a:r>
              <a:rPr lang="en-IN" sz="1400" b="1" dirty="0"/>
              <a:t>export class ChildComponent {</a:t>
            </a:r>
          </a:p>
          <a:p>
            <a:r>
              <a:rPr lang="en-IN" sz="1400" b="1" dirty="0"/>
              <a:t>    count = 0</a:t>
            </a:r>
            <a:r>
              <a:rPr lang="en-IN" sz="1400" b="1" dirty="0" smtClean="0"/>
              <a:t>;</a:t>
            </a:r>
            <a:endParaRPr lang="en-IN" sz="1400" b="1" dirty="0"/>
          </a:p>
          <a:p>
            <a:r>
              <a:rPr lang="en-IN" sz="1400" b="1" dirty="0"/>
              <a:t>     increment() {</a:t>
            </a:r>
          </a:p>
          <a:p>
            <a:r>
              <a:rPr lang="en-IN" sz="1400" b="1" dirty="0"/>
              <a:t>        this.count++;</a:t>
            </a:r>
          </a:p>
          <a:p>
            <a:r>
              <a:rPr lang="en-IN" sz="1400" b="1" dirty="0"/>
              <a:t>      }</a:t>
            </a:r>
          </a:p>
          <a:p>
            <a:r>
              <a:rPr lang="en-IN" sz="1400" b="1" dirty="0"/>
              <a:t>    decrement() {</a:t>
            </a:r>
          </a:p>
          <a:p>
            <a:r>
              <a:rPr lang="en-IN" sz="1400" b="1" dirty="0"/>
              <a:t>        this.count--;</a:t>
            </a:r>
          </a:p>
          <a:p>
            <a:r>
              <a:rPr lang="en-IN" sz="1400" b="1" dirty="0"/>
              <a:t>    }</a:t>
            </a:r>
          </a:p>
          <a:p>
            <a:r>
              <a:rPr lang="en-IN" sz="1400" b="1" dirty="0"/>
              <a:t>}</a:t>
            </a:r>
          </a:p>
        </p:txBody>
      </p:sp>
      <p:sp>
        <p:nvSpPr>
          <p:cNvPr id="2" name="Rectangle 1"/>
          <p:cNvSpPr/>
          <p:nvPr/>
        </p:nvSpPr>
        <p:spPr>
          <a:xfrm>
            <a:off x="304800" y="1008281"/>
            <a:ext cx="1891352" cy="369332"/>
          </a:xfrm>
          <a:prstGeom prst="rect">
            <a:avLst/>
          </a:prstGeom>
        </p:spPr>
        <p:txBody>
          <a:bodyPr wrap="none">
            <a:spAutoFit/>
          </a:bodyPr>
          <a:lstStyle/>
          <a:p>
            <a:r>
              <a:rPr lang="en-IN" b="1" dirty="0" smtClean="0"/>
              <a:t> Child </a:t>
            </a:r>
            <a:r>
              <a:rPr lang="en-IN" b="1" dirty="0"/>
              <a:t>Component</a:t>
            </a:r>
          </a:p>
        </p:txBody>
      </p:sp>
    </p:spTree>
    <p:extLst>
      <p:ext uri="{BB962C8B-B14F-4D97-AF65-F5344CB8AC3E}">
        <p14:creationId xmlns:p14="http://schemas.microsoft.com/office/powerpoint/2010/main" val="2557706876"/>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600929"/>
            <a:ext cx="7086600" cy="3785652"/>
          </a:xfrm>
          <a:prstGeom prst="rect">
            <a:avLst/>
          </a:prstGeom>
          <a:solidFill>
            <a:schemeClr val="accent5">
              <a:lumMod val="20000"/>
              <a:lumOff val="80000"/>
            </a:schemeClr>
          </a:solidFill>
        </p:spPr>
        <p:txBody>
          <a:bodyPr wrap="square">
            <a:spAutoFit/>
          </a:bodyPr>
          <a:lstStyle/>
          <a:p>
            <a:r>
              <a:rPr lang="en-IN" sz="1600" b="1" dirty="0"/>
              <a:t>import { Component} from '@angular/core';</a:t>
            </a:r>
          </a:p>
          <a:p>
            <a:r>
              <a:rPr lang="en-IN" sz="1600" b="1" dirty="0"/>
              <a:t> </a:t>
            </a:r>
          </a:p>
          <a:p>
            <a:r>
              <a:rPr lang="en-IN" sz="1600" b="1" dirty="0"/>
              <a:t>@Component({</a:t>
            </a:r>
          </a:p>
          <a:p>
            <a:r>
              <a:rPr lang="en-IN" sz="1600" b="1" dirty="0"/>
              <a:t>  selector: 'app-root',</a:t>
            </a:r>
          </a:p>
          <a:p>
            <a:r>
              <a:rPr lang="en-IN" sz="1600" b="1" dirty="0"/>
              <a:t>  template: `</a:t>
            </a:r>
          </a:p>
          <a:p>
            <a:r>
              <a:rPr lang="en-IN" sz="1600" b="1" dirty="0"/>
              <a:t>        &lt;h1&gt;{{title}}!&lt;/h1&gt;</a:t>
            </a:r>
          </a:p>
          <a:p>
            <a:r>
              <a:rPr lang="en-IN" sz="1600" b="1" dirty="0"/>
              <a:t>        &lt;p&gt; current count is {{child.count}} &lt;/p&gt;</a:t>
            </a:r>
          </a:p>
          <a:p>
            <a:r>
              <a:rPr lang="en-IN" sz="1600" b="1" dirty="0"/>
              <a:t>        &lt;button (click)="child.increment()"&gt;Increment&lt;/button&gt;</a:t>
            </a:r>
          </a:p>
          <a:p>
            <a:r>
              <a:rPr lang="en-IN" sz="1600" b="1" dirty="0"/>
              <a:t>        &lt;button (click)="child.decrement()"&gt;decrement&lt;/button&gt;</a:t>
            </a:r>
          </a:p>
          <a:p>
            <a:r>
              <a:rPr lang="en-IN" sz="1600" b="1" dirty="0"/>
              <a:t>        &lt;child-component #child&gt;&lt;/child-component&gt;` ,</a:t>
            </a:r>
          </a:p>
          <a:p>
            <a:r>
              <a:rPr lang="en-IN" sz="1600" b="1" dirty="0"/>
              <a:t>  styleUrls: ['./app.component.css']</a:t>
            </a:r>
          </a:p>
          <a:p>
            <a:r>
              <a:rPr lang="en-IN" sz="1600" b="1" dirty="0"/>
              <a:t>})</a:t>
            </a:r>
          </a:p>
          <a:p>
            <a:r>
              <a:rPr lang="en-IN" sz="1600" b="1" dirty="0"/>
              <a:t>export class AppComponent {</a:t>
            </a:r>
          </a:p>
          <a:p>
            <a:r>
              <a:rPr lang="en-IN" sz="1600" b="1" dirty="0"/>
              <a:t>  title = 'Parent interacts with child via local variable';</a:t>
            </a:r>
          </a:p>
          <a:p>
            <a:r>
              <a:rPr lang="en-IN" sz="1600" b="1" dirty="0" smtClean="0"/>
              <a:t>}</a:t>
            </a:r>
            <a:endParaRPr lang="en-IN" sz="1600" b="1" dirty="0"/>
          </a:p>
        </p:txBody>
      </p:sp>
      <p:sp>
        <p:nvSpPr>
          <p:cNvPr id="2" name="Rectangle 1"/>
          <p:cNvSpPr/>
          <p:nvPr/>
        </p:nvSpPr>
        <p:spPr>
          <a:xfrm>
            <a:off x="304800" y="209550"/>
            <a:ext cx="2012474" cy="369332"/>
          </a:xfrm>
          <a:prstGeom prst="rect">
            <a:avLst/>
          </a:prstGeom>
        </p:spPr>
        <p:txBody>
          <a:bodyPr wrap="none">
            <a:spAutoFit/>
          </a:bodyPr>
          <a:lstStyle/>
          <a:p>
            <a:pPr fontAlgn="base"/>
            <a:r>
              <a:rPr lang="en-IN" b="1" dirty="0" smtClean="0"/>
              <a:t> </a:t>
            </a:r>
            <a:r>
              <a:rPr lang="en-IN" b="1" dirty="0"/>
              <a:t>Parent component</a:t>
            </a:r>
          </a:p>
        </p:txBody>
      </p:sp>
      <p:sp>
        <p:nvSpPr>
          <p:cNvPr id="3" name="Rectangle 2"/>
          <p:cNvSpPr/>
          <p:nvPr/>
        </p:nvSpPr>
        <p:spPr>
          <a:xfrm>
            <a:off x="321293" y="4552950"/>
            <a:ext cx="9361470" cy="338554"/>
          </a:xfrm>
          <a:prstGeom prst="rect">
            <a:avLst/>
          </a:prstGeom>
        </p:spPr>
        <p:txBody>
          <a:bodyPr wrap="square">
            <a:spAutoFit/>
          </a:bodyPr>
          <a:lstStyle/>
          <a:p>
            <a:r>
              <a:rPr lang="en-US" sz="1600" b="1" dirty="0">
                <a:solidFill>
                  <a:srgbClr val="FF0000"/>
                </a:solidFill>
              </a:rPr>
              <a:t> The “child” is called template reference variable, which now represents the child component</a:t>
            </a:r>
            <a:endParaRPr lang="en-IN" sz="1600" b="1" dirty="0">
              <a:solidFill>
                <a:srgbClr val="FF0000"/>
              </a:solidFill>
            </a:endParaRPr>
          </a:p>
        </p:txBody>
      </p:sp>
    </p:spTree>
    <p:extLst>
      <p:ext uri="{BB962C8B-B14F-4D97-AF65-F5344CB8AC3E}">
        <p14:creationId xmlns:p14="http://schemas.microsoft.com/office/powerpoint/2010/main" val="451923849"/>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2038350"/>
            <a:ext cx="7239000" cy="1227965"/>
          </a:xfrm>
          <a:prstGeom prst="rect">
            <a:avLst/>
          </a:prstGeom>
        </p:spPr>
        <p:txBody>
          <a:bodyPr wrap="square">
            <a:spAutoFit/>
          </a:bodyPr>
          <a:lstStyle/>
          <a:p>
            <a:pPr fontAlgn="base">
              <a:lnSpc>
                <a:spcPct val="200000"/>
              </a:lnSpc>
            </a:pPr>
            <a:r>
              <a:rPr lang="en-US" sz="2000" b="1" dirty="0">
                <a:solidFill>
                  <a:srgbClr val="0070C0"/>
                </a:solidFill>
                <a:latin typeface="Source Sans Pro"/>
              </a:rPr>
              <a:t>Parent uses a @ViewChild() to get reference to the Child Component</a:t>
            </a:r>
          </a:p>
        </p:txBody>
      </p:sp>
    </p:spTree>
    <p:extLst>
      <p:ext uri="{BB962C8B-B14F-4D97-AF65-F5344CB8AC3E}">
        <p14:creationId xmlns:p14="http://schemas.microsoft.com/office/powerpoint/2010/main" val="1693489185"/>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438150"/>
            <a:ext cx="8001000" cy="2031325"/>
          </a:xfrm>
          <a:prstGeom prst="rect">
            <a:avLst/>
          </a:prstGeom>
        </p:spPr>
        <p:txBody>
          <a:bodyPr wrap="square">
            <a:spAutoFit/>
          </a:bodyPr>
          <a:lstStyle/>
          <a:p>
            <a:pPr marL="285750" indent="-285750" algn="just">
              <a:buFont typeface="Arial" panose="020B0604020202020204" pitchFamily="34" charset="0"/>
              <a:buChar char="•"/>
            </a:pPr>
            <a:r>
              <a:rPr lang="en-US" dirty="0"/>
              <a:t>Injecting an instance of the child component into the parent as a @ViewChild is the another technique used by the parent to access the property and method of the child component</a:t>
            </a:r>
          </a:p>
          <a:p>
            <a:pPr algn="just"/>
            <a:endParaRPr lang="en-US" dirty="0"/>
          </a:p>
          <a:p>
            <a:pPr marL="285750" indent="-285750" algn="just">
              <a:buFont typeface="Arial" panose="020B0604020202020204" pitchFamily="34" charset="0"/>
              <a:buChar char="•"/>
            </a:pPr>
            <a:r>
              <a:rPr lang="en-US" dirty="0"/>
              <a:t>The @ViewChild decorator takes the name of the component/directive as its input. It is then used to decorate a property. The Angular then injects the reference of the component to the Property</a:t>
            </a:r>
            <a:endParaRPr lang="en-IN" dirty="0"/>
          </a:p>
        </p:txBody>
      </p:sp>
    </p:spTree>
    <p:extLst>
      <p:ext uri="{BB962C8B-B14F-4D97-AF65-F5344CB8AC3E}">
        <p14:creationId xmlns:p14="http://schemas.microsoft.com/office/powerpoint/2010/main" val="96229506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742950"/>
            <a:ext cx="6553200" cy="4031873"/>
          </a:xfrm>
          <a:prstGeom prst="rect">
            <a:avLst/>
          </a:prstGeom>
          <a:solidFill>
            <a:schemeClr val="accent5">
              <a:lumMod val="20000"/>
              <a:lumOff val="80000"/>
            </a:schemeClr>
          </a:solidFill>
        </p:spPr>
        <p:txBody>
          <a:bodyPr wrap="square">
            <a:spAutoFit/>
          </a:bodyPr>
          <a:lstStyle/>
          <a:p>
            <a:r>
              <a:rPr lang="en-IN" sz="1600" b="1" dirty="0"/>
              <a:t>import { Component} from '@angular/core';</a:t>
            </a:r>
          </a:p>
          <a:p>
            <a:r>
              <a:rPr lang="en-IN" sz="1600" b="1" dirty="0"/>
              <a:t> </a:t>
            </a:r>
            <a:r>
              <a:rPr lang="en-IN" sz="1600" b="1" dirty="0" smtClean="0"/>
              <a:t>@</a:t>
            </a:r>
            <a:r>
              <a:rPr lang="en-IN" sz="1600" b="1" dirty="0"/>
              <a:t>Component({</a:t>
            </a:r>
          </a:p>
          <a:p>
            <a:r>
              <a:rPr lang="en-IN" sz="1600" b="1" dirty="0"/>
              <a:t>    selector: 'child-component',</a:t>
            </a:r>
          </a:p>
          <a:p>
            <a:r>
              <a:rPr lang="en-IN" sz="1600" b="1" dirty="0"/>
              <a:t>    template: `&lt;h2&gt;Child Component&lt;/h2&gt;</a:t>
            </a:r>
          </a:p>
          <a:p>
            <a:r>
              <a:rPr lang="en-IN" sz="1600" b="1" dirty="0"/>
              <a:t>               current count is {{ count }}</a:t>
            </a:r>
          </a:p>
          <a:p>
            <a:r>
              <a:rPr lang="en-IN" sz="1600" b="1" dirty="0"/>
              <a:t>    `</a:t>
            </a:r>
          </a:p>
          <a:p>
            <a:r>
              <a:rPr lang="en-IN" sz="1600" b="1" dirty="0"/>
              <a:t>})</a:t>
            </a:r>
          </a:p>
          <a:p>
            <a:r>
              <a:rPr lang="en-IN" sz="1600" b="1" dirty="0"/>
              <a:t>export class ChildComponent {</a:t>
            </a:r>
          </a:p>
          <a:p>
            <a:r>
              <a:rPr lang="en-IN" sz="1600" b="1" dirty="0"/>
              <a:t>    count = 0</a:t>
            </a:r>
            <a:r>
              <a:rPr lang="en-IN" sz="1600" b="1" dirty="0" smtClean="0"/>
              <a:t>;</a:t>
            </a:r>
            <a:endParaRPr lang="en-IN" sz="1600" b="1" dirty="0"/>
          </a:p>
          <a:p>
            <a:r>
              <a:rPr lang="en-IN" sz="1600" b="1" dirty="0"/>
              <a:t>     increment() {</a:t>
            </a:r>
          </a:p>
          <a:p>
            <a:r>
              <a:rPr lang="en-IN" sz="1600" b="1" dirty="0"/>
              <a:t>        this.count++;</a:t>
            </a:r>
          </a:p>
          <a:p>
            <a:r>
              <a:rPr lang="en-IN" sz="1600" b="1" dirty="0"/>
              <a:t>      }</a:t>
            </a:r>
          </a:p>
          <a:p>
            <a:r>
              <a:rPr lang="en-IN" sz="1600" b="1" dirty="0"/>
              <a:t>    decrement() {</a:t>
            </a:r>
          </a:p>
          <a:p>
            <a:r>
              <a:rPr lang="en-IN" sz="1600" b="1" dirty="0"/>
              <a:t>        this.count--;</a:t>
            </a:r>
          </a:p>
          <a:p>
            <a:r>
              <a:rPr lang="en-IN" sz="1600" b="1" dirty="0"/>
              <a:t>    }</a:t>
            </a:r>
          </a:p>
          <a:p>
            <a:r>
              <a:rPr lang="en-IN" sz="1600" b="1" dirty="0"/>
              <a:t>}</a:t>
            </a:r>
          </a:p>
        </p:txBody>
      </p:sp>
      <p:sp>
        <p:nvSpPr>
          <p:cNvPr id="2" name="Rectangle 1"/>
          <p:cNvSpPr/>
          <p:nvPr/>
        </p:nvSpPr>
        <p:spPr>
          <a:xfrm>
            <a:off x="304800" y="285750"/>
            <a:ext cx="1891352" cy="369332"/>
          </a:xfrm>
          <a:prstGeom prst="rect">
            <a:avLst/>
          </a:prstGeom>
        </p:spPr>
        <p:txBody>
          <a:bodyPr wrap="none">
            <a:spAutoFit/>
          </a:bodyPr>
          <a:lstStyle/>
          <a:p>
            <a:r>
              <a:rPr lang="en-IN" b="1" dirty="0" smtClean="0"/>
              <a:t> Child </a:t>
            </a:r>
            <a:r>
              <a:rPr lang="en-IN" b="1" dirty="0"/>
              <a:t>Component</a:t>
            </a:r>
          </a:p>
        </p:txBody>
      </p:sp>
    </p:spTree>
    <p:extLst>
      <p:ext uri="{BB962C8B-B14F-4D97-AF65-F5344CB8AC3E}">
        <p14:creationId xmlns:p14="http://schemas.microsoft.com/office/powerpoint/2010/main" val="2697265583"/>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9562" y="249853"/>
            <a:ext cx="7772400" cy="4893647"/>
          </a:xfrm>
          <a:prstGeom prst="rect">
            <a:avLst/>
          </a:prstGeom>
          <a:solidFill>
            <a:schemeClr val="accent5">
              <a:lumMod val="20000"/>
              <a:lumOff val="80000"/>
            </a:schemeClr>
          </a:solidFill>
        </p:spPr>
        <p:txBody>
          <a:bodyPr wrap="square">
            <a:spAutoFit/>
          </a:bodyPr>
          <a:lstStyle/>
          <a:p>
            <a:r>
              <a:rPr lang="en-IN" sz="1200" b="1" dirty="0"/>
              <a:t>import { Component, ViewChild } from '@angular/core';</a:t>
            </a:r>
          </a:p>
          <a:p>
            <a:r>
              <a:rPr lang="en-IN" sz="1200" b="1" dirty="0"/>
              <a:t>import { ChildComponent } from './child.component';</a:t>
            </a:r>
          </a:p>
          <a:p>
            <a:r>
              <a:rPr lang="en-IN" sz="1200" b="1" dirty="0"/>
              <a:t> </a:t>
            </a:r>
            <a:r>
              <a:rPr lang="en-IN" sz="1200" b="1" dirty="0" smtClean="0"/>
              <a:t>@</a:t>
            </a:r>
            <a:r>
              <a:rPr lang="en-IN" sz="1200" b="1" dirty="0"/>
              <a:t>Component({</a:t>
            </a:r>
          </a:p>
          <a:p>
            <a:r>
              <a:rPr lang="en-IN" sz="1200" b="1" dirty="0"/>
              <a:t>  selector: 'app-root',</a:t>
            </a:r>
          </a:p>
          <a:p>
            <a:r>
              <a:rPr lang="en-IN" sz="1200" b="1" dirty="0"/>
              <a:t>  template: `</a:t>
            </a:r>
          </a:p>
          <a:p>
            <a:r>
              <a:rPr lang="en-IN" sz="1200" b="1" dirty="0"/>
              <a:t>        &lt;h1&gt;{{title}}&lt;/h1&gt;</a:t>
            </a:r>
          </a:p>
          <a:p>
            <a:r>
              <a:rPr lang="en-IN" sz="1200" b="1" dirty="0"/>
              <a:t>        &lt;p&gt; current count is {{child.count}} &lt;/p&gt;</a:t>
            </a:r>
          </a:p>
          <a:p>
            <a:r>
              <a:rPr lang="en-IN" sz="1200" b="1" dirty="0"/>
              <a:t>        &lt;button (click)="increment()"&gt;Increment&lt;/button&gt;</a:t>
            </a:r>
          </a:p>
          <a:p>
            <a:r>
              <a:rPr lang="en-IN" sz="1200" b="1" dirty="0"/>
              <a:t>        &lt;button (click)="decrement()"&gt;decrement&lt;/button&gt;</a:t>
            </a:r>
          </a:p>
          <a:p>
            <a:r>
              <a:rPr lang="en-IN" sz="1200" b="1" dirty="0"/>
              <a:t>        &lt;child-component&gt;&lt;/child-component&gt;` ,</a:t>
            </a:r>
          </a:p>
          <a:p>
            <a:r>
              <a:rPr lang="en-IN" sz="1200" b="1" dirty="0"/>
              <a:t>  styleUrls: ['./app.component.css']</a:t>
            </a:r>
          </a:p>
          <a:p>
            <a:r>
              <a:rPr lang="en-IN" sz="1200" b="1" dirty="0"/>
              <a:t>})</a:t>
            </a:r>
          </a:p>
          <a:p>
            <a:r>
              <a:rPr lang="en-IN" sz="1200" b="1" dirty="0"/>
              <a:t>export class AppComponent {</a:t>
            </a:r>
          </a:p>
          <a:p>
            <a:r>
              <a:rPr lang="en-IN" sz="1200" b="1" dirty="0"/>
              <a:t>  title = 'Parent calls an @ViewChild()';</a:t>
            </a:r>
          </a:p>
          <a:p>
            <a:r>
              <a:rPr lang="en-IN" sz="1200" b="1" dirty="0"/>
              <a:t> </a:t>
            </a:r>
          </a:p>
          <a:p>
            <a:r>
              <a:rPr lang="en-IN" sz="1200" b="1" dirty="0"/>
              <a:t>  @ViewChild(ChildComponent) child: ChildComponent;</a:t>
            </a:r>
          </a:p>
          <a:p>
            <a:r>
              <a:rPr lang="en-IN" sz="1200" b="1" dirty="0"/>
              <a:t> </a:t>
            </a:r>
          </a:p>
          <a:p>
            <a:r>
              <a:rPr lang="en-IN" sz="1200" b="1" dirty="0"/>
              <a:t>  increment() {</a:t>
            </a:r>
          </a:p>
          <a:p>
            <a:r>
              <a:rPr lang="en-IN" sz="1200" b="1" dirty="0"/>
              <a:t>    this.child.increment();</a:t>
            </a:r>
          </a:p>
          <a:p>
            <a:r>
              <a:rPr lang="en-IN" sz="1200" b="1" dirty="0"/>
              <a:t>  }</a:t>
            </a:r>
          </a:p>
          <a:p>
            <a:r>
              <a:rPr lang="en-IN" sz="1200" b="1" dirty="0"/>
              <a:t> </a:t>
            </a:r>
          </a:p>
          <a:p>
            <a:r>
              <a:rPr lang="en-IN" sz="1200" b="1" dirty="0"/>
              <a:t>  decrement() {</a:t>
            </a:r>
          </a:p>
          <a:p>
            <a:r>
              <a:rPr lang="en-IN" sz="1200" b="1" dirty="0"/>
              <a:t>    </a:t>
            </a:r>
            <a:r>
              <a:rPr lang="en-IN" sz="1200" b="1" dirty="0" smtClean="0"/>
              <a:t>this.child.decrement</a:t>
            </a:r>
            <a:r>
              <a:rPr lang="en-IN" sz="1200" b="1" dirty="0"/>
              <a:t>();</a:t>
            </a:r>
          </a:p>
          <a:p>
            <a:r>
              <a:rPr lang="en-IN" sz="1200" b="1" dirty="0"/>
              <a:t>  }</a:t>
            </a:r>
          </a:p>
          <a:p>
            <a:r>
              <a:rPr lang="en-IN" sz="1200" b="1" dirty="0"/>
              <a:t>}</a:t>
            </a:r>
          </a:p>
        </p:txBody>
      </p:sp>
      <p:sp>
        <p:nvSpPr>
          <p:cNvPr id="3" name="Rectangle 2"/>
          <p:cNvSpPr/>
          <p:nvPr/>
        </p:nvSpPr>
        <p:spPr>
          <a:xfrm>
            <a:off x="304800" y="-30822"/>
            <a:ext cx="1986378" cy="369332"/>
          </a:xfrm>
          <a:prstGeom prst="rect">
            <a:avLst/>
          </a:prstGeom>
        </p:spPr>
        <p:txBody>
          <a:bodyPr wrap="none">
            <a:spAutoFit/>
          </a:bodyPr>
          <a:lstStyle/>
          <a:p>
            <a:r>
              <a:rPr lang="en-IN" b="1" dirty="0" smtClean="0"/>
              <a:t>Parent </a:t>
            </a:r>
            <a:r>
              <a:rPr lang="en-IN" b="1" dirty="0"/>
              <a:t>Component</a:t>
            </a:r>
            <a:endParaRPr lang="en-IN" dirty="0"/>
          </a:p>
        </p:txBody>
      </p:sp>
    </p:spTree>
    <p:extLst>
      <p:ext uri="{BB962C8B-B14F-4D97-AF65-F5344CB8AC3E}">
        <p14:creationId xmlns:p14="http://schemas.microsoft.com/office/powerpoint/2010/main" val="4169461077"/>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219200" y="1123950"/>
            <a:ext cx="6276975" cy="3254728"/>
          </a:xfrm>
          <a:prstGeom prst="rect">
            <a:avLst/>
          </a:prstGeom>
        </p:spPr>
      </p:pic>
      <p:sp>
        <p:nvSpPr>
          <p:cNvPr id="2" name="TextBox 1"/>
          <p:cNvSpPr txBox="1"/>
          <p:nvPr/>
        </p:nvSpPr>
        <p:spPr>
          <a:xfrm>
            <a:off x="457200" y="361950"/>
            <a:ext cx="1067152" cy="369332"/>
          </a:xfrm>
          <a:prstGeom prst="rect">
            <a:avLst/>
          </a:prstGeom>
          <a:noFill/>
        </p:spPr>
        <p:txBody>
          <a:bodyPr wrap="none" rtlCol="0">
            <a:spAutoFit/>
          </a:bodyPr>
          <a:lstStyle/>
          <a:p>
            <a:r>
              <a:rPr lang="en-US" b="1" dirty="0" smtClean="0"/>
              <a:t>Exercise :</a:t>
            </a:r>
            <a:endParaRPr lang="en-IN" b="1" dirty="0"/>
          </a:p>
        </p:txBody>
      </p:sp>
    </p:spTree>
    <p:extLst>
      <p:ext uri="{BB962C8B-B14F-4D97-AF65-F5344CB8AC3E}">
        <p14:creationId xmlns:p14="http://schemas.microsoft.com/office/powerpoint/2010/main" val="1334822207"/>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14400" y="1123950"/>
            <a:ext cx="2473113" cy="369332"/>
          </a:xfrm>
          <a:prstGeom prst="rect">
            <a:avLst/>
          </a:prstGeom>
        </p:spPr>
        <p:txBody>
          <a:bodyPr wrap="none">
            <a:spAutoFit/>
          </a:bodyPr>
          <a:lstStyle/>
          <a:p>
            <a:r>
              <a:rPr lang="en-IN" dirty="0"/>
              <a:t>StudentCountComponet</a:t>
            </a:r>
          </a:p>
        </p:txBody>
      </p:sp>
      <p:sp>
        <p:nvSpPr>
          <p:cNvPr id="4" name="Rectangle 3"/>
          <p:cNvSpPr/>
          <p:nvPr/>
        </p:nvSpPr>
        <p:spPr>
          <a:xfrm>
            <a:off x="914400" y="754618"/>
            <a:ext cx="2224199" cy="369332"/>
          </a:xfrm>
          <a:prstGeom prst="rect">
            <a:avLst/>
          </a:prstGeom>
        </p:spPr>
        <p:txBody>
          <a:bodyPr wrap="none">
            <a:spAutoFit/>
          </a:bodyPr>
          <a:lstStyle/>
          <a:p>
            <a:r>
              <a:rPr lang="en-IN" dirty="0"/>
              <a:t>StudentListComponet</a:t>
            </a:r>
          </a:p>
        </p:txBody>
      </p:sp>
      <p:pic>
        <p:nvPicPr>
          <p:cNvPr id="5" name="Picture 4"/>
          <p:cNvPicPr>
            <a:picLocks noChangeAspect="1"/>
          </p:cNvPicPr>
          <p:nvPr/>
        </p:nvPicPr>
        <p:blipFill>
          <a:blip r:embed="rId2"/>
          <a:stretch>
            <a:fillRect/>
          </a:stretch>
        </p:blipFill>
        <p:spPr>
          <a:xfrm>
            <a:off x="990600" y="1862614"/>
            <a:ext cx="6858000" cy="2690336"/>
          </a:xfrm>
          <a:prstGeom prst="rect">
            <a:avLst/>
          </a:prstGeom>
        </p:spPr>
      </p:pic>
    </p:spTree>
    <p:extLst>
      <p:ext uri="{BB962C8B-B14F-4D97-AF65-F5344CB8AC3E}">
        <p14:creationId xmlns:p14="http://schemas.microsoft.com/office/powerpoint/2010/main" val="403825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6339155" cy="369332"/>
          </a:xfrm>
        </p:spPr>
        <p:txBody>
          <a:bodyPr/>
          <a:lstStyle/>
          <a:p>
            <a:r>
              <a:rPr lang="en-US" b="1" dirty="0">
                <a:solidFill>
                  <a:srgbClr val="0070C0"/>
                </a:solidFill>
              </a:rPr>
              <a:t>Method decorators:</a:t>
            </a:r>
            <a:endParaRPr lang="en-IN" b="1" dirty="0">
              <a:solidFill>
                <a:srgbClr val="0070C0"/>
              </a:solidFill>
            </a:endParaRPr>
          </a:p>
        </p:txBody>
      </p:sp>
      <p:sp>
        <p:nvSpPr>
          <p:cNvPr id="5" name="Rounded Rectangle 4"/>
          <p:cNvSpPr/>
          <p:nvPr/>
        </p:nvSpPr>
        <p:spPr>
          <a:xfrm>
            <a:off x="381000" y="438150"/>
            <a:ext cx="8229600" cy="4631055"/>
          </a:xfrm>
          <a:prstGeom prst="roundRect">
            <a:avLst/>
          </a:prstGeom>
          <a:solidFill>
            <a:schemeClr val="tx1"/>
          </a:solidFill>
        </p:spPr>
        <p:txBody>
          <a:bodyPr wrap="square">
            <a:spAutoFit/>
          </a:bodyPr>
          <a:lstStyle/>
          <a:p>
            <a:r>
              <a:rPr lang="en-US" sz="1400" dirty="0">
                <a:solidFill>
                  <a:srgbClr val="FFFF00"/>
                </a:solidFill>
              </a:rPr>
              <a:t>// Define a methodDec function which logs the target, method name, descriptor, and target method</a:t>
            </a:r>
          </a:p>
          <a:p>
            <a:r>
              <a:rPr lang="en-US" sz="1400" dirty="0">
                <a:solidFill>
                  <a:schemeClr val="bg1"/>
                </a:solidFill>
              </a:rPr>
              <a:t>function methodDec(</a:t>
            </a:r>
          </a:p>
          <a:p>
            <a:r>
              <a:rPr lang="en-US" sz="1400" dirty="0">
                <a:solidFill>
                  <a:schemeClr val="bg1"/>
                </a:solidFill>
              </a:rPr>
              <a:t>  target: any,</a:t>
            </a:r>
          </a:p>
          <a:p>
            <a:r>
              <a:rPr lang="en-US" sz="1400" dirty="0">
                <a:solidFill>
                  <a:schemeClr val="bg1"/>
                </a:solidFill>
              </a:rPr>
              <a:t>  methodName: string,</a:t>
            </a:r>
          </a:p>
          <a:p>
            <a:r>
              <a:rPr lang="en-US" sz="1400" dirty="0">
                <a:solidFill>
                  <a:schemeClr val="bg1"/>
                </a:solidFill>
              </a:rPr>
              <a:t>  descriptor?: PropertyDescriptor</a:t>
            </a:r>
          </a:p>
          <a:p>
            <a:r>
              <a:rPr lang="en-US" sz="1400" dirty="0">
                <a:solidFill>
                  <a:schemeClr val="bg1"/>
                </a:solidFill>
              </a:rPr>
              <a:t>) {</a:t>
            </a:r>
          </a:p>
          <a:p>
            <a:r>
              <a:rPr lang="en-US" sz="1400" dirty="0">
                <a:solidFill>
                  <a:schemeClr val="bg1"/>
                </a:solidFill>
              </a:rPr>
              <a:t>  console.log(`target: ${target}`);</a:t>
            </a:r>
          </a:p>
          <a:p>
            <a:r>
              <a:rPr lang="en-US" sz="1400" dirty="0">
                <a:solidFill>
                  <a:schemeClr val="bg1"/>
                </a:solidFill>
              </a:rPr>
              <a:t>  console.log(`methodName : ${methodName}`);</a:t>
            </a:r>
          </a:p>
          <a:p>
            <a:r>
              <a:rPr lang="en-US" sz="1400" dirty="0">
                <a:solidFill>
                  <a:schemeClr val="bg1"/>
                </a:solidFill>
              </a:rPr>
              <a:t>  console.log(`descriptor : ${JSON.stringify(descriptor)}`);</a:t>
            </a:r>
          </a:p>
          <a:p>
            <a:r>
              <a:rPr lang="en-US" sz="1400" dirty="0">
                <a:solidFill>
                  <a:schemeClr val="bg1"/>
                </a:solidFill>
              </a:rPr>
              <a:t>  console.log(`target[methodName] : ${target[methodName</a:t>
            </a:r>
            <a:r>
              <a:rPr lang="en-US" sz="1400" dirty="0" smtClean="0">
                <a:solidFill>
                  <a:schemeClr val="bg1"/>
                </a:solidFill>
              </a:rPr>
              <a:t>]}`);</a:t>
            </a:r>
          </a:p>
          <a:p>
            <a:r>
              <a:rPr lang="en-US" sz="1400" dirty="0" smtClean="0">
                <a:solidFill>
                  <a:schemeClr val="bg1"/>
                </a:solidFill>
              </a:rPr>
              <a:t>}</a:t>
            </a:r>
          </a:p>
          <a:p>
            <a:endParaRPr lang="en-US" sz="1400" dirty="0" smtClean="0">
              <a:solidFill>
                <a:schemeClr val="bg1"/>
              </a:solidFill>
            </a:endParaRPr>
          </a:p>
          <a:p>
            <a:r>
              <a:rPr lang="en-US" sz="1400" dirty="0">
                <a:solidFill>
                  <a:srgbClr val="FFFF00"/>
                </a:solidFill>
              </a:rPr>
              <a:t>// Define a ClassWithMethodDec class and apply the methodDec decorator to its print method</a:t>
            </a:r>
          </a:p>
          <a:p>
            <a:r>
              <a:rPr lang="en-US" sz="1400" dirty="0">
                <a:solidFill>
                  <a:schemeClr val="bg1"/>
                </a:solidFill>
              </a:rPr>
              <a:t>class ClassWithMethodDec {</a:t>
            </a:r>
          </a:p>
          <a:p>
            <a:r>
              <a:rPr lang="en-US" sz="1400" dirty="0">
                <a:solidFill>
                  <a:schemeClr val="bg1"/>
                </a:solidFill>
              </a:rPr>
              <a:t>  @methodDec</a:t>
            </a:r>
          </a:p>
          <a:p>
            <a:r>
              <a:rPr lang="en-US" sz="1400" dirty="0">
                <a:solidFill>
                  <a:schemeClr val="bg1"/>
                </a:solidFill>
              </a:rPr>
              <a:t>  print(output: string) {</a:t>
            </a:r>
          </a:p>
          <a:p>
            <a:r>
              <a:rPr lang="en-US" sz="1400" dirty="0">
                <a:solidFill>
                  <a:schemeClr val="bg1"/>
                </a:solidFill>
              </a:rPr>
              <a:t>    console.log(`ClassWithMethodDec.print(${output}) called.`);</a:t>
            </a:r>
          </a:p>
          <a:p>
            <a:r>
              <a:rPr lang="en-US" sz="1400" dirty="0">
                <a:solidFill>
                  <a:schemeClr val="bg1"/>
                </a:solidFill>
              </a:rPr>
              <a:t>  }</a:t>
            </a:r>
          </a:p>
          <a:p>
            <a:r>
              <a:rPr lang="en-US" sz="1400" dirty="0">
                <a:solidFill>
                  <a:schemeClr val="bg1"/>
                </a:solidFill>
              </a:rPr>
              <a:t>}</a:t>
            </a:r>
          </a:p>
        </p:txBody>
      </p:sp>
    </p:spTree>
    <p:extLst>
      <p:ext uri="{BB962C8B-B14F-4D97-AF65-F5344CB8AC3E}">
        <p14:creationId xmlns:p14="http://schemas.microsoft.com/office/powerpoint/2010/main" val="97792893"/>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1398"/>
            <a:ext cx="5257291" cy="1107996"/>
          </a:xfrm>
        </p:spPr>
        <p:txBody>
          <a:bodyPr/>
          <a:lstStyle/>
          <a:p>
            <a:r>
              <a:rPr lang="en-IN" dirty="0"/>
              <a:t>Angular Component Input </a:t>
            </a:r>
            <a:r>
              <a:rPr lang="en-IN" dirty="0" smtClean="0"/>
              <a:t>Properties</a:t>
            </a:r>
            <a:endParaRPr lang="en-IN" dirty="0"/>
          </a:p>
        </p:txBody>
      </p:sp>
      <p:sp>
        <p:nvSpPr>
          <p:cNvPr id="3" name="Rectangle 2"/>
          <p:cNvSpPr/>
          <p:nvPr/>
        </p:nvSpPr>
        <p:spPr>
          <a:xfrm>
            <a:off x="228600" y="802065"/>
            <a:ext cx="8229600" cy="646331"/>
          </a:xfrm>
          <a:prstGeom prst="rect">
            <a:avLst/>
          </a:prstGeom>
        </p:spPr>
        <p:txBody>
          <a:bodyPr wrap="square">
            <a:spAutoFit/>
          </a:bodyPr>
          <a:lstStyle/>
          <a:p>
            <a:pPr algn="just"/>
            <a:r>
              <a:rPr lang="en-US" dirty="0"/>
              <a:t>The Angular Component Input Properties are used to pass the data from container component to the nested component</a:t>
            </a:r>
            <a:endParaRPr lang="en-IN" dirty="0"/>
          </a:p>
        </p:txBody>
      </p:sp>
    </p:spTree>
    <p:extLst>
      <p:ext uri="{BB962C8B-B14F-4D97-AF65-F5344CB8AC3E}">
        <p14:creationId xmlns:p14="http://schemas.microsoft.com/office/powerpoint/2010/main" val="677953929"/>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1398"/>
            <a:ext cx="5257291" cy="369332"/>
          </a:xfrm>
        </p:spPr>
        <p:txBody>
          <a:bodyPr/>
          <a:lstStyle/>
          <a:p>
            <a:r>
              <a:rPr lang="en-IN" dirty="0"/>
              <a:t>Angular Component Output Properties</a:t>
            </a:r>
          </a:p>
        </p:txBody>
      </p:sp>
      <p:sp>
        <p:nvSpPr>
          <p:cNvPr id="3" name="Rectangle 2"/>
          <p:cNvSpPr/>
          <p:nvPr/>
        </p:nvSpPr>
        <p:spPr>
          <a:xfrm>
            <a:off x="304800" y="819150"/>
            <a:ext cx="8001000" cy="646331"/>
          </a:xfrm>
          <a:prstGeom prst="rect">
            <a:avLst/>
          </a:prstGeom>
        </p:spPr>
        <p:txBody>
          <a:bodyPr wrap="square">
            <a:spAutoFit/>
          </a:bodyPr>
          <a:lstStyle/>
          <a:p>
            <a:pPr algn="just"/>
            <a:r>
              <a:rPr lang="en-US" dirty="0"/>
              <a:t>The Angular Component Output Properties are used to </a:t>
            </a:r>
            <a:r>
              <a:rPr lang="en-US" dirty="0" err="1"/>
              <a:t>to</a:t>
            </a:r>
            <a:r>
              <a:rPr lang="en-US" dirty="0"/>
              <a:t> pass the data from the nested component to the container component.</a:t>
            </a:r>
            <a:endParaRPr lang="en-IN" dirty="0"/>
          </a:p>
        </p:txBody>
      </p:sp>
    </p:spTree>
    <p:extLst>
      <p:ext uri="{BB962C8B-B14F-4D97-AF65-F5344CB8AC3E}">
        <p14:creationId xmlns:p14="http://schemas.microsoft.com/office/powerpoint/2010/main" val="1677179578"/>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1950"/>
            <a:ext cx="2132583" cy="369332"/>
          </a:xfrm>
        </p:spPr>
        <p:txBody>
          <a:bodyPr/>
          <a:lstStyle/>
          <a:p>
            <a:r>
              <a:rPr lang="en-IN" b="1" dirty="0"/>
              <a:t>Angular </a:t>
            </a:r>
            <a:r>
              <a:rPr lang="en-IN" b="1" dirty="0" smtClean="0"/>
              <a:t>Pipes</a:t>
            </a:r>
            <a:endParaRPr lang="en-IN" b="1" dirty="0"/>
          </a:p>
        </p:txBody>
      </p:sp>
      <p:sp>
        <p:nvSpPr>
          <p:cNvPr id="3" name="Rectangle 2"/>
          <p:cNvSpPr/>
          <p:nvPr/>
        </p:nvSpPr>
        <p:spPr>
          <a:xfrm>
            <a:off x="303782" y="971550"/>
            <a:ext cx="8535417" cy="646331"/>
          </a:xfrm>
          <a:prstGeom prst="rect">
            <a:avLst/>
          </a:prstGeom>
        </p:spPr>
        <p:txBody>
          <a:bodyPr wrap="square">
            <a:spAutoFit/>
          </a:bodyPr>
          <a:lstStyle/>
          <a:p>
            <a:pPr algn="just"/>
            <a:r>
              <a:rPr lang="en-US" dirty="0" smtClean="0"/>
              <a:t>The </a:t>
            </a:r>
            <a:r>
              <a:rPr lang="en-US" dirty="0"/>
              <a:t>angular pipes transform the data into a specific format before displaying them to the end-users.</a:t>
            </a:r>
            <a:endParaRPr lang="en-IN" dirty="0"/>
          </a:p>
        </p:txBody>
      </p:sp>
      <p:sp>
        <p:nvSpPr>
          <p:cNvPr id="4" name="Rectangle 3"/>
          <p:cNvSpPr/>
          <p:nvPr/>
        </p:nvSpPr>
        <p:spPr>
          <a:xfrm>
            <a:off x="303783" y="1858149"/>
            <a:ext cx="8535416" cy="646331"/>
          </a:xfrm>
          <a:prstGeom prst="rect">
            <a:avLst/>
          </a:prstGeom>
        </p:spPr>
        <p:txBody>
          <a:bodyPr wrap="square">
            <a:spAutoFit/>
          </a:bodyPr>
          <a:lstStyle/>
          <a:p>
            <a:r>
              <a:rPr lang="en-US" dirty="0"/>
              <a:t>Using the Pipe (|) operator, we can apply the pipes features to any of the property in angular application.</a:t>
            </a:r>
            <a:endParaRPr lang="en-IN" dirty="0"/>
          </a:p>
        </p:txBody>
      </p:sp>
      <p:sp>
        <p:nvSpPr>
          <p:cNvPr id="5" name="Rectangle 4"/>
          <p:cNvSpPr/>
          <p:nvPr/>
        </p:nvSpPr>
        <p:spPr>
          <a:xfrm>
            <a:off x="322618" y="2744748"/>
            <a:ext cx="4253665" cy="369332"/>
          </a:xfrm>
          <a:prstGeom prst="rect">
            <a:avLst/>
          </a:prstGeom>
        </p:spPr>
        <p:txBody>
          <a:bodyPr wrap="none">
            <a:spAutoFit/>
          </a:bodyPr>
          <a:lstStyle/>
          <a:p>
            <a:r>
              <a:rPr lang="en-US" b="1" dirty="0"/>
              <a:t>Syntax to use Pipes in Angular Application:</a:t>
            </a:r>
            <a:endParaRPr lang="en-IN" b="1" dirty="0"/>
          </a:p>
        </p:txBody>
      </p:sp>
      <p:pic>
        <p:nvPicPr>
          <p:cNvPr id="6" name="Picture 5"/>
          <p:cNvPicPr>
            <a:picLocks noChangeAspect="1"/>
          </p:cNvPicPr>
          <p:nvPr/>
        </p:nvPicPr>
        <p:blipFill>
          <a:blip r:embed="rId2"/>
          <a:stretch>
            <a:fillRect/>
          </a:stretch>
        </p:blipFill>
        <p:spPr>
          <a:xfrm>
            <a:off x="443501" y="3163036"/>
            <a:ext cx="4495800" cy="1381125"/>
          </a:xfrm>
          <a:prstGeom prst="rect">
            <a:avLst/>
          </a:prstGeom>
        </p:spPr>
      </p:pic>
    </p:spTree>
    <p:extLst>
      <p:ext uri="{BB962C8B-B14F-4D97-AF65-F5344CB8AC3E}">
        <p14:creationId xmlns:p14="http://schemas.microsoft.com/office/powerpoint/2010/main" val="1258155598"/>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14350"/>
            <a:ext cx="3809491" cy="369332"/>
          </a:xfrm>
        </p:spPr>
        <p:txBody>
          <a:bodyPr/>
          <a:lstStyle/>
          <a:p>
            <a:r>
              <a:rPr lang="en-US" b="1" dirty="0"/>
              <a:t>Types of Pipes in Angular</a:t>
            </a:r>
            <a:r>
              <a:rPr lang="en-US" b="1" dirty="0" smtClean="0"/>
              <a:t>:</a:t>
            </a:r>
            <a:endParaRPr lang="en-IN" dirty="0"/>
          </a:p>
        </p:txBody>
      </p:sp>
      <p:pic>
        <p:nvPicPr>
          <p:cNvPr id="3" name="Picture 2"/>
          <p:cNvPicPr>
            <a:picLocks noChangeAspect="1"/>
          </p:cNvPicPr>
          <p:nvPr/>
        </p:nvPicPr>
        <p:blipFill>
          <a:blip r:embed="rId2"/>
          <a:stretch>
            <a:fillRect/>
          </a:stretch>
        </p:blipFill>
        <p:spPr>
          <a:xfrm>
            <a:off x="762000" y="1276350"/>
            <a:ext cx="4800600" cy="3412119"/>
          </a:xfrm>
          <a:prstGeom prst="rect">
            <a:avLst/>
          </a:prstGeom>
        </p:spPr>
      </p:pic>
    </p:spTree>
    <p:extLst>
      <p:ext uri="{BB962C8B-B14F-4D97-AF65-F5344CB8AC3E}">
        <p14:creationId xmlns:p14="http://schemas.microsoft.com/office/powerpoint/2010/main" val="2450485556"/>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8150"/>
            <a:ext cx="4800091" cy="369332"/>
          </a:xfrm>
        </p:spPr>
        <p:txBody>
          <a:bodyPr/>
          <a:lstStyle/>
          <a:p>
            <a:r>
              <a:rPr lang="en-IN" b="1" dirty="0"/>
              <a:t>Angular Parameterized </a:t>
            </a:r>
            <a:r>
              <a:rPr lang="en-IN" b="1" dirty="0" smtClean="0"/>
              <a:t>Pipes</a:t>
            </a:r>
            <a:endParaRPr lang="en-IN" dirty="0"/>
          </a:p>
        </p:txBody>
      </p:sp>
      <p:sp>
        <p:nvSpPr>
          <p:cNvPr id="3" name="Rectangle 2"/>
          <p:cNvSpPr/>
          <p:nvPr/>
        </p:nvSpPr>
        <p:spPr>
          <a:xfrm>
            <a:off x="435796" y="1047750"/>
            <a:ext cx="8251004" cy="646331"/>
          </a:xfrm>
          <a:prstGeom prst="rect">
            <a:avLst/>
          </a:prstGeom>
        </p:spPr>
        <p:txBody>
          <a:bodyPr wrap="square">
            <a:spAutoFit/>
          </a:bodyPr>
          <a:lstStyle/>
          <a:p>
            <a:pPr algn="just"/>
            <a:r>
              <a:rPr lang="en-US" dirty="0"/>
              <a:t>In Angular, we can pass any number of parameters to the pipe using a colon (:) and when we do so, it is called Angular Parameterized Pipes. </a:t>
            </a:r>
            <a:endParaRPr lang="en-IN" dirty="0"/>
          </a:p>
        </p:txBody>
      </p:sp>
      <p:sp>
        <p:nvSpPr>
          <p:cNvPr id="4" name="Rectangle 3"/>
          <p:cNvSpPr/>
          <p:nvPr/>
        </p:nvSpPr>
        <p:spPr>
          <a:xfrm>
            <a:off x="435796" y="1971807"/>
            <a:ext cx="4572000" cy="369332"/>
          </a:xfrm>
          <a:prstGeom prst="rect">
            <a:avLst/>
          </a:prstGeom>
        </p:spPr>
        <p:txBody>
          <a:bodyPr>
            <a:spAutoFit/>
          </a:bodyPr>
          <a:lstStyle/>
          <a:p>
            <a:r>
              <a:rPr lang="en-US" dirty="0"/>
              <a:t>The </a:t>
            </a:r>
            <a:r>
              <a:rPr lang="en-US" dirty="0" smtClean="0"/>
              <a:t>syntax :</a:t>
            </a:r>
            <a:endParaRPr lang="en-IN" dirty="0"/>
          </a:p>
        </p:txBody>
      </p:sp>
      <p:pic>
        <p:nvPicPr>
          <p:cNvPr id="5" name="Picture 4"/>
          <p:cNvPicPr>
            <a:picLocks noChangeAspect="1"/>
          </p:cNvPicPr>
          <p:nvPr/>
        </p:nvPicPr>
        <p:blipFill>
          <a:blip r:embed="rId2"/>
          <a:stretch>
            <a:fillRect/>
          </a:stretch>
        </p:blipFill>
        <p:spPr>
          <a:xfrm>
            <a:off x="1600200" y="2646905"/>
            <a:ext cx="5114925" cy="1448845"/>
          </a:xfrm>
          <a:prstGeom prst="rect">
            <a:avLst/>
          </a:prstGeom>
        </p:spPr>
      </p:pic>
    </p:spTree>
    <p:extLst>
      <p:ext uri="{BB962C8B-B14F-4D97-AF65-F5344CB8AC3E}">
        <p14:creationId xmlns:p14="http://schemas.microsoft.com/office/powerpoint/2010/main" val="3725244505"/>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61950"/>
            <a:ext cx="2132583" cy="369332"/>
          </a:xfrm>
        </p:spPr>
        <p:txBody>
          <a:bodyPr/>
          <a:lstStyle/>
          <a:p>
            <a:r>
              <a:rPr lang="en-IN" b="1" dirty="0"/>
              <a:t>Date Pipe</a:t>
            </a:r>
            <a:r>
              <a:rPr lang="en-IN" b="1" dirty="0" smtClean="0"/>
              <a:t>:</a:t>
            </a:r>
            <a:endParaRPr lang="en-IN" dirty="0"/>
          </a:p>
        </p:txBody>
      </p:sp>
      <p:sp>
        <p:nvSpPr>
          <p:cNvPr id="3" name="Rectangle 2"/>
          <p:cNvSpPr/>
          <p:nvPr/>
        </p:nvSpPr>
        <p:spPr>
          <a:xfrm>
            <a:off x="457200" y="2038350"/>
            <a:ext cx="5867400" cy="2031325"/>
          </a:xfrm>
          <a:prstGeom prst="rect">
            <a:avLst/>
          </a:prstGeom>
          <a:solidFill>
            <a:schemeClr val="accent3">
              <a:lumMod val="60000"/>
              <a:lumOff val="40000"/>
            </a:schemeClr>
          </a:solidFill>
        </p:spPr>
        <p:txBody>
          <a:bodyPr wrap="square">
            <a:spAutoFit/>
          </a:bodyPr>
          <a:lstStyle/>
          <a:p>
            <a:r>
              <a:rPr lang="en-IN" dirty="0"/>
              <a:t>&lt;p&gt;Date Pipe : {{today | date}}&lt;/p&gt;</a:t>
            </a:r>
          </a:p>
          <a:p>
            <a:r>
              <a:rPr lang="en-IN" dirty="0"/>
              <a:t>&lt;p&gt;Full Date : {{today | date:'</a:t>
            </a:r>
            <a:r>
              <a:rPr lang="en-IN" dirty="0" err="1"/>
              <a:t>fullDate</a:t>
            </a:r>
            <a:r>
              <a:rPr lang="en-IN" dirty="0"/>
              <a:t>'}}&lt;/p&gt;</a:t>
            </a:r>
          </a:p>
          <a:p>
            <a:r>
              <a:rPr lang="en-IN" dirty="0"/>
              <a:t>&lt;p&gt;Mediate Date : {{today | </a:t>
            </a:r>
            <a:r>
              <a:rPr lang="en-IN" dirty="0" err="1"/>
              <a:t>date:'medium</a:t>
            </a:r>
            <a:r>
              <a:rPr lang="en-IN" dirty="0"/>
              <a:t>'}}&lt;/p&gt;</a:t>
            </a:r>
          </a:p>
          <a:p>
            <a:r>
              <a:rPr lang="en-IN" dirty="0"/>
              <a:t>&lt;p&gt;Short Date : {{today | </a:t>
            </a:r>
            <a:r>
              <a:rPr lang="en-IN" dirty="0" err="1"/>
              <a:t>date:'short</a:t>
            </a:r>
            <a:r>
              <a:rPr lang="en-IN" dirty="0"/>
              <a:t>'}}&lt;/p&gt;</a:t>
            </a:r>
          </a:p>
          <a:p>
            <a:r>
              <a:rPr lang="en-IN" dirty="0"/>
              <a:t>&lt;p&gt;Date (</a:t>
            </a:r>
            <a:r>
              <a:rPr lang="en-IN" dirty="0" err="1"/>
              <a:t>dd</a:t>
            </a:r>
            <a:r>
              <a:rPr lang="en-IN" dirty="0"/>
              <a:t>/MM/</a:t>
            </a:r>
            <a:r>
              <a:rPr lang="en-IN" dirty="0" err="1"/>
              <a:t>yyyy</a:t>
            </a:r>
            <a:r>
              <a:rPr lang="en-IN" dirty="0"/>
              <a:t>) : {{today | date:'</a:t>
            </a:r>
            <a:r>
              <a:rPr lang="en-IN" dirty="0" err="1"/>
              <a:t>dd</a:t>
            </a:r>
            <a:r>
              <a:rPr lang="en-IN" dirty="0"/>
              <a:t>/MM/</a:t>
            </a:r>
            <a:r>
              <a:rPr lang="en-IN" dirty="0" err="1"/>
              <a:t>yyyy</a:t>
            </a:r>
            <a:r>
              <a:rPr lang="en-IN" dirty="0"/>
              <a:t>'}}&lt;/p&gt;</a:t>
            </a:r>
          </a:p>
          <a:p>
            <a:r>
              <a:rPr lang="en-IN" dirty="0"/>
              <a:t>&lt;p&gt;Time : {{today | date:'</a:t>
            </a:r>
            <a:r>
              <a:rPr lang="en-IN" dirty="0" err="1"/>
              <a:t>h:mm</a:t>
            </a:r>
            <a:r>
              <a:rPr lang="en-IN" dirty="0"/>
              <a:t> a z'}}&lt;/p&gt;</a:t>
            </a:r>
          </a:p>
          <a:p>
            <a:r>
              <a:rPr lang="en-IN" dirty="0"/>
              <a:t>&lt;p&gt;Medium Time : {{today | date:'</a:t>
            </a:r>
            <a:r>
              <a:rPr lang="en-IN" dirty="0" err="1"/>
              <a:t>mediumTime</a:t>
            </a:r>
            <a:r>
              <a:rPr lang="en-IN" dirty="0"/>
              <a:t>'}}&lt;/p&gt;</a:t>
            </a:r>
          </a:p>
        </p:txBody>
      </p:sp>
      <p:sp>
        <p:nvSpPr>
          <p:cNvPr id="5" name="Rectangle 4"/>
          <p:cNvSpPr/>
          <p:nvPr/>
        </p:nvSpPr>
        <p:spPr>
          <a:xfrm>
            <a:off x="609600" y="1130048"/>
            <a:ext cx="3114955" cy="369332"/>
          </a:xfrm>
          <a:prstGeom prst="rect">
            <a:avLst/>
          </a:prstGeom>
          <a:solidFill>
            <a:schemeClr val="tx1"/>
          </a:solidFill>
        </p:spPr>
        <p:txBody>
          <a:bodyPr wrap="none">
            <a:spAutoFit/>
          </a:bodyPr>
          <a:lstStyle/>
          <a:p>
            <a:r>
              <a:rPr lang="en-IN" dirty="0">
                <a:solidFill>
                  <a:srgbClr val="CFD5E0"/>
                </a:solidFill>
                <a:latin typeface="Inconsolata"/>
              </a:rPr>
              <a:t>today: number = Date.</a:t>
            </a:r>
            <a:r>
              <a:rPr lang="en-IN" dirty="0">
                <a:solidFill>
                  <a:srgbClr val="4284AE"/>
                </a:solidFill>
                <a:latin typeface="Inconsolata"/>
              </a:rPr>
              <a:t>now</a:t>
            </a:r>
            <a:r>
              <a:rPr lang="en-IN" b="1" dirty="0">
                <a:solidFill>
                  <a:srgbClr val="6B7C8B"/>
                </a:solidFill>
                <a:latin typeface="Inconsolata"/>
              </a:rPr>
              <a:t>()</a:t>
            </a:r>
            <a:r>
              <a:rPr lang="en-IN" dirty="0">
                <a:solidFill>
                  <a:srgbClr val="CFD5E0"/>
                </a:solidFill>
                <a:latin typeface="Inconsolata"/>
              </a:rPr>
              <a:t>;</a:t>
            </a:r>
            <a:endParaRPr lang="en-IN" dirty="0"/>
          </a:p>
        </p:txBody>
      </p:sp>
    </p:spTree>
    <p:extLst>
      <p:ext uri="{BB962C8B-B14F-4D97-AF65-F5344CB8AC3E}">
        <p14:creationId xmlns:p14="http://schemas.microsoft.com/office/powerpoint/2010/main" val="3477247696"/>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38150"/>
            <a:ext cx="2132583" cy="369332"/>
          </a:xfrm>
        </p:spPr>
        <p:txBody>
          <a:bodyPr/>
          <a:lstStyle/>
          <a:p>
            <a:r>
              <a:rPr lang="en-IN" b="1" dirty="0"/>
              <a:t>Currency Pipe</a:t>
            </a:r>
            <a:r>
              <a:rPr lang="en-IN" b="1" dirty="0" smtClean="0"/>
              <a:t>:</a:t>
            </a:r>
            <a:endParaRPr lang="en-IN" dirty="0"/>
          </a:p>
        </p:txBody>
      </p:sp>
      <p:sp>
        <p:nvSpPr>
          <p:cNvPr id="3" name="Rectangle 2"/>
          <p:cNvSpPr/>
          <p:nvPr/>
        </p:nvSpPr>
        <p:spPr>
          <a:xfrm>
            <a:off x="609600" y="1200150"/>
            <a:ext cx="7620000" cy="1477328"/>
          </a:xfrm>
          <a:prstGeom prst="rect">
            <a:avLst/>
          </a:prstGeom>
          <a:solidFill>
            <a:schemeClr val="accent3">
              <a:lumMod val="60000"/>
              <a:lumOff val="40000"/>
            </a:schemeClr>
          </a:solidFill>
        </p:spPr>
        <p:txBody>
          <a:bodyPr wrap="square">
            <a:spAutoFit/>
          </a:bodyPr>
          <a:lstStyle/>
          <a:p>
            <a:r>
              <a:rPr lang="en-IN" dirty="0"/>
              <a:t>&lt;p&gt;Currency USD in Symbol : {{salary | </a:t>
            </a:r>
            <a:r>
              <a:rPr lang="en-IN" dirty="0" err="1"/>
              <a:t>currency:'USD':true</a:t>
            </a:r>
            <a:r>
              <a:rPr lang="en-IN" dirty="0"/>
              <a:t>}}&lt;/p&gt;</a:t>
            </a:r>
          </a:p>
          <a:p>
            <a:r>
              <a:rPr lang="en-IN" dirty="0"/>
              <a:t>&lt;p&gt;Currency INR in Symbol : {{salary | </a:t>
            </a:r>
            <a:r>
              <a:rPr lang="en-IN" dirty="0" err="1"/>
              <a:t>currency:'INR':true</a:t>
            </a:r>
            <a:r>
              <a:rPr lang="en-IN" dirty="0"/>
              <a:t>}}&lt;/p&gt;</a:t>
            </a:r>
          </a:p>
          <a:p>
            <a:endParaRPr lang="en-IN" dirty="0"/>
          </a:p>
          <a:p>
            <a:r>
              <a:rPr lang="en-IN" dirty="0"/>
              <a:t>&lt;p&gt;Currency USD in Code : {{salary | currency:'USD':false:'4.2-2'}}&lt;/p&gt;</a:t>
            </a:r>
          </a:p>
          <a:p>
            <a:r>
              <a:rPr lang="en-IN" dirty="0"/>
              <a:t>&lt;p&gt;Currency INR in Code : {{salary | currency:'INR':false:'1.3-3'}}&lt;/p&gt;</a:t>
            </a:r>
          </a:p>
        </p:txBody>
      </p:sp>
    </p:spTree>
    <p:extLst>
      <p:ext uri="{BB962C8B-B14F-4D97-AF65-F5344CB8AC3E}">
        <p14:creationId xmlns:p14="http://schemas.microsoft.com/office/powerpoint/2010/main" val="819864558"/>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14350"/>
            <a:ext cx="3352292" cy="738664"/>
          </a:xfrm>
        </p:spPr>
        <p:txBody>
          <a:bodyPr/>
          <a:lstStyle/>
          <a:p>
            <a:r>
              <a:rPr lang="en-IN" dirty="0"/>
              <a:t>Angular Custom </a:t>
            </a:r>
            <a:r>
              <a:rPr lang="en-IN" dirty="0" smtClean="0"/>
              <a:t>Pipe</a:t>
            </a:r>
            <a:endParaRPr lang="en-IN" dirty="0"/>
          </a:p>
        </p:txBody>
      </p:sp>
      <p:sp>
        <p:nvSpPr>
          <p:cNvPr id="3" name="Rectangle 2"/>
          <p:cNvSpPr/>
          <p:nvPr/>
        </p:nvSpPr>
        <p:spPr>
          <a:xfrm>
            <a:off x="648128" y="1068348"/>
            <a:ext cx="2336986" cy="369332"/>
          </a:xfrm>
          <a:prstGeom prst="rect">
            <a:avLst/>
          </a:prstGeom>
          <a:solidFill>
            <a:schemeClr val="accent3">
              <a:lumMod val="60000"/>
              <a:lumOff val="40000"/>
            </a:schemeClr>
          </a:solidFill>
        </p:spPr>
        <p:txBody>
          <a:bodyPr wrap="none">
            <a:spAutoFit/>
          </a:bodyPr>
          <a:lstStyle/>
          <a:p>
            <a:r>
              <a:rPr lang="en-IN" dirty="0"/>
              <a:t>ng g pipe MyTitle –flat </a:t>
            </a:r>
          </a:p>
        </p:txBody>
      </p:sp>
      <p:sp>
        <p:nvSpPr>
          <p:cNvPr id="4" name="Rectangle 3"/>
          <p:cNvSpPr/>
          <p:nvPr/>
        </p:nvSpPr>
        <p:spPr>
          <a:xfrm>
            <a:off x="648128" y="1581150"/>
            <a:ext cx="6858000" cy="2677656"/>
          </a:xfrm>
          <a:prstGeom prst="rect">
            <a:avLst/>
          </a:prstGeom>
          <a:solidFill>
            <a:schemeClr val="accent3">
              <a:lumMod val="60000"/>
              <a:lumOff val="40000"/>
            </a:schemeClr>
          </a:solidFill>
        </p:spPr>
        <p:txBody>
          <a:bodyPr wrap="square">
            <a:spAutoFit/>
          </a:bodyPr>
          <a:lstStyle/>
          <a:p>
            <a:r>
              <a:rPr lang="en-IN" sz="1400" dirty="0"/>
              <a:t>import { Pipe, PipeTransform } from '@angular/core</a:t>
            </a:r>
            <a:r>
              <a:rPr lang="en-IN" sz="1400" dirty="0" smtClean="0"/>
              <a:t>';</a:t>
            </a:r>
            <a:endParaRPr lang="en-IN" sz="1400" dirty="0"/>
          </a:p>
          <a:p>
            <a:r>
              <a:rPr lang="en-IN" sz="1400" dirty="0"/>
              <a:t>@Pipe({</a:t>
            </a:r>
          </a:p>
          <a:p>
            <a:r>
              <a:rPr lang="en-IN" sz="1400" dirty="0"/>
              <a:t>  name: '</a:t>
            </a:r>
            <a:r>
              <a:rPr lang="en-IN" sz="1400" dirty="0" err="1"/>
              <a:t>myTitle</a:t>
            </a:r>
            <a:r>
              <a:rPr lang="en-IN" sz="1400" dirty="0"/>
              <a:t>'</a:t>
            </a:r>
          </a:p>
          <a:p>
            <a:r>
              <a:rPr lang="en-IN" sz="1400" dirty="0"/>
              <a:t>})</a:t>
            </a:r>
          </a:p>
          <a:p>
            <a:r>
              <a:rPr lang="en-IN" sz="1400" dirty="0"/>
              <a:t>export class MyTitlePipe implements PipeTransform </a:t>
            </a:r>
            <a:r>
              <a:rPr lang="en-IN" sz="1400" dirty="0" smtClean="0"/>
              <a:t>{</a:t>
            </a:r>
            <a:endParaRPr lang="en-IN" sz="1400" dirty="0"/>
          </a:p>
          <a:p>
            <a:r>
              <a:rPr lang="en-IN" sz="1400" dirty="0"/>
              <a:t>  transform(name: string, gender: string): string {</a:t>
            </a:r>
          </a:p>
          <a:p>
            <a:r>
              <a:rPr lang="en-IN" sz="1400" dirty="0"/>
              <a:t>    if (gender.toLowerCase() == "male")</a:t>
            </a:r>
          </a:p>
          <a:p>
            <a:r>
              <a:rPr lang="en-IN" sz="1400" dirty="0"/>
              <a:t>        return "</a:t>
            </a:r>
            <a:r>
              <a:rPr lang="en-IN" sz="1400" dirty="0" err="1"/>
              <a:t>Mr.</a:t>
            </a:r>
            <a:r>
              <a:rPr lang="en-IN" sz="1400" dirty="0"/>
              <a:t> " + name;</a:t>
            </a:r>
          </a:p>
          <a:p>
            <a:r>
              <a:rPr lang="en-IN" sz="1400" dirty="0"/>
              <a:t>    else</a:t>
            </a:r>
          </a:p>
          <a:p>
            <a:r>
              <a:rPr lang="en-IN" sz="1400" dirty="0"/>
              <a:t>        return "Miss. " + name;</a:t>
            </a:r>
          </a:p>
          <a:p>
            <a:r>
              <a:rPr lang="en-IN" sz="1400" dirty="0"/>
              <a:t>  </a:t>
            </a:r>
            <a:r>
              <a:rPr lang="en-IN" sz="1400" dirty="0" smtClean="0"/>
              <a:t>}</a:t>
            </a:r>
            <a:endParaRPr lang="en-IN" sz="1400" dirty="0"/>
          </a:p>
          <a:p>
            <a:r>
              <a:rPr lang="en-IN" sz="1400" dirty="0"/>
              <a:t>}</a:t>
            </a:r>
          </a:p>
        </p:txBody>
      </p:sp>
      <p:sp>
        <p:nvSpPr>
          <p:cNvPr id="5" name="Rectangle 4"/>
          <p:cNvSpPr/>
          <p:nvPr/>
        </p:nvSpPr>
        <p:spPr>
          <a:xfrm>
            <a:off x="648128" y="4454289"/>
            <a:ext cx="6858000" cy="307777"/>
          </a:xfrm>
          <a:prstGeom prst="rect">
            <a:avLst/>
          </a:prstGeom>
          <a:solidFill>
            <a:schemeClr val="accent3">
              <a:lumMod val="60000"/>
              <a:lumOff val="40000"/>
            </a:schemeClr>
          </a:solidFill>
        </p:spPr>
        <p:txBody>
          <a:bodyPr wrap="square">
            <a:spAutoFit/>
          </a:bodyPr>
          <a:lstStyle/>
          <a:p>
            <a:r>
              <a:rPr lang="en-IN" sz="1400" dirty="0" smtClean="0"/>
              <a:t>&lt;</a:t>
            </a:r>
            <a:r>
              <a:rPr lang="en-IN" sz="1400" dirty="0"/>
              <a:t>td&gt;{{student.Name | myTitle:student.Gender}}&lt;/td</a:t>
            </a:r>
            <a:r>
              <a:rPr lang="en-IN" sz="1400" dirty="0" smtClean="0"/>
              <a:t>&gt;</a:t>
            </a:r>
            <a:endParaRPr lang="en-IN" sz="1400" dirty="0"/>
          </a:p>
        </p:txBody>
      </p:sp>
    </p:spTree>
    <p:extLst>
      <p:ext uri="{BB962C8B-B14F-4D97-AF65-F5344CB8AC3E}">
        <p14:creationId xmlns:p14="http://schemas.microsoft.com/office/powerpoint/2010/main" val="31406676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09550"/>
            <a:ext cx="6339155" cy="369332"/>
          </a:xfrm>
        </p:spPr>
        <p:txBody>
          <a:bodyPr/>
          <a:lstStyle/>
          <a:p>
            <a:r>
              <a:rPr lang="en-US" b="1" dirty="0">
                <a:solidFill>
                  <a:srgbClr val="0070C0"/>
                </a:solidFill>
              </a:rPr>
              <a:t>Method decorators:</a:t>
            </a:r>
            <a:endParaRPr lang="en-IN" b="1" dirty="0">
              <a:solidFill>
                <a:srgbClr val="0070C0"/>
              </a:solidFill>
            </a:endParaRPr>
          </a:p>
        </p:txBody>
      </p:sp>
      <p:sp>
        <p:nvSpPr>
          <p:cNvPr id="5" name="Rounded Rectangle 4"/>
          <p:cNvSpPr/>
          <p:nvPr/>
        </p:nvSpPr>
        <p:spPr>
          <a:xfrm>
            <a:off x="533400" y="1885950"/>
            <a:ext cx="8229600" cy="2281476"/>
          </a:xfrm>
          <a:prstGeom prst="roundRect">
            <a:avLst/>
          </a:prstGeom>
          <a:solidFill>
            <a:schemeClr val="tx1"/>
          </a:solidFill>
        </p:spPr>
        <p:txBody>
          <a:bodyPr wrap="square">
            <a:spAutoFit/>
          </a:bodyPr>
          <a:lstStyle/>
          <a:p>
            <a:r>
              <a:rPr lang="en-US" sz="1600" b="1" dirty="0" smtClean="0">
                <a:solidFill>
                  <a:schemeClr val="bg1"/>
                </a:solidFill>
              </a:rPr>
              <a:t>OUTPUT :</a:t>
            </a:r>
          </a:p>
          <a:p>
            <a:endParaRPr lang="en-US" sz="1600" b="1" dirty="0">
              <a:solidFill>
                <a:schemeClr val="bg1"/>
              </a:solidFill>
            </a:endParaRPr>
          </a:p>
          <a:p>
            <a:r>
              <a:rPr lang="en-US" sz="1600" dirty="0">
                <a:solidFill>
                  <a:schemeClr val="bg1"/>
                </a:solidFill>
              </a:rPr>
              <a:t>target: [object Object]</a:t>
            </a:r>
          </a:p>
          <a:p>
            <a:r>
              <a:rPr lang="en-US" sz="1600" dirty="0">
                <a:solidFill>
                  <a:schemeClr val="bg1"/>
                </a:solidFill>
              </a:rPr>
              <a:t>methodName : print</a:t>
            </a:r>
          </a:p>
          <a:p>
            <a:r>
              <a:rPr lang="en-US" sz="1600" dirty="0">
                <a:solidFill>
                  <a:schemeClr val="bg1"/>
                </a:solidFill>
              </a:rPr>
              <a:t>descriptor : {"writable":true,"enumerable":true,"configurable":true}</a:t>
            </a:r>
          </a:p>
          <a:p>
            <a:r>
              <a:rPr lang="en-US" sz="1600" dirty="0">
                <a:solidFill>
                  <a:schemeClr val="bg1"/>
                </a:solidFill>
              </a:rPr>
              <a:t>target[methodName] : function (output) {</a:t>
            </a:r>
          </a:p>
          <a:p>
            <a:r>
              <a:rPr lang="en-US" sz="1600" dirty="0">
                <a:solidFill>
                  <a:schemeClr val="bg1"/>
                </a:solidFill>
              </a:rPr>
              <a:t>        console.log("ClassWithMethodDec.print(".concat(output, ") called."));</a:t>
            </a:r>
          </a:p>
          <a:p>
            <a:r>
              <a:rPr lang="en-US" sz="1600" dirty="0">
                <a:solidFill>
                  <a:schemeClr val="bg1"/>
                </a:solidFill>
              </a:rPr>
              <a:t>    }</a:t>
            </a:r>
          </a:p>
        </p:txBody>
      </p:sp>
    </p:spTree>
    <p:extLst>
      <p:ext uri="{BB962C8B-B14F-4D97-AF65-F5344CB8AC3E}">
        <p14:creationId xmlns:p14="http://schemas.microsoft.com/office/powerpoint/2010/main" val="41862051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6339155" cy="369332"/>
          </a:xfrm>
        </p:spPr>
        <p:txBody>
          <a:bodyPr/>
          <a:lstStyle/>
          <a:p>
            <a:r>
              <a:rPr lang="en-US" b="1" dirty="0">
                <a:solidFill>
                  <a:srgbClr val="0070C0"/>
                </a:solidFill>
              </a:rPr>
              <a:t>Parameter decorators:</a:t>
            </a:r>
            <a:endParaRPr lang="en-IN" b="1" dirty="0">
              <a:solidFill>
                <a:srgbClr val="0070C0"/>
              </a:solidFill>
            </a:endParaRPr>
          </a:p>
        </p:txBody>
      </p:sp>
      <p:sp>
        <p:nvSpPr>
          <p:cNvPr id="5" name="Rounded Rectangle 4"/>
          <p:cNvSpPr/>
          <p:nvPr/>
        </p:nvSpPr>
        <p:spPr>
          <a:xfrm>
            <a:off x="381000" y="438150"/>
            <a:ext cx="8229600" cy="4154329"/>
          </a:xfrm>
          <a:prstGeom prst="roundRect">
            <a:avLst/>
          </a:prstGeom>
          <a:solidFill>
            <a:schemeClr val="tx1"/>
          </a:solidFill>
        </p:spPr>
        <p:txBody>
          <a:bodyPr wrap="square">
            <a:spAutoFit/>
          </a:bodyPr>
          <a:lstStyle/>
          <a:p>
            <a:r>
              <a:rPr lang="en-US" sz="1400" dirty="0">
                <a:solidFill>
                  <a:schemeClr val="bg1"/>
                </a:solidFill>
              </a:rPr>
              <a:t>function parameterDec(target: any,</a:t>
            </a:r>
          </a:p>
          <a:p>
            <a:r>
              <a:rPr lang="en-US" sz="1400" dirty="0">
                <a:solidFill>
                  <a:schemeClr val="bg1"/>
                </a:solidFill>
              </a:rPr>
              <a:t> methodName: string,</a:t>
            </a:r>
          </a:p>
          <a:p>
            <a:r>
              <a:rPr lang="en-US" sz="1400" dirty="0">
                <a:solidFill>
                  <a:schemeClr val="bg1"/>
                </a:solidFill>
              </a:rPr>
              <a:t> parameterIndex: number) {</a:t>
            </a:r>
          </a:p>
          <a:p>
            <a:r>
              <a:rPr lang="en-US" sz="1400" dirty="0">
                <a:solidFill>
                  <a:schemeClr val="bg1"/>
                </a:solidFill>
              </a:rPr>
              <a:t> console.log(`target: ${target}`);</a:t>
            </a:r>
          </a:p>
          <a:p>
            <a:r>
              <a:rPr lang="en-US" sz="1400" dirty="0">
                <a:solidFill>
                  <a:schemeClr val="bg1"/>
                </a:solidFill>
              </a:rPr>
              <a:t> console.log(`methodName : ${methodName}`);</a:t>
            </a:r>
          </a:p>
          <a:p>
            <a:r>
              <a:rPr lang="en-US" sz="1400" dirty="0">
                <a:solidFill>
                  <a:schemeClr val="bg1"/>
                </a:solidFill>
              </a:rPr>
              <a:t> console.log(`parameterIndex : ${parameterIndex}`);</a:t>
            </a:r>
          </a:p>
          <a:p>
            <a:r>
              <a:rPr lang="en-US" sz="1400" dirty="0" smtClean="0">
                <a:solidFill>
                  <a:schemeClr val="bg1"/>
                </a:solidFill>
              </a:rPr>
              <a:t>}</a:t>
            </a:r>
          </a:p>
          <a:p>
            <a:endParaRPr lang="en-US" sz="1400" dirty="0" smtClean="0">
              <a:solidFill>
                <a:schemeClr val="bg1"/>
              </a:solidFill>
            </a:endParaRPr>
          </a:p>
          <a:p>
            <a:r>
              <a:rPr lang="en-US" sz="1400" dirty="0">
                <a:solidFill>
                  <a:schemeClr val="bg1"/>
                </a:solidFill>
              </a:rPr>
              <a:t>class ClassWithParamDec {</a:t>
            </a:r>
          </a:p>
          <a:p>
            <a:r>
              <a:rPr lang="en-US" sz="1400" dirty="0">
                <a:solidFill>
                  <a:schemeClr val="bg1"/>
                </a:solidFill>
              </a:rPr>
              <a:t> print(@parameterDec value: string) {</a:t>
            </a:r>
          </a:p>
          <a:p>
            <a:r>
              <a:rPr lang="en-US" sz="1400" dirty="0">
                <a:solidFill>
                  <a:schemeClr val="bg1"/>
                </a:solidFill>
              </a:rPr>
              <a:t> }</a:t>
            </a:r>
          </a:p>
          <a:p>
            <a:r>
              <a:rPr lang="en-US" sz="1400" dirty="0" smtClean="0">
                <a:solidFill>
                  <a:schemeClr val="bg1"/>
                </a:solidFill>
              </a:rPr>
              <a:t>}</a:t>
            </a:r>
          </a:p>
          <a:p>
            <a:endParaRPr lang="en-US" sz="1400" dirty="0">
              <a:solidFill>
                <a:schemeClr val="bg1"/>
              </a:solidFill>
            </a:endParaRPr>
          </a:p>
          <a:p>
            <a:r>
              <a:rPr lang="en-US" sz="1400" dirty="0">
                <a:solidFill>
                  <a:schemeClr val="bg1"/>
                </a:solidFill>
              </a:rPr>
              <a:t>OUTPUT </a:t>
            </a:r>
            <a:r>
              <a:rPr lang="en-US" sz="1400" dirty="0" smtClean="0">
                <a:solidFill>
                  <a:schemeClr val="bg1"/>
                </a:solidFill>
              </a:rPr>
              <a:t>:</a:t>
            </a:r>
          </a:p>
          <a:p>
            <a:r>
              <a:rPr lang="en-US" sz="1400" dirty="0" smtClean="0">
                <a:solidFill>
                  <a:schemeClr val="bg1"/>
                </a:solidFill>
              </a:rPr>
              <a:t>target</a:t>
            </a:r>
            <a:r>
              <a:rPr lang="en-US" sz="1400" dirty="0">
                <a:solidFill>
                  <a:schemeClr val="bg1"/>
                </a:solidFill>
              </a:rPr>
              <a:t>: [object Object]</a:t>
            </a:r>
          </a:p>
          <a:p>
            <a:r>
              <a:rPr lang="en-US" sz="1400" dirty="0">
                <a:solidFill>
                  <a:schemeClr val="bg1"/>
                </a:solidFill>
              </a:rPr>
              <a:t>methodName : print</a:t>
            </a:r>
          </a:p>
          <a:p>
            <a:r>
              <a:rPr lang="en-US" sz="1400" dirty="0">
                <a:solidFill>
                  <a:schemeClr val="bg1"/>
                </a:solidFill>
              </a:rPr>
              <a:t>parameterIndex : 0</a:t>
            </a:r>
            <a:endParaRPr lang="en-US" sz="1400" dirty="0" smtClean="0">
              <a:solidFill>
                <a:schemeClr val="bg1"/>
              </a:solidFill>
            </a:endParaRPr>
          </a:p>
        </p:txBody>
      </p:sp>
    </p:spTree>
    <p:extLst>
      <p:ext uri="{BB962C8B-B14F-4D97-AF65-F5344CB8AC3E}">
        <p14:creationId xmlns:p14="http://schemas.microsoft.com/office/powerpoint/2010/main" val="20255487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445" y="343566"/>
            <a:ext cx="2971292" cy="369332"/>
          </a:xfrm>
        </p:spPr>
        <p:txBody>
          <a:bodyPr/>
          <a:lstStyle/>
          <a:p>
            <a:r>
              <a:rPr lang="en-IN" b="1" dirty="0">
                <a:solidFill>
                  <a:srgbClr val="0070C0"/>
                </a:solidFill>
              </a:rPr>
              <a:t>Angular </a:t>
            </a:r>
            <a:r>
              <a:rPr lang="en-IN" b="1" dirty="0" smtClean="0">
                <a:solidFill>
                  <a:srgbClr val="0070C0"/>
                </a:solidFill>
              </a:rPr>
              <a:t>Decorators</a:t>
            </a:r>
            <a:endParaRPr lang="en-IN" b="1" dirty="0">
              <a:solidFill>
                <a:srgbClr val="0070C0"/>
              </a:solidFill>
            </a:endParaRPr>
          </a:p>
        </p:txBody>
      </p:sp>
      <p:sp>
        <p:nvSpPr>
          <p:cNvPr id="4" name="Rectangle 3"/>
          <p:cNvSpPr/>
          <p:nvPr/>
        </p:nvSpPr>
        <p:spPr>
          <a:xfrm>
            <a:off x="268904" y="712898"/>
            <a:ext cx="8185935" cy="1477328"/>
          </a:xfrm>
          <a:prstGeom prst="rect">
            <a:avLst/>
          </a:prstGeom>
        </p:spPr>
        <p:txBody>
          <a:bodyPr wrap="square">
            <a:spAutoFit/>
          </a:bodyPr>
          <a:lstStyle/>
          <a:p>
            <a:pPr marL="285750" indent="-285750" algn="just">
              <a:buFontTx/>
              <a:buChar char="-"/>
            </a:pPr>
            <a:r>
              <a:rPr lang="en-US" dirty="0" smtClean="0"/>
              <a:t>Decorators </a:t>
            </a:r>
            <a:r>
              <a:rPr lang="en-US" dirty="0"/>
              <a:t>are the features of Typescript and are implemented as functions. </a:t>
            </a:r>
            <a:endParaRPr lang="en-US" dirty="0" smtClean="0"/>
          </a:p>
          <a:p>
            <a:pPr marL="285750" indent="-285750" algn="just">
              <a:buFontTx/>
              <a:buChar char="-"/>
            </a:pPr>
            <a:endParaRPr lang="en-US" dirty="0" smtClean="0"/>
          </a:p>
          <a:p>
            <a:pPr marL="285750" indent="-285750" algn="just">
              <a:buFontTx/>
              <a:buChar char="-"/>
            </a:pPr>
            <a:r>
              <a:rPr lang="en-US" dirty="0" smtClean="0"/>
              <a:t>The </a:t>
            </a:r>
            <a:r>
              <a:rPr lang="en-US" dirty="0"/>
              <a:t>name of the decorator starts with @ symbol following by brackets and arguments. </a:t>
            </a:r>
            <a:endParaRPr lang="en-US" dirty="0" smtClean="0"/>
          </a:p>
          <a:p>
            <a:pPr marL="285750" indent="-285750" algn="just">
              <a:buFontTx/>
              <a:buChar char="-"/>
            </a:pPr>
            <a:endParaRPr lang="en-IN" dirty="0"/>
          </a:p>
        </p:txBody>
      </p:sp>
      <p:pic>
        <p:nvPicPr>
          <p:cNvPr id="6" name="Picture 5"/>
          <p:cNvPicPr>
            <a:picLocks noChangeAspect="1"/>
          </p:cNvPicPr>
          <p:nvPr/>
        </p:nvPicPr>
        <p:blipFill>
          <a:blip r:embed="rId2"/>
          <a:stretch>
            <a:fillRect/>
          </a:stretch>
        </p:blipFill>
        <p:spPr>
          <a:xfrm>
            <a:off x="2286000" y="1733551"/>
            <a:ext cx="4151744" cy="2362199"/>
          </a:xfrm>
          <a:prstGeom prst="rect">
            <a:avLst/>
          </a:prstGeom>
        </p:spPr>
      </p:pic>
      <p:sp>
        <p:nvSpPr>
          <p:cNvPr id="7" name="Rectangle 6"/>
          <p:cNvSpPr/>
          <p:nvPr/>
        </p:nvSpPr>
        <p:spPr>
          <a:xfrm>
            <a:off x="366445" y="4270282"/>
            <a:ext cx="8429090" cy="646331"/>
          </a:xfrm>
          <a:prstGeom prst="rect">
            <a:avLst/>
          </a:prstGeom>
        </p:spPr>
        <p:txBody>
          <a:bodyPr wrap="square">
            <a:spAutoFit/>
          </a:bodyPr>
          <a:lstStyle/>
          <a:p>
            <a:r>
              <a:rPr lang="en-US" dirty="0">
                <a:solidFill>
                  <a:srgbClr val="000000"/>
                </a:solidFill>
                <a:latin typeface="arial" panose="020B0604020202020204" pitchFamily="34" charset="0"/>
              </a:rPr>
              <a:t> </a:t>
            </a:r>
            <a:r>
              <a:rPr lang="en-US" dirty="0" smtClean="0">
                <a:solidFill>
                  <a:srgbClr val="000000"/>
                </a:solidFill>
                <a:latin typeface="arial" panose="020B0604020202020204" pitchFamily="34" charset="0"/>
              </a:rPr>
              <a:t>-The</a:t>
            </a:r>
            <a:r>
              <a:rPr lang="en-US" dirty="0">
                <a:solidFill>
                  <a:srgbClr val="000000"/>
                </a:solidFill>
                <a:latin typeface="arial" panose="020B0604020202020204" pitchFamily="34" charset="0"/>
              </a:rPr>
              <a:t> </a:t>
            </a:r>
            <a:r>
              <a:rPr lang="en-US" b="1" dirty="0">
                <a:solidFill>
                  <a:srgbClr val="000000"/>
                </a:solidFill>
                <a:latin typeface="arial" panose="020B0604020202020204" pitchFamily="34" charset="0"/>
              </a:rPr>
              <a:t>@NgModule</a:t>
            </a:r>
            <a:r>
              <a:rPr lang="en-US" dirty="0">
                <a:solidFill>
                  <a:srgbClr val="000000"/>
                </a:solidFill>
                <a:latin typeface="arial" panose="020B0604020202020204" pitchFamily="34" charset="0"/>
              </a:rPr>
              <a:t> decorator provides the necessary metadata to make the </a:t>
            </a:r>
            <a:endParaRPr lang="en-US" dirty="0" smtClean="0">
              <a:solidFill>
                <a:srgbClr val="000000"/>
              </a:solidFill>
              <a:latin typeface="arial" panose="020B0604020202020204" pitchFamily="34" charset="0"/>
            </a:endParaRPr>
          </a:p>
          <a:p>
            <a:r>
              <a:rPr lang="en-US" dirty="0">
                <a:solidFill>
                  <a:srgbClr val="000000"/>
                </a:solidFill>
                <a:latin typeface="arial" panose="020B0604020202020204" pitchFamily="34" charset="0"/>
              </a:rPr>
              <a:t> </a:t>
            </a:r>
            <a:r>
              <a:rPr lang="en-US" dirty="0" smtClean="0">
                <a:solidFill>
                  <a:srgbClr val="000000"/>
                </a:solidFill>
                <a:latin typeface="arial" panose="020B0604020202020204" pitchFamily="34" charset="0"/>
              </a:rPr>
              <a:t>  AppModule </a:t>
            </a:r>
            <a:r>
              <a:rPr lang="en-US" dirty="0">
                <a:solidFill>
                  <a:srgbClr val="000000"/>
                </a:solidFill>
                <a:latin typeface="arial" panose="020B0604020202020204" pitchFamily="34" charset="0"/>
              </a:rPr>
              <a:t>class as a module.</a:t>
            </a:r>
            <a:endParaRPr lang="en-IN" dirty="0"/>
          </a:p>
        </p:txBody>
      </p:sp>
    </p:spTree>
    <p:extLst>
      <p:ext uri="{BB962C8B-B14F-4D97-AF65-F5344CB8AC3E}">
        <p14:creationId xmlns:p14="http://schemas.microsoft.com/office/powerpoint/2010/main" val="7980761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000" y="361950"/>
            <a:ext cx="8305800" cy="923330"/>
          </a:xfrm>
          <a:prstGeom prst="rect">
            <a:avLst/>
          </a:prstGeom>
          <a:solidFill>
            <a:schemeClr val="accent6">
              <a:lumMod val="20000"/>
              <a:lumOff val="80000"/>
            </a:schemeClr>
          </a:solidFill>
        </p:spPr>
        <p:txBody>
          <a:bodyPr wrap="square">
            <a:spAutoFit/>
          </a:bodyPr>
          <a:lstStyle/>
          <a:p>
            <a:pPr algn="just"/>
            <a:r>
              <a:rPr lang="en-US" dirty="0"/>
              <a:t>Note: If you want to create a module in angular, then you must decorate your class with @NgModule decorator. Once a class is decorated with @NgModule decorator, then only the class works as a module.</a:t>
            </a:r>
            <a:endParaRPr lang="en-IN" dirty="0"/>
          </a:p>
        </p:txBody>
      </p:sp>
      <p:sp>
        <p:nvSpPr>
          <p:cNvPr id="4" name="Rectangle 3"/>
          <p:cNvSpPr/>
          <p:nvPr/>
        </p:nvSpPr>
        <p:spPr>
          <a:xfrm>
            <a:off x="277402" y="1504950"/>
            <a:ext cx="3339376" cy="369332"/>
          </a:xfrm>
          <a:prstGeom prst="rect">
            <a:avLst/>
          </a:prstGeom>
        </p:spPr>
        <p:txBody>
          <a:bodyPr wrap="none">
            <a:spAutoFit/>
          </a:bodyPr>
          <a:lstStyle/>
          <a:p>
            <a:pPr algn="just" fontAlgn="base"/>
            <a:r>
              <a:rPr lang="en-IN" b="1" dirty="0">
                <a:solidFill>
                  <a:srgbClr val="000000"/>
                </a:solidFill>
                <a:latin typeface="arial" panose="020B0604020202020204" pitchFamily="34" charset="0"/>
              </a:rPr>
              <a:t>Commonly used Decorators:</a:t>
            </a:r>
            <a:endParaRPr lang="en-IN" b="1" i="0" dirty="0">
              <a:solidFill>
                <a:srgbClr val="3A3A3A"/>
              </a:solidFill>
              <a:effectLst/>
              <a:latin typeface="-apple-system"/>
            </a:endParaRPr>
          </a:p>
        </p:txBody>
      </p:sp>
      <p:sp>
        <p:nvSpPr>
          <p:cNvPr id="5" name="Rectangle 4"/>
          <p:cNvSpPr/>
          <p:nvPr/>
        </p:nvSpPr>
        <p:spPr>
          <a:xfrm>
            <a:off x="277402" y="1962150"/>
            <a:ext cx="4572000" cy="1200329"/>
          </a:xfrm>
          <a:prstGeom prst="rect">
            <a:avLst/>
          </a:prstGeom>
        </p:spPr>
        <p:txBody>
          <a:bodyPr>
            <a:spAutoFit/>
          </a:bodyPr>
          <a:lstStyle/>
          <a:p>
            <a:r>
              <a:rPr lang="en-US" dirty="0">
                <a:solidFill>
                  <a:srgbClr val="002060"/>
                </a:solidFill>
              </a:rPr>
              <a:t>@NgModule to define a module.</a:t>
            </a:r>
          </a:p>
          <a:p>
            <a:r>
              <a:rPr lang="en-US" dirty="0">
                <a:solidFill>
                  <a:srgbClr val="002060"/>
                </a:solidFill>
              </a:rPr>
              <a:t>@Component to define components.</a:t>
            </a:r>
          </a:p>
          <a:p>
            <a:r>
              <a:rPr lang="en-US" dirty="0">
                <a:solidFill>
                  <a:srgbClr val="002060"/>
                </a:solidFill>
              </a:rPr>
              <a:t>@Injectable to define services.</a:t>
            </a:r>
          </a:p>
          <a:p>
            <a:r>
              <a:rPr lang="en-US" dirty="0">
                <a:solidFill>
                  <a:srgbClr val="002060"/>
                </a:solidFill>
              </a:rPr>
              <a:t>@Input and @Output to define properties</a:t>
            </a:r>
            <a:endParaRPr lang="en-IN" dirty="0">
              <a:solidFill>
                <a:srgbClr val="002060"/>
              </a:solidFill>
            </a:endParaRPr>
          </a:p>
        </p:txBody>
      </p:sp>
      <p:sp>
        <p:nvSpPr>
          <p:cNvPr id="6" name="Rectangle 5"/>
          <p:cNvSpPr/>
          <p:nvPr/>
        </p:nvSpPr>
        <p:spPr>
          <a:xfrm>
            <a:off x="313790" y="3520059"/>
            <a:ext cx="8440220" cy="1477328"/>
          </a:xfrm>
          <a:prstGeom prst="rect">
            <a:avLst/>
          </a:prstGeom>
          <a:solidFill>
            <a:schemeClr val="accent6">
              <a:lumMod val="20000"/>
              <a:lumOff val="80000"/>
            </a:schemeClr>
          </a:solidFill>
        </p:spPr>
        <p:txBody>
          <a:bodyPr wrap="square">
            <a:spAutoFit/>
          </a:bodyPr>
          <a:lstStyle/>
          <a:p>
            <a:pPr algn="just"/>
            <a:r>
              <a:rPr lang="en-US" dirty="0"/>
              <a:t>Note: All the above built-in decorators are imported from @angular/core library and so before using the above decorator, you first need to import the decorators from @angular/core library. </a:t>
            </a:r>
            <a:endParaRPr lang="en-US" dirty="0" smtClean="0"/>
          </a:p>
          <a:p>
            <a:pPr algn="just"/>
            <a:endParaRPr lang="en-IN" b="1" dirty="0" smtClean="0"/>
          </a:p>
          <a:p>
            <a:pPr algn="just"/>
            <a:r>
              <a:rPr lang="en-IN" b="1" dirty="0" smtClean="0"/>
              <a:t>import </a:t>
            </a:r>
            <a:r>
              <a:rPr lang="en-IN" b="1" dirty="0"/>
              <a:t>{ Component } from ‘@angular/core’;</a:t>
            </a:r>
            <a:endParaRPr lang="en-IN" dirty="0"/>
          </a:p>
        </p:txBody>
      </p:sp>
    </p:spTree>
    <p:extLst>
      <p:ext uri="{BB962C8B-B14F-4D97-AF65-F5344CB8AC3E}">
        <p14:creationId xmlns:p14="http://schemas.microsoft.com/office/powerpoint/2010/main" val="13440739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3809" y="296406"/>
            <a:ext cx="4495292" cy="369332"/>
          </a:xfrm>
        </p:spPr>
        <p:txBody>
          <a:bodyPr/>
          <a:lstStyle/>
          <a:p>
            <a:r>
              <a:rPr lang="en-US" b="1" dirty="0">
                <a:solidFill>
                  <a:srgbClr val="0070C0"/>
                </a:solidFill>
              </a:rPr>
              <a:t>Types of Decorators in Angular</a:t>
            </a:r>
            <a:r>
              <a:rPr lang="en-US" b="1" dirty="0" smtClean="0">
                <a:solidFill>
                  <a:srgbClr val="0070C0"/>
                </a:solidFill>
              </a:rPr>
              <a:t>:</a:t>
            </a:r>
            <a:endParaRPr lang="en-IN" dirty="0">
              <a:solidFill>
                <a:srgbClr val="0070C0"/>
              </a:solidFill>
            </a:endParaRPr>
          </a:p>
        </p:txBody>
      </p:sp>
      <p:sp>
        <p:nvSpPr>
          <p:cNvPr id="3" name="Rectangle 2"/>
          <p:cNvSpPr/>
          <p:nvPr/>
        </p:nvSpPr>
        <p:spPr>
          <a:xfrm>
            <a:off x="423809" y="971550"/>
            <a:ext cx="8382000" cy="2862322"/>
          </a:xfrm>
          <a:prstGeom prst="rect">
            <a:avLst/>
          </a:prstGeom>
          <a:solidFill>
            <a:schemeClr val="accent3">
              <a:lumMod val="20000"/>
              <a:lumOff val="80000"/>
            </a:schemeClr>
          </a:solidFill>
        </p:spPr>
        <p:style>
          <a:lnRef idx="2">
            <a:schemeClr val="accent1"/>
          </a:lnRef>
          <a:fillRef idx="1">
            <a:schemeClr val="lt1"/>
          </a:fillRef>
          <a:effectRef idx="0">
            <a:schemeClr val="accent1"/>
          </a:effectRef>
          <a:fontRef idx="minor">
            <a:schemeClr val="dk1"/>
          </a:fontRef>
        </p:style>
        <p:txBody>
          <a:bodyPr wrap="square">
            <a:spAutoFit/>
          </a:bodyPr>
          <a:lstStyle/>
          <a:p>
            <a:pPr algn="just" fontAlgn="base">
              <a:buFont typeface="+mj-lt"/>
              <a:buAutoNum type="arabicPeriod"/>
            </a:pPr>
            <a:r>
              <a:rPr lang="en-US" b="1" dirty="0">
                <a:solidFill>
                  <a:srgbClr val="000000"/>
                </a:solidFill>
                <a:latin typeface="arial" panose="020B0604020202020204" pitchFamily="34" charset="0"/>
              </a:rPr>
              <a:t>Class Decorators:</a:t>
            </a:r>
            <a:r>
              <a:rPr lang="en-US" dirty="0">
                <a:solidFill>
                  <a:srgbClr val="000000"/>
                </a:solidFill>
                <a:latin typeface="arial" panose="020B0604020202020204" pitchFamily="34" charset="0"/>
              </a:rPr>
              <a:t> @Component and @</a:t>
            </a:r>
            <a:r>
              <a:rPr lang="en-US" dirty="0" smtClean="0">
                <a:solidFill>
                  <a:srgbClr val="000000"/>
                </a:solidFill>
                <a:latin typeface="arial" panose="020B0604020202020204" pitchFamily="34" charset="0"/>
              </a:rPr>
              <a:t>NgModule</a:t>
            </a:r>
          </a:p>
          <a:p>
            <a:pPr algn="just" fontAlgn="base">
              <a:buFont typeface="+mj-lt"/>
              <a:buAutoNum type="arabicPeriod"/>
            </a:pPr>
            <a:endParaRPr lang="en-US" dirty="0">
              <a:solidFill>
                <a:srgbClr val="3A3A3A"/>
              </a:solidFill>
              <a:latin typeface="-apple-system"/>
            </a:endParaRPr>
          </a:p>
          <a:p>
            <a:pPr algn="just" fontAlgn="base">
              <a:buFont typeface="+mj-lt"/>
              <a:buAutoNum type="arabicPeriod"/>
            </a:pPr>
            <a:r>
              <a:rPr lang="en-US" b="1" dirty="0">
                <a:solidFill>
                  <a:srgbClr val="000000"/>
                </a:solidFill>
                <a:latin typeface="arial" panose="020B0604020202020204" pitchFamily="34" charset="0"/>
              </a:rPr>
              <a:t>Property Decorators:</a:t>
            </a:r>
            <a:r>
              <a:rPr lang="en-US" dirty="0">
                <a:solidFill>
                  <a:srgbClr val="000000"/>
                </a:solidFill>
                <a:latin typeface="arial" panose="020B0604020202020204" pitchFamily="34" charset="0"/>
              </a:rPr>
              <a:t> @Input and @Output (These two decorators are used inside a class</a:t>
            </a:r>
            <a:r>
              <a:rPr lang="en-US" dirty="0" smtClean="0">
                <a:solidFill>
                  <a:srgbClr val="000000"/>
                </a:solidFill>
                <a:latin typeface="arial" panose="020B0604020202020204" pitchFamily="34" charset="0"/>
              </a:rPr>
              <a:t>)</a:t>
            </a:r>
          </a:p>
          <a:p>
            <a:pPr algn="just" fontAlgn="base">
              <a:buFont typeface="+mj-lt"/>
              <a:buAutoNum type="arabicPeriod"/>
            </a:pPr>
            <a:endParaRPr lang="en-US" dirty="0">
              <a:solidFill>
                <a:srgbClr val="3A3A3A"/>
              </a:solidFill>
              <a:latin typeface="-apple-system"/>
            </a:endParaRPr>
          </a:p>
          <a:p>
            <a:pPr algn="just" fontAlgn="base">
              <a:buFont typeface="+mj-lt"/>
              <a:buAutoNum type="arabicPeriod"/>
            </a:pPr>
            <a:r>
              <a:rPr lang="en-US" b="1" dirty="0">
                <a:solidFill>
                  <a:srgbClr val="000000"/>
                </a:solidFill>
                <a:latin typeface="arial" panose="020B0604020202020204" pitchFamily="34" charset="0"/>
              </a:rPr>
              <a:t>Method Decorators:</a:t>
            </a:r>
            <a:r>
              <a:rPr lang="en-US" dirty="0">
                <a:solidFill>
                  <a:srgbClr val="000000"/>
                </a:solidFill>
                <a:latin typeface="arial" panose="020B0604020202020204" pitchFamily="34" charset="0"/>
              </a:rPr>
              <a:t> @HostListener (This decorator is used for methods inside a class like a click, mouse hover, etc</a:t>
            </a:r>
            <a:r>
              <a:rPr lang="en-US" dirty="0" smtClean="0">
                <a:solidFill>
                  <a:srgbClr val="000000"/>
                </a:solidFill>
                <a:latin typeface="arial" panose="020B0604020202020204" pitchFamily="34" charset="0"/>
              </a:rPr>
              <a:t>.)</a:t>
            </a:r>
          </a:p>
          <a:p>
            <a:pPr algn="just" fontAlgn="base">
              <a:buFont typeface="+mj-lt"/>
              <a:buAutoNum type="arabicPeriod"/>
            </a:pPr>
            <a:endParaRPr lang="en-US" dirty="0">
              <a:solidFill>
                <a:srgbClr val="3A3A3A"/>
              </a:solidFill>
              <a:latin typeface="-apple-system"/>
            </a:endParaRPr>
          </a:p>
          <a:p>
            <a:pPr algn="just" fontAlgn="base">
              <a:buFont typeface="+mj-lt"/>
              <a:buAutoNum type="arabicPeriod"/>
            </a:pPr>
            <a:r>
              <a:rPr lang="en-US" b="1" dirty="0">
                <a:solidFill>
                  <a:srgbClr val="000000"/>
                </a:solidFill>
                <a:latin typeface="arial" panose="020B0604020202020204" pitchFamily="34" charset="0"/>
              </a:rPr>
              <a:t>Parameter Decorators:</a:t>
            </a:r>
            <a:r>
              <a:rPr lang="en-US" dirty="0">
                <a:solidFill>
                  <a:srgbClr val="000000"/>
                </a:solidFill>
                <a:latin typeface="arial" panose="020B0604020202020204" pitchFamily="34" charset="0"/>
              </a:rPr>
              <a:t> @Inject (This decorator is used inside </a:t>
            </a:r>
            <a:r>
              <a:rPr lang="en-IN" dirty="0">
                <a:solidFill>
                  <a:srgbClr val="000000"/>
                </a:solidFill>
                <a:latin typeface="arial" panose="020B0604020202020204" pitchFamily="34" charset="0"/>
              </a:rPr>
              <a:t>class constructor</a:t>
            </a:r>
            <a:r>
              <a:rPr lang="en-IN" dirty="0"/>
              <a:t>).</a:t>
            </a:r>
            <a:endParaRPr lang="en-US" b="0" i="0" dirty="0">
              <a:solidFill>
                <a:srgbClr val="3A3A3A"/>
              </a:solidFill>
              <a:effectLst/>
              <a:latin typeface="-apple-system"/>
            </a:endParaRPr>
          </a:p>
        </p:txBody>
      </p:sp>
      <p:sp>
        <p:nvSpPr>
          <p:cNvPr id="4" name="Rectangle 3"/>
          <p:cNvSpPr/>
          <p:nvPr/>
        </p:nvSpPr>
        <p:spPr>
          <a:xfrm>
            <a:off x="423809" y="4324350"/>
            <a:ext cx="8381999" cy="369332"/>
          </a:xfrm>
          <a:prstGeom prst="rect">
            <a:avLst/>
          </a:prstGeom>
          <a:solidFill>
            <a:schemeClr val="accent6">
              <a:lumMod val="20000"/>
              <a:lumOff val="80000"/>
            </a:schemeClr>
          </a:solidFill>
        </p:spPr>
        <p:txBody>
          <a:bodyPr wrap="square">
            <a:spAutoFit/>
          </a:bodyPr>
          <a:lstStyle/>
          <a:p>
            <a:r>
              <a:rPr lang="en-US" b="1" dirty="0">
                <a:solidFill>
                  <a:srgbClr val="000000"/>
                </a:solidFill>
                <a:latin typeface="arial" panose="020B0604020202020204" pitchFamily="34" charset="0"/>
              </a:rPr>
              <a:t>Note:</a:t>
            </a:r>
            <a:r>
              <a:rPr lang="en-US" dirty="0">
                <a:solidFill>
                  <a:srgbClr val="000000"/>
                </a:solidFill>
                <a:latin typeface="arial" panose="020B0604020202020204" pitchFamily="34" charset="0"/>
              </a:rPr>
              <a:t> In Angular, each decorator has a unique role.</a:t>
            </a:r>
            <a:endParaRPr lang="en-IN" dirty="0"/>
          </a:p>
        </p:txBody>
      </p:sp>
    </p:spTree>
    <p:extLst>
      <p:ext uri="{BB962C8B-B14F-4D97-AF65-F5344CB8AC3E}">
        <p14:creationId xmlns:p14="http://schemas.microsoft.com/office/powerpoint/2010/main" val="426278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0" y="2"/>
            <a:ext cx="9144000" cy="5143498"/>
            <a:chOff x="0" y="0"/>
            <a:chExt cx="9144000" cy="5143498"/>
          </a:xfrm>
        </p:grpSpPr>
        <p:pic>
          <p:nvPicPr>
            <p:cNvPr id="4" name="object 4"/>
            <p:cNvPicPr/>
            <p:nvPr/>
          </p:nvPicPr>
          <p:blipFill>
            <a:blip r:embed="rId2" cstate="print"/>
            <a:stretch>
              <a:fillRect/>
            </a:stretch>
          </p:blipFill>
          <p:spPr>
            <a:xfrm>
              <a:off x="0" y="0"/>
              <a:ext cx="9144000" cy="5143498"/>
            </a:xfrm>
            <a:prstGeom prst="rect">
              <a:avLst/>
            </a:prstGeom>
          </p:spPr>
        </p:pic>
        <p:sp>
          <p:nvSpPr>
            <p:cNvPr id="5" name="object 5"/>
            <p:cNvSpPr/>
            <p:nvPr/>
          </p:nvSpPr>
          <p:spPr>
            <a:xfrm>
              <a:off x="7294946" y="387220"/>
              <a:ext cx="6350" cy="183515"/>
            </a:xfrm>
            <a:custGeom>
              <a:avLst/>
              <a:gdLst/>
              <a:ahLst/>
              <a:cxnLst/>
              <a:rect l="l" t="t" r="r" b="b"/>
              <a:pathLst>
                <a:path w="6350" h="183515">
                  <a:moveTo>
                    <a:pt x="6185" y="0"/>
                  </a:moveTo>
                  <a:lnTo>
                    <a:pt x="0" y="0"/>
                  </a:lnTo>
                  <a:lnTo>
                    <a:pt x="0" y="183030"/>
                  </a:lnTo>
                  <a:lnTo>
                    <a:pt x="6185" y="183030"/>
                  </a:lnTo>
                  <a:lnTo>
                    <a:pt x="6185" y="0"/>
                  </a:lnTo>
                  <a:close/>
                </a:path>
              </a:pathLst>
            </a:custGeom>
            <a:solidFill>
              <a:srgbClr val="FFFFFF"/>
            </a:solidFill>
          </p:spPr>
          <p:txBody>
            <a:bodyPr wrap="square" lIns="0" tIns="0" rIns="0" bIns="0" rtlCol="0"/>
            <a:lstStyle/>
            <a:p>
              <a:endParaRPr dirty="0"/>
            </a:p>
          </p:txBody>
        </p:sp>
        <p:pic>
          <p:nvPicPr>
            <p:cNvPr id="6" name="object 6"/>
            <p:cNvPicPr/>
            <p:nvPr/>
          </p:nvPicPr>
          <p:blipFill>
            <a:blip r:embed="rId3" cstate="print"/>
            <a:stretch>
              <a:fillRect/>
            </a:stretch>
          </p:blipFill>
          <p:spPr>
            <a:xfrm>
              <a:off x="6204287" y="286444"/>
              <a:ext cx="70097" cy="68900"/>
            </a:xfrm>
            <a:prstGeom prst="rect">
              <a:avLst/>
            </a:prstGeom>
          </p:spPr>
        </p:pic>
        <p:sp>
          <p:nvSpPr>
            <p:cNvPr id="7" name="object 7"/>
            <p:cNvSpPr/>
            <p:nvPr/>
          </p:nvSpPr>
          <p:spPr>
            <a:xfrm>
              <a:off x="6311497" y="286451"/>
              <a:ext cx="70485" cy="69215"/>
            </a:xfrm>
            <a:custGeom>
              <a:avLst/>
              <a:gdLst/>
              <a:ahLst/>
              <a:cxnLst/>
              <a:rect l="l" t="t" r="r" b="b"/>
              <a:pathLst>
                <a:path w="70485" h="69214">
                  <a:moveTo>
                    <a:pt x="70097" y="0"/>
                  </a:moveTo>
                  <a:lnTo>
                    <a:pt x="0" y="0"/>
                  </a:lnTo>
                  <a:lnTo>
                    <a:pt x="0" y="68893"/>
                  </a:lnTo>
                  <a:lnTo>
                    <a:pt x="70097" y="68893"/>
                  </a:lnTo>
                  <a:lnTo>
                    <a:pt x="70097" y="0"/>
                  </a:lnTo>
                  <a:close/>
                </a:path>
              </a:pathLst>
            </a:custGeom>
            <a:solidFill>
              <a:srgbClr val="CE036A"/>
            </a:solidFill>
          </p:spPr>
          <p:txBody>
            <a:bodyPr wrap="square" lIns="0" tIns="0" rIns="0" bIns="0" rtlCol="0"/>
            <a:lstStyle/>
            <a:p>
              <a:endParaRPr dirty="0"/>
            </a:p>
          </p:txBody>
        </p:sp>
        <p:pic>
          <p:nvPicPr>
            <p:cNvPr id="8" name="object 8"/>
            <p:cNvPicPr/>
            <p:nvPr/>
          </p:nvPicPr>
          <p:blipFill>
            <a:blip r:embed="rId4" cstate="print"/>
            <a:stretch>
              <a:fillRect/>
            </a:stretch>
          </p:blipFill>
          <p:spPr>
            <a:xfrm>
              <a:off x="6097079" y="392363"/>
              <a:ext cx="70096" cy="69920"/>
            </a:xfrm>
            <a:prstGeom prst="rect">
              <a:avLst/>
            </a:prstGeom>
          </p:spPr>
        </p:pic>
        <p:sp>
          <p:nvSpPr>
            <p:cNvPr id="9" name="object 9"/>
            <p:cNvSpPr/>
            <p:nvPr/>
          </p:nvSpPr>
          <p:spPr>
            <a:xfrm>
              <a:off x="6204287" y="392363"/>
              <a:ext cx="70485" cy="70485"/>
            </a:xfrm>
            <a:custGeom>
              <a:avLst/>
              <a:gdLst/>
              <a:ahLst/>
              <a:cxnLst/>
              <a:rect l="l" t="t" r="r" b="b"/>
              <a:pathLst>
                <a:path w="70485" h="70484">
                  <a:moveTo>
                    <a:pt x="70097" y="0"/>
                  </a:moveTo>
                  <a:lnTo>
                    <a:pt x="0" y="0"/>
                  </a:lnTo>
                  <a:lnTo>
                    <a:pt x="0" y="69920"/>
                  </a:lnTo>
                  <a:lnTo>
                    <a:pt x="70097" y="69921"/>
                  </a:lnTo>
                  <a:lnTo>
                    <a:pt x="70097" y="0"/>
                  </a:lnTo>
                  <a:close/>
                </a:path>
              </a:pathLst>
            </a:custGeom>
            <a:solidFill>
              <a:srgbClr val="CE036A"/>
            </a:solidFill>
          </p:spPr>
          <p:txBody>
            <a:bodyPr wrap="square" lIns="0" tIns="0" rIns="0" bIns="0" rtlCol="0"/>
            <a:lstStyle/>
            <a:p>
              <a:endParaRPr dirty="0"/>
            </a:p>
          </p:txBody>
        </p:sp>
        <p:pic>
          <p:nvPicPr>
            <p:cNvPr id="10" name="object 10"/>
            <p:cNvPicPr/>
            <p:nvPr/>
          </p:nvPicPr>
          <p:blipFill>
            <a:blip r:embed="rId5" cstate="print"/>
            <a:stretch>
              <a:fillRect/>
            </a:stretch>
          </p:blipFill>
          <p:spPr>
            <a:xfrm>
              <a:off x="6311497" y="392363"/>
              <a:ext cx="70097" cy="69920"/>
            </a:xfrm>
            <a:prstGeom prst="rect">
              <a:avLst/>
            </a:prstGeom>
          </p:spPr>
        </p:pic>
        <p:sp>
          <p:nvSpPr>
            <p:cNvPr id="11" name="object 11"/>
            <p:cNvSpPr/>
            <p:nvPr/>
          </p:nvSpPr>
          <p:spPr>
            <a:xfrm>
              <a:off x="6097066" y="392366"/>
              <a:ext cx="391160" cy="177165"/>
            </a:xfrm>
            <a:custGeom>
              <a:avLst/>
              <a:gdLst/>
              <a:ahLst/>
              <a:cxnLst/>
              <a:rect l="l" t="t" r="r" b="b"/>
              <a:pathLst>
                <a:path w="391160" h="177165">
                  <a:moveTo>
                    <a:pt x="70104" y="106946"/>
                  </a:moveTo>
                  <a:lnTo>
                    <a:pt x="0" y="106946"/>
                  </a:lnTo>
                  <a:lnTo>
                    <a:pt x="12" y="176860"/>
                  </a:lnTo>
                  <a:lnTo>
                    <a:pt x="70104" y="176860"/>
                  </a:lnTo>
                  <a:lnTo>
                    <a:pt x="70104" y="106946"/>
                  </a:lnTo>
                  <a:close/>
                </a:path>
                <a:path w="391160" h="177165">
                  <a:moveTo>
                    <a:pt x="390702" y="0"/>
                  </a:moveTo>
                  <a:lnTo>
                    <a:pt x="320598" y="0"/>
                  </a:lnTo>
                  <a:lnTo>
                    <a:pt x="320598" y="69926"/>
                  </a:lnTo>
                  <a:lnTo>
                    <a:pt x="390702" y="69926"/>
                  </a:lnTo>
                  <a:lnTo>
                    <a:pt x="390702" y="0"/>
                  </a:lnTo>
                  <a:close/>
                </a:path>
              </a:pathLst>
            </a:custGeom>
            <a:solidFill>
              <a:srgbClr val="CE036A"/>
            </a:solidFill>
          </p:spPr>
          <p:txBody>
            <a:bodyPr wrap="square" lIns="0" tIns="0" rIns="0" bIns="0" rtlCol="0"/>
            <a:lstStyle/>
            <a:p>
              <a:endParaRPr dirty="0"/>
            </a:p>
          </p:txBody>
        </p:sp>
        <p:pic>
          <p:nvPicPr>
            <p:cNvPr id="12" name="object 12"/>
            <p:cNvPicPr/>
            <p:nvPr/>
          </p:nvPicPr>
          <p:blipFill>
            <a:blip r:embed="rId6" cstate="print"/>
            <a:stretch>
              <a:fillRect/>
            </a:stretch>
          </p:blipFill>
          <p:spPr>
            <a:xfrm>
              <a:off x="6204287" y="499299"/>
              <a:ext cx="70097" cy="69924"/>
            </a:xfrm>
            <a:prstGeom prst="rect">
              <a:avLst/>
            </a:prstGeom>
          </p:spPr>
        </p:pic>
        <p:sp>
          <p:nvSpPr>
            <p:cNvPr id="13" name="object 13"/>
            <p:cNvSpPr/>
            <p:nvPr/>
          </p:nvSpPr>
          <p:spPr>
            <a:xfrm>
              <a:off x="6311497" y="499303"/>
              <a:ext cx="70485" cy="70485"/>
            </a:xfrm>
            <a:custGeom>
              <a:avLst/>
              <a:gdLst/>
              <a:ahLst/>
              <a:cxnLst/>
              <a:rect l="l" t="t" r="r" b="b"/>
              <a:pathLst>
                <a:path w="70485" h="70484">
                  <a:moveTo>
                    <a:pt x="70097" y="0"/>
                  </a:moveTo>
                  <a:lnTo>
                    <a:pt x="0" y="0"/>
                  </a:lnTo>
                  <a:lnTo>
                    <a:pt x="0" y="69920"/>
                  </a:lnTo>
                  <a:lnTo>
                    <a:pt x="70097" y="69921"/>
                  </a:lnTo>
                  <a:lnTo>
                    <a:pt x="70097" y="0"/>
                  </a:lnTo>
                  <a:close/>
                </a:path>
              </a:pathLst>
            </a:custGeom>
            <a:solidFill>
              <a:srgbClr val="CE036A"/>
            </a:solidFill>
          </p:spPr>
          <p:txBody>
            <a:bodyPr wrap="square" lIns="0" tIns="0" rIns="0" bIns="0" rtlCol="0"/>
            <a:lstStyle/>
            <a:p>
              <a:endParaRPr dirty="0"/>
            </a:p>
          </p:txBody>
        </p:sp>
        <p:pic>
          <p:nvPicPr>
            <p:cNvPr id="14" name="object 14"/>
            <p:cNvPicPr/>
            <p:nvPr/>
          </p:nvPicPr>
          <p:blipFill>
            <a:blip r:embed="rId7" cstate="print"/>
            <a:stretch>
              <a:fillRect/>
            </a:stretch>
          </p:blipFill>
          <p:spPr>
            <a:xfrm>
              <a:off x="6417674" y="499299"/>
              <a:ext cx="70111" cy="69924"/>
            </a:xfrm>
            <a:prstGeom prst="rect">
              <a:avLst/>
            </a:prstGeom>
          </p:spPr>
        </p:pic>
        <p:sp>
          <p:nvSpPr>
            <p:cNvPr id="15" name="object 15"/>
            <p:cNvSpPr/>
            <p:nvPr/>
          </p:nvSpPr>
          <p:spPr>
            <a:xfrm>
              <a:off x="6204287" y="605212"/>
              <a:ext cx="70485" cy="70485"/>
            </a:xfrm>
            <a:custGeom>
              <a:avLst/>
              <a:gdLst/>
              <a:ahLst/>
              <a:cxnLst/>
              <a:rect l="l" t="t" r="r" b="b"/>
              <a:pathLst>
                <a:path w="70485" h="70484">
                  <a:moveTo>
                    <a:pt x="70097" y="0"/>
                  </a:moveTo>
                  <a:lnTo>
                    <a:pt x="0" y="0"/>
                  </a:lnTo>
                  <a:lnTo>
                    <a:pt x="0" y="69920"/>
                  </a:lnTo>
                  <a:lnTo>
                    <a:pt x="70097" y="69921"/>
                  </a:lnTo>
                  <a:lnTo>
                    <a:pt x="70097" y="0"/>
                  </a:lnTo>
                  <a:close/>
                </a:path>
              </a:pathLst>
            </a:custGeom>
            <a:solidFill>
              <a:srgbClr val="CE036A"/>
            </a:solidFill>
          </p:spPr>
          <p:txBody>
            <a:bodyPr wrap="square" lIns="0" tIns="0" rIns="0" bIns="0" rtlCol="0"/>
            <a:lstStyle/>
            <a:p>
              <a:endParaRPr dirty="0"/>
            </a:p>
          </p:txBody>
        </p:sp>
        <p:pic>
          <p:nvPicPr>
            <p:cNvPr id="16" name="object 16"/>
            <p:cNvPicPr/>
            <p:nvPr/>
          </p:nvPicPr>
          <p:blipFill>
            <a:blip r:embed="rId8" cstate="print"/>
            <a:stretch>
              <a:fillRect/>
            </a:stretch>
          </p:blipFill>
          <p:spPr>
            <a:xfrm>
              <a:off x="6311497" y="605212"/>
              <a:ext cx="70097" cy="69921"/>
            </a:xfrm>
            <a:prstGeom prst="rect">
              <a:avLst/>
            </a:prstGeom>
          </p:spPr>
        </p:pic>
      </p:grpSp>
      <p:sp>
        <p:nvSpPr>
          <p:cNvPr id="20" name="object 20"/>
          <p:cNvSpPr txBox="1">
            <a:spLocks noGrp="1"/>
          </p:cNvSpPr>
          <p:nvPr>
            <p:ph type="title"/>
          </p:nvPr>
        </p:nvSpPr>
        <p:spPr>
          <a:xfrm>
            <a:off x="317972" y="130364"/>
            <a:ext cx="3896995" cy="513715"/>
          </a:xfrm>
          <a:prstGeom prst="rect">
            <a:avLst/>
          </a:prstGeom>
        </p:spPr>
        <p:txBody>
          <a:bodyPr vert="horz" wrap="square" lIns="0" tIns="12700" rIns="0" bIns="0" rtlCol="0">
            <a:spAutoFit/>
          </a:bodyPr>
          <a:lstStyle/>
          <a:p>
            <a:pPr marL="12700">
              <a:lnSpc>
                <a:spcPct val="100000"/>
              </a:lnSpc>
              <a:spcBef>
                <a:spcPts val="100"/>
              </a:spcBef>
            </a:pPr>
            <a:r>
              <a:rPr lang="en-IN" sz="3200" spc="-10" dirty="0" smtClean="0">
                <a:solidFill>
                  <a:srgbClr val="FFFFFF"/>
                </a:solidFill>
              </a:rPr>
              <a:t>Outlines</a:t>
            </a:r>
            <a:endParaRPr sz="3200" dirty="0"/>
          </a:p>
        </p:txBody>
      </p:sp>
      <p:pic>
        <p:nvPicPr>
          <p:cNvPr id="21" name="Picture 2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920256" y="31553"/>
            <a:ext cx="2128906" cy="723597"/>
          </a:xfrm>
          <a:prstGeom prst="rect">
            <a:avLst/>
          </a:prstGeom>
        </p:spPr>
      </p:pic>
      <p:sp>
        <p:nvSpPr>
          <p:cNvPr id="37" name="object 20"/>
          <p:cNvSpPr txBox="1">
            <a:spLocks/>
          </p:cNvSpPr>
          <p:nvPr/>
        </p:nvSpPr>
        <p:spPr>
          <a:xfrm>
            <a:off x="451178" y="1069385"/>
            <a:ext cx="5719028" cy="320601"/>
          </a:xfrm>
          <a:prstGeom prst="rect">
            <a:avLst/>
          </a:prstGeom>
        </p:spPr>
        <p:txBody>
          <a:bodyPr vert="horz" wrap="square" lIns="0" tIns="12700" rIns="0" bIns="0" rtlCol="0">
            <a:spAutoFit/>
          </a:bodyPr>
          <a:lstStyle>
            <a:lvl1pPr>
              <a:defRPr sz="2400" b="0" i="0">
                <a:solidFill>
                  <a:srgbClr val="7A2D92"/>
                </a:solidFill>
                <a:latin typeface="Calibri"/>
                <a:ea typeface="+mj-ea"/>
                <a:cs typeface="Calibri"/>
              </a:defRPr>
            </a:lvl1pPr>
          </a:lstStyle>
          <a:p>
            <a:pPr marL="12700">
              <a:spcBef>
                <a:spcPts val="100"/>
              </a:spcBef>
            </a:pPr>
            <a:r>
              <a:rPr lang="en-US" sz="2000" kern="0" spc="-10" dirty="0" smtClean="0">
                <a:solidFill>
                  <a:srgbClr val="FFFFFF"/>
                </a:solidFill>
              </a:rPr>
              <a:t>      </a:t>
            </a:r>
            <a:endParaRPr lang="en-US" sz="2000" kern="0" spc="-10" dirty="0">
              <a:solidFill>
                <a:srgbClr val="FFFFFF"/>
              </a:solidFill>
            </a:endParaRPr>
          </a:p>
        </p:txBody>
      </p:sp>
      <p:sp>
        <p:nvSpPr>
          <p:cNvPr id="48" name="Rounded Rectangle 47"/>
          <p:cNvSpPr/>
          <p:nvPr/>
        </p:nvSpPr>
        <p:spPr>
          <a:xfrm>
            <a:off x="317972" y="753224"/>
            <a:ext cx="2590800" cy="570836"/>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002060"/>
                </a:solidFill>
              </a:rPr>
              <a:t>Decorator</a:t>
            </a:r>
            <a:endParaRPr lang="en-IN" dirty="0">
              <a:solidFill>
                <a:srgbClr val="002060"/>
              </a:solidFill>
            </a:endParaRPr>
          </a:p>
        </p:txBody>
      </p:sp>
      <p:sp>
        <p:nvSpPr>
          <p:cNvPr id="26" name="Rounded Rectangle 25"/>
          <p:cNvSpPr/>
          <p:nvPr/>
        </p:nvSpPr>
        <p:spPr>
          <a:xfrm>
            <a:off x="317972" y="1420729"/>
            <a:ext cx="2590800" cy="570836"/>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002060"/>
                </a:solidFill>
              </a:rPr>
              <a:t>Angular Component</a:t>
            </a:r>
            <a:endParaRPr lang="en-IN" dirty="0">
              <a:solidFill>
                <a:srgbClr val="002060"/>
              </a:solidFill>
            </a:endParaRPr>
          </a:p>
        </p:txBody>
      </p:sp>
      <p:sp>
        <p:nvSpPr>
          <p:cNvPr id="27" name="Rounded Rectangle 26"/>
          <p:cNvSpPr/>
          <p:nvPr/>
        </p:nvSpPr>
        <p:spPr>
          <a:xfrm>
            <a:off x="312835" y="2121270"/>
            <a:ext cx="2590800" cy="570836"/>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rgbClr val="002060"/>
                </a:solidFill>
              </a:rPr>
              <a:t>Template VS TemplateUrl</a:t>
            </a:r>
          </a:p>
        </p:txBody>
      </p:sp>
      <p:sp>
        <p:nvSpPr>
          <p:cNvPr id="28" name="Rounded Rectangle 27"/>
          <p:cNvSpPr/>
          <p:nvPr/>
        </p:nvSpPr>
        <p:spPr>
          <a:xfrm>
            <a:off x="312835" y="2857447"/>
            <a:ext cx="2590800" cy="570836"/>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002060"/>
                </a:solidFill>
              </a:rPr>
              <a:t>Nested Components</a:t>
            </a:r>
            <a:endParaRPr lang="en-IN" dirty="0">
              <a:solidFill>
                <a:srgbClr val="002060"/>
              </a:solidFill>
            </a:endParaRPr>
          </a:p>
        </p:txBody>
      </p:sp>
      <p:sp>
        <p:nvSpPr>
          <p:cNvPr id="29" name="Rounded Rectangle 28"/>
          <p:cNvSpPr/>
          <p:nvPr/>
        </p:nvSpPr>
        <p:spPr>
          <a:xfrm>
            <a:off x="312835" y="3540487"/>
            <a:ext cx="2590800" cy="570836"/>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002060"/>
                </a:solidFill>
              </a:rPr>
              <a:t>Styling Components</a:t>
            </a:r>
            <a:endParaRPr lang="en-IN" dirty="0">
              <a:solidFill>
                <a:srgbClr val="002060"/>
              </a:solidFill>
            </a:endParaRPr>
          </a:p>
        </p:txBody>
      </p:sp>
      <p:sp>
        <p:nvSpPr>
          <p:cNvPr id="30" name="Rounded Rectangle 29"/>
          <p:cNvSpPr/>
          <p:nvPr/>
        </p:nvSpPr>
        <p:spPr>
          <a:xfrm>
            <a:off x="312835" y="4228271"/>
            <a:ext cx="2590800" cy="570836"/>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002060"/>
                </a:solidFill>
              </a:rPr>
              <a:t>Databinding</a:t>
            </a:r>
            <a:endParaRPr lang="en-IN" dirty="0">
              <a:solidFill>
                <a:srgbClr val="002060"/>
              </a:solidFill>
            </a:endParaRPr>
          </a:p>
        </p:txBody>
      </p:sp>
      <p:sp>
        <p:nvSpPr>
          <p:cNvPr id="25" name="Rounded Rectangle 24"/>
          <p:cNvSpPr/>
          <p:nvPr/>
        </p:nvSpPr>
        <p:spPr>
          <a:xfrm>
            <a:off x="3052281" y="763138"/>
            <a:ext cx="4343400" cy="570836"/>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002060"/>
                </a:solidFill>
              </a:rPr>
              <a:t>Angular Directives</a:t>
            </a:r>
            <a:endParaRPr lang="en-IN" dirty="0">
              <a:solidFill>
                <a:srgbClr val="002060"/>
              </a:solidFill>
            </a:endParaRPr>
          </a:p>
        </p:txBody>
      </p:sp>
      <p:sp>
        <p:nvSpPr>
          <p:cNvPr id="31" name="Rounded Rectangle 30"/>
          <p:cNvSpPr/>
          <p:nvPr/>
        </p:nvSpPr>
        <p:spPr>
          <a:xfrm>
            <a:off x="3052281" y="1423720"/>
            <a:ext cx="4339119" cy="570836"/>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2060"/>
                </a:solidFill>
              </a:rPr>
              <a:t>Angular Container and Nested Components</a:t>
            </a:r>
            <a:endParaRPr lang="en-IN" dirty="0">
              <a:solidFill>
                <a:srgbClr val="002060"/>
              </a:solidFill>
            </a:endParaRPr>
          </a:p>
        </p:txBody>
      </p:sp>
      <p:sp>
        <p:nvSpPr>
          <p:cNvPr id="32" name="Rounded Rectangle 31"/>
          <p:cNvSpPr/>
          <p:nvPr/>
        </p:nvSpPr>
        <p:spPr>
          <a:xfrm>
            <a:off x="3052281" y="2097110"/>
            <a:ext cx="4343400" cy="570836"/>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2060"/>
                </a:solidFill>
              </a:rPr>
              <a:t>Angular </a:t>
            </a:r>
            <a:r>
              <a:rPr lang="en-US" dirty="0" smtClean="0">
                <a:solidFill>
                  <a:srgbClr val="002060"/>
                </a:solidFill>
              </a:rPr>
              <a:t>Pipes</a:t>
            </a:r>
            <a:endParaRPr lang="en-IN" dirty="0">
              <a:solidFill>
                <a:srgbClr val="00206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867" y="280206"/>
            <a:ext cx="3199892" cy="369332"/>
          </a:xfrm>
        </p:spPr>
        <p:txBody>
          <a:bodyPr/>
          <a:lstStyle/>
          <a:p>
            <a:r>
              <a:rPr lang="en-IN" b="1" dirty="0">
                <a:solidFill>
                  <a:srgbClr val="0070C0"/>
                </a:solidFill>
              </a:rPr>
              <a:t>Angular </a:t>
            </a:r>
            <a:r>
              <a:rPr lang="en-IN" b="1" dirty="0" smtClean="0">
                <a:solidFill>
                  <a:srgbClr val="0070C0"/>
                </a:solidFill>
              </a:rPr>
              <a:t>Components</a:t>
            </a:r>
            <a:endParaRPr lang="en-IN" b="1" dirty="0">
              <a:solidFill>
                <a:srgbClr val="0070C0"/>
              </a:solidFill>
            </a:endParaRPr>
          </a:p>
        </p:txBody>
      </p:sp>
      <p:sp>
        <p:nvSpPr>
          <p:cNvPr id="3" name="Rectangle 2"/>
          <p:cNvSpPr/>
          <p:nvPr/>
        </p:nvSpPr>
        <p:spPr>
          <a:xfrm>
            <a:off x="228600" y="895350"/>
            <a:ext cx="8534400" cy="646331"/>
          </a:xfrm>
          <a:prstGeom prst="rect">
            <a:avLst/>
          </a:prstGeom>
        </p:spPr>
        <p:txBody>
          <a:bodyPr wrap="square">
            <a:spAutoFit/>
          </a:bodyPr>
          <a:lstStyle/>
          <a:p>
            <a:pPr marL="285750" indent="-285750" algn="just">
              <a:buFont typeface="Arial" panose="020B0604020202020204" pitchFamily="34" charset="0"/>
              <a:buChar char="•"/>
            </a:pPr>
            <a:r>
              <a:rPr lang="en-US" dirty="0"/>
              <a:t>According to Team Angular, A component controls a patch of screen real estate that we could call a view and declares reusable UI building blocks for an application.</a:t>
            </a:r>
            <a:endParaRPr lang="en-IN" dirty="0"/>
          </a:p>
        </p:txBody>
      </p:sp>
      <p:sp>
        <p:nvSpPr>
          <p:cNvPr id="4" name="Rectangle 3"/>
          <p:cNvSpPr/>
          <p:nvPr/>
        </p:nvSpPr>
        <p:spPr>
          <a:xfrm>
            <a:off x="228600" y="1634014"/>
            <a:ext cx="8686800" cy="1200329"/>
          </a:xfrm>
          <a:prstGeom prst="rect">
            <a:avLst/>
          </a:prstGeom>
        </p:spPr>
        <p:txBody>
          <a:bodyPr wrap="square">
            <a:spAutoFit/>
          </a:bodyPr>
          <a:lstStyle/>
          <a:p>
            <a:pPr marL="285750" indent="-285750" algn="just">
              <a:buFont typeface="Arial" panose="020B0604020202020204" pitchFamily="34" charset="0"/>
              <a:buChar char="•"/>
            </a:pPr>
            <a:r>
              <a:rPr lang="en-US" dirty="0"/>
              <a:t>The core concept or the basic building block of Angular Application is nothing but the components</a:t>
            </a:r>
            <a:r>
              <a:rPr lang="en-US" dirty="0" smtClean="0"/>
              <a:t>.</a:t>
            </a:r>
            <a:r>
              <a:rPr lang="en-US" dirty="0"/>
              <a:t> That means an angular application can be viewed as a collection of components and one component is responsible for handling one view or part of the view. </a:t>
            </a:r>
            <a:endParaRPr lang="en-IN" dirty="0"/>
          </a:p>
        </p:txBody>
      </p:sp>
      <p:sp>
        <p:nvSpPr>
          <p:cNvPr id="8" name="Rectangle 7"/>
          <p:cNvSpPr/>
          <p:nvPr/>
        </p:nvSpPr>
        <p:spPr>
          <a:xfrm>
            <a:off x="228600" y="2680250"/>
            <a:ext cx="8686800" cy="646331"/>
          </a:xfrm>
          <a:prstGeom prst="rect">
            <a:avLst/>
          </a:prstGeom>
        </p:spPr>
        <p:txBody>
          <a:bodyPr wrap="square">
            <a:spAutoFit/>
          </a:bodyPr>
          <a:lstStyle/>
          <a:p>
            <a:pPr marL="285750" indent="-285750">
              <a:buFont typeface="Arial" panose="020B0604020202020204" pitchFamily="34" charset="0"/>
              <a:buChar char="•"/>
            </a:pPr>
            <a:r>
              <a:rPr lang="en-US" dirty="0"/>
              <a:t>An Angular Component encapsulates the data, the HTML Mark-up, and the logic required for a view. </a:t>
            </a:r>
            <a:endParaRPr lang="en-IN" dirty="0"/>
          </a:p>
        </p:txBody>
      </p:sp>
      <p:sp>
        <p:nvSpPr>
          <p:cNvPr id="11" name="Rectangle 10"/>
          <p:cNvSpPr/>
          <p:nvPr/>
        </p:nvSpPr>
        <p:spPr>
          <a:xfrm>
            <a:off x="228600" y="3449487"/>
            <a:ext cx="8153400" cy="369332"/>
          </a:xfrm>
          <a:prstGeom prst="rect">
            <a:avLst/>
          </a:prstGeom>
        </p:spPr>
        <p:txBody>
          <a:bodyPr wrap="square">
            <a:spAutoFit/>
          </a:bodyPr>
          <a:lstStyle/>
          <a:p>
            <a:pPr marL="285750" indent="-285750">
              <a:buFont typeface="Arial" panose="020B0604020202020204" pitchFamily="34" charset="0"/>
              <a:buChar char="•"/>
            </a:pPr>
            <a:r>
              <a:rPr lang="en-US" dirty="0"/>
              <a:t>You can create as many components as required for your application.</a:t>
            </a:r>
            <a:endParaRPr lang="en-IN" dirty="0"/>
          </a:p>
        </p:txBody>
      </p:sp>
      <p:sp>
        <p:nvSpPr>
          <p:cNvPr id="12" name="Rectangle 11"/>
          <p:cNvSpPr/>
          <p:nvPr/>
        </p:nvSpPr>
        <p:spPr>
          <a:xfrm>
            <a:off x="239730" y="3941725"/>
            <a:ext cx="8370870" cy="646331"/>
          </a:xfrm>
          <a:prstGeom prst="rect">
            <a:avLst/>
          </a:prstGeom>
        </p:spPr>
        <p:txBody>
          <a:bodyPr wrap="square">
            <a:spAutoFit/>
          </a:bodyPr>
          <a:lstStyle/>
          <a:p>
            <a:pPr marL="285750" indent="-285750" algn="just">
              <a:buFont typeface="Arial" panose="020B0604020202020204" pitchFamily="34" charset="0"/>
              <a:buChar char="•"/>
            </a:pPr>
            <a:r>
              <a:rPr lang="en-US" dirty="0"/>
              <a:t>Every Angular application has at least one component that is used to display the data on the view.</a:t>
            </a:r>
            <a:endParaRPr lang="en-IN" dirty="0"/>
          </a:p>
        </p:txBody>
      </p:sp>
    </p:spTree>
    <p:extLst>
      <p:ext uri="{BB962C8B-B14F-4D97-AF65-F5344CB8AC3E}">
        <p14:creationId xmlns:p14="http://schemas.microsoft.com/office/powerpoint/2010/main" val="24431715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285750"/>
            <a:ext cx="8305800" cy="646331"/>
          </a:xfrm>
          <a:prstGeom prst="rect">
            <a:avLst/>
          </a:prstGeom>
        </p:spPr>
        <p:txBody>
          <a:bodyPr wrap="square">
            <a:spAutoFit/>
          </a:bodyPr>
          <a:lstStyle/>
          <a:p>
            <a:pPr marL="285750" indent="-285750" algn="just">
              <a:buFont typeface="Arial" panose="020B0604020202020204" pitchFamily="34" charset="0"/>
              <a:buChar char="•"/>
            </a:pPr>
            <a:r>
              <a:rPr lang="en-US" dirty="0"/>
              <a:t>Technically, a component is nothing but a simple typescript class and composed of three things as follows:</a:t>
            </a:r>
            <a:endParaRPr lang="en-IN" dirty="0"/>
          </a:p>
        </p:txBody>
      </p:sp>
      <p:sp>
        <p:nvSpPr>
          <p:cNvPr id="5" name="Round Diagonal Corner Rectangle 4"/>
          <p:cNvSpPr/>
          <p:nvPr/>
        </p:nvSpPr>
        <p:spPr>
          <a:xfrm>
            <a:off x="762000" y="1032927"/>
            <a:ext cx="5486400" cy="1123712"/>
          </a:xfrm>
          <a:prstGeom prst="round2Diag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wrap="square">
            <a:spAutoFit/>
          </a:bodyPr>
          <a:lstStyle/>
          <a:p>
            <a:r>
              <a:rPr lang="en-US" sz="2000" dirty="0" smtClean="0"/>
              <a:t>- </a:t>
            </a:r>
            <a:r>
              <a:rPr lang="en-US" sz="2000" b="1" dirty="0" smtClean="0">
                <a:solidFill>
                  <a:srgbClr val="002060"/>
                </a:solidFill>
              </a:rPr>
              <a:t>Class </a:t>
            </a:r>
            <a:r>
              <a:rPr lang="en-US" sz="2000" b="1" dirty="0">
                <a:solidFill>
                  <a:srgbClr val="002060"/>
                </a:solidFill>
              </a:rPr>
              <a:t>(Typescript class)</a:t>
            </a:r>
          </a:p>
          <a:p>
            <a:r>
              <a:rPr lang="en-US" sz="2000" b="1" dirty="0" smtClean="0">
                <a:solidFill>
                  <a:srgbClr val="002060"/>
                </a:solidFill>
              </a:rPr>
              <a:t>- Template </a:t>
            </a:r>
            <a:r>
              <a:rPr lang="en-US" sz="2000" b="1" dirty="0">
                <a:solidFill>
                  <a:srgbClr val="002060"/>
                </a:solidFill>
              </a:rPr>
              <a:t>(HTML Template or Template URL)</a:t>
            </a:r>
          </a:p>
          <a:p>
            <a:r>
              <a:rPr lang="en-US" sz="2000" b="1" dirty="0" smtClean="0">
                <a:solidFill>
                  <a:srgbClr val="002060"/>
                </a:solidFill>
              </a:rPr>
              <a:t>-  Decorator </a:t>
            </a:r>
            <a:r>
              <a:rPr lang="en-US" sz="2000" b="1" dirty="0">
                <a:solidFill>
                  <a:srgbClr val="002060"/>
                </a:solidFill>
              </a:rPr>
              <a:t>(@Component Decorator)</a:t>
            </a:r>
            <a:endParaRPr lang="en-IN" sz="2000" b="1" dirty="0">
              <a:solidFill>
                <a:srgbClr val="002060"/>
              </a:solidFill>
            </a:endParaRPr>
          </a:p>
        </p:txBody>
      </p:sp>
      <p:sp>
        <p:nvSpPr>
          <p:cNvPr id="6" name="Rectangle 5"/>
          <p:cNvSpPr/>
          <p:nvPr/>
        </p:nvSpPr>
        <p:spPr>
          <a:xfrm>
            <a:off x="438364" y="2239149"/>
            <a:ext cx="1257588" cy="369332"/>
          </a:xfrm>
          <a:prstGeom prst="rect">
            <a:avLst/>
          </a:prstGeom>
        </p:spPr>
        <p:txBody>
          <a:bodyPr wrap="none">
            <a:spAutoFit/>
          </a:bodyPr>
          <a:lstStyle/>
          <a:p>
            <a:pPr algn="just" fontAlgn="base"/>
            <a:r>
              <a:rPr lang="en-IN" b="1" dirty="0">
                <a:solidFill>
                  <a:srgbClr val="002060"/>
                </a:solidFill>
                <a:latin typeface="arial" panose="020B0604020202020204" pitchFamily="34" charset="0"/>
              </a:rPr>
              <a:t>Template:</a:t>
            </a:r>
            <a:endParaRPr lang="en-IN" b="1" i="0" dirty="0">
              <a:solidFill>
                <a:srgbClr val="002060"/>
              </a:solidFill>
              <a:effectLst/>
              <a:latin typeface="-apple-system"/>
            </a:endParaRPr>
          </a:p>
        </p:txBody>
      </p:sp>
      <p:sp>
        <p:nvSpPr>
          <p:cNvPr id="7" name="Rectangle 6"/>
          <p:cNvSpPr/>
          <p:nvPr/>
        </p:nvSpPr>
        <p:spPr>
          <a:xfrm>
            <a:off x="457200" y="2608481"/>
            <a:ext cx="8305800" cy="1477328"/>
          </a:xfrm>
          <a:prstGeom prst="rect">
            <a:avLst/>
          </a:prstGeom>
        </p:spPr>
        <p:txBody>
          <a:bodyPr wrap="square">
            <a:spAutoFit/>
          </a:bodyPr>
          <a:lstStyle/>
          <a:p>
            <a:pPr marL="285750" indent="-285750" algn="just">
              <a:buFont typeface="Wingdings" panose="05000000000000000000" pitchFamily="2" charset="2"/>
              <a:buChar char="ü"/>
            </a:pPr>
            <a:r>
              <a:rPr lang="en-US" dirty="0"/>
              <a:t>The template is used to define an interface with which the user can interact. </a:t>
            </a:r>
            <a:endParaRPr lang="en-US" dirty="0" smtClean="0"/>
          </a:p>
          <a:p>
            <a:pPr marL="285750" indent="-285750" algn="just">
              <a:buFont typeface="Wingdings" panose="05000000000000000000" pitchFamily="2" charset="2"/>
              <a:buChar char="ü"/>
            </a:pPr>
            <a:r>
              <a:rPr lang="en-US" dirty="0" smtClean="0"/>
              <a:t>As </a:t>
            </a:r>
            <a:r>
              <a:rPr lang="en-US" dirty="0"/>
              <a:t>part of that template, you can define HTML Mark-up; you can also define the directives, and bindings, etc. </a:t>
            </a:r>
          </a:p>
          <a:p>
            <a:pPr marL="285750" indent="-285750" algn="just">
              <a:buFont typeface="Wingdings" panose="05000000000000000000" pitchFamily="2" charset="2"/>
              <a:buChar char="ü"/>
            </a:pPr>
            <a:r>
              <a:rPr lang="en-US" dirty="0" smtClean="0"/>
              <a:t>The </a:t>
            </a:r>
            <a:r>
              <a:rPr lang="en-US" dirty="0"/>
              <a:t>template renders the view of the application with which the end-user can interact i.e. user interface.</a:t>
            </a:r>
            <a:endParaRPr lang="en-IN" dirty="0"/>
          </a:p>
        </p:txBody>
      </p:sp>
    </p:spTree>
    <p:extLst>
      <p:ext uri="{BB962C8B-B14F-4D97-AF65-F5344CB8AC3E}">
        <p14:creationId xmlns:p14="http://schemas.microsoft.com/office/powerpoint/2010/main" val="26998703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285750"/>
            <a:ext cx="877163" cy="369332"/>
          </a:xfrm>
          <a:prstGeom prst="rect">
            <a:avLst/>
          </a:prstGeom>
        </p:spPr>
        <p:txBody>
          <a:bodyPr wrap="none">
            <a:spAutoFit/>
          </a:bodyPr>
          <a:lstStyle/>
          <a:p>
            <a:pPr algn="just" fontAlgn="base"/>
            <a:r>
              <a:rPr lang="en-IN" b="1" dirty="0">
                <a:solidFill>
                  <a:srgbClr val="000000"/>
                </a:solidFill>
                <a:latin typeface="arial" panose="020B0604020202020204" pitchFamily="34" charset="0"/>
              </a:rPr>
              <a:t>Class:</a:t>
            </a:r>
            <a:endParaRPr lang="en-IN" b="1" i="0" dirty="0">
              <a:solidFill>
                <a:srgbClr val="3A3A3A"/>
              </a:solidFill>
              <a:effectLst/>
              <a:latin typeface="-apple-system"/>
            </a:endParaRPr>
          </a:p>
        </p:txBody>
      </p:sp>
      <p:sp>
        <p:nvSpPr>
          <p:cNvPr id="4" name="Rectangle 3"/>
          <p:cNvSpPr/>
          <p:nvPr/>
        </p:nvSpPr>
        <p:spPr>
          <a:xfrm>
            <a:off x="304800" y="742950"/>
            <a:ext cx="8534400" cy="4204356"/>
          </a:xfrm>
          <a:prstGeom prst="rect">
            <a:avLst/>
          </a:prstGeom>
        </p:spPr>
        <p:txBody>
          <a:bodyPr wrap="square">
            <a:spAutoFit/>
          </a:bodyPr>
          <a:lstStyle/>
          <a:p>
            <a:pPr marL="285750" indent="-285750" algn="just">
              <a:lnSpc>
                <a:spcPct val="150000"/>
              </a:lnSpc>
              <a:buFont typeface="Wingdings" panose="05000000000000000000" pitchFamily="2" charset="2"/>
              <a:buChar char="ü"/>
            </a:pPr>
            <a:r>
              <a:rPr lang="en-US" dirty="0"/>
              <a:t>The Class is the most important part of a component in which we can write the code which is required for a template to render in the browser. </a:t>
            </a:r>
            <a:endParaRPr lang="en-US" dirty="0" smtClean="0"/>
          </a:p>
          <a:p>
            <a:pPr marL="285750" indent="-285750" algn="just">
              <a:lnSpc>
                <a:spcPct val="150000"/>
              </a:lnSpc>
              <a:buFont typeface="Wingdings" panose="05000000000000000000" pitchFamily="2" charset="2"/>
              <a:buChar char="ü"/>
            </a:pPr>
            <a:r>
              <a:rPr lang="en-US" dirty="0" smtClean="0"/>
              <a:t>You </a:t>
            </a:r>
            <a:r>
              <a:rPr lang="en-US" dirty="0"/>
              <a:t>can compare this class with any object-oriented programming language classes such as C++, C# or Java. </a:t>
            </a:r>
            <a:endParaRPr lang="en-US" dirty="0" smtClean="0"/>
          </a:p>
          <a:p>
            <a:pPr marL="285750" indent="-285750" algn="just">
              <a:lnSpc>
                <a:spcPct val="150000"/>
              </a:lnSpc>
              <a:buFont typeface="Wingdings" panose="05000000000000000000" pitchFamily="2" charset="2"/>
              <a:buChar char="ü"/>
            </a:pPr>
            <a:r>
              <a:rPr lang="en-US" dirty="0" smtClean="0"/>
              <a:t>The </a:t>
            </a:r>
            <a:r>
              <a:rPr lang="en-US" dirty="0"/>
              <a:t>angular component class can also contain methods, variables, and properties like other programming languages. </a:t>
            </a:r>
            <a:endParaRPr lang="en-US" dirty="0" smtClean="0"/>
          </a:p>
          <a:p>
            <a:pPr marL="285750" indent="-285750" algn="just">
              <a:lnSpc>
                <a:spcPct val="150000"/>
              </a:lnSpc>
              <a:buFont typeface="Wingdings" panose="05000000000000000000" pitchFamily="2" charset="2"/>
              <a:buChar char="ü"/>
            </a:pPr>
            <a:r>
              <a:rPr lang="en-US" dirty="0" smtClean="0"/>
              <a:t>The </a:t>
            </a:r>
            <a:r>
              <a:rPr lang="en-US" dirty="0"/>
              <a:t>angular class properties and variables contain the data which will be used by a template to render on the view. </a:t>
            </a:r>
            <a:endParaRPr lang="en-US" dirty="0" smtClean="0"/>
          </a:p>
          <a:p>
            <a:pPr marL="285750" indent="-285750" algn="just">
              <a:lnSpc>
                <a:spcPct val="150000"/>
              </a:lnSpc>
              <a:buFont typeface="Wingdings" panose="05000000000000000000" pitchFamily="2" charset="2"/>
              <a:buChar char="ü"/>
            </a:pPr>
            <a:r>
              <a:rPr lang="en-US" dirty="0" smtClean="0"/>
              <a:t>Similarly</a:t>
            </a:r>
            <a:r>
              <a:rPr lang="en-US" dirty="0"/>
              <a:t>, the method in an angular class is used to implement the business logic like the method does in other programming languages.</a:t>
            </a:r>
            <a:endParaRPr lang="en-IN" dirty="0"/>
          </a:p>
        </p:txBody>
      </p:sp>
    </p:spTree>
    <p:extLst>
      <p:ext uri="{BB962C8B-B14F-4D97-AF65-F5344CB8AC3E}">
        <p14:creationId xmlns:p14="http://schemas.microsoft.com/office/powerpoint/2010/main" val="27080969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361950"/>
            <a:ext cx="1351652" cy="369332"/>
          </a:xfrm>
          <a:prstGeom prst="rect">
            <a:avLst/>
          </a:prstGeom>
        </p:spPr>
        <p:txBody>
          <a:bodyPr wrap="none">
            <a:spAutoFit/>
          </a:bodyPr>
          <a:lstStyle/>
          <a:p>
            <a:pPr algn="just" fontAlgn="base"/>
            <a:r>
              <a:rPr lang="en-IN" b="1" dirty="0">
                <a:solidFill>
                  <a:srgbClr val="000000"/>
                </a:solidFill>
                <a:latin typeface="arial" panose="020B0604020202020204" pitchFamily="34" charset="0"/>
              </a:rPr>
              <a:t>Decorator:</a:t>
            </a:r>
            <a:endParaRPr lang="en-IN" b="1" i="0" dirty="0">
              <a:solidFill>
                <a:srgbClr val="3A3A3A"/>
              </a:solidFill>
              <a:effectLst/>
              <a:latin typeface="-apple-system"/>
            </a:endParaRPr>
          </a:p>
        </p:txBody>
      </p:sp>
      <p:sp>
        <p:nvSpPr>
          <p:cNvPr id="4" name="Rectangle 3"/>
          <p:cNvSpPr/>
          <p:nvPr/>
        </p:nvSpPr>
        <p:spPr>
          <a:xfrm>
            <a:off x="457200" y="895350"/>
            <a:ext cx="8153400" cy="923330"/>
          </a:xfrm>
          <a:prstGeom prst="rect">
            <a:avLst/>
          </a:prstGeom>
        </p:spPr>
        <p:txBody>
          <a:bodyPr wrap="square">
            <a:spAutoFit/>
          </a:bodyPr>
          <a:lstStyle/>
          <a:p>
            <a:pPr marL="285750" indent="-285750" algn="just">
              <a:buFont typeface="Wingdings" panose="05000000000000000000" pitchFamily="2" charset="2"/>
              <a:buChar char="ü"/>
            </a:pPr>
            <a:r>
              <a:rPr lang="en-US" dirty="0"/>
              <a:t>In order to make an angular class as a component, we need to decorate the class with the </a:t>
            </a:r>
            <a:r>
              <a:rPr lang="en-US" b="1" dirty="0">
                <a:solidFill>
                  <a:srgbClr val="002060"/>
                </a:solidFill>
              </a:rPr>
              <a:t>@Component </a:t>
            </a:r>
            <a:r>
              <a:rPr lang="en-US" dirty="0"/>
              <a:t>decorator. </a:t>
            </a:r>
          </a:p>
          <a:p>
            <a:pPr marL="285750" indent="-285750" algn="just">
              <a:buFont typeface="Wingdings" panose="05000000000000000000" pitchFamily="2" charset="2"/>
              <a:buChar char="ü"/>
            </a:pPr>
            <a:r>
              <a:rPr lang="en-US" dirty="0"/>
              <a:t>D</a:t>
            </a:r>
            <a:r>
              <a:rPr lang="en-US" dirty="0" smtClean="0"/>
              <a:t>ecorators </a:t>
            </a:r>
            <a:r>
              <a:rPr lang="en-US" dirty="0"/>
              <a:t>are basically used to add metadata.</a:t>
            </a:r>
            <a:endParaRPr lang="en-IN" dirty="0"/>
          </a:p>
        </p:txBody>
      </p:sp>
      <p:sp>
        <p:nvSpPr>
          <p:cNvPr id="5" name="Rectangle 4"/>
          <p:cNvSpPr/>
          <p:nvPr/>
        </p:nvSpPr>
        <p:spPr>
          <a:xfrm>
            <a:off x="533400" y="3028950"/>
            <a:ext cx="8001000" cy="646331"/>
          </a:xfrm>
          <a:prstGeom prst="rect">
            <a:avLst/>
          </a:prstGeom>
          <a:solidFill>
            <a:schemeClr val="accent6">
              <a:lumMod val="20000"/>
              <a:lumOff val="80000"/>
            </a:schemeClr>
          </a:solidFill>
        </p:spPr>
        <p:txBody>
          <a:bodyPr wrap="square">
            <a:spAutoFit/>
          </a:bodyPr>
          <a:lstStyle/>
          <a:p>
            <a:r>
              <a:rPr lang="en-US" dirty="0"/>
              <a:t>Note: Whenever we create any component, we need to define that component in @NgModule.</a:t>
            </a:r>
            <a:endParaRPr lang="en-IN" dirty="0"/>
          </a:p>
        </p:txBody>
      </p:sp>
    </p:spTree>
    <p:extLst>
      <p:ext uri="{BB962C8B-B14F-4D97-AF65-F5344CB8AC3E}">
        <p14:creationId xmlns:p14="http://schemas.microsoft.com/office/powerpoint/2010/main" val="35803825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657225" y="1100137"/>
            <a:ext cx="7829550" cy="2943225"/>
          </a:xfrm>
          <a:prstGeom prst="rect">
            <a:avLst/>
          </a:prstGeom>
        </p:spPr>
      </p:pic>
    </p:spTree>
    <p:extLst>
      <p:ext uri="{BB962C8B-B14F-4D97-AF65-F5344CB8AC3E}">
        <p14:creationId xmlns:p14="http://schemas.microsoft.com/office/powerpoint/2010/main" val="29684303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38150"/>
            <a:ext cx="5409692" cy="1107996"/>
          </a:xfrm>
        </p:spPr>
        <p:txBody>
          <a:bodyPr/>
          <a:lstStyle/>
          <a:p>
            <a:r>
              <a:rPr lang="en-US" b="1" dirty="0"/>
              <a:t>How to create a Component in Angular</a:t>
            </a:r>
            <a:r>
              <a:rPr lang="en-US" b="1" dirty="0" smtClean="0"/>
              <a:t>?</a:t>
            </a:r>
            <a:endParaRPr lang="en-IN" dirty="0"/>
          </a:p>
        </p:txBody>
      </p:sp>
      <p:pic>
        <p:nvPicPr>
          <p:cNvPr id="3" name="Picture 2"/>
          <p:cNvPicPr>
            <a:picLocks noChangeAspect="1"/>
          </p:cNvPicPr>
          <p:nvPr/>
        </p:nvPicPr>
        <p:blipFill>
          <a:blip r:embed="rId2"/>
          <a:stretch>
            <a:fillRect/>
          </a:stretch>
        </p:blipFill>
        <p:spPr>
          <a:xfrm>
            <a:off x="381000" y="1123950"/>
            <a:ext cx="2457450" cy="552450"/>
          </a:xfrm>
          <a:prstGeom prst="rect">
            <a:avLst/>
          </a:prstGeom>
        </p:spPr>
      </p:pic>
    </p:spTree>
    <p:extLst>
      <p:ext uri="{BB962C8B-B14F-4D97-AF65-F5344CB8AC3E}">
        <p14:creationId xmlns:p14="http://schemas.microsoft.com/office/powerpoint/2010/main" val="29207894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85750"/>
            <a:ext cx="5104892" cy="457200"/>
          </a:xfrm>
        </p:spPr>
        <p:txBody>
          <a:bodyPr/>
          <a:lstStyle/>
          <a:p>
            <a:r>
              <a:rPr lang="en-IN" dirty="0"/>
              <a:t>Template VS TemplateUrl in Angular</a:t>
            </a:r>
            <a:br>
              <a:rPr lang="en-IN" dirty="0"/>
            </a:br>
            <a:endParaRPr lang="en-IN" dirty="0"/>
          </a:p>
        </p:txBody>
      </p:sp>
      <p:sp>
        <p:nvSpPr>
          <p:cNvPr id="3" name="Rectangle 2"/>
          <p:cNvSpPr/>
          <p:nvPr/>
        </p:nvSpPr>
        <p:spPr>
          <a:xfrm>
            <a:off x="304800" y="1123950"/>
            <a:ext cx="5638800" cy="369332"/>
          </a:xfrm>
          <a:prstGeom prst="rect">
            <a:avLst/>
          </a:prstGeom>
        </p:spPr>
        <p:txBody>
          <a:bodyPr wrap="square">
            <a:spAutoFit/>
          </a:bodyPr>
          <a:lstStyle/>
          <a:p>
            <a:pPr algn="just" fontAlgn="base"/>
            <a:r>
              <a:rPr lang="en-US" b="1" dirty="0">
                <a:solidFill>
                  <a:srgbClr val="000000"/>
                </a:solidFill>
                <a:latin typeface="arial" panose="020B0604020202020204" pitchFamily="34" charset="0"/>
              </a:rPr>
              <a:t>Different ways to create Templates in Angular</a:t>
            </a:r>
            <a:endParaRPr lang="en-US" b="1" i="0" dirty="0">
              <a:solidFill>
                <a:srgbClr val="3A3A3A"/>
              </a:solidFill>
              <a:effectLst/>
              <a:latin typeface="-apple-system"/>
            </a:endParaRPr>
          </a:p>
        </p:txBody>
      </p:sp>
      <p:sp>
        <p:nvSpPr>
          <p:cNvPr id="4" name="Rectangle 3"/>
          <p:cNvSpPr/>
          <p:nvPr/>
        </p:nvSpPr>
        <p:spPr>
          <a:xfrm>
            <a:off x="304800" y="1657350"/>
            <a:ext cx="4572000" cy="1200329"/>
          </a:xfrm>
          <a:prstGeom prst="rect">
            <a:avLst/>
          </a:prstGeom>
        </p:spPr>
        <p:txBody>
          <a:bodyPr>
            <a:spAutoFit/>
          </a:bodyPr>
          <a:lstStyle/>
          <a:p>
            <a:pPr marL="285750" indent="-285750">
              <a:buFont typeface="Arial" panose="020B0604020202020204" pitchFamily="34" charset="0"/>
              <a:buChar char="•"/>
            </a:pPr>
            <a:r>
              <a:rPr lang="en-IN" dirty="0"/>
              <a:t>Inline </a:t>
            </a:r>
            <a:r>
              <a:rPr lang="en-IN" dirty="0" smtClean="0"/>
              <a:t>template    (</a:t>
            </a:r>
            <a:r>
              <a:rPr lang="en-IN" b="1" dirty="0" smtClean="0">
                <a:solidFill>
                  <a:srgbClr val="000000"/>
                </a:solidFill>
                <a:latin typeface="arial" panose="020B0604020202020204" pitchFamily="34" charset="0"/>
              </a:rPr>
              <a:t>template)</a:t>
            </a: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External </a:t>
            </a:r>
            <a:r>
              <a:rPr lang="en-IN" dirty="0" smtClean="0"/>
              <a:t>Template (</a:t>
            </a:r>
            <a:r>
              <a:rPr lang="en-IN" b="1" dirty="0" smtClean="0">
                <a:solidFill>
                  <a:srgbClr val="000000"/>
                </a:solidFill>
                <a:latin typeface="arial" panose="020B0604020202020204" pitchFamily="34" charset="0"/>
              </a:rPr>
              <a:t>templateUrl)</a:t>
            </a:r>
            <a:endParaRPr lang="en-IN" b="1" dirty="0"/>
          </a:p>
          <a:p>
            <a:endParaRPr lang="en-IN" dirty="0"/>
          </a:p>
        </p:txBody>
      </p:sp>
    </p:spTree>
    <p:extLst>
      <p:ext uri="{BB962C8B-B14F-4D97-AF65-F5344CB8AC3E}">
        <p14:creationId xmlns:p14="http://schemas.microsoft.com/office/powerpoint/2010/main" val="13346768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85750"/>
            <a:ext cx="3961892" cy="738664"/>
          </a:xfrm>
        </p:spPr>
        <p:txBody>
          <a:bodyPr/>
          <a:lstStyle/>
          <a:p>
            <a:r>
              <a:rPr lang="en-IN" dirty="0"/>
              <a:t>Angular Nested </a:t>
            </a:r>
            <a:r>
              <a:rPr lang="en-IN" dirty="0" smtClean="0"/>
              <a:t>Components</a:t>
            </a:r>
            <a:endParaRPr lang="en-IN" dirty="0"/>
          </a:p>
        </p:txBody>
      </p:sp>
      <p:sp>
        <p:nvSpPr>
          <p:cNvPr id="3" name="Rectangle 2"/>
          <p:cNvSpPr/>
          <p:nvPr/>
        </p:nvSpPr>
        <p:spPr>
          <a:xfrm>
            <a:off x="304800" y="819150"/>
            <a:ext cx="8305800" cy="646331"/>
          </a:xfrm>
          <a:prstGeom prst="rect">
            <a:avLst/>
          </a:prstGeom>
        </p:spPr>
        <p:txBody>
          <a:bodyPr wrap="square">
            <a:spAutoFit/>
          </a:bodyPr>
          <a:lstStyle/>
          <a:p>
            <a:pPr marL="285750" indent="-285750" algn="just">
              <a:buFont typeface="Wingdings" panose="05000000000000000000" pitchFamily="2" charset="2"/>
              <a:buChar char="ü"/>
            </a:pPr>
            <a:r>
              <a:rPr lang="en-US" dirty="0"/>
              <a:t>The Angular framework allows us to use a component within another component and when we do so then it is called Angular Nested Components. </a:t>
            </a:r>
            <a:endParaRPr lang="en-IN" dirty="0"/>
          </a:p>
        </p:txBody>
      </p:sp>
      <p:sp>
        <p:nvSpPr>
          <p:cNvPr id="4" name="Rectangle 3"/>
          <p:cNvSpPr/>
          <p:nvPr/>
        </p:nvSpPr>
        <p:spPr>
          <a:xfrm>
            <a:off x="286820" y="1657350"/>
            <a:ext cx="8247580" cy="646331"/>
          </a:xfrm>
          <a:prstGeom prst="rect">
            <a:avLst/>
          </a:prstGeom>
        </p:spPr>
        <p:txBody>
          <a:bodyPr wrap="square">
            <a:spAutoFit/>
          </a:bodyPr>
          <a:lstStyle/>
          <a:p>
            <a:pPr marL="285750" indent="-285750" algn="just">
              <a:buFont typeface="Wingdings" panose="05000000000000000000" pitchFamily="2" charset="2"/>
              <a:buChar char="ü"/>
            </a:pPr>
            <a:r>
              <a:rPr lang="en-US" dirty="0"/>
              <a:t>The outside component is called the parent component and the inner component is called the child component. </a:t>
            </a:r>
            <a:endParaRPr lang="en-IN" dirty="0"/>
          </a:p>
        </p:txBody>
      </p:sp>
    </p:spTree>
    <p:extLst>
      <p:ext uri="{BB962C8B-B14F-4D97-AF65-F5344CB8AC3E}">
        <p14:creationId xmlns:p14="http://schemas.microsoft.com/office/powerpoint/2010/main" val="32324031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1950"/>
            <a:ext cx="3733292" cy="369332"/>
          </a:xfrm>
        </p:spPr>
        <p:txBody>
          <a:bodyPr/>
          <a:lstStyle/>
          <a:p>
            <a:r>
              <a:rPr lang="en-IN" b="1" dirty="0">
                <a:solidFill>
                  <a:srgbClr val="00B0F0"/>
                </a:solidFill>
              </a:rPr>
              <a:t>Styling Angular </a:t>
            </a:r>
            <a:r>
              <a:rPr lang="en-IN" b="1" dirty="0" smtClean="0">
                <a:solidFill>
                  <a:srgbClr val="00B0F0"/>
                </a:solidFill>
              </a:rPr>
              <a:t>Components</a:t>
            </a:r>
            <a:endParaRPr lang="en-IN" b="1" dirty="0">
              <a:solidFill>
                <a:srgbClr val="00B0F0"/>
              </a:solidFill>
            </a:endParaRPr>
          </a:p>
        </p:txBody>
      </p:sp>
      <p:sp>
        <p:nvSpPr>
          <p:cNvPr id="3" name="Rectangle 2"/>
          <p:cNvSpPr/>
          <p:nvPr/>
        </p:nvSpPr>
        <p:spPr>
          <a:xfrm>
            <a:off x="381000" y="856115"/>
            <a:ext cx="6553200" cy="369332"/>
          </a:xfrm>
          <a:prstGeom prst="rect">
            <a:avLst/>
          </a:prstGeom>
        </p:spPr>
        <p:txBody>
          <a:bodyPr wrap="square">
            <a:spAutoFit/>
          </a:bodyPr>
          <a:lstStyle/>
          <a:p>
            <a:r>
              <a:rPr lang="en-US" b="1" dirty="0">
                <a:solidFill>
                  <a:srgbClr val="002060"/>
                </a:solidFill>
              </a:rPr>
              <a:t>Option1:  Component Inline Style</a:t>
            </a:r>
            <a:endParaRPr lang="en-IN" dirty="0"/>
          </a:p>
        </p:txBody>
      </p:sp>
      <p:sp>
        <p:nvSpPr>
          <p:cNvPr id="4" name="Rectangle 3"/>
          <p:cNvSpPr/>
          <p:nvPr/>
        </p:nvSpPr>
        <p:spPr>
          <a:xfrm>
            <a:off x="381000" y="1205924"/>
            <a:ext cx="6557481" cy="369332"/>
          </a:xfrm>
          <a:prstGeom prst="rect">
            <a:avLst/>
          </a:prstGeom>
        </p:spPr>
        <p:txBody>
          <a:bodyPr wrap="square">
            <a:spAutoFit/>
          </a:bodyPr>
          <a:lstStyle/>
          <a:p>
            <a:r>
              <a:rPr lang="en-US" b="1" dirty="0">
                <a:solidFill>
                  <a:srgbClr val="002060"/>
                </a:solidFill>
              </a:rPr>
              <a:t>Option2: </a:t>
            </a:r>
            <a:r>
              <a:rPr lang="en-US" b="1" dirty="0" smtClean="0">
                <a:solidFill>
                  <a:srgbClr val="002060"/>
                </a:solidFill>
              </a:rPr>
              <a:t> </a:t>
            </a:r>
            <a:r>
              <a:rPr lang="en-US" b="1" dirty="0"/>
              <a:t>Component External Style</a:t>
            </a:r>
            <a:endParaRPr lang="en-IN" b="1" dirty="0"/>
          </a:p>
        </p:txBody>
      </p:sp>
      <p:sp>
        <p:nvSpPr>
          <p:cNvPr id="5" name="Rectangle 4"/>
          <p:cNvSpPr/>
          <p:nvPr/>
        </p:nvSpPr>
        <p:spPr>
          <a:xfrm>
            <a:off x="401301" y="1575256"/>
            <a:ext cx="4536691" cy="369332"/>
          </a:xfrm>
          <a:prstGeom prst="rect">
            <a:avLst/>
          </a:prstGeom>
        </p:spPr>
        <p:txBody>
          <a:bodyPr wrap="none">
            <a:spAutoFit/>
          </a:bodyPr>
          <a:lstStyle/>
          <a:p>
            <a:r>
              <a:rPr lang="en-US" b="1" dirty="0">
                <a:solidFill>
                  <a:srgbClr val="002060"/>
                </a:solidFill>
              </a:rPr>
              <a:t>Option3: </a:t>
            </a:r>
            <a:r>
              <a:rPr lang="en-US" b="1" dirty="0" smtClean="0">
                <a:solidFill>
                  <a:srgbClr val="002060"/>
                </a:solidFill>
              </a:rPr>
              <a:t> </a:t>
            </a:r>
            <a:r>
              <a:rPr lang="en-US" b="1" dirty="0"/>
              <a:t>Template Inline Style using style tag</a:t>
            </a:r>
            <a:endParaRPr lang="en-IN" dirty="0"/>
          </a:p>
        </p:txBody>
      </p:sp>
      <p:sp>
        <p:nvSpPr>
          <p:cNvPr id="6" name="Rectangle 5"/>
          <p:cNvSpPr/>
          <p:nvPr/>
        </p:nvSpPr>
        <p:spPr>
          <a:xfrm>
            <a:off x="401301" y="1999026"/>
            <a:ext cx="4433458" cy="369332"/>
          </a:xfrm>
          <a:prstGeom prst="rect">
            <a:avLst/>
          </a:prstGeom>
        </p:spPr>
        <p:txBody>
          <a:bodyPr wrap="none">
            <a:spAutoFit/>
          </a:bodyPr>
          <a:lstStyle/>
          <a:p>
            <a:r>
              <a:rPr lang="en-US" b="1" dirty="0">
                <a:solidFill>
                  <a:srgbClr val="002060"/>
                </a:solidFill>
              </a:rPr>
              <a:t>Option4:  </a:t>
            </a:r>
            <a:r>
              <a:rPr lang="en-US" b="1" dirty="0"/>
              <a:t>Template Inline Style using </a:t>
            </a:r>
            <a:r>
              <a:rPr lang="en-US" b="1" dirty="0" smtClean="0"/>
              <a:t>link </a:t>
            </a:r>
            <a:r>
              <a:rPr lang="en-US" b="1" dirty="0"/>
              <a:t>tag</a:t>
            </a:r>
            <a:endParaRPr lang="en-IN" dirty="0"/>
          </a:p>
        </p:txBody>
      </p:sp>
      <p:sp>
        <p:nvSpPr>
          <p:cNvPr id="8" name="Rectangle 7"/>
          <p:cNvSpPr/>
          <p:nvPr/>
        </p:nvSpPr>
        <p:spPr>
          <a:xfrm>
            <a:off x="401301" y="2370712"/>
            <a:ext cx="7243282" cy="369332"/>
          </a:xfrm>
          <a:prstGeom prst="rect">
            <a:avLst/>
          </a:prstGeom>
        </p:spPr>
        <p:txBody>
          <a:bodyPr wrap="square">
            <a:spAutoFit/>
          </a:bodyPr>
          <a:lstStyle/>
          <a:p>
            <a:r>
              <a:rPr lang="en-US" b="1" dirty="0">
                <a:solidFill>
                  <a:srgbClr val="002060"/>
                </a:solidFill>
              </a:rPr>
              <a:t>Option5</a:t>
            </a:r>
            <a:r>
              <a:rPr lang="en-US" b="1" dirty="0" smtClean="0">
                <a:solidFill>
                  <a:srgbClr val="002060"/>
                </a:solidFill>
              </a:rPr>
              <a:t>:  Global Style</a:t>
            </a:r>
            <a:endParaRPr lang="en-IN" dirty="0"/>
          </a:p>
        </p:txBody>
      </p:sp>
      <p:sp>
        <p:nvSpPr>
          <p:cNvPr id="9" name="Rectangle 8"/>
          <p:cNvSpPr/>
          <p:nvPr/>
        </p:nvSpPr>
        <p:spPr>
          <a:xfrm>
            <a:off x="401301" y="2720521"/>
            <a:ext cx="7243282" cy="369332"/>
          </a:xfrm>
          <a:prstGeom prst="rect">
            <a:avLst/>
          </a:prstGeom>
        </p:spPr>
        <p:txBody>
          <a:bodyPr wrap="square">
            <a:spAutoFit/>
          </a:bodyPr>
          <a:lstStyle/>
          <a:p>
            <a:r>
              <a:rPr lang="en-US" b="1" dirty="0" smtClean="0">
                <a:solidFill>
                  <a:srgbClr val="002060"/>
                </a:solidFill>
              </a:rPr>
              <a:t>Option6:  </a:t>
            </a:r>
            <a:r>
              <a:rPr lang="en-IN" b="1" dirty="0"/>
              <a:t>ngClass and </a:t>
            </a:r>
            <a:r>
              <a:rPr lang="en-IN" b="1" dirty="0" smtClean="0"/>
              <a:t>ngStyle</a:t>
            </a:r>
            <a:endParaRPr lang="en-IN" b="1" dirty="0"/>
          </a:p>
        </p:txBody>
      </p:sp>
    </p:spTree>
    <p:extLst>
      <p:ext uri="{BB962C8B-B14F-4D97-AF65-F5344CB8AC3E}">
        <p14:creationId xmlns:p14="http://schemas.microsoft.com/office/powerpoint/2010/main" val="37722548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1950"/>
            <a:ext cx="3733292" cy="369332"/>
          </a:xfrm>
        </p:spPr>
        <p:txBody>
          <a:bodyPr/>
          <a:lstStyle/>
          <a:p>
            <a:r>
              <a:rPr lang="en-IN" b="1" dirty="0">
                <a:solidFill>
                  <a:srgbClr val="00B0F0"/>
                </a:solidFill>
              </a:rPr>
              <a:t>Component Inline Style</a:t>
            </a:r>
          </a:p>
        </p:txBody>
      </p:sp>
      <p:sp>
        <p:nvSpPr>
          <p:cNvPr id="7" name="Rounded Rectangle 6"/>
          <p:cNvSpPr/>
          <p:nvPr/>
        </p:nvSpPr>
        <p:spPr>
          <a:xfrm>
            <a:off x="1371600" y="1428750"/>
            <a:ext cx="6019800" cy="2826306"/>
          </a:xfrm>
          <a:prstGeom prst="roundRect">
            <a:avLst/>
          </a:prstGeom>
          <a:solidFill>
            <a:schemeClr val="tx1"/>
          </a:solidFill>
        </p:spPr>
        <p:txBody>
          <a:bodyPr wrap="square">
            <a:spAutoFit/>
          </a:bodyPr>
          <a:lstStyle/>
          <a:p>
            <a:r>
              <a:rPr lang="en-IN" sz="2000" dirty="0">
                <a:solidFill>
                  <a:schemeClr val="bg1"/>
                </a:solidFill>
              </a:rPr>
              <a:t>@Component({</a:t>
            </a:r>
          </a:p>
          <a:p>
            <a:r>
              <a:rPr lang="en-IN" sz="2000" dirty="0">
                <a:solidFill>
                  <a:schemeClr val="bg1"/>
                </a:solidFill>
              </a:rPr>
              <a:t>  selector: 'app-test1',</a:t>
            </a:r>
          </a:p>
          <a:p>
            <a:r>
              <a:rPr lang="en-IN" sz="2000" dirty="0">
                <a:solidFill>
                  <a:schemeClr val="bg1"/>
                </a:solidFill>
              </a:rPr>
              <a:t>  templateUrl: './test1.component.html',</a:t>
            </a:r>
          </a:p>
          <a:p>
            <a:r>
              <a:rPr lang="en-IN" sz="2000" dirty="0">
                <a:solidFill>
                  <a:schemeClr val="bg1"/>
                </a:solidFill>
              </a:rPr>
              <a:t>  styles: [</a:t>
            </a:r>
          </a:p>
          <a:p>
            <a:r>
              <a:rPr lang="en-IN" sz="2000" dirty="0">
                <a:solidFill>
                  <a:schemeClr val="bg1"/>
                </a:solidFill>
              </a:rPr>
              <a:t>    `p { color:blue</a:t>
            </a:r>
            <a:r>
              <a:rPr lang="en-IN" sz="2000" dirty="0" smtClean="0">
                <a:solidFill>
                  <a:schemeClr val="bg1"/>
                </a:solidFill>
              </a:rPr>
              <a:t>}`,</a:t>
            </a:r>
          </a:p>
          <a:p>
            <a:r>
              <a:rPr lang="en-US" sz="2000" dirty="0">
                <a:solidFill>
                  <a:schemeClr val="bg1"/>
                </a:solidFill>
              </a:rPr>
              <a:t>     `h1 {</a:t>
            </a:r>
            <a:r>
              <a:rPr lang="en-US" sz="2000" dirty="0" err="1">
                <a:solidFill>
                  <a:schemeClr val="bg1"/>
                </a:solidFill>
              </a:rPr>
              <a:t>color:blue</a:t>
            </a:r>
            <a:r>
              <a:rPr lang="en-US" sz="2000" dirty="0">
                <a:solidFill>
                  <a:schemeClr val="bg1"/>
                </a:solidFill>
              </a:rPr>
              <a:t>}`</a:t>
            </a:r>
            <a:endParaRPr lang="en-IN" sz="2000" dirty="0">
              <a:solidFill>
                <a:schemeClr val="bg1"/>
              </a:solidFill>
            </a:endParaRPr>
          </a:p>
          <a:p>
            <a:r>
              <a:rPr lang="en-IN" sz="2000" dirty="0">
                <a:solidFill>
                  <a:schemeClr val="bg1"/>
                </a:solidFill>
              </a:rPr>
              <a:t>  ],</a:t>
            </a:r>
          </a:p>
          <a:p>
            <a:r>
              <a:rPr lang="en-IN" sz="2000" dirty="0">
                <a:solidFill>
                  <a:schemeClr val="bg1"/>
                </a:solidFill>
              </a:rPr>
              <a:t>})</a:t>
            </a:r>
          </a:p>
        </p:txBody>
      </p:sp>
    </p:spTree>
    <p:extLst>
      <p:ext uri="{BB962C8B-B14F-4D97-AF65-F5344CB8AC3E}">
        <p14:creationId xmlns:p14="http://schemas.microsoft.com/office/powerpoint/2010/main" val="1793235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445" y="343566"/>
            <a:ext cx="2971292" cy="369332"/>
          </a:xfrm>
        </p:spPr>
        <p:txBody>
          <a:bodyPr/>
          <a:lstStyle/>
          <a:p>
            <a:r>
              <a:rPr lang="en-IN" b="1" dirty="0" smtClean="0">
                <a:solidFill>
                  <a:srgbClr val="0070C0"/>
                </a:solidFill>
              </a:rPr>
              <a:t>Decorators</a:t>
            </a:r>
            <a:endParaRPr lang="en-IN" b="1" dirty="0">
              <a:solidFill>
                <a:srgbClr val="0070C0"/>
              </a:solidFill>
            </a:endParaRPr>
          </a:p>
        </p:txBody>
      </p:sp>
      <p:sp>
        <p:nvSpPr>
          <p:cNvPr id="3" name="Rectangle 2"/>
          <p:cNvSpPr/>
          <p:nvPr/>
        </p:nvSpPr>
        <p:spPr>
          <a:xfrm>
            <a:off x="304800" y="737427"/>
            <a:ext cx="8347753" cy="3788858"/>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dirty="0"/>
              <a:t>Decorators are a way to decorate members of a class, or a class itself, with extra functionality. </a:t>
            </a:r>
            <a:endParaRPr lang="en-US" dirty="0" smtClean="0"/>
          </a:p>
          <a:p>
            <a:pPr marL="285750" indent="-285750" algn="just">
              <a:lnSpc>
                <a:spcPct val="150000"/>
              </a:lnSpc>
              <a:buFont typeface="Arial" panose="020B0604020202020204" pitchFamily="34" charset="0"/>
              <a:buChar char="•"/>
            </a:pPr>
            <a:r>
              <a:rPr lang="en-US" dirty="0" smtClean="0"/>
              <a:t>When </a:t>
            </a:r>
            <a:r>
              <a:rPr lang="en-US" dirty="0"/>
              <a:t>you apply a decorator to a class or a class member, you are actually calling a function that is going to receive details of what is being decorated, and the decorator implementation will then be able to transform the code dynamically, adding extra functionality, and reducing boilerplate code. </a:t>
            </a:r>
            <a:endParaRPr lang="en-US" dirty="0" smtClean="0"/>
          </a:p>
          <a:p>
            <a:pPr marL="285750" indent="-285750" algn="just">
              <a:lnSpc>
                <a:spcPct val="150000"/>
              </a:lnSpc>
              <a:buFont typeface="Arial" panose="020B0604020202020204" pitchFamily="34" charset="0"/>
              <a:buChar char="•"/>
            </a:pPr>
            <a:r>
              <a:rPr lang="en-US" dirty="0" smtClean="0"/>
              <a:t>They </a:t>
            </a:r>
            <a:r>
              <a:rPr lang="en-US" dirty="0"/>
              <a:t>are a way to have metaprogramming in TypeScript, which is a programming technique that enables the programmer to create code that uses other code from the application itself as data.</a:t>
            </a:r>
            <a:endParaRPr lang="en-IN" dirty="0"/>
          </a:p>
        </p:txBody>
      </p:sp>
    </p:spTree>
    <p:extLst>
      <p:ext uri="{BB962C8B-B14F-4D97-AF65-F5344CB8AC3E}">
        <p14:creationId xmlns:p14="http://schemas.microsoft.com/office/powerpoint/2010/main" val="41190004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1950"/>
            <a:ext cx="3733292" cy="369332"/>
          </a:xfrm>
        </p:spPr>
        <p:txBody>
          <a:bodyPr/>
          <a:lstStyle/>
          <a:p>
            <a:r>
              <a:rPr lang="en-IN" b="1" dirty="0">
                <a:solidFill>
                  <a:srgbClr val="00B0F0"/>
                </a:solidFill>
              </a:rPr>
              <a:t>Component External Style</a:t>
            </a:r>
          </a:p>
        </p:txBody>
      </p:sp>
      <p:sp>
        <p:nvSpPr>
          <p:cNvPr id="7" name="Rounded Rectangle 6"/>
          <p:cNvSpPr/>
          <p:nvPr/>
        </p:nvSpPr>
        <p:spPr>
          <a:xfrm>
            <a:off x="1371600" y="1428750"/>
            <a:ext cx="6019800" cy="2485787"/>
          </a:xfrm>
          <a:prstGeom prst="roundRect">
            <a:avLst/>
          </a:prstGeom>
          <a:solidFill>
            <a:schemeClr val="tx1"/>
          </a:solidFill>
        </p:spPr>
        <p:txBody>
          <a:bodyPr wrap="square">
            <a:spAutoFit/>
          </a:bodyPr>
          <a:lstStyle/>
          <a:p>
            <a:r>
              <a:rPr lang="en-IN" sz="2000" dirty="0">
                <a:solidFill>
                  <a:schemeClr val="bg1"/>
                </a:solidFill>
              </a:rPr>
              <a:t>@Component({</a:t>
            </a:r>
          </a:p>
          <a:p>
            <a:r>
              <a:rPr lang="en-IN" sz="2000" dirty="0">
                <a:solidFill>
                  <a:schemeClr val="bg1"/>
                </a:solidFill>
              </a:rPr>
              <a:t>  selector: 'app-root',</a:t>
            </a:r>
          </a:p>
          <a:p>
            <a:r>
              <a:rPr lang="en-IN" sz="2000" dirty="0">
                <a:solidFill>
                  <a:schemeClr val="bg1"/>
                </a:solidFill>
              </a:rPr>
              <a:t>  templateUrl: './app.component.html ',</a:t>
            </a:r>
          </a:p>
          <a:p>
            <a:r>
              <a:rPr lang="en-IN" sz="2000" dirty="0">
                <a:solidFill>
                  <a:schemeClr val="bg1"/>
                </a:solidFill>
              </a:rPr>
              <a:t>  styleUrls: ['./</a:t>
            </a:r>
            <a:r>
              <a:rPr lang="en-IN" sz="2000" dirty="0" smtClean="0">
                <a:solidFill>
                  <a:schemeClr val="bg1"/>
                </a:solidFill>
              </a:rPr>
              <a:t>app.component.css‘,</a:t>
            </a:r>
          </a:p>
          <a:p>
            <a:r>
              <a:rPr lang="en-IN" sz="2000" dirty="0">
                <a:solidFill>
                  <a:schemeClr val="bg1"/>
                </a:solidFill>
              </a:rPr>
              <a:t>                      ,'.another.stylesheet.css' </a:t>
            </a:r>
            <a:endParaRPr lang="en-IN" sz="2000" dirty="0" smtClean="0">
              <a:solidFill>
                <a:schemeClr val="bg1"/>
              </a:solidFill>
            </a:endParaRPr>
          </a:p>
          <a:p>
            <a:r>
              <a:rPr lang="en-IN" sz="2000" dirty="0">
                <a:solidFill>
                  <a:schemeClr val="bg1"/>
                </a:solidFill>
              </a:rPr>
              <a:t> </a:t>
            </a:r>
            <a:r>
              <a:rPr lang="en-IN" sz="2000" dirty="0" smtClean="0">
                <a:solidFill>
                  <a:schemeClr val="bg1"/>
                </a:solidFill>
              </a:rPr>
              <a:t>                  ]</a:t>
            </a:r>
            <a:endParaRPr lang="en-IN" sz="2000" dirty="0">
              <a:solidFill>
                <a:schemeClr val="bg1"/>
              </a:solidFill>
            </a:endParaRPr>
          </a:p>
          <a:p>
            <a:r>
              <a:rPr lang="en-IN" sz="2000" dirty="0" smtClean="0">
                <a:solidFill>
                  <a:schemeClr val="bg1"/>
                </a:solidFill>
              </a:rPr>
              <a:t>})</a:t>
            </a:r>
            <a:endParaRPr lang="en-IN" sz="2000" dirty="0">
              <a:solidFill>
                <a:schemeClr val="bg1"/>
              </a:solidFill>
            </a:endParaRPr>
          </a:p>
        </p:txBody>
      </p:sp>
    </p:spTree>
    <p:extLst>
      <p:ext uri="{BB962C8B-B14F-4D97-AF65-F5344CB8AC3E}">
        <p14:creationId xmlns:p14="http://schemas.microsoft.com/office/powerpoint/2010/main" val="32638181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1950"/>
            <a:ext cx="3733292" cy="369332"/>
          </a:xfrm>
        </p:spPr>
        <p:txBody>
          <a:bodyPr/>
          <a:lstStyle/>
          <a:p>
            <a:r>
              <a:rPr lang="en-IN" b="1" dirty="0" smtClean="0">
                <a:solidFill>
                  <a:srgbClr val="00B0F0"/>
                </a:solidFill>
              </a:rPr>
              <a:t>Both Inline &amp; External </a:t>
            </a:r>
            <a:r>
              <a:rPr lang="en-IN" b="1" dirty="0">
                <a:solidFill>
                  <a:srgbClr val="00B0F0"/>
                </a:solidFill>
              </a:rPr>
              <a:t>Style</a:t>
            </a:r>
          </a:p>
        </p:txBody>
      </p:sp>
      <p:sp>
        <p:nvSpPr>
          <p:cNvPr id="7" name="Rounded Rectangle 6"/>
          <p:cNvSpPr/>
          <p:nvPr/>
        </p:nvSpPr>
        <p:spPr>
          <a:xfrm>
            <a:off x="1371600" y="1428750"/>
            <a:ext cx="6019800" cy="2145268"/>
          </a:xfrm>
          <a:prstGeom prst="roundRect">
            <a:avLst/>
          </a:prstGeom>
          <a:solidFill>
            <a:schemeClr val="tx1"/>
          </a:solidFill>
        </p:spPr>
        <p:txBody>
          <a:bodyPr wrap="square">
            <a:spAutoFit/>
          </a:bodyPr>
          <a:lstStyle/>
          <a:p>
            <a:r>
              <a:rPr lang="en-IN" sz="2000" dirty="0">
                <a:solidFill>
                  <a:schemeClr val="bg1"/>
                </a:solidFill>
              </a:rPr>
              <a:t>@Component({</a:t>
            </a:r>
          </a:p>
          <a:p>
            <a:r>
              <a:rPr lang="en-IN" sz="2000" dirty="0">
                <a:solidFill>
                  <a:schemeClr val="bg1"/>
                </a:solidFill>
              </a:rPr>
              <a:t>  selector: </a:t>
            </a:r>
            <a:r>
              <a:rPr lang="en-IN" sz="2000" dirty="0" smtClean="0">
                <a:solidFill>
                  <a:schemeClr val="bg1"/>
                </a:solidFill>
              </a:rPr>
              <a:t>'app-root',</a:t>
            </a:r>
            <a:endParaRPr lang="en-IN" sz="2000" dirty="0">
              <a:solidFill>
                <a:schemeClr val="bg1"/>
              </a:solidFill>
            </a:endParaRPr>
          </a:p>
          <a:p>
            <a:r>
              <a:rPr lang="en-IN" sz="2000" dirty="0">
                <a:solidFill>
                  <a:schemeClr val="bg1"/>
                </a:solidFill>
              </a:rPr>
              <a:t>  templateUrl: </a:t>
            </a:r>
            <a:r>
              <a:rPr lang="en-IN" sz="2000" dirty="0" smtClean="0">
                <a:solidFill>
                  <a:schemeClr val="bg1"/>
                </a:solidFill>
              </a:rPr>
              <a:t>'./app.component.html</a:t>
            </a:r>
            <a:r>
              <a:rPr lang="en-IN" sz="2000" dirty="0">
                <a:solidFill>
                  <a:schemeClr val="bg1"/>
                </a:solidFill>
              </a:rPr>
              <a:t>',</a:t>
            </a:r>
          </a:p>
          <a:p>
            <a:r>
              <a:rPr lang="en-IN" sz="2000" dirty="0">
                <a:solidFill>
                  <a:schemeClr val="bg1"/>
                </a:solidFill>
              </a:rPr>
              <a:t>  styles:[`p {color:yellow}`],</a:t>
            </a:r>
          </a:p>
          <a:p>
            <a:r>
              <a:rPr lang="en-IN" sz="2000" dirty="0">
                <a:solidFill>
                  <a:schemeClr val="bg1"/>
                </a:solidFill>
              </a:rPr>
              <a:t>  styleUrls: </a:t>
            </a:r>
            <a:r>
              <a:rPr lang="en-IN" sz="2000" dirty="0" smtClean="0">
                <a:solidFill>
                  <a:schemeClr val="bg1"/>
                </a:solidFill>
              </a:rPr>
              <a:t>['./app.component.css</a:t>
            </a:r>
            <a:r>
              <a:rPr lang="en-IN" sz="2000" dirty="0">
                <a:solidFill>
                  <a:schemeClr val="bg1"/>
                </a:solidFill>
              </a:rPr>
              <a:t>'],</a:t>
            </a:r>
          </a:p>
          <a:p>
            <a:r>
              <a:rPr lang="en-IN" sz="2000" dirty="0">
                <a:solidFill>
                  <a:schemeClr val="bg1"/>
                </a:solidFill>
              </a:rPr>
              <a:t>})</a:t>
            </a:r>
          </a:p>
        </p:txBody>
      </p:sp>
    </p:spTree>
    <p:extLst>
      <p:ext uri="{BB962C8B-B14F-4D97-AF65-F5344CB8AC3E}">
        <p14:creationId xmlns:p14="http://schemas.microsoft.com/office/powerpoint/2010/main" val="6980572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1950"/>
            <a:ext cx="4953000" cy="738664"/>
          </a:xfrm>
        </p:spPr>
        <p:txBody>
          <a:bodyPr/>
          <a:lstStyle/>
          <a:p>
            <a:r>
              <a:rPr lang="en-US" b="1" dirty="0">
                <a:solidFill>
                  <a:srgbClr val="00B0F0"/>
                </a:solidFill>
              </a:rPr>
              <a:t>Template Inline Style using style tag</a:t>
            </a:r>
            <a:endParaRPr lang="en-IN" b="1" dirty="0">
              <a:solidFill>
                <a:srgbClr val="00B0F0"/>
              </a:solidFill>
            </a:endParaRPr>
          </a:p>
        </p:txBody>
      </p:sp>
      <p:sp>
        <p:nvSpPr>
          <p:cNvPr id="7" name="Rounded Rectangle 6"/>
          <p:cNvSpPr/>
          <p:nvPr/>
        </p:nvSpPr>
        <p:spPr>
          <a:xfrm>
            <a:off x="1371600" y="1200150"/>
            <a:ext cx="6019800" cy="3166824"/>
          </a:xfrm>
          <a:prstGeom prst="roundRect">
            <a:avLst/>
          </a:prstGeom>
          <a:solidFill>
            <a:schemeClr val="tx1"/>
          </a:solidFill>
        </p:spPr>
        <p:txBody>
          <a:bodyPr wrap="square">
            <a:spAutoFit/>
          </a:bodyPr>
          <a:lstStyle/>
          <a:p>
            <a:r>
              <a:rPr lang="en-US" sz="2000" dirty="0">
                <a:solidFill>
                  <a:schemeClr val="bg1"/>
                </a:solidFill>
              </a:rPr>
              <a:t>&lt;style&gt;</a:t>
            </a:r>
          </a:p>
          <a:p>
            <a:r>
              <a:rPr lang="en-US" sz="2000" dirty="0">
                <a:solidFill>
                  <a:schemeClr val="bg1"/>
                </a:solidFill>
              </a:rPr>
              <a:t>  </a:t>
            </a:r>
            <a:r>
              <a:rPr lang="en-US" sz="2000" dirty="0" smtClean="0">
                <a:solidFill>
                  <a:schemeClr val="bg1"/>
                </a:solidFill>
              </a:rPr>
              <a:t>h1 </a:t>
            </a:r>
            <a:r>
              <a:rPr lang="en-US" sz="2000" dirty="0">
                <a:solidFill>
                  <a:schemeClr val="bg1"/>
                </a:solidFill>
              </a:rPr>
              <a:t>{</a:t>
            </a:r>
          </a:p>
          <a:p>
            <a:r>
              <a:rPr lang="en-US" sz="2000" dirty="0">
                <a:solidFill>
                  <a:schemeClr val="bg1"/>
                </a:solidFill>
              </a:rPr>
              <a:t>    color: </a:t>
            </a:r>
            <a:r>
              <a:rPr lang="en-US" sz="2000" dirty="0" smtClean="0">
                <a:solidFill>
                  <a:schemeClr val="bg1"/>
                </a:solidFill>
              </a:rPr>
              <a:t>blue;</a:t>
            </a:r>
            <a:endParaRPr lang="en-US" sz="2000" dirty="0">
              <a:solidFill>
                <a:schemeClr val="bg1"/>
              </a:solidFill>
            </a:endParaRPr>
          </a:p>
          <a:p>
            <a:r>
              <a:rPr lang="en-US" sz="2000" dirty="0">
                <a:solidFill>
                  <a:schemeClr val="bg1"/>
                </a:solidFill>
              </a:rPr>
              <a:t>  }</a:t>
            </a:r>
          </a:p>
          <a:p>
            <a:r>
              <a:rPr lang="en-US" sz="2000" dirty="0">
                <a:solidFill>
                  <a:schemeClr val="bg1"/>
                </a:solidFill>
              </a:rPr>
              <a:t>  &lt;/style&gt;</a:t>
            </a:r>
          </a:p>
          <a:p>
            <a:r>
              <a:rPr lang="en-US" sz="2000" dirty="0">
                <a:solidFill>
                  <a:schemeClr val="bg1"/>
                </a:solidFill>
              </a:rPr>
              <a:t> </a:t>
            </a:r>
          </a:p>
          <a:p>
            <a:r>
              <a:rPr lang="en-US" sz="2000" dirty="0" smtClean="0">
                <a:solidFill>
                  <a:schemeClr val="bg1"/>
                </a:solidFill>
              </a:rPr>
              <a:t>&lt;h1&gt;</a:t>
            </a:r>
            <a:endParaRPr lang="en-US" sz="2000" dirty="0">
              <a:solidFill>
                <a:schemeClr val="bg1"/>
              </a:solidFill>
            </a:endParaRPr>
          </a:p>
          <a:p>
            <a:r>
              <a:rPr lang="en-US" sz="2000" dirty="0">
                <a:solidFill>
                  <a:schemeClr val="bg1"/>
                </a:solidFill>
              </a:rPr>
              <a:t>  </a:t>
            </a:r>
            <a:r>
              <a:rPr lang="en-US" sz="2000" dirty="0" smtClean="0">
                <a:solidFill>
                  <a:schemeClr val="bg1"/>
                </a:solidFill>
              </a:rPr>
              <a:t>app </a:t>
            </a:r>
            <a:r>
              <a:rPr lang="en-US" sz="2000" dirty="0">
                <a:solidFill>
                  <a:schemeClr val="bg1"/>
                </a:solidFill>
              </a:rPr>
              <a:t>works!</a:t>
            </a:r>
          </a:p>
          <a:p>
            <a:r>
              <a:rPr lang="en-US" sz="2000" dirty="0" smtClean="0">
                <a:solidFill>
                  <a:schemeClr val="bg1"/>
                </a:solidFill>
              </a:rPr>
              <a:t>&lt;/h1&gt;</a:t>
            </a:r>
            <a:endParaRPr lang="en-IN" sz="2000" dirty="0">
              <a:solidFill>
                <a:schemeClr val="bg1"/>
              </a:solidFill>
            </a:endParaRPr>
          </a:p>
        </p:txBody>
      </p:sp>
    </p:spTree>
    <p:extLst>
      <p:ext uri="{BB962C8B-B14F-4D97-AF65-F5344CB8AC3E}">
        <p14:creationId xmlns:p14="http://schemas.microsoft.com/office/powerpoint/2010/main" val="38137893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1950"/>
            <a:ext cx="4953000" cy="369332"/>
          </a:xfrm>
        </p:spPr>
        <p:txBody>
          <a:bodyPr/>
          <a:lstStyle/>
          <a:p>
            <a:r>
              <a:rPr lang="en-US" b="1" dirty="0">
                <a:solidFill>
                  <a:srgbClr val="00B0F0"/>
                </a:solidFill>
              </a:rPr>
              <a:t>Template Inline Style using link tag</a:t>
            </a:r>
            <a:endParaRPr lang="en-IN" b="1" dirty="0">
              <a:solidFill>
                <a:srgbClr val="00B0F0"/>
              </a:solidFill>
            </a:endParaRPr>
          </a:p>
        </p:txBody>
      </p:sp>
      <p:sp>
        <p:nvSpPr>
          <p:cNvPr id="7" name="Rounded Rectangle 6"/>
          <p:cNvSpPr/>
          <p:nvPr/>
        </p:nvSpPr>
        <p:spPr>
          <a:xfrm>
            <a:off x="1143000" y="1657350"/>
            <a:ext cx="6705600" cy="1464231"/>
          </a:xfrm>
          <a:prstGeom prst="roundRect">
            <a:avLst/>
          </a:prstGeom>
          <a:solidFill>
            <a:schemeClr val="tx1"/>
          </a:solidFill>
        </p:spPr>
        <p:txBody>
          <a:bodyPr wrap="square">
            <a:spAutoFit/>
          </a:bodyPr>
          <a:lstStyle/>
          <a:p>
            <a:r>
              <a:rPr lang="en-US" sz="2000" dirty="0">
                <a:solidFill>
                  <a:schemeClr val="bg1"/>
                </a:solidFill>
              </a:rPr>
              <a:t>&lt;link rel="stylesheet" href="assets/</a:t>
            </a:r>
            <a:r>
              <a:rPr lang="en-US" sz="2000" dirty="0" err="1">
                <a:solidFill>
                  <a:schemeClr val="bg1"/>
                </a:solidFill>
              </a:rPr>
              <a:t>css</a:t>
            </a:r>
            <a:r>
              <a:rPr lang="en-US" sz="2000" dirty="0">
                <a:solidFill>
                  <a:schemeClr val="bg1"/>
                </a:solidFill>
              </a:rPr>
              <a:t>/morestyles.css"&gt;</a:t>
            </a:r>
          </a:p>
          <a:p>
            <a:r>
              <a:rPr lang="en-US" sz="2000" dirty="0" smtClean="0">
                <a:solidFill>
                  <a:schemeClr val="bg1"/>
                </a:solidFill>
              </a:rPr>
              <a:t>&lt;h1&gt;</a:t>
            </a:r>
            <a:endParaRPr lang="en-US" sz="2000" dirty="0">
              <a:solidFill>
                <a:schemeClr val="bg1"/>
              </a:solidFill>
            </a:endParaRPr>
          </a:p>
          <a:p>
            <a:r>
              <a:rPr lang="en-US" sz="2000" dirty="0">
                <a:solidFill>
                  <a:schemeClr val="bg1"/>
                </a:solidFill>
              </a:rPr>
              <a:t>  </a:t>
            </a:r>
            <a:r>
              <a:rPr lang="en-US" sz="2000" dirty="0" smtClean="0">
                <a:solidFill>
                  <a:schemeClr val="bg1"/>
                </a:solidFill>
              </a:rPr>
              <a:t>app works</a:t>
            </a:r>
            <a:r>
              <a:rPr lang="en-US" sz="2000" dirty="0">
                <a:solidFill>
                  <a:schemeClr val="bg1"/>
                </a:solidFill>
              </a:rPr>
              <a:t>!</a:t>
            </a:r>
          </a:p>
          <a:p>
            <a:r>
              <a:rPr lang="en-US" sz="2000" dirty="0" smtClean="0">
                <a:solidFill>
                  <a:schemeClr val="bg1"/>
                </a:solidFill>
              </a:rPr>
              <a:t>&lt;/h1&gt;</a:t>
            </a:r>
            <a:endParaRPr lang="en-IN" sz="2000" dirty="0">
              <a:solidFill>
                <a:schemeClr val="bg1"/>
              </a:solidFill>
            </a:endParaRPr>
          </a:p>
        </p:txBody>
      </p:sp>
    </p:spTree>
    <p:extLst>
      <p:ext uri="{BB962C8B-B14F-4D97-AF65-F5344CB8AC3E}">
        <p14:creationId xmlns:p14="http://schemas.microsoft.com/office/powerpoint/2010/main" val="14949552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1950"/>
            <a:ext cx="4953000" cy="369332"/>
          </a:xfrm>
        </p:spPr>
        <p:txBody>
          <a:bodyPr/>
          <a:lstStyle/>
          <a:p>
            <a:r>
              <a:rPr lang="en-US" b="1" dirty="0">
                <a:solidFill>
                  <a:srgbClr val="00B0F0"/>
                </a:solidFill>
              </a:rPr>
              <a:t>Global Styles</a:t>
            </a:r>
            <a:endParaRPr lang="en-IN" b="1" dirty="0">
              <a:solidFill>
                <a:srgbClr val="00B0F0"/>
              </a:solidFill>
            </a:endParaRPr>
          </a:p>
        </p:txBody>
      </p:sp>
      <p:sp>
        <p:nvSpPr>
          <p:cNvPr id="7" name="Rounded Rectangle 6"/>
          <p:cNvSpPr/>
          <p:nvPr/>
        </p:nvSpPr>
        <p:spPr>
          <a:xfrm>
            <a:off x="1015856" y="2343150"/>
            <a:ext cx="6705600" cy="1464231"/>
          </a:xfrm>
          <a:prstGeom prst="roundRect">
            <a:avLst/>
          </a:prstGeom>
          <a:solidFill>
            <a:schemeClr val="tx1"/>
          </a:solidFill>
        </p:spPr>
        <p:txBody>
          <a:bodyPr wrap="square">
            <a:spAutoFit/>
          </a:bodyPr>
          <a:lstStyle/>
          <a:p>
            <a:r>
              <a:rPr lang="en-US" sz="2000" dirty="0">
                <a:solidFill>
                  <a:schemeClr val="bg1"/>
                </a:solidFill>
              </a:rPr>
              <a:t>"styles": [</a:t>
            </a:r>
          </a:p>
          <a:p>
            <a:r>
              <a:rPr lang="en-US" sz="2000" dirty="0">
                <a:solidFill>
                  <a:schemeClr val="bg1"/>
                </a:solidFill>
              </a:rPr>
              <a:t>  "src/styles.css",</a:t>
            </a:r>
          </a:p>
          <a:p>
            <a:r>
              <a:rPr lang="en-US" sz="2000" dirty="0">
                <a:solidFill>
                  <a:schemeClr val="bg1"/>
                </a:solidFill>
              </a:rPr>
              <a:t>  // Add other global stylesheets</a:t>
            </a:r>
          </a:p>
          <a:p>
            <a:r>
              <a:rPr lang="en-US" sz="2000" dirty="0">
                <a:solidFill>
                  <a:schemeClr val="bg1"/>
                </a:solidFill>
              </a:rPr>
              <a:t>]</a:t>
            </a:r>
            <a:endParaRPr lang="en-IN" sz="2000" dirty="0">
              <a:solidFill>
                <a:schemeClr val="bg1"/>
              </a:solidFill>
            </a:endParaRPr>
          </a:p>
        </p:txBody>
      </p:sp>
      <p:sp>
        <p:nvSpPr>
          <p:cNvPr id="3" name="Rectangle 2"/>
          <p:cNvSpPr/>
          <p:nvPr/>
        </p:nvSpPr>
        <p:spPr>
          <a:xfrm>
            <a:off x="431514" y="731282"/>
            <a:ext cx="8331486"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t>Include global styles in the styles array of the angular.json file. </a:t>
            </a:r>
            <a:endParaRPr lang="en-US" dirty="0" smtClean="0"/>
          </a:p>
          <a:p>
            <a:pPr marL="285750" indent="-285750">
              <a:lnSpc>
                <a:spcPct val="150000"/>
              </a:lnSpc>
              <a:buFont typeface="Arial" panose="020B0604020202020204" pitchFamily="34" charset="0"/>
              <a:buChar char="•"/>
            </a:pPr>
            <a:r>
              <a:rPr lang="en-US" dirty="0" smtClean="0"/>
              <a:t>This </a:t>
            </a:r>
            <a:r>
              <a:rPr lang="en-US" dirty="0"/>
              <a:t>is useful for styles that need to be applied globally across the entire application.</a:t>
            </a:r>
            <a:endParaRPr lang="en-IN" dirty="0"/>
          </a:p>
        </p:txBody>
      </p:sp>
    </p:spTree>
    <p:extLst>
      <p:ext uri="{BB962C8B-B14F-4D97-AF65-F5344CB8AC3E}">
        <p14:creationId xmlns:p14="http://schemas.microsoft.com/office/powerpoint/2010/main" val="22809555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1950"/>
            <a:ext cx="4953000" cy="369332"/>
          </a:xfrm>
        </p:spPr>
        <p:txBody>
          <a:bodyPr/>
          <a:lstStyle/>
          <a:p>
            <a:r>
              <a:rPr lang="en-US" b="1" dirty="0" smtClean="0">
                <a:solidFill>
                  <a:srgbClr val="00B0F0"/>
                </a:solidFill>
              </a:rPr>
              <a:t>NgClass Directive</a:t>
            </a:r>
            <a:endParaRPr lang="en-IN" b="1" dirty="0">
              <a:solidFill>
                <a:srgbClr val="00B0F0"/>
              </a:solidFill>
            </a:endParaRPr>
          </a:p>
        </p:txBody>
      </p:sp>
      <p:sp>
        <p:nvSpPr>
          <p:cNvPr id="7" name="Rounded Rectangle 6"/>
          <p:cNvSpPr/>
          <p:nvPr/>
        </p:nvSpPr>
        <p:spPr>
          <a:xfrm>
            <a:off x="838200" y="2135268"/>
            <a:ext cx="7162800" cy="442674"/>
          </a:xfrm>
          <a:prstGeom prst="roundRect">
            <a:avLst/>
          </a:prstGeom>
          <a:solidFill>
            <a:schemeClr val="tx1"/>
          </a:solidFill>
        </p:spPr>
        <p:txBody>
          <a:bodyPr wrap="square">
            <a:spAutoFit/>
          </a:bodyPr>
          <a:lstStyle/>
          <a:p>
            <a:r>
              <a:rPr lang="en-US" sz="2000" dirty="0">
                <a:solidFill>
                  <a:schemeClr val="bg1"/>
                </a:solidFill>
              </a:rPr>
              <a:t>&lt;element [ngClass]="'cssClass1 cssClass2'"&gt;...&lt;/element&gt;</a:t>
            </a:r>
            <a:endParaRPr lang="en-IN" sz="2000" dirty="0">
              <a:solidFill>
                <a:schemeClr val="bg1"/>
              </a:solidFill>
            </a:endParaRPr>
          </a:p>
        </p:txBody>
      </p:sp>
      <p:sp>
        <p:nvSpPr>
          <p:cNvPr id="3" name="Rectangle 2"/>
          <p:cNvSpPr/>
          <p:nvPr/>
        </p:nvSpPr>
        <p:spPr>
          <a:xfrm>
            <a:off x="431514" y="731282"/>
            <a:ext cx="8331486"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t>Include global styles in the styles array of the angular.json file. </a:t>
            </a:r>
            <a:endParaRPr lang="en-US" dirty="0" smtClean="0"/>
          </a:p>
          <a:p>
            <a:pPr marL="285750" indent="-285750">
              <a:lnSpc>
                <a:spcPct val="150000"/>
              </a:lnSpc>
              <a:buFont typeface="Arial" panose="020B0604020202020204" pitchFamily="34" charset="0"/>
              <a:buChar char="•"/>
            </a:pPr>
            <a:r>
              <a:rPr lang="en-US" dirty="0" smtClean="0"/>
              <a:t>This </a:t>
            </a:r>
            <a:r>
              <a:rPr lang="en-US" dirty="0"/>
              <a:t>is useful for styles that need to be applied globally across the entire application.</a:t>
            </a:r>
            <a:endParaRPr lang="en-IN" dirty="0"/>
          </a:p>
        </p:txBody>
      </p:sp>
      <p:sp>
        <p:nvSpPr>
          <p:cNvPr id="4" name="Rectangle 3"/>
          <p:cNvSpPr/>
          <p:nvPr/>
        </p:nvSpPr>
        <p:spPr>
          <a:xfrm>
            <a:off x="762000" y="1654612"/>
            <a:ext cx="2557110" cy="369332"/>
          </a:xfrm>
          <a:prstGeom prst="rect">
            <a:avLst/>
          </a:prstGeom>
        </p:spPr>
        <p:txBody>
          <a:bodyPr wrap="none">
            <a:spAutoFit/>
          </a:bodyPr>
          <a:lstStyle/>
          <a:p>
            <a:pPr fontAlgn="base"/>
            <a:r>
              <a:rPr lang="en-IN" b="1" dirty="0">
                <a:latin typeface="Montserrat"/>
              </a:rPr>
              <a:t>NgClass with a String</a:t>
            </a:r>
            <a:endParaRPr lang="en-IN" b="1" i="0" dirty="0">
              <a:effectLst/>
              <a:latin typeface="Montserrat"/>
            </a:endParaRPr>
          </a:p>
        </p:txBody>
      </p:sp>
      <p:sp>
        <p:nvSpPr>
          <p:cNvPr id="5" name="Rectangle 4"/>
          <p:cNvSpPr/>
          <p:nvPr/>
        </p:nvSpPr>
        <p:spPr>
          <a:xfrm>
            <a:off x="762000" y="2672541"/>
            <a:ext cx="2292038" cy="369332"/>
          </a:xfrm>
          <a:prstGeom prst="rect">
            <a:avLst/>
          </a:prstGeom>
        </p:spPr>
        <p:txBody>
          <a:bodyPr wrap="none">
            <a:spAutoFit/>
          </a:bodyPr>
          <a:lstStyle/>
          <a:p>
            <a:pPr fontAlgn="base"/>
            <a:r>
              <a:rPr lang="en-IN" b="1" dirty="0">
                <a:latin typeface="Montserrat"/>
              </a:rPr>
              <a:t>NgClass with Array</a:t>
            </a:r>
            <a:endParaRPr lang="en-IN" b="1" i="0" dirty="0">
              <a:effectLst/>
              <a:latin typeface="Montserrat"/>
            </a:endParaRPr>
          </a:p>
        </p:txBody>
      </p:sp>
      <p:sp>
        <p:nvSpPr>
          <p:cNvPr id="8" name="Rounded Rectangle 7"/>
          <p:cNvSpPr/>
          <p:nvPr/>
        </p:nvSpPr>
        <p:spPr>
          <a:xfrm>
            <a:off x="838200" y="3103893"/>
            <a:ext cx="7162800" cy="442674"/>
          </a:xfrm>
          <a:prstGeom prst="roundRect">
            <a:avLst/>
          </a:prstGeom>
          <a:solidFill>
            <a:schemeClr val="tx1"/>
          </a:solidFill>
        </p:spPr>
        <p:txBody>
          <a:bodyPr wrap="square">
            <a:spAutoFit/>
          </a:bodyPr>
          <a:lstStyle/>
          <a:p>
            <a:r>
              <a:rPr lang="en-US" sz="2000" dirty="0">
                <a:solidFill>
                  <a:schemeClr val="bg1"/>
                </a:solidFill>
              </a:rPr>
              <a:t>&lt;element [ngClass]="['cssClass1', 'cssClass2']"&gt;...&lt;/element&gt;</a:t>
            </a:r>
            <a:endParaRPr lang="en-IN" sz="2000" dirty="0">
              <a:solidFill>
                <a:schemeClr val="bg1"/>
              </a:solidFill>
            </a:endParaRPr>
          </a:p>
        </p:txBody>
      </p:sp>
      <p:sp>
        <p:nvSpPr>
          <p:cNvPr id="6" name="Rectangle 5"/>
          <p:cNvSpPr/>
          <p:nvPr/>
        </p:nvSpPr>
        <p:spPr>
          <a:xfrm>
            <a:off x="762000" y="3622341"/>
            <a:ext cx="2416046" cy="369332"/>
          </a:xfrm>
          <a:prstGeom prst="rect">
            <a:avLst/>
          </a:prstGeom>
        </p:spPr>
        <p:txBody>
          <a:bodyPr wrap="none">
            <a:spAutoFit/>
          </a:bodyPr>
          <a:lstStyle/>
          <a:p>
            <a:pPr fontAlgn="base"/>
            <a:r>
              <a:rPr lang="en-IN" b="1" dirty="0">
                <a:latin typeface="Montserrat"/>
              </a:rPr>
              <a:t>NgClass with Object</a:t>
            </a:r>
            <a:endParaRPr lang="en-IN" b="1" i="0" dirty="0">
              <a:effectLst/>
              <a:latin typeface="Montserrat"/>
            </a:endParaRPr>
          </a:p>
        </p:txBody>
      </p:sp>
      <p:sp>
        <p:nvSpPr>
          <p:cNvPr id="9" name="Rounded Rectangle 8"/>
          <p:cNvSpPr/>
          <p:nvPr/>
        </p:nvSpPr>
        <p:spPr>
          <a:xfrm>
            <a:off x="838200" y="4132321"/>
            <a:ext cx="7162800" cy="408623"/>
          </a:xfrm>
          <a:prstGeom prst="roundRect">
            <a:avLst/>
          </a:prstGeom>
          <a:solidFill>
            <a:schemeClr val="tx1"/>
          </a:solidFill>
        </p:spPr>
        <p:txBody>
          <a:bodyPr wrap="square">
            <a:spAutoFit/>
          </a:bodyPr>
          <a:lstStyle/>
          <a:p>
            <a:r>
              <a:rPr lang="en-US" dirty="0">
                <a:solidFill>
                  <a:schemeClr val="bg1"/>
                </a:solidFill>
              </a:rPr>
              <a:t>&lt;element [ngClass]="{'cssClass1': true, 'cssClass2</a:t>
            </a:r>
            <a:r>
              <a:rPr lang="en-US" dirty="0" smtClean="0">
                <a:solidFill>
                  <a:schemeClr val="bg1"/>
                </a:solidFill>
              </a:rPr>
              <a:t>': true</a:t>
            </a:r>
            <a:r>
              <a:rPr lang="en-US" dirty="0">
                <a:solidFill>
                  <a:schemeClr val="bg1"/>
                </a:solidFill>
              </a:rPr>
              <a:t>}"&gt;...&lt;/element&gt;</a:t>
            </a:r>
            <a:endParaRPr lang="en-IN" dirty="0">
              <a:solidFill>
                <a:schemeClr val="bg1"/>
              </a:solidFill>
            </a:endParaRPr>
          </a:p>
        </p:txBody>
      </p:sp>
    </p:spTree>
    <p:extLst>
      <p:ext uri="{BB962C8B-B14F-4D97-AF65-F5344CB8AC3E}">
        <p14:creationId xmlns:p14="http://schemas.microsoft.com/office/powerpoint/2010/main" val="40984619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1950"/>
            <a:ext cx="4953000" cy="369332"/>
          </a:xfrm>
        </p:spPr>
        <p:txBody>
          <a:bodyPr/>
          <a:lstStyle/>
          <a:p>
            <a:r>
              <a:rPr lang="en-US" b="1" dirty="0">
                <a:solidFill>
                  <a:srgbClr val="00B0F0"/>
                </a:solidFill>
              </a:rPr>
              <a:t>ngStyle Directive</a:t>
            </a:r>
            <a:endParaRPr lang="en-IN" b="1" dirty="0">
              <a:solidFill>
                <a:srgbClr val="00B0F0"/>
              </a:solidFill>
            </a:endParaRPr>
          </a:p>
        </p:txBody>
      </p:sp>
      <p:sp>
        <p:nvSpPr>
          <p:cNvPr id="10" name="Rectangle 9"/>
          <p:cNvSpPr/>
          <p:nvPr/>
        </p:nvSpPr>
        <p:spPr>
          <a:xfrm>
            <a:off x="381000" y="819150"/>
            <a:ext cx="8382000" cy="1200329"/>
          </a:xfrm>
          <a:prstGeom prst="rect">
            <a:avLst/>
          </a:prstGeom>
        </p:spPr>
        <p:txBody>
          <a:bodyPr wrap="square">
            <a:spAutoFit/>
          </a:bodyPr>
          <a:lstStyle/>
          <a:p>
            <a:pPr marL="285750" indent="-285750" algn="just">
              <a:buFont typeface="Arial" panose="020B0604020202020204" pitchFamily="34" charset="0"/>
              <a:buChar char="•"/>
            </a:pPr>
            <a:r>
              <a:rPr lang="en-US" dirty="0"/>
              <a:t>The Angular ngStyle directive allows us to set the many inline style of a HTML element using an expression. </a:t>
            </a:r>
            <a:endParaRPr lang="en-US" dirty="0" smtClean="0"/>
          </a:p>
          <a:p>
            <a:pPr marL="285750" indent="-285750" algn="just">
              <a:buFont typeface="Arial" panose="020B0604020202020204" pitchFamily="34" charset="0"/>
              <a:buChar char="•"/>
            </a:pPr>
            <a:r>
              <a:rPr lang="en-US" dirty="0" smtClean="0"/>
              <a:t>The </a:t>
            </a:r>
            <a:r>
              <a:rPr lang="en-US" dirty="0"/>
              <a:t>expression can be evaluated at run time allowing us to dynamically change the style of our HTML element.</a:t>
            </a:r>
            <a:endParaRPr lang="en-IN" dirty="0"/>
          </a:p>
        </p:txBody>
      </p:sp>
      <p:sp>
        <p:nvSpPr>
          <p:cNvPr id="11" name="Rounded Rectangle 10"/>
          <p:cNvSpPr/>
          <p:nvPr/>
        </p:nvSpPr>
        <p:spPr>
          <a:xfrm>
            <a:off x="762000" y="2647950"/>
            <a:ext cx="7162800" cy="442674"/>
          </a:xfrm>
          <a:prstGeom prst="roundRect">
            <a:avLst/>
          </a:prstGeom>
          <a:solidFill>
            <a:schemeClr val="tx1"/>
          </a:solidFill>
        </p:spPr>
        <p:txBody>
          <a:bodyPr wrap="square">
            <a:spAutoFit/>
          </a:bodyPr>
          <a:lstStyle/>
          <a:p>
            <a:r>
              <a:rPr lang="en-US" sz="2000" dirty="0">
                <a:solidFill>
                  <a:schemeClr val="bg1"/>
                </a:solidFill>
              </a:rPr>
              <a:t>&lt;element [ngStyle</a:t>
            </a:r>
            <a:r>
              <a:rPr lang="en-US" sz="2000" dirty="0" smtClean="0">
                <a:solidFill>
                  <a:schemeClr val="bg1"/>
                </a:solidFill>
              </a:rPr>
              <a:t>]="{‘ styleNames': </a:t>
            </a:r>
            <a:r>
              <a:rPr lang="en-US" sz="2000" dirty="0">
                <a:solidFill>
                  <a:schemeClr val="bg1"/>
                </a:solidFill>
              </a:rPr>
              <a:t>styleExp}"&gt;...&lt;/element&gt;</a:t>
            </a:r>
            <a:endParaRPr lang="en-IN" sz="2000" dirty="0">
              <a:solidFill>
                <a:schemeClr val="bg1"/>
              </a:solidFill>
            </a:endParaRPr>
          </a:p>
        </p:txBody>
      </p:sp>
      <p:sp>
        <p:nvSpPr>
          <p:cNvPr id="12" name="Rectangle 11"/>
          <p:cNvSpPr/>
          <p:nvPr/>
        </p:nvSpPr>
        <p:spPr>
          <a:xfrm>
            <a:off x="685800" y="2055225"/>
            <a:ext cx="1838965" cy="369332"/>
          </a:xfrm>
          <a:prstGeom prst="rect">
            <a:avLst/>
          </a:prstGeom>
        </p:spPr>
        <p:txBody>
          <a:bodyPr wrap="none">
            <a:spAutoFit/>
          </a:bodyPr>
          <a:lstStyle/>
          <a:p>
            <a:pPr fontAlgn="base"/>
            <a:r>
              <a:rPr lang="en-IN" b="1" dirty="0">
                <a:latin typeface="Montserrat"/>
              </a:rPr>
              <a:t>ngStyle Syntax</a:t>
            </a:r>
            <a:endParaRPr lang="en-IN" b="1" i="0" dirty="0">
              <a:effectLst/>
              <a:latin typeface="Montserrat"/>
            </a:endParaRPr>
          </a:p>
        </p:txBody>
      </p:sp>
      <p:sp>
        <p:nvSpPr>
          <p:cNvPr id="13" name="Rounded Rectangle 12"/>
          <p:cNvSpPr/>
          <p:nvPr/>
        </p:nvSpPr>
        <p:spPr>
          <a:xfrm>
            <a:off x="762000" y="3409950"/>
            <a:ext cx="7162800" cy="442674"/>
          </a:xfrm>
          <a:prstGeom prst="roundRect">
            <a:avLst/>
          </a:prstGeom>
          <a:solidFill>
            <a:schemeClr val="tx1"/>
          </a:solidFill>
        </p:spPr>
        <p:txBody>
          <a:bodyPr wrap="square">
            <a:spAutoFit/>
          </a:bodyPr>
          <a:lstStyle/>
          <a:p>
            <a:r>
              <a:rPr lang="en-US" sz="2000" dirty="0">
                <a:solidFill>
                  <a:schemeClr val="bg1"/>
                </a:solidFill>
              </a:rPr>
              <a:t>&lt;some-element [ngStyle]="{'font-size': '20px</a:t>
            </a:r>
            <a:r>
              <a:rPr lang="en-US" sz="2000" dirty="0" smtClean="0">
                <a:solidFill>
                  <a:schemeClr val="bg1"/>
                </a:solidFill>
              </a:rPr>
              <a:t>'}"&gt;&lt;/</a:t>
            </a:r>
            <a:r>
              <a:rPr lang="en-US" sz="2000" dirty="0">
                <a:solidFill>
                  <a:schemeClr val="bg1"/>
                </a:solidFill>
              </a:rPr>
              <a:t>some-element&gt;</a:t>
            </a:r>
            <a:endParaRPr lang="en-IN" sz="2000" dirty="0">
              <a:solidFill>
                <a:schemeClr val="bg1"/>
              </a:solidFill>
            </a:endParaRPr>
          </a:p>
        </p:txBody>
      </p:sp>
      <p:sp>
        <p:nvSpPr>
          <p:cNvPr id="14" name="Rounded Rectangle 13"/>
          <p:cNvSpPr/>
          <p:nvPr/>
        </p:nvSpPr>
        <p:spPr>
          <a:xfrm>
            <a:off x="762000" y="4400550"/>
            <a:ext cx="7162800" cy="408623"/>
          </a:xfrm>
          <a:prstGeom prst="roundRect">
            <a:avLst/>
          </a:prstGeom>
          <a:solidFill>
            <a:schemeClr val="tx1"/>
          </a:solidFill>
        </p:spPr>
        <p:txBody>
          <a:bodyPr wrap="square">
            <a:spAutoFit/>
          </a:bodyPr>
          <a:lstStyle/>
          <a:p>
            <a:r>
              <a:rPr lang="en-US" dirty="0">
                <a:solidFill>
                  <a:schemeClr val="bg1"/>
                </a:solidFill>
              </a:rPr>
              <a:t>&lt;div [ngStyle]="{'color': </a:t>
            </a:r>
            <a:r>
              <a:rPr lang="en-US" dirty="0" smtClean="0">
                <a:solidFill>
                  <a:schemeClr val="bg1"/>
                </a:solidFill>
              </a:rPr>
              <a:t>color,</a:t>
            </a:r>
            <a:r>
              <a:rPr lang="en-US" dirty="0">
                <a:solidFill>
                  <a:schemeClr val="bg1"/>
                </a:solidFill>
              </a:rPr>
              <a:t> </a:t>
            </a:r>
            <a:r>
              <a:rPr lang="en-US" dirty="0" smtClean="0">
                <a:solidFill>
                  <a:schemeClr val="bg1"/>
                </a:solidFill>
              </a:rPr>
              <a:t>‘font-size':20px}"&gt;</a:t>
            </a:r>
            <a:r>
              <a:rPr lang="en-US" dirty="0">
                <a:solidFill>
                  <a:schemeClr val="bg1"/>
                </a:solidFill>
              </a:rPr>
              <a:t>Change my color&lt;/div&gt;</a:t>
            </a:r>
            <a:endParaRPr lang="en-IN" dirty="0">
              <a:solidFill>
                <a:schemeClr val="bg1"/>
              </a:solidFill>
            </a:endParaRPr>
          </a:p>
        </p:txBody>
      </p:sp>
      <p:sp>
        <p:nvSpPr>
          <p:cNvPr id="15" name="Rectangle 14"/>
          <p:cNvSpPr/>
          <p:nvPr/>
        </p:nvSpPr>
        <p:spPr>
          <a:xfrm>
            <a:off x="685800" y="3987284"/>
            <a:ext cx="2574744" cy="369332"/>
          </a:xfrm>
          <a:prstGeom prst="rect">
            <a:avLst/>
          </a:prstGeom>
        </p:spPr>
        <p:txBody>
          <a:bodyPr wrap="none">
            <a:spAutoFit/>
          </a:bodyPr>
          <a:lstStyle/>
          <a:p>
            <a:r>
              <a:rPr lang="en-IN" dirty="0">
                <a:solidFill>
                  <a:srgbClr val="000000"/>
                </a:solidFill>
                <a:latin typeface="Verdana" panose="020B0604030504040204" pitchFamily="34" charset="0"/>
              </a:rPr>
              <a:t>color</a:t>
            </a:r>
            <a:r>
              <a:rPr lang="en-IN" dirty="0">
                <a:solidFill>
                  <a:srgbClr val="333333"/>
                </a:solidFill>
                <a:latin typeface="Verdana" panose="020B0604030504040204" pitchFamily="34" charset="0"/>
              </a:rPr>
              <a:t>:</a:t>
            </a:r>
            <a:r>
              <a:rPr lang="en-IN" dirty="0">
                <a:solidFill>
                  <a:srgbClr val="006FE0"/>
                </a:solidFill>
                <a:latin typeface="Verdana" panose="020B0604030504040204" pitchFamily="34" charset="0"/>
              </a:rPr>
              <a:t> </a:t>
            </a:r>
            <a:r>
              <a:rPr lang="en-IN" b="1" dirty="0">
                <a:solidFill>
                  <a:srgbClr val="800080"/>
                </a:solidFill>
                <a:latin typeface="Verdana" panose="020B0604030504040204" pitchFamily="34" charset="0"/>
              </a:rPr>
              <a:t>string</a:t>
            </a:r>
            <a:r>
              <a:rPr lang="en-IN" dirty="0">
                <a:solidFill>
                  <a:srgbClr val="000000"/>
                </a:solidFill>
                <a:latin typeface="Verdana" panose="020B0604030504040204" pitchFamily="34" charset="0"/>
              </a:rPr>
              <a:t>=</a:t>
            </a:r>
            <a:r>
              <a:rPr lang="en-IN" dirty="0">
                <a:solidFill>
                  <a:srgbClr val="006FE0"/>
                </a:solidFill>
                <a:latin typeface="Verdana" panose="020B0604030504040204" pitchFamily="34" charset="0"/>
              </a:rPr>
              <a:t> </a:t>
            </a:r>
            <a:r>
              <a:rPr lang="en-IN" dirty="0">
                <a:solidFill>
                  <a:srgbClr val="DD1144"/>
                </a:solidFill>
                <a:latin typeface="Verdana" panose="020B0604030504040204" pitchFamily="34" charset="0"/>
              </a:rPr>
              <a:t>'red'</a:t>
            </a:r>
            <a:r>
              <a:rPr lang="en-IN" dirty="0">
                <a:solidFill>
                  <a:srgbClr val="333333"/>
                </a:solidFill>
                <a:latin typeface="Verdana" panose="020B0604030504040204" pitchFamily="34" charset="0"/>
              </a:rPr>
              <a:t>;</a:t>
            </a:r>
            <a:endParaRPr lang="en-IN" dirty="0"/>
          </a:p>
        </p:txBody>
      </p:sp>
    </p:spTree>
    <p:extLst>
      <p:ext uri="{BB962C8B-B14F-4D97-AF65-F5344CB8AC3E}">
        <p14:creationId xmlns:p14="http://schemas.microsoft.com/office/powerpoint/2010/main" val="17178617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1950"/>
            <a:ext cx="3733292" cy="738664"/>
          </a:xfrm>
        </p:spPr>
        <p:txBody>
          <a:bodyPr/>
          <a:lstStyle/>
          <a:p>
            <a:r>
              <a:rPr lang="en-IN" b="1" dirty="0" smtClean="0">
                <a:solidFill>
                  <a:srgbClr val="00B0F0"/>
                </a:solidFill>
              </a:rPr>
              <a:t>Style Priority</a:t>
            </a:r>
            <a:r>
              <a:rPr lang="en-IN" b="1" dirty="0">
                <a:solidFill>
                  <a:srgbClr val="00B0F0"/>
                </a:solidFill>
              </a:rPr>
              <a:t/>
            </a:r>
            <a:br>
              <a:rPr lang="en-IN" b="1" dirty="0">
                <a:solidFill>
                  <a:srgbClr val="00B0F0"/>
                </a:solidFill>
              </a:rPr>
            </a:br>
            <a:endParaRPr lang="en-IN" b="1" dirty="0">
              <a:solidFill>
                <a:srgbClr val="00B0F0"/>
              </a:solidFill>
            </a:endParaRPr>
          </a:p>
        </p:txBody>
      </p:sp>
      <p:sp>
        <p:nvSpPr>
          <p:cNvPr id="10" name="Rectangle 9"/>
          <p:cNvSpPr/>
          <p:nvPr/>
        </p:nvSpPr>
        <p:spPr>
          <a:xfrm>
            <a:off x="533400" y="1100614"/>
            <a:ext cx="8839200" cy="1754326"/>
          </a:xfrm>
          <a:prstGeom prst="rect">
            <a:avLst/>
          </a:prstGeom>
        </p:spPr>
        <p:txBody>
          <a:bodyPr wrap="square">
            <a:spAutoFit/>
          </a:bodyPr>
          <a:lstStyle/>
          <a:p>
            <a:r>
              <a:rPr lang="en-US" dirty="0"/>
              <a:t>The styles are applied in the following order</a:t>
            </a:r>
          </a:p>
          <a:p>
            <a:endParaRPr lang="en-US" dirty="0"/>
          </a:p>
          <a:p>
            <a:pPr marL="285750" indent="-285750">
              <a:buFont typeface="Wingdings" panose="05000000000000000000" pitchFamily="2" charset="2"/>
              <a:buChar char="§"/>
            </a:pPr>
            <a:r>
              <a:rPr lang="en-US" b="1" dirty="0"/>
              <a:t>Component inline styles </a:t>
            </a:r>
            <a:r>
              <a:rPr lang="en-US" dirty="0" smtClean="0"/>
              <a:t>i.e</a:t>
            </a:r>
            <a:r>
              <a:rPr lang="en-US" dirty="0"/>
              <a:t>. Styles defined at @Component.styles</a:t>
            </a:r>
          </a:p>
          <a:p>
            <a:pPr marL="285750" indent="-285750">
              <a:buFont typeface="Wingdings" panose="05000000000000000000" pitchFamily="2" charset="2"/>
              <a:buChar char="§"/>
            </a:pPr>
            <a:r>
              <a:rPr lang="en-US" b="1" dirty="0"/>
              <a:t>Component External styles </a:t>
            </a:r>
            <a:r>
              <a:rPr lang="en-US" dirty="0"/>
              <a:t>i.e. @Component.styleUrls</a:t>
            </a:r>
          </a:p>
          <a:p>
            <a:pPr marL="285750" indent="-285750">
              <a:buFont typeface="Wingdings" panose="05000000000000000000" pitchFamily="2" charset="2"/>
              <a:buChar char="§"/>
            </a:pPr>
            <a:r>
              <a:rPr lang="en-US" b="1" dirty="0"/>
              <a:t>Template Inline Styles</a:t>
            </a:r>
            <a:r>
              <a:rPr lang="en-US" dirty="0"/>
              <a:t> using the style tag</a:t>
            </a:r>
          </a:p>
          <a:p>
            <a:pPr marL="285750" indent="-285750">
              <a:buFont typeface="Wingdings" panose="05000000000000000000" pitchFamily="2" charset="2"/>
              <a:buChar char="§"/>
            </a:pPr>
            <a:r>
              <a:rPr lang="en-US" b="1" dirty="0"/>
              <a:t>Template External Styles </a:t>
            </a:r>
            <a:r>
              <a:rPr lang="en-US" dirty="0"/>
              <a:t>using the link tag</a:t>
            </a:r>
            <a:endParaRPr lang="en-IN" dirty="0"/>
          </a:p>
        </p:txBody>
      </p:sp>
    </p:spTree>
    <p:extLst>
      <p:ext uri="{BB962C8B-B14F-4D97-AF65-F5344CB8AC3E}">
        <p14:creationId xmlns:p14="http://schemas.microsoft.com/office/powerpoint/2010/main" val="2694607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895350"/>
            <a:ext cx="7696200" cy="1200329"/>
          </a:xfrm>
          <a:prstGeom prst="rect">
            <a:avLst/>
          </a:prstGeom>
        </p:spPr>
        <p:txBody>
          <a:bodyPr wrap="square">
            <a:spAutoFit/>
          </a:bodyPr>
          <a:lstStyle/>
          <a:p>
            <a:pPr algn="just"/>
            <a:r>
              <a:rPr lang="en-US" dirty="0"/>
              <a:t>Bootstrap is a popular front-end framework for building responsive web applications, and </a:t>
            </a:r>
            <a:r>
              <a:rPr lang="en-US" dirty="0" smtClean="0"/>
              <a:t>we </a:t>
            </a:r>
            <a:r>
              <a:rPr lang="en-US" dirty="0"/>
              <a:t>can integrate it into an Angular application to quickly create stylish and responsive user interfaces. </a:t>
            </a:r>
            <a:endParaRPr lang="en-US" dirty="0" smtClean="0"/>
          </a:p>
          <a:p>
            <a:pPr algn="just"/>
            <a:endParaRPr lang="en-US" dirty="0"/>
          </a:p>
        </p:txBody>
      </p:sp>
      <p:sp>
        <p:nvSpPr>
          <p:cNvPr id="4" name="Rectangle 3"/>
          <p:cNvSpPr/>
          <p:nvPr/>
        </p:nvSpPr>
        <p:spPr>
          <a:xfrm>
            <a:off x="533400" y="1911013"/>
            <a:ext cx="5715000" cy="369332"/>
          </a:xfrm>
          <a:prstGeom prst="rect">
            <a:avLst/>
          </a:prstGeom>
        </p:spPr>
        <p:txBody>
          <a:bodyPr wrap="square">
            <a:spAutoFit/>
          </a:bodyPr>
          <a:lstStyle/>
          <a:p>
            <a:pPr algn="just"/>
            <a:r>
              <a:rPr lang="en-US" b="1" dirty="0"/>
              <a:t> Steps to install and use Bootstrap in an Angular project:</a:t>
            </a:r>
            <a:endParaRPr lang="en-IN" b="1" dirty="0"/>
          </a:p>
        </p:txBody>
      </p:sp>
      <p:sp>
        <p:nvSpPr>
          <p:cNvPr id="5" name="Rectangle 4"/>
          <p:cNvSpPr/>
          <p:nvPr/>
        </p:nvSpPr>
        <p:spPr>
          <a:xfrm>
            <a:off x="609600" y="2419350"/>
            <a:ext cx="2002600" cy="369332"/>
          </a:xfrm>
          <a:prstGeom prst="rect">
            <a:avLst/>
          </a:prstGeom>
        </p:spPr>
        <p:txBody>
          <a:bodyPr wrap="none">
            <a:spAutoFit/>
          </a:bodyPr>
          <a:lstStyle/>
          <a:p>
            <a:r>
              <a:rPr lang="en-IN" dirty="0" smtClean="0"/>
              <a:t>1. Install </a:t>
            </a:r>
            <a:r>
              <a:rPr lang="en-IN" dirty="0"/>
              <a:t>Bootstrap:</a:t>
            </a:r>
          </a:p>
        </p:txBody>
      </p:sp>
      <p:sp>
        <p:nvSpPr>
          <p:cNvPr id="6" name="Rounded Rectangle 5"/>
          <p:cNvSpPr/>
          <p:nvPr/>
        </p:nvSpPr>
        <p:spPr>
          <a:xfrm>
            <a:off x="904600" y="2849328"/>
            <a:ext cx="4810400" cy="408623"/>
          </a:xfrm>
          <a:prstGeom prst="roundRect">
            <a:avLst/>
          </a:prstGeom>
          <a:solidFill>
            <a:schemeClr val="tx1"/>
          </a:solidFill>
        </p:spPr>
        <p:txBody>
          <a:bodyPr wrap="square">
            <a:spAutoFit/>
          </a:bodyPr>
          <a:lstStyle/>
          <a:p>
            <a:r>
              <a:rPr lang="en-IN" dirty="0">
                <a:solidFill>
                  <a:schemeClr val="bg1"/>
                </a:solidFill>
              </a:rPr>
              <a:t>npm install bootstrap</a:t>
            </a:r>
          </a:p>
        </p:txBody>
      </p:sp>
      <p:sp>
        <p:nvSpPr>
          <p:cNvPr id="7" name="Rectangle 6"/>
          <p:cNvSpPr/>
          <p:nvPr/>
        </p:nvSpPr>
        <p:spPr>
          <a:xfrm>
            <a:off x="609600" y="3378785"/>
            <a:ext cx="2476062" cy="369332"/>
          </a:xfrm>
          <a:prstGeom prst="rect">
            <a:avLst/>
          </a:prstGeom>
        </p:spPr>
        <p:txBody>
          <a:bodyPr wrap="none">
            <a:spAutoFit/>
          </a:bodyPr>
          <a:lstStyle/>
          <a:p>
            <a:r>
              <a:rPr lang="en-IN" dirty="0" smtClean="0"/>
              <a:t>2. Import </a:t>
            </a:r>
            <a:r>
              <a:rPr lang="en-IN" dirty="0"/>
              <a:t>Bootstrap CSS:</a:t>
            </a:r>
          </a:p>
        </p:txBody>
      </p:sp>
      <p:sp>
        <p:nvSpPr>
          <p:cNvPr id="2" name="Rectangle 1"/>
          <p:cNvSpPr/>
          <p:nvPr/>
        </p:nvSpPr>
        <p:spPr>
          <a:xfrm>
            <a:off x="580490" y="285951"/>
            <a:ext cx="2977546" cy="461665"/>
          </a:xfrm>
          <a:prstGeom prst="rect">
            <a:avLst/>
          </a:prstGeom>
        </p:spPr>
        <p:txBody>
          <a:bodyPr wrap="none">
            <a:spAutoFit/>
          </a:bodyPr>
          <a:lstStyle/>
          <a:p>
            <a:r>
              <a:rPr lang="en-US" sz="2400" b="1" dirty="0">
                <a:solidFill>
                  <a:srgbClr val="00B0F0"/>
                </a:solidFill>
              </a:rPr>
              <a:t>Add Bootstrap Library</a:t>
            </a:r>
          </a:p>
        </p:txBody>
      </p:sp>
      <p:sp>
        <p:nvSpPr>
          <p:cNvPr id="9" name="Rounded Rectangle 8"/>
          <p:cNvSpPr/>
          <p:nvPr/>
        </p:nvSpPr>
        <p:spPr>
          <a:xfrm>
            <a:off x="904600" y="3929597"/>
            <a:ext cx="4810400" cy="715089"/>
          </a:xfrm>
          <a:prstGeom prst="roundRect">
            <a:avLst/>
          </a:prstGeom>
          <a:solidFill>
            <a:schemeClr val="tx1"/>
          </a:solidFill>
        </p:spPr>
        <p:txBody>
          <a:bodyPr wrap="square">
            <a:spAutoFit/>
          </a:bodyPr>
          <a:lstStyle/>
          <a:p>
            <a:r>
              <a:rPr lang="en-US" dirty="0">
                <a:solidFill>
                  <a:schemeClr val="bg1"/>
                </a:solidFill>
              </a:rPr>
              <a:t>/* Add this line at the top of styles.css */</a:t>
            </a:r>
          </a:p>
          <a:p>
            <a:r>
              <a:rPr lang="en-US" dirty="0">
                <a:solidFill>
                  <a:schemeClr val="bg1"/>
                </a:solidFill>
              </a:rPr>
              <a:t>@import "~</a:t>
            </a:r>
            <a:r>
              <a:rPr lang="en-US" dirty="0" smtClean="0">
                <a:solidFill>
                  <a:schemeClr val="bg1"/>
                </a:solidFill>
              </a:rPr>
              <a:t>bootstrap/ dist / css /</a:t>
            </a:r>
            <a:r>
              <a:rPr lang="en-US" dirty="0">
                <a:solidFill>
                  <a:schemeClr val="bg1"/>
                </a:solidFill>
              </a:rPr>
              <a:t>bootstrap.css</a:t>
            </a:r>
            <a:r>
              <a:rPr lang="en-US" dirty="0" smtClean="0">
                <a:solidFill>
                  <a:schemeClr val="bg1"/>
                </a:solidFill>
              </a:rPr>
              <a:t>";</a:t>
            </a:r>
            <a:endParaRPr lang="en-US" dirty="0">
              <a:solidFill>
                <a:schemeClr val="bg1"/>
              </a:solidFill>
            </a:endParaRPr>
          </a:p>
        </p:txBody>
      </p:sp>
    </p:spTree>
    <p:extLst>
      <p:ext uri="{BB962C8B-B14F-4D97-AF65-F5344CB8AC3E}">
        <p14:creationId xmlns:p14="http://schemas.microsoft.com/office/powerpoint/2010/main" val="19465266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194617"/>
            <a:ext cx="4497770" cy="369332"/>
          </a:xfrm>
          <a:prstGeom prst="rect">
            <a:avLst/>
          </a:prstGeom>
        </p:spPr>
        <p:txBody>
          <a:bodyPr wrap="none">
            <a:spAutoFit/>
          </a:bodyPr>
          <a:lstStyle/>
          <a:p>
            <a:r>
              <a:rPr lang="en-IN" b="1" dirty="0" smtClean="0">
                <a:latin typeface="Söhne"/>
              </a:rPr>
              <a:t>3. Add </a:t>
            </a:r>
            <a:r>
              <a:rPr lang="en-IN" b="1" dirty="0">
                <a:latin typeface="Söhne"/>
              </a:rPr>
              <a:t>Bootstrap JavaScript (Optional):</a:t>
            </a:r>
            <a:endParaRPr lang="en-IN" dirty="0"/>
          </a:p>
        </p:txBody>
      </p:sp>
      <p:sp>
        <p:nvSpPr>
          <p:cNvPr id="9" name="Rectangle 8"/>
          <p:cNvSpPr/>
          <p:nvPr/>
        </p:nvSpPr>
        <p:spPr>
          <a:xfrm>
            <a:off x="838200" y="563433"/>
            <a:ext cx="7543800" cy="646331"/>
          </a:xfrm>
          <a:prstGeom prst="rect">
            <a:avLst/>
          </a:prstGeom>
        </p:spPr>
        <p:txBody>
          <a:bodyPr wrap="square">
            <a:spAutoFit/>
          </a:bodyPr>
          <a:lstStyle/>
          <a:p>
            <a:pPr algn="just"/>
            <a:r>
              <a:rPr lang="en-US" dirty="0"/>
              <a:t>If you plan to use Bootstrap's JavaScript components, such as modals or carousels, you can import Bootstrap's JavaScript files into your project.</a:t>
            </a:r>
            <a:endParaRPr lang="en-IN" dirty="0"/>
          </a:p>
        </p:txBody>
      </p:sp>
      <p:sp>
        <p:nvSpPr>
          <p:cNvPr id="11" name="Rectangle 10"/>
          <p:cNvSpPr/>
          <p:nvPr/>
        </p:nvSpPr>
        <p:spPr>
          <a:xfrm>
            <a:off x="609600" y="2887653"/>
            <a:ext cx="3424655" cy="400110"/>
          </a:xfrm>
          <a:prstGeom prst="rect">
            <a:avLst/>
          </a:prstGeom>
        </p:spPr>
        <p:txBody>
          <a:bodyPr wrap="none">
            <a:spAutoFit/>
          </a:bodyPr>
          <a:lstStyle/>
          <a:p>
            <a:r>
              <a:rPr lang="en-IN" sz="2000" b="1" dirty="0" smtClean="0"/>
              <a:t>4. Use </a:t>
            </a:r>
            <a:r>
              <a:rPr lang="en-IN" sz="2000" b="1" dirty="0"/>
              <a:t>Bootstrap Components:</a:t>
            </a:r>
          </a:p>
        </p:txBody>
      </p:sp>
      <p:sp>
        <p:nvSpPr>
          <p:cNvPr id="7" name="Rounded Rectangle 6"/>
          <p:cNvSpPr/>
          <p:nvPr/>
        </p:nvSpPr>
        <p:spPr>
          <a:xfrm>
            <a:off x="876300" y="1207177"/>
            <a:ext cx="7467600" cy="1634490"/>
          </a:xfrm>
          <a:prstGeom prst="roundRect">
            <a:avLst/>
          </a:prstGeom>
          <a:solidFill>
            <a:schemeClr val="tx1"/>
          </a:solidFill>
        </p:spPr>
        <p:txBody>
          <a:bodyPr wrap="square">
            <a:spAutoFit/>
          </a:bodyPr>
          <a:lstStyle/>
          <a:p>
            <a:r>
              <a:rPr lang="en-IN" dirty="0">
                <a:solidFill>
                  <a:schemeClr val="bg1"/>
                </a:solidFill>
              </a:rPr>
              <a:t>Angular.json</a:t>
            </a:r>
          </a:p>
          <a:p>
            <a:endParaRPr lang="en-IN" dirty="0">
              <a:solidFill>
                <a:schemeClr val="bg1"/>
              </a:solidFill>
            </a:endParaRPr>
          </a:p>
          <a:p>
            <a:r>
              <a:rPr lang="en-IN" dirty="0">
                <a:solidFill>
                  <a:schemeClr val="bg1"/>
                </a:solidFill>
              </a:rPr>
              <a:t>"scripts": [</a:t>
            </a:r>
          </a:p>
          <a:p>
            <a:r>
              <a:rPr lang="en-IN" dirty="0">
                <a:solidFill>
                  <a:schemeClr val="bg1"/>
                </a:solidFill>
              </a:rPr>
              <a:t>  "</a:t>
            </a:r>
            <a:r>
              <a:rPr lang="en-IN" dirty="0" smtClean="0">
                <a:solidFill>
                  <a:schemeClr val="bg1"/>
                </a:solidFill>
              </a:rPr>
              <a:t>node_modules /</a:t>
            </a:r>
            <a:r>
              <a:rPr lang="en-IN" dirty="0">
                <a:solidFill>
                  <a:schemeClr val="bg1"/>
                </a:solidFill>
              </a:rPr>
              <a:t>bootstrap/</a:t>
            </a:r>
            <a:r>
              <a:rPr lang="en-IN" dirty="0" err="1">
                <a:solidFill>
                  <a:schemeClr val="bg1"/>
                </a:solidFill>
              </a:rPr>
              <a:t>dist</a:t>
            </a:r>
            <a:r>
              <a:rPr lang="en-IN" dirty="0">
                <a:solidFill>
                  <a:schemeClr val="bg1"/>
                </a:solidFill>
              </a:rPr>
              <a:t>/</a:t>
            </a:r>
            <a:r>
              <a:rPr lang="en-IN" dirty="0" err="1">
                <a:solidFill>
                  <a:schemeClr val="bg1"/>
                </a:solidFill>
              </a:rPr>
              <a:t>js</a:t>
            </a:r>
            <a:r>
              <a:rPr lang="en-IN" dirty="0">
                <a:solidFill>
                  <a:schemeClr val="bg1"/>
                </a:solidFill>
              </a:rPr>
              <a:t>/bootstrap.js"</a:t>
            </a:r>
          </a:p>
          <a:p>
            <a:r>
              <a:rPr lang="en-IN" dirty="0">
                <a:solidFill>
                  <a:schemeClr val="bg1"/>
                </a:solidFill>
              </a:rPr>
              <a:t>]</a:t>
            </a:r>
          </a:p>
        </p:txBody>
      </p:sp>
      <p:sp>
        <p:nvSpPr>
          <p:cNvPr id="8" name="Rounded Rectangle 7"/>
          <p:cNvSpPr/>
          <p:nvPr/>
        </p:nvSpPr>
        <p:spPr>
          <a:xfrm>
            <a:off x="876300" y="3333750"/>
            <a:ext cx="7467600" cy="1634490"/>
          </a:xfrm>
          <a:prstGeom prst="roundRect">
            <a:avLst/>
          </a:prstGeom>
          <a:solidFill>
            <a:schemeClr val="tx1"/>
          </a:solidFill>
        </p:spPr>
        <p:txBody>
          <a:bodyPr wrap="square">
            <a:spAutoFit/>
          </a:bodyPr>
          <a:lstStyle/>
          <a:p>
            <a:r>
              <a:rPr lang="en-IN" dirty="0">
                <a:solidFill>
                  <a:schemeClr val="bg1"/>
                </a:solidFill>
              </a:rPr>
              <a:t>&lt;!-- Example of using Bootstrap components in an Angular template --&gt;</a:t>
            </a:r>
          </a:p>
          <a:p>
            <a:r>
              <a:rPr lang="en-IN" dirty="0">
                <a:solidFill>
                  <a:schemeClr val="bg1"/>
                </a:solidFill>
              </a:rPr>
              <a:t>&lt;nav class="navbar navbar-expand-</a:t>
            </a:r>
            <a:r>
              <a:rPr lang="en-IN" dirty="0" err="1">
                <a:solidFill>
                  <a:schemeClr val="bg1"/>
                </a:solidFill>
              </a:rPr>
              <a:t>lg</a:t>
            </a:r>
            <a:r>
              <a:rPr lang="en-IN" dirty="0">
                <a:solidFill>
                  <a:schemeClr val="bg1"/>
                </a:solidFill>
              </a:rPr>
              <a:t> navbar-light </a:t>
            </a:r>
            <a:r>
              <a:rPr lang="en-IN" dirty="0" err="1">
                <a:solidFill>
                  <a:schemeClr val="bg1"/>
                </a:solidFill>
              </a:rPr>
              <a:t>bg</a:t>
            </a:r>
            <a:r>
              <a:rPr lang="en-IN" dirty="0">
                <a:solidFill>
                  <a:schemeClr val="bg1"/>
                </a:solidFill>
              </a:rPr>
              <a:t>-light"&gt;</a:t>
            </a:r>
          </a:p>
          <a:p>
            <a:r>
              <a:rPr lang="en-IN" dirty="0">
                <a:solidFill>
                  <a:schemeClr val="bg1"/>
                </a:solidFill>
              </a:rPr>
              <a:t>  &lt;a class="navbar-brand" href="#"&gt;My Angular Bootstrap App&lt;/a&gt;</a:t>
            </a:r>
          </a:p>
          <a:p>
            <a:r>
              <a:rPr lang="en-IN" dirty="0">
                <a:solidFill>
                  <a:schemeClr val="bg1"/>
                </a:solidFill>
              </a:rPr>
              <a:t>  &lt;!-- Add other Bootstrap components here --&gt;</a:t>
            </a:r>
          </a:p>
          <a:p>
            <a:r>
              <a:rPr lang="en-IN" dirty="0">
                <a:solidFill>
                  <a:schemeClr val="bg1"/>
                </a:solidFill>
              </a:rPr>
              <a:t>&lt;/nav&gt;</a:t>
            </a:r>
          </a:p>
        </p:txBody>
      </p:sp>
    </p:spTree>
    <p:extLst>
      <p:ext uri="{BB962C8B-B14F-4D97-AF65-F5344CB8AC3E}">
        <p14:creationId xmlns:p14="http://schemas.microsoft.com/office/powerpoint/2010/main" val="1892151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703" y="304275"/>
            <a:ext cx="6339155" cy="738664"/>
          </a:xfrm>
        </p:spPr>
        <p:txBody>
          <a:bodyPr/>
          <a:lstStyle/>
          <a:p>
            <a:r>
              <a:rPr lang="en-US" b="1" dirty="0">
                <a:solidFill>
                  <a:srgbClr val="0070C0"/>
                </a:solidFill>
              </a:rPr>
              <a:t>Enabling Decorators Support in TypeScript</a:t>
            </a:r>
            <a:endParaRPr lang="en-IN" b="1" dirty="0">
              <a:solidFill>
                <a:srgbClr val="0070C0"/>
              </a:solidFill>
            </a:endParaRPr>
          </a:p>
        </p:txBody>
      </p:sp>
      <p:sp>
        <p:nvSpPr>
          <p:cNvPr id="5" name="Rectangle 4"/>
          <p:cNvSpPr/>
          <p:nvPr/>
        </p:nvSpPr>
        <p:spPr>
          <a:xfrm>
            <a:off x="206338" y="801039"/>
            <a:ext cx="8305800" cy="646331"/>
          </a:xfrm>
          <a:prstGeom prst="rect">
            <a:avLst/>
          </a:prstGeom>
        </p:spPr>
        <p:txBody>
          <a:bodyPr wrap="square">
            <a:spAutoFit/>
          </a:bodyPr>
          <a:lstStyle/>
          <a:p>
            <a:pPr algn="just"/>
            <a:r>
              <a:rPr lang="en-US" dirty="0"/>
              <a:t>Currently, decorators are still an experimental feature in TypeScript, and as such, it must be enabled first. </a:t>
            </a:r>
            <a:endParaRPr lang="en-IN" dirty="0"/>
          </a:p>
        </p:txBody>
      </p:sp>
      <p:sp>
        <p:nvSpPr>
          <p:cNvPr id="8" name="Rectangle 7"/>
          <p:cNvSpPr/>
          <p:nvPr/>
        </p:nvSpPr>
        <p:spPr>
          <a:xfrm>
            <a:off x="228600" y="1634014"/>
            <a:ext cx="8305800" cy="646331"/>
          </a:xfrm>
          <a:prstGeom prst="rect">
            <a:avLst/>
          </a:prstGeom>
        </p:spPr>
        <p:txBody>
          <a:bodyPr wrap="square">
            <a:spAutoFit/>
          </a:bodyPr>
          <a:lstStyle/>
          <a:p>
            <a:r>
              <a:rPr lang="en-US" b="1" dirty="0"/>
              <a:t>TypeScript Compiler CLI</a:t>
            </a:r>
          </a:p>
          <a:p>
            <a:endParaRPr lang="en-US" dirty="0" smtClean="0"/>
          </a:p>
        </p:txBody>
      </p:sp>
      <p:sp>
        <p:nvSpPr>
          <p:cNvPr id="9" name="Rounded Rectangle 8"/>
          <p:cNvSpPr/>
          <p:nvPr/>
        </p:nvSpPr>
        <p:spPr>
          <a:xfrm>
            <a:off x="641608" y="2093465"/>
            <a:ext cx="2932085" cy="408623"/>
          </a:xfrm>
          <a:prstGeom prst="roundRect">
            <a:avLst/>
          </a:prstGeom>
          <a:solidFill>
            <a:schemeClr val="tx1"/>
          </a:solidFill>
        </p:spPr>
        <p:txBody>
          <a:bodyPr wrap="none">
            <a:spAutoFit/>
          </a:bodyPr>
          <a:lstStyle/>
          <a:p>
            <a:r>
              <a:rPr lang="en-IN" dirty="0">
                <a:solidFill>
                  <a:schemeClr val="bg1"/>
                </a:solidFill>
              </a:rPr>
              <a:t>tsc --experimentalDecorators</a:t>
            </a:r>
          </a:p>
        </p:txBody>
      </p:sp>
      <p:sp>
        <p:nvSpPr>
          <p:cNvPr id="10" name="Rectangle 9"/>
          <p:cNvSpPr/>
          <p:nvPr/>
        </p:nvSpPr>
        <p:spPr>
          <a:xfrm>
            <a:off x="228600" y="2739796"/>
            <a:ext cx="8305800" cy="369332"/>
          </a:xfrm>
          <a:prstGeom prst="rect">
            <a:avLst/>
          </a:prstGeom>
        </p:spPr>
        <p:txBody>
          <a:bodyPr wrap="square">
            <a:spAutoFit/>
          </a:bodyPr>
          <a:lstStyle/>
          <a:p>
            <a:r>
              <a:rPr lang="en-US" b="1" dirty="0"/>
              <a:t>tsconfig.json</a:t>
            </a:r>
            <a:endParaRPr lang="en-US" dirty="0" smtClean="0"/>
          </a:p>
        </p:txBody>
      </p:sp>
      <p:sp>
        <p:nvSpPr>
          <p:cNvPr id="11" name="Rounded Rectangle 10"/>
          <p:cNvSpPr/>
          <p:nvPr/>
        </p:nvSpPr>
        <p:spPr>
          <a:xfrm>
            <a:off x="615495" y="3257550"/>
            <a:ext cx="4572000" cy="1634490"/>
          </a:xfrm>
          <a:prstGeom prst="roundRect">
            <a:avLst/>
          </a:prstGeom>
          <a:solidFill>
            <a:schemeClr val="tx1"/>
          </a:solidFill>
        </p:spPr>
        <p:txBody>
          <a:bodyPr>
            <a:spAutoFit/>
          </a:bodyPr>
          <a:lstStyle/>
          <a:p>
            <a:r>
              <a:rPr lang="en-IN" dirty="0">
                <a:solidFill>
                  <a:schemeClr val="bg1"/>
                </a:solidFill>
              </a:rPr>
              <a:t>{</a:t>
            </a:r>
          </a:p>
          <a:p>
            <a:r>
              <a:rPr lang="en-IN" dirty="0">
                <a:solidFill>
                  <a:schemeClr val="bg1"/>
                </a:solidFill>
              </a:rPr>
              <a:t>  "compilerOptions": {</a:t>
            </a:r>
          </a:p>
          <a:p>
            <a:r>
              <a:rPr lang="en-IN" dirty="0">
                <a:solidFill>
                  <a:schemeClr val="bg1"/>
                </a:solidFill>
              </a:rPr>
              <a:t>    "experimentalDecorators": true</a:t>
            </a:r>
          </a:p>
          <a:p>
            <a:r>
              <a:rPr lang="en-IN" dirty="0">
                <a:solidFill>
                  <a:schemeClr val="bg1"/>
                </a:solidFill>
              </a:rPr>
              <a:t>  }</a:t>
            </a:r>
          </a:p>
          <a:p>
            <a:r>
              <a:rPr lang="en-IN" dirty="0">
                <a:solidFill>
                  <a:schemeClr val="bg1"/>
                </a:solidFill>
              </a:rPr>
              <a:t>}</a:t>
            </a:r>
          </a:p>
        </p:txBody>
      </p:sp>
    </p:spTree>
    <p:extLst>
      <p:ext uri="{BB962C8B-B14F-4D97-AF65-F5344CB8AC3E}">
        <p14:creationId xmlns:p14="http://schemas.microsoft.com/office/powerpoint/2010/main" val="25781151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726" y="270179"/>
            <a:ext cx="5725274" cy="861774"/>
          </a:xfrm>
        </p:spPr>
        <p:txBody>
          <a:bodyPr/>
          <a:lstStyle/>
          <a:p>
            <a:r>
              <a:rPr lang="en-US" sz="2800" b="1" dirty="0">
                <a:solidFill>
                  <a:srgbClr val="00B0F0"/>
                </a:solidFill>
              </a:rPr>
              <a:t>Data Binding in Angular </a:t>
            </a:r>
            <a:r>
              <a:rPr lang="en-US" sz="2800" b="1" dirty="0" smtClean="0">
                <a:solidFill>
                  <a:srgbClr val="00B0F0"/>
                </a:solidFill>
              </a:rPr>
              <a:t>Application</a:t>
            </a:r>
            <a:endParaRPr lang="en-IN" sz="2800" b="1" dirty="0">
              <a:solidFill>
                <a:srgbClr val="00B0F0"/>
              </a:solidFill>
            </a:endParaRPr>
          </a:p>
        </p:txBody>
      </p:sp>
      <p:sp>
        <p:nvSpPr>
          <p:cNvPr id="3" name="Rectangle 2"/>
          <p:cNvSpPr/>
          <p:nvPr/>
        </p:nvSpPr>
        <p:spPr>
          <a:xfrm>
            <a:off x="272265" y="769985"/>
            <a:ext cx="8382000" cy="646331"/>
          </a:xfrm>
          <a:prstGeom prst="rect">
            <a:avLst/>
          </a:prstGeom>
        </p:spPr>
        <p:txBody>
          <a:bodyPr wrap="square">
            <a:spAutoFit/>
          </a:bodyPr>
          <a:lstStyle/>
          <a:p>
            <a:pPr algn="just"/>
            <a:r>
              <a:rPr lang="en-US" dirty="0"/>
              <a:t>Data binding is one of the most important features provided by Angular Framework which allows communicating between the component and its view. </a:t>
            </a:r>
            <a:endParaRPr lang="en-IN" dirty="0"/>
          </a:p>
        </p:txBody>
      </p:sp>
      <p:sp>
        <p:nvSpPr>
          <p:cNvPr id="4" name="Rectangle 3"/>
          <p:cNvSpPr/>
          <p:nvPr/>
        </p:nvSpPr>
        <p:spPr>
          <a:xfrm>
            <a:off x="326632" y="1937312"/>
            <a:ext cx="8273265" cy="1200329"/>
          </a:xfrm>
          <a:prstGeom prst="rect">
            <a:avLst/>
          </a:prstGeom>
        </p:spPr>
        <p:txBody>
          <a:bodyPr wrap="square">
            <a:spAutoFit/>
          </a:bodyPr>
          <a:lstStyle/>
          <a:p>
            <a:pPr algn="just"/>
            <a:r>
              <a:rPr lang="en-US" dirty="0"/>
              <a:t>Whenever you want to develop any data-driven web application, then as a developer you need to keep the focus on two important things i.e. Data and the UI (User Interface) and it is more important for you to find an efficient way to bind them (Data and UI) together.</a:t>
            </a:r>
            <a:endParaRPr lang="en-IN" dirty="0"/>
          </a:p>
        </p:txBody>
      </p:sp>
      <p:sp>
        <p:nvSpPr>
          <p:cNvPr id="5" name="Rectangle 4"/>
          <p:cNvSpPr/>
          <p:nvPr/>
        </p:nvSpPr>
        <p:spPr>
          <a:xfrm>
            <a:off x="274834" y="1524951"/>
            <a:ext cx="3621504" cy="369332"/>
          </a:xfrm>
          <a:prstGeom prst="rect">
            <a:avLst/>
          </a:prstGeom>
        </p:spPr>
        <p:txBody>
          <a:bodyPr wrap="none">
            <a:spAutoFit/>
          </a:bodyPr>
          <a:lstStyle/>
          <a:p>
            <a:pPr algn="just" fontAlgn="base"/>
            <a:r>
              <a:rPr lang="en-US" b="1" dirty="0">
                <a:solidFill>
                  <a:srgbClr val="0070C0"/>
                </a:solidFill>
                <a:latin typeface="arial" panose="020B0604020202020204" pitchFamily="34" charset="0"/>
              </a:rPr>
              <a:t>Why do we need Data Binding?</a:t>
            </a:r>
            <a:endParaRPr lang="en-US" b="1" i="0" dirty="0">
              <a:solidFill>
                <a:srgbClr val="0070C0"/>
              </a:solidFill>
              <a:effectLst/>
              <a:latin typeface="-apple-system"/>
            </a:endParaRPr>
          </a:p>
        </p:txBody>
      </p:sp>
      <p:sp>
        <p:nvSpPr>
          <p:cNvPr id="7" name="Rectangle 6"/>
          <p:cNvSpPr/>
          <p:nvPr/>
        </p:nvSpPr>
        <p:spPr>
          <a:xfrm>
            <a:off x="326632" y="3202255"/>
            <a:ext cx="8458200" cy="646331"/>
          </a:xfrm>
          <a:prstGeom prst="rect">
            <a:avLst/>
          </a:prstGeom>
        </p:spPr>
        <p:txBody>
          <a:bodyPr wrap="square">
            <a:spAutoFit/>
          </a:bodyPr>
          <a:lstStyle/>
          <a:p>
            <a:pPr algn="just"/>
            <a:r>
              <a:rPr lang="en-US" dirty="0"/>
              <a:t>The angular framework provides one concept called Data Binding which is used for synchronizing the data and the user interface (called a view).</a:t>
            </a:r>
            <a:endParaRPr lang="en-IN" dirty="0"/>
          </a:p>
        </p:txBody>
      </p:sp>
    </p:spTree>
    <p:extLst>
      <p:ext uri="{BB962C8B-B14F-4D97-AF65-F5344CB8AC3E}">
        <p14:creationId xmlns:p14="http://schemas.microsoft.com/office/powerpoint/2010/main" val="1938846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1398"/>
            <a:ext cx="6248400" cy="1477328"/>
          </a:xfrm>
        </p:spPr>
        <p:txBody>
          <a:bodyPr/>
          <a:lstStyle/>
          <a:p>
            <a:r>
              <a:rPr lang="en-US" b="1" dirty="0"/>
              <a:t>What is Data Binding in Angular Application</a:t>
            </a:r>
            <a:r>
              <a:rPr lang="en-US" b="1" dirty="0" smtClean="0"/>
              <a:t>?</a:t>
            </a:r>
            <a:endParaRPr lang="en-IN" dirty="0"/>
          </a:p>
        </p:txBody>
      </p:sp>
      <p:sp>
        <p:nvSpPr>
          <p:cNvPr id="3" name="Rectangle 2"/>
          <p:cNvSpPr/>
          <p:nvPr/>
        </p:nvSpPr>
        <p:spPr>
          <a:xfrm>
            <a:off x="381000" y="666750"/>
            <a:ext cx="8382000" cy="2585323"/>
          </a:xfrm>
          <a:prstGeom prst="rect">
            <a:avLst/>
          </a:prstGeom>
        </p:spPr>
        <p:txBody>
          <a:bodyPr wrap="square">
            <a:spAutoFit/>
          </a:bodyPr>
          <a:lstStyle/>
          <a:p>
            <a:pPr algn="just"/>
            <a:r>
              <a:rPr lang="en-US" dirty="0"/>
              <a:t>In Angular, Data Binding means to bind the data (Component’s filed) with the View (HTML Content). That is whenever you want to display dynamic data on a view (HTML) from the component then you need to use the concept Data binding</a:t>
            </a:r>
            <a:r>
              <a:rPr lang="en-US" dirty="0" smtClean="0"/>
              <a:t>.</a:t>
            </a:r>
          </a:p>
          <a:p>
            <a:pPr algn="just"/>
            <a:endParaRPr lang="en-US" dirty="0" smtClean="0"/>
          </a:p>
          <a:p>
            <a:pPr algn="just"/>
            <a:r>
              <a:rPr lang="en-US" dirty="0"/>
              <a:t>Data Binding is a process that creates a connection to communicate and synchronize between the user interface and the data. In order words, we can say that Data Binding means to interact with the data and view. So, the interaction between the templates (View) and the business logic is called data binding.</a:t>
            </a:r>
            <a:endParaRPr lang="en-IN" dirty="0"/>
          </a:p>
          <a:p>
            <a:pPr algn="just"/>
            <a:endParaRPr lang="en-IN" dirty="0"/>
          </a:p>
        </p:txBody>
      </p:sp>
      <p:pic>
        <p:nvPicPr>
          <p:cNvPr id="5" name="Picture 4"/>
          <p:cNvPicPr>
            <a:picLocks noChangeAspect="1"/>
          </p:cNvPicPr>
          <p:nvPr/>
        </p:nvPicPr>
        <p:blipFill>
          <a:blip r:embed="rId2"/>
          <a:stretch>
            <a:fillRect/>
          </a:stretch>
        </p:blipFill>
        <p:spPr>
          <a:xfrm>
            <a:off x="2057400" y="3133721"/>
            <a:ext cx="4724400" cy="1734995"/>
          </a:xfrm>
          <a:prstGeom prst="rect">
            <a:avLst/>
          </a:prstGeom>
        </p:spPr>
      </p:pic>
    </p:spTree>
    <p:extLst>
      <p:ext uri="{BB962C8B-B14F-4D97-AF65-F5344CB8AC3E}">
        <p14:creationId xmlns:p14="http://schemas.microsoft.com/office/powerpoint/2010/main" val="2944572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5007" y="402506"/>
            <a:ext cx="5257291" cy="1107996"/>
          </a:xfrm>
        </p:spPr>
        <p:txBody>
          <a:bodyPr/>
          <a:lstStyle/>
          <a:p>
            <a:r>
              <a:rPr lang="en-US" b="1" dirty="0"/>
              <a:t>Types of Data Binding in Angular</a:t>
            </a:r>
            <a:r>
              <a:rPr lang="en-US" b="1" dirty="0" smtClean="0"/>
              <a:t>:</a:t>
            </a:r>
            <a:endParaRPr lang="en-IN" dirty="0"/>
          </a:p>
        </p:txBody>
      </p:sp>
      <p:sp>
        <p:nvSpPr>
          <p:cNvPr id="3" name="Rectangle 2"/>
          <p:cNvSpPr/>
          <p:nvPr/>
        </p:nvSpPr>
        <p:spPr>
          <a:xfrm>
            <a:off x="381000" y="1000430"/>
            <a:ext cx="2313647" cy="369332"/>
          </a:xfrm>
          <a:prstGeom prst="rect">
            <a:avLst/>
          </a:prstGeom>
        </p:spPr>
        <p:txBody>
          <a:bodyPr wrap="none">
            <a:spAutoFit/>
          </a:bodyPr>
          <a:lstStyle/>
          <a:p>
            <a:r>
              <a:rPr lang="en-IN" b="1" dirty="0">
                <a:solidFill>
                  <a:srgbClr val="0070C0"/>
                </a:solidFill>
              </a:rPr>
              <a:t>One-way Data Binding</a:t>
            </a:r>
          </a:p>
        </p:txBody>
      </p:sp>
      <p:sp>
        <p:nvSpPr>
          <p:cNvPr id="4" name="Rectangle 3"/>
          <p:cNvSpPr/>
          <p:nvPr/>
        </p:nvSpPr>
        <p:spPr>
          <a:xfrm>
            <a:off x="378114" y="3162383"/>
            <a:ext cx="2319418" cy="369332"/>
          </a:xfrm>
          <a:prstGeom prst="rect">
            <a:avLst/>
          </a:prstGeom>
        </p:spPr>
        <p:txBody>
          <a:bodyPr wrap="none">
            <a:spAutoFit/>
          </a:bodyPr>
          <a:lstStyle/>
          <a:p>
            <a:r>
              <a:rPr lang="en-IN" b="1" dirty="0">
                <a:solidFill>
                  <a:srgbClr val="0070C0"/>
                </a:solidFill>
              </a:rPr>
              <a:t>Two-way Data Binding</a:t>
            </a:r>
          </a:p>
        </p:txBody>
      </p:sp>
      <p:sp>
        <p:nvSpPr>
          <p:cNvPr id="5" name="Rectangle 4"/>
          <p:cNvSpPr/>
          <p:nvPr/>
        </p:nvSpPr>
        <p:spPr>
          <a:xfrm>
            <a:off x="375007" y="1343620"/>
            <a:ext cx="8083192" cy="923330"/>
          </a:xfrm>
          <a:prstGeom prst="rect">
            <a:avLst/>
          </a:prstGeom>
        </p:spPr>
        <p:txBody>
          <a:bodyPr wrap="square">
            <a:spAutoFit/>
          </a:bodyPr>
          <a:lstStyle/>
          <a:p>
            <a:pPr algn="just"/>
            <a:r>
              <a:rPr lang="en-US" dirty="0"/>
              <a:t>W</a:t>
            </a:r>
            <a:r>
              <a:rPr lang="en-US" dirty="0" smtClean="0"/>
              <a:t>here </a:t>
            </a:r>
            <a:r>
              <a:rPr lang="en-US" dirty="0"/>
              <a:t>a change in the state affects the view (i.e. From Component to View Template) or change in the view affects the state (From View Template to Component).</a:t>
            </a:r>
            <a:endParaRPr lang="en-IN" dirty="0"/>
          </a:p>
        </p:txBody>
      </p:sp>
      <p:sp>
        <p:nvSpPr>
          <p:cNvPr id="6" name="Rectangle 5"/>
          <p:cNvSpPr/>
          <p:nvPr/>
        </p:nvSpPr>
        <p:spPr>
          <a:xfrm>
            <a:off x="408424" y="3486150"/>
            <a:ext cx="8049775" cy="923330"/>
          </a:xfrm>
          <a:prstGeom prst="rect">
            <a:avLst/>
          </a:prstGeom>
        </p:spPr>
        <p:txBody>
          <a:bodyPr wrap="square">
            <a:spAutoFit/>
          </a:bodyPr>
          <a:lstStyle/>
          <a:p>
            <a:pPr algn="just"/>
            <a:r>
              <a:rPr lang="en-US" dirty="0"/>
              <a:t>W</a:t>
            </a:r>
            <a:r>
              <a:rPr lang="en-US" dirty="0" smtClean="0"/>
              <a:t>here </a:t>
            </a:r>
            <a:r>
              <a:rPr lang="en-US" dirty="0"/>
              <a:t>a change from the view can also change the model and similarly change in the model can also change in the view (From Component to View Template and also From View template to Component).</a:t>
            </a:r>
            <a:endParaRPr lang="en-IN" dirty="0"/>
          </a:p>
        </p:txBody>
      </p:sp>
      <p:sp>
        <p:nvSpPr>
          <p:cNvPr id="7" name="Rounded Rectangle 6"/>
          <p:cNvSpPr/>
          <p:nvPr/>
        </p:nvSpPr>
        <p:spPr>
          <a:xfrm>
            <a:off x="1219200" y="2284884"/>
            <a:ext cx="1981200" cy="325256"/>
          </a:xfrm>
          <a:prstGeom prst="round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2060"/>
                </a:solidFill>
              </a:rPr>
              <a:t>Template</a:t>
            </a:r>
            <a:endParaRPr lang="en-IN" dirty="0">
              <a:solidFill>
                <a:srgbClr val="002060"/>
              </a:solidFill>
            </a:endParaRPr>
          </a:p>
        </p:txBody>
      </p:sp>
      <p:sp>
        <p:nvSpPr>
          <p:cNvPr id="8" name="Rounded Rectangle 7"/>
          <p:cNvSpPr/>
          <p:nvPr/>
        </p:nvSpPr>
        <p:spPr>
          <a:xfrm>
            <a:off x="4038600" y="2266950"/>
            <a:ext cx="1981200" cy="343190"/>
          </a:xfrm>
          <a:prstGeom prst="round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2060"/>
                </a:solidFill>
              </a:rPr>
              <a:t>Component</a:t>
            </a:r>
            <a:endParaRPr lang="en-IN" dirty="0">
              <a:solidFill>
                <a:srgbClr val="002060"/>
              </a:solidFill>
            </a:endParaRPr>
          </a:p>
        </p:txBody>
      </p:sp>
      <p:sp>
        <p:nvSpPr>
          <p:cNvPr id="9" name="Rounded Rectangle 8"/>
          <p:cNvSpPr/>
          <p:nvPr/>
        </p:nvSpPr>
        <p:spPr>
          <a:xfrm>
            <a:off x="1219200" y="2729702"/>
            <a:ext cx="1981200" cy="325256"/>
          </a:xfrm>
          <a:prstGeom prst="round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2060"/>
                </a:solidFill>
              </a:rPr>
              <a:t>Template</a:t>
            </a:r>
            <a:endParaRPr lang="en-IN" dirty="0">
              <a:solidFill>
                <a:srgbClr val="002060"/>
              </a:solidFill>
            </a:endParaRPr>
          </a:p>
        </p:txBody>
      </p:sp>
      <p:sp>
        <p:nvSpPr>
          <p:cNvPr id="10" name="Rounded Rectangle 9"/>
          <p:cNvSpPr/>
          <p:nvPr/>
        </p:nvSpPr>
        <p:spPr>
          <a:xfrm>
            <a:off x="4038600" y="2720735"/>
            <a:ext cx="1981200" cy="343190"/>
          </a:xfrm>
          <a:prstGeom prst="round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2060"/>
                </a:solidFill>
              </a:rPr>
              <a:t>Component</a:t>
            </a:r>
            <a:endParaRPr lang="en-IN" dirty="0">
              <a:solidFill>
                <a:srgbClr val="002060"/>
              </a:solidFill>
            </a:endParaRPr>
          </a:p>
        </p:txBody>
      </p:sp>
      <p:sp>
        <p:nvSpPr>
          <p:cNvPr id="12" name="Rounded Rectangle 11"/>
          <p:cNvSpPr/>
          <p:nvPr/>
        </p:nvSpPr>
        <p:spPr>
          <a:xfrm>
            <a:off x="4042881" y="4515416"/>
            <a:ext cx="1981200" cy="343190"/>
          </a:xfrm>
          <a:prstGeom prst="round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2060"/>
                </a:solidFill>
              </a:rPr>
              <a:t>Component</a:t>
            </a:r>
            <a:endParaRPr lang="en-IN" dirty="0">
              <a:solidFill>
                <a:srgbClr val="002060"/>
              </a:solidFill>
            </a:endParaRPr>
          </a:p>
        </p:txBody>
      </p:sp>
      <p:sp>
        <p:nvSpPr>
          <p:cNvPr id="13" name="Rounded Rectangle 12"/>
          <p:cNvSpPr/>
          <p:nvPr/>
        </p:nvSpPr>
        <p:spPr>
          <a:xfrm>
            <a:off x="1219200" y="4515416"/>
            <a:ext cx="1981200" cy="325256"/>
          </a:xfrm>
          <a:prstGeom prst="round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2060"/>
                </a:solidFill>
              </a:rPr>
              <a:t>Template</a:t>
            </a:r>
            <a:endParaRPr lang="en-IN" dirty="0">
              <a:solidFill>
                <a:srgbClr val="002060"/>
              </a:solidFill>
            </a:endParaRPr>
          </a:p>
        </p:txBody>
      </p:sp>
      <p:sp>
        <p:nvSpPr>
          <p:cNvPr id="14" name="Right Arrow 13"/>
          <p:cNvSpPr/>
          <p:nvPr/>
        </p:nvSpPr>
        <p:spPr>
          <a:xfrm>
            <a:off x="3505200" y="2284884"/>
            <a:ext cx="304800" cy="3252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ight Arrow 14"/>
          <p:cNvSpPr/>
          <p:nvPr/>
        </p:nvSpPr>
        <p:spPr>
          <a:xfrm rot="10800000">
            <a:off x="3474378" y="2729702"/>
            <a:ext cx="304800" cy="3252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Left-Right Arrow 15"/>
          <p:cNvSpPr/>
          <p:nvPr/>
        </p:nvSpPr>
        <p:spPr>
          <a:xfrm>
            <a:off x="3375488" y="4506449"/>
            <a:ext cx="564223" cy="32525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130225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66837" y="714375"/>
            <a:ext cx="6410325" cy="3714750"/>
          </a:xfrm>
          <a:prstGeom prst="rect">
            <a:avLst/>
          </a:prstGeom>
        </p:spPr>
      </p:pic>
    </p:spTree>
    <p:extLst>
      <p:ext uri="{BB962C8B-B14F-4D97-AF65-F5344CB8AC3E}">
        <p14:creationId xmlns:p14="http://schemas.microsoft.com/office/powerpoint/2010/main" val="36216879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12018"/>
            <a:ext cx="5104892" cy="1107996"/>
          </a:xfrm>
        </p:spPr>
        <p:txBody>
          <a:bodyPr/>
          <a:lstStyle/>
          <a:p>
            <a:r>
              <a:rPr lang="en-US" b="1" dirty="0"/>
              <a:t>Examples of Angular Data Bindings</a:t>
            </a:r>
            <a:r>
              <a:rPr lang="en-US" b="1" dirty="0" smtClean="0"/>
              <a:t>:</a:t>
            </a:r>
            <a:endParaRPr lang="en-IN" dirty="0"/>
          </a:p>
        </p:txBody>
      </p:sp>
      <p:sp>
        <p:nvSpPr>
          <p:cNvPr id="5" name="Rectangle 4"/>
          <p:cNvSpPr/>
          <p:nvPr/>
        </p:nvSpPr>
        <p:spPr>
          <a:xfrm>
            <a:off x="304800" y="1200150"/>
            <a:ext cx="4572000" cy="3108543"/>
          </a:xfrm>
          <a:prstGeom prst="rect">
            <a:avLst/>
          </a:prstGeom>
        </p:spPr>
        <p:txBody>
          <a:bodyPr>
            <a:spAutoFit/>
          </a:bodyPr>
          <a:lstStyle/>
          <a:p>
            <a:pPr marL="457200" indent="-457200">
              <a:buFont typeface="Wingdings" panose="05000000000000000000" pitchFamily="2" charset="2"/>
              <a:buChar char="q"/>
            </a:pPr>
            <a:r>
              <a:rPr lang="en-US" sz="2800" dirty="0"/>
              <a:t>Interpolation</a:t>
            </a:r>
          </a:p>
          <a:p>
            <a:pPr marL="457200" indent="-457200">
              <a:buFont typeface="Wingdings" panose="05000000000000000000" pitchFamily="2" charset="2"/>
              <a:buChar char="q"/>
            </a:pPr>
            <a:r>
              <a:rPr lang="en-US" sz="2800" dirty="0"/>
              <a:t>Property Binding</a:t>
            </a:r>
          </a:p>
          <a:p>
            <a:pPr marL="457200" indent="-457200">
              <a:buFont typeface="Wingdings" panose="05000000000000000000" pitchFamily="2" charset="2"/>
              <a:buChar char="q"/>
            </a:pPr>
            <a:r>
              <a:rPr lang="en-US" sz="2800" dirty="0"/>
              <a:t>Attribute Binding</a:t>
            </a:r>
          </a:p>
          <a:p>
            <a:pPr marL="457200" indent="-457200">
              <a:buFont typeface="Wingdings" panose="05000000000000000000" pitchFamily="2" charset="2"/>
              <a:buChar char="q"/>
            </a:pPr>
            <a:r>
              <a:rPr lang="en-US" sz="2800" dirty="0"/>
              <a:t>Class Binding</a:t>
            </a:r>
          </a:p>
          <a:p>
            <a:pPr marL="457200" indent="-457200">
              <a:buFont typeface="Wingdings" panose="05000000000000000000" pitchFamily="2" charset="2"/>
              <a:buChar char="q"/>
            </a:pPr>
            <a:r>
              <a:rPr lang="en-US" sz="2800" dirty="0"/>
              <a:t>Style Binding</a:t>
            </a:r>
          </a:p>
          <a:p>
            <a:pPr marL="457200" indent="-457200">
              <a:buFont typeface="Wingdings" panose="05000000000000000000" pitchFamily="2" charset="2"/>
              <a:buChar char="q"/>
            </a:pPr>
            <a:r>
              <a:rPr lang="en-US" sz="2800" dirty="0"/>
              <a:t>Event Binding</a:t>
            </a:r>
          </a:p>
          <a:p>
            <a:pPr marL="457200" indent="-457200">
              <a:buFont typeface="Wingdings" panose="05000000000000000000" pitchFamily="2" charset="2"/>
              <a:buChar char="q"/>
            </a:pPr>
            <a:r>
              <a:rPr lang="en-US" sz="2800" dirty="0"/>
              <a:t>Two-way binding</a:t>
            </a:r>
            <a:endParaRPr lang="en-IN" sz="2800" dirty="0"/>
          </a:p>
        </p:txBody>
      </p:sp>
    </p:spTree>
    <p:extLst>
      <p:ext uri="{BB962C8B-B14F-4D97-AF65-F5344CB8AC3E}">
        <p14:creationId xmlns:p14="http://schemas.microsoft.com/office/powerpoint/2010/main" val="702723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33350"/>
            <a:ext cx="5181091" cy="369332"/>
          </a:xfrm>
        </p:spPr>
        <p:txBody>
          <a:bodyPr/>
          <a:lstStyle/>
          <a:p>
            <a:r>
              <a:rPr lang="en-IN" b="1" dirty="0">
                <a:solidFill>
                  <a:srgbClr val="0070C0"/>
                </a:solidFill>
              </a:rPr>
              <a:t>Angular </a:t>
            </a:r>
            <a:r>
              <a:rPr lang="en-IN" b="1" dirty="0" smtClean="0">
                <a:solidFill>
                  <a:srgbClr val="0070C0"/>
                </a:solidFill>
              </a:rPr>
              <a:t>Interpolation</a:t>
            </a:r>
            <a:endParaRPr lang="en-IN" dirty="0">
              <a:solidFill>
                <a:srgbClr val="0070C0"/>
              </a:solidFill>
            </a:endParaRPr>
          </a:p>
        </p:txBody>
      </p:sp>
      <p:sp>
        <p:nvSpPr>
          <p:cNvPr id="3" name="Rectangle 2"/>
          <p:cNvSpPr/>
          <p:nvPr/>
        </p:nvSpPr>
        <p:spPr>
          <a:xfrm>
            <a:off x="0" y="666750"/>
            <a:ext cx="9144000" cy="4368375"/>
          </a:xfrm>
          <a:prstGeom prst="rect">
            <a:avLst/>
          </a:prstGeom>
          <a:solidFill>
            <a:schemeClr val="accent5">
              <a:lumMod val="20000"/>
              <a:lumOff val="80000"/>
            </a:schemeClr>
          </a:solidFill>
        </p:spPr>
        <p:txBody>
          <a:bodyPr wrap="square">
            <a:spAutoFit/>
          </a:bodyPr>
          <a:lstStyle/>
          <a:p>
            <a:pPr marL="285750" indent="-285750" algn="just">
              <a:lnSpc>
                <a:spcPct val="150000"/>
              </a:lnSpc>
              <a:buFont typeface="Arial" panose="020B0604020202020204" pitchFamily="34" charset="0"/>
              <a:buChar char="•"/>
            </a:pPr>
            <a:r>
              <a:rPr lang="en-US" sz="1700" dirty="0"/>
              <a:t>If you want to display the read-only data on a view template (i.e. From Component to the View Template), then you can use the one-way data binding technique i.e. the Angular interpolation</a:t>
            </a:r>
            <a:r>
              <a:rPr lang="en-US" sz="1700" dirty="0" smtClean="0"/>
              <a:t>.</a:t>
            </a:r>
          </a:p>
          <a:p>
            <a:pPr marL="285750" indent="-285750" algn="just">
              <a:lnSpc>
                <a:spcPct val="150000"/>
              </a:lnSpc>
              <a:buFont typeface="Arial" panose="020B0604020202020204" pitchFamily="34" charset="0"/>
              <a:buChar char="•"/>
            </a:pPr>
            <a:r>
              <a:rPr lang="en-US" sz="1700" dirty="0" smtClean="0"/>
              <a:t>Interpolation </a:t>
            </a:r>
            <a:r>
              <a:rPr lang="en-US" sz="1700" dirty="0"/>
              <a:t>allows us to include expressions as part of any string literal, which we use in our HTML.</a:t>
            </a:r>
            <a:endParaRPr lang="en-IN" sz="1700" dirty="0"/>
          </a:p>
          <a:p>
            <a:pPr marL="285750" indent="-285750" algn="just">
              <a:lnSpc>
                <a:spcPct val="150000"/>
              </a:lnSpc>
              <a:buFont typeface="Arial" panose="020B0604020202020204" pitchFamily="34" charset="0"/>
              <a:buChar char="•"/>
            </a:pPr>
            <a:r>
              <a:rPr lang="en-US" sz="1700" dirty="0"/>
              <a:t>You can use interpolation wherever you use a string literal in the </a:t>
            </a:r>
            <a:r>
              <a:rPr lang="en-US" sz="1700" dirty="0" smtClean="0"/>
              <a:t>view</a:t>
            </a:r>
          </a:p>
          <a:p>
            <a:pPr marL="285750" indent="-285750" algn="just">
              <a:lnSpc>
                <a:spcPct val="150000"/>
              </a:lnSpc>
              <a:buFont typeface="Arial" panose="020B0604020202020204" pitchFamily="34" charset="0"/>
              <a:buChar char="•"/>
            </a:pPr>
            <a:r>
              <a:rPr lang="en-US" sz="1700" dirty="0"/>
              <a:t>The Angular uses the {{ }} (double curly braces) in the template to denote the interpolation. </a:t>
            </a:r>
            <a:r>
              <a:rPr lang="en-US" sz="1700" dirty="0" smtClean="0"/>
              <a:t> </a:t>
            </a:r>
          </a:p>
          <a:p>
            <a:pPr marL="285750" indent="-285750" algn="just">
              <a:lnSpc>
                <a:spcPct val="150000"/>
              </a:lnSpc>
              <a:buFont typeface="Arial" panose="020B0604020202020204" pitchFamily="34" charset="0"/>
              <a:buChar char="•"/>
            </a:pPr>
            <a:r>
              <a:rPr lang="en-US" sz="1700" dirty="0" smtClean="0"/>
              <a:t>Syntax : </a:t>
            </a:r>
            <a:r>
              <a:rPr lang="en-IN" sz="1700" dirty="0"/>
              <a:t>{{ templateExpression </a:t>
            </a:r>
            <a:r>
              <a:rPr lang="en-IN" sz="1700" dirty="0" smtClean="0"/>
              <a:t>}}</a:t>
            </a:r>
          </a:p>
          <a:p>
            <a:pPr marL="285750" indent="-285750" algn="just">
              <a:lnSpc>
                <a:spcPct val="150000"/>
              </a:lnSpc>
              <a:buFont typeface="Arial" panose="020B0604020202020204" pitchFamily="34" charset="0"/>
              <a:buChar char="•"/>
            </a:pPr>
            <a:r>
              <a:rPr lang="en-US" sz="1700" dirty="0"/>
              <a:t>The content inside the double braces is called </a:t>
            </a:r>
            <a:r>
              <a:rPr lang="en-US" sz="1700" b="1" dirty="0"/>
              <a:t>Template </a:t>
            </a:r>
            <a:r>
              <a:rPr lang="en-US" sz="1700" b="1" dirty="0" smtClean="0"/>
              <a:t>Expression</a:t>
            </a:r>
          </a:p>
          <a:p>
            <a:pPr marL="285750" indent="-285750" algn="just">
              <a:lnSpc>
                <a:spcPct val="150000"/>
              </a:lnSpc>
              <a:buFont typeface="Arial" panose="020B0604020202020204" pitchFamily="34" charset="0"/>
              <a:buChar char="•"/>
            </a:pPr>
            <a:r>
              <a:rPr lang="en-US" sz="1700" dirty="0"/>
              <a:t>The Angular first evaluates the Template Expression and converts it into a string. Then it replaces Template expression with the result in the original string in the HTML</a:t>
            </a:r>
            <a:r>
              <a:rPr lang="en-US" sz="1700" dirty="0" smtClean="0"/>
              <a:t>.</a:t>
            </a:r>
          </a:p>
          <a:p>
            <a:pPr marL="285750" indent="-285750" algn="just">
              <a:lnSpc>
                <a:spcPct val="150000"/>
              </a:lnSpc>
              <a:buFont typeface="Arial" panose="020B0604020202020204" pitchFamily="34" charset="0"/>
              <a:buChar char="•"/>
            </a:pPr>
            <a:r>
              <a:rPr lang="en-US" sz="1700" dirty="0"/>
              <a:t>Whenever the template expression changes, the Angular updates the original string </a:t>
            </a:r>
            <a:r>
              <a:rPr lang="en-US" sz="1700" dirty="0" smtClean="0"/>
              <a:t>again</a:t>
            </a:r>
            <a:endParaRPr lang="en-US" sz="1700" dirty="0"/>
          </a:p>
        </p:txBody>
      </p:sp>
    </p:spTree>
    <p:extLst>
      <p:ext uri="{BB962C8B-B14F-4D97-AF65-F5344CB8AC3E}">
        <p14:creationId xmlns:p14="http://schemas.microsoft.com/office/powerpoint/2010/main" val="2799522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590550"/>
            <a:ext cx="6019800" cy="369332"/>
          </a:xfrm>
          <a:prstGeom prst="rect">
            <a:avLst/>
          </a:prstGeom>
        </p:spPr>
        <p:txBody>
          <a:bodyPr wrap="square">
            <a:spAutoFit/>
          </a:bodyPr>
          <a:lstStyle/>
          <a:p>
            <a:pPr algn="just" fontAlgn="base"/>
            <a:r>
              <a:rPr lang="en-US" b="1" dirty="0">
                <a:solidFill>
                  <a:srgbClr val="000000"/>
                </a:solidFill>
                <a:latin typeface="arial" panose="020B0604020202020204" pitchFamily="34" charset="0"/>
              </a:rPr>
              <a:t>Angular Interpolation with hardcoded string</a:t>
            </a:r>
            <a:endParaRPr lang="en-US" b="1" i="0" dirty="0">
              <a:solidFill>
                <a:srgbClr val="3A3A3A"/>
              </a:solidFill>
              <a:effectLst/>
              <a:latin typeface="-apple-system"/>
            </a:endParaRPr>
          </a:p>
        </p:txBody>
      </p:sp>
      <p:pic>
        <p:nvPicPr>
          <p:cNvPr id="4" name="Picture 3"/>
          <p:cNvPicPr>
            <a:picLocks noChangeAspect="1"/>
          </p:cNvPicPr>
          <p:nvPr/>
        </p:nvPicPr>
        <p:blipFill>
          <a:blip r:embed="rId2"/>
          <a:stretch>
            <a:fillRect/>
          </a:stretch>
        </p:blipFill>
        <p:spPr>
          <a:xfrm>
            <a:off x="457200" y="1047750"/>
            <a:ext cx="7830634" cy="1524000"/>
          </a:xfrm>
          <a:prstGeom prst="rect">
            <a:avLst/>
          </a:prstGeom>
        </p:spPr>
      </p:pic>
      <p:sp>
        <p:nvSpPr>
          <p:cNvPr id="6" name="Rectangle 5"/>
          <p:cNvSpPr/>
          <p:nvPr/>
        </p:nvSpPr>
        <p:spPr>
          <a:xfrm>
            <a:off x="381000" y="2655123"/>
            <a:ext cx="4429418" cy="369332"/>
          </a:xfrm>
          <a:prstGeom prst="rect">
            <a:avLst/>
          </a:prstGeom>
        </p:spPr>
        <p:txBody>
          <a:bodyPr wrap="none">
            <a:spAutoFit/>
          </a:bodyPr>
          <a:lstStyle/>
          <a:p>
            <a:pPr algn="just" fontAlgn="base"/>
            <a:r>
              <a:rPr lang="en-IN" b="1" dirty="0">
                <a:solidFill>
                  <a:srgbClr val="000000"/>
                </a:solidFill>
                <a:latin typeface="arial" panose="020B0604020202020204" pitchFamily="34" charset="0"/>
              </a:rPr>
              <a:t>Angular Interpolation with Expression:</a:t>
            </a:r>
            <a:endParaRPr lang="en-IN" b="1" i="0" dirty="0">
              <a:solidFill>
                <a:srgbClr val="3A3A3A"/>
              </a:solidFill>
              <a:effectLst/>
              <a:latin typeface="-apple-system"/>
            </a:endParaRPr>
          </a:p>
        </p:txBody>
      </p:sp>
      <p:pic>
        <p:nvPicPr>
          <p:cNvPr id="8" name="Picture 7"/>
          <p:cNvPicPr>
            <a:picLocks noChangeAspect="1"/>
          </p:cNvPicPr>
          <p:nvPr/>
        </p:nvPicPr>
        <p:blipFill>
          <a:blip r:embed="rId3"/>
          <a:stretch>
            <a:fillRect/>
          </a:stretch>
        </p:blipFill>
        <p:spPr>
          <a:xfrm>
            <a:off x="457200" y="3190016"/>
            <a:ext cx="4191000" cy="1910504"/>
          </a:xfrm>
          <a:prstGeom prst="rect">
            <a:avLst/>
          </a:prstGeom>
        </p:spPr>
      </p:pic>
    </p:spTree>
    <p:extLst>
      <p:ext uri="{BB962C8B-B14F-4D97-AF65-F5344CB8AC3E}">
        <p14:creationId xmlns:p14="http://schemas.microsoft.com/office/powerpoint/2010/main" val="11071607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000" y="209550"/>
            <a:ext cx="6096000" cy="369332"/>
          </a:xfrm>
          <a:prstGeom prst="rect">
            <a:avLst/>
          </a:prstGeom>
        </p:spPr>
        <p:txBody>
          <a:bodyPr wrap="square">
            <a:spAutoFit/>
          </a:bodyPr>
          <a:lstStyle/>
          <a:p>
            <a:pPr algn="just" fontAlgn="base"/>
            <a:r>
              <a:rPr lang="en-US" b="1" dirty="0">
                <a:solidFill>
                  <a:srgbClr val="000000"/>
                </a:solidFill>
                <a:latin typeface="arial" panose="020B0604020202020204" pitchFamily="34" charset="0"/>
              </a:rPr>
              <a:t>Interpolation in Angular with Ternary Operator:</a:t>
            </a:r>
            <a:endParaRPr lang="en-US" b="1" i="0" dirty="0">
              <a:solidFill>
                <a:srgbClr val="3A3A3A"/>
              </a:solidFill>
              <a:effectLst/>
              <a:latin typeface="-apple-system"/>
            </a:endParaRPr>
          </a:p>
        </p:txBody>
      </p:sp>
      <p:sp>
        <p:nvSpPr>
          <p:cNvPr id="5" name="Rectangle 4"/>
          <p:cNvSpPr/>
          <p:nvPr/>
        </p:nvSpPr>
        <p:spPr>
          <a:xfrm>
            <a:off x="457200" y="666750"/>
            <a:ext cx="5181600" cy="1938992"/>
          </a:xfrm>
          <a:prstGeom prst="rect">
            <a:avLst/>
          </a:prstGeom>
          <a:solidFill>
            <a:schemeClr val="tx1"/>
          </a:solidFill>
        </p:spPr>
        <p:txBody>
          <a:bodyPr wrap="square">
            <a:spAutoFit/>
          </a:bodyPr>
          <a:lstStyle/>
          <a:p>
            <a:pPr fontAlgn="base"/>
            <a:r>
              <a:rPr lang="en-IN" sz="1200" b="1" dirty="0">
                <a:solidFill>
                  <a:srgbClr val="D171DD"/>
                </a:solidFill>
                <a:latin typeface="inherit"/>
              </a:rPr>
              <a:t>import</a:t>
            </a:r>
            <a:r>
              <a:rPr lang="en-IN" sz="1200" dirty="0">
                <a:solidFill>
                  <a:srgbClr val="CFD5E0"/>
                </a:solidFill>
                <a:latin typeface="inherit"/>
              </a:rPr>
              <a:t> </a:t>
            </a:r>
            <a:r>
              <a:rPr lang="en-IN" sz="1200" b="1" dirty="0">
                <a:solidFill>
                  <a:srgbClr val="6B7C8B"/>
                </a:solidFill>
                <a:latin typeface="inherit"/>
              </a:rPr>
              <a:t>{</a:t>
            </a:r>
            <a:r>
              <a:rPr lang="en-IN" sz="1200" dirty="0">
                <a:solidFill>
                  <a:srgbClr val="CFD5E0"/>
                </a:solidFill>
                <a:latin typeface="inherit"/>
              </a:rPr>
              <a:t> Component </a:t>
            </a:r>
            <a:r>
              <a:rPr lang="en-IN" sz="1200" b="1" dirty="0">
                <a:solidFill>
                  <a:srgbClr val="6B7C8B"/>
                </a:solidFill>
                <a:latin typeface="inherit"/>
              </a:rPr>
              <a:t>}</a:t>
            </a:r>
            <a:r>
              <a:rPr lang="en-IN" sz="1200" dirty="0">
                <a:solidFill>
                  <a:srgbClr val="CFD5E0"/>
                </a:solidFill>
                <a:latin typeface="inherit"/>
              </a:rPr>
              <a:t> from </a:t>
            </a:r>
            <a:r>
              <a:rPr lang="en-IN" sz="1200" dirty="0">
                <a:solidFill>
                  <a:srgbClr val="7CC379"/>
                </a:solidFill>
                <a:latin typeface="inherit"/>
              </a:rPr>
              <a:t>'@angular/core'</a:t>
            </a:r>
            <a:r>
              <a:rPr lang="en-IN" sz="1200" dirty="0">
                <a:solidFill>
                  <a:srgbClr val="CFD5E0"/>
                </a:solidFill>
                <a:latin typeface="inherit"/>
              </a:rPr>
              <a:t>;</a:t>
            </a:r>
            <a:endParaRPr lang="en-IN" sz="1200" dirty="0">
              <a:solidFill>
                <a:srgbClr val="596174"/>
              </a:solidFill>
              <a:latin typeface="Inconsolata"/>
            </a:endParaRPr>
          </a:p>
          <a:p>
            <a:pPr fontAlgn="base"/>
            <a:r>
              <a:rPr lang="en-IN" sz="1200" dirty="0">
                <a:solidFill>
                  <a:srgbClr val="CFD5E0"/>
                </a:solidFill>
                <a:latin typeface="inherit"/>
              </a:rPr>
              <a:t>@</a:t>
            </a:r>
            <a:r>
              <a:rPr lang="en-IN" sz="1200" dirty="0">
                <a:solidFill>
                  <a:srgbClr val="4284AE"/>
                </a:solidFill>
                <a:latin typeface="inherit"/>
              </a:rPr>
              <a:t>Component</a:t>
            </a:r>
            <a:r>
              <a:rPr lang="en-IN" sz="1200" b="1" dirty="0">
                <a:solidFill>
                  <a:srgbClr val="6B7C8B"/>
                </a:solidFill>
                <a:latin typeface="inherit"/>
              </a:rPr>
              <a:t>({</a:t>
            </a:r>
            <a:endParaRPr lang="en-IN" sz="1200" dirty="0">
              <a:solidFill>
                <a:srgbClr val="596174"/>
              </a:solidFill>
              <a:latin typeface="Inconsolata"/>
            </a:endParaRPr>
          </a:p>
          <a:p>
            <a:pPr fontAlgn="base"/>
            <a:r>
              <a:rPr lang="en-IN" sz="1200" dirty="0">
                <a:solidFill>
                  <a:srgbClr val="CFD5E0"/>
                </a:solidFill>
                <a:latin typeface="inherit"/>
              </a:rPr>
              <a:t>selector: </a:t>
            </a:r>
            <a:r>
              <a:rPr lang="en-IN" sz="1200" dirty="0">
                <a:solidFill>
                  <a:srgbClr val="7CC379"/>
                </a:solidFill>
                <a:latin typeface="inherit"/>
              </a:rPr>
              <a:t>'app-root'</a:t>
            </a:r>
            <a:r>
              <a:rPr lang="en-IN" sz="1200" dirty="0">
                <a:solidFill>
                  <a:srgbClr val="CFD5E0"/>
                </a:solidFill>
                <a:latin typeface="inherit"/>
              </a:rPr>
              <a:t>,</a:t>
            </a:r>
            <a:endParaRPr lang="en-IN" sz="1200" dirty="0">
              <a:solidFill>
                <a:srgbClr val="596174"/>
              </a:solidFill>
              <a:latin typeface="Inconsolata"/>
            </a:endParaRPr>
          </a:p>
          <a:p>
            <a:pPr fontAlgn="base"/>
            <a:r>
              <a:rPr lang="en-IN" sz="1200" dirty="0">
                <a:solidFill>
                  <a:srgbClr val="CFD5E0"/>
                </a:solidFill>
                <a:latin typeface="inherit"/>
              </a:rPr>
              <a:t>template: </a:t>
            </a:r>
            <a:r>
              <a:rPr lang="en-IN" sz="1200" dirty="0">
                <a:solidFill>
                  <a:srgbClr val="7CC379"/>
                </a:solidFill>
                <a:latin typeface="inherit"/>
              </a:rPr>
              <a:t>`&lt;div&gt;</a:t>
            </a:r>
            <a:endParaRPr lang="en-IN" sz="1200" dirty="0">
              <a:solidFill>
                <a:srgbClr val="596174"/>
              </a:solidFill>
              <a:latin typeface="Inconsolata"/>
            </a:endParaRPr>
          </a:p>
          <a:p>
            <a:pPr fontAlgn="base"/>
            <a:r>
              <a:rPr lang="en-IN" sz="1200" dirty="0">
                <a:solidFill>
                  <a:srgbClr val="7CC379"/>
                </a:solidFill>
                <a:latin typeface="inherit"/>
              </a:rPr>
              <a:t>&lt;h1&gt; Last Name : {{ LastName ? LastName : 'Not Available' }} &lt;/h1&gt; </a:t>
            </a:r>
            <a:endParaRPr lang="en-IN" sz="1200" dirty="0">
              <a:solidFill>
                <a:srgbClr val="596174"/>
              </a:solidFill>
              <a:latin typeface="Inconsolata"/>
            </a:endParaRPr>
          </a:p>
          <a:p>
            <a:pPr fontAlgn="base"/>
            <a:r>
              <a:rPr lang="en-IN" sz="1200" dirty="0">
                <a:solidFill>
                  <a:srgbClr val="7CC379"/>
                </a:solidFill>
                <a:latin typeface="inherit"/>
              </a:rPr>
              <a:t>&lt;/div&gt;`</a:t>
            </a:r>
            <a:endParaRPr lang="en-IN" sz="1200" dirty="0">
              <a:solidFill>
                <a:srgbClr val="596174"/>
              </a:solidFill>
              <a:latin typeface="Inconsolata"/>
            </a:endParaRPr>
          </a:p>
          <a:p>
            <a:pPr fontAlgn="base"/>
            <a:r>
              <a:rPr lang="en-IN" sz="1200" b="1" dirty="0">
                <a:solidFill>
                  <a:srgbClr val="6B7C8B"/>
                </a:solidFill>
                <a:latin typeface="inherit"/>
              </a:rPr>
              <a:t>})</a:t>
            </a:r>
            <a:endParaRPr lang="en-IN" sz="1200" dirty="0">
              <a:solidFill>
                <a:srgbClr val="596174"/>
              </a:solidFill>
              <a:latin typeface="Inconsolata"/>
            </a:endParaRPr>
          </a:p>
          <a:p>
            <a:pPr fontAlgn="base"/>
            <a:r>
              <a:rPr lang="en-IN" sz="1200" b="1" dirty="0">
                <a:solidFill>
                  <a:srgbClr val="D171DD"/>
                </a:solidFill>
                <a:latin typeface="inherit"/>
              </a:rPr>
              <a:t>export</a:t>
            </a:r>
            <a:r>
              <a:rPr lang="en-IN" sz="1200" dirty="0">
                <a:solidFill>
                  <a:srgbClr val="CFD5E0"/>
                </a:solidFill>
                <a:latin typeface="inherit"/>
              </a:rPr>
              <a:t> </a:t>
            </a:r>
            <a:r>
              <a:rPr lang="en-IN" sz="1200" b="1" dirty="0">
                <a:solidFill>
                  <a:srgbClr val="D171DD"/>
                </a:solidFill>
                <a:latin typeface="inherit"/>
              </a:rPr>
              <a:t>class</a:t>
            </a:r>
            <a:r>
              <a:rPr lang="en-IN" sz="1200" dirty="0">
                <a:solidFill>
                  <a:srgbClr val="CFD5E0"/>
                </a:solidFill>
                <a:latin typeface="inherit"/>
              </a:rPr>
              <a:t> AppComponent </a:t>
            </a:r>
            <a:r>
              <a:rPr lang="en-IN" sz="1200" b="1" dirty="0">
                <a:solidFill>
                  <a:srgbClr val="6B7C8B"/>
                </a:solidFill>
                <a:latin typeface="inherit"/>
              </a:rPr>
              <a:t>{</a:t>
            </a:r>
            <a:endParaRPr lang="en-IN" sz="1200" dirty="0">
              <a:solidFill>
                <a:srgbClr val="596174"/>
              </a:solidFill>
              <a:latin typeface="Inconsolata"/>
            </a:endParaRPr>
          </a:p>
          <a:p>
            <a:pPr fontAlgn="base"/>
            <a:r>
              <a:rPr lang="en-IN" sz="1200" dirty="0">
                <a:solidFill>
                  <a:srgbClr val="CFD5E0"/>
                </a:solidFill>
                <a:latin typeface="inherit"/>
              </a:rPr>
              <a:t>LastName : string = </a:t>
            </a:r>
            <a:r>
              <a:rPr lang="en-IN" sz="1200" b="1" dirty="0">
                <a:solidFill>
                  <a:srgbClr val="D171DD"/>
                </a:solidFill>
                <a:latin typeface="inherit"/>
              </a:rPr>
              <a:t>null</a:t>
            </a:r>
            <a:r>
              <a:rPr lang="en-IN" sz="1200" dirty="0">
                <a:solidFill>
                  <a:srgbClr val="CFD5E0"/>
                </a:solidFill>
                <a:latin typeface="inherit"/>
              </a:rPr>
              <a:t>;</a:t>
            </a:r>
            <a:endParaRPr lang="en-IN" sz="1200" dirty="0">
              <a:solidFill>
                <a:srgbClr val="596174"/>
              </a:solidFill>
              <a:latin typeface="Inconsolata"/>
            </a:endParaRPr>
          </a:p>
          <a:p>
            <a:pPr fontAlgn="base"/>
            <a:r>
              <a:rPr lang="en-IN" sz="1200" b="1" dirty="0">
                <a:solidFill>
                  <a:srgbClr val="6B7C8B"/>
                </a:solidFill>
                <a:latin typeface="inherit"/>
              </a:rPr>
              <a:t>}</a:t>
            </a:r>
            <a:endParaRPr lang="en-IN" sz="1200" b="0" i="0" dirty="0">
              <a:solidFill>
                <a:srgbClr val="596174"/>
              </a:solidFill>
              <a:effectLst/>
              <a:latin typeface="Inconsolata"/>
            </a:endParaRPr>
          </a:p>
        </p:txBody>
      </p:sp>
      <p:sp>
        <p:nvSpPr>
          <p:cNvPr id="6" name="Rectangle 5"/>
          <p:cNvSpPr/>
          <p:nvPr/>
        </p:nvSpPr>
        <p:spPr>
          <a:xfrm>
            <a:off x="380144" y="2668567"/>
            <a:ext cx="6716730" cy="369332"/>
          </a:xfrm>
          <a:prstGeom prst="rect">
            <a:avLst/>
          </a:prstGeom>
        </p:spPr>
        <p:txBody>
          <a:bodyPr wrap="square">
            <a:spAutoFit/>
          </a:bodyPr>
          <a:lstStyle/>
          <a:p>
            <a:pPr algn="just" fontAlgn="base"/>
            <a:r>
              <a:rPr lang="en-US" b="1" dirty="0">
                <a:solidFill>
                  <a:srgbClr val="000000"/>
                </a:solidFill>
                <a:latin typeface="arial" panose="020B0604020202020204" pitchFamily="34" charset="0"/>
              </a:rPr>
              <a:t>Method Interpolation in Angular Application:</a:t>
            </a:r>
            <a:endParaRPr lang="en-US" b="1" i="0" dirty="0">
              <a:solidFill>
                <a:srgbClr val="3A3A3A"/>
              </a:solidFill>
              <a:effectLst/>
              <a:latin typeface="-apple-system"/>
            </a:endParaRPr>
          </a:p>
        </p:txBody>
      </p:sp>
      <p:pic>
        <p:nvPicPr>
          <p:cNvPr id="12" name="Picture 11"/>
          <p:cNvPicPr>
            <a:picLocks noChangeAspect="1"/>
          </p:cNvPicPr>
          <p:nvPr/>
        </p:nvPicPr>
        <p:blipFill>
          <a:blip r:embed="rId2"/>
          <a:stretch>
            <a:fillRect/>
          </a:stretch>
        </p:blipFill>
        <p:spPr>
          <a:xfrm>
            <a:off x="457200" y="3120202"/>
            <a:ext cx="1847850" cy="457200"/>
          </a:xfrm>
          <a:prstGeom prst="rect">
            <a:avLst/>
          </a:prstGeom>
        </p:spPr>
      </p:pic>
      <p:sp>
        <p:nvSpPr>
          <p:cNvPr id="13" name="Rectangle 12"/>
          <p:cNvSpPr/>
          <p:nvPr/>
        </p:nvSpPr>
        <p:spPr>
          <a:xfrm>
            <a:off x="380144" y="3790950"/>
            <a:ext cx="8382856" cy="369332"/>
          </a:xfrm>
          <a:prstGeom prst="rect">
            <a:avLst/>
          </a:prstGeom>
        </p:spPr>
        <p:txBody>
          <a:bodyPr wrap="square">
            <a:spAutoFit/>
          </a:bodyPr>
          <a:lstStyle/>
          <a:p>
            <a:pPr algn="just" fontAlgn="base"/>
            <a:r>
              <a:rPr lang="en-US" b="1" dirty="0">
                <a:solidFill>
                  <a:srgbClr val="000000"/>
                </a:solidFill>
                <a:latin typeface="arial" panose="020B0604020202020204" pitchFamily="34" charset="0"/>
              </a:rPr>
              <a:t>Displaying Images using Angular Interpolation:</a:t>
            </a:r>
            <a:endParaRPr lang="en-US" b="1" i="0" dirty="0">
              <a:solidFill>
                <a:srgbClr val="3A3A3A"/>
              </a:solidFill>
              <a:effectLst/>
              <a:latin typeface="-apple-system"/>
            </a:endParaRPr>
          </a:p>
        </p:txBody>
      </p:sp>
    </p:spTree>
    <p:extLst>
      <p:ext uri="{BB962C8B-B14F-4D97-AF65-F5344CB8AC3E}">
        <p14:creationId xmlns:p14="http://schemas.microsoft.com/office/powerpoint/2010/main" val="519590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343150"/>
            <a:ext cx="7924800" cy="677108"/>
          </a:xfrm>
        </p:spPr>
        <p:txBody>
          <a:bodyPr/>
          <a:lstStyle/>
          <a:p>
            <a:r>
              <a:rPr lang="en-IN" sz="4400" b="1" dirty="0">
                <a:solidFill>
                  <a:srgbClr val="0070C0"/>
                </a:solidFill>
              </a:rPr>
              <a:t>Angular Property </a:t>
            </a:r>
            <a:r>
              <a:rPr lang="en-IN" sz="4400" b="1" dirty="0" smtClean="0">
                <a:solidFill>
                  <a:srgbClr val="0070C0"/>
                </a:solidFill>
              </a:rPr>
              <a:t>Binding</a:t>
            </a:r>
            <a:endParaRPr lang="en-IN" sz="4400" b="1" dirty="0">
              <a:solidFill>
                <a:srgbClr val="0070C0"/>
              </a:solidFill>
            </a:endParaRPr>
          </a:p>
        </p:txBody>
      </p:sp>
    </p:spTree>
    <p:extLst>
      <p:ext uri="{BB962C8B-B14F-4D97-AF65-F5344CB8AC3E}">
        <p14:creationId xmlns:p14="http://schemas.microsoft.com/office/powerpoint/2010/main" val="40729876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285750"/>
            <a:ext cx="9144000" cy="4801314"/>
          </a:xfrm>
          <a:prstGeom prst="rect">
            <a:avLst/>
          </a:prstGeom>
          <a:solidFill>
            <a:schemeClr val="accent5">
              <a:lumMod val="20000"/>
              <a:lumOff val="80000"/>
            </a:schemeClr>
          </a:solidFill>
        </p:spPr>
        <p:txBody>
          <a:bodyPr wrap="square">
            <a:spAutoFit/>
          </a:bodyPr>
          <a:lstStyle/>
          <a:p>
            <a:pPr marL="285750" indent="-285750" algn="just">
              <a:lnSpc>
                <a:spcPct val="150000"/>
              </a:lnSpc>
              <a:buFont typeface="Arial" panose="020B0604020202020204" pitchFamily="34" charset="0"/>
              <a:buChar char="•"/>
            </a:pPr>
            <a:r>
              <a:rPr lang="en-US" sz="1600" dirty="0"/>
              <a:t>The Property binding allows us to bind HTML element property to a property in the component</a:t>
            </a:r>
            <a:r>
              <a:rPr lang="en-US" sz="1600" dirty="0" smtClean="0"/>
              <a:t>.</a:t>
            </a:r>
          </a:p>
          <a:p>
            <a:pPr marL="285750" indent="-285750" algn="just">
              <a:lnSpc>
                <a:spcPct val="150000"/>
              </a:lnSpc>
              <a:buFont typeface="Arial" panose="020B0604020202020204" pitchFamily="34" charset="0"/>
              <a:buChar char="•"/>
            </a:pPr>
            <a:r>
              <a:rPr lang="en-US" sz="1600" dirty="0"/>
              <a:t>Whenever the value of the component changes, the Angular updates the element property in the View</a:t>
            </a:r>
            <a:r>
              <a:rPr lang="en-US" sz="1600" dirty="0" smtClean="0"/>
              <a:t>.</a:t>
            </a:r>
          </a:p>
          <a:p>
            <a:pPr marL="285750" indent="-285750" algn="just">
              <a:lnSpc>
                <a:spcPct val="150000"/>
              </a:lnSpc>
              <a:buFont typeface="Arial" panose="020B0604020202020204" pitchFamily="34" charset="0"/>
              <a:buChar char="•"/>
            </a:pPr>
            <a:r>
              <a:rPr lang="en-US" sz="1600" dirty="0" smtClean="0"/>
              <a:t>We </a:t>
            </a:r>
            <a:r>
              <a:rPr lang="en-US" sz="1600" dirty="0"/>
              <a:t>can set the properties such as class, href, src, textContent, etc using property binding</a:t>
            </a:r>
            <a:r>
              <a:rPr lang="en-US" sz="1600" dirty="0" smtClean="0"/>
              <a:t>.</a:t>
            </a:r>
          </a:p>
          <a:p>
            <a:pPr marL="285750" indent="-285750" algn="just">
              <a:lnSpc>
                <a:spcPct val="150000"/>
              </a:lnSpc>
              <a:buFont typeface="Arial" panose="020B0604020202020204" pitchFamily="34" charset="0"/>
              <a:buChar char="•"/>
            </a:pPr>
            <a:r>
              <a:rPr lang="en-US" sz="1600" dirty="0" smtClean="0"/>
              <a:t>We </a:t>
            </a:r>
            <a:r>
              <a:rPr lang="en-US" sz="1600" dirty="0"/>
              <a:t>can also use it to set the properties of custom components or directives (properties decorated with @Input</a:t>
            </a:r>
            <a:r>
              <a:rPr lang="en-US" sz="1600" dirty="0" smtClean="0"/>
              <a:t>).</a:t>
            </a:r>
          </a:p>
          <a:p>
            <a:pPr marL="285750" indent="-285750" algn="just">
              <a:lnSpc>
                <a:spcPct val="150000"/>
              </a:lnSpc>
              <a:buFont typeface="Arial" panose="020B0604020202020204" pitchFamily="34" charset="0"/>
              <a:buChar char="•"/>
            </a:pPr>
            <a:r>
              <a:rPr lang="en-US" sz="1600" dirty="0" smtClean="0"/>
              <a:t>The Syntax : </a:t>
            </a:r>
          </a:p>
          <a:p>
            <a:pPr algn="just">
              <a:lnSpc>
                <a:spcPct val="150000"/>
              </a:lnSpc>
            </a:pPr>
            <a:r>
              <a:rPr lang="en-US" sz="1600" b="1" dirty="0" smtClean="0"/>
              <a:t>      </a:t>
            </a:r>
            <a:r>
              <a:rPr lang="en-IN" sz="1600" b="1" dirty="0"/>
              <a:t>[binding-target]=”binding-source</a:t>
            </a:r>
            <a:r>
              <a:rPr lang="en-IN" sz="1600" b="1" dirty="0" smtClean="0"/>
              <a:t>”</a:t>
            </a:r>
          </a:p>
          <a:p>
            <a:pPr marL="285750" indent="-285750" algn="just">
              <a:lnSpc>
                <a:spcPct val="150000"/>
              </a:lnSpc>
              <a:buFont typeface="Arial" panose="020B0604020202020204" pitchFamily="34" charset="0"/>
              <a:buChar char="•"/>
            </a:pPr>
            <a:r>
              <a:rPr lang="en-US" sz="1600" dirty="0"/>
              <a:t>The binding-target (or target property) is enclosed in a square bracket []. It should match the name of the property of the enclosing element</a:t>
            </a:r>
            <a:r>
              <a:rPr lang="en-US" sz="1600" dirty="0" smtClean="0"/>
              <a:t>.</a:t>
            </a:r>
          </a:p>
          <a:p>
            <a:pPr marL="285750" indent="-285750" algn="just">
              <a:lnSpc>
                <a:spcPct val="150000"/>
              </a:lnSpc>
              <a:buFont typeface="Arial" panose="020B0604020202020204" pitchFamily="34" charset="0"/>
              <a:buChar char="•"/>
            </a:pPr>
            <a:r>
              <a:rPr lang="en-US" sz="1600" dirty="0"/>
              <a:t>The Binding source must be a template </a:t>
            </a:r>
            <a:r>
              <a:rPr lang="en-US" sz="1600" dirty="0" smtClean="0"/>
              <a:t>expression. It </a:t>
            </a:r>
            <a:r>
              <a:rPr lang="en-US" sz="1600" dirty="0"/>
              <a:t>can be property in the component, method in component, a template reference variable or an expression containing all of them.</a:t>
            </a:r>
            <a:endParaRPr lang="en-US" sz="1600" dirty="0" smtClean="0"/>
          </a:p>
          <a:p>
            <a:pPr marL="285750" indent="-285750" algn="just">
              <a:lnSpc>
                <a:spcPct val="150000"/>
              </a:lnSpc>
              <a:buFont typeface="Arial" panose="020B0604020202020204" pitchFamily="34" charset="0"/>
              <a:buChar char="•"/>
            </a:pPr>
            <a:r>
              <a:rPr lang="en-US" sz="1600" dirty="0" smtClean="0"/>
              <a:t>Example : </a:t>
            </a:r>
            <a:r>
              <a:rPr lang="en-IN" sz="1600" b="1" dirty="0"/>
              <a:t>span[ innerHTML] = ‘ FirstName’.</a:t>
            </a:r>
          </a:p>
          <a:p>
            <a:pPr marL="285750" indent="-285750" algn="just">
              <a:buFont typeface="Arial" panose="020B0604020202020204" pitchFamily="34" charset="0"/>
              <a:buChar char="•"/>
            </a:pPr>
            <a:endParaRPr lang="en-IN" dirty="0"/>
          </a:p>
        </p:txBody>
      </p:sp>
    </p:spTree>
    <p:extLst>
      <p:ext uri="{BB962C8B-B14F-4D97-AF65-F5344CB8AC3E}">
        <p14:creationId xmlns:p14="http://schemas.microsoft.com/office/powerpoint/2010/main" val="2565704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703" y="304275"/>
            <a:ext cx="6339155" cy="369332"/>
          </a:xfrm>
        </p:spPr>
        <p:txBody>
          <a:bodyPr/>
          <a:lstStyle/>
          <a:p>
            <a:r>
              <a:rPr lang="en-US" b="1" dirty="0">
                <a:solidFill>
                  <a:srgbClr val="0070C0"/>
                </a:solidFill>
              </a:rPr>
              <a:t>Using Decorator Syntax</a:t>
            </a:r>
            <a:endParaRPr lang="en-IN" b="1" dirty="0">
              <a:solidFill>
                <a:srgbClr val="0070C0"/>
              </a:solidFill>
            </a:endParaRPr>
          </a:p>
        </p:txBody>
      </p:sp>
      <p:sp>
        <p:nvSpPr>
          <p:cNvPr id="3" name="Rectangle 2"/>
          <p:cNvSpPr/>
          <p:nvPr/>
        </p:nvSpPr>
        <p:spPr>
          <a:xfrm>
            <a:off x="152400" y="742950"/>
            <a:ext cx="8610600" cy="2585323"/>
          </a:xfrm>
          <a:prstGeom prst="rect">
            <a:avLst/>
          </a:prstGeom>
        </p:spPr>
        <p:txBody>
          <a:bodyPr wrap="square">
            <a:spAutoFit/>
          </a:bodyPr>
          <a:lstStyle/>
          <a:p>
            <a:pPr marL="285750" indent="-285750" algn="just">
              <a:buFont typeface="Arial" panose="020B0604020202020204" pitchFamily="34" charset="0"/>
              <a:buChar char="•"/>
            </a:pPr>
            <a:r>
              <a:rPr lang="en-US" dirty="0"/>
              <a:t>A decorator is a function that is called with a specific set of parameters</a:t>
            </a:r>
            <a:r>
              <a:rPr lang="en-US" dirty="0" smtClean="0"/>
              <a:t>.</a:t>
            </a:r>
            <a:r>
              <a:rPr lang="en-US" dirty="0"/>
              <a:t> These parameters are automatically populated by the JavaScript runtime and contain information about the class, method, or property to which the decorator has been applied. </a:t>
            </a:r>
            <a:endParaRPr lang="en-US" dirty="0" smtClean="0"/>
          </a:p>
          <a:p>
            <a:pPr marL="285750" indent="-285750" algn="just">
              <a:buFont typeface="Arial" panose="020B0604020202020204" pitchFamily="34" charset="0"/>
              <a:buChar char="•"/>
            </a:pPr>
            <a:r>
              <a:rPr lang="en-US" dirty="0"/>
              <a:t>The number of parameters, and their types, determine where a decorator can be applied</a:t>
            </a:r>
            <a:r>
              <a:rPr lang="en-US" dirty="0" smtClean="0"/>
              <a:t>.</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To illustrate this syntax, let’s define a class decorator as follows:</a:t>
            </a:r>
            <a:endParaRPr lang="en-IN" dirty="0"/>
          </a:p>
          <a:p>
            <a:pPr marL="285750" indent="-285750" algn="just">
              <a:buFont typeface="Arial" panose="020B0604020202020204" pitchFamily="34" charset="0"/>
              <a:buChar char="•"/>
            </a:pPr>
            <a:endParaRPr lang="en-IN" dirty="0"/>
          </a:p>
        </p:txBody>
      </p:sp>
      <p:sp>
        <p:nvSpPr>
          <p:cNvPr id="7" name="Rounded Rectangle 6"/>
          <p:cNvSpPr/>
          <p:nvPr/>
        </p:nvSpPr>
        <p:spPr>
          <a:xfrm>
            <a:off x="533400" y="3181350"/>
            <a:ext cx="5715000" cy="1021556"/>
          </a:xfrm>
          <a:prstGeom prst="roundRect">
            <a:avLst/>
          </a:prstGeom>
          <a:solidFill>
            <a:schemeClr val="tx1"/>
          </a:solidFill>
        </p:spPr>
        <p:txBody>
          <a:bodyPr wrap="square">
            <a:spAutoFit/>
          </a:bodyPr>
          <a:lstStyle/>
          <a:p>
            <a:r>
              <a:rPr lang="en-US" dirty="0">
                <a:solidFill>
                  <a:schemeClr val="bg1"/>
                </a:solidFill>
              </a:rPr>
              <a:t>function simpleDecorator(constructor: Function) {</a:t>
            </a:r>
          </a:p>
          <a:p>
            <a:r>
              <a:rPr lang="en-US" dirty="0">
                <a:solidFill>
                  <a:schemeClr val="bg1"/>
                </a:solidFill>
              </a:rPr>
              <a:t> console.log('simpleDecorator called');</a:t>
            </a:r>
          </a:p>
          <a:p>
            <a:r>
              <a:rPr lang="en-US" dirty="0">
                <a:solidFill>
                  <a:schemeClr val="bg1"/>
                </a:solidFill>
              </a:rPr>
              <a:t>}</a:t>
            </a:r>
            <a:endParaRPr lang="en-IN" dirty="0">
              <a:solidFill>
                <a:schemeClr val="bg1"/>
              </a:solidFill>
            </a:endParaRPr>
          </a:p>
        </p:txBody>
      </p:sp>
      <p:sp>
        <p:nvSpPr>
          <p:cNvPr id="13" name="Rectangle 12"/>
          <p:cNvSpPr/>
          <p:nvPr/>
        </p:nvSpPr>
        <p:spPr>
          <a:xfrm>
            <a:off x="529974" y="4324350"/>
            <a:ext cx="8233025" cy="646331"/>
          </a:xfrm>
          <a:prstGeom prst="rect">
            <a:avLst/>
          </a:prstGeom>
        </p:spPr>
        <p:txBody>
          <a:bodyPr wrap="square">
            <a:spAutoFit/>
          </a:bodyPr>
          <a:lstStyle/>
          <a:p>
            <a:r>
              <a:rPr lang="en-US" dirty="0"/>
              <a:t>This function, due to the parameters that it defines, can be used as a class decorator function and can be applied to a class definition as follows:</a:t>
            </a:r>
            <a:endParaRPr lang="en-IN" dirty="0"/>
          </a:p>
        </p:txBody>
      </p:sp>
    </p:spTree>
    <p:extLst>
      <p:ext uri="{BB962C8B-B14F-4D97-AF65-F5344CB8AC3E}">
        <p14:creationId xmlns:p14="http://schemas.microsoft.com/office/powerpoint/2010/main" val="21743037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143000" y="742950"/>
            <a:ext cx="5943600" cy="4028883"/>
          </a:xfrm>
          <a:prstGeom prst="rect">
            <a:avLst/>
          </a:prstGeom>
        </p:spPr>
      </p:pic>
    </p:spTree>
    <p:extLst>
      <p:ext uri="{BB962C8B-B14F-4D97-AF65-F5344CB8AC3E}">
        <p14:creationId xmlns:p14="http://schemas.microsoft.com/office/powerpoint/2010/main" val="35937891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514350"/>
            <a:ext cx="4315349" cy="369332"/>
          </a:xfrm>
          <a:prstGeom prst="rect">
            <a:avLst/>
          </a:prstGeom>
        </p:spPr>
        <p:txBody>
          <a:bodyPr wrap="none">
            <a:spAutoFit/>
          </a:bodyPr>
          <a:lstStyle/>
          <a:p>
            <a:r>
              <a:rPr lang="en-US" b="1" dirty="0"/>
              <a:t>Angular Interpolation and Property Binding</a:t>
            </a:r>
            <a:endParaRPr lang="en-IN" b="1" dirty="0"/>
          </a:p>
        </p:txBody>
      </p:sp>
      <p:sp>
        <p:nvSpPr>
          <p:cNvPr id="6" name="Rectangle 5"/>
          <p:cNvSpPr/>
          <p:nvPr/>
        </p:nvSpPr>
        <p:spPr>
          <a:xfrm>
            <a:off x="304800" y="1123950"/>
            <a:ext cx="8305800" cy="646331"/>
          </a:xfrm>
          <a:prstGeom prst="rect">
            <a:avLst/>
          </a:prstGeom>
          <a:solidFill>
            <a:schemeClr val="accent5">
              <a:lumMod val="20000"/>
              <a:lumOff val="80000"/>
            </a:schemeClr>
          </a:solidFill>
        </p:spPr>
        <p:txBody>
          <a:bodyPr wrap="square">
            <a:spAutoFit/>
          </a:bodyPr>
          <a:lstStyle/>
          <a:p>
            <a:pPr algn="just"/>
            <a:r>
              <a:rPr lang="en-US" dirty="0"/>
              <a:t>Interpolation in Angular is just an alternative approach for property binding. It is a special type of syntax that converts into a property binding. </a:t>
            </a:r>
            <a:endParaRPr lang="en-IN" dirty="0"/>
          </a:p>
        </p:txBody>
      </p:sp>
      <p:sp>
        <p:nvSpPr>
          <p:cNvPr id="7" name="Rectangle 6"/>
          <p:cNvSpPr/>
          <p:nvPr/>
        </p:nvSpPr>
        <p:spPr>
          <a:xfrm>
            <a:off x="304800" y="2010549"/>
            <a:ext cx="8458200" cy="1477328"/>
          </a:xfrm>
          <a:prstGeom prst="rect">
            <a:avLst/>
          </a:prstGeom>
        </p:spPr>
        <p:txBody>
          <a:bodyPr wrap="square">
            <a:spAutoFit/>
          </a:bodyPr>
          <a:lstStyle/>
          <a:p>
            <a:r>
              <a:rPr lang="en-US" b="1" dirty="0" smtClean="0">
                <a:solidFill>
                  <a:srgbClr val="FF0000"/>
                </a:solidFill>
              </a:rPr>
              <a:t>Scenarios where </a:t>
            </a:r>
            <a:r>
              <a:rPr lang="en-US" b="1" dirty="0">
                <a:solidFill>
                  <a:srgbClr val="FF0000"/>
                </a:solidFill>
              </a:rPr>
              <a:t>we need to use interpolation instead of property </a:t>
            </a:r>
            <a:r>
              <a:rPr lang="en-US" b="1" dirty="0" smtClean="0">
                <a:solidFill>
                  <a:srgbClr val="FF0000"/>
                </a:solidFill>
              </a:rPr>
              <a:t>binding</a:t>
            </a:r>
            <a:r>
              <a:rPr lang="en-US" b="1" dirty="0">
                <a:solidFill>
                  <a:srgbClr val="FF0000"/>
                </a:solidFill>
              </a:rPr>
              <a:t> </a:t>
            </a:r>
            <a:r>
              <a:rPr lang="en-US" b="1" dirty="0" smtClean="0">
                <a:solidFill>
                  <a:srgbClr val="FF0000"/>
                </a:solidFill>
              </a:rPr>
              <a:t>:</a:t>
            </a:r>
          </a:p>
          <a:p>
            <a:endParaRPr lang="en-US" dirty="0"/>
          </a:p>
          <a:p>
            <a:r>
              <a:rPr lang="en-US" dirty="0" smtClean="0"/>
              <a:t>1. </a:t>
            </a:r>
            <a:r>
              <a:rPr lang="en-US" b="1" dirty="0"/>
              <a:t>I</a:t>
            </a:r>
            <a:r>
              <a:rPr lang="en-US" b="1" dirty="0" smtClean="0"/>
              <a:t>f </a:t>
            </a:r>
            <a:r>
              <a:rPr lang="en-US" b="1" dirty="0"/>
              <a:t>you want to concatenate strings then you need to use angular interpolation instead of property binding</a:t>
            </a:r>
            <a:endParaRPr lang="en-US" b="1" dirty="0" smtClean="0"/>
          </a:p>
          <a:p>
            <a:endParaRPr lang="en-IN" dirty="0"/>
          </a:p>
        </p:txBody>
      </p:sp>
    </p:spTree>
    <p:extLst>
      <p:ext uri="{BB962C8B-B14F-4D97-AF65-F5344CB8AC3E}">
        <p14:creationId xmlns:p14="http://schemas.microsoft.com/office/powerpoint/2010/main" val="36920623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33400" y="361950"/>
            <a:ext cx="4579139" cy="369332"/>
          </a:xfrm>
          <a:prstGeom prst="rect">
            <a:avLst/>
          </a:prstGeom>
        </p:spPr>
        <p:txBody>
          <a:bodyPr wrap="none">
            <a:spAutoFit/>
          </a:bodyPr>
          <a:lstStyle/>
          <a:p>
            <a:pPr algn="just" fontAlgn="base"/>
            <a:r>
              <a:rPr lang="en-US" b="1" dirty="0">
                <a:solidFill>
                  <a:srgbClr val="000000"/>
                </a:solidFill>
                <a:latin typeface="arial" panose="020B0604020202020204" pitchFamily="34" charset="0"/>
              </a:rPr>
              <a:t>Working with non-string (Boolean) data:</a:t>
            </a:r>
            <a:endParaRPr lang="en-US" b="1" i="0" dirty="0">
              <a:solidFill>
                <a:srgbClr val="3A3A3A"/>
              </a:solidFill>
              <a:effectLst/>
              <a:latin typeface="-apple-system"/>
            </a:endParaRPr>
          </a:p>
        </p:txBody>
      </p:sp>
      <p:sp>
        <p:nvSpPr>
          <p:cNvPr id="4" name="Rectangle 3"/>
          <p:cNvSpPr/>
          <p:nvPr/>
        </p:nvSpPr>
        <p:spPr>
          <a:xfrm>
            <a:off x="540538" y="895350"/>
            <a:ext cx="8146262" cy="2246769"/>
          </a:xfrm>
          <a:prstGeom prst="rect">
            <a:avLst/>
          </a:prstGeom>
          <a:solidFill>
            <a:schemeClr val="accent5">
              <a:lumMod val="20000"/>
              <a:lumOff val="80000"/>
            </a:schemeClr>
          </a:solidFill>
        </p:spPr>
        <p:txBody>
          <a:bodyPr wrap="square">
            <a:spAutoFit/>
          </a:bodyPr>
          <a:lstStyle/>
          <a:p>
            <a:r>
              <a:rPr lang="en-IN" sz="1400" dirty="0"/>
              <a:t>import { Component } from '@angular/core';</a:t>
            </a:r>
          </a:p>
          <a:p>
            <a:r>
              <a:rPr lang="en-IN" sz="1400" dirty="0"/>
              <a:t>@Component({</a:t>
            </a:r>
          </a:p>
          <a:p>
            <a:r>
              <a:rPr lang="en-IN" sz="1400" dirty="0"/>
              <a:t>  selector: 'app-root',</a:t>
            </a:r>
          </a:p>
          <a:p>
            <a:r>
              <a:rPr lang="en-IN" sz="1400" dirty="0"/>
              <a:t>    template: `&lt;div&gt;</a:t>
            </a:r>
          </a:p>
          <a:p>
            <a:r>
              <a:rPr lang="en-IN" sz="1400" dirty="0"/>
              <a:t>                    </a:t>
            </a:r>
            <a:r>
              <a:rPr lang="en-IN" sz="1400" b="1" dirty="0"/>
              <a:t>&lt;button [disabled] = </a:t>
            </a:r>
            <a:r>
              <a:rPr lang="en-IN" sz="1400" b="1" dirty="0" smtClean="0"/>
              <a:t>‘ IsDisabledClick</a:t>
            </a:r>
            <a:r>
              <a:rPr lang="en-IN" sz="1400" b="1" dirty="0"/>
              <a:t>' &gt; </a:t>
            </a:r>
            <a:r>
              <a:rPr lang="en-IN" sz="1400" b="1" dirty="0" smtClean="0"/>
              <a:t>Click </a:t>
            </a:r>
            <a:r>
              <a:rPr lang="en-IN" sz="1400" b="1" dirty="0"/>
              <a:t>Here &lt;/button&gt;              </a:t>
            </a:r>
          </a:p>
          <a:p>
            <a:r>
              <a:rPr lang="en-IN" sz="1400" dirty="0"/>
              <a:t>               &lt;/div&gt;`</a:t>
            </a:r>
          </a:p>
          <a:p>
            <a:r>
              <a:rPr lang="en-IN" sz="1400" dirty="0"/>
              <a:t>})</a:t>
            </a:r>
          </a:p>
          <a:p>
            <a:r>
              <a:rPr lang="en-IN" sz="1400" dirty="0"/>
              <a:t>export class AppComponent {</a:t>
            </a:r>
          </a:p>
          <a:p>
            <a:r>
              <a:rPr lang="en-IN" sz="1400" dirty="0"/>
              <a:t>  IsDisabledClick : boolean = true;</a:t>
            </a:r>
          </a:p>
          <a:p>
            <a:r>
              <a:rPr lang="en-IN" sz="1400" dirty="0"/>
              <a:t>}</a:t>
            </a:r>
          </a:p>
        </p:txBody>
      </p:sp>
      <p:sp>
        <p:nvSpPr>
          <p:cNvPr id="5" name="Rectangle 4"/>
          <p:cNvSpPr/>
          <p:nvPr/>
        </p:nvSpPr>
        <p:spPr>
          <a:xfrm>
            <a:off x="503434" y="3276034"/>
            <a:ext cx="8183366" cy="369332"/>
          </a:xfrm>
          <a:prstGeom prst="rect">
            <a:avLst/>
          </a:prstGeom>
          <a:solidFill>
            <a:schemeClr val="accent5">
              <a:lumMod val="20000"/>
              <a:lumOff val="80000"/>
            </a:schemeClr>
          </a:solidFill>
        </p:spPr>
        <p:txBody>
          <a:bodyPr wrap="square">
            <a:spAutoFit/>
          </a:bodyPr>
          <a:lstStyle/>
          <a:p>
            <a:r>
              <a:rPr lang="en-IN" b="1" dirty="0"/>
              <a:t>&lt;button </a:t>
            </a:r>
            <a:r>
              <a:rPr lang="en-IN" dirty="0"/>
              <a:t>disabled = {{IsDisabledClick} </a:t>
            </a:r>
            <a:r>
              <a:rPr lang="en-IN" b="1" dirty="0" smtClean="0"/>
              <a:t>&gt; </a:t>
            </a:r>
            <a:r>
              <a:rPr lang="en-IN" b="1" dirty="0"/>
              <a:t>Click Here &lt;/button&gt; </a:t>
            </a:r>
            <a:endParaRPr lang="en-IN" dirty="0"/>
          </a:p>
        </p:txBody>
      </p:sp>
      <p:sp>
        <p:nvSpPr>
          <p:cNvPr id="6" name="Rectangle 5"/>
          <p:cNvSpPr/>
          <p:nvPr/>
        </p:nvSpPr>
        <p:spPr>
          <a:xfrm>
            <a:off x="503434" y="3779282"/>
            <a:ext cx="8183366" cy="1200329"/>
          </a:xfrm>
          <a:prstGeom prst="rect">
            <a:avLst/>
          </a:prstGeom>
          <a:solidFill>
            <a:schemeClr val="accent6">
              <a:lumMod val="40000"/>
              <a:lumOff val="60000"/>
            </a:schemeClr>
          </a:solidFill>
        </p:spPr>
        <p:txBody>
          <a:bodyPr wrap="square">
            <a:spAutoFit/>
          </a:bodyPr>
          <a:lstStyle/>
          <a:p>
            <a:pPr algn="just"/>
            <a:r>
              <a:rPr lang="en-US" dirty="0"/>
              <a:t>With the above changes in place, irrespective of the IsDisabledClick property value of the component class, the button is always disabled. Here we set the IsDisabled property value as false but when you run the application, it will not allow the button to be clickable.</a:t>
            </a:r>
            <a:endParaRPr lang="en-IN" dirty="0"/>
          </a:p>
        </p:txBody>
      </p:sp>
    </p:spTree>
    <p:extLst>
      <p:ext uri="{BB962C8B-B14F-4D97-AF65-F5344CB8AC3E}">
        <p14:creationId xmlns:p14="http://schemas.microsoft.com/office/powerpoint/2010/main" val="36589168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8150"/>
            <a:ext cx="5638292" cy="369332"/>
          </a:xfrm>
        </p:spPr>
        <p:txBody>
          <a:bodyPr/>
          <a:lstStyle/>
          <a:p>
            <a:r>
              <a:rPr lang="en-US" b="1" dirty="0">
                <a:solidFill>
                  <a:srgbClr val="0070C0"/>
                </a:solidFill>
              </a:rPr>
              <a:t>Providing Security to Malicious Content</a:t>
            </a:r>
            <a:r>
              <a:rPr lang="en-US" b="1" dirty="0" smtClean="0">
                <a:solidFill>
                  <a:srgbClr val="0070C0"/>
                </a:solidFill>
              </a:rPr>
              <a:t>:</a:t>
            </a:r>
            <a:endParaRPr lang="en-IN" dirty="0">
              <a:solidFill>
                <a:srgbClr val="0070C0"/>
              </a:solidFill>
            </a:endParaRPr>
          </a:p>
        </p:txBody>
      </p:sp>
      <p:sp>
        <p:nvSpPr>
          <p:cNvPr id="3" name="Rectangle 2"/>
          <p:cNvSpPr/>
          <p:nvPr/>
        </p:nvSpPr>
        <p:spPr>
          <a:xfrm>
            <a:off x="381000" y="971550"/>
            <a:ext cx="8382000" cy="646331"/>
          </a:xfrm>
          <a:prstGeom prst="rect">
            <a:avLst/>
          </a:prstGeom>
        </p:spPr>
        <p:txBody>
          <a:bodyPr wrap="square">
            <a:spAutoFit/>
          </a:bodyPr>
          <a:lstStyle/>
          <a:p>
            <a:pPr algn="just"/>
            <a:r>
              <a:rPr lang="en-US" dirty="0"/>
              <a:t>From the security point of view, both Angular data binding and Angular Interpolation protect us from malicious HTML content before rendering it on the web browser. </a:t>
            </a:r>
            <a:endParaRPr lang="en-IN" dirty="0"/>
          </a:p>
        </p:txBody>
      </p:sp>
      <p:sp>
        <p:nvSpPr>
          <p:cNvPr id="4" name="Rectangle 3"/>
          <p:cNvSpPr/>
          <p:nvPr/>
        </p:nvSpPr>
        <p:spPr>
          <a:xfrm>
            <a:off x="451207" y="1910042"/>
            <a:ext cx="8311793" cy="2862322"/>
          </a:xfrm>
          <a:prstGeom prst="rect">
            <a:avLst/>
          </a:prstGeom>
          <a:solidFill>
            <a:schemeClr val="accent5">
              <a:lumMod val="20000"/>
              <a:lumOff val="80000"/>
            </a:schemeClr>
          </a:solidFill>
        </p:spPr>
        <p:txBody>
          <a:bodyPr wrap="square">
            <a:spAutoFit/>
          </a:bodyPr>
          <a:lstStyle/>
          <a:p>
            <a:r>
              <a:rPr lang="en-IN" dirty="0"/>
              <a:t>import { Component } from '@angular/core';</a:t>
            </a:r>
          </a:p>
          <a:p>
            <a:r>
              <a:rPr lang="en-IN" dirty="0"/>
              <a:t>@Component({</a:t>
            </a:r>
          </a:p>
          <a:p>
            <a:r>
              <a:rPr lang="en-IN" dirty="0"/>
              <a:t>  selector: 'app-root',</a:t>
            </a:r>
          </a:p>
          <a:p>
            <a:r>
              <a:rPr lang="en-IN" dirty="0"/>
              <a:t>    template: `&lt;div&gt;</a:t>
            </a:r>
          </a:p>
          <a:p>
            <a:r>
              <a:rPr lang="en-IN" dirty="0"/>
              <a:t>                    {{MaliciousData}}           </a:t>
            </a:r>
          </a:p>
          <a:p>
            <a:r>
              <a:rPr lang="en-IN" dirty="0"/>
              <a:t>               &lt;/div&gt;`</a:t>
            </a:r>
          </a:p>
          <a:p>
            <a:r>
              <a:rPr lang="en-IN" dirty="0"/>
              <a:t>})</a:t>
            </a:r>
          </a:p>
          <a:p>
            <a:r>
              <a:rPr lang="en-IN" dirty="0"/>
              <a:t>export class AppComponent {</a:t>
            </a:r>
          </a:p>
          <a:p>
            <a:r>
              <a:rPr lang="en-IN" dirty="0"/>
              <a:t>  MaliciousData : string = "Hello &lt;script&gt;alert('your application is hacked')&lt;/script&gt;";</a:t>
            </a:r>
          </a:p>
          <a:p>
            <a:r>
              <a:rPr lang="en-IN" dirty="0"/>
              <a:t>}</a:t>
            </a:r>
          </a:p>
        </p:txBody>
      </p:sp>
    </p:spTree>
    <p:extLst>
      <p:ext uri="{BB962C8B-B14F-4D97-AF65-F5344CB8AC3E}">
        <p14:creationId xmlns:p14="http://schemas.microsoft.com/office/powerpoint/2010/main" val="2803261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199" y="514350"/>
            <a:ext cx="8229599" cy="2585323"/>
          </a:xfrm>
          <a:prstGeom prst="rect">
            <a:avLst/>
          </a:prstGeom>
          <a:solidFill>
            <a:schemeClr val="accent5">
              <a:lumMod val="20000"/>
              <a:lumOff val="80000"/>
            </a:schemeClr>
          </a:solidFill>
        </p:spPr>
        <p:txBody>
          <a:bodyPr wrap="square">
            <a:spAutoFit/>
          </a:bodyPr>
          <a:lstStyle/>
          <a:p>
            <a:r>
              <a:rPr lang="en-IN" dirty="0"/>
              <a:t>import { Component } from '@angular/core';</a:t>
            </a:r>
          </a:p>
          <a:p>
            <a:r>
              <a:rPr lang="en-IN" dirty="0"/>
              <a:t>@Component({</a:t>
            </a:r>
          </a:p>
          <a:p>
            <a:r>
              <a:rPr lang="en-IN" dirty="0"/>
              <a:t>  selector: 'app-root',</a:t>
            </a:r>
          </a:p>
          <a:p>
            <a:r>
              <a:rPr lang="en-IN" dirty="0"/>
              <a:t>    template: `&lt;div [innerHTML] = 'MaliciousData'&gt;         </a:t>
            </a:r>
          </a:p>
          <a:p>
            <a:r>
              <a:rPr lang="en-IN" dirty="0"/>
              <a:t>               &lt;/div&gt;`</a:t>
            </a:r>
          </a:p>
          <a:p>
            <a:r>
              <a:rPr lang="en-IN" dirty="0"/>
              <a:t>})</a:t>
            </a:r>
          </a:p>
          <a:p>
            <a:r>
              <a:rPr lang="en-IN" dirty="0"/>
              <a:t>export class AppComponent {</a:t>
            </a:r>
          </a:p>
          <a:p>
            <a:r>
              <a:rPr lang="en-IN" dirty="0"/>
              <a:t>  MaliciousData : string = "Hello &lt;script&gt;alert('your application is hacked')&lt;/script&gt;";</a:t>
            </a:r>
          </a:p>
          <a:p>
            <a:r>
              <a:rPr lang="en-IN" dirty="0"/>
              <a:t>}</a:t>
            </a:r>
          </a:p>
        </p:txBody>
      </p:sp>
      <p:sp>
        <p:nvSpPr>
          <p:cNvPr id="2" name="Rectangle 1"/>
          <p:cNvSpPr/>
          <p:nvPr/>
        </p:nvSpPr>
        <p:spPr>
          <a:xfrm>
            <a:off x="442644" y="3714750"/>
            <a:ext cx="8244155" cy="646331"/>
          </a:xfrm>
          <a:prstGeom prst="rect">
            <a:avLst/>
          </a:prstGeom>
          <a:solidFill>
            <a:schemeClr val="accent6">
              <a:lumMod val="40000"/>
              <a:lumOff val="60000"/>
            </a:schemeClr>
          </a:solidFill>
        </p:spPr>
        <p:txBody>
          <a:bodyPr wrap="square">
            <a:spAutoFit/>
          </a:bodyPr>
          <a:lstStyle/>
          <a:p>
            <a:r>
              <a:rPr lang="en-US" b="1" dirty="0" smtClean="0">
                <a:solidFill>
                  <a:srgbClr val="002060"/>
                </a:solidFill>
              </a:rPr>
              <a:t>Both </a:t>
            </a:r>
            <a:r>
              <a:rPr lang="en-US" b="1" dirty="0">
                <a:solidFill>
                  <a:srgbClr val="002060"/>
                </a:solidFill>
              </a:rPr>
              <a:t>interpolation &amp; property binding does not set the attributes of the HTML elements.</a:t>
            </a:r>
            <a:endParaRPr lang="en-IN" b="1" dirty="0">
              <a:solidFill>
                <a:srgbClr val="002060"/>
              </a:solidFill>
            </a:endParaRPr>
          </a:p>
        </p:txBody>
      </p:sp>
    </p:spTree>
    <p:extLst>
      <p:ext uri="{BB962C8B-B14F-4D97-AF65-F5344CB8AC3E}">
        <p14:creationId xmlns:p14="http://schemas.microsoft.com/office/powerpoint/2010/main" val="37730323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422" y="238365"/>
            <a:ext cx="5028691" cy="369332"/>
          </a:xfrm>
        </p:spPr>
        <p:txBody>
          <a:bodyPr/>
          <a:lstStyle/>
          <a:p>
            <a:r>
              <a:rPr lang="sv-SE" b="1" dirty="0">
                <a:solidFill>
                  <a:srgbClr val="0070C0"/>
                </a:solidFill>
              </a:rPr>
              <a:t>HTML Attribute VS DOM </a:t>
            </a:r>
            <a:r>
              <a:rPr lang="sv-SE" b="1" dirty="0" smtClean="0">
                <a:solidFill>
                  <a:srgbClr val="0070C0"/>
                </a:solidFill>
              </a:rPr>
              <a:t>Property</a:t>
            </a:r>
            <a:endParaRPr lang="en-IN" b="1" dirty="0">
              <a:solidFill>
                <a:srgbClr val="0070C0"/>
              </a:solidFill>
            </a:endParaRPr>
          </a:p>
        </p:txBody>
      </p:sp>
      <p:sp>
        <p:nvSpPr>
          <p:cNvPr id="3" name="Rectangle 2"/>
          <p:cNvSpPr/>
          <p:nvPr/>
        </p:nvSpPr>
        <p:spPr>
          <a:xfrm>
            <a:off x="228600" y="785435"/>
            <a:ext cx="1573957" cy="369332"/>
          </a:xfrm>
          <a:prstGeom prst="rect">
            <a:avLst/>
          </a:prstGeom>
        </p:spPr>
        <p:txBody>
          <a:bodyPr wrap="none">
            <a:spAutoFit/>
          </a:bodyPr>
          <a:lstStyle/>
          <a:p>
            <a:pPr fontAlgn="base"/>
            <a:r>
              <a:rPr lang="en-IN" b="1" dirty="0"/>
              <a:t>What is DOM?</a:t>
            </a:r>
          </a:p>
        </p:txBody>
      </p:sp>
      <p:sp>
        <p:nvSpPr>
          <p:cNvPr id="4" name="Rectangle 3"/>
          <p:cNvSpPr/>
          <p:nvPr/>
        </p:nvSpPr>
        <p:spPr>
          <a:xfrm>
            <a:off x="380999" y="1236266"/>
            <a:ext cx="8483029" cy="646331"/>
          </a:xfrm>
          <a:prstGeom prst="rect">
            <a:avLst/>
          </a:prstGeom>
          <a:solidFill>
            <a:schemeClr val="accent5">
              <a:lumMod val="20000"/>
              <a:lumOff val="80000"/>
            </a:schemeClr>
          </a:solidFill>
        </p:spPr>
        <p:txBody>
          <a:bodyPr wrap="square">
            <a:spAutoFit/>
          </a:bodyPr>
          <a:lstStyle/>
          <a:p>
            <a:pPr algn="just"/>
            <a:r>
              <a:rPr lang="en-US" dirty="0"/>
              <a:t>The DOM stands for Document Object Model. When a browser loads a web page, then the browser creates the Document Object Model (DOM) for that page.</a:t>
            </a:r>
            <a:endParaRPr lang="en-IN" dirty="0"/>
          </a:p>
        </p:txBody>
      </p:sp>
      <p:pic>
        <p:nvPicPr>
          <p:cNvPr id="5" name="Picture 4"/>
          <p:cNvPicPr>
            <a:picLocks noChangeAspect="1"/>
          </p:cNvPicPr>
          <p:nvPr/>
        </p:nvPicPr>
        <p:blipFill>
          <a:blip r:embed="rId2"/>
          <a:stretch>
            <a:fillRect/>
          </a:stretch>
        </p:blipFill>
        <p:spPr>
          <a:xfrm>
            <a:off x="381000" y="1965594"/>
            <a:ext cx="4267200" cy="3019425"/>
          </a:xfrm>
          <a:prstGeom prst="rect">
            <a:avLst/>
          </a:prstGeom>
        </p:spPr>
      </p:pic>
      <p:sp>
        <p:nvSpPr>
          <p:cNvPr id="6" name="Rectangle 5"/>
          <p:cNvSpPr/>
          <p:nvPr/>
        </p:nvSpPr>
        <p:spPr>
          <a:xfrm>
            <a:off x="4708132" y="2311381"/>
            <a:ext cx="4155897" cy="2031325"/>
          </a:xfrm>
          <a:prstGeom prst="rect">
            <a:avLst/>
          </a:prstGeom>
          <a:solidFill>
            <a:schemeClr val="accent5">
              <a:lumMod val="20000"/>
              <a:lumOff val="80000"/>
            </a:schemeClr>
          </a:solidFill>
        </p:spPr>
        <p:txBody>
          <a:bodyPr wrap="square">
            <a:spAutoFit/>
          </a:bodyPr>
          <a:lstStyle/>
          <a:p>
            <a:pPr algn="just"/>
            <a:r>
              <a:rPr lang="en-US" dirty="0" smtClean="0"/>
              <a:t>The </a:t>
            </a:r>
            <a:r>
              <a:rPr lang="en-US" dirty="0"/>
              <a:t>DOM is an application programming interface (API) for the HTML, and we can use the programming languages like JavaScript or JavaScript frameworks like Angular to access and manipulate the HTML using their corresponding DOM objects. </a:t>
            </a:r>
            <a:endParaRPr lang="en-IN" dirty="0"/>
          </a:p>
        </p:txBody>
      </p:sp>
    </p:spTree>
    <p:extLst>
      <p:ext uri="{BB962C8B-B14F-4D97-AF65-F5344CB8AC3E}">
        <p14:creationId xmlns:p14="http://schemas.microsoft.com/office/powerpoint/2010/main" val="354895266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1950"/>
            <a:ext cx="5028691" cy="369332"/>
          </a:xfrm>
        </p:spPr>
        <p:txBody>
          <a:bodyPr/>
          <a:lstStyle/>
          <a:p>
            <a:r>
              <a:rPr lang="sv-SE" b="1" dirty="0"/>
              <a:t>HTML Attribute VS DOM </a:t>
            </a:r>
            <a:r>
              <a:rPr lang="sv-SE" b="1" dirty="0" smtClean="0"/>
              <a:t>Property</a:t>
            </a:r>
            <a:endParaRPr lang="en-IN" b="1" dirty="0"/>
          </a:p>
        </p:txBody>
      </p:sp>
      <p:pic>
        <p:nvPicPr>
          <p:cNvPr id="7" name="Picture 6"/>
          <p:cNvPicPr>
            <a:picLocks noChangeAspect="1"/>
          </p:cNvPicPr>
          <p:nvPr/>
        </p:nvPicPr>
        <p:blipFill>
          <a:blip r:embed="rId2"/>
          <a:stretch>
            <a:fillRect/>
          </a:stretch>
        </p:blipFill>
        <p:spPr>
          <a:xfrm>
            <a:off x="457200" y="971550"/>
            <a:ext cx="4226688" cy="2895600"/>
          </a:xfrm>
          <a:prstGeom prst="rect">
            <a:avLst/>
          </a:prstGeom>
        </p:spPr>
      </p:pic>
      <p:sp>
        <p:nvSpPr>
          <p:cNvPr id="8" name="Rectangle 7"/>
          <p:cNvSpPr/>
          <p:nvPr/>
        </p:nvSpPr>
        <p:spPr>
          <a:xfrm>
            <a:off x="4800600" y="1581150"/>
            <a:ext cx="4079112" cy="1477328"/>
          </a:xfrm>
          <a:prstGeom prst="rect">
            <a:avLst/>
          </a:prstGeom>
          <a:solidFill>
            <a:schemeClr val="accent5">
              <a:lumMod val="20000"/>
              <a:lumOff val="80000"/>
            </a:schemeClr>
          </a:solidFill>
        </p:spPr>
        <p:txBody>
          <a:bodyPr wrap="square">
            <a:spAutoFit/>
          </a:bodyPr>
          <a:lstStyle/>
          <a:p>
            <a:pPr algn="just"/>
            <a:r>
              <a:rPr lang="en-US" dirty="0" smtClean="0"/>
              <a:t>DOM </a:t>
            </a:r>
            <a:r>
              <a:rPr lang="en-US" dirty="0"/>
              <a:t>contains the HTML elements as objects, their properties, methods, and events and it is a standard for accessing, modifying, adding or deleting HTML elements.</a:t>
            </a:r>
            <a:endParaRPr lang="en-IN" dirty="0"/>
          </a:p>
        </p:txBody>
      </p:sp>
      <p:sp>
        <p:nvSpPr>
          <p:cNvPr id="9" name="Rectangle 8"/>
          <p:cNvSpPr/>
          <p:nvPr/>
        </p:nvSpPr>
        <p:spPr>
          <a:xfrm>
            <a:off x="457200" y="3908346"/>
            <a:ext cx="8077200" cy="646331"/>
          </a:xfrm>
          <a:prstGeom prst="rect">
            <a:avLst/>
          </a:prstGeom>
          <a:solidFill>
            <a:schemeClr val="accent6">
              <a:lumMod val="20000"/>
              <a:lumOff val="80000"/>
            </a:schemeClr>
          </a:solidFill>
        </p:spPr>
        <p:txBody>
          <a:bodyPr wrap="square">
            <a:spAutoFit/>
          </a:bodyPr>
          <a:lstStyle/>
          <a:p>
            <a:r>
              <a:rPr lang="en-US" dirty="0">
                <a:solidFill>
                  <a:srgbClr val="002060"/>
                </a:solidFill>
              </a:rPr>
              <a:t>Interpolation example: &lt;button disabled='{{IsDisabled}}’&gt;Click Me&lt;/button&gt;</a:t>
            </a:r>
          </a:p>
          <a:p>
            <a:r>
              <a:rPr lang="en-US" dirty="0">
                <a:solidFill>
                  <a:srgbClr val="00B0F0"/>
                </a:solidFill>
              </a:rPr>
              <a:t>Property binding example: &lt;button [disabled]=’IsDisabled’&gt;Click Me&lt;/button</a:t>
            </a:r>
            <a:r>
              <a:rPr lang="en-US" dirty="0" smtClean="0">
                <a:solidFill>
                  <a:srgbClr val="00B0F0"/>
                </a:solidFill>
              </a:rPr>
              <a:t>&gt;</a:t>
            </a:r>
            <a:endParaRPr lang="en-US" dirty="0">
              <a:solidFill>
                <a:srgbClr val="00B0F0"/>
              </a:solidFill>
            </a:endParaRPr>
          </a:p>
        </p:txBody>
      </p:sp>
      <p:sp>
        <p:nvSpPr>
          <p:cNvPr id="10" name="Rectangle 9"/>
          <p:cNvSpPr/>
          <p:nvPr/>
        </p:nvSpPr>
        <p:spPr>
          <a:xfrm>
            <a:off x="457200" y="4699695"/>
            <a:ext cx="8686800" cy="307777"/>
          </a:xfrm>
          <a:prstGeom prst="rect">
            <a:avLst/>
          </a:prstGeom>
          <a:solidFill>
            <a:schemeClr val="accent6">
              <a:lumMod val="20000"/>
              <a:lumOff val="80000"/>
            </a:schemeClr>
          </a:solidFill>
        </p:spPr>
        <p:txBody>
          <a:bodyPr wrap="square">
            <a:spAutoFit/>
          </a:bodyPr>
          <a:lstStyle/>
          <a:p>
            <a:r>
              <a:rPr lang="en-US" sz="1400" b="1" dirty="0" smtClean="0"/>
              <a:t>The </a:t>
            </a:r>
            <a:r>
              <a:rPr lang="en-US" sz="1400" b="1" dirty="0"/>
              <a:t>Angular data-binding is all about binding to the DOM object properties and not the HTML element attributes</a:t>
            </a:r>
            <a:r>
              <a:rPr lang="en-US" sz="1400" dirty="0"/>
              <a:t>.</a:t>
            </a:r>
            <a:endParaRPr lang="en-IN" sz="1400" dirty="0"/>
          </a:p>
        </p:txBody>
      </p:sp>
    </p:spTree>
    <p:extLst>
      <p:ext uri="{BB962C8B-B14F-4D97-AF65-F5344CB8AC3E}">
        <p14:creationId xmlns:p14="http://schemas.microsoft.com/office/powerpoint/2010/main" val="233131620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1880"/>
            <a:ext cx="8153400" cy="276999"/>
          </a:xfrm>
        </p:spPr>
        <p:txBody>
          <a:bodyPr/>
          <a:lstStyle/>
          <a:p>
            <a:r>
              <a:rPr lang="en-US" sz="1800" b="1" dirty="0"/>
              <a:t>What is the difference between the HTML element attribute and DOM property</a:t>
            </a:r>
            <a:r>
              <a:rPr lang="en-US" sz="1800" b="1" dirty="0" smtClean="0"/>
              <a:t>?</a:t>
            </a:r>
            <a:endParaRPr lang="en-IN" sz="1800" dirty="0"/>
          </a:p>
        </p:txBody>
      </p:sp>
      <p:sp>
        <p:nvSpPr>
          <p:cNvPr id="4" name="Rectangle 3"/>
          <p:cNvSpPr/>
          <p:nvPr/>
        </p:nvSpPr>
        <p:spPr>
          <a:xfrm>
            <a:off x="304800" y="548397"/>
            <a:ext cx="8610600" cy="1754326"/>
          </a:xfrm>
          <a:prstGeom prst="rect">
            <a:avLst/>
          </a:prstGeom>
          <a:solidFill>
            <a:schemeClr val="accent5">
              <a:lumMod val="20000"/>
              <a:lumOff val="80000"/>
            </a:schemeClr>
          </a:solidFill>
        </p:spPr>
        <p:txBody>
          <a:bodyPr wrap="square">
            <a:spAutoFit/>
          </a:bodyPr>
          <a:lstStyle/>
          <a:p>
            <a:pPr marL="285750" indent="-285750" algn="just">
              <a:buFont typeface="Arial" panose="020B0604020202020204" pitchFamily="34" charset="0"/>
              <a:buChar char="•"/>
            </a:pPr>
            <a:r>
              <a:rPr lang="en-US" dirty="0"/>
              <a:t>The Attributes are defined by HTML whereas the properties are defined by the DOM</a:t>
            </a:r>
            <a:r>
              <a:rPr lang="en-US" dirty="0" smtClean="0"/>
              <a:t>.</a:t>
            </a:r>
            <a:endParaRPr lang="en-US" dirty="0"/>
          </a:p>
          <a:p>
            <a:pPr marL="285750" indent="-285750" algn="just">
              <a:buFont typeface="Arial" panose="020B0604020202020204" pitchFamily="34" charset="0"/>
              <a:buChar char="•"/>
            </a:pPr>
            <a:r>
              <a:rPr lang="en-US" dirty="0"/>
              <a:t>The attribute’s main role is to initializes the DOM properties. So, once the DOM initialization complete, the attributes job is done</a:t>
            </a:r>
            <a:r>
              <a:rPr lang="en-US" dirty="0" smtClean="0"/>
              <a:t>.</a:t>
            </a:r>
            <a:endParaRPr lang="en-US" dirty="0"/>
          </a:p>
          <a:p>
            <a:pPr marL="285750" indent="-285750" algn="just">
              <a:buFont typeface="Arial" panose="020B0604020202020204" pitchFamily="34" charset="0"/>
              <a:buChar char="•"/>
            </a:pPr>
            <a:r>
              <a:rPr lang="en-US" dirty="0"/>
              <a:t>Property values can change, whereas the attribute values can never </a:t>
            </a:r>
            <a:r>
              <a:rPr lang="en-US" dirty="0" smtClean="0"/>
              <a:t>be changed.</a:t>
            </a:r>
          </a:p>
          <a:p>
            <a:pPr marL="285750" indent="-285750" algn="just">
              <a:buFont typeface="Arial" panose="020B0604020202020204" pitchFamily="34" charset="0"/>
              <a:buChar char="•"/>
            </a:pPr>
            <a:r>
              <a:rPr lang="en-US" dirty="0"/>
              <a:t>Angular binding works with the properties and events, and not with the attributes.</a:t>
            </a:r>
          </a:p>
          <a:p>
            <a:pPr algn="just"/>
            <a:endParaRPr lang="en-IN" dirty="0"/>
          </a:p>
        </p:txBody>
      </p:sp>
      <p:sp>
        <p:nvSpPr>
          <p:cNvPr id="5" name="Rectangle 4"/>
          <p:cNvSpPr/>
          <p:nvPr/>
        </p:nvSpPr>
        <p:spPr>
          <a:xfrm>
            <a:off x="304800" y="2876550"/>
            <a:ext cx="8610600" cy="2031325"/>
          </a:xfrm>
          <a:prstGeom prst="rect">
            <a:avLst/>
          </a:prstGeom>
          <a:solidFill>
            <a:schemeClr val="accent5">
              <a:lumMod val="20000"/>
              <a:lumOff val="80000"/>
            </a:schemeClr>
          </a:solidFill>
        </p:spPr>
        <p:txBody>
          <a:bodyPr wrap="square">
            <a:spAutoFit/>
          </a:bodyPr>
          <a:lstStyle/>
          <a:p>
            <a:r>
              <a:rPr lang="en-IN" sz="1400" b="1" dirty="0"/>
              <a:t>import { Component } from '@angular/core';</a:t>
            </a:r>
          </a:p>
          <a:p>
            <a:r>
              <a:rPr lang="en-IN" sz="1400" b="1" dirty="0"/>
              <a:t>@Component({</a:t>
            </a:r>
          </a:p>
          <a:p>
            <a:r>
              <a:rPr lang="en-IN" sz="1400" b="1" dirty="0"/>
              <a:t>  selector: 'app-root',</a:t>
            </a:r>
          </a:p>
          <a:p>
            <a:r>
              <a:rPr lang="en-IN" sz="1400" b="1" dirty="0"/>
              <a:t>    template: `&lt;div&gt;</a:t>
            </a:r>
          </a:p>
          <a:p>
            <a:r>
              <a:rPr lang="en-IN" sz="1400" b="1" dirty="0"/>
              <a:t>                  &lt;input id</a:t>
            </a:r>
            <a:r>
              <a:rPr lang="en-IN" sz="1400" b="1" dirty="0" smtClean="0"/>
              <a:t>=‘ inputId ' </a:t>
            </a:r>
            <a:r>
              <a:rPr lang="en-IN" sz="1400" b="1" dirty="0"/>
              <a:t>type='text' value</a:t>
            </a:r>
            <a:r>
              <a:rPr lang="en-IN" sz="1400" b="1" dirty="0" smtClean="0"/>
              <a:t>=‘ Alok '&gt;    </a:t>
            </a:r>
            <a:endParaRPr lang="en-IN" sz="1400" b="1" dirty="0"/>
          </a:p>
          <a:p>
            <a:r>
              <a:rPr lang="en-IN" sz="1400" b="1" dirty="0"/>
              <a:t>               &lt;/div&gt;`</a:t>
            </a:r>
          </a:p>
          <a:p>
            <a:r>
              <a:rPr lang="en-IN" sz="1400" b="1" dirty="0"/>
              <a:t>})</a:t>
            </a:r>
          </a:p>
          <a:p>
            <a:r>
              <a:rPr lang="en-IN" sz="1400" b="1" dirty="0"/>
              <a:t>export class AppComponent {</a:t>
            </a:r>
          </a:p>
          <a:p>
            <a:r>
              <a:rPr lang="en-IN" sz="1400" b="1" dirty="0"/>
              <a:t>}</a:t>
            </a:r>
          </a:p>
        </p:txBody>
      </p:sp>
      <p:sp>
        <p:nvSpPr>
          <p:cNvPr id="6" name="TextBox 5"/>
          <p:cNvSpPr txBox="1"/>
          <p:nvPr/>
        </p:nvSpPr>
        <p:spPr>
          <a:xfrm>
            <a:off x="228600" y="2404970"/>
            <a:ext cx="1112420" cy="369332"/>
          </a:xfrm>
          <a:prstGeom prst="rect">
            <a:avLst/>
          </a:prstGeom>
          <a:noFill/>
        </p:spPr>
        <p:txBody>
          <a:bodyPr wrap="none" rtlCol="0">
            <a:spAutoFit/>
          </a:bodyPr>
          <a:lstStyle/>
          <a:p>
            <a:r>
              <a:rPr lang="en-US" b="1" dirty="0" smtClean="0"/>
              <a:t>Example :</a:t>
            </a:r>
            <a:endParaRPr lang="en-IN" b="1" dirty="0"/>
          </a:p>
        </p:txBody>
      </p:sp>
    </p:spTree>
    <p:extLst>
      <p:ext uri="{BB962C8B-B14F-4D97-AF65-F5344CB8AC3E}">
        <p14:creationId xmlns:p14="http://schemas.microsoft.com/office/powerpoint/2010/main" val="152162940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114550"/>
            <a:ext cx="7010400" cy="2031325"/>
          </a:xfrm>
        </p:spPr>
        <p:txBody>
          <a:bodyPr/>
          <a:lstStyle/>
          <a:p>
            <a:r>
              <a:rPr lang="en-IN" sz="4400" dirty="0"/>
              <a:t>Angular Attribute </a:t>
            </a:r>
            <a:r>
              <a:rPr lang="en-IN" sz="4400" dirty="0" smtClean="0"/>
              <a:t>Binding</a:t>
            </a:r>
            <a:endParaRPr lang="en-IN" sz="4400" dirty="0"/>
          </a:p>
        </p:txBody>
      </p:sp>
    </p:spTree>
    <p:extLst>
      <p:ext uri="{BB962C8B-B14F-4D97-AF65-F5344CB8AC3E}">
        <p14:creationId xmlns:p14="http://schemas.microsoft.com/office/powerpoint/2010/main" val="78200609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3843" y="133350"/>
            <a:ext cx="8305800" cy="2308324"/>
          </a:xfrm>
          <a:prstGeom prst="rect">
            <a:avLst/>
          </a:prstGeom>
          <a:solidFill>
            <a:schemeClr val="accent5">
              <a:lumMod val="20000"/>
              <a:lumOff val="80000"/>
            </a:schemeClr>
          </a:solidFill>
        </p:spPr>
        <p:txBody>
          <a:bodyPr wrap="square">
            <a:spAutoFit/>
          </a:bodyPr>
          <a:lstStyle/>
          <a:p>
            <a:pPr marL="285750" indent="-285750" algn="just">
              <a:buFont typeface="Arial" panose="020B0604020202020204" pitchFamily="34" charset="0"/>
              <a:buChar char="•"/>
            </a:pPr>
            <a:r>
              <a:rPr lang="en-US" sz="1600" dirty="0"/>
              <a:t>In </a:t>
            </a:r>
            <a:r>
              <a:rPr lang="en-US" sz="1600" dirty="0" smtClean="0"/>
              <a:t> </a:t>
            </a:r>
            <a:r>
              <a:rPr lang="en-US" sz="1600" dirty="0"/>
              <a:t>Angular Interpolation and Property </a:t>
            </a:r>
            <a:r>
              <a:rPr lang="en-US" sz="1600" dirty="0" smtClean="0"/>
              <a:t>Binding, </a:t>
            </a:r>
            <a:r>
              <a:rPr lang="en-US" sz="1600" dirty="0"/>
              <a:t>we </a:t>
            </a:r>
            <a:r>
              <a:rPr lang="en-US" sz="1600" dirty="0" smtClean="0"/>
              <a:t>have seen  </a:t>
            </a:r>
            <a:r>
              <a:rPr lang="en-US" sz="1600" dirty="0"/>
              <a:t>that they both (Interpolation and Property Binding) are dealing with the DOM Properties but not with the HTML attributes. </a:t>
            </a:r>
            <a:endParaRPr lang="en-US" sz="1600" dirty="0" smtClean="0"/>
          </a:p>
          <a:p>
            <a:pPr algn="just"/>
            <a:endParaRPr lang="en-US" sz="1600" dirty="0"/>
          </a:p>
          <a:p>
            <a:pPr marL="285750" indent="-285750" algn="just">
              <a:buFont typeface="Arial" panose="020B0604020202020204" pitchFamily="34" charset="0"/>
              <a:buChar char="•"/>
            </a:pPr>
            <a:r>
              <a:rPr lang="en-US" sz="1600" dirty="0" smtClean="0"/>
              <a:t>But </a:t>
            </a:r>
            <a:r>
              <a:rPr lang="en-US" sz="1600" dirty="0"/>
              <a:t>there are some HTML elements (such as colspan, area, etc) that do not have the DOM Properties</a:t>
            </a:r>
            <a:r>
              <a:rPr lang="en-US" sz="1600" dirty="0" smtClean="0"/>
              <a:t>.</a:t>
            </a:r>
          </a:p>
          <a:p>
            <a:pPr algn="just"/>
            <a:endParaRPr lang="en-US" sz="1600" dirty="0"/>
          </a:p>
          <a:p>
            <a:pPr marL="285750" indent="-285750" algn="just">
              <a:buFont typeface="Arial" panose="020B0604020202020204" pitchFamily="34" charset="0"/>
              <a:buChar char="•"/>
            </a:pPr>
            <a:r>
              <a:rPr lang="en-US" sz="1600" dirty="0"/>
              <a:t>With Attribute Binding in Angular, you can set the value of an HTML Element Attribute directly. So, the Attribute Binding is used to bind the attribute of an element with the properties of a component dynamically. </a:t>
            </a:r>
            <a:endParaRPr lang="en-IN" sz="1600" dirty="0"/>
          </a:p>
        </p:txBody>
      </p:sp>
      <p:pic>
        <p:nvPicPr>
          <p:cNvPr id="5" name="Picture 4"/>
          <p:cNvPicPr>
            <a:picLocks noChangeAspect="1"/>
          </p:cNvPicPr>
          <p:nvPr/>
        </p:nvPicPr>
        <p:blipFill>
          <a:blip r:embed="rId2"/>
          <a:stretch>
            <a:fillRect/>
          </a:stretch>
        </p:blipFill>
        <p:spPr>
          <a:xfrm>
            <a:off x="402405" y="2643222"/>
            <a:ext cx="3860818" cy="1447800"/>
          </a:xfrm>
          <a:prstGeom prst="rect">
            <a:avLst/>
          </a:prstGeom>
        </p:spPr>
      </p:pic>
      <p:pic>
        <p:nvPicPr>
          <p:cNvPr id="6" name="Picture 5"/>
          <p:cNvPicPr>
            <a:picLocks noChangeAspect="1"/>
          </p:cNvPicPr>
          <p:nvPr/>
        </p:nvPicPr>
        <p:blipFill>
          <a:blip r:embed="rId3"/>
          <a:stretch>
            <a:fillRect/>
          </a:stretch>
        </p:blipFill>
        <p:spPr>
          <a:xfrm>
            <a:off x="4652481" y="2647950"/>
            <a:ext cx="4038600" cy="1443072"/>
          </a:xfrm>
          <a:prstGeom prst="rect">
            <a:avLst/>
          </a:prstGeom>
        </p:spPr>
      </p:pic>
      <p:sp>
        <p:nvSpPr>
          <p:cNvPr id="7" name="Rectangle 6"/>
          <p:cNvSpPr/>
          <p:nvPr/>
        </p:nvSpPr>
        <p:spPr>
          <a:xfrm>
            <a:off x="402405" y="4259720"/>
            <a:ext cx="8288676" cy="830997"/>
          </a:xfrm>
          <a:prstGeom prst="rect">
            <a:avLst/>
          </a:prstGeom>
          <a:solidFill>
            <a:schemeClr val="accent6">
              <a:lumMod val="60000"/>
              <a:lumOff val="40000"/>
            </a:schemeClr>
          </a:solidFill>
        </p:spPr>
        <p:txBody>
          <a:bodyPr wrap="square">
            <a:spAutoFit/>
          </a:bodyPr>
          <a:lstStyle/>
          <a:p>
            <a:pPr algn="just"/>
            <a:r>
              <a:rPr lang="en-US" sz="1600" dirty="0"/>
              <a:t>Note: </a:t>
            </a:r>
            <a:r>
              <a:rPr lang="en-US" sz="1600" b="1" dirty="0"/>
              <a:t>The Angular team recommends using the property binding or Interpolation whenever possible and use the attribute binding only when there is no corresponding element property to bind. </a:t>
            </a:r>
            <a:endParaRPr lang="en-IN" sz="1600" b="1" dirty="0"/>
          </a:p>
        </p:txBody>
      </p:sp>
    </p:spTree>
    <p:extLst>
      <p:ext uri="{BB962C8B-B14F-4D97-AF65-F5344CB8AC3E}">
        <p14:creationId xmlns:p14="http://schemas.microsoft.com/office/powerpoint/2010/main" val="408386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28600" y="209550"/>
            <a:ext cx="8763000" cy="3745706"/>
          </a:xfrm>
          <a:prstGeom prst="roundRect">
            <a:avLst/>
          </a:prstGeom>
          <a:solidFill>
            <a:schemeClr val="tx1"/>
          </a:solidFill>
        </p:spPr>
        <p:txBody>
          <a:bodyPr wrap="square">
            <a:spAutoFit/>
          </a:bodyPr>
          <a:lstStyle/>
          <a:p>
            <a:r>
              <a:rPr lang="en-IN" sz="1600" dirty="0">
                <a:solidFill>
                  <a:schemeClr val="bg1"/>
                </a:solidFill>
                <a:latin typeface="Nunito Sans"/>
              </a:rPr>
              <a:t>@simpleDecorator </a:t>
            </a:r>
            <a:endParaRPr lang="en-IN" sz="1600" dirty="0" smtClean="0">
              <a:solidFill>
                <a:schemeClr val="bg1"/>
              </a:solidFill>
              <a:latin typeface="Nunito Sans"/>
            </a:endParaRPr>
          </a:p>
          <a:p>
            <a:r>
              <a:rPr lang="en-IN" sz="1600" dirty="0" smtClean="0">
                <a:solidFill>
                  <a:schemeClr val="bg1"/>
                </a:solidFill>
                <a:latin typeface="Nunito Sans"/>
              </a:rPr>
              <a:t>class </a:t>
            </a:r>
            <a:r>
              <a:rPr lang="en-IN" sz="1600" dirty="0">
                <a:solidFill>
                  <a:schemeClr val="bg1"/>
                </a:solidFill>
                <a:latin typeface="Nunito Sans"/>
              </a:rPr>
              <a:t>ClassWithSimpleDecorator { </a:t>
            </a:r>
            <a:endParaRPr lang="en-IN" sz="1600" dirty="0" smtClean="0">
              <a:solidFill>
                <a:schemeClr val="bg1"/>
              </a:solidFill>
              <a:latin typeface="Nunito Sans"/>
            </a:endParaRPr>
          </a:p>
          <a:p>
            <a:endParaRPr lang="en-IN" sz="1600" dirty="0">
              <a:solidFill>
                <a:schemeClr val="bg1"/>
              </a:solidFill>
              <a:latin typeface="Nunito Sans"/>
            </a:endParaRPr>
          </a:p>
          <a:p>
            <a:r>
              <a:rPr lang="en-IN" sz="1600" dirty="0" smtClean="0">
                <a:solidFill>
                  <a:schemeClr val="bg1"/>
                </a:solidFill>
                <a:latin typeface="Nunito Sans"/>
              </a:rPr>
              <a:t>}</a:t>
            </a:r>
          </a:p>
          <a:p>
            <a:r>
              <a:rPr lang="en-IN" sz="1600" dirty="0">
                <a:solidFill>
                  <a:schemeClr val="bg1"/>
                </a:solidFill>
              </a:rPr>
              <a:t>let instance_1 = new ClassWithSimpleDecorator();</a:t>
            </a:r>
          </a:p>
          <a:p>
            <a:r>
              <a:rPr lang="en-IN" sz="1600" dirty="0">
                <a:solidFill>
                  <a:schemeClr val="bg1"/>
                </a:solidFill>
              </a:rPr>
              <a:t>let instance_2 = new ClassWithSimpleDecorator();</a:t>
            </a:r>
          </a:p>
          <a:p>
            <a:r>
              <a:rPr lang="en-IN" sz="1600" dirty="0">
                <a:solidFill>
                  <a:schemeClr val="bg1"/>
                </a:solidFill>
              </a:rPr>
              <a:t>console.log(`instance_1 : ${JSON.stringify(instance_1)}`);</a:t>
            </a:r>
          </a:p>
          <a:p>
            <a:r>
              <a:rPr lang="en-IN" sz="1600" dirty="0">
                <a:solidFill>
                  <a:schemeClr val="bg1"/>
                </a:solidFill>
              </a:rPr>
              <a:t>console.log(`instance_2 : ${JSON.stringify(instance_2</a:t>
            </a:r>
            <a:r>
              <a:rPr lang="en-IN" sz="1600" dirty="0" smtClean="0">
                <a:solidFill>
                  <a:schemeClr val="bg1"/>
                </a:solidFill>
              </a:rPr>
              <a:t>)}`);</a:t>
            </a:r>
          </a:p>
          <a:p>
            <a:endParaRPr lang="en-US" sz="1600" dirty="0">
              <a:solidFill>
                <a:schemeClr val="bg1"/>
              </a:solidFill>
            </a:endParaRPr>
          </a:p>
          <a:p>
            <a:r>
              <a:rPr lang="en-US" sz="1600" b="1" dirty="0" smtClean="0">
                <a:solidFill>
                  <a:schemeClr val="bg1"/>
                </a:solidFill>
              </a:rPr>
              <a:t>OUTPUT :</a:t>
            </a:r>
          </a:p>
          <a:p>
            <a:r>
              <a:rPr lang="en-IN" sz="1600" dirty="0">
                <a:solidFill>
                  <a:schemeClr val="bg1"/>
                </a:solidFill>
              </a:rPr>
              <a:t>simpleDecorator called</a:t>
            </a:r>
          </a:p>
          <a:p>
            <a:r>
              <a:rPr lang="en-IN" sz="1600" dirty="0">
                <a:solidFill>
                  <a:schemeClr val="bg1"/>
                </a:solidFill>
              </a:rPr>
              <a:t>instance_1 : {}</a:t>
            </a:r>
          </a:p>
          <a:p>
            <a:r>
              <a:rPr lang="en-IN" sz="1600" dirty="0">
                <a:solidFill>
                  <a:schemeClr val="bg1"/>
                </a:solidFill>
              </a:rPr>
              <a:t>instance_2 : {}</a:t>
            </a:r>
          </a:p>
        </p:txBody>
      </p:sp>
      <p:sp>
        <p:nvSpPr>
          <p:cNvPr id="5" name="Rectangle 4"/>
          <p:cNvSpPr/>
          <p:nvPr/>
        </p:nvSpPr>
        <p:spPr>
          <a:xfrm>
            <a:off x="252573" y="4095750"/>
            <a:ext cx="8763000" cy="923330"/>
          </a:xfrm>
          <a:prstGeom prst="rect">
            <a:avLst/>
          </a:prstGeom>
          <a:solidFill>
            <a:schemeClr val="accent6">
              <a:lumMod val="40000"/>
              <a:lumOff val="60000"/>
            </a:schemeClr>
          </a:solidFill>
        </p:spPr>
        <p:txBody>
          <a:bodyPr wrap="square">
            <a:spAutoFit/>
          </a:bodyPr>
          <a:lstStyle/>
          <a:p>
            <a:pPr marL="285750" indent="-285750">
              <a:buFont typeface="Wingdings" panose="05000000000000000000" pitchFamily="2" charset="2"/>
              <a:buChar char="ü"/>
            </a:pPr>
            <a:r>
              <a:rPr lang="en-US" dirty="0"/>
              <a:t>We apply a decorator using the “at” symbol (@), followed by the name of the decorator function</a:t>
            </a:r>
            <a:r>
              <a:rPr lang="en-US" dirty="0" smtClean="0"/>
              <a:t>.</a:t>
            </a:r>
          </a:p>
          <a:p>
            <a:pPr marL="285750" indent="-285750">
              <a:buFont typeface="Wingdings" panose="05000000000000000000" pitchFamily="2" charset="2"/>
              <a:buChar char="ü"/>
            </a:pPr>
            <a:r>
              <a:rPr lang="en-US" b="1" dirty="0"/>
              <a:t>Note:</a:t>
            </a:r>
            <a:r>
              <a:rPr lang="en-US" dirty="0"/>
              <a:t> Decorators are only invoked once when a class is defined.</a:t>
            </a:r>
            <a:endParaRPr lang="en-IN" dirty="0"/>
          </a:p>
        </p:txBody>
      </p:sp>
    </p:spTree>
    <p:extLst>
      <p:ext uri="{BB962C8B-B14F-4D97-AF65-F5344CB8AC3E}">
        <p14:creationId xmlns:p14="http://schemas.microsoft.com/office/powerpoint/2010/main" val="109328177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2266950"/>
            <a:ext cx="4572000" cy="553998"/>
          </a:xfrm>
        </p:spPr>
        <p:txBody>
          <a:bodyPr/>
          <a:lstStyle/>
          <a:p>
            <a:r>
              <a:rPr lang="en-IN" sz="3600" b="1" dirty="0">
                <a:solidFill>
                  <a:srgbClr val="0070C0"/>
                </a:solidFill>
              </a:rPr>
              <a:t>Angular Class </a:t>
            </a:r>
            <a:r>
              <a:rPr lang="en-IN" sz="3600" b="1" dirty="0" smtClean="0">
                <a:solidFill>
                  <a:srgbClr val="0070C0"/>
                </a:solidFill>
              </a:rPr>
              <a:t>Binding</a:t>
            </a:r>
            <a:endParaRPr lang="en-IN" sz="3600" b="1" dirty="0">
              <a:solidFill>
                <a:srgbClr val="0070C0"/>
              </a:solidFill>
            </a:endParaRPr>
          </a:p>
        </p:txBody>
      </p:sp>
    </p:spTree>
    <p:extLst>
      <p:ext uri="{BB962C8B-B14F-4D97-AF65-F5344CB8AC3E}">
        <p14:creationId xmlns:p14="http://schemas.microsoft.com/office/powerpoint/2010/main" val="42577595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000" y="361950"/>
            <a:ext cx="8382000" cy="646331"/>
          </a:xfrm>
          <a:prstGeom prst="rect">
            <a:avLst/>
          </a:prstGeom>
          <a:solidFill>
            <a:schemeClr val="accent5">
              <a:lumMod val="20000"/>
              <a:lumOff val="80000"/>
            </a:schemeClr>
          </a:solidFill>
        </p:spPr>
        <p:txBody>
          <a:bodyPr wrap="square">
            <a:spAutoFit/>
          </a:bodyPr>
          <a:lstStyle/>
          <a:p>
            <a:pPr algn="just"/>
            <a:r>
              <a:rPr lang="en-US" dirty="0"/>
              <a:t>The Angular Class Binding is basically used to add or remove classes to and from the HTML elements.</a:t>
            </a:r>
            <a:endParaRPr lang="en-IN" dirty="0"/>
          </a:p>
        </p:txBody>
      </p:sp>
      <p:sp>
        <p:nvSpPr>
          <p:cNvPr id="4" name="Rectangle 3"/>
          <p:cNvSpPr/>
          <p:nvPr/>
        </p:nvSpPr>
        <p:spPr>
          <a:xfrm>
            <a:off x="381000" y="1200150"/>
            <a:ext cx="8382000" cy="923330"/>
          </a:xfrm>
          <a:prstGeom prst="rect">
            <a:avLst/>
          </a:prstGeom>
          <a:solidFill>
            <a:schemeClr val="accent5">
              <a:lumMod val="20000"/>
              <a:lumOff val="80000"/>
            </a:schemeClr>
          </a:solidFill>
        </p:spPr>
        <p:txBody>
          <a:bodyPr wrap="square">
            <a:spAutoFit/>
          </a:bodyPr>
          <a:lstStyle/>
          <a:p>
            <a:pPr algn="just"/>
            <a:r>
              <a:rPr lang="en-US" dirty="0"/>
              <a:t>It is also possible in Angular to add CSS Classes conditionally to an element, which will create the dynamically styled elements and this is possible because of Angular Class Binding.</a:t>
            </a:r>
            <a:endParaRPr lang="en-IN" dirty="0"/>
          </a:p>
        </p:txBody>
      </p:sp>
      <p:sp>
        <p:nvSpPr>
          <p:cNvPr id="6" name="Rounded Rectangle 5"/>
          <p:cNvSpPr/>
          <p:nvPr/>
        </p:nvSpPr>
        <p:spPr>
          <a:xfrm>
            <a:off x="381000" y="2419350"/>
            <a:ext cx="8382000" cy="2485787"/>
          </a:xfrm>
          <a:prstGeom prst="roundRect">
            <a:avLst/>
          </a:prstGeom>
          <a:solidFill>
            <a:schemeClr val="tx1"/>
          </a:solidFill>
        </p:spPr>
        <p:txBody>
          <a:bodyPr wrap="square">
            <a:spAutoFit/>
          </a:bodyPr>
          <a:lstStyle/>
          <a:p>
            <a:r>
              <a:rPr lang="en-IN" sz="1400" dirty="0">
                <a:solidFill>
                  <a:schemeClr val="bg1"/>
                </a:solidFill>
              </a:rPr>
              <a:t>import { Component } from '@angular/core';</a:t>
            </a:r>
          </a:p>
          <a:p>
            <a:r>
              <a:rPr lang="en-IN" sz="1400" dirty="0">
                <a:solidFill>
                  <a:schemeClr val="bg1"/>
                </a:solidFill>
              </a:rPr>
              <a:t>@Component({</a:t>
            </a:r>
          </a:p>
          <a:p>
            <a:r>
              <a:rPr lang="en-IN" sz="1400" dirty="0">
                <a:solidFill>
                  <a:schemeClr val="bg1"/>
                </a:solidFill>
              </a:rPr>
              <a:t>  selector: 'app-root',</a:t>
            </a:r>
          </a:p>
          <a:p>
            <a:r>
              <a:rPr lang="en-IN" sz="1400" dirty="0">
                <a:solidFill>
                  <a:schemeClr val="bg1"/>
                </a:solidFill>
              </a:rPr>
              <a:t>  template: `&lt;div&gt;</a:t>
            </a:r>
          </a:p>
          <a:p>
            <a:r>
              <a:rPr lang="en-IN" sz="1400" dirty="0">
                <a:solidFill>
                  <a:schemeClr val="bg1"/>
                </a:solidFill>
              </a:rPr>
              <a:t>                  &lt;button [class] = </a:t>
            </a:r>
            <a:r>
              <a:rPr lang="en-IN" sz="1400" dirty="0" smtClean="0">
                <a:solidFill>
                  <a:schemeClr val="bg1"/>
                </a:solidFill>
              </a:rPr>
              <a:t>‘ClassesToApply</a:t>
            </a:r>
            <a:r>
              <a:rPr lang="en-IN" sz="1400" dirty="0">
                <a:solidFill>
                  <a:schemeClr val="bg1"/>
                </a:solidFill>
              </a:rPr>
              <a:t>' &gt;Click Me&lt;/button&gt;</a:t>
            </a:r>
          </a:p>
          <a:p>
            <a:r>
              <a:rPr lang="en-IN" sz="1400" dirty="0">
                <a:solidFill>
                  <a:schemeClr val="bg1"/>
                </a:solidFill>
              </a:rPr>
              <a:t>              &lt;/div&gt;`</a:t>
            </a:r>
          </a:p>
          <a:p>
            <a:r>
              <a:rPr lang="en-IN" sz="1400" dirty="0">
                <a:solidFill>
                  <a:schemeClr val="bg1"/>
                </a:solidFill>
              </a:rPr>
              <a:t>})</a:t>
            </a:r>
          </a:p>
          <a:p>
            <a:r>
              <a:rPr lang="en-IN" sz="1400" dirty="0">
                <a:solidFill>
                  <a:schemeClr val="bg1"/>
                </a:solidFill>
              </a:rPr>
              <a:t>export class AppComponent {</a:t>
            </a:r>
          </a:p>
          <a:p>
            <a:r>
              <a:rPr lang="en-IN" sz="1400" dirty="0">
                <a:solidFill>
                  <a:schemeClr val="bg1"/>
                </a:solidFill>
              </a:rPr>
              <a:t>  ClassesToApply : string = </a:t>
            </a:r>
            <a:r>
              <a:rPr lang="en-IN" sz="1400" dirty="0" smtClean="0">
                <a:solidFill>
                  <a:schemeClr val="bg1"/>
                </a:solidFill>
              </a:rPr>
              <a:t>‘ italicClass boldClass';</a:t>
            </a:r>
            <a:endParaRPr lang="en-IN" sz="1400" dirty="0">
              <a:solidFill>
                <a:schemeClr val="bg1"/>
              </a:solidFill>
            </a:endParaRPr>
          </a:p>
          <a:p>
            <a:r>
              <a:rPr lang="en-IN" sz="1400" dirty="0">
                <a:solidFill>
                  <a:schemeClr val="bg1"/>
                </a:solidFill>
              </a:rPr>
              <a:t>}</a:t>
            </a:r>
          </a:p>
        </p:txBody>
      </p:sp>
    </p:spTree>
    <p:extLst>
      <p:ext uri="{BB962C8B-B14F-4D97-AF65-F5344CB8AC3E}">
        <p14:creationId xmlns:p14="http://schemas.microsoft.com/office/powerpoint/2010/main" val="73619261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514350"/>
            <a:ext cx="8458200" cy="369332"/>
          </a:xfrm>
          <a:prstGeom prst="rect">
            <a:avLst/>
          </a:prstGeom>
        </p:spPr>
        <p:txBody>
          <a:bodyPr wrap="square">
            <a:spAutoFit/>
          </a:bodyPr>
          <a:lstStyle/>
          <a:p>
            <a:r>
              <a:rPr lang="en-US" dirty="0"/>
              <a:t>If </a:t>
            </a:r>
            <a:r>
              <a:rPr lang="en-US" dirty="0" smtClean="0"/>
              <a:t>we </a:t>
            </a:r>
            <a:r>
              <a:rPr lang="en-US" dirty="0"/>
              <a:t>want then </a:t>
            </a:r>
            <a:r>
              <a:rPr lang="en-US" dirty="0" smtClean="0"/>
              <a:t>we </a:t>
            </a:r>
            <a:r>
              <a:rPr lang="en-US" dirty="0"/>
              <a:t>can also combine both class binding with the normal class </a:t>
            </a:r>
            <a:endParaRPr lang="en-IN" dirty="0"/>
          </a:p>
        </p:txBody>
      </p:sp>
      <p:sp>
        <p:nvSpPr>
          <p:cNvPr id="6" name="Rounded Rectangle 5"/>
          <p:cNvSpPr/>
          <p:nvPr/>
        </p:nvSpPr>
        <p:spPr>
          <a:xfrm>
            <a:off x="304800" y="1123950"/>
            <a:ext cx="8382000" cy="2485787"/>
          </a:xfrm>
          <a:prstGeom prst="roundRect">
            <a:avLst/>
          </a:prstGeom>
          <a:solidFill>
            <a:schemeClr val="tx1"/>
          </a:solidFill>
        </p:spPr>
        <p:txBody>
          <a:bodyPr wrap="square">
            <a:spAutoFit/>
          </a:bodyPr>
          <a:lstStyle/>
          <a:p>
            <a:r>
              <a:rPr lang="en-IN" sz="1400" dirty="0">
                <a:solidFill>
                  <a:schemeClr val="bg1"/>
                </a:solidFill>
              </a:rPr>
              <a:t>import { Component } from '@angular/core';</a:t>
            </a:r>
          </a:p>
          <a:p>
            <a:r>
              <a:rPr lang="en-IN" sz="1400" dirty="0">
                <a:solidFill>
                  <a:schemeClr val="bg1"/>
                </a:solidFill>
              </a:rPr>
              <a:t>@Component({</a:t>
            </a:r>
          </a:p>
          <a:p>
            <a:r>
              <a:rPr lang="en-IN" sz="1400" dirty="0">
                <a:solidFill>
                  <a:schemeClr val="bg1"/>
                </a:solidFill>
              </a:rPr>
              <a:t>  selector: 'app-root',</a:t>
            </a:r>
          </a:p>
          <a:p>
            <a:r>
              <a:rPr lang="en-IN" sz="1400" dirty="0">
                <a:solidFill>
                  <a:schemeClr val="bg1"/>
                </a:solidFill>
              </a:rPr>
              <a:t>  template: `&lt;div&gt;</a:t>
            </a:r>
          </a:p>
          <a:p>
            <a:r>
              <a:rPr lang="en-IN" sz="1400" dirty="0">
                <a:solidFill>
                  <a:schemeClr val="bg1"/>
                </a:solidFill>
              </a:rPr>
              <a:t>                  &lt;button class='</a:t>
            </a:r>
            <a:r>
              <a:rPr lang="en-IN" sz="1400" dirty="0" err="1">
                <a:solidFill>
                  <a:schemeClr val="bg1"/>
                </a:solidFill>
              </a:rPr>
              <a:t>colorClass</a:t>
            </a:r>
            <a:r>
              <a:rPr lang="en-IN" sz="1400" dirty="0">
                <a:solidFill>
                  <a:schemeClr val="bg1"/>
                </a:solidFill>
              </a:rPr>
              <a:t> ' [class] = '</a:t>
            </a:r>
            <a:r>
              <a:rPr lang="en-IN" sz="1400" dirty="0" err="1">
                <a:solidFill>
                  <a:schemeClr val="bg1"/>
                </a:solidFill>
              </a:rPr>
              <a:t>ClassesToApply</a:t>
            </a:r>
            <a:r>
              <a:rPr lang="en-IN" sz="1400" dirty="0">
                <a:solidFill>
                  <a:schemeClr val="bg1"/>
                </a:solidFill>
              </a:rPr>
              <a:t>' &gt;Click Me&lt;/button&gt;</a:t>
            </a:r>
          </a:p>
          <a:p>
            <a:r>
              <a:rPr lang="en-IN" sz="1400" dirty="0">
                <a:solidFill>
                  <a:schemeClr val="bg1"/>
                </a:solidFill>
              </a:rPr>
              <a:t>              &lt;/div&gt;`</a:t>
            </a:r>
          </a:p>
          <a:p>
            <a:r>
              <a:rPr lang="en-IN" sz="1400" dirty="0">
                <a:solidFill>
                  <a:schemeClr val="bg1"/>
                </a:solidFill>
              </a:rPr>
              <a:t>})</a:t>
            </a:r>
          </a:p>
          <a:p>
            <a:r>
              <a:rPr lang="en-IN" sz="1400" dirty="0">
                <a:solidFill>
                  <a:schemeClr val="bg1"/>
                </a:solidFill>
              </a:rPr>
              <a:t>export class AppComponent {</a:t>
            </a:r>
          </a:p>
          <a:p>
            <a:r>
              <a:rPr lang="en-IN" sz="1400" dirty="0">
                <a:solidFill>
                  <a:schemeClr val="bg1"/>
                </a:solidFill>
              </a:rPr>
              <a:t>  </a:t>
            </a:r>
            <a:r>
              <a:rPr lang="en-IN" sz="1400" dirty="0" err="1">
                <a:solidFill>
                  <a:schemeClr val="bg1"/>
                </a:solidFill>
              </a:rPr>
              <a:t>ClassesToApply</a:t>
            </a:r>
            <a:r>
              <a:rPr lang="en-IN" sz="1400" dirty="0">
                <a:solidFill>
                  <a:schemeClr val="bg1"/>
                </a:solidFill>
              </a:rPr>
              <a:t> : string = '</a:t>
            </a:r>
            <a:r>
              <a:rPr lang="en-IN" sz="1400" dirty="0" err="1">
                <a:solidFill>
                  <a:schemeClr val="bg1"/>
                </a:solidFill>
              </a:rPr>
              <a:t>italicClass</a:t>
            </a:r>
            <a:r>
              <a:rPr lang="en-IN" sz="1400" dirty="0">
                <a:solidFill>
                  <a:schemeClr val="bg1"/>
                </a:solidFill>
              </a:rPr>
              <a:t> boldClass';</a:t>
            </a:r>
          </a:p>
          <a:p>
            <a:r>
              <a:rPr lang="en-IN" sz="1400" dirty="0">
                <a:solidFill>
                  <a:schemeClr val="bg1"/>
                </a:solidFill>
              </a:rPr>
              <a:t>}</a:t>
            </a:r>
          </a:p>
        </p:txBody>
      </p:sp>
    </p:spTree>
    <p:extLst>
      <p:ext uri="{BB962C8B-B14F-4D97-AF65-F5344CB8AC3E}">
        <p14:creationId xmlns:p14="http://schemas.microsoft.com/office/powerpoint/2010/main" val="361390559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361950"/>
            <a:ext cx="3942105" cy="369332"/>
          </a:xfrm>
          <a:prstGeom prst="rect">
            <a:avLst/>
          </a:prstGeom>
          <a:solidFill>
            <a:schemeClr val="accent6">
              <a:lumMod val="40000"/>
              <a:lumOff val="60000"/>
            </a:schemeClr>
          </a:solidFill>
        </p:spPr>
        <p:txBody>
          <a:bodyPr wrap="none">
            <a:spAutoFit/>
          </a:bodyPr>
          <a:lstStyle/>
          <a:p>
            <a:pPr algn="just" fontAlgn="base"/>
            <a:r>
              <a:rPr lang="en-US" b="1" dirty="0">
                <a:solidFill>
                  <a:srgbClr val="000000"/>
                </a:solidFill>
                <a:latin typeface="arial" panose="020B0604020202020204" pitchFamily="34" charset="0"/>
              </a:rPr>
              <a:t>Adding or removing a single class</a:t>
            </a:r>
            <a:endParaRPr lang="en-US" b="1" i="0" dirty="0">
              <a:solidFill>
                <a:srgbClr val="3A3A3A"/>
              </a:solidFill>
              <a:effectLst/>
              <a:latin typeface="-apple-system"/>
            </a:endParaRPr>
          </a:p>
        </p:txBody>
      </p:sp>
      <p:sp>
        <p:nvSpPr>
          <p:cNvPr id="4" name="Rectangle 3"/>
          <p:cNvSpPr/>
          <p:nvPr/>
        </p:nvSpPr>
        <p:spPr>
          <a:xfrm>
            <a:off x="457200" y="819150"/>
            <a:ext cx="8305800" cy="923330"/>
          </a:xfrm>
          <a:prstGeom prst="rect">
            <a:avLst/>
          </a:prstGeom>
        </p:spPr>
        <p:txBody>
          <a:bodyPr wrap="square">
            <a:spAutoFit/>
          </a:bodyPr>
          <a:lstStyle/>
          <a:p>
            <a:pPr algn="just"/>
            <a:r>
              <a:rPr lang="en-US" dirty="0" smtClean="0"/>
              <a:t>If we want </a:t>
            </a:r>
            <a:r>
              <a:rPr lang="en-US" dirty="0"/>
              <a:t>to add or remove a single class, then </a:t>
            </a:r>
            <a:r>
              <a:rPr lang="en-US" dirty="0" smtClean="0"/>
              <a:t>we </a:t>
            </a:r>
            <a:r>
              <a:rPr lang="en-US" dirty="0"/>
              <a:t>need to </a:t>
            </a:r>
            <a:r>
              <a:rPr lang="en-US" dirty="0" smtClean="0"/>
              <a:t>use the </a:t>
            </a:r>
            <a:r>
              <a:rPr lang="en-US" dirty="0"/>
              <a:t>prefix ‘class’ within a pair of square brackets and followed by a DOT (.) and the name of the class that you want to add or remove.</a:t>
            </a:r>
            <a:endParaRPr lang="en-IN" dirty="0"/>
          </a:p>
        </p:txBody>
      </p:sp>
      <p:sp>
        <p:nvSpPr>
          <p:cNvPr id="6" name="Rounded Rectangle 5"/>
          <p:cNvSpPr/>
          <p:nvPr/>
        </p:nvSpPr>
        <p:spPr>
          <a:xfrm>
            <a:off x="457200" y="2114550"/>
            <a:ext cx="8382000" cy="2485787"/>
          </a:xfrm>
          <a:prstGeom prst="roundRect">
            <a:avLst/>
          </a:prstGeom>
          <a:solidFill>
            <a:schemeClr val="tx1"/>
          </a:solidFill>
        </p:spPr>
        <p:txBody>
          <a:bodyPr wrap="square">
            <a:spAutoFit/>
          </a:bodyPr>
          <a:lstStyle/>
          <a:p>
            <a:r>
              <a:rPr lang="en-IN" sz="1400" dirty="0">
                <a:solidFill>
                  <a:schemeClr val="bg1"/>
                </a:solidFill>
              </a:rPr>
              <a:t>import { Component } from '@angular/core';</a:t>
            </a:r>
          </a:p>
          <a:p>
            <a:r>
              <a:rPr lang="en-IN" sz="1400" dirty="0">
                <a:solidFill>
                  <a:schemeClr val="bg1"/>
                </a:solidFill>
              </a:rPr>
              <a:t>@Component({</a:t>
            </a:r>
          </a:p>
          <a:p>
            <a:r>
              <a:rPr lang="en-IN" sz="1400" dirty="0">
                <a:solidFill>
                  <a:schemeClr val="bg1"/>
                </a:solidFill>
              </a:rPr>
              <a:t>  selector: 'app-root',</a:t>
            </a:r>
          </a:p>
          <a:p>
            <a:r>
              <a:rPr lang="en-IN" sz="1400" dirty="0">
                <a:solidFill>
                  <a:schemeClr val="bg1"/>
                </a:solidFill>
              </a:rPr>
              <a:t>  template: `&lt;div&gt;</a:t>
            </a:r>
          </a:p>
          <a:p>
            <a:r>
              <a:rPr lang="en-IN" sz="1400" dirty="0">
                <a:solidFill>
                  <a:schemeClr val="bg1"/>
                </a:solidFill>
              </a:rPr>
              <a:t>                &lt;button class=‘ colorClass ' [ class.boldClass]=</a:t>
            </a:r>
            <a:r>
              <a:rPr lang="en-IN" sz="1400" dirty="0" smtClean="0">
                <a:solidFill>
                  <a:schemeClr val="bg1"/>
                </a:solidFill>
              </a:rPr>
              <a:t>'ApplyBoldClass</a:t>
            </a:r>
            <a:r>
              <a:rPr lang="en-IN" sz="1400" dirty="0">
                <a:solidFill>
                  <a:schemeClr val="bg1"/>
                </a:solidFill>
              </a:rPr>
              <a:t>'&gt;Click Me&lt;/button&gt;</a:t>
            </a:r>
          </a:p>
          <a:p>
            <a:r>
              <a:rPr lang="en-IN" sz="1400" dirty="0">
                <a:solidFill>
                  <a:schemeClr val="bg1"/>
                </a:solidFill>
              </a:rPr>
              <a:t>              &lt;/div&gt;`</a:t>
            </a:r>
          </a:p>
          <a:p>
            <a:r>
              <a:rPr lang="en-IN" sz="1400" dirty="0">
                <a:solidFill>
                  <a:schemeClr val="bg1"/>
                </a:solidFill>
              </a:rPr>
              <a:t>})</a:t>
            </a:r>
          </a:p>
          <a:p>
            <a:r>
              <a:rPr lang="en-IN" sz="1400" dirty="0">
                <a:solidFill>
                  <a:schemeClr val="bg1"/>
                </a:solidFill>
              </a:rPr>
              <a:t>export class AppComponent {</a:t>
            </a:r>
          </a:p>
          <a:p>
            <a:r>
              <a:rPr lang="en-IN" sz="1400" dirty="0">
                <a:solidFill>
                  <a:schemeClr val="bg1"/>
                </a:solidFill>
              </a:rPr>
              <a:t>  ApplyBoldClass: boolean = true;</a:t>
            </a:r>
          </a:p>
          <a:p>
            <a:r>
              <a:rPr lang="en-IN" sz="1400" dirty="0">
                <a:solidFill>
                  <a:schemeClr val="bg1"/>
                </a:solidFill>
              </a:rPr>
              <a:t>}</a:t>
            </a:r>
          </a:p>
        </p:txBody>
      </p:sp>
    </p:spTree>
    <p:extLst>
      <p:ext uri="{BB962C8B-B14F-4D97-AF65-F5344CB8AC3E}">
        <p14:creationId xmlns:p14="http://schemas.microsoft.com/office/powerpoint/2010/main" val="141472541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361950"/>
            <a:ext cx="3924216" cy="369332"/>
          </a:xfrm>
          <a:prstGeom prst="rect">
            <a:avLst/>
          </a:prstGeom>
          <a:solidFill>
            <a:schemeClr val="accent6">
              <a:lumMod val="40000"/>
              <a:lumOff val="60000"/>
            </a:schemeClr>
          </a:solidFill>
        </p:spPr>
        <p:txBody>
          <a:bodyPr wrap="none">
            <a:spAutoFit/>
          </a:bodyPr>
          <a:lstStyle/>
          <a:p>
            <a:pPr fontAlgn="base"/>
            <a:r>
              <a:rPr lang="en-US" b="1" dirty="0"/>
              <a:t>Angular Class Binding using “!” symbol:</a:t>
            </a:r>
          </a:p>
        </p:txBody>
      </p:sp>
      <p:sp>
        <p:nvSpPr>
          <p:cNvPr id="4" name="Rounded Rectangle 3"/>
          <p:cNvSpPr/>
          <p:nvPr/>
        </p:nvSpPr>
        <p:spPr>
          <a:xfrm>
            <a:off x="431515" y="1200150"/>
            <a:ext cx="8382000" cy="2485787"/>
          </a:xfrm>
          <a:prstGeom prst="roundRect">
            <a:avLst/>
          </a:prstGeom>
          <a:solidFill>
            <a:schemeClr val="tx1"/>
          </a:solidFill>
        </p:spPr>
        <p:txBody>
          <a:bodyPr wrap="square">
            <a:spAutoFit/>
          </a:bodyPr>
          <a:lstStyle/>
          <a:p>
            <a:r>
              <a:rPr lang="en-IN" sz="1400" dirty="0">
                <a:solidFill>
                  <a:schemeClr val="bg1"/>
                </a:solidFill>
              </a:rPr>
              <a:t>import { Component } from '@angular/core';</a:t>
            </a:r>
          </a:p>
          <a:p>
            <a:r>
              <a:rPr lang="en-IN" sz="1400" dirty="0">
                <a:solidFill>
                  <a:schemeClr val="bg1"/>
                </a:solidFill>
              </a:rPr>
              <a:t>@Component({</a:t>
            </a:r>
          </a:p>
          <a:p>
            <a:r>
              <a:rPr lang="en-IN" sz="1400" dirty="0">
                <a:solidFill>
                  <a:schemeClr val="bg1"/>
                </a:solidFill>
              </a:rPr>
              <a:t>  selector: 'app-root',</a:t>
            </a:r>
          </a:p>
          <a:p>
            <a:r>
              <a:rPr lang="en-IN" sz="1400" dirty="0">
                <a:solidFill>
                  <a:schemeClr val="bg1"/>
                </a:solidFill>
              </a:rPr>
              <a:t>  template: `&lt;div&gt;</a:t>
            </a:r>
          </a:p>
          <a:p>
            <a:r>
              <a:rPr lang="en-IN" sz="1400" dirty="0">
                <a:solidFill>
                  <a:schemeClr val="bg1"/>
                </a:solidFill>
              </a:rPr>
              <a:t>                &lt;button class='colorClass' [class.boldClass]='!ApplyBoldClass'&gt;Click Me&lt;/button&gt;</a:t>
            </a:r>
          </a:p>
          <a:p>
            <a:r>
              <a:rPr lang="en-IN" sz="1400" dirty="0">
                <a:solidFill>
                  <a:schemeClr val="bg1"/>
                </a:solidFill>
              </a:rPr>
              <a:t>              &lt;/div&gt;`</a:t>
            </a:r>
          </a:p>
          <a:p>
            <a:r>
              <a:rPr lang="en-IN" sz="1400" dirty="0">
                <a:solidFill>
                  <a:schemeClr val="bg1"/>
                </a:solidFill>
              </a:rPr>
              <a:t>})</a:t>
            </a:r>
          </a:p>
          <a:p>
            <a:r>
              <a:rPr lang="en-IN" sz="1400" dirty="0">
                <a:solidFill>
                  <a:schemeClr val="bg1"/>
                </a:solidFill>
              </a:rPr>
              <a:t>export class AppComponent {</a:t>
            </a:r>
          </a:p>
          <a:p>
            <a:r>
              <a:rPr lang="en-IN" sz="1400" dirty="0">
                <a:solidFill>
                  <a:schemeClr val="bg1"/>
                </a:solidFill>
              </a:rPr>
              <a:t>  ApplyBoldClass: boolean = false;</a:t>
            </a:r>
          </a:p>
          <a:p>
            <a:r>
              <a:rPr lang="en-IN" sz="1400" dirty="0">
                <a:solidFill>
                  <a:schemeClr val="bg1"/>
                </a:solidFill>
              </a:rPr>
              <a:t>}</a:t>
            </a:r>
          </a:p>
        </p:txBody>
      </p:sp>
    </p:spTree>
    <p:extLst>
      <p:ext uri="{BB962C8B-B14F-4D97-AF65-F5344CB8AC3E}">
        <p14:creationId xmlns:p14="http://schemas.microsoft.com/office/powerpoint/2010/main" val="4917137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24665" y="187665"/>
            <a:ext cx="4376711" cy="369332"/>
          </a:xfrm>
          <a:prstGeom prst="rect">
            <a:avLst/>
          </a:prstGeom>
          <a:solidFill>
            <a:schemeClr val="accent6">
              <a:lumMod val="40000"/>
              <a:lumOff val="60000"/>
            </a:schemeClr>
          </a:solidFill>
        </p:spPr>
        <p:txBody>
          <a:bodyPr wrap="none">
            <a:spAutoFit/>
          </a:bodyPr>
          <a:lstStyle/>
          <a:p>
            <a:pPr fontAlgn="base"/>
            <a:r>
              <a:rPr lang="en-US" b="1" dirty="0"/>
              <a:t>Add or Remove multiple classes in </a:t>
            </a:r>
            <a:r>
              <a:rPr lang="en-US" b="1" dirty="0" smtClean="0"/>
              <a:t>Angular:</a:t>
            </a:r>
            <a:endParaRPr lang="en-US" b="1" dirty="0"/>
          </a:p>
        </p:txBody>
      </p:sp>
      <p:sp>
        <p:nvSpPr>
          <p:cNvPr id="2" name="Rectangle 1"/>
          <p:cNvSpPr/>
          <p:nvPr/>
        </p:nvSpPr>
        <p:spPr>
          <a:xfrm>
            <a:off x="401548" y="642855"/>
            <a:ext cx="8570360" cy="584775"/>
          </a:xfrm>
          <a:prstGeom prst="rect">
            <a:avLst/>
          </a:prstGeom>
        </p:spPr>
        <p:txBody>
          <a:bodyPr wrap="square">
            <a:spAutoFit/>
          </a:bodyPr>
          <a:lstStyle/>
          <a:p>
            <a:pPr algn="just"/>
            <a:r>
              <a:rPr lang="en-US" sz="1600" dirty="0"/>
              <a:t>In order to add or remove multiple style classes in angular, the angular framework provides one directive </a:t>
            </a:r>
            <a:r>
              <a:rPr lang="en-US" sz="1400" dirty="0"/>
              <a:t>called</a:t>
            </a:r>
            <a:r>
              <a:rPr lang="en-US" sz="1600" dirty="0"/>
              <a:t> </a:t>
            </a:r>
            <a:r>
              <a:rPr lang="en-US" sz="1600" b="1" dirty="0"/>
              <a:t>ngClass directive </a:t>
            </a:r>
            <a:r>
              <a:rPr lang="en-US" sz="1600" dirty="0"/>
              <a:t>which </a:t>
            </a:r>
            <a:r>
              <a:rPr lang="en-US" sz="1600" dirty="0" smtClean="0"/>
              <a:t>we </a:t>
            </a:r>
            <a:r>
              <a:rPr lang="en-US" sz="1600" dirty="0"/>
              <a:t>can use to remove or add multiple classes</a:t>
            </a:r>
            <a:endParaRPr lang="en-IN" sz="1600" dirty="0"/>
          </a:p>
        </p:txBody>
      </p:sp>
      <p:sp>
        <p:nvSpPr>
          <p:cNvPr id="6" name="Rounded Rectangle 5"/>
          <p:cNvSpPr/>
          <p:nvPr/>
        </p:nvSpPr>
        <p:spPr>
          <a:xfrm>
            <a:off x="401548" y="1284915"/>
            <a:ext cx="8382000" cy="3779758"/>
          </a:xfrm>
          <a:prstGeom prst="roundRect">
            <a:avLst/>
          </a:prstGeom>
          <a:solidFill>
            <a:schemeClr val="tx1"/>
          </a:solidFill>
        </p:spPr>
        <p:txBody>
          <a:bodyPr wrap="square">
            <a:spAutoFit/>
          </a:bodyPr>
          <a:lstStyle/>
          <a:p>
            <a:r>
              <a:rPr lang="en-IN" sz="1200" dirty="0">
                <a:solidFill>
                  <a:schemeClr val="bg1"/>
                </a:solidFill>
              </a:rPr>
              <a:t>import { Component } from '@angular/core';</a:t>
            </a:r>
          </a:p>
          <a:p>
            <a:r>
              <a:rPr lang="en-IN" sz="1200" dirty="0">
                <a:solidFill>
                  <a:schemeClr val="bg1"/>
                </a:solidFill>
              </a:rPr>
              <a:t>@Component({</a:t>
            </a:r>
          </a:p>
          <a:p>
            <a:r>
              <a:rPr lang="en-IN" sz="1200" dirty="0">
                <a:solidFill>
                  <a:schemeClr val="bg1"/>
                </a:solidFill>
              </a:rPr>
              <a:t>  selector: 'app-root',</a:t>
            </a:r>
          </a:p>
          <a:p>
            <a:r>
              <a:rPr lang="en-IN" sz="1200" dirty="0">
                <a:solidFill>
                  <a:schemeClr val="bg1"/>
                </a:solidFill>
              </a:rPr>
              <a:t>  template: `&lt;div&gt;</a:t>
            </a:r>
          </a:p>
          <a:p>
            <a:r>
              <a:rPr lang="en-IN" sz="1200" dirty="0">
                <a:solidFill>
                  <a:schemeClr val="bg1"/>
                </a:solidFill>
              </a:rPr>
              <a:t>                &lt;button class='colorClass' [ngClass</a:t>
            </a:r>
            <a:r>
              <a:rPr lang="en-IN" sz="1200" dirty="0" smtClean="0">
                <a:solidFill>
                  <a:schemeClr val="bg1"/>
                </a:solidFill>
              </a:rPr>
              <a:t>]=‘AddCSSClasses</a:t>
            </a:r>
            <a:r>
              <a:rPr lang="en-IN" sz="1200" dirty="0">
                <a:solidFill>
                  <a:schemeClr val="bg1"/>
                </a:solidFill>
              </a:rPr>
              <a:t>() '&gt;Click Me&lt;/button&gt;</a:t>
            </a:r>
          </a:p>
          <a:p>
            <a:r>
              <a:rPr lang="en-IN" sz="1200" dirty="0">
                <a:solidFill>
                  <a:schemeClr val="bg1"/>
                </a:solidFill>
              </a:rPr>
              <a:t>              &lt;/div</a:t>
            </a:r>
            <a:r>
              <a:rPr lang="en-IN" sz="1200" dirty="0" smtClean="0">
                <a:solidFill>
                  <a:schemeClr val="bg1"/>
                </a:solidFill>
              </a:rPr>
              <a:t>&gt;`</a:t>
            </a:r>
            <a:endParaRPr lang="en-IN" sz="1200" dirty="0">
              <a:solidFill>
                <a:schemeClr val="bg1"/>
              </a:solidFill>
            </a:endParaRPr>
          </a:p>
          <a:p>
            <a:r>
              <a:rPr lang="en-IN" sz="1200" dirty="0">
                <a:solidFill>
                  <a:schemeClr val="bg1"/>
                </a:solidFill>
              </a:rPr>
              <a:t>})</a:t>
            </a:r>
          </a:p>
          <a:p>
            <a:r>
              <a:rPr lang="en-IN" sz="1200" dirty="0">
                <a:solidFill>
                  <a:schemeClr val="bg1"/>
                </a:solidFill>
              </a:rPr>
              <a:t>export class AppComponent {</a:t>
            </a:r>
          </a:p>
          <a:p>
            <a:r>
              <a:rPr lang="en-IN" sz="1200" dirty="0">
                <a:solidFill>
                  <a:schemeClr val="bg1"/>
                </a:solidFill>
              </a:rPr>
              <a:t>    ApplyBoldClass: boolean = true;</a:t>
            </a:r>
          </a:p>
          <a:p>
            <a:r>
              <a:rPr lang="en-IN" sz="1200" dirty="0">
                <a:solidFill>
                  <a:schemeClr val="bg1"/>
                </a:solidFill>
              </a:rPr>
              <a:t>    ApplyItalicsClass: boolean = true;</a:t>
            </a:r>
          </a:p>
          <a:p>
            <a:r>
              <a:rPr lang="en-IN" sz="1200" dirty="0">
                <a:solidFill>
                  <a:schemeClr val="bg1"/>
                </a:solidFill>
              </a:rPr>
              <a:t>    AddCSSClasses() {</a:t>
            </a:r>
          </a:p>
          <a:p>
            <a:r>
              <a:rPr lang="en-IN" sz="1200" dirty="0">
                <a:solidFill>
                  <a:schemeClr val="bg1"/>
                </a:solidFill>
              </a:rPr>
              <a:t>        let Cssclasses = {</a:t>
            </a:r>
          </a:p>
          <a:p>
            <a:r>
              <a:rPr lang="en-IN" sz="1200" dirty="0">
                <a:solidFill>
                  <a:schemeClr val="bg1"/>
                </a:solidFill>
              </a:rPr>
              <a:t>            boldClass: this.ApplyBoldClass,</a:t>
            </a:r>
          </a:p>
          <a:p>
            <a:r>
              <a:rPr lang="en-IN" sz="1200" dirty="0">
                <a:solidFill>
                  <a:schemeClr val="bg1"/>
                </a:solidFill>
              </a:rPr>
              <a:t>            italicsClass: this.ApplyItalicsClass</a:t>
            </a:r>
          </a:p>
          <a:p>
            <a:r>
              <a:rPr lang="en-IN" sz="1200" dirty="0">
                <a:solidFill>
                  <a:schemeClr val="bg1"/>
                </a:solidFill>
              </a:rPr>
              <a:t>        };</a:t>
            </a:r>
          </a:p>
          <a:p>
            <a:r>
              <a:rPr lang="en-IN" sz="1200" dirty="0">
                <a:solidFill>
                  <a:schemeClr val="bg1"/>
                </a:solidFill>
              </a:rPr>
              <a:t>        return Cssclasses;</a:t>
            </a:r>
          </a:p>
          <a:p>
            <a:r>
              <a:rPr lang="en-IN" sz="1200" dirty="0">
                <a:solidFill>
                  <a:schemeClr val="bg1"/>
                </a:solidFill>
              </a:rPr>
              <a:t>    }</a:t>
            </a:r>
          </a:p>
          <a:p>
            <a:r>
              <a:rPr lang="en-IN" sz="1200" dirty="0">
                <a:solidFill>
                  <a:schemeClr val="bg1"/>
                </a:solidFill>
              </a:rPr>
              <a:t>}</a:t>
            </a:r>
          </a:p>
        </p:txBody>
      </p:sp>
    </p:spTree>
    <p:extLst>
      <p:ext uri="{BB962C8B-B14F-4D97-AF65-F5344CB8AC3E}">
        <p14:creationId xmlns:p14="http://schemas.microsoft.com/office/powerpoint/2010/main" val="261326910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1962150"/>
            <a:ext cx="5410200" cy="615553"/>
          </a:xfrm>
        </p:spPr>
        <p:txBody>
          <a:bodyPr/>
          <a:lstStyle/>
          <a:p>
            <a:r>
              <a:rPr lang="en-IN" sz="4000" b="1" dirty="0">
                <a:solidFill>
                  <a:srgbClr val="0070C0"/>
                </a:solidFill>
              </a:rPr>
              <a:t>Angular Style </a:t>
            </a:r>
            <a:r>
              <a:rPr lang="en-IN" sz="4000" b="1" dirty="0" smtClean="0">
                <a:solidFill>
                  <a:srgbClr val="0070C0"/>
                </a:solidFill>
              </a:rPr>
              <a:t>Binding</a:t>
            </a:r>
            <a:endParaRPr lang="en-IN" sz="4000" b="1" dirty="0">
              <a:solidFill>
                <a:srgbClr val="0070C0"/>
              </a:solidFill>
            </a:endParaRPr>
          </a:p>
        </p:txBody>
      </p:sp>
    </p:spTree>
    <p:extLst>
      <p:ext uri="{BB962C8B-B14F-4D97-AF65-F5344CB8AC3E}">
        <p14:creationId xmlns:p14="http://schemas.microsoft.com/office/powerpoint/2010/main" val="122307817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5488" y="280392"/>
            <a:ext cx="7772400" cy="369332"/>
          </a:xfrm>
          <a:prstGeom prst="rect">
            <a:avLst/>
          </a:prstGeom>
        </p:spPr>
        <p:txBody>
          <a:bodyPr wrap="square">
            <a:spAutoFit/>
          </a:bodyPr>
          <a:lstStyle/>
          <a:p>
            <a:pPr marL="285750" indent="-285750">
              <a:buFont typeface="Arial" panose="020B0604020202020204" pitchFamily="34" charset="0"/>
              <a:buChar char="•"/>
            </a:pPr>
            <a:r>
              <a:rPr lang="en-US" dirty="0"/>
              <a:t>The Angular Style </a:t>
            </a:r>
            <a:r>
              <a:rPr lang="en-US" dirty="0" smtClean="0"/>
              <a:t>Binding </a:t>
            </a:r>
            <a:r>
              <a:rPr lang="en-US" dirty="0"/>
              <a:t>is basically used to set the style in HTML elements.</a:t>
            </a:r>
            <a:endParaRPr lang="en-IN" dirty="0"/>
          </a:p>
        </p:txBody>
      </p:sp>
      <p:sp>
        <p:nvSpPr>
          <p:cNvPr id="6" name="Rectangle 5"/>
          <p:cNvSpPr/>
          <p:nvPr/>
        </p:nvSpPr>
        <p:spPr>
          <a:xfrm>
            <a:off x="476250" y="771743"/>
            <a:ext cx="8153400" cy="646331"/>
          </a:xfrm>
          <a:prstGeom prst="rect">
            <a:avLst/>
          </a:prstGeom>
        </p:spPr>
        <p:txBody>
          <a:bodyPr wrap="square">
            <a:spAutoFit/>
          </a:bodyPr>
          <a:lstStyle/>
          <a:p>
            <a:pPr marL="285750" indent="-285750" algn="just">
              <a:buFont typeface="Arial" panose="020B0604020202020204" pitchFamily="34" charset="0"/>
              <a:buChar char="•"/>
            </a:pPr>
            <a:r>
              <a:rPr lang="en-US" dirty="0" smtClean="0"/>
              <a:t>We </a:t>
            </a:r>
            <a:r>
              <a:rPr lang="en-US" dirty="0"/>
              <a:t>can use both inline as well as Style Binding to set the style in the element in Angular Applications.</a:t>
            </a:r>
            <a:endParaRPr lang="en-IN" dirty="0"/>
          </a:p>
        </p:txBody>
      </p:sp>
      <p:sp>
        <p:nvSpPr>
          <p:cNvPr id="8" name="Rectangle 7"/>
          <p:cNvSpPr/>
          <p:nvPr/>
        </p:nvSpPr>
        <p:spPr>
          <a:xfrm>
            <a:off x="518416" y="4486910"/>
            <a:ext cx="8090471" cy="369332"/>
          </a:xfrm>
          <a:prstGeom prst="rect">
            <a:avLst/>
          </a:prstGeom>
          <a:solidFill>
            <a:schemeClr val="accent6">
              <a:lumMod val="75000"/>
            </a:schemeClr>
          </a:solidFill>
        </p:spPr>
        <p:txBody>
          <a:bodyPr wrap="square">
            <a:spAutoFit/>
          </a:bodyPr>
          <a:lstStyle/>
          <a:p>
            <a:r>
              <a:rPr lang="en-US" dirty="0" smtClean="0"/>
              <a:t>Note : The </a:t>
            </a:r>
            <a:r>
              <a:rPr lang="en-US" dirty="0"/>
              <a:t>style property name can be written in either dash-case or camelCase.</a:t>
            </a:r>
            <a:endParaRPr lang="en-IN" dirty="0"/>
          </a:p>
        </p:txBody>
      </p:sp>
      <p:sp>
        <p:nvSpPr>
          <p:cNvPr id="9" name="Rounded Rectangle 8"/>
          <p:cNvSpPr/>
          <p:nvPr/>
        </p:nvSpPr>
        <p:spPr>
          <a:xfrm>
            <a:off x="455488" y="1662113"/>
            <a:ext cx="8382000" cy="2485787"/>
          </a:xfrm>
          <a:prstGeom prst="roundRect">
            <a:avLst/>
          </a:prstGeom>
          <a:solidFill>
            <a:schemeClr val="tx1"/>
          </a:solidFill>
        </p:spPr>
        <p:txBody>
          <a:bodyPr wrap="square">
            <a:spAutoFit/>
          </a:bodyPr>
          <a:lstStyle/>
          <a:p>
            <a:r>
              <a:rPr lang="en-IN" sz="1400" dirty="0">
                <a:solidFill>
                  <a:schemeClr val="bg1"/>
                </a:solidFill>
              </a:rPr>
              <a:t>import { Component } from '@angular/core';</a:t>
            </a:r>
          </a:p>
          <a:p>
            <a:r>
              <a:rPr lang="en-IN" sz="1400" dirty="0">
                <a:solidFill>
                  <a:schemeClr val="bg1"/>
                </a:solidFill>
              </a:rPr>
              <a:t>@Component({</a:t>
            </a:r>
          </a:p>
          <a:p>
            <a:r>
              <a:rPr lang="en-IN" sz="1400" dirty="0">
                <a:solidFill>
                  <a:schemeClr val="bg1"/>
                </a:solidFill>
              </a:rPr>
              <a:t>  selector: 'app-root',</a:t>
            </a:r>
          </a:p>
          <a:p>
            <a:r>
              <a:rPr lang="en-IN" sz="1400" dirty="0">
                <a:solidFill>
                  <a:schemeClr val="bg1"/>
                </a:solidFill>
              </a:rPr>
              <a:t>  template: `&lt;div&gt;</a:t>
            </a:r>
          </a:p>
          <a:p>
            <a:r>
              <a:rPr lang="en-IN" sz="1400" dirty="0">
                <a:solidFill>
                  <a:schemeClr val="bg1"/>
                </a:solidFill>
              </a:rPr>
              <a:t>                &lt;button style=‘color:red ' [ style.font-weight]="IsBold ? 'bold' : 'normal'"&gt;Click Me&lt;/button&gt;</a:t>
            </a:r>
          </a:p>
          <a:p>
            <a:r>
              <a:rPr lang="en-IN" sz="1400" dirty="0">
                <a:solidFill>
                  <a:schemeClr val="bg1"/>
                </a:solidFill>
              </a:rPr>
              <a:t>              &lt;/div&gt;`</a:t>
            </a:r>
          </a:p>
          <a:p>
            <a:r>
              <a:rPr lang="en-IN" sz="1400" dirty="0">
                <a:solidFill>
                  <a:schemeClr val="bg1"/>
                </a:solidFill>
              </a:rPr>
              <a:t>})</a:t>
            </a:r>
          </a:p>
          <a:p>
            <a:r>
              <a:rPr lang="en-IN" sz="1400" dirty="0">
                <a:solidFill>
                  <a:schemeClr val="bg1"/>
                </a:solidFill>
              </a:rPr>
              <a:t>export class AppComponent {</a:t>
            </a:r>
          </a:p>
          <a:p>
            <a:r>
              <a:rPr lang="en-IN" sz="1400" dirty="0">
                <a:solidFill>
                  <a:schemeClr val="bg1"/>
                </a:solidFill>
              </a:rPr>
              <a:t>  IsBold: boolean = true;</a:t>
            </a:r>
          </a:p>
          <a:p>
            <a:r>
              <a:rPr lang="en-IN" sz="1400" dirty="0">
                <a:solidFill>
                  <a:schemeClr val="bg1"/>
                </a:solidFill>
              </a:rPr>
              <a:t>}</a:t>
            </a:r>
          </a:p>
        </p:txBody>
      </p:sp>
    </p:spTree>
    <p:extLst>
      <p:ext uri="{BB962C8B-B14F-4D97-AF65-F5344CB8AC3E}">
        <p14:creationId xmlns:p14="http://schemas.microsoft.com/office/powerpoint/2010/main" val="34617187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285750"/>
            <a:ext cx="8229600" cy="646331"/>
          </a:xfrm>
          <a:prstGeom prst="rect">
            <a:avLst/>
          </a:prstGeom>
        </p:spPr>
        <p:txBody>
          <a:bodyPr wrap="square">
            <a:spAutoFit/>
          </a:bodyPr>
          <a:lstStyle/>
          <a:p>
            <a:pPr algn="just"/>
            <a:r>
              <a:rPr lang="en-US" dirty="0"/>
              <a:t>Some styles like font-size have a unit extension. To set the font-size in pixels, </a:t>
            </a:r>
            <a:r>
              <a:rPr lang="en-US" dirty="0" smtClean="0"/>
              <a:t>we </a:t>
            </a:r>
            <a:r>
              <a:rPr lang="en-US" dirty="0"/>
              <a:t>need to use the following syntax.</a:t>
            </a:r>
            <a:endParaRPr lang="en-IN" dirty="0"/>
          </a:p>
        </p:txBody>
      </p:sp>
      <p:sp>
        <p:nvSpPr>
          <p:cNvPr id="6" name="Rounded Rectangle 5"/>
          <p:cNvSpPr/>
          <p:nvPr/>
        </p:nvSpPr>
        <p:spPr>
          <a:xfrm>
            <a:off x="457200" y="1276350"/>
            <a:ext cx="8382000" cy="2962513"/>
          </a:xfrm>
          <a:prstGeom prst="roundRect">
            <a:avLst/>
          </a:prstGeom>
          <a:solidFill>
            <a:schemeClr val="tx1"/>
          </a:solidFill>
        </p:spPr>
        <p:txBody>
          <a:bodyPr wrap="square">
            <a:spAutoFit/>
          </a:bodyPr>
          <a:lstStyle/>
          <a:p>
            <a:r>
              <a:rPr lang="en-IN" sz="1400" dirty="0">
                <a:solidFill>
                  <a:schemeClr val="bg1"/>
                </a:solidFill>
              </a:rPr>
              <a:t>import { Component } from '@angular/core';</a:t>
            </a:r>
          </a:p>
          <a:p>
            <a:r>
              <a:rPr lang="en-IN" sz="1400" dirty="0">
                <a:solidFill>
                  <a:schemeClr val="bg1"/>
                </a:solidFill>
              </a:rPr>
              <a:t>@Component({</a:t>
            </a:r>
          </a:p>
          <a:p>
            <a:r>
              <a:rPr lang="en-IN" sz="1400" dirty="0">
                <a:solidFill>
                  <a:schemeClr val="bg1"/>
                </a:solidFill>
              </a:rPr>
              <a:t>  selector: 'app-root',</a:t>
            </a:r>
          </a:p>
          <a:p>
            <a:r>
              <a:rPr lang="en-IN" sz="1400" dirty="0">
                <a:solidFill>
                  <a:schemeClr val="bg1"/>
                </a:solidFill>
              </a:rPr>
              <a:t>  template: `&lt;div&gt;</a:t>
            </a:r>
          </a:p>
          <a:p>
            <a:r>
              <a:rPr lang="en-IN" sz="1400" dirty="0">
                <a:solidFill>
                  <a:schemeClr val="bg1"/>
                </a:solidFill>
              </a:rPr>
              <a:t>                &lt;button style='color:red' [</a:t>
            </a:r>
            <a:r>
              <a:rPr lang="en-IN" sz="1400" dirty="0" smtClean="0">
                <a:solidFill>
                  <a:schemeClr val="bg1"/>
                </a:solidFill>
              </a:rPr>
              <a:t>style.font- size.px ]="</a:t>
            </a:r>
            <a:r>
              <a:rPr lang="en-IN" sz="1400" dirty="0">
                <a:solidFill>
                  <a:schemeClr val="bg1"/>
                </a:solidFill>
              </a:rPr>
              <a:t>FontSize"&gt;Click Me</a:t>
            </a:r>
          </a:p>
          <a:p>
            <a:r>
              <a:rPr lang="en-IN" sz="1400" dirty="0">
                <a:solidFill>
                  <a:schemeClr val="bg1"/>
                </a:solidFill>
              </a:rPr>
              <a:t>                &lt;/button&gt;</a:t>
            </a:r>
          </a:p>
          <a:p>
            <a:r>
              <a:rPr lang="en-IN" sz="1400" dirty="0">
                <a:solidFill>
                  <a:schemeClr val="bg1"/>
                </a:solidFill>
              </a:rPr>
              <a:t>              &lt;/div&gt;`</a:t>
            </a:r>
          </a:p>
          <a:p>
            <a:endParaRPr lang="en-IN" sz="1400" dirty="0">
              <a:solidFill>
                <a:schemeClr val="bg1"/>
              </a:solidFill>
            </a:endParaRPr>
          </a:p>
          <a:p>
            <a:r>
              <a:rPr lang="en-IN" sz="1400" dirty="0">
                <a:solidFill>
                  <a:schemeClr val="bg1"/>
                </a:solidFill>
              </a:rPr>
              <a:t>})</a:t>
            </a:r>
          </a:p>
          <a:p>
            <a:r>
              <a:rPr lang="en-IN" sz="1400" dirty="0">
                <a:solidFill>
                  <a:schemeClr val="bg1"/>
                </a:solidFill>
              </a:rPr>
              <a:t>export class AppComponent {</a:t>
            </a:r>
          </a:p>
          <a:p>
            <a:r>
              <a:rPr lang="en-IN" sz="1400" dirty="0">
                <a:solidFill>
                  <a:schemeClr val="bg1"/>
                </a:solidFill>
              </a:rPr>
              <a:t>  FontSize: number = 40;</a:t>
            </a:r>
          </a:p>
          <a:p>
            <a:r>
              <a:rPr lang="en-IN" sz="1400" dirty="0">
                <a:solidFill>
                  <a:schemeClr val="bg1"/>
                </a:solidFill>
              </a:rPr>
              <a:t>}</a:t>
            </a:r>
          </a:p>
        </p:txBody>
      </p:sp>
    </p:spTree>
    <p:extLst>
      <p:ext uri="{BB962C8B-B14F-4D97-AF65-F5344CB8AC3E}">
        <p14:creationId xmlns:p14="http://schemas.microsoft.com/office/powerpoint/2010/main" val="93650468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285750"/>
            <a:ext cx="8229600" cy="369332"/>
          </a:xfrm>
          <a:prstGeom prst="rect">
            <a:avLst/>
          </a:prstGeom>
        </p:spPr>
        <p:txBody>
          <a:bodyPr wrap="square">
            <a:spAutoFit/>
          </a:bodyPr>
          <a:lstStyle/>
          <a:p>
            <a:pPr fontAlgn="base"/>
            <a:r>
              <a:rPr lang="en-IN" b="1" dirty="0"/>
              <a:t>Multiple Inline Styles in Angular Application:</a:t>
            </a:r>
          </a:p>
        </p:txBody>
      </p:sp>
      <p:sp>
        <p:nvSpPr>
          <p:cNvPr id="2" name="Rectangle 1"/>
          <p:cNvSpPr/>
          <p:nvPr/>
        </p:nvSpPr>
        <p:spPr>
          <a:xfrm>
            <a:off x="304800" y="747114"/>
            <a:ext cx="8614882" cy="307777"/>
          </a:xfrm>
          <a:prstGeom prst="rect">
            <a:avLst/>
          </a:prstGeom>
        </p:spPr>
        <p:txBody>
          <a:bodyPr wrap="square">
            <a:spAutoFit/>
          </a:bodyPr>
          <a:lstStyle/>
          <a:p>
            <a:r>
              <a:rPr lang="en-US" sz="1400" dirty="0"/>
              <a:t>If </a:t>
            </a:r>
            <a:r>
              <a:rPr lang="en-US" sz="1400" dirty="0" smtClean="0"/>
              <a:t>we want </a:t>
            </a:r>
            <a:r>
              <a:rPr lang="en-US" sz="1400" dirty="0"/>
              <a:t>to set multiple inline styles in the angular application, then you need to use NgStyle directive</a:t>
            </a:r>
            <a:endParaRPr lang="en-IN" sz="1400" dirty="0"/>
          </a:p>
        </p:txBody>
      </p:sp>
      <p:sp>
        <p:nvSpPr>
          <p:cNvPr id="6" name="Rounded Rectangle 5"/>
          <p:cNvSpPr/>
          <p:nvPr/>
        </p:nvSpPr>
        <p:spPr>
          <a:xfrm>
            <a:off x="421241" y="1128729"/>
            <a:ext cx="8382000" cy="3847862"/>
          </a:xfrm>
          <a:prstGeom prst="roundRect">
            <a:avLst/>
          </a:prstGeom>
          <a:solidFill>
            <a:schemeClr val="tx1"/>
          </a:solidFill>
        </p:spPr>
        <p:txBody>
          <a:bodyPr wrap="square">
            <a:spAutoFit/>
          </a:bodyPr>
          <a:lstStyle/>
          <a:p>
            <a:r>
              <a:rPr lang="en-IN" sz="1100" dirty="0">
                <a:solidFill>
                  <a:schemeClr val="bg1"/>
                </a:solidFill>
              </a:rPr>
              <a:t>import { Component } from '@angular/core';</a:t>
            </a:r>
          </a:p>
          <a:p>
            <a:r>
              <a:rPr lang="en-IN" sz="1100" dirty="0">
                <a:solidFill>
                  <a:schemeClr val="bg1"/>
                </a:solidFill>
              </a:rPr>
              <a:t>@Component({</a:t>
            </a:r>
          </a:p>
          <a:p>
            <a:r>
              <a:rPr lang="en-IN" sz="1100" dirty="0">
                <a:solidFill>
                  <a:schemeClr val="bg1"/>
                </a:solidFill>
              </a:rPr>
              <a:t>  selector: 'app-root',</a:t>
            </a:r>
          </a:p>
          <a:p>
            <a:r>
              <a:rPr lang="en-IN" sz="1100" dirty="0">
                <a:solidFill>
                  <a:schemeClr val="bg1"/>
                </a:solidFill>
              </a:rPr>
              <a:t>  template: `&lt;div&gt;</a:t>
            </a:r>
          </a:p>
          <a:p>
            <a:r>
              <a:rPr lang="en-IN" sz="1100" dirty="0">
                <a:solidFill>
                  <a:schemeClr val="bg1"/>
                </a:solidFill>
              </a:rPr>
              <a:t>                &lt;button style='color:red' [ngStyle]="AddCSSStyles()"&gt;Click Me &lt;/button&gt;</a:t>
            </a:r>
          </a:p>
          <a:p>
            <a:r>
              <a:rPr lang="en-IN" sz="1100" dirty="0">
                <a:solidFill>
                  <a:schemeClr val="bg1"/>
                </a:solidFill>
              </a:rPr>
              <a:t>              &lt;/div&gt;`</a:t>
            </a:r>
          </a:p>
          <a:p>
            <a:r>
              <a:rPr lang="en-IN" sz="1100" dirty="0">
                <a:solidFill>
                  <a:schemeClr val="bg1"/>
                </a:solidFill>
              </a:rPr>
              <a:t>})</a:t>
            </a:r>
          </a:p>
          <a:p>
            <a:r>
              <a:rPr lang="en-IN" sz="1100" dirty="0">
                <a:solidFill>
                  <a:schemeClr val="bg1"/>
                </a:solidFill>
              </a:rPr>
              <a:t>export class AppComponent {</a:t>
            </a:r>
          </a:p>
          <a:p>
            <a:r>
              <a:rPr lang="en-IN" sz="1100" dirty="0">
                <a:solidFill>
                  <a:schemeClr val="bg1"/>
                </a:solidFill>
              </a:rPr>
              <a:t> </a:t>
            </a:r>
            <a:r>
              <a:rPr lang="en-IN" sz="1100" dirty="0" smtClean="0">
                <a:solidFill>
                  <a:schemeClr val="bg1"/>
                </a:solidFill>
              </a:rPr>
              <a:t>   </a:t>
            </a:r>
            <a:r>
              <a:rPr lang="en-IN" sz="1100" dirty="0">
                <a:solidFill>
                  <a:schemeClr val="bg1"/>
                </a:solidFill>
              </a:rPr>
              <a:t>IsBold: boolean = true;</a:t>
            </a:r>
          </a:p>
          <a:p>
            <a:r>
              <a:rPr lang="en-IN" sz="1100" dirty="0">
                <a:solidFill>
                  <a:schemeClr val="bg1"/>
                </a:solidFill>
              </a:rPr>
              <a:t>    FontSize: number = 40;</a:t>
            </a:r>
          </a:p>
          <a:p>
            <a:r>
              <a:rPr lang="en-IN" sz="1100" dirty="0">
                <a:solidFill>
                  <a:schemeClr val="bg1"/>
                </a:solidFill>
              </a:rPr>
              <a:t>    IsItalic: boolean = true;</a:t>
            </a:r>
          </a:p>
          <a:p>
            <a:r>
              <a:rPr lang="en-IN" sz="1100" dirty="0">
                <a:solidFill>
                  <a:schemeClr val="bg1"/>
                </a:solidFill>
              </a:rPr>
              <a:t>    AddCSSStyles() {</a:t>
            </a:r>
          </a:p>
          <a:p>
            <a:r>
              <a:rPr lang="en-IN" sz="1100" dirty="0">
                <a:solidFill>
                  <a:schemeClr val="bg1"/>
                </a:solidFill>
              </a:rPr>
              <a:t>        let CssStyles = {</a:t>
            </a:r>
          </a:p>
          <a:p>
            <a:r>
              <a:rPr lang="en-IN" sz="1100" dirty="0">
                <a:solidFill>
                  <a:schemeClr val="bg1"/>
                </a:solidFill>
              </a:rPr>
              <a:t>            'font-weight': this.IsBold ? 'bold' : 'normal',</a:t>
            </a:r>
          </a:p>
          <a:p>
            <a:r>
              <a:rPr lang="en-IN" sz="1100" dirty="0">
                <a:solidFill>
                  <a:schemeClr val="bg1"/>
                </a:solidFill>
              </a:rPr>
              <a:t>            'font-style': this.IsItalic ? 'italic' : 'normal',</a:t>
            </a:r>
          </a:p>
          <a:p>
            <a:r>
              <a:rPr lang="en-IN" sz="1100" dirty="0">
                <a:solidFill>
                  <a:schemeClr val="bg1"/>
                </a:solidFill>
              </a:rPr>
              <a:t>            'font-size.px': this.FontSize</a:t>
            </a:r>
          </a:p>
          <a:p>
            <a:r>
              <a:rPr lang="en-IN" sz="1100" dirty="0">
                <a:solidFill>
                  <a:schemeClr val="bg1"/>
                </a:solidFill>
              </a:rPr>
              <a:t>        };</a:t>
            </a:r>
          </a:p>
          <a:p>
            <a:r>
              <a:rPr lang="en-IN" sz="1100" dirty="0">
                <a:solidFill>
                  <a:schemeClr val="bg1"/>
                </a:solidFill>
              </a:rPr>
              <a:t>        return CssStyles;</a:t>
            </a:r>
          </a:p>
          <a:p>
            <a:r>
              <a:rPr lang="en-IN" sz="1100" dirty="0">
                <a:solidFill>
                  <a:schemeClr val="bg1"/>
                </a:solidFill>
              </a:rPr>
              <a:t>    }</a:t>
            </a:r>
          </a:p>
          <a:p>
            <a:r>
              <a:rPr lang="en-IN" sz="1100" dirty="0">
                <a:solidFill>
                  <a:schemeClr val="bg1"/>
                </a:solidFill>
              </a:rPr>
              <a:t>}</a:t>
            </a:r>
          </a:p>
        </p:txBody>
      </p:sp>
    </p:spTree>
    <p:extLst>
      <p:ext uri="{BB962C8B-B14F-4D97-AF65-F5344CB8AC3E}">
        <p14:creationId xmlns:p14="http://schemas.microsoft.com/office/powerpoint/2010/main" val="983695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703" y="304275"/>
            <a:ext cx="6339155" cy="369332"/>
          </a:xfrm>
        </p:spPr>
        <p:txBody>
          <a:bodyPr/>
          <a:lstStyle/>
          <a:p>
            <a:r>
              <a:rPr lang="en-US" b="1" dirty="0">
                <a:solidFill>
                  <a:srgbClr val="0070C0"/>
                </a:solidFill>
              </a:rPr>
              <a:t>Multiple decorators</a:t>
            </a:r>
            <a:endParaRPr lang="en-IN" b="1" dirty="0">
              <a:solidFill>
                <a:srgbClr val="0070C0"/>
              </a:solidFill>
            </a:endParaRPr>
          </a:p>
        </p:txBody>
      </p:sp>
      <p:sp>
        <p:nvSpPr>
          <p:cNvPr id="4" name="Rectangle 3"/>
          <p:cNvSpPr/>
          <p:nvPr/>
        </p:nvSpPr>
        <p:spPr>
          <a:xfrm>
            <a:off x="231168" y="819150"/>
            <a:ext cx="8455632" cy="369332"/>
          </a:xfrm>
          <a:prstGeom prst="rect">
            <a:avLst/>
          </a:prstGeom>
        </p:spPr>
        <p:txBody>
          <a:bodyPr wrap="square">
            <a:spAutoFit/>
          </a:bodyPr>
          <a:lstStyle/>
          <a:p>
            <a:pPr algn="just"/>
            <a:r>
              <a:rPr lang="en-US" dirty="0"/>
              <a:t>Multiple decorators can be applied one after another on the same target. </a:t>
            </a:r>
            <a:endParaRPr lang="en-IN" dirty="0"/>
          </a:p>
        </p:txBody>
      </p:sp>
      <p:sp>
        <p:nvSpPr>
          <p:cNvPr id="5" name="Rounded Rectangle 4"/>
          <p:cNvSpPr/>
          <p:nvPr/>
        </p:nvSpPr>
        <p:spPr>
          <a:xfrm>
            <a:off x="381000" y="1334025"/>
            <a:ext cx="5715000" cy="1021556"/>
          </a:xfrm>
          <a:prstGeom prst="roundRect">
            <a:avLst/>
          </a:prstGeom>
          <a:solidFill>
            <a:schemeClr val="tx1"/>
          </a:solidFill>
        </p:spPr>
        <p:txBody>
          <a:bodyPr wrap="square">
            <a:spAutoFit/>
          </a:bodyPr>
          <a:lstStyle/>
          <a:p>
            <a:r>
              <a:rPr lang="en-US" dirty="0">
                <a:solidFill>
                  <a:schemeClr val="bg1"/>
                </a:solidFill>
              </a:rPr>
              <a:t>function secondDecorator(constructor: Function) {</a:t>
            </a:r>
          </a:p>
          <a:p>
            <a:r>
              <a:rPr lang="en-US" dirty="0">
                <a:solidFill>
                  <a:schemeClr val="bg1"/>
                </a:solidFill>
              </a:rPr>
              <a:t> console.log(`secondDecorator called`);</a:t>
            </a:r>
          </a:p>
          <a:p>
            <a:r>
              <a:rPr lang="en-US" dirty="0">
                <a:solidFill>
                  <a:schemeClr val="bg1"/>
                </a:solidFill>
              </a:rPr>
              <a:t>}</a:t>
            </a:r>
            <a:endParaRPr lang="en-IN" dirty="0">
              <a:solidFill>
                <a:schemeClr val="bg1"/>
              </a:solidFill>
            </a:endParaRPr>
          </a:p>
        </p:txBody>
      </p:sp>
      <p:sp>
        <p:nvSpPr>
          <p:cNvPr id="6" name="Rounded Rectangle 5"/>
          <p:cNvSpPr/>
          <p:nvPr/>
        </p:nvSpPr>
        <p:spPr>
          <a:xfrm>
            <a:off x="381000" y="2647950"/>
            <a:ext cx="5715000" cy="1328023"/>
          </a:xfrm>
          <a:prstGeom prst="roundRect">
            <a:avLst/>
          </a:prstGeom>
          <a:solidFill>
            <a:schemeClr val="tx1"/>
          </a:solidFill>
        </p:spPr>
        <p:txBody>
          <a:bodyPr wrap="square">
            <a:spAutoFit/>
          </a:bodyPr>
          <a:lstStyle/>
          <a:p>
            <a:r>
              <a:rPr lang="en-US" dirty="0">
                <a:solidFill>
                  <a:schemeClr val="bg1"/>
                </a:solidFill>
              </a:rPr>
              <a:t>@simpleDecorator</a:t>
            </a:r>
          </a:p>
          <a:p>
            <a:r>
              <a:rPr lang="en-US" dirty="0">
                <a:solidFill>
                  <a:schemeClr val="bg1"/>
                </a:solidFill>
              </a:rPr>
              <a:t>@secondDecorator</a:t>
            </a:r>
          </a:p>
          <a:p>
            <a:r>
              <a:rPr lang="en-US" dirty="0">
                <a:solidFill>
                  <a:schemeClr val="bg1"/>
                </a:solidFill>
              </a:rPr>
              <a:t>class ClassWithMultipleDecorators {</a:t>
            </a:r>
          </a:p>
          <a:p>
            <a:r>
              <a:rPr lang="en-US" dirty="0">
                <a:solidFill>
                  <a:schemeClr val="bg1"/>
                </a:solidFill>
              </a:rPr>
              <a:t>}</a:t>
            </a:r>
            <a:endParaRPr lang="en-IN" dirty="0">
              <a:solidFill>
                <a:schemeClr val="bg1"/>
              </a:solidFill>
            </a:endParaRPr>
          </a:p>
        </p:txBody>
      </p:sp>
      <p:sp>
        <p:nvSpPr>
          <p:cNvPr id="9" name="Rectangle 8"/>
          <p:cNvSpPr/>
          <p:nvPr/>
        </p:nvSpPr>
        <p:spPr>
          <a:xfrm>
            <a:off x="381000" y="4476750"/>
            <a:ext cx="8153400" cy="369332"/>
          </a:xfrm>
          <a:prstGeom prst="rect">
            <a:avLst/>
          </a:prstGeom>
          <a:solidFill>
            <a:schemeClr val="accent6">
              <a:lumMod val="40000"/>
              <a:lumOff val="60000"/>
            </a:schemeClr>
          </a:solidFill>
        </p:spPr>
        <p:txBody>
          <a:bodyPr wrap="square">
            <a:spAutoFit/>
          </a:bodyPr>
          <a:lstStyle/>
          <a:p>
            <a:r>
              <a:rPr lang="en-US" dirty="0"/>
              <a:t>Note: Decorators are called in the reverse order of their appearance within our code.</a:t>
            </a:r>
            <a:endParaRPr lang="en-IN" dirty="0"/>
          </a:p>
        </p:txBody>
      </p:sp>
    </p:spTree>
    <p:extLst>
      <p:ext uri="{BB962C8B-B14F-4D97-AF65-F5344CB8AC3E}">
        <p14:creationId xmlns:p14="http://schemas.microsoft.com/office/powerpoint/2010/main" val="318420776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2419350"/>
            <a:ext cx="5257800" cy="615553"/>
          </a:xfrm>
        </p:spPr>
        <p:txBody>
          <a:bodyPr/>
          <a:lstStyle/>
          <a:p>
            <a:r>
              <a:rPr lang="en-IN" sz="4000" b="1" dirty="0">
                <a:solidFill>
                  <a:srgbClr val="0070C0"/>
                </a:solidFill>
              </a:rPr>
              <a:t>Angular Event </a:t>
            </a:r>
            <a:r>
              <a:rPr lang="en-IN" sz="4000" b="1" dirty="0" smtClean="0">
                <a:solidFill>
                  <a:srgbClr val="0070C0"/>
                </a:solidFill>
              </a:rPr>
              <a:t>Binding</a:t>
            </a:r>
            <a:endParaRPr lang="en-IN" sz="4000" b="1" dirty="0">
              <a:solidFill>
                <a:srgbClr val="0070C0"/>
              </a:solidFill>
            </a:endParaRPr>
          </a:p>
        </p:txBody>
      </p:sp>
    </p:spTree>
    <p:extLst>
      <p:ext uri="{BB962C8B-B14F-4D97-AF65-F5344CB8AC3E}">
        <p14:creationId xmlns:p14="http://schemas.microsoft.com/office/powerpoint/2010/main" val="153351658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438150"/>
            <a:ext cx="8153400" cy="923330"/>
          </a:xfrm>
          <a:prstGeom prst="rect">
            <a:avLst/>
          </a:prstGeom>
          <a:solidFill>
            <a:schemeClr val="accent5">
              <a:lumMod val="20000"/>
              <a:lumOff val="80000"/>
            </a:schemeClr>
          </a:solidFill>
        </p:spPr>
        <p:txBody>
          <a:bodyPr wrap="square">
            <a:spAutoFit/>
          </a:bodyPr>
          <a:lstStyle/>
          <a:p>
            <a:pPr algn="just"/>
            <a:r>
              <a:rPr lang="en-US" dirty="0"/>
              <a:t>When a user interacts with an application in the form of a keyboard movement, button click, mouse over, selecting from a drop-down list, typing in a textbox, etc. it generates an event</a:t>
            </a:r>
            <a:r>
              <a:rPr lang="en-US" dirty="0" smtClean="0"/>
              <a:t>.</a:t>
            </a:r>
            <a:r>
              <a:rPr lang="en-US" dirty="0"/>
              <a:t> These events need to be handled to perform some kind of action.</a:t>
            </a:r>
            <a:endParaRPr lang="en-IN" dirty="0"/>
          </a:p>
        </p:txBody>
      </p:sp>
      <p:sp>
        <p:nvSpPr>
          <p:cNvPr id="5" name="Rectangle 4"/>
          <p:cNvSpPr/>
          <p:nvPr/>
        </p:nvSpPr>
        <p:spPr>
          <a:xfrm>
            <a:off x="457200" y="1504950"/>
            <a:ext cx="4189224" cy="369332"/>
          </a:xfrm>
          <a:prstGeom prst="rect">
            <a:avLst/>
          </a:prstGeom>
        </p:spPr>
        <p:txBody>
          <a:bodyPr wrap="none">
            <a:spAutoFit/>
          </a:bodyPr>
          <a:lstStyle/>
          <a:p>
            <a:r>
              <a:rPr lang="en-US" b="1" dirty="0"/>
              <a:t>How Does Event Binding work in Angular?</a:t>
            </a:r>
            <a:endParaRPr lang="en-IN" b="1" dirty="0"/>
          </a:p>
        </p:txBody>
      </p:sp>
      <p:pic>
        <p:nvPicPr>
          <p:cNvPr id="6" name="Picture 5"/>
          <p:cNvPicPr>
            <a:picLocks noChangeAspect="1"/>
          </p:cNvPicPr>
          <p:nvPr/>
        </p:nvPicPr>
        <p:blipFill>
          <a:blip r:embed="rId2"/>
          <a:stretch>
            <a:fillRect/>
          </a:stretch>
        </p:blipFill>
        <p:spPr>
          <a:xfrm>
            <a:off x="496370" y="1946413"/>
            <a:ext cx="4457700" cy="485775"/>
          </a:xfrm>
          <a:prstGeom prst="rect">
            <a:avLst/>
          </a:prstGeom>
        </p:spPr>
      </p:pic>
      <p:sp>
        <p:nvSpPr>
          <p:cNvPr id="7" name="Rectangle 6"/>
          <p:cNvSpPr/>
          <p:nvPr/>
        </p:nvSpPr>
        <p:spPr>
          <a:xfrm>
            <a:off x="439220" y="2724150"/>
            <a:ext cx="8323780" cy="646331"/>
          </a:xfrm>
          <a:prstGeom prst="rect">
            <a:avLst/>
          </a:prstGeom>
          <a:solidFill>
            <a:schemeClr val="accent5">
              <a:lumMod val="20000"/>
              <a:lumOff val="80000"/>
            </a:schemeClr>
          </a:solidFill>
        </p:spPr>
        <p:txBody>
          <a:bodyPr wrap="square">
            <a:spAutoFit/>
          </a:bodyPr>
          <a:lstStyle/>
          <a:p>
            <a:r>
              <a:rPr lang="en-US" dirty="0"/>
              <a:t>With event binding, you can also use the on- prefix alternative as shown </a:t>
            </a:r>
            <a:r>
              <a:rPr lang="en-US" dirty="0" smtClean="0"/>
              <a:t>below .This </a:t>
            </a:r>
            <a:r>
              <a:rPr lang="en-US" dirty="0"/>
              <a:t>is known as the canonical form. </a:t>
            </a:r>
            <a:endParaRPr lang="en-IN" dirty="0"/>
          </a:p>
        </p:txBody>
      </p:sp>
      <p:pic>
        <p:nvPicPr>
          <p:cNvPr id="8" name="Picture 7"/>
          <p:cNvPicPr>
            <a:picLocks noChangeAspect="1"/>
          </p:cNvPicPr>
          <p:nvPr/>
        </p:nvPicPr>
        <p:blipFill>
          <a:blip r:embed="rId3"/>
          <a:stretch>
            <a:fillRect/>
          </a:stretch>
        </p:blipFill>
        <p:spPr>
          <a:xfrm>
            <a:off x="496370" y="3571020"/>
            <a:ext cx="4581525" cy="447675"/>
          </a:xfrm>
          <a:prstGeom prst="rect">
            <a:avLst/>
          </a:prstGeom>
        </p:spPr>
      </p:pic>
    </p:spTree>
    <p:extLst>
      <p:ext uri="{BB962C8B-B14F-4D97-AF65-F5344CB8AC3E}">
        <p14:creationId xmlns:p14="http://schemas.microsoft.com/office/powerpoint/2010/main" val="363460877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2038350"/>
            <a:ext cx="5181600" cy="1107996"/>
          </a:xfrm>
        </p:spPr>
        <p:txBody>
          <a:bodyPr/>
          <a:lstStyle/>
          <a:p>
            <a:r>
              <a:rPr lang="en-IN" sz="3600" b="1" dirty="0">
                <a:solidFill>
                  <a:srgbClr val="0070C0"/>
                </a:solidFill>
              </a:rPr>
              <a:t>Angular Two Way </a:t>
            </a:r>
            <a:r>
              <a:rPr lang="en-IN" sz="3600" b="1" dirty="0" smtClean="0">
                <a:solidFill>
                  <a:srgbClr val="0070C0"/>
                </a:solidFill>
              </a:rPr>
              <a:t>Binding</a:t>
            </a:r>
            <a:endParaRPr lang="en-IN" sz="3600" b="1" dirty="0">
              <a:solidFill>
                <a:srgbClr val="0070C0"/>
              </a:solidFill>
            </a:endParaRPr>
          </a:p>
        </p:txBody>
      </p:sp>
    </p:spTree>
    <p:extLst>
      <p:ext uri="{BB962C8B-B14F-4D97-AF65-F5344CB8AC3E}">
        <p14:creationId xmlns:p14="http://schemas.microsoft.com/office/powerpoint/2010/main" val="425822087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666750"/>
            <a:ext cx="8153400" cy="646331"/>
          </a:xfrm>
          <a:prstGeom prst="rect">
            <a:avLst/>
          </a:prstGeom>
          <a:solidFill>
            <a:schemeClr val="accent5">
              <a:lumMod val="20000"/>
              <a:lumOff val="80000"/>
            </a:schemeClr>
          </a:solidFill>
        </p:spPr>
        <p:txBody>
          <a:bodyPr wrap="square">
            <a:spAutoFit/>
          </a:bodyPr>
          <a:lstStyle/>
          <a:p>
            <a:r>
              <a:rPr lang="en-US" dirty="0"/>
              <a:t>The most popular and widely used data binding mechanism in Angular Application is two-way data binding.</a:t>
            </a:r>
            <a:endParaRPr lang="en-IN" dirty="0"/>
          </a:p>
        </p:txBody>
      </p:sp>
      <p:sp>
        <p:nvSpPr>
          <p:cNvPr id="4" name="Rectangle 3"/>
          <p:cNvSpPr/>
          <p:nvPr/>
        </p:nvSpPr>
        <p:spPr>
          <a:xfrm>
            <a:off x="457200" y="1504950"/>
            <a:ext cx="8153400" cy="1200329"/>
          </a:xfrm>
          <a:prstGeom prst="rect">
            <a:avLst/>
          </a:prstGeom>
          <a:solidFill>
            <a:schemeClr val="accent5">
              <a:lumMod val="20000"/>
              <a:lumOff val="80000"/>
            </a:schemeClr>
          </a:solidFill>
        </p:spPr>
        <p:txBody>
          <a:bodyPr wrap="square">
            <a:spAutoFit/>
          </a:bodyPr>
          <a:lstStyle/>
          <a:p>
            <a:pPr algn="just"/>
            <a:r>
              <a:rPr lang="en-US" dirty="0"/>
              <a:t>The two-way data binding is basically used in the input type </a:t>
            </a:r>
            <a:r>
              <a:rPr lang="en-US" dirty="0" smtClean="0"/>
              <a:t>field </a:t>
            </a:r>
            <a:r>
              <a:rPr lang="en-US" dirty="0"/>
              <a:t>or any form element where the user type or provide any value or change any control value on the one side and on the other side, the same automatically updated into the component variables and vice-versa is also true.</a:t>
            </a:r>
            <a:endParaRPr lang="en-IN" dirty="0"/>
          </a:p>
        </p:txBody>
      </p:sp>
      <p:pic>
        <p:nvPicPr>
          <p:cNvPr id="5" name="Picture 4"/>
          <p:cNvPicPr>
            <a:picLocks noChangeAspect="1"/>
          </p:cNvPicPr>
          <p:nvPr/>
        </p:nvPicPr>
        <p:blipFill>
          <a:blip r:embed="rId2"/>
          <a:stretch>
            <a:fillRect/>
          </a:stretch>
        </p:blipFill>
        <p:spPr>
          <a:xfrm>
            <a:off x="533400" y="2897148"/>
            <a:ext cx="7924800" cy="1628775"/>
          </a:xfrm>
          <a:prstGeom prst="rect">
            <a:avLst/>
          </a:prstGeom>
        </p:spPr>
      </p:pic>
      <p:sp>
        <p:nvSpPr>
          <p:cNvPr id="6" name="Rectangle 5"/>
          <p:cNvSpPr/>
          <p:nvPr/>
        </p:nvSpPr>
        <p:spPr>
          <a:xfrm>
            <a:off x="3886200" y="3638550"/>
            <a:ext cx="1524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4736168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438150"/>
            <a:ext cx="8458200" cy="1200329"/>
          </a:xfrm>
          <a:prstGeom prst="rect">
            <a:avLst/>
          </a:prstGeom>
        </p:spPr>
        <p:txBody>
          <a:bodyPr wrap="square">
            <a:spAutoFit/>
          </a:bodyPr>
          <a:lstStyle/>
          <a:p>
            <a:r>
              <a:rPr lang="en-US" dirty="0"/>
              <a:t>The two-way data binding in Angular is actually a combination of Property Binding and Event Binding. </a:t>
            </a:r>
            <a:endParaRPr lang="en-US" dirty="0" smtClean="0"/>
          </a:p>
          <a:p>
            <a:endParaRPr lang="en-US" dirty="0"/>
          </a:p>
          <a:p>
            <a:r>
              <a:rPr lang="en-US" dirty="0" smtClean="0"/>
              <a:t>The </a:t>
            </a:r>
            <a:r>
              <a:rPr lang="en-US" dirty="0"/>
              <a:t>Syntax is given below:</a:t>
            </a:r>
            <a:endParaRPr lang="en-IN" dirty="0"/>
          </a:p>
        </p:txBody>
      </p:sp>
      <p:sp>
        <p:nvSpPr>
          <p:cNvPr id="5" name="Rectangle 4"/>
          <p:cNvSpPr/>
          <p:nvPr/>
        </p:nvSpPr>
        <p:spPr>
          <a:xfrm>
            <a:off x="457200" y="1809750"/>
            <a:ext cx="8382000" cy="369332"/>
          </a:xfrm>
          <a:prstGeom prst="rect">
            <a:avLst/>
          </a:prstGeom>
          <a:solidFill>
            <a:schemeClr val="accent5">
              <a:lumMod val="20000"/>
              <a:lumOff val="80000"/>
            </a:schemeClr>
          </a:solidFill>
        </p:spPr>
        <p:txBody>
          <a:bodyPr wrap="square">
            <a:spAutoFit/>
          </a:bodyPr>
          <a:lstStyle/>
          <a:p>
            <a:r>
              <a:rPr lang="en-IN" dirty="0"/>
              <a:t>&lt;input [value] = ‘</a:t>
            </a:r>
            <a:r>
              <a:rPr lang="en-IN" dirty="0" smtClean="0"/>
              <a:t>data’ </a:t>
            </a:r>
            <a:r>
              <a:rPr lang="en-IN" dirty="0"/>
              <a:t>(input) = ‘data = $event.target.value’&gt;</a:t>
            </a:r>
          </a:p>
        </p:txBody>
      </p:sp>
    </p:spTree>
    <p:extLst>
      <p:ext uri="{BB962C8B-B14F-4D97-AF65-F5344CB8AC3E}">
        <p14:creationId xmlns:p14="http://schemas.microsoft.com/office/powerpoint/2010/main" val="19329760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285750"/>
            <a:ext cx="4280146" cy="369332"/>
          </a:xfrm>
          <a:prstGeom prst="rect">
            <a:avLst/>
          </a:prstGeom>
        </p:spPr>
        <p:txBody>
          <a:bodyPr wrap="none">
            <a:spAutoFit/>
          </a:bodyPr>
          <a:lstStyle/>
          <a:p>
            <a:r>
              <a:rPr lang="en-US" b="1" dirty="0"/>
              <a:t>Two-Way Binding using ngModel Directive:</a:t>
            </a:r>
            <a:endParaRPr lang="en-IN" b="1" dirty="0"/>
          </a:p>
        </p:txBody>
      </p:sp>
      <p:sp>
        <p:nvSpPr>
          <p:cNvPr id="4" name="Rectangle 3"/>
          <p:cNvSpPr/>
          <p:nvPr/>
        </p:nvSpPr>
        <p:spPr>
          <a:xfrm>
            <a:off x="381000" y="904793"/>
            <a:ext cx="7973602" cy="646331"/>
          </a:xfrm>
          <a:prstGeom prst="rect">
            <a:avLst/>
          </a:prstGeom>
          <a:solidFill>
            <a:schemeClr val="accent5">
              <a:lumMod val="20000"/>
              <a:lumOff val="80000"/>
            </a:schemeClr>
          </a:solidFill>
        </p:spPr>
        <p:txBody>
          <a:bodyPr wrap="square">
            <a:spAutoFit/>
          </a:bodyPr>
          <a:lstStyle/>
          <a:p>
            <a:pPr marL="285750" indent="-285750" algn="just">
              <a:buFont typeface="Arial" panose="020B0604020202020204" pitchFamily="34" charset="0"/>
              <a:buChar char="•"/>
            </a:pPr>
            <a:r>
              <a:rPr lang="en-US" dirty="0"/>
              <a:t>The ngModel directive combines the square brackets of property binding with the parentheses of event binding in a single notation.</a:t>
            </a:r>
            <a:endParaRPr lang="en-IN" dirty="0"/>
          </a:p>
        </p:txBody>
      </p:sp>
      <p:sp>
        <p:nvSpPr>
          <p:cNvPr id="5" name="Rectangle 4"/>
          <p:cNvSpPr/>
          <p:nvPr/>
        </p:nvSpPr>
        <p:spPr>
          <a:xfrm>
            <a:off x="381000" y="1781949"/>
            <a:ext cx="797360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US" dirty="0"/>
              <a:t>The syntax to use ngModel for two-way data binding is given below.</a:t>
            </a:r>
            <a:endParaRPr lang="en-IN" dirty="0"/>
          </a:p>
        </p:txBody>
      </p:sp>
      <p:sp>
        <p:nvSpPr>
          <p:cNvPr id="6" name="Rectangle 5"/>
          <p:cNvSpPr/>
          <p:nvPr/>
        </p:nvSpPr>
        <p:spPr>
          <a:xfrm>
            <a:off x="381000" y="2554305"/>
            <a:ext cx="2827056" cy="369332"/>
          </a:xfrm>
          <a:prstGeom prst="rect">
            <a:avLst/>
          </a:prstGeom>
          <a:solidFill>
            <a:schemeClr val="accent3">
              <a:lumMod val="60000"/>
              <a:lumOff val="40000"/>
            </a:schemeClr>
          </a:solidFill>
        </p:spPr>
        <p:txBody>
          <a:bodyPr wrap="none">
            <a:spAutoFit/>
          </a:bodyPr>
          <a:lstStyle/>
          <a:p>
            <a:r>
              <a:rPr lang="en-IN" dirty="0"/>
              <a:t>&lt;input [(ngModel)] = ‘data’&gt;</a:t>
            </a:r>
          </a:p>
        </p:txBody>
      </p:sp>
      <p:pic>
        <p:nvPicPr>
          <p:cNvPr id="7" name="Picture 6"/>
          <p:cNvPicPr>
            <a:picLocks noChangeAspect="1"/>
          </p:cNvPicPr>
          <p:nvPr/>
        </p:nvPicPr>
        <p:blipFill>
          <a:blip r:embed="rId2"/>
          <a:stretch>
            <a:fillRect/>
          </a:stretch>
        </p:blipFill>
        <p:spPr>
          <a:xfrm>
            <a:off x="381000" y="3294768"/>
            <a:ext cx="6505575" cy="1447800"/>
          </a:xfrm>
          <a:prstGeom prst="rect">
            <a:avLst/>
          </a:prstGeom>
        </p:spPr>
      </p:pic>
    </p:spTree>
    <p:extLst>
      <p:ext uri="{BB962C8B-B14F-4D97-AF65-F5344CB8AC3E}">
        <p14:creationId xmlns:p14="http://schemas.microsoft.com/office/powerpoint/2010/main" val="404424935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57200" y="742950"/>
            <a:ext cx="8229600" cy="3371136"/>
          </a:xfrm>
          <a:prstGeom prst="roundRect">
            <a:avLst/>
          </a:prstGeom>
          <a:solidFill>
            <a:schemeClr val="tx1"/>
          </a:solidFill>
        </p:spPr>
        <p:txBody>
          <a:bodyPr wrap="square">
            <a:spAutoFit/>
          </a:bodyPr>
          <a:lstStyle/>
          <a:p>
            <a:r>
              <a:rPr lang="en-IN" sz="1600" dirty="0">
                <a:solidFill>
                  <a:schemeClr val="bg1"/>
                </a:solidFill>
              </a:rPr>
              <a:t>import { Component } from '@angular/core';</a:t>
            </a:r>
          </a:p>
          <a:p>
            <a:r>
              <a:rPr lang="en-IN" sz="1600" dirty="0">
                <a:solidFill>
                  <a:schemeClr val="bg1"/>
                </a:solidFill>
              </a:rPr>
              <a:t>@Component({</a:t>
            </a:r>
          </a:p>
          <a:p>
            <a:r>
              <a:rPr lang="en-IN" sz="1600" dirty="0">
                <a:solidFill>
                  <a:schemeClr val="bg1"/>
                </a:solidFill>
              </a:rPr>
              <a:t>  selector: 'app-root',</a:t>
            </a:r>
          </a:p>
          <a:p>
            <a:r>
              <a:rPr lang="en-IN" sz="1600" dirty="0">
                <a:solidFill>
                  <a:schemeClr val="bg1"/>
                </a:solidFill>
              </a:rPr>
              <a:t>  template: `&lt;div&gt;</a:t>
            </a:r>
          </a:p>
          <a:p>
            <a:r>
              <a:rPr lang="en-IN" sz="1600" dirty="0">
                <a:solidFill>
                  <a:schemeClr val="bg1"/>
                </a:solidFill>
              </a:rPr>
              <a:t>              Name : &lt;input  </a:t>
            </a:r>
            <a:r>
              <a:rPr lang="en-IN" sz="1600" dirty="0" smtClean="0">
                <a:solidFill>
                  <a:schemeClr val="bg1"/>
                </a:solidFill>
              </a:rPr>
              <a:t>[(ngModel)]=‘Name’&gt;</a:t>
            </a:r>
            <a:endParaRPr lang="en-IN" sz="1600" dirty="0">
              <a:solidFill>
                <a:schemeClr val="bg1"/>
              </a:solidFill>
            </a:endParaRPr>
          </a:p>
          <a:p>
            <a:r>
              <a:rPr lang="en-IN" sz="1600" dirty="0">
                <a:solidFill>
                  <a:schemeClr val="bg1"/>
                </a:solidFill>
              </a:rPr>
              <a:t>              &lt;br&gt;</a:t>
            </a:r>
          </a:p>
          <a:p>
            <a:r>
              <a:rPr lang="en-IN" sz="1600" dirty="0">
                <a:solidFill>
                  <a:schemeClr val="bg1"/>
                </a:solidFill>
              </a:rPr>
              <a:t>              You entered : {{Name}}</a:t>
            </a:r>
          </a:p>
          <a:p>
            <a:r>
              <a:rPr lang="en-IN" sz="1600" dirty="0">
                <a:solidFill>
                  <a:schemeClr val="bg1"/>
                </a:solidFill>
              </a:rPr>
              <a:t>            &lt;/div&gt;`</a:t>
            </a:r>
          </a:p>
          <a:p>
            <a:r>
              <a:rPr lang="en-IN" sz="1600" dirty="0">
                <a:solidFill>
                  <a:schemeClr val="bg1"/>
                </a:solidFill>
              </a:rPr>
              <a:t>})</a:t>
            </a:r>
          </a:p>
          <a:p>
            <a:r>
              <a:rPr lang="en-IN" sz="1600" dirty="0">
                <a:solidFill>
                  <a:schemeClr val="bg1"/>
                </a:solidFill>
              </a:rPr>
              <a:t>export class AppComponent {</a:t>
            </a:r>
          </a:p>
          <a:p>
            <a:r>
              <a:rPr lang="en-IN" sz="1600" dirty="0">
                <a:solidFill>
                  <a:schemeClr val="bg1"/>
                </a:solidFill>
              </a:rPr>
              <a:t>  Name: string = </a:t>
            </a:r>
            <a:r>
              <a:rPr lang="en-IN" sz="1600" dirty="0" smtClean="0">
                <a:solidFill>
                  <a:schemeClr val="bg1"/>
                </a:solidFill>
              </a:rPr>
              <a:t>‘ Alok ';</a:t>
            </a:r>
            <a:endParaRPr lang="en-IN" sz="1600" dirty="0">
              <a:solidFill>
                <a:schemeClr val="bg1"/>
              </a:solidFill>
            </a:endParaRPr>
          </a:p>
          <a:p>
            <a:r>
              <a:rPr lang="en-IN" sz="1600" dirty="0">
                <a:solidFill>
                  <a:schemeClr val="bg1"/>
                </a:solidFill>
              </a:rPr>
              <a:t>}</a:t>
            </a:r>
          </a:p>
        </p:txBody>
      </p:sp>
    </p:spTree>
    <p:extLst>
      <p:ext uri="{BB962C8B-B14F-4D97-AF65-F5344CB8AC3E}">
        <p14:creationId xmlns:p14="http://schemas.microsoft.com/office/powerpoint/2010/main" val="39028946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533400" y="361950"/>
            <a:ext cx="8324850" cy="1266825"/>
          </a:xfrm>
          <a:prstGeom prst="rect">
            <a:avLst/>
          </a:prstGeom>
        </p:spPr>
      </p:pic>
      <p:sp>
        <p:nvSpPr>
          <p:cNvPr id="4" name="Rectangle 3"/>
          <p:cNvSpPr/>
          <p:nvPr/>
        </p:nvSpPr>
        <p:spPr>
          <a:xfrm>
            <a:off x="457200" y="1733550"/>
            <a:ext cx="3211457" cy="369332"/>
          </a:xfrm>
          <a:prstGeom prst="rect">
            <a:avLst/>
          </a:prstGeom>
        </p:spPr>
        <p:txBody>
          <a:bodyPr wrap="none">
            <a:spAutoFit/>
          </a:bodyPr>
          <a:lstStyle/>
          <a:p>
            <a:r>
              <a:rPr lang="en-US" b="1" dirty="0"/>
              <a:t>Steps to use ngModel Directive:</a:t>
            </a:r>
            <a:endParaRPr lang="en-IN" b="1" dirty="0"/>
          </a:p>
        </p:txBody>
      </p:sp>
      <p:sp>
        <p:nvSpPr>
          <p:cNvPr id="5" name="Rectangle 4"/>
          <p:cNvSpPr/>
          <p:nvPr/>
        </p:nvSpPr>
        <p:spPr>
          <a:xfrm>
            <a:off x="533400" y="2202306"/>
            <a:ext cx="8324850" cy="2031325"/>
          </a:xfrm>
          <a:prstGeom prst="rect">
            <a:avLst/>
          </a:prstGeom>
          <a:solidFill>
            <a:schemeClr val="accent5">
              <a:lumMod val="20000"/>
              <a:lumOff val="80000"/>
            </a:schemeClr>
          </a:solidFill>
        </p:spPr>
        <p:txBody>
          <a:bodyPr wrap="square">
            <a:spAutoFit/>
          </a:bodyPr>
          <a:lstStyle/>
          <a:p>
            <a:pPr marL="342900" indent="-342900">
              <a:buAutoNum type="arabicPeriod"/>
            </a:pPr>
            <a:r>
              <a:rPr lang="en-US" dirty="0" smtClean="0"/>
              <a:t>Open </a:t>
            </a:r>
            <a:r>
              <a:rPr lang="en-US" dirty="0"/>
              <a:t>app.module.ts </a:t>
            </a:r>
            <a:r>
              <a:rPr lang="en-US" dirty="0" smtClean="0"/>
              <a:t>file</a:t>
            </a:r>
          </a:p>
          <a:p>
            <a:endParaRPr lang="en-US" dirty="0"/>
          </a:p>
          <a:p>
            <a:r>
              <a:rPr lang="en-US" dirty="0"/>
              <a:t>2. Include the following import statement in it</a:t>
            </a:r>
          </a:p>
          <a:p>
            <a:r>
              <a:rPr lang="en-US" dirty="0"/>
              <a:t>       import { FormsModule } from ‘@angular/forms</a:t>
            </a:r>
            <a:r>
              <a:rPr lang="en-US" dirty="0" smtClean="0"/>
              <a:t>’;</a:t>
            </a:r>
          </a:p>
          <a:p>
            <a:endParaRPr lang="en-US" dirty="0"/>
          </a:p>
          <a:p>
            <a:r>
              <a:rPr lang="en-US" dirty="0"/>
              <a:t>3. Also, include FormsModule in the ‘imports’ array of @NgModule</a:t>
            </a:r>
          </a:p>
          <a:p>
            <a:r>
              <a:rPr lang="en-US" dirty="0"/>
              <a:t>       imports: [BrowserModule, FormsModule]</a:t>
            </a:r>
            <a:endParaRPr lang="en-IN" dirty="0"/>
          </a:p>
        </p:txBody>
      </p:sp>
    </p:spTree>
    <p:extLst>
      <p:ext uri="{BB962C8B-B14F-4D97-AF65-F5344CB8AC3E}">
        <p14:creationId xmlns:p14="http://schemas.microsoft.com/office/powerpoint/2010/main" val="219861839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91100" y="209550"/>
            <a:ext cx="5791200" cy="369332"/>
          </a:xfrm>
          <a:prstGeom prst="rect">
            <a:avLst/>
          </a:prstGeom>
        </p:spPr>
        <p:txBody>
          <a:bodyPr wrap="square">
            <a:spAutoFit/>
          </a:bodyPr>
          <a:lstStyle/>
          <a:p>
            <a:r>
              <a:rPr lang="en-US" b="1" dirty="0" smtClean="0">
                <a:latin typeface="Söhne"/>
              </a:rPr>
              <a:t>Case Study : </a:t>
            </a:r>
            <a:r>
              <a:rPr lang="en-US" b="1" dirty="0">
                <a:latin typeface="Söhne"/>
              </a:rPr>
              <a:t>Product Management System</a:t>
            </a:r>
            <a:endParaRPr lang="en-US" b="1" i="0" dirty="0">
              <a:effectLst/>
              <a:latin typeface="Söhne"/>
            </a:endParaRPr>
          </a:p>
        </p:txBody>
      </p:sp>
      <p:sp>
        <p:nvSpPr>
          <p:cNvPr id="10" name="Rectangle 9"/>
          <p:cNvSpPr/>
          <p:nvPr/>
        </p:nvSpPr>
        <p:spPr>
          <a:xfrm>
            <a:off x="381000" y="819150"/>
            <a:ext cx="8625155" cy="3323987"/>
          </a:xfrm>
          <a:prstGeom prst="rect">
            <a:avLst/>
          </a:prstGeom>
        </p:spPr>
        <p:txBody>
          <a:bodyPr wrap="square">
            <a:spAutoFit/>
          </a:bodyPr>
          <a:lstStyle/>
          <a:p>
            <a:r>
              <a:rPr lang="en-US" b="1" dirty="0">
                <a:latin typeface="Söhne"/>
              </a:rPr>
              <a:t>Requirements:</a:t>
            </a:r>
          </a:p>
          <a:p>
            <a:pPr>
              <a:lnSpc>
                <a:spcPct val="150000"/>
              </a:lnSpc>
              <a:buFont typeface="+mj-lt"/>
              <a:buAutoNum type="arabicPeriod"/>
            </a:pPr>
            <a:r>
              <a:rPr lang="en-US" sz="1600" b="1" dirty="0">
                <a:solidFill>
                  <a:srgbClr val="374151"/>
                </a:solidFill>
                <a:latin typeface="Söhne"/>
              </a:rPr>
              <a:t>Display Product List:</a:t>
            </a:r>
            <a:endParaRPr lang="en-US" sz="1600" dirty="0">
              <a:solidFill>
                <a:srgbClr val="374151"/>
              </a:solidFill>
              <a:latin typeface="Söhne"/>
            </a:endParaRPr>
          </a:p>
          <a:p>
            <a:pPr lvl="1">
              <a:lnSpc>
                <a:spcPct val="150000"/>
              </a:lnSpc>
            </a:pPr>
            <a:r>
              <a:rPr lang="en-US" sz="1600" dirty="0">
                <a:solidFill>
                  <a:srgbClr val="374151"/>
                </a:solidFill>
                <a:latin typeface="Söhne"/>
              </a:rPr>
              <a:t>Display a list of products with their names, prices, and quantities.</a:t>
            </a:r>
          </a:p>
          <a:p>
            <a:pPr>
              <a:lnSpc>
                <a:spcPct val="150000"/>
              </a:lnSpc>
              <a:buFont typeface="+mj-lt"/>
              <a:buAutoNum type="arabicPeriod"/>
            </a:pPr>
            <a:r>
              <a:rPr lang="en-US" sz="1600" b="1" dirty="0">
                <a:solidFill>
                  <a:srgbClr val="374151"/>
                </a:solidFill>
                <a:latin typeface="Söhne"/>
              </a:rPr>
              <a:t>Add New Product:</a:t>
            </a:r>
            <a:endParaRPr lang="en-US" sz="1600" dirty="0">
              <a:solidFill>
                <a:srgbClr val="374151"/>
              </a:solidFill>
              <a:latin typeface="Söhne"/>
            </a:endParaRPr>
          </a:p>
          <a:p>
            <a:pPr lvl="1">
              <a:lnSpc>
                <a:spcPct val="150000"/>
              </a:lnSpc>
            </a:pPr>
            <a:r>
              <a:rPr lang="en-US" sz="1600" dirty="0">
                <a:solidFill>
                  <a:srgbClr val="374151"/>
                </a:solidFill>
                <a:latin typeface="Söhne"/>
              </a:rPr>
              <a:t>Allow users to add new products to the system with a name, price, and initial quantity.</a:t>
            </a:r>
          </a:p>
          <a:p>
            <a:pPr>
              <a:lnSpc>
                <a:spcPct val="150000"/>
              </a:lnSpc>
              <a:buFont typeface="+mj-lt"/>
              <a:buAutoNum type="arabicPeriod"/>
            </a:pPr>
            <a:r>
              <a:rPr lang="en-US" sz="1600" b="1" dirty="0">
                <a:solidFill>
                  <a:srgbClr val="374151"/>
                </a:solidFill>
                <a:latin typeface="Söhne"/>
              </a:rPr>
              <a:t>Edit Product Details:</a:t>
            </a:r>
            <a:endParaRPr lang="en-US" sz="1600" dirty="0">
              <a:solidFill>
                <a:srgbClr val="374151"/>
              </a:solidFill>
              <a:latin typeface="Söhne"/>
            </a:endParaRPr>
          </a:p>
          <a:p>
            <a:pPr lvl="1">
              <a:lnSpc>
                <a:spcPct val="150000"/>
              </a:lnSpc>
            </a:pPr>
            <a:r>
              <a:rPr lang="en-US" sz="1600" dirty="0">
                <a:solidFill>
                  <a:srgbClr val="374151"/>
                </a:solidFill>
                <a:latin typeface="Söhne"/>
              </a:rPr>
              <a:t>Enable users to edit the details (name, price, quantity) of existing products.</a:t>
            </a:r>
          </a:p>
          <a:p>
            <a:pPr>
              <a:lnSpc>
                <a:spcPct val="150000"/>
              </a:lnSpc>
              <a:buFont typeface="+mj-lt"/>
              <a:buAutoNum type="arabicPeriod"/>
            </a:pPr>
            <a:r>
              <a:rPr lang="en-US" sz="1600" b="1" dirty="0">
                <a:solidFill>
                  <a:srgbClr val="374151"/>
                </a:solidFill>
                <a:latin typeface="Söhne"/>
              </a:rPr>
              <a:t>Delete Product:</a:t>
            </a:r>
            <a:endParaRPr lang="en-US" sz="1600" dirty="0">
              <a:solidFill>
                <a:srgbClr val="374151"/>
              </a:solidFill>
              <a:latin typeface="Söhne"/>
            </a:endParaRPr>
          </a:p>
          <a:p>
            <a:pPr lvl="1">
              <a:lnSpc>
                <a:spcPct val="150000"/>
              </a:lnSpc>
            </a:pPr>
            <a:r>
              <a:rPr lang="en-US" sz="1600" dirty="0">
                <a:solidFill>
                  <a:srgbClr val="374151"/>
                </a:solidFill>
                <a:latin typeface="Söhne"/>
              </a:rPr>
              <a:t>Provide the ability to delete products from the system.</a:t>
            </a:r>
            <a:endParaRPr lang="en-US" sz="1600" b="0" i="0" dirty="0">
              <a:solidFill>
                <a:srgbClr val="374151"/>
              </a:solidFill>
              <a:effectLst/>
              <a:latin typeface="Söhne"/>
            </a:endParaRPr>
          </a:p>
        </p:txBody>
      </p:sp>
    </p:spTree>
    <p:extLst>
      <p:ext uri="{BB962C8B-B14F-4D97-AF65-F5344CB8AC3E}">
        <p14:creationId xmlns:p14="http://schemas.microsoft.com/office/powerpoint/2010/main" val="231849617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0" y="2038350"/>
            <a:ext cx="4800600" cy="677108"/>
          </a:xfrm>
        </p:spPr>
        <p:txBody>
          <a:bodyPr/>
          <a:lstStyle/>
          <a:p>
            <a:r>
              <a:rPr lang="en-IN" sz="4400" b="1" dirty="0">
                <a:solidFill>
                  <a:srgbClr val="0070C0"/>
                </a:solidFill>
              </a:rPr>
              <a:t>Angular </a:t>
            </a:r>
            <a:r>
              <a:rPr lang="en-IN" sz="4400" b="1" dirty="0" smtClean="0">
                <a:solidFill>
                  <a:srgbClr val="0070C0"/>
                </a:solidFill>
              </a:rPr>
              <a:t>Directives</a:t>
            </a:r>
            <a:endParaRPr lang="en-IN" sz="4400" b="1" dirty="0">
              <a:solidFill>
                <a:srgbClr val="0070C0"/>
              </a:solidFill>
            </a:endParaRPr>
          </a:p>
        </p:txBody>
      </p:sp>
    </p:spTree>
    <p:extLst>
      <p:ext uri="{BB962C8B-B14F-4D97-AF65-F5344CB8AC3E}">
        <p14:creationId xmlns:p14="http://schemas.microsoft.com/office/powerpoint/2010/main" val="705941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108" y="133350"/>
            <a:ext cx="6339155" cy="369332"/>
          </a:xfrm>
        </p:spPr>
        <p:txBody>
          <a:bodyPr/>
          <a:lstStyle/>
          <a:p>
            <a:r>
              <a:rPr lang="en-US" b="1" dirty="0">
                <a:solidFill>
                  <a:srgbClr val="0070C0"/>
                </a:solidFill>
              </a:rPr>
              <a:t>Types of Decorators</a:t>
            </a:r>
            <a:endParaRPr lang="en-IN" b="1" dirty="0">
              <a:solidFill>
                <a:srgbClr val="0070C0"/>
              </a:solidFill>
            </a:endParaRPr>
          </a:p>
        </p:txBody>
      </p:sp>
      <p:sp>
        <p:nvSpPr>
          <p:cNvPr id="3" name="Rectangle 2"/>
          <p:cNvSpPr/>
          <p:nvPr/>
        </p:nvSpPr>
        <p:spPr>
          <a:xfrm>
            <a:off x="248292" y="502682"/>
            <a:ext cx="8151687" cy="1477328"/>
          </a:xfrm>
          <a:prstGeom prst="rect">
            <a:avLst/>
          </a:prstGeom>
        </p:spPr>
        <p:txBody>
          <a:bodyPr wrap="square">
            <a:spAutoFit/>
          </a:bodyPr>
          <a:lstStyle/>
          <a:p>
            <a:pPr marL="285750" indent="-285750">
              <a:buFont typeface="Arial" panose="020B0604020202020204" pitchFamily="34" charset="0"/>
              <a:buChar char="•"/>
            </a:pPr>
            <a:r>
              <a:rPr lang="en-US" dirty="0"/>
              <a:t>Decorators are functions that are invoked by the JavaScript runtime when a class is defined</a:t>
            </a:r>
            <a:r>
              <a:rPr lang="en-US" dirty="0" smtClean="0"/>
              <a:t>.</a:t>
            </a:r>
          </a:p>
          <a:p>
            <a:pPr marL="285750" indent="-285750">
              <a:buFont typeface="Arial" panose="020B0604020202020204" pitchFamily="34" charset="0"/>
              <a:buChar char="•"/>
            </a:pPr>
            <a:r>
              <a:rPr lang="en-US" dirty="0"/>
              <a:t>Depending on what type of decorator is used, these decorator functions will be invoked with different arguments.</a:t>
            </a:r>
            <a:endParaRPr lang="en-IN" dirty="0"/>
          </a:p>
          <a:p>
            <a:r>
              <a:rPr lang="en-US" dirty="0" smtClean="0"/>
              <a:t> </a:t>
            </a:r>
            <a:endParaRPr lang="en-IN" dirty="0"/>
          </a:p>
        </p:txBody>
      </p:sp>
      <p:sp>
        <p:nvSpPr>
          <p:cNvPr id="5" name="Round Diagonal Corner Rectangle 4"/>
          <p:cNvSpPr/>
          <p:nvPr/>
        </p:nvSpPr>
        <p:spPr>
          <a:xfrm>
            <a:off x="291101" y="1885950"/>
            <a:ext cx="8739883" cy="2996565"/>
          </a:xfrm>
          <a:prstGeom prst="round2DiagRect">
            <a:avLst/>
          </a:prstGeom>
          <a:solidFill>
            <a:schemeClr val="accent5">
              <a:lumMod val="20000"/>
              <a:lumOff val="80000"/>
            </a:schemeClr>
          </a:solidFill>
        </p:spPr>
        <p:txBody>
          <a:bodyPr wrap="square">
            <a:spAutoFit/>
          </a:bodyPr>
          <a:lstStyle/>
          <a:p>
            <a:pPr marL="342900" indent="-342900">
              <a:buFont typeface="Wingdings" panose="05000000000000000000" pitchFamily="2" charset="2"/>
              <a:buChar char="ü"/>
            </a:pPr>
            <a:r>
              <a:rPr lang="en-US" sz="2000" b="1" dirty="0">
                <a:solidFill>
                  <a:srgbClr val="002060"/>
                </a:solidFill>
              </a:rPr>
              <a:t>Class decorators: </a:t>
            </a:r>
            <a:endParaRPr lang="en-US" sz="2000" b="1" dirty="0" smtClean="0">
              <a:solidFill>
                <a:srgbClr val="002060"/>
              </a:solidFill>
            </a:endParaRPr>
          </a:p>
          <a:p>
            <a:r>
              <a:rPr lang="en-US" dirty="0" smtClean="0"/>
              <a:t>	These </a:t>
            </a:r>
            <a:r>
              <a:rPr lang="en-US" dirty="0"/>
              <a:t>are decorators that can be applied to a class definition</a:t>
            </a:r>
            <a:r>
              <a:rPr lang="en-US" dirty="0" smtClean="0"/>
              <a:t>.</a:t>
            </a:r>
            <a:endParaRPr lang="en-US" dirty="0"/>
          </a:p>
          <a:p>
            <a:pPr marL="342900" indent="-342900">
              <a:buFont typeface="Wingdings" panose="05000000000000000000" pitchFamily="2" charset="2"/>
              <a:buChar char="ü"/>
            </a:pPr>
            <a:r>
              <a:rPr lang="en-US" sz="2000" b="1" dirty="0">
                <a:solidFill>
                  <a:srgbClr val="002060"/>
                </a:solidFill>
              </a:rPr>
              <a:t>Property decorators: </a:t>
            </a:r>
            <a:endParaRPr lang="en-US" sz="2000" b="1" dirty="0" smtClean="0">
              <a:solidFill>
                <a:srgbClr val="002060"/>
              </a:solidFill>
            </a:endParaRPr>
          </a:p>
          <a:p>
            <a:r>
              <a:rPr lang="en-US" dirty="0" smtClean="0"/>
              <a:t>	These </a:t>
            </a:r>
            <a:r>
              <a:rPr lang="en-US" dirty="0"/>
              <a:t>are decorators that can be applied to a property within a class</a:t>
            </a:r>
            <a:r>
              <a:rPr lang="en-US" dirty="0" smtClean="0"/>
              <a:t>.</a:t>
            </a:r>
            <a:endParaRPr lang="en-US" dirty="0"/>
          </a:p>
          <a:p>
            <a:pPr marL="342900" indent="-342900">
              <a:buFont typeface="Wingdings" panose="05000000000000000000" pitchFamily="2" charset="2"/>
              <a:buChar char="ü"/>
            </a:pPr>
            <a:r>
              <a:rPr lang="en-US" sz="2000" b="1" dirty="0">
                <a:solidFill>
                  <a:srgbClr val="002060"/>
                </a:solidFill>
              </a:rPr>
              <a:t>Method decorators: </a:t>
            </a:r>
            <a:endParaRPr lang="en-US" sz="2000" b="1" dirty="0" smtClean="0">
              <a:solidFill>
                <a:srgbClr val="002060"/>
              </a:solidFill>
            </a:endParaRPr>
          </a:p>
          <a:p>
            <a:r>
              <a:rPr lang="en-US" dirty="0" smtClean="0"/>
              <a:t>	These </a:t>
            </a:r>
            <a:r>
              <a:rPr lang="en-US" dirty="0"/>
              <a:t>are decorators that can be applied to a method on a class</a:t>
            </a:r>
            <a:r>
              <a:rPr lang="en-US" dirty="0" smtClean="0"/>
              <a:t>.</a:t>
            </a:r>
            <a:endParaRPr lang="en-US" dirty="0"/>
          </a:p>
          <a:p>
            <a:pPr marL="342900" indent="-342900">
              <a:buFont typeface="Wingdings" panose="05000000000000000000" pitchFamily="2" charset="2"/>
              <a:buChar char="ü"/>
            </a:pPr>
            <a:r>
              <a:rPr lang="en-US" sz="2000" b="1" dirty="0">
                <a:solidFill>
                  <a:srgbClr val="002060"/>
                </a:solidFill>
              </a:rPr>
              <a:t>Parameter decorators: </a:t>
            </a:r>
            <a:endParaRPr lang="en-US" sz="2000" b="1" dirty="0" smtClean="0">
              <a:solidFill>
                <a:srgbClr val="002060"/>
              </a:solidFill>
            </a:endParaRPr>
          </a:p>
          <a:p>
            <a:r>
              <a:rPr lang="en-US" dirty="0" smtClean="0"/>
              <a:t>	These </a:t>
            </a:r>
            <a:r>
              <a:rPr lang="en-US" dirty="0"/>
              <a:t>are decorators that can be applied to a parameter of a method within a </a:t>
            </a:r>
            <a:endParaRPr lang="en-US" dirty="0" smtClean="0"/>
          </a:p>
          <a:p>
            <a:r>
              <a:rPr lang="en-US" dirty="0"/>
              <a:t> </a:t>
            </a:r>
            <a:r>
              <a:rPr lang="en-US" dirty="0" smtClean="0"/>
              <a:t>                 class</a:t>
            </a:r>
            <a:r>
              <a:rPr lang="en-US" dirty="0"/>
              <a:t>.</a:t>
            </a:r>
            <a:endParaRPr lang="en-IN" dirty="0"/>
          </a:p>
        </p:txBody>
      </p:sp>
    </p:spTree>
    <p:extLst>
      <p:ext uri="{BB962C8B-B14F-4D97-AF65-F5344CB8AC3E}">
        <p14:creationId xmlns:p14="http://schemas.microsoft.com/office/powerpoint/2010/main" val="211203191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514350"/>
            <a:ext cx="7924800" cy="1200329"/>
          </a:xfrm>
          <a:prstGeom prst="rect">
            <a:avLst/>
          </a:prstGeom>
        </p:spPr>
        <p:txBody>
          <a:bodyPr wrap="square">
            <a:spAutoFit/>
          </a:bodyPr>
          <a:lstStyle/>
          <a:p>
            <a:pPr marL="285750" indent="-285750" algn="just">
              <a:buFont typeface="Arial" panose="020B0604020202020204" pitchFamily="34" charset="0"/>
              <a:buChar char="•"/>
            </a:pPr>
            <a:r>
              <a:rPr lang="en-US" dirty="0"/>
              <a:t>The Angular directive helps us to manipulate the DOM. You can change the appearance, behavior, or layout of a DOM element using the Directives. </a:t>
            </a:r>
            <a:endParaRPr lang="en-US" dirty="0" smtClean="0"/>
          </a:p>
          <a:p>
            <a:pPr algn="just"/>
            <a:endParaRPr lang="en-US" dirty="0" smtClean="0"/>
          </a:p>
          <a:p>
            <a:pPr marL="285750" indent="-285750" algn="just">
              <a:buFont typeface="Arial" panose="020B0604020202020204" pitchFamily="34" charset="0"/>
              <a:buChar char="•"/>
            </a:pPr>
            <a:r>
              <a:rPr lang="en-US" dirty="0"/>
              <a:t>There are three kinds of directives in Angular:</a:t>
            </a:r>
            <a:endParaRPr lang="en-IN" dirty="0"/>
          </a:p>
        </p:txBody>
      </p:sp>
      <p:pic>
        <p:nvPicPr>
          <p:cNvPr id="6" name="Picture 5"/>
          <p:cNvPicPr>
            <a:picLocks noChangeAspect="1"/>
          </p:cNvPicPr>
          <p:nvPr/>
        </p:nvPicPr>
        <p:blipFill>
          <a:blip r:embed="rId2"/>
          <a:stretch>
            <a:fillRect/>
          </a:stretch>
        </p:blipFill>
        <p:spPr>
          <a:xfrm>
            <a:off x="2131211" y="2038350"/>
            <a:ext cx="4576778" cy="2281238"/>
          </a:xfrm>
          <a:prstGeom prst="rect">
            <a:avLst/>
          </a:prstGeom>
        </p:spPr>
      </p:pic>
    </p:spTree>
    <p:extLst>
      <p:ext uri="{BB962C8B-B14F-4D97-AF65-F5344CB8AC3E}">
        <p14:creationId xmlns:p14="http://schemas.microsoft.com/office/powerpoint/2010/main" val="266621708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14350"/>
            <a:ext cx="3428492" cy="369332"/>
          </a:xfrm>
        </p:spPr>
        <p:txBody>
          <a:bodyPr/>
          <a:lstStyle/>
          <a:p>
            <a:r>
              <a:rPr lang="en-IN" b="1" dirty="0">
                <a:solidFill>
                  <a:srgbClr val="0070C0"/>
                </a:solidFill>
              </a:rPr>
              <a:t>Structural Directives</a:t>
            </a:r>
            <a:r>
              <a:rPr lang="en-IN" b="1" dirty="0" smtClean="0">
                <a:solidFill>
                  <a:srgbClr val="0070C0"/>
                </a:solidFill>
              </a:rPr>
              <a:t>:</a:t>
            </a:r>
            <a:endParaRPr lang="en-IN" dirty="0">
              <a:solidFill>
                <a:srgbClr val="0070C0"/>
              </a:solidFill>
            </a:endParaRPr>
          </a:p>
        </p:txBody>
      </p:sp>
      <p:sp>
        <p:nvSpPr>
          <p:cNvPr id="4" name="Rectangle 3"/>
          <p:cNvSpPr/>
          <p:nvPr/>
        </p:nvSpPr>
        <p:spPr>
          <a:xfrm>
            <a:off x="457200" y="1158811"/>
            <a:ext cx="7315200" cy="646331"/>
          </a:xfrm>
          <a:prstGeom prst="rect">
            <a:avLst/>
          </a:prstGeom>
        </p:spPr>
        <p:txBody>
          <a:bodyPr wrap="square">
            <a:spAutoFit/>
          </a:bodyPr>
          <a:lstStyle/>
          <a:p>
            <a:pPr algn="just"/>
            <a:r>
              <a:rPr lang="en-US" dirty="0"/>
              <a:t>Structural directives can change the DOM layout by adding and removing DOM elements. All structural Directives are preceded by Asterix symbol</a:t>
            </a:r>
            <a:endParaRPr lang="en-IN" dirty="0"/>
          </a:p>
        </p:txBody>
      </p:sp>
      <p:sp>
        <p:nvSpPr>
          <p:cNvPr id="5" name="Rectangle 4"/>
          <p:cNvSpPr/>
          <p:nvPr/>
        </p:nvSpPr>
        <p:spPr>
          <a:xfrm>
            <a:off x="457200" y="2726604"/>
            <a:ext cx="6172200" cy="369332"/>
          </a:xfrm>
          <a:prstGeom prst="rect">
            <a:avLst/>
          </a:prstGeom>
        </p:spPr>
        <p:txBody>
          <a:bodyPr wrap="square">
            <a:spAutoFit/>
          </a:bodyPr>
          <a:lstStyle/>
          <a:p>
            <a:r>
              <a:rPr lang="en-US" dirty="0" smtClean="0"/>
              <a:t> </a:t>
            </a:r>
            <a:endParaRPr lang="en-IN" dirty="0"/>
          </a:p>
        </p:txBody>
      </p:sp>
      <p:sp>
        <p:nvSpPr>
          <p:cNvPr id="6" name="Round Diagonal Corner Rectangle 5"/>
          <p:cNvSpPr/>
          <p:nvPr/>
        </p:nvSpPr>
        <p:spPr>
          <a:xfrm>
            <a:off x="533400" y="3449464"/>
            <a:ext cx="2667000" cy="408623"/>
          </a:xfrm>
          <a:prstGeom prst="round2DiagRect">
            <a:avLst/>
          </a:prstGeom>
          <a:solidFill>
            <a:schemeClr val="accent5">
              <a:lumMod val="60000"/>
              <a:lumOff val="40000"/>
            </a:schemeClr>
          </a:solidFill>
        </p:spPr>
        <p:txBody>
          <a:bodyPr wrap="square">
            <a:spAutoFit/>
          </a:bodyPr>
          <a:lstStyle/>
          <a:p>
            <a:r>
              <a:rPr lang="en-IN" dirty="0"/>
              <a:t>NgFor (*ngFor</a:t>
            </a:r>
            <a:r>
              <a:rPr lang="en-IN" dirty="0" smtClean="0"/>
              <a:t>)</a:t>
            </a:r>
            <a:endParaRPr lang="en-IN" dirty="0"/>
          </a:p>
        </p:txBody>
      </p:sp>
      <p:sp>
        <p:nvSpPr>
          <p:cNvPr id="7" name="Round Diagonal Corner Rectangle 6"/>
          <p:cNvSpPr/>
          <p:nvPr/>
        </p:nvSpPr>
        <p:spPr>
          <a:xfrm>
            <a:off x="533400" y="2758315"/>
            <a:ext cx="2667000" cy="408623"/>
          </a:xfrm>
          <a:prstGeom prst="round2DiagRect">
            <a:avLst/>
          </a:prstGeom>
          <a:solidFill>
            <a:schemeClr val="accent6">
              <a:lumMod val="40000"/>
              <a:lumOff val="60000"/>
            </a:schemeClr>
          </a:solidFill>
        </p:spPr>
        <p:txBody>
          <a:bodyPr wrap="square">
            <a:spAutoFit/>
          </a:bodyPr>
          <a:lstStyle/>
          <a:p>
            <a:r>
              <a:rPr lang="en-IN" dirty="0" smtClean="0"/>
              <a:t>NgSwitch </a:t>
            </a:r>
            <a:r>
              <a:rPr lang="en-IN" dirty="0"/>
              <a:t>(*ngSwitch)</a:t>
            </a:r>
          </a:p>
        </p:txBody>
      </p:sp>
      <p:sp>
        <p:nvSpPr>
          <p:cNvPr id="8" name="Round Diagonal Corner Rectangle 7"/>
          <p:cNvSpPr/>
          <p:nvPr/>
        </p:nvSpPr>
        <p:spPr>
          <a:xfrm>
            <a:off x="533400" y="2158670"/>
            <a:ext cx="2667000" cy="408623"/>
          </a:xfrm>
          <a:prstGeom prst="round2DiagRect">
            <a:avLst/>
          </a:prstGeom>
          <a:solidFill>
            <a:srgbClr val="FFFF00"/>
          </a:solidFill>
        </p:spPr>
        <p:txBody>
          <a:bodyPr wrap="square">
            <a:spAutoFit/>
          </a:bodyPr>
          <a:lstStyle/>
          <a:p>
            <a:r>
              <a:rPr lang="en-IN" dirty="0"/>
              <a:t>NgIf (*ngIf)</a:t>
            </a:r>
          </a:p>
        </p:txBody>
      </p:sp>
    </p:spTree>
    <p:extLst>
      <p:ext uri="{BB962C8B-B14F-4D97-AF65-F5344CB8AC3E}">
        <p14:creationId xmlns:p14="http://schemas.microsoft.com/office/powerpoint/2010/main" val="92846665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1950"/>
            <a:ext cx="4342891" cy="369332"/>
          </a:xfrm>
        </p:spPr>
        <p:txBody>
          <a:bodyPr/>
          <a:lstStyle/>
          <a:p>
            <a:r>
              <a:rPr lang="en-IN" b="1" dirty="0">
                <a:solidFill>
                  <a:srgbClr val="0070C0"/>
                </a:solidFill>
              </a:rPr>
              <a:t>Attribute Directives</a:t>
            </a:r>
            <a:r>
              <a:rPr lang="en-IN" b="1" dirty="0" smtClean="0">
                <a:solidFill>
                  <a:srgbClr val="0070C0"/>
                </a:solidFill>
              </a:rPr>
              <a:t>:</a:t>
            </a:r>
            <a:endParaRPr lang="en-IN" dirty="0">
              <a:solidFill>
                <a:srgbClr val="0070C0"/>
              </a:solidFill>
            </a:endParaRPr>
          </a:p>
        </p:txBody>
      </p:sp>
      <p:sp>
        <p:nvSpPr>
          <p:cNvPr id="3" name="Rectangle 2"/>
          <p:cNvSpPr/>
          <p:nvPr/>
        </p:nvSpPr>
        <p:spPr>
          <a:xfrm>
            <a:off x="342644" y="819150"/>
            <a:ext cx="8267955" cy="646331"/>
          </a:xfrm>
          <a:prstGeom prst="rect">
            <a:avLst/>
          </a:prstGeom>
        </p:spPr>
        <p:txBody>
          <a:bodyPr wrap="square">
            <a:spAutoFit/>
          </a:bodyPr>
          <a:lstStyle/>
          <a:p>
            <a:pPr marL="285750" indent="-285750" algn="just">
              <a:buFont typeface="Arial" panose="020B0604020202020204" pitchFamily="34" charset="0"/>
              <a:buChar char="•"/>
            </a:pPr>
            <a:r>
              <a:rPr lang="en-US" dirty="0"/>
              <a:t>Attribute Directives are basically used to modify the behavior or appearance of the DOM element or the Component.</a:t>
            </a:r>
            <a:endParaRPr lang="en-IN" dirty="0"/>
          </a:p>
        </p:txBody>
      </p:sp>
      <p:sp>
        <p:nvSpPr>
          <p:cNvPr id="5" name="Rectangle 4"/>
          <p:cNvSpPr/>
          <p:nvPr/>
        </p:nvSpPr>
        <p:spPr>
          <a:xfrm>
            <a:off x="457200" y="1707690"/>
            <a:ext cx="8251688" cy="646331"/>
          </a:xfrm>
          <a:prstGeom prst="rect">
            <a:avLst/>
          </a:prstGeom>
          <a:solidFill>
            <a:schemeClr val="accent5">
              <a:lumMod val="20000"/>
              <a:lumOff val="80000"/>
            </a:schemeClr>
          </a:solidFill>
        </p:spPr>
        <p:txBody>
          <a:bodyPr wrap="square">
            <a:spAutoFit/>
          </a:bodyPr>
          <a:lstStyle/>
          <a:p>
            <a:pPr algn="just"/>
            <a:r>
              <a:rPr lang="en-IN" b="1" dirty="0" smtClean="0"/>
              <a:t>1.  NgStyle:</a:t>
            </a:r>
            <a:r>
              <a:rPr lang="en-IN" dirty="0" smtClean="0"/>
              <a:t> </a:t>
            </a:r>
            <a:r>
              <a:rPr lang="en-US" dirty="0"/>
              <a:t>This NgStyle Attribute Directive is basically used to modify the element  </a:t>
            </a:r>
            <a:r>
              <a:rPr lang="en-US" dirty="0" smtClean="0"/>
              <a:t>          </a:t>
            </a:r>
          </a:p>
          <a:p>
            <a:pPr algn="just"/>
            <a:r>
              <a:rPr lang="en-US" dirty="0"/>
              <a:t> </a:t>
            </a:r>
            <a:r>
              <a:rPr lang="en-US" dirty="0" smtClean="0"/>
              <a:t>                    appearance </a:t>
            </a:r>
            <a:r>
              <a:rPr lang="en-US" dirty="0"/>
              <a:t>or behavior.</a:t>
            </a:r>
            <a:endParaRPr lang="en-IN" dirty="0"/>
          </a:p>
        </p:txBody>
      </p:sp>
      <p:sp>
        <p:nvSpPr>
          <p:cNvPr id="6" name="Rectangle 5"/>
          <p:cNvSpPr/>
          <p:nvPr/>
        </p:nvSpPr>
        <p:spPr>
          <a:xfrm>
            <a:off x="466618" y="2724150"/>
            <a:ext cx="8232851" cy="923330"/>
          </a:xfrm>
          <a:prstGeom prst="rect">
            <a:avLst/>
          </a:prstGeom>
          <a:solidFill>
            <a:schemeClr val="accent5">
              <a:lumMod val="20000"/>
              <a:lumOff val="80000"/>
            </a:schemeClr>
          </a:solidFill>
        </p:spPr>
        <p:txBody>
          <a:bodyPr wrap="square">
            <a:spAutoFit/>
          </a:bodyPr>
          <a:lstStyle/>
          <a:p>
            <a:pPr algn="just"/>
            <a:r>
              <a:rPr lang="en-US" b="1" dirty="0" smtClean="0"/>
              <a:t>2. NgClass : </a:t>
            </a:r>
            <a:r>
              <a:rPr lang="en-US" dirty="0"/>
              <a:t>This NgClass Attribute Directive is basically used to change the class attribute of the element in the DOM or in the Component to which it has been attached.</a:t>
            </a:r>
            <a:endParaRPr lang="en-IN" dirty="0"/>
          </a:p>
        </p:txBody>
      </p:sp>
    </p:spTree>
    <p:extLst>
      <p:ext uri="{BB962C8B-B14F-4D97-AF65-F5344CB8AC3E}">
        <p14:creationId xmlns:p14="http://schemas.microsoft.com/office/powerpoint/2010/main" val="328718705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33350"/>
            <a:ext cx="3276600" cy="369332"/>
          </a:xfrm>
        </p:spPr>
        <p:txBody>
          <a:bodyPr/>
          <a:lstStyle/>
          <a:p>
            <a:r>
              <a:rPr lang="en-IN" b="1" dirty="0">
                <a:solidFill>
                  <a:srgbClr val="0070C0"/>
                </a:solidFill>
              </a:rPr>
              <a:t>Component </a:t>
            </a:r>
            <a:r>
              <a:rPr lang="en-IN" b="1" dirty="0" smtClean="0">
                <a:solidFill>
                  <a:srgbClr val="0070C0"/>
                </a:solidFill>
              </a:rPr>
              <a:t>Directives</a:t>
            </a:r>
            <a:endParaRPr lang="en-IN" dirty="0">
              <a:solidFill>
                <a:srgbClr val="0070C0"/>
              </a:solidFill>
            </a:endParaRPr>
          </a:p>
        </p:txBody>
      </p:sp>
      <p:sp>
        <p:nvSpPr>
          <p:cNvPr id="3" name="Rectangle 2"/>
          <p:cNvSpPr/>
          <p:nvPr/>
        </p:nvSpPr>
        <p:spPr>
          <a:xfrm>
            <a:off x="533400" y="590550"/>
            <a:ext cx="7924800" cy="4247317"/>
          </a:xfrm>
          <a:prstGeom prst="rect">
            <a:avLst/>
          </a:prstGeom>
          <a:solidFill>
            <a:schemeClr val="accent5">
              <a:lumMod val="20000"/>
              <a:lumOff val="80000"/>
            </a:schemeClr>
          </a:solidFill>
        </p:spPr>
        <p:txBody>
          <a:bodyPr wrap="square">
            <a:spAutoFit/>
          </a:bodyPr>
          <a:lstStyle/>
          <a:p>
            <a:pPr marL="285750" indent="-285750" algn="just">
              <a:lnSpc>
                <a:spcPct val="150000"/>
              </a:lnSpc>
              <a:buFont typeface="Arial" panose="020B0604020202020204" pitchFamily="34" charset="0"/>
              <a:buChar char="•"/>
            </a:pPr>
            <a:r>
              <a:rPr lang="en-US" dirty="0" smtClean="0"/>
              <a:t>Components </a:t>
            </a:r>
            <a:r>
              <a:rPr lang="en-US" dirty="0"/>
              <a:t>are special directives in Angular. They are the directive with a template (view)</a:t>
            </a:r>
          </a:p>
          <a:p>
            <a:pPr marL="285750" indent="-285750" algn="just">
              <a:lnSpc>
                <a:spcPct val="150000"/>
              </a:lnSpc>
              <a:buFont typeface="Arial" panose="020B0604020202020204" pitchFamily="34" charset="0"/>
              <a:buChar char="•"/>
            </a:pPr>
            <a:r>
              <a:rPr lang="en-US" dirty="0"/>
              <a:t>The Component is also a type of directive in angular with its own template, styles, and logic needed for the view</a:t>
            </a:r>
            <a:r>
              <a:rPr lang="en-US" dirty="0" smtClean="0"/>
              <a:t>.</a:t>
            </a:r>
          </a:p>
          <a:p>
            <a:pPr marL="285750" indent="-285750" algn="just">
              <a:lnSpc>
                <a:spcPct val="150000"/>
              </a:lnSpc>
              <a:buFont typeface="Arial" panose="020B0604020202020204" pitchFamily="34" charset="0"/>
              <a:buChar char="•"/>
            </a:pPr>
            <a:r>
              <a:rPr lang="en-US" dirty="0" smtClean="0"/>
              <a:t>The </a:t>
            </a:r>
            <a:r>
              <a:rPr lang="en-US" dirty="0"/>
              <a:t>Component Directive is the most widely used directive in the </a:t>
            </a:r>
            <a:r>
              <a:rPr lang="en-US" dirty="0" smtClean="0"/>
              <a:t>angular  application </a:t>
            </a:r>
            <a:r>
              <a:rPr lang="en-US" dirty="0"/>
              <a:t>and you cannot create an angular application without a component</a:t>
            </a:r>
            <a:r>
              <a:rPr lang="en-US" dirty="0" smtClean="0"/>
              <a:t>.</a:t>
            </a:r>
          </a:p>
          <a:p>
            <a:pPr marL="285750" indent="-285750" algn="just">
              <a:lnSpc>
                <a:spcPct val="150000"/>
              </a:lnSpc>
              <a:buFont typeface="Arial" panose="020B0604020202020204" pitchFamily="34" charset="0"/>
              <a:buChar char="•"/>
            </a:pPr>
            <a:r>
              <a:rPr lang="en-US" dirty="0"/>
              <a:t>A component directive requires a view along with its attached behavior and this type of directive adds DOM Elements</a:t>
            </a:r>
            <a:r>
              <a:rPr lang="en-US" dirty="0" smtClean="0"/>
              <a:t>.</a:t>
            </a:r>
          </a:p>
          <a:p>
            <a:pPr marL="285750" indent="-285750" algn="just">
              <a:lnSpc>
                <a:spcPct val="150000"/>
              </a:lnSpc>
              <a:buFont typeface="Arial" panose="020B0604020202020204" pitchFamily="34" charset="0"/>
              <a:buChar char="•"/>
            </a:pPr>
            <a:r>
              <a:rPr lang="en-US" dirty="0"/>
              <a:t>The Component Directive is a class with @Component decorator function</a:t>
            </a:r>
            <a:r>
              <a:rPr lang="en-US" dirty="0" smtClean="0"/>
              <a:t>.</a:t>
            </a:r>
          </a:p>
          <a:p>
            <a:pPr marL="285750" indent="-285750" algn="just">
              <a:lnSpc>
                <a:spcPct val="150000"/>
              </a:lnSpc>
              <a:buFont typeface="Arial" panose="020B0604020202020204" pitchFamily="34" charset="0"/>
              <a:buChar char="•"/>
            </a:pPr>
            <a:r>
              <a:rPr lang="en-US" dirty="0"/>
              <a:t>The naming convention for components is name.component.ts</a:t>
            </a:r>
            <a:r>
              <a:rPr lang="en-US" dirty="0" smtClean="0"/>
              <a:t>.</a:t>
            </a:r>
            <a:endParaRPr lang="en-IN" dirty="0"/>
          </a:p>
        </p:txBody>
      </p:sp>
    </p:spTree>
    <p:extLst>
      <p:ext uri="{BB962C8B-B14F-4D97-AF65-F5344CB8AC3E}">
        <p14:creationId xmlns:p14="http://schemas.microsoft.com/office/powerpoint/2010/main" val="391671514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8150"/>
            <a:ext cx="3657092" cy="369332"/>
          </a:xfrm>
        </p:spPr>
        <p:txBody>
          <a:bodyPr/>
          <a:lstStyle/>
          <a:p>
            <a:r>
              <a:rPr lang="en-IN" b="1" dirty="0">
                <a:solidFill>
                  <a:srgbClr val="0070C0"/>
                </a:solidFill>
              </a:rPr>
              <a:t>Angular ngIf </a:t>
            </a:r>
            <a:r>
              <a:rPr lang="en-IN" b="1" dirty="0" smtClean="0">
                <a:solidFill>
                  <a:srgbClr val="0070C0"/>
                </a:solidFill>
              </a:rPr>
              <a:t>Directive</a:t>
            </a:r>
            <a:endParaRPr lang="en-IN" b="1" dirty="0">
              <a:solidFill>
                <a:srgbClr val="0070C0"/>
              </a:solidFill>
            </a:endParaRPr>
          </a:p>
        </p:txBody>
      </p:sp>
      <p:sp>
        <p:nvSpPr>
          <p:cNvPr id="3" name="Rectangle 2"/>
          <p:cNvSpPr/>
          <p:nvPr/>
        </p:nvSpPr>
        <p:spPr>
          <a:xfrm>
            <a:off x="392987" y="907999"/>
            <a:ext cx="7924800" cy="2585323"/>
          </a:xfrm>
          <a:prstGeom prst="rect">
            <a:avLst/>
          </a:prstGeom>
        </p:spPr>
        <p:txBody>
          <a:bodyPr wrap="square">
            <a:spAutoFit/>
          </a:bodyPr>
          <a:lstStyle/>
          <a:p>
            <a:pPr marL="285750" indent="-285750" algn="just">
              <a:buFont typeface="Arial" panose="020B0604020202020204" pitchFamily="34" charset="0"/>
              <a:buChar char="•"/>
            </a:pPr>
            <a:r>
              <a:rPr lang="en-US" dirty="0"/>
              <a:t>The ngIf is a structural directive and it is used to add or removes the HTML element and its descendant elements from the DOM layout at runtime conditionally</a:t>
            </a:r>
            <a:r>
              <a:rPr lang="en-US" dirty="0" smtClean="0"/>
              <a:t>.</a:t>
            </a:r>
          </a:p>
          <a:p>
            <a:pPr marL="285750" indent="-285750" algn="just">
              <a:buFont typeface="Arial" panose="020B0604020202020204" pitchFamily="34" charset="0"/>
              <a:buChar char="•"/>
            </a:pPr>
            <a:r>
              <a:rPr lang="en-US" dirty="0"/>
              <a:t>The ngIf directive works on the basis of a boolean true and false results of a given expression. If the condition is true, the elements will be added into the DOM layout otherwise they simply removed from the DOM layout.</a:t>
            </a:r>
            <a:endParaRPr lang="en-IN" dirty="0"/>
          </a:p>
          <a:p>
            <a:pPr marL="285750" indent="-285750" algn="just">
              <a:buFont typeface="Arial" panose="020B0604020202020204" pitchFamily="34" charset="0"/>
              <a:buChar char="•"/>
            </a:pPr>
            <a:r>
              <a:rPr lang="en-IN" dirty="0"/>
              <a:t>The  syntax : </a:t>
            </a:r>
            <a:r>
              <a:rPr lang="en-IN" b="1" dirty="0"/>
              <a:t>*ngIf = “expression”</a:t>
            </a:r>
          </a:p>
          <a:p>
            <a:pPr marL="285750" indent="-285750" algn="just">
              <a:buFont typeface="Arial" panose="020B0604020202020204" pitchFamily="34" charset="0"/>
              <a:buChar char="•"/>
            </a:pPr>
            <a:endParaRPr lang="en-IN" dirty="0"/>
          </a:p>
          <a:p>
            <a:pPr algn="just"/>
            <a:endParaRPr lang="en-IN" dirty="0"/>
          </a:p>
        </p:txBody>
      </p:sp>
      <p:pic>
        <p:nvPicPr>
          <p:cNvPr id="7" name="Picture 6"/>
          <p:cNvPicPr>
            <a:picLocks noChangeAspect="1"/>
          </p:cNvPicPr>
          <p:nvPr/>
        </p:nvPicPr>
        <p:blipFill>
          <a:blip r:embed="rId2"/>
          <a:stretch>
            <a:fillRect/>
          </a:stretch>
        </p:blipFill>
        <p:spPr>
          <a:xfrm>
            <a:off x="762000" y="3105150"/>
            <a:ext cx="5365679" cy="1869069"/>
          </a:xfrm>
          <a:prstGeom prst="rect">
            <a:avLst/>
          </a:prstGeom>
        </p:spPr>
      </p:pic>
    </p:spTree>
    <p:extLst>
      <p:ext uri="{BB962C8B-B14F-4D97-AF65-F5344CB8AC3E}">
        <p14:creationId xmlns:p14="http://schemas.microsoft.com/office/powerpoint/2010/main" val="101580027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38150"/>
            <a:ext cx="2132583" cy="369332"/>
          </a:xfrm>
        </p:spPr>
        <p:txBody>
          <a:bodyPr/>
          <a:lstStyle/>
          <a:p>
            <a:r>
              <a:rPr lang="en-US" dirty="0" smtClean="0"/>
              <a:t>Example :</a:t>
            </a:r>
            <a:endParaRPr lang="en-IN" dirty="0"/>
          </a:p>
        </p:txBody>
      </p:sp>
      <p:pic>
        <p:nvPicPr>
          <p:cNvPr id="3" name="Picture 2"/>
          <p:cNvPicPr>
            <a:picLocks noChangeAspect="1"/>
          </p:cNvPicPr>
          <p:nvPr/>
        </p:nvPicPr>
        <p:blipFill>
          <a:blip r:embed="rId2"/>
          <a:stretch>
            <a:fillRect/>
          </a:stretch>
        </p:blipFill>
        <p:spPr>
          <a:xfrm>
            <a:off x="665733" y="1047750"/>
            <a:ext cx="4305300" cy="990600"/>
          </a:xfrm>
          <a:prstGeom prst="rect">
            <a:avLst/>
          </a:prstGeom>
        </p:spPr>
      </p:pic>
    </p:spTree>
    <p:extLst>
      <p:ext uri="{BB962C8B-B14F-4D97-AF65-F5344CB8AC3E}">
        <p14:creationId xmlns:p14="http://schemas.microsoft.com/office/powerpoint/2010/main" val="44249140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000" y="285750"/>
            <a:ext cx="4365298" cy="369332"/>
          </a:xfrm>
          <a:prstGeom prst="rect">
            <a:avLst/>
          </a:prstGeom>
        </p:spPr>
        <p:txBody>
          <a:bodyPr wrap="none">
            <a:spAutoFit/>
          </a:bodyPr>
          <a:lstStyle/>
          <a:p>
            <a:pPr algn="just" fontAlgn="base"/>
            <a:r>
              <a:rPr lang="en-US" b="1" dirty="0">
                <a:solidFill>
                  <a:srgbClr val="000000"/>
                </a:solidFill>
                <a:latin typeface="arial" panose="020B0604020202020204" pitchFamily="34" charset="0"/>
              </a:rPr>
              <a:t>Angular NgIf directive with else block:</a:t>
            </a:r>
            <a:endParaRPr lang="en-US" b="1" i="0" dirty="0">
              <a:solidFill>
                <a:srgbClr val="3A3A3A"/>
              </a:solidFill>
              <a:effectLst/>
              <a:latin typeface="-apple-system"/>
            </a:endParaRPr>
          </a:p>
        </p:txBody>
      </p:sp>
      <p:sp>
        <p:nvSpPr>
          <p:cNvPr id="4" name="Rectangle 3"/>
          <p:cNvSpPr/>
          <p:nvPr/>
        </p:nvSpPr>
        <p:spPr>
          <a:xfrm>
            <a:off x="533400" y="819150"/>
            <a:ext cx="6099865" cy="923330"/>
          </a:xfrm>
          <a:prstGeom prst="rect">
            <a:avLst/>
          </a:prstGeom>
          <a:solidFill>
            <a:schemeClr val="accent5">
              <a:lumMod val="20000"/>
              <a:lumOff val="80000"/>
            </a:schemeClr>
          </a:solidFill>
        </p:spPr>
        <p:txBody>
          <a:bodyPr wrap="square">
            <a:spAutoFit/>
          </a:bodyPr>
          <a:lstStyle/>
          <a:p>
            <a:r>
              <a:rPr lang="en-US" dirty="0"/>
              <a:t>&lt;div *ngIf = “condition; else elseBlock”&gt;…&lt;/div</a:t>
            </a:r>
            <a:r>
              <a:rPr lang="en-US" dirty="0" smtClean="0"/>
              <a:t>&gt;</a:t>
            </a:r>
          </a:p>
          <a:p>
            <a:endParaRPr lang="en-US" dirty="0"/>
          </a:p>
          <a:p>
            <a:r>
              <a:rPr lang="en-US" dirty="0"/>
              <a:t>&lt;ng-template #elseblock&gt;….&lt;/ng-tempalte&gt;</a:t>
            </a:r>
            <a:endParaRPr lang="en-IN" dirty="0"/>
          </a:p>
        </p:txBody>
      </p:sp>
      <p:pic>
        <p:nvPicPr>
          <p:cNvPr id="5" name="Picture 4"/>
          <p:cNvPicPr>
            <a:picLocks noChangeAspect="1"/>
          </p:cNvPicPr>
          <p:nvPr/>
        </p:nvPicPr>
        <p:blipFill>
          <a:blip r:embed="rId2"/>
          <a:stretch>
            <a:fillRect/>
          </a:stretch>
        </p:blipFill>
        <p:spPr>
          <a:xfrm>
            <a:off x="533400" y="1906548"/>
            <a:ext cx="6096000" cy="2928938"/>
          </a:xfrm>
          <a:prstGeom prst="rect">
            <a:avLst/>
          </a:prstGeom>
        </p:spPr>
      </p:pic>
    </p:spTree>
    <p:extLst>
      <p:ext uri="{BB962C8B-B14F-4D97-AF65-F5344CB8AC3E}">
        <p14:creationId xmlns:p14="http://schemas.microsoft.com/office/powerpoint/2010/main" val="35810313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7608" y="209550"/>
            <a:ext cx="2839239" cy="369332"/>
          </a:xfrm>
          <a:prstGeom prst="rect">
            <a:avLst/>
          </a:prstGeom>
        </p:spPr>
        <p:txBody>
          <a:bodyPr wrap="none">
            <a:spAutoFit/>
          </a:bodyPr>
          <a:lstStyle/>
          <a:p>
            <a:pPr algn="just" fontAlgn="base"/>
            <a:r>
              <a:rPr lang="en-US" b="1" dirty="0">
                <a:solidFill>
                  <a:srgbClr val="000000"/>
                </a:solidFill>
                <a:latin typeface="arial" panose="020B0604020202020204" pitchFamily="34" charset="0"/>
              </a:rPr>
              <a:t>NgIf with Then and else:</a:t>
            </a:r>
            <a:endParaRPr lang="en-US" b="1" i="0" dirty="0">
              <a:solidFill>
                <a:srgbClr val="3A3A3A"/>
              </a:solidFill>
              <a:effectLst/>
              <a:latin typeface="-apple-system"/>
            </a:endParaRPr>
          </a:p>
        </p:txBody>
      </p:sp>
      <p:pic>
        <p:nvPicPr>
          <p:cNvPr id="5" name="Picture 4"/>
          <p:cNvPicPr>
            <a:picLocks noChangeAspect="1"/>
          </p:cNvPicPr>
          <p:nvPr/>
        </p:nvPicPr>
        <p:blipFill>
          <a:blip r:embed="rId2"/>
          <a:stretch>
            <a:fillRect/>
          </a:stretch>
        </p:blipFill>
        <p:spPr>
          <a:xfrm>
            <a:off x="380999" y="731282"/>
            <a:ext cx="5787455" cy="1075524"/>
          </a:xfrm>
          <a:prstGeom prst="rect">
            <a:avLst/>
          </a:prstGeom>
        </p:spPr>
      </p:pic>
      <p:sp>
        <p:nvSpPr>
          <p:cNvPr id="6" name="Rectangle 5"/>
          <p:cNvSpPr/>
          <p:nvPr/>
        </p:nvSpPr>
        <p:spPr>
          <a:xfrm>
            <a:off x="431513" y="1806806"/>
            <a:ext cx="5686426" cy="3077766"/>
          </a:xfrm>
          <a:prstGeom prst="rect">
            <a:avLst/>
          </a:prstGeom>
          <a:solidFill>
            <a:schemeClr val="accent5">
              <a:lumMod val="20000"/>
              <a:lumOff val="80000"/>
            </a:schemeClr>
          </a:solidFill>
        </p:spPr>
        <p:txBody>
          <a:bodyPr wrap="square">
            <a:spAutoFit/>
          </a:bodyPr>
          <a:lstStyle/>
          <a:p>
            <a:r>
              <a:rPr lang="en-US" dirty="0"/>
              <a:t>&lt;div *ngIf="isValid then thenblock else elseblock"&gt; &lt;/div</a:t>
            </a:r>
            <a:r>
              <a:rPr lang="en-US" dirty="0" smtClean="0"/>
              <a:t>&gt;</a:t>
            </a:r>
          </a:p>
          <a:p>
            <a:pPr fontAlgn="base"/>
            <a:r>
              <a:rPr lang="en-US" sz="1600" b="1" dirty="0"/>
              <a:t>&lt;ng-template</a:t>
            </a:r>
            <a:r>
              <a:rPr lang="en-US" sz="1600" dirty="0"/>
              <a:t> #thenblock</a:t>
            </a:r>
            <a:r>
              <a:rPr lang="en-US" sz="1600" b="1" dirty="0"/>
              <a:t>&gt;</a:t>
            </a:r>
            <a:endParaRPr lang="en-US" sz="1600" dirty="0"/>
          </a:p>
          <a:p>
            <a:pPr fontAlgn="base"/>
            <a:r>
              <a:rPr lang="en-US" sz="1600" b="1" dirty="0"/>
              <a:t>&lt;div&gt;</a:t>
            </a:r>
            <a:endParaRPr lang="en-US" sz="1600" dirty="0"/>
          </a:p>
          <a:p>
            <a:pPr fontAlgn="base"/>
            <a:r>
              <a:rPr lang="en-US" sz="1600" b="1" dirty="0"/>
              <a:t>&lt;b&gt;</a:t>
            </a:r>
            <a:r>
              <a:rPr lang="en-US" sz="1600" dirty="0"/>
              <a:t>The is Then Block</a:t>
            </a:r>
            <a:r>
              <a:rPr lang="en-US" sz="1600" b="1" dirty="0"/>
              <a:t>&lt;/b&gt;</a:t>
            </a:r>
            <a:endParaRPr lang="en-US" sz="1600" dirty="0"/>
          </a:p>
          <a:p>
            <a:pPr fontAlgn="base"/>
            <a:r>
              <a:rPr lang="en-US" sz="1600" b="1" dirty="0"/>
              <a:t>&lt;/div&gt;</a:t>
            </a:r>
            <a:r>
              <a:rPr lang="en-US" sz="1600" dirty="0"/>
              <a:t> </a:t>
            </a:r>
          </a:p>
          <a:p>
            <a:pPr fontAlgn="base"/>
            <a:r>
              <a:rPr lang="en-US" sz="1600" b="1" dirty="0"/>
              <a:t>&lt;/ng-template</a:t>
            </a:r>
            <a:r>
              <a:rPr lang="en-US" sz="1600" b="1" dirty="0" smtClean="0"/>
              <a:t>&gt;</a:t>
            </a:r>
          </a:p>
          <a:p>
            <a:pPr fontAlgn="base"/>
            <a:endParaRPr lang="en-US" sz="1600" dirty="0"/>
          </a:p>
          <a:p>
            <a:pPr fontAlgn="base"/>
            <a:r>
              <a:rPr lang="en-US" sz="1600" b="1" dirty="0"/>
              <a:t>&lt;ng-template</a:t>
            </a:r>
            <a:r>
              <a:rPr lang="en-US" sz="1600" dirty="0"/>
              <a:t> #elseblock</a:t>
            </a:r>
            <a:r>
              <a:rPr lang="en-US" sz="1600" b="1" dirty="0"/>
              <a:t>&gt;</a:t>
            </a:r>
            <a:endParaRPr lang="en-US" sz="1600" dirty="0"/>
          </a:p>
          <a:p>
            <a:pPr fontAlgn="base"/>
            <a:r>
              <a:rPr lang="en-US" sz="1600" b="1" dirty="0"/>
              <a:t>&lt;div</a:t>
            </a:r>
            <a:r>
              <a:rPr lang="en-US" sz="1600" dirty="0"/>
              <a:t> </a:t>
            </a:r>
            <a:r>
              <a:rPr lang="en-US" sz="1600" b="1" dirty="0"/>
              <a:t>&gt;</a:t>
            </a:r>
            <a:endParaRPr lang="en-US" sz="1600" dirty="0"/>
          </a:p>
          <a:p>
            <a:pPr fontAlgn="base"/>
            <a:r>
              <a:rPr lang="en-US" sz="1600" b="1" dirty="0"/>
              <a:t>&lt;b&gt;</a:t>
            </a:r>
            <a:r>
              <a:rPr lang="en-US" sz="1600" dirty="0"/>
              <a:t>The is Else Block</a:t>
            </a:r>
            <a:r>
              <a:rPr lang="en-US" sz="1600" b="1" dirty="0"/>
              <a:t>&lt;/b&gt;</a:t>
            </a:r>
            <a:endParaRPr lang="en-US" sz="1600" dirty="0"/>
          </a:p>
          <a:p>
            <a:pPr fontAlgn="base"/>
            <a:r>
              <a:rPr lang="en-US" sz="1600" b="1" dirty="0"/>
              <a:t>&lt;/div&gt;</a:t>
            </a:r>
            <a:r>
              <a:rPr lang="en-US" sz="1600" dirty="0"/>
              <a:t> </a:t>
            </a:r>
          </a:p>
          <a:p>
            <a:pPr fontAlgn="base"/>
            <a:r>
              <a:rPr lang="en-US" sz="1600" b="1" dirty="0"/>
              <a:t>&lt;/ng-template</a:t>
            </a:r>
            <a:r>
              <a:rPr lang="en-US" sz="1600" b="1" dirty="0" smtClean="0"/>
              <a:t>&gt;</a:t>
            </a:r>
            <a:endParaRPr lang="en-US" sz="1600" dirty="0"/>
          </a:p>
        </p:txBody>
      </p:sp>
    </p:spTree>
    <p:extLst>
      <p:ext uri="{BB962C8B-B14F-4D97-AF65-F5344CB8AC3E}">
        <p14:creationId xmlns:p14="http://schemas.microsoft.com/office/powerpoint/2010/main" val="230598982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
            <a:ext cx="4266692" cy="369332"/>
          </a:xfrm>
        </p:spPr>
        <p:txBody>
          <a:bodyPr/>
          <a:lstStyle/>
          <a:p>
            <a:r>
              <a:rPr lang="en-IN" b="1" dirty="0"/>
              <a:t>Angular ngSwitch </a:t>
            </a:r>
            <a:r>
              <a:rPr lang="en-IN" b="1" dirty="0" smtClean="0"/>
              <a:t>Directive</a:t>
            </a:r>
            <a:endParaRPr lang="en-IN" dirty="0"/>
          </a:p>
        </p:txBody>
      </p:sp>
      <p:sp>
        <p:nvSpPr>
          <p:cNvPr id="3" name="Rectangle 2"/>
          <p:cNvSpPr/>
          <p:nvPr/>
        </p:nvSpPr>
        <p:spPr>
          <a:xfrm>
            <a:off x="304546" y="895350"/>
            <a:ext cx="8534654" cy="646331"/>
          </a:xfrm>
          <a:prstGeom prst="rect">
            <a:avLst/>
          </a:prstGeom>
          <a:solidFill>
            <a:schemeClr val="accent5">
              <a:lumMod val="20000"/>
              <a:lumOff val="80000"/>
            </a:schemeClr>
          </a:solidFill>
        </p:spPr>
        <p:txBody>
          <a:bodyPr wrap="square">
            <a:spAutoFit/>
          </a:bodyPr>
          <a:lstStyle/>
          <a:p>
            <a:pPr marL="285750" indent="-285750" algn="just">
              <a:buFont typeface="Wingdings" panose="05000000000000000000" pitchFamily="2" charset="2"/>
              <a:buChar char="ü"/>
            </a:pPr>
            <a:r>
              <a:rPr lang="en-US" dirty="0"/>
              <a:t>The Angular ngSwitch directive is actually a combination of two directives i.e. an attribute directive and a structural directive. </a:t>
            </a:r>
            <a:endParaRPr lang="en-IN" dirty="0"/>
          </a:p>
        </p:txBody>
      </p:sp>
      <p:sp>
        <p:nvSpPr>
          <p:cNvPr id="4" name="Rectangle 3"/>
          <p:cNvSpPr/>
          <p:nvPr/>
        </p:nvSpPr>
        <p:spPr>
          <a:xfrm>
            <a:off x="304546" y="1657350"/>
            <a:ext cx="8534654" cy="646331"/>
          </a:xfrm>
          <a:prstGeom prst="rect">
            <a:avLst/>
          </a:prstGeom>
          <a:solidFill>
            <a:schemeClr val="accent5">
              <a:lumMod val="20000"/>
              <a:lumOff val="80000"/>
            </a:schemeClr>
          </a:solidFill>
        </p:spPr>
        <p:txBody>
          <a:bodyPr wrap="square">
            <a:spAutoFit/>
          </a:bodyPr>
          <a:lstStyle/>
          <a:p>
            <a:pPr marL="285750" indent="-285750" algn="just">
              <a:buFont typeface="Wingdings" panose="05000000000000000000" pitchFamily="2" charset="2"/>
              <a:buChar char="ü"/>
            </a:pPr>
            <a:r>
              <a:rPr lang="en-US" dirty="0"/>
              <a:t>The ngSwitch directive lets you add/remove HTML elements depending on a match expression. ngSwitch directive used along with ngSwitchCase and ngSwitchDefault</a:t>
            </a:r>
            <a:endParaRPr lang="en-IN" dirty="0"/>
          </a:p>
        </p:txBody>
      </p:sp>
      <p:sp>
        <p:nvSpPr>
          <p:cNvPr id="7" name="Rectangle 6"/>
          <p:cNvSpPr/>
          <p:nvPr/>
        </p:nvSpPr>
        <p:spPr>
          <a:xfrm>
            <a:off x="304546" y="2519749"/>
            <a:ext cx="1617939" cy="369332"/>
          </a:xfrm>
          <a:prstGeom prst="rect">
            <a:avLst/>
          </a:prstGeom>
          <a:solidFill>
            <a:schemeClr val="accent6">
              <a:lumMod val="40000"/>
              <a:lumOff val="60000"/>
            </a:schemeClr>
          </a:solidFill>
        </p:spPr>
        <p:txBody>
          <a:bodyPr wrap="square">
            <a:spAutoFit/>
          </a:bodyPr>
          <a:lstStyle/>
          <a:p>
            <a:r>
              <a:rPr lang="en-IN" dirty="0"/>
              <a:t>ngSwitch</a:t>
            </a:r>
          </a:p>
        </p:txBody>
      </p:sp>
      <p:sp>
        <p:nvSpPr>
          <p:cNvPr id="8" name="Rectangle 7"/>
          <p:cNvSpPr/>
          <p:nvPr/>
        </p:nvSpPr>
        <p:spPr>
          <a:xfrm>
            <a:off x="301977" y="3080755"/>
            <a:ext cx="1620508" cy="369332"/>
          </a:xfrm>
          <a:prstGeom prst="rect">
            <a:avLst/>
          </a:prstGeom>
          <a:solidFill>
            <a:schemeClr val="accent6">
              <a:lumMod val="40000"/>
              <a:lumOff val="60000"/>
            </a:schemeClr>
          </a:solidFill>
        </p:spPr>
        <p:txBody>
          <a:bodyPr wrap="square">
            <a:spAutoFit/>
          </a:bodyPr>
          <a:lstStyle/>
          <a:p>
            <a:r>
              <a:rPr lang="en-IN" dirty="0"/>
              <a:t>ngSwitchCase</a:t>
            </a:r>
          </a:p>
        </p:txBody>
      </p:sp>
      <p:sp>
        <p:nvSpPr>
          <p:cNvPr id="9" name="Rectangle 8"/>
          <p:cNvSpPr/>
          <p:nvPr/>
        </p:nvSpPr>
        <p:spPr>
          <a:xfrm>
            <a:off x="301977" y="3587174"/>
            <a:ext cx="1620508" cy="369332"/>
          </a:xfrm>
          <a:prstGeom prst="rect">
            <a:avLst/>
          </a:prstGeom>
          <a:solidFill>
            <a:schemeClr val="accent6">
              <a:lumMod val="40000"/>
              <a:lumOff val="60000"/>
            </a:schemeClr>
          </a:solidFill>
        </p:spPr>
        <p:txBody>
          <a:bodyPr wrap="none">
            <a:spAutoFit/>
          </a:bodyPr>
          <a:lstStyle/>
          <a:p>
            <a:r>
              <a:rPr lang="en-IN" dirty="0"/>
              <a:t>ngSwithDefault</a:t>
            </a:r>
          </a:p>
        </p:txBody>
      </p:sp>
      <p:sp>
        <p:nvSpPr>
          <p:cNvPr id="10" name="Rectangle 9"/>
          <p:cNvSpPr/>
          <p:nvPr/>
        </p:nvSpPr>
        <p:spPr>
          <a:xfrm>
            <a:off x="2057400" y="2512448"/>
            <a:ext cx="6781800" cy="2031325"/>
          </a:xfrm>
          <a:prstGeom prst="rect">
            <a:avLst/>
          </a:prstGeom>
          <a:solidFill>
            <a:schemeClr val="tx1"/>
          </a:solidFill>
        </p:spPr>
        <p:txBody>
          <a:bodyPr wrap="square">
            <a:spAutoFit/>
          </a:bodyPr>
          <a:lstStyle/>
          <a:p>
            <a:r>
              <a:rPr lang="en-IN" dirty="0">
                <a:solidFill>
                  <a:schemeClr val="bg1"/>
                </a:solidFill>
              </a:rPr>
              <a:t>&lt;div [ngSwitch]="Switch_Expression"&gt; </a:t>
            </a:r>
          </a:p>
          <a:p>
            <a:r>
              <a:rPr lang="en-IN" dirty="0">
                <a:solidFill>
                  <a:schemeClr val="bg1"/>
                </a:solidFill>
              </a:rPr>
              <a:t>    &lt;div *ngSwitchCase="MatchExpression1”&gt; First Template&lt;/div&gt;</a:t>
            </a:r>
          </a:p>
          <a:p>
            <a:r>
              <a:rPr lang="en-IN" dirty="0">
                <a:solidFill>
                  <a:schemeClr val="bg1"/>
                </a:solidFill>
              </a:rPr>
              <a:t>    &lt;div *ngSwitchCase="MatchExpression2"&gt;Second template&lt;/div&gt; </a:t>
            </a:r>
          </a:p>
          <a:p>
            <a:r>
              <a:rPr lang="en-IN" dirty="0">
                <a:solidFill>
                  <a:schemeClr val="bg1"/>
                </a:solidFill>
              </a:rPr>
              <a:t>    &lt;div *ngSwitchCase="MatchExpression3"&gt;Third Template&lt;/div&gt; </a:t>
            </a:r>
          </a:p>
          <a:p>
            <a:r>
              <a:rPr lang="en-IN" dirty="0">
                <a:solidFill>
                  <a:schemeClr val="bg1"/>
                </a:solidFill>
              </a:rPr>
              <a:t>    &lt;div *ngSwitchCase="MatchExpression4"&gt;Third Template&lt;/div&gt; </a:t>
            </a:r>
          </a:p>
          <a:p>
            <a:r>
              <a:rPr lang="en-IN" dirty="0">
                <a:solidFill>
                  <a:schemeClr val="bg1"/>
                </a:solidFill>
              </a:rPr>
              <a:t>    &lt;div *ngSwitchDefault?&gt;Default Template&lt;/div&gt;</a:t>
            </a:r>
          </a:p>
          <a:p>
            <a:r>
              <a:rPr lang="en-IN" dirty="0">
                <a:solidFill>
                  <a:schemeClr val="bg1"/>
                </a:solidFill>
              </a:rPr>
              <a:t>&lt;/div&gt;</a:t>
            </a:r>
          </a:p>
        </p:txBody>
      </p:sp>
    </p:spTree>
    <p:extLst>
      <p:ext uri="{BB962C8B-B14F-4D97-AF65-F5344CB8AC3E}">
        <p14:creationId xmlns:p14="http://schemas.microsoft.com/office/powerpoint/2010/main" val="277826449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57200" y="438150"/>
            <a:ext cx="4629150" cy="2314575"/>
          </a:xfrm>
          <a:prstGeom prst="rect">
            <a:avLst/>
          </a:prstGeom>
        </p:spPr>
      </p:pic>
      <p:pic>
        <p:nvPicPr>
          <p:cNvPr id="5" name="Picture 4"/>
          <p:cNvPicPr>
            <a:picLocks noChangeAspect="1"/>
          </p:cNvPicPr>
          <p:nvPr/>
        </p:nvPicPr>
        <p:blipFill>
          <a:blip r:embed="rId3"/>
          <a:stretch>
            <a:fillRect/>
          </a:stretch>
        </p:blipFill>
        <p:spPr>
          <a:xfrm>
            <a:off x="457200" y="2800351"/>
            <a:ext cx="3810000" cy="1981200"/>
          </a:xfrm>
          <a:prstGeom prst="rect">
            <a:avLst/>
          </a:prstGeom>
        </p:spPr>
      </p:pic>
    </p:spTree>
    <p:extLst>
      <p:ext uri="{BB962C8B-B14F-4D97-AF65-F5344CB8AC3E}">
        <p14:creationId xmlns:p14="http://schemas.microsoft.com/office/powerpoint/2010/main" val="1568342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814" y="154588"/>
            <a:ext cx="6339155" cy="369332"/>
          </a:xfrm>
        </p:spPr>
        <p:txBody>
          <a:bodyPr/>
          <a:lstStyle/>
          <a:p>
            <a:r>
              <a:rPr lang="en-US" b="1" dirty="0" smtClean="0">
                <a:solidFill>
                  <a:srgbClr val="0070C0"/>
                </a:solidFill>
              </a:rPr>
              <a:t>Example :</a:t>
            </a:r>
            <a:endParaRPr lang="en-IN" b="1" dirty="0">
              <a:solidFill>
                <a:srgbClr val="0070C0"/>
              </a:solidFill>
            </a:endParaRPr>
          </a:p>
        </p:txBody>
      </p:sp>
      <p:sp>
        <p:nvSpPr>
          <p:cNvPr id="4" name="Rectangle 3"/>
          <p:cNvSpPr/>
          <p:nvPr/>
        </p:nvSpPr>
        <p:spPr>
          <a:xfrm>
            <a:off x="282540" y="617927"/>
            <a:ext cx="8153400" cy="1446550"/>
          </a:xfrm>
          <a:prstGeom prst="rect">
            <a:avLst/>
          </a:prstGeom>
          <a:solidFill>
            <a:schemeClr val="accent5">
              <a:lumMod val="20000"/>
              <a:lumOff val="80000"/>
            </a:schemeClr>
          </a:solidFill>
        </p:spPr>
        <p:txBody>
          <a:bodyPr wrap="square">
            <a:spAutoFit/>
          </a:bodyPr>
          <a:lstStyle/>
          <a:p>
            <a:r>
              <a:rPr lang="en-US" sz="1600" dirty="0"/>
              <a:t>// Define a function called classDecorator which takes a constructor function as input</a:t>
            </a:r>
          </a:p>
          <a:p>
            <a:r>
              <a:rPr lang="en-US" b="1" dirty="0"/>
              <a:t>function classDecorator(</a:t>
            </a:r>
          </a:p>
          <a:p>
            <a:r>
              <a:rPr lang="en-US" b="1" dirty="0"/>
              <a:t>  constructor: Function</a:t>
            </a:r>
          </a:p>
          <a:p>
            <a:r>
              <a:rPr lang="en-US" b="1" dirty="0"/>
              <a:t>) </a:t>
            </a:r>
            <a:r>
              <a:rPr lang="en-US" b="1" dirty="0" smtClean="0"/>
              <a:t>{}</a:t>
            </a:r>
            <a:endParaRPr lang="en-US" b="1" dirty="0"/>
          </a:p>
          <a:p>
            <a:endParaRPr lang="en-IN" dirty="0"/>
          </a:p>
        </p:txBody>
      </p:sp>
      <p:sp>
        <p:nvSpPr>
          <p:cNvPr id="7" name="Rectangle 6"/>
          <p:cNvSpPr/>
          <p:nvPr/>
        </p:nvSpPr>
        <p:spPr>
          <a:xfrm>
            <a:off x="292814" y="2343150"/>
            <a:ext cx="8153400" cy="1969770"/>
          </a:xfrm>
          <a:prstGeom prst="rect">
            <a:avLst/>
          </a:prstGeom>
          <a:solidFill>
            <a:schemeClr val="accent5">
              <a:lumMod val="20000"/>
              <a:lumOff val="80000"/>
            </a:schemeClr>
          </a:solidFill>
        </p:spPr>
        <p:txBody>
          <a:bodyPr wrap="square">
            <a:spAutoFit/>
          </a:bodyPr>
          <a:lstStyle/>
          <a:p>
            <a:r>
              <a:rPr lang="en-US" sz="1600" i="1" dirty="0"/>
              <a:t>// Define a function called propertyDecorator which takes an object and a string property key as input</a:t>
            </a:r>
            <a:endParaRPr lang="en-US" sz="1600" dirty="0"/>
          </a:p>
          <a:p>
            <a:r>
              <a:rPr lang="en-US" b="1" dirty="0"/>
              <a:t>function propertyDecorator(</a:t>
            </a:r>
          </a:p>
          <a:p>
            <a:r>
              <a:rPr lang="en-US" b="1" dirty="0"/>
              <a:t>  target: any,</a:t>
            </a:r>
          </a:p>
          <a:p>
            <a:r>
              <a:rPr lang="en-US" b="1" dirty="0"/>
              <a:t>  propertyKey: string</a:t>
            </a:r>
          </a:p>
          <a:p>
            <a:r>
              <a:rPr lang="en-US" b="1" dirty="0"/>
              <a:t>) </a:t>
            </a:r>
            <a:r>
              <a:rPr lang="en-US" b="1" dirty="0" smtClean="0"/>
              <a:t>{}</a:t>
            </a:r>
            <a:endParaRPr lang="en-US" b="1" dirty="0"/>
          </a:p>
          <a:p>
            <a:endParaRPr lang="en-IN" dirty="0"/>
          </a:p>
        </p:txBody>
      </p:sp>
    </p:spTree>
    <p:extLst>
      <p:ext uri="{BB962C8B-B14F-4D97-AF65-F5344CB8AC3E}">
        <p14:creationId xmlns:p14="http://schemas.microsoft.com/office/powerpoint/2010/main" val="200935923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1398"/>
            <a:ext cx="5028691" cy="369332"/>
          </a:xfrm>
        </p:spPr>
        <p:txBody>
          <a:bodyPr/>
          <a:lstStyle/>
          <a:p>
            <a:r>
              <a:rPr lang="en-IN" b="1" dirty="0"/>
              <a:t>Angular ngFor </a:t>
            </a:r>
            <a:r>
              <a:rPr lang="en-IN" b="1" dirty="0" smtClean="0"/>
              <a:t>Directive</a:t>
            </a:r>
            <a:endParaRPr lang="en-IN" b="1" dirty="0"/>
          </a:p>
        </p:txBody>
      </p:sp>
      <p:sp>
        <p:nvSpPr>
          <p:cNvPr id="3" name="Rectangle 2"/>
          <p:cNvSpPr/>
          <p:nvPr/>
        </p:nvSpPr>
        <p:spPr>
          <a:xfrm>
            <a:off x="533400" y="895350"/>
            <a:ext cx="8153400" cy="646331"/>
          </a:xfrm>
          <a:prstGeom prst="rect">
            <a:avLst/>
          </a:prstGeom>
          <a:solidFill>
            <a:schemeClr val="accent5">
              <a:lumMod val="20000"/>
              <a:lumOff val="80000"/>
            </a:schemeClr>
          </a:solidFill>
        </p:spPr>
        <p:txBody>
          <a:bodyPr wrap="square">
            <a:spAutoFit/>
          </a:bodyPr>
          <a:lstStyle/>
          <a:p>
            <a:pPr marL="285750" indent="-285750" algn="just">
              <a:buFont typeface="Wingdings" panose="05000000000000000000" pitchFamily="2" charset="2"/>
              <a:buChar char="ü"/>
            </a:pPr>
            <a:r>
              <a:rPr lang="en-US" dirty="0"/>
              <a:t>The ngFor is an Angular structural directive, which repeats a portion of the HTML template once per each item from an iterable list (Collection). </a:t>
            </a:r>
            <a:endParaRPr lang="en-IN" dirty="0"/>
          </a:p>
        </p:txBody>
      </p:sp>
      <p:sp>
        <p:nvSpPr>
          <p:cNvPr id="6" name="Rectangle 5"/>
          <p:cNvSpPr/>
          <p:nvPr/>
        </p:nvSpPr>
        <p:spPr>
          <a:xfrm>
            <a:off x="609600" y="1611635"/>
            <a:ext cx="8090900" cy="369332"/>
          </a:xfrm>
          <a:prstGeom prst="rect">
            <a:avLst/>
          </a:prstGeom>
          <a:solidFill>
            <a:schemeClr val="accent5">
              <a:lumMod val="20000"/>
              <a:lumOff val="80000"/>
            </a:schemeClr>
          </a:solidFill>
        </p:spPr>
        <p:txBody>
          <a:bodyPr wrap="square">
            <a:spAutoFit/>
          </a:bodyPr>
          <a:lstStyle/>
          <a:p>
            <a:pPr marL="285750" indent="-285750">
              <a:buFont typeface="Wingdings" panose="05000000000000000000" pitchFamily="2" charset="2"/>
              <a:buChar char="ü"/>
            </a:pPr>
            <a:r>
              <a:rPr lang="en-US" dirty="0"/>
              <a:t>The syntax </a:t>
            </a:r>
            <a:r>
              <a:rPr lang="en-US" dirty="0" smtClean="0"/>
              <a:t>: </a:t>
            </a:r>
            <a:r>
              <a:rPr lang="en-US" b="1" dirty="0"/>
              <a:t>*ngFor=”let &lt;value&gt; of &lt;collection&gt;”</a:t>
            </a:r>
            <a:endParaRPr lang="en-IN" b="1" dirty="0"/>
          </a:p>
        </p:txBody>
      </p:sp>
      <p:sp>
        <p:nvSpPr>
          <p:cNvPr id="7" name="Rectangle 6"/>
          <p:cNvSpPr/>
          <p:nvPr/>
        </p:nvSpPr>
        <p:spPr>
          <a:xfrm>
            <a:off x="609600" y="2266950"/>
            <a:ext cx="8090900" cy="2031325"/>
          </a:xfrm>
          <a:prstGeom prst="rect">
            <a:avLst/>
          </a:prstGeom>
          <a:solidFill>
            <a:schemeClr val="accent5">
              <a:lumMod val="20000"/>
              <a:lumOff val="80000"/>
            </a:schemeClr>
          </a:solidFill>
        </p:spPr>
        <p:txBody>
          <a:bodyPr wrap="square">
            <a:spAutoFit/>
          </a:bodyPr>
          <a:lstStyle/>
          <a:p>
            <a:pPr marL="285750" indent="-285750" fontAlgn="base">
              <a:buFont typeface="Wingdings" panose="05000000000000000000" pitchFamily="2" charset="2"/>
              <a:buChar char="ü"/>
            </a:pPr>
            <a:r>
              <a:rPr lang="en-IN" dirty="0"/>
              <a:t>&lt;tr *ngFor="let customer of customers;"&gt;</a:t>
            </a:r>
          </a:p>
          <a:p>
            <a:pPr lvl="1" fontAlgn="base"/>
            <a:r>
              <a:rPr lang="en-IN" dirty="0"/>
              <a:t>    &lt;td&gt;{{customer.customerNo}}&lt;/td&gt;</a:t>
            </a:r>
          </a:p>
          <a:p>
            <a:pPr lvl="1" fontAlgn="base"/>
            <a:r>
              <a:rPr lang="en-IN" dirty="0"/>
              <a:t>    &lt;td&gt;{{customer.name}}&lt;/td&gt;</a:t>
            </a:r>
          </a:p>
          <a:p>
            <a:pPr lvl="1" fontAlgn="base"/>
            <a:r>
              <a:rPr lang="en-IN" dirty="0"/>
              <a:t>    &lt;td&gt;{{customer.address}}&lt;/td&gt;</a:t>
            </a:r>
          </a:p>
          <a:p>
            <a:pPr lvl="1" fontAlgn="base"/>
            <a:r>
              <a:rPr lang="en-IN" dirty="0"/>
              <a:t>    &lt;td&gt;{{customer.city}}&lt;/td&gt;</a:t>
            </a:r>
          </a:p>
          <a:p>
            <a:pPr lvl="1" fontAlgn="base"/>
            <a:r>
              <a:rPr lang="en-IN" dirty="0"/>
              <a:t>    &lt;td&gt;{{customer.state}}&lt;/td&gt;</a:t>
            </a:r>
          </a:p>
          <a:p>
            <a:pPr fontAlgn="base"/>
            <a:r>
              <a:rPr lang="en-IN" dirty="0" smtClean="0"/>
              <a:t>     &lt;/</a:t>
            </a:r>
            <a:r>
              <a:rPr lang="en-IN" dirty="0"/>
              <a:t>tr&gt;</a:t>
            </a:r>
          </a:p>
        </p:txBody>
      </p:sp>
    </p:spTree>
    <p:extLst>
      <p:ext uri="{BB962C8B-B14F-4D97-AF65-F5344CB8AC3E}">
        <p14:creationId xmlns:p14="http://schemas.microsoft.com/office/powerpoint/2010/main" val="238845788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38150"/>
            <a:ext cx="5029200" cy="1107996"/>
          </a:xfrm>
        </p:spPr>
        <p:txBody>
          <a:bodyPr/>
          <a:lstStyle/>
          <a:p>
            <a:r>
              <a:rPr lang="en-US" dirty="0" smtClean="0"/>
              <a:t>Example : Display Employees</a:t>
            </a:r>
            <a:endParaRPr lang="en-IN" dirty="0"/>
          </a:p>
        </p:txBody>
      </p:sp>
    </p:spTree>
    <p:extLst>
      <p:ext uri="{BB962C8B-B14F-4D97-AF65-F5344CB8AC3E}">
        <p14:creationId xmlns:p14="http://schemas.microsoft.com/office/powerpoint/2010/main" val="214358452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742950"/>
            <a:ext cx="8534400" cy="4247317"/>
          </a:xfrm>
          <a:prstGeom prst="rect">
            <a:avLst/>
          </a:prstGeom>
          <a:solidFill>
            <a:schemeClr val="accent5">
              <a:lumMod val="20000"/>
              <a:lumOff val="80000"/>
            </a:schemeClr>
          </a:solidFill>
        </p:spPr>
        <p:txBody>
          <a:bodyPr wrap="square">
            <a:spAutoFit/>
          </a:bodyPr>
          <a:lstStyle/>
          <a:p>
            <a:pPr marL="342900" indent="-342900" algn="just">
              <a:lnSpc>
                <a:spcPct val="150000"/>
              </a:lnSpc>
              <a:buFont typeface="+mj-lt"/>
              <a:buAutoNum type="arabicPeriod"/>
            </a:pPr>
            <a:r>
              <a:rPr lang="en-US" b="1" dirty="0" smtClean="0"/>
              <a:t>Index: </a:t>
            </a:r>
            <a:r>
              <a:rPr lang="en-US" dirty="0" smtClean="0"/>
              <a:t>This </a:t>
            </a:r>
            <a:r>
              <a:rPr lang="en-US" dirty="0"/>
              <a:t>variable is used to provide the index position of the current element while </a:t>
            </a:r>
            <a:r>
              <a:rPr lang="en-US" dirty="0" smtClean="0"/>
              <a:t>iteration.</a:t>
            </a:r>
          </a:p>
          <a:p>
            <a:pPr marL="342900" indent="-342900" algn="just">
              <a:lnSpc>
                <a:spcPct val="150000"/>
              </a:lnSpc>
              <a:buFont typeface="+mj-lt"/>
              <a:buAutoNum type="arabicPeriod"/>
            </a:pPr>
            <a:r>
              <a:rPr lang="en-US" b="1" dirty="0" smtClean="0"/>
              <a:t>First</a:t>
            </a:r>
            <a:r>
              <a:rPr lang="en-US" b="1" dirty="0"/>
              <a:t>: </a:t>
            </a:r>
            <a:r>
              <a:rPr lang="en-US" dirty="0"/>
              <a:t>It returns boolean true if the current element is the first element in the iteration else it will return </a:t>
            </a:r>
            <a:r>
              <a:rPr lang="en-US" dirty="0" smtClean="0"/>
              <a:t>false.</a:t>
            </a:r>
          </a:p>
          <a:p>
            <a:pPr marL="342900" indent="-342900" algn="just">
              <a:lnSpc>
                <a:spcPct val="150000"/>
              </a:lnSpc>
              <a:buFont typeface="+mj-lt"/>
              <a:buAutoNum type="arabicPeriod"/>
            </a:pPr>
            <a:r>
              <a:rPr lang="en-US" b="1" dirty="0" smtClean="0"/>
              <a:t>Last</a:t>
            </a:r>
            <a:r>
              <a:rPr lang="en-US" b="1" dirty="0"/>
              <a:t>:</a:t>
            </a:r>
            <a:r>
              <a:rPr lang="en-US" dirty="0"/>
              <a:t> It returns boolean true if the current element is the last element in the iteration else it will return </a:t>
            </a:r>
            <a:r>
              <a:rPr lang="en-US" dirty="0" smtClean="0"/>
              <a:t>false.</a:t>
            </a:r>
          </a:p>
          <a:p>
            <a:pPr marL="342900" indent="-342900" algn="just">
              <a:lnSpc>
                <a:spcPct val="150000"/>
              </a:lnSpc>
              <a:buFont typeface="+mj-lt"/>
              <a:buAutoNum type="arabicPeriod"/>
            </a:pPr>
            <a:r>
              <a:rPr lang="en-US" b="1" dirty="0" smtClean="0"/>
              <a:t>Even</a:t>
            </a:r>
            <a:r>
              <a:rPr lang="en-US" b="1" dirty="0"/>
              <a:t>:</a:t>
            </a:r>
            <a:r>
              <a:rPr lang="en-US" dirty="0"/>
              <a:t> It returns boolean true if the current element is even element based on the index position in the iteration else it will return </a:t>
            </a:r>
            <a:r>
              <a:rPr lang="en-US" dirty="0" smtClean="0"/>
              <a:t>false.</a:t>
            </a:r>
          </a:p>
          <a:p>
            <a:pPr marL="342900" indent="-342900" algn="just">
              <a:lnSpc>
                <a:spcPct val="150000"/>
              </a:lnSpc>
              <a:buFont typeface="+mj-lt"/>
              <a:buAutoNum type="arabicPeriod"/>
            </a:pPr>
            <a:r>
              <a:rPr lang="en-US" b="1" dirty="0" smtClean="0"/>
              <a:t>Odd</a:t>
            </a:r>
            <a:r>
              <a:rPr lang="en-US" b="1" dirty="0"/>
              <a:t>: </a:t>
            </a:r>
            <a:r>
              <a:rPr lang="en-US" dirty="0"/>
              <a:t>It returns boolean true if the current element is an odd element based on the index position in the iteration else it will return false.</a:t>
            </a:r>
            <a:endParaRPr lang="en-IN" dirty="0"/>
          </a:p>
        </p:txBody>
      </p:sp>
      <p:sp>
        <p:nvSpPr>
          <p:cNvPr id="5" name="Title 4"/>
          <p:cNvSpPr>
            <a:spLocks noGrp="1"/>
          </p:cNvSpPr>
          <p:nvPr>
            <p:ph type="title"/>
          </p:nvPr>
        </p:nvSpPr>
        <p:spPr>
          <a:xfrm>
            <a:off x="609600" y="209550"/>
            <a:ext cx="3885692" cy="369332"/>
          </a:xfrm>
        </p:spPr>
        <p:txBody>
          <a:bodyPr/>
          <a:lstStyle/>
          <a:p>
            <a:r>
              <a:rPr lang="en-IN" b="1" dirty="0"/>
              <a:t>ngFor – Local </a:t>
            </a:r>
            <a:r>
              <a:rPr lang="en-IN" b="1" dirty="0" smtClean="0"/>
              <a:t>Variables</a:t>
            </a:r>
            <a:r>
              <a:rPr lang="en-IN" b="1" dirty="0"/>
              <a:t>:</a:t>
            </a:r>
            <a:endParaRPr lang="en-IN" dirty="0"/>
          </a:p>
        </p:txBody>
      </p:sp>
    </p:spTree>
    <p:extLst>
      <p:ext uri="{BB962C8B-B14F-4D97-AF65-F5344CB8AC3E}">
        <p14:creationId xmlns:p14="http://schemas.microsoft.com/office/powerpoint/2010/main" val="358968520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61950"/>
            <a:ext cx="4038091" cy="369332"/>
          </a:xfrm>
        </p:spPr>
        <p:txBody>
          <a:bodyPr/>
          <a:lstStyle/>
          <a:p>
            <a:r>
              <a:rPr lang="en-IN" dirty="0"/>
              <a:t>Angular ngFor </a:t>
            </a:r>
            <a:r>
              <a:rPr lang="en-IN" dirty="0" smtClean="0"/>
              <a:t>trackBy</a:t>
            </a:r>
            <a:endParaRPr lang="en-IN" dirty="0"/>
          </a:p>
        </p:txBody>
      </p:sp>
      <p:sp>
        <p:nvSpPr>
          <p:cNvPr id="3" name="Rectangle 2"/>
          <p:cNvSpPr/>
          <p:nvPr/>
        </p:nvSpPr>
        <p:spPr>
          <a:xfrm>
            <a:off x="533400" y="819150"/>
            <a:ext cx="7620000" cy="369332"/>
          </a:xfrm>
          <a:prstGeom prst="rect">
            <a:avLst/>
          </a:prstGeom>
        </p:spPr>
        <p:txBody>
          <a:bodyPr wrap="square">
            <a:spAutoFit/>
          </a:bodyPr>
          <a:lstStyle/>
          <a:p>
            <a:pPr marL="285750" indent="-285750" algn="just">
              <a:buFont typeface="Arial" panose="020B0604020202020204" pitchFamily="34" charset="0"/>
              <a:buChar char="•"/>
            </a:pPr>
            <a:r>
              <a:rPr lang="en-US" dirty="0"/>
              <a:t>The use of trackBy is to improve the performance of the angular application. </a:t>
            </a:r>
            <a:endParaRPr lang="en-IN" dirty="0"/>
          </a:p>
        </p:txBody>
      </p:sp>
      <p:sp>
        <p:nvSpPr>
          <p:cNvPr id="4" name="Rectangle 3"/>
          <p:cNvSpPr/>
          <p:nvPr/>
        </p:nvSpPr>
        <p:spPr>
          <a:xfrm>
            <a:off x="533400" y="1284698"/>
            <a:ext cx="7924800" cy="646331"/>
          </a:xfrm>
          <a:prstGeom prst="rect">
            <a:avLst/>
          </a:prstGeom>
        </p:spPr>
        <p:txBody>
          <a:bodyPr wrap="square">
            <a:spAutoFit/>
          </a:bodyPr>
          <a:lstStyle/>
          <a:p>
            <a:pPr marL="285750" indent="-285750" algn="just">
              <a:buFont typeface="Arial" panose="020B0604020202020204" pitchFamily="34" charset="0"/>
              <a:buChar char="•"/>
            </a:pPr>
            <a:r>
              <a:rPr lang="en-US" dirty="0" smtClean="0"/>
              <a:t>It </a:t>
            </a:r>
            <a:r>
              <a:rPr lang="en-US" dirty="0"/>
              <a:t>is usually not needed by default but needed only </a:t>
            </a:r>
            <a:r>
              <a:rPr lang="en-US" dirty="0" smtClean="0"/>
              <a:t>when </a:t>
            </a:r>
            <a:r>
              <a:rPr lang="en-US" dirty="0"/>
              <a:t>application running into </a:t>
            </a:r>
            <a:r>
              <a:rPr lang="en-US" dirty="0" smtClean="0"/>
              <a:t> performance </a:t>
            </a:r>
            <a:r>
              <a:rPr lang="en-US" dirty="0"/>
              <a:t>issues.</a:t>
            </a:r>
            <a:endParaRPr lang="en-IN" dirty="0"/>
          </a:p>
        </p:txBody>
      </p:sp>
      <p:sp>
        <p:nvSpPr>
          <p:cNvPr id="5" name="Rectangle 4"/>
          <p:cNvSpPr/>
          <p:nvPr/>
        </p:nvSpPr>
        <p:spPr>
          <a:xfrm>
            <a:off x="533400" y="2027245"/>
            <a:ext cx="7924800" cy="923330"/>
          </a:xfrm>
          <a:prstGeom prst="rect">
            <a:avLst/>
          </a:prstGeom>
        </p:spPr>
        <p:txBody>
          <a:bodyPr wrap="square">
            <a:spAutoFit/>
          </a:bodyPr>
          <a:lstStyle/>
          <a:p>
            <a:pPr marL="285750" indent="-285750" algn="just">
              <a:buFont typeface="Arial" panose="020B0604020202020204" pitchFamily="34" charset="0"/>
              <a:buChar char="•"/>
            </a:pPr>
            <a:r>
              <a:rPr lang="en-US" dirty="0"/>
              <a:t>The Angular ngFor directive may perform poorly with the large collections.  A small change to the collection such as adding a new item or removing an existing item from the collection may trigger a cascade of DOM manipulations.</a:t>
            </a:r>
            <a:endParaRPr lang="en-IN" dirty="0"/>
          </a:p>
        </p:txBody>
      </p:sp>
    </p:spTree>
    <p:extLst>
      <p:ext uri="{BB962C8B-B14F-4D97-AF65-F5344CB8AC3E}">
        <p14:creationId xmlns:p14="http://schemas.microsoft.com/office/powerpoint/2010/main" val="79656744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61950"/>
            <a:ext cx="4038091" cy="369332"/>
          </a:xfrm>
        </p:spPr>
        <p:txBody>
          <a:bodyPr/>
          <a:lstStyle/>
          <a:p>
            <a:r>
              <a:rPr lang="en-IN" dirty="0"/>
              <a:t>Angular ngFor </a:t>
            </a:r>
            <a:r>
              <a:rPr lang="en-IN" dirty="0" smtClean="0"/>
              <a:t>trackBy</a:t>
            </a:r>
            <a:endParaRPr lang="en-IN" dirty="0"/>
          </a:p>
        </p:txBody>
      </p:sp>
      <p:sp>
        <p:nvSpPr>
          <p:cNvPr id="3" name="Rectangle 2"/>
          <p:cNvSpPr/>
          <p:nvPr/>
        </p:nvSpPr>
        <p:spPr>
          <a:xfrm>
            <a:off x="533400" y="819150"/>
            <a:ext cx="7620000" cy="369332"/>
          </a:xfrm>
          <a:prstGeom prst="rect">
            <a:avLst/>
          </a:prstGeom>
        </p:spPr>
        <p:txBody>
          <a:bodyPr wrap="square">
            <a:spAutoFit/>
          </a:bodyPr>
          <a:lstStyle/>
          <a:p>
            <a:pPr marL="285750" indent="-285750" algn="just">
              <a:buFont typeface="Arial" panose="020B0604020202020204" pitchFamily="34" charset="0"/>
              <a:buChar char="•"/>
            </a:pPr>
            <a:r>
              <a:rPr lang="en-US" dirty="0"/>
              <a:t>The use of trackBy is to improve the performance of the angular application. </a:t>
            </a:r>
            <a:endParaRPr lang="en-IN" dirty="0"/>
          </a:p>
        </p:txBody>
      </p:sp>
      <p:sp>
        <p:nvSpPr>
          <p:cNvPr id="4" name="Rectangle 3"/>
          <p:cNvSpPr/>
          <p:nvPr/>
        </p:nvSpPr>
        <p:spPr>
          <a:xfrm>
            <a:off x="533400" y="1284698"/>
            <a:ext cx="7924800" cy="646331"/>
          </a:xfrm>
          <a:prstGeom prst="rect">
            <a:avLst/>
          </a:prstGeom>
        </p:spPr>
        <p:txBody>
          <a:bodyPr wrap="square">
            <a:spAutoFit/>
          </a:bodyPr>
          <a:lstStyle/>
          <a:p>
            <a:pPr marL="285750" indent="-285750" algn="just">
              <a:buFont typeface="Arial" panose="020B0604020202020204" pitchFamily="34" charset="0"/>
              <a:buChar char="•"/>
            </a:pPr>
            <a:r>
              <a:rPr lang="en-US" dirty="0" smtClean="0"/>
              <a:t>It </a:t>
            </a:r>
            <a:r>
              <a:rPr lang="en-US" dirty="0"/>
              <a:t>is usually not needed by default but needed only </a:t>
            </a:r>
            <a:r>
              <a:rPr lang="en-US" dirty="0" smtClean="0"/>
              <a:t>when </a:t>
            </a:r>
            <a:r>
              <a:rPr lang="en-US" dirty="0"/>
              <a:t>application running into </a:t>
            </a:r>
            <a:r>
              <a:rPr lang="en-US" dirty="0" smtClean="0"/>
              <a:t> performance </a:t>
            </a:r>
            <a:r>
              <a:rPr lang="en-US" dirty="0"/>
              <a:t>issues.</a:t>
            </a:r>
            <a:endParaRPr lang="en-IN" dirty="0"/>
          </a:p>
        </p:txBody>
      </p:sp>
      <p:sp>
        <p:nvSpPr>
          <p:cNvPr id="5" name="Rectangle 4"/>
          <p:cNvSpPr/>
          <p:nvPr/>
        </p:nvSpPr>
        <p:spPr>
          <a:xfrm>
            <a:off x="533400" y="2027245"/>
            <a:ext cx="7924800" cy="923330"/>
          </a:xfrm>
          <a:prstGeom prst="rect">
            <a:avLst/>
          </a:prstGeom>
        </p:spPr>
        <p:txBody>
          <a:bodyPr wrap="square">
            <a:spAutoFit/>
          </a:bodyPr>
          <a:lstStyle/>
          <a:p>
            <a:pPr marL="285750" indent="-285750" algn="just">
              <a:buFont typeface="Arial" panose="020B0604020202020204" pitchFamily="34" charset="0"/>
              <a:buChar char="•"/>
            </a:pPr>
            <a:r>
              <a:rPr lang="en-US" dirty="0"/>
              <a:t>The Angular ngFor directive may perform poorly with the large collections.  A small change to the collection such as adding a new item or removing an existing item from the collection may trigger a cascade of DOM manipulations.</a:t>
            </a:r>
            <a:endParaRPr lang="en-IN" dirty="0"/>
          </a:p>
        </p:txBody>
      </p:sp>
    </p:spTree>
    <p:extLst>
      <p:ext uri="{BB962C8B-B14F-4D97-AF65-F5344CB8AC3E}">
        <p14:creationId xmlns:p14="http://schemas.microsoft.com/office/powerpoint/2010/main" val="60890582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2038350"/>
            <a:ext cx="4342891" cy="553998"/>
          </a:xfrm>
        </p:spPr>
        <p:txBody>
          <a:bodyPr/>
          <a:lstStyle/>
          <a:p>
            <a:r>
              <a:rPr lang="en-IN" sz="3600" b="1" dirty="0">
                <a:solidFill>
                  <a:srgbClr val="0070C0"/>
                </a:solidFill>
              </a:rPr>
              <a:t>Attribute </a:t>
            </a:r>
            <a:r>
              <a:rPr lang="en-IN" sz="3600" b="1" dirty="0" smtClean="0">
                <a:solidFill>
                  <a:srgbClr val="0070C0"/>
                </a:solidFill>
              </a:rPr>
              <a:t>Directives</a:t>
            </a:r>
            <a:endParaRPr lang="en-IN" sz="3600" dirty="0">
              <a:solidFill>
                <a:srgbClr val="0070C0"/>
              </a:solidFill>
            </a:endParaRPr>
          </a:p>
        </p:txBody>
      </p:sp>
    </p:spTree>
    <p:extLst>
      <p:ext uri="{BB962C8B-B14F-4D97-AF65-F5344CB8AC3E}">
        <p14:creationId xmlns:p14="http://schemas.microsoft.com/office/powerpoint/2010/main" val="337699137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3350"/>
            <a:ext cx="4342891" cy="430887"/>
          </a:xfrm>
        </p:spPr>
        <p:txBody>
          <a:bodyPr/>
          <a:lstStyle/>
          <a:p>
            <a:r>
              <a:rPr lang="en-IN" sz="2800" b="1" dirty="0">
                <a:solidFill>
                  <a:srgbClr val="0070C0"/>
                </a:solidFill>
              </a:rPr>
              <a:t>ngStyle Directive</a:t>
            </a:r>
            <a:endParaRPr lang="en-IN" sz="2800" dirty="0">
              <a:solidFill>
                <a:srgbClr val="0070C0"/>
              </a:solidFill>
            </a:endParaRPr>
          </a:p>
        </p:txBody>
      </p:sp>
      <p:sp>
        <p:nvSpPr>
          <p:cNvPr id="3" name="Rectangle 2"/>
          <p:cNvSpPr/>
          <p:nvPr/>
        </p:nvSpPr>
        <p:spPr>
          <a:xfrm>
            <a:off x="342644" y="895350"/>
            <a:ext cx="8267955" cy="3939540"/>
          </a:xfrm>
          <a:prstGeom prst="rect">
            <a:avLst/>
          </a:prstGeom>
        </p:spPr>
        <p:txBody>
          <a:bodyPr wrap="square">
            <a:spAutoFit/>
          </a:bodyPr>
          <a:lstStyle/>
          <a:p>
            <a:pPr marL="285750" indent="-285750">
              <a:buFont typeface="Arial" panose="020B0604020202020204" pitchFamily="34" charset="0"/>
              <a:buChar char="•"/>
            </a:pPr>
            <a:r>
              <a:rPr lang="en-US" sz="1600" dirty="0">
                <a:solidFill>
                  <a:srgbClr val="000000"/>
                </a:solidFill>
                <a:latin typeface="Source Sans Pro"/>
              </a:rPr>
              <a:t>The Angular ngStyle directive allows us to set the many inline style of a HTML element using an expression.</a:t>
            </a:r>
            <a:r>
              <a:rPr lang="en-US" dirty="0">
                <a:solidFill>
                  <a:srgbClr val="000000"/>
                </a:solidFill>
                <a:latin typeface="Source Sans Pro"/>
              </a:rPr>
              <a:t> </a:t>
            </a:r>
            <a:endParaRPr lang="en-US" dirty="0" smtClean="0">
              <a:solidFill>
                <a:srgbClr val="000000"/>
              </a:solidFill>
              <a:latin typeface="Source Sans Pro"/>
            </a:endParaRPr>
          </a:p>
          <a:p>
            <a:pPr marL="285750" indent="-285750">
              <a:buFont typeface="Arial" panose="020B0604020202020204" pitchFamily="34" charset="0"/>
              <a:buChar char="•"/>
            </a:pPr>
            <a:r>
              <a:rPr lang="en-US" dirty="0"/>
              <a:t>The expression can be evaluated at run time allowing us to dynamically change the style of our HTML element</a:t>
            </a:r>
            <a:r>
              <a:rPr lang="en-US" dirty="0" smtClean="0"/>
              <a:t>.</a:t>
            </a:r>
          </a:p>
          <a:p>
            <a:pPr marL="285750" indent="-285750">
              <a:buFont typeface="Arial" panose="020B0604020202020204" pitchFamily="34" charset="0"/>
              <a:buChar char="•"/>
            </a:pPr>
            <a:r>
              <a:rPr lang="en-US" dirty="0"/>
              <a:t>Syntax </a:t>
            </a:r>
            <a:r>
              <a:rPr lang="en-US" dirty="0">
                <a:solidFill>
                  <a:srgbClr val="FF0000"/>
                </a:solidFill>
              </a:rPr>
              <a:t>:   </a:t>
            </a:r>
            <a:r>
              <a:rPr lang="en-US" b="1" dirty="0">
                <a:solidFill>
                  <a:srgbClr val="FF0000"/>
                </a:solidFill>
              </a:rPr>
              <a:t>&lt;element [ngStyle</a:t>
            </a:r>
            <a:r>
              <a:rPr lang="en-US" b="1" dirty="0" smtClean="0">
                <a:solidFill>
                  <a:srgbClr val="FF0000"/>
                </a:solidFill>
              </a:rPr>
              <a:t>]="{‘styleNames': </a:t>
            </a:r>
            <a:r>
              <a:rPr lang="en-US" b="1" dirty="0">
                <a:solidFill>
                  <a:srgbClr val="FF0000"/>
                </a:solidFill>
              </a:rPr>
              <a:t>styleExp}"&gt;...&lt;/element</a:t>
            </a:r>
            <a:r>
              <a:rPr lang="en-US" b="1" dirty="0" smtClean="0">
                <a:solidFill>
                  <a:srgbClr val="FF0000"/>
                </a:solidFill>
              </a:rPr>
              <a:t>&gt;</a:t>
            </a:r>
            <a:endParaRPr lang="en-US" b="1" dirty="0">
              <a:solidFill>
                <a:srgbClr val="FF0000"/>
              </a:solidFill>
            </a:endParaRPr>
          </a:p>
          <a:p>
            <a:endParaRPr lang="en-US" dirty="0">
              <a:solidFill>
                <a:srgbClr val="FF0000"/>
              </a:solidFill>
            </a:endParaRPr>
          </a:p>
          <a:p>
            <a:pPr marL="285750" indent="-285750">
              <a:buFont typeface="Arial" panose="020B0604020202020204" pitchFamily="34" charset="0"/>
              <a:buChar char="•"/>
            </a:pPr>
            <a:r>
              <a:rPr lang="en-US" dirty="0" smtClean="0"/>
              <a:t>Example :</a:t>
            </a:r>
          </a:p>
          <a:p>
            <a:r>
              <a:rPr lang="en-US" dirty="0" smtClean="0"/>
              <a:t>              &lt;p </a:t>
            </a:r>
            <a:r>
              <a:rPr lang="en-US" dirty="0"/>
              <a:t>[ngStyle]="{'font-size': '20px'}"&gt;</a:t>
            </a:r>
            <a:r>
              <a:rPr lang="en-US" b="1" dirty="0"/>
              <a:t>Set</a:t>
            </a:r>
            <a:r>
              <a:rPr lang="en-US" dirty="0"/>
              <a:t> Font size to 20px</a:t>
            </a:r>
            <a:r>
              <a:rPr lang="en-US" dirty="0" smtClean="0"/>
              <a:t>&lt;/p&gt;</a:t>
            </a:r>
          </a:p>
          <a:p>
            <a:pPr fontAlgn="base"/>
            <a:r>
              <a:rPr lang="en-IN" dirty="0" smtClean="0"/>
              <a:t>              &lt;p [ngStyle</a:t>
            </a:r>
            <a:r>
              <a:rPr lang="en-IN" dirty="0"/>
              <a:t>]="{</a:t>
            </a:r>
            <a:r>
              <a:rPr lang="en-IN" dirty="0" smtClean="0"/>
              <a:t>'font-</a:t>
            </a:r>
            <a:r>
              <a:rPr lang="en-IN" dirty="0" err="1" smtClean="0"/>
              <a:t>size.em</a:t>
            </a:r>
            <a:r>
              <a:rPr lang="en-IN" dirty="0" smtClean="0"/>
              <a:t>': </a:t>
            </a:r>
            <a:r>
              <a:rPr lang="en-IN" dirty="0"/>
              <a:t>'3</a:t>
            </a:r>
            <a:r>
              <a:rPr lang="en-IN" dirty="0" smtClean="0"/>
              <a:t>'}"&gt;...&lt;/p&gt;</a:t>
            </a:r>
            <a:endParaRPr lang="en-IN" dirty="0"/>
          </a:p>
          <a:p>
            <a:pPr marL="285750" indent="-285750">
              <a:buFont typeface="Arial" panose="020B0604020202020204" pitchFamily="34" charset="0"/>
              <a:buChar char="•"/>
            </a:pPr>
            <a:r>
              <a:rPr lang="en-IN" b="1" dirty="0"/>
              <a:t>Change Style Dynamically</a:t>
            </a:r>
          </a:p>
          <a:p>
            <a:r>
              <a:rPr lang="en-IN" dirty="0" smtClean="0"/>
              <a:t>             color</a:t>
            </a:r>
            <a:r>
              <a:rPr lang="en-IN" dirty="0"/>
              <a:t>: </a:t>
            </a:r>
            <a:r>
              <a:rPr lang="en-IN" b="1" dirty="0"/>
              <a:t>string</a:t>
            </a:r>
            <a:r>
              <a:rPr lang="en-IN" dirty="0"/>
              <a:t>= 'red</a:t>
            </a:r>
            <a:r>
              <a:rPr lang="en-IN" dirty="0" smtClean="0"/>
              <a:t>';</a:t>
            </a:r>
          </a:p>
          <a:p>
            <a:pPr fontAlgn="base"/>
            <a:r>
              <a:rPr lang="en-US" dirty="0"/>
              <a:t> </a:t>
            </a:r>
            <a:r>
              <a:rPr lang="en-US" dirty="0" smtClean="0"/>
              <a:t>            </a:t>
            </a:r>
            <a:r>
              <a:rPr lang="en-US" dirty="0"/>
              <a:t>&lt;input [(ngModel)]="color" /&gt; </a:t>
            </a:r>
          </a:p>
          <a:p>
            <a:pPr fontAlgn="base"/>
            <a:r>
              <a:rPr lang="en-US" dirty="0" smtClean="0"/>
              <a:t>             &lt;</a:t>
            </a:r>
            <a:r>
              <a:rPr lang="en-US" dirty="0"/>
              <a:t>div [ngStyle]="{'color': color}"&gt;Change my color&lt;/div&gt;</a:t>
            </a:r>
          </a:p>
          <a:p>
            <a:r>
              <a:rPr lang="en-US" dirty="0" smtClean="0"/>
              <a:t>             &lt;div </a:t>
            </a:r>
            <a:r>
              <a:rPr lang="en-US" dirty="0"/>
              <a:t>[ngStyle]="{</a:t>
            </a:r>
            <a:r>
              <a:rPr lang="en-US" dirty="0" smtClean="0"/>
              <a:t>'background-color ': status </a:t>
            </a:r>
            <a:r>
              <a:rPr lang="en-US" dirty="0"/>
              <a:t>=== 'error' ? 'red' : 'blue' }"&gt;&lt;/&lt;div&gt;</a:t>
            </a:r>
            <a:endParaRPr lang="en-IN" dirty="0"/>
          </a:p>
        </p:txBody>
      </p:sp>
    </p:spTree>
    <p:extLst>
      <p:ext uri="{BB962C8B-B14F-4D97-AF65-F5344CB8AC3E}">
        <p14:creationId xmlns:p14="http://schemas.microsoft.com/office/powerpoint/2010/main" val="235366610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361950"/>
            <a:ext cx="3371436" cy="369332"/>
          </a:xfrm>
          <a:prstGeom prst="rect">
            <a:avLst/>
          </a:prstGeom>
        </p:spPr>
        <p:txBody>
          <a:bodyPr wrap="none">
            <a:spAutoFit/>
          </a:bodyPr>
          <a:lstStyle/>
          <a:p>
            <a:pPr marL="285750" indent="-285750" fontAlgn="base">
              <a:buFont typeface="Arial" panose="020B0604020202020204" pitchFamily="34" charset="0"/>
              <a:buChar char="•"/>
            </a:pPr>
            <a:r>
              <a:rPr lang="en-IN" b="1" dirty="0">
                <a:latin typeface="Montserrat"/>
              </a:rPr>
              <a:t>ngStyle multiple attributes</a:t>
            </a:r>
            <a:endParaRPr lang="en-IN" b="1" i="0" dirty="0">
              <a:effectLst/>
              <a:latin typeface="Montserrat"/>
            </a:endParaRPr>
          </a:p>
        </p:txBody>
      </p:sp>
      <p:sp>
        <p:nvSpPr>
          <p:cNvPr id="2" name="Rectangle 1"/>
          <p:cNvSpPr/>
          <p:nvPr/>
        </p:nvSpPr>
        <p:spPr>
          <a:xfrm>
            <a:off x="1143000" y="734493"/>
            <a:ext cx="4572000" cy="1754326"/>
          </a:xfrm>
          <a:prstGeom prst="rect">
            <a:avLst/>
          </a:prstGeom>
        </p:spPr>
        <p:txBody>
          <a:bodyPr>
            <a:spAutoFit/>
          </a:bodyPr>
          <a:lstStyle/>
          <a:p>
            <a:r>
              <a:rPr lang="en-IN" dirty="0"/>
              <a:t>&lt;p [ngStyle]="{'color': 'purple',</a:t>
            </a:r>
          </a:p>
          <a:p>
            <a:r>
              <a:rPr lang="en-IN" dirty="0"/>
              <a:t>               'font-size': '20px',</a:t>
            </a:r>
          </a:p>
          <a:p>
            <a:r>
              <a:rPr lang="en-IN" dirty="0"/>
              <a:t>               'font-weight': 'bold'}"&gt;</a:t>
            </a:r>
          </a:p>
          <a:p>
            <a:r>
              <a:rPr lang="en-IN" dirty="0"/>
              <a:t>     Multiple styles</a:t>
            </a:r>
          </a:p>
          <a:p>
            <a:r>
              <a:rPr lang="en-IN" dirty="0"/>
              <a:t>&lt;/p&gt;</a:t>
            </a:r>
          </a:p>
          <a:p>
            <a:r>
              <a:rPr lang="en-IN" dirty="0"/>
              <a:t> </a:t>
            </a:r>
          </a:p>
        </p:txBody>
      </p:sp>
      <p:sp>
        <p:nvSpPr>
          <p:cNvPr id="3" name="Rectangle 2"/>
          <p:cNvSpPr/>
          <p:nvPr/>
        </p:nvSpPr>
        <p:spPr>
          <a:xfrm>
            <a:off x="381000" y="2132116"/>
            <a:ext cx="3986989" cy="369332"/>
          </a:xfrm>
          <a:prstGeom prst="rect">
            <a:avLst/>
          </a:prstGeom>
        </p:spPr>
        <p:txBody>
          <a:bodyPr wrap="none">
            <a:spAutoFit/>
          </a:bodyPr>
          <a:lstStyle/>
          <a:p>
            <a:pPr marL="285750" indent="-285750" fontAlgn="base">
              <a:buFont typeface="Arial" panose="020B0604020202020204" pitchFamily="34" charset="0"/>
              <a:buChar char="•"/>
            </a:pPr>
            <a:r>
              <a:rPr lang="en-US" b="1" dirty="0">
                <a:latin typeface="Montserrat"/>
              </a:rPr>
              <a:t>Specifying CSS Units in ngStyle</a:t>
            </a:r>
            <a:endParaRPr lang="en-US" b="1" i="0" dirty="0">
              <a:effectLst/>
              <a:latin typeface="Montserrat"/>
            </a:endParaRPr>
          </a:p>
        </p:txBody>
      </p:sp>
      <p:sp>
        <p:nvSpPr>
          <p:cNvPr id="6" name="Rectangle 5"/>
          <p:cNvSpPr/>
          <p:nvPr/>
        </p:nvSpPr>
        <p:spPr>
          <a:xfrm>
            <a:off x="685800" y="2501448"/>
            <a:ext cx="7620000" cy="646331"/>
          </a:xfrm>
          <a:prstGeom prst="rect">
            <a:avLst/>
          </a:prstGeom>
        </p:spPr>
        <p:txBody>
          <a:bodyPr wrap="square">
            <a:spAutoFit/>
          </a:bodyPr>
          <a:lstStyle/>
          <a:p>
            <a:r>
              <a:rPr lang="en-US" dirty="0"/>
              <a:t>CSS has several units for expressing a length, size etc. The units can be </a:t>
            </a:r>
            <a:r>
              <a:rPr lang="en-US" dirty="0" err="1"/>
              <a:t>em</a:t>
            </a:r>
            <a:r>
              <a:rPr lang="en-US" dirty="0"/>
              <a:t>, ex, %, </a:t>
            </a:r>
            <a:r>
              <a:rPr lang="en-US" dirty="0" err="1"/>
              <a:t>px</a:t>
            </a:r>
            <a:r>
              <a:rPr lang="en-US" dirty="0"/>
              <a:t>, cm, mm, in, pt, PC etc. </a:t>
            </a:r>
            <a:endParaRPr lang="en-IN" dirty="0"/>
          </a:p>
        </p:txBody>
      </p:sp>
      <p:sp>
        <p:nvSpPr>
          <p:cNvPr id="7" name="Rectangle 6"/>
          <p:cNvSpPr/>
          <p:nvPr/>
        </p:nvSpPr>
        <p:spPr>
          <a:xfrm>
            <a:off x="707820" y="3437406"/>
            <a:ext cx="6912180" cy="646331"/>
          </a:xfrm>
          <a:prstGeom prst="rect">
            <a:avLst/>
          </a:prstGeom>
        </p:spPr>
        <p:txBody>
          <a:bodyPr wrap="square">
            <a:spAutoFit/>
          </a:bodyPr>
          <a:lstStyle/>
          <a:p>
            <a:pPr fontAlgn="base"/>
            <a:r>
              <a:rPr lang="en-IN" dirty="0">
                <a:solidFill>
                  <a:srgbClr val="006FE0"/>
                </a:solidFill>
                <a:latin typeface="inherit"/>
              </a:rPr>
              <a:t>&lt;</a:t>
            </a:r>
            <a:r>
              <a:rPr lang="en-IN" dirty="0">
                <a:solidFill>
                  <a:srgbClr val="000000"/>
                </a:solidFill>
                <a:latin typeface="inherit"/>
              </a:rPr>
              <a:t>input</a:t>
            </a:r>
            <a:r>
              <a:rPr lang="en-IN" dirty="0">
                <a:solidFill>
                  <a:srgbClr val="006FE0"/>
                </a:solidFill>
                <a:latin typeface="inherit"/>
              </a:rPr>
              <a:t> </a:t>
            </a:r>
            <a:r>
              <a:rPr lang="en-IN" dirty="0">
                <a:solidFill>
                  <a:srgbClr val="333333"/>
                </a:solidFill>
                <a:latin typeface="inherit"/>
              </a:rPr>
              <a:t>[(</a:t>
            </a:r>
            <a:r>
              <a:rPr lang="en-IN" dirty="0">
                <a:solidFill>
                  <a:srgbClr val="000000"/>
                </a:solidFill>
                <a:latin typeface="inherit"/>
              </a:rPr>
              <a:t>ngModel</a:t>
            </a:r>
            <a:r>
              <a:rPr lang="en-IN" dirty="0">
                <a:solidFill>
                  <a:srgbClr val="333333"/>
                </a:solidFill>
                <a:latin typeface="inherit"/>
              </a:rPr>
              <a:t>)]</a:t>
            </a:r>
            <a:r>
              <a:rPr lang="en-IN" dirty="0">
                <a:solidFill>
                  <a:srgbClr val="000000"/>
                </a:solidFill>
                <a:latin typeface="Verdana" panose="020B0604030504040204" pitchFamily="34" charset="0"/>
              </a:rPr>
              <a:t>=</a:t>
            </a:r>
            <a:r>
              <a:rPr lang="en-IN" dirty="0">
                <a:solidFill>
                  <a:srgbClr val="DD1144"/>
                </a:solidFill>
                <a:latin typeface="inherit"/>
              </a:rPr>
              <a:t>"size"</a:t>
            </a:r>
            <a:r>
              <a:rPr lang="en-IN" dirty="0">
                <a:solidFill>
                  <a:srgbClr val="006FE0"/>
                </a:solidFill>
                <a:latin typeface="inherit"/>
              </a:rPr>
              <a:t> </a:t>
            </a:r>
            <a:r>
              <a:rPr lang="en-IN" dirty="0">
                <a:solidFill>
                  <a:srgbClr val="000000"/>
                </a:solidFill>
                <a:latin typeface="Verdana" panose="020B0604030504040204" pitchFamily="34" charset="0"/>
              </a:rPr>
              <a:t>/</a:t>
            </a:r>
            <a:r>
              <a:rPr lang="en-IN" dirty="0">
                <a:solidFill>
                  <a:srgbClr val="006FE0"/>
                </a:solidFill>
                <a:latin typeface="inherit"/>
              </a:rPr>
              <a:t>&gt; </a:t>
            </a:r>
            <a:endParaRPr lang="en-IN" dirty="0">
              <a:solidFill>
                <a:srgbClr val="000000"/>
              </a:solidFill>
              <a:latin typeface="Verdana" panose="020B0604030504040204" pitchFamily="34" charset="0"/>
            </a:endParaRPr>
          </a:p>
          <a:p>
            <a:pPr fontAlgn="base"/>
            <a:r>
              <a:rPr lang="en-IN" dirty="0">
                <a:solidFill>
                  <a:srgbClr val="006FE0"/>
                </a:solidFill>
                <a:latin typeface="inherit"/>
              </a:rPr>
              <a:t>&lt;</a:t>
            </a:r>
            <a:r>
              <a:rPr lang="en-IN" dirty="0">
                <a:solidFill>
                  <a:srgbClr val="000000"/>
                </a:solidFill>
                <a:latin typeface="inherit"/>
              </a:rPr>
              <a:t>div</a:t>
            </a:r>
            <a:r>
              <a:rPr lang="en-IN" dirty="0">
                <a:solidFill>
                  <a:srgbClr val="006FE0"/>
                </a:solidFill>
                <a:latin typeface="inherit"/>
              </a:rPr>
              <a:t> </a:t>
            </a:r>
            <a:r>
              <a:rPr lang="en-IN" dirty="0">
                <a:solidFill>
                  <a:srgbClr val="333333"/>
                </a:solidFill>
                <a:latin typeface="inherit"/>
              </a:rPr>
              <a:t>[</a:t>
            </a:r>
            <a:r>
              <a:rPr lang="en-IN" dirty="0">
                <a:solidFill>
                  <a:srgbClr val="000000"/>
                </a:solidFill>
                <a:latin typeface="inherit"/>
              </a:rPr>
              <a:t>ngStyle</a:t>
            </a:r>
            <a:r>
              <a:rPr lang="en-IN" dirty="0">
                <a:solidFill>
                  <a:srgbClr val="333333"/>
                </a:solidFill>
                <a:latin typeface="inherit"/>
              </a:rPr>
              <a:t>]</a:t>
            </a:r>
            <a:r>
              <a:rPr lang="en-IN" dirty="0">
                <a:solidFill>
                  <a:srgbClr val="000000"/>
                </a:solidFill>
                <a:latin typeface="Verdana" panose="020B0604030504040204" pitchFamily="34" charset="0"/>
              </a:rPr>
              <a:t>=</a:t>
            </a:r>
            <a:r>
              <a:rPr lang="en-IN" dirty="0">
                <a:solidFill>
                  <a:srgbClr val="DD1144"/>
                </a:solidFill>
                <a:latin typeface="inherit"/>
              </a:rPr>
              <a:t>"{</a:t>
            </a:r>
            <a:r>
              <a:rPr lang="en-IN" dirty="0" smtClean="0">
                <a:solidFill>
                  <a:srgbClr val="DD1144"/>
                </a:solidFill>
                <a:latin typeface="inherit"/>
              </a:rPr>
              <a:t>'font-</a:t>
            </a:r>
            <a:r>
              <a:rPr lang="en-IN" dirty="0" err="1" smtClean="0">
                <a:solidFill>
                  <a:srgbClr val="DD1144"/>
                </a:solidFill>
                <a:latin typeface="inherit"/>
              </a:rPr>
              <a:t>size.px</a:t>
            </a:r>
            <a:r>
              <a:rPr lang="en-IN" dirty="0">
                <a:solidFill>
                  <a:srgbClr val="DD1144"/>
                </a:solidFill>
                <a:latin typeface="inherit"/>
              </a:rPr>
              <a:t>': size}"</a:t>
            </a:r>
            <a:r>
              <a:rPr lang="en-IN" dirty="0">
                <a:solidFill>
                  <a:srgbClr val="006FE0"/>
                </a:solidFill>
                <a:latin typeface="inherit"/>
              </a:rPr>
              <a:t>&gt;</a:t>
            </a:r>
            <a:r>
              <a:rPr lang="en-IN" dirty="0">
                <a:solidFill>
                  <a:srgbClr val="008080"/>
                </a:solidFill>
                <a:latin typeface="inherit"/>
              </a:rPr>
              <a:t>Change my </a:t>
            </a:r>
            <a:r>
              <a:rPr lang="en-IN" dirty="0">
                <a:solidFill>
                  <a:srgbClr val="000000"/>
                </a:solidFill>
                <a:latin typeface="inherit"/>
              </a:rPr>
              <a:t>size</a:t>
            </a:r>
            <a:r>
              <a:rPr lang="en-IN" dirty="0">
                <a:solidFill>
                  <a:srgbClr val="006FE0"/>
                </a:solidFill>
                <a:latin typeface="inherit"/>
              </a:rPr>
              <a:t>&lt;</a:t>
            </a:r>
            <a:r>
              <a:rPr lang="en-IN" dirty="0">
                <a:solidFill>
                  <a:srgbClr val="000000"/>
                </a:solidFill>
                <a:latin typeface="Verdana" panose="020B0604030504040204" pitchFamily="34" charset="0"/>
              </a:rPr>
              <a:t>/</a:t>
            </a:r>
            <a:r>
              <a:rPr lang="en-IN" dirty="0">
                <a:solidFill>
                  <a:srgbClr val="000000"/>
                </a:solidFill>
                <a:latin typeface="inherit"/>
              </a:rPr>
              <a:t>div</a:t>
            </a:r>
            <a:r>
              <a:rPr lang="en-IN" dirty="0">
                <a:solidFill>
                  <a:srgbClr val="006FE0"/>
                </a:solidFill>
                <a:latin typeface="inherit"/>
              </a:rPr>
              <a:t>&gt;</a:t>
            </a:r>
            <a:endParaRPr lang="en-IN"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64831882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361950"/>
            <a:ext cx="3602268" cy="369332"/>
          </a:xfrm>
          <a:prstGeom prst="rect">
            <a:avLst/>
          </a:prstGeom>
        </p:spPr>
        <p:txBody>
          <a:bodyPr wrap="none">
            <a:spAutoFit/>
          </a:bodyPr>
          <a:lstStyle/>
          <a:p>
            <a:pPr marL="285750" indent="-285750" fontAlgn="base">
              <a:buFont typeface="Arial" panose="020B0604020202020204" pitchFamily="34" charset="0"/>
              <a:buChar char="•"/>
            </a:pPr>
            <a:r>
              <a:rPr lang="en-IN" b="1" dirty="0">
                <a:latin typeface="Montserrat"/>
              </a:rPr>
              <a:t>Using object from Controller</a:t>
            </a:r>
            <a:endParaRPr lang="en-IN" b="1" i="0" dirty="0">
              <a:effectLst/>
              <a:latin typeface="Montserrat"/>
            </a:endParaRPr>
          </a:p>
        </p:txBody>
      </p:sp>
      <p:sp>
        <p:nvSpPr>
          <p:cNvPr id="6" name="Rectangle 5"/>
          <p:cNvSpPr/>
          <p:nvPr/>
        </p:nvSpPr>
        <p:spPr>
          <a:xfrm>
            <a:off x="762000" y="971550"/>
            <a:ext cx="4572000" cy="2062103"/>
          </a:xfrm>
          <a:prstGeom prst="rect">
            <a:avLst/>
          </a:prstGeom>
        </p:spPr>
        <p:txBody>
          <a:bodyPr>
            <a:spAutoFit/>
          </a:bodyPr>
          <a:lstStyle/>
          <a:p>
            <a:pPr fontAlgn="base"/>
            <a:r>
              <a:rPr lang="en-IN" sz="1400" b="1" dirty="0">
                <a:solidFill>
                  <a:srgbClr val="800080"/>
                </a:solidFill>
                <a:latin typeface="inherit"/>
              </a:rPr>
              <a:t>class</a:t>
            </a:r>
            <a:r>
              <a:rPr lang="en-IN" sz="1400" dirty="0">
                <a:solidFill>
                  <a:srgbClr val="006FE0"/>
                </a:solidFill>
                <a:latin typeface="inherit"/>
              </a:rPr>
              <a:t> </a:t>
            </a:r>
            <a:r>
              <a:rPr lang="en-IN" sz="1400" dirty="0">
                <a:solidFill>
                  <a:srgbClr val="008080"/>
                </a:solidFill>
                <a:latin typeface="inherit"/>
              </a:rPr>
              <a:t>StyleClass</a:t>
            </a:r>
            <a:r>
              <a:rPr lang="en-IN" sz="1400" dirty="0">
                <a:solidFill>
                  <a:srgbClr val="006FE0"/>
                </a:solidFill>
                <a:latin typeface="inherit"/>
              </a:rPr>
              <a:t> </a:t>
            </a:r>
            <a:r>
              <a:rPr lang="en-IN" sz="1400" dirty="0">
                <a:solidFill>
                  <a:srgbClr val="333333"/>
                </a:solidFill>
                <a:latin typeface="inherit"/>
              </a:rPr>
              <a:t>{</a:t>
            </a:r>
            <a:endParaRPr lang="en-IN" sz="1400" dirty="0">
              <a:solidFill>
                <a:srgbClr val="000000"/>
              </a:solidFill>
              <a:latin typeface="Verdana" panose="020B0604030504040204" pitchFamily="34" charset="0"/>
            </a:endParaRPr>
          </a:p>
          <a:p>
            <a:pPr fontAlgn="base"/>
            <a:r>
              <a:rPr lang="en-IN" sz="1400" dirty="0">
                <a:solidFill>
                  <a:srgbClr val="006FE0"/>
                </a:solidFill>
                <a:latin typeface="inherit"/>
              </a:rPr>
              <a:t>   </a:t>
            </a:r>
            <a:r>
              <a:rPr lang="en-IN" sz="1400" dirty="0">
                <a:solidFill>
                  <a:srgbClr val="DD1144"/>
                </a:solidFill>
                <a:latin typeface="inherit"/>
              </a:rPr>
              <a:t>'color'</a:t>
            </a:r>
            <a:r>
              <a:rPr lang="en-IN" sz="1400" dirty="0">
                <a:solidFill>
                  <a:srgbClr val="333333"/>
                </a:solidFill>
                <a:latin typeface="inherit"/>
              </a:rPr>
              <a:t>:</a:t>
            </a:r>
            <a:r>
              <a:rPr lang="en-IN" sz="1400" dirty="0">
                <a:solidFill>
                  <a:srgbClr val="006FE0"/>
                </a:solidFill>
                <a:latin typeface="inherit"/>
              </a:rPr>
              <a:t> </a:t>
            </a:r>
            <a:r>
              <a:rPr lang="en-IN" sz="1400" b="1" dirty="0">
                <a:solidFill>
                  <a:srgbClr val="800080"/>
                </a:solidFill>
                <a:latin typeface="inherit"/>
              </a:rPr>
              <a:t>string</a:t>
            </a:r>
            <a:r>
              <a:rPr lang="en-IN" sz="1400" dirty="0">
                <a:solidFill>
                  <a:srgbClr val="000000"/>
                </a:solidFill>
                <a:latin typeface="Verdana" panose="020B0604030504040204" pitchFamily="34" charset="0"/>
              </a:rPr>
              <a:t>=</a:t>
            </a:r>
            <a:r>
              <a:rPr lang="en-IN" sz="1400" dirty="0">
                <a:solidFill>
                  <a:srgbClr val="006FE0"/>
                </a:solidFill>
                <a:latin typeface="inherit"/>
              </a:rPr>
              <a:t> </a:t>
            </a:r>
            <a:r>
              <a:rPr lang="en-IN" sz="1400" dirty="0">
                <a:solidFill>
                  <a:srgbClr val="DD1144"/>
                </a:solidFill>
                <a:latin typeface="inherit"/>
              </a:rPr>
              <a:t>'blue'</a:t>
            </a:r>
            <a:r>
              <a:rPr lang="en-IN" sz="1400" dirty="0">
                <a:solidFill>
                  <a:srgbClr val="333333"/>
                </a:solidFill>
                <a:latin typeface="inherit"/>
              </a:rPr>
              <a:t>;</a:t>
            </a:r>
            <a:endParaRPr lang="en-IN" sz="1400" dirty="0">
              <a:solidFill>
                <a:srgbClr val="000000"/>
              </a:solidFill>
              <a:latin typeface="Verdana" panose="020B0604030504040204" pitchFamily="34" charset="0"/>
            </a:endParaRPr>
          </a:p>
          <a:p>
            <a:pPr fontAlgn="base"/>
            <a:r>
              <a:rPr lang="en-IN" sz="1400" dirty="0">
                <a:solidFill>
                  <a:srgbClr val="006FE0"/>
                </a:solidFill>
                <a:latin typeface="inherit"/>
              </a:rPr>
              <a:t>   </a:t>
            </a:r>
            <a:r>
              <a:rPr lang="en-IN" sz="1400" dirty="0">
                <a:solidFill>
                  <a:srgbClr val="DD1144"/>
                </a:solidFill>
                <a:latin typeface="inherit"/>
              </a:rPr>
              <a:t>'font-</a:t>
            </a:r>
            <a:r>
              <a:rPr lang="en-IN" sz="1400" dirty="0" err="1">
                <a:solidFill>
                  <a:srgbClr val="DD1144"/>
                </a:solidFill>
                <a:latin typeface="inherit"/>
              </a:rPr>
              <a:t>sizeclass</a:t>
            </a:r>
            <a:r>
              <a:rPr lang="en-IN" sz="1400" dirty="0">
                <a:solidFill>
                  <a:srgbClr val="DD1144"/>
                </a:solidFill>
                <a:latin typeface="inherit"/>
              </a:rPr>
              <a:t> StyleClass {</a:t>
            </a:r>
          </a:p>
          <a:p>
            <a:pPr fontAlgn="base"/>
            <a:r>
              <a:rPr lang="en-IN" sz="1400" dirty="0">
                <a:solidFill>
                  <a:srgbClr val="DD1144"/>
                </a:solidFill>
                <a:latin typeface="inherit"/>
              </a:rPr>
              <a:t>   'color': string= 'blue';</a:t>
            </a:r>
          </a:p>
          <a:p>
            <a:pPr fontAlgn="base"/>
            <a:r>
              <a:rPr lang="en-IN" sz="1400" dirty="0">
                <a:solidFill>
                  <a:srgbClr val="DD1144"/>
                </a:solidFill>
                <a:latin typeface="inherit"/>
              </a:rPr>
              <a:t>   'font-</a:t>
            </a:r>
            <a:r>
              <a:rPr lang="en-IN" sz="1400" dirty="0" err="1">
                <a:solidFill>
                  <a:srgbClr val="DD1144"/>
                </a:solidFill>
                <a:latin typeface="inherit"/>
              </a:rPr>
              <a:t>size.px</a:t>
            </a:r>
            <a:r>
              <a:rPr lang="en-IN" sz="1400" dirty="0">
                <a:solidFill>
                  <a:srgbClr val="DD1144"/>
                </a:solidFill>
                <a:latin typeface="inherit"/>
              </a:rPr>
              <a:t>': number= 20;</a:t>
            </a:r>
          </a:p>
          <a:p>
            <a:pPr fontAlgn="base"/>
            <a:r>
              <a:rPr lang="en-IN" sz="1400" dirty="0">
                <a:solidFill>
                  <a:srgbClr val="DD1144"/>
                </a:solidFill>
                <a:latin typeface="inherit"/>
              </a:rPr>
              <a:t>   'font-weight': string= 'bold'; </a:t>
            </a:r>
          </a:p>
          <a:p>
            <a:pPr fontAlgn="base"/>
            <a:r>
              <a:rPr lang="en-IN" sz="1400" dirty="0">
                <a:solidFill>
                  <a:srgbClr val="DD1144"/>
                </a:solidFill>
                <a:latin typeface="inherit"/>
              </a:rPr>
              <a:t>}.</a:t>
            </a:r>
            <a:r>
              <a:rPr lang="en-IN" sz="1400" dirty="0" err="1">
                <a:solidFill>
                  <a:srgbClr val="DD1144"/>
                </a:solidFill>
                <a:latin typeface="inherit"/>
              </a:rPr>
              <a:t>px</a:t>
            </a:r>
            <a:r>
              <a:rPr lang="en-IN" sz="1400" dirty="0">
                <a:solidFill>
                  <a:srgbClr val="DD1144"/>
                </a:solidFill>
                <a:latin typeface="inherit"/>
              </a:rPr>
              <a:t>'</a:t>
            </a:r>
            <a:r>
              <a:rPr lang="en-IN" sz="1400" dirty="0">
                <a:solidFill>
                  <a:srgbClr val="333333"/>
                </a:solidFill>
                <a:latin typeface="inherit"/>
              </a:rPr>
              <a:t>:</a:t>
            </a:r>
            <a:r>
              <a:rPr lang="en-IN" sz="1400" dirty="0">
                <a:solidFill>
                  <a:srgbClr val="006FE0"/>
                </a:solidFill>
                <a:latin typeface="inherit"/>
              </a:rPr>
              <a:t> </a:t>
            </a:r>
            <a:r>
              <a:rPr lang="en-IN" sz="1400" dirty="0">
                <a:solidFill>
                  <a:srgbClr val="000000"/>
                </a:solidFill>
                <a:latin typeface="inherit"/>
              </a:rPr>
              <a:t>number</a:t>
            </a:r>
            <a:r>
              <a:rPr lang="en-IN" sz="1400" dirty="0">
                <a:solidFill>
                  <a:srgbClr val="000000"/>
                </a:solidFill>
                <a:latin typeface="Verdana" panose="020B0604030504040204" pitchFamily="34" charset="0"/>
              </a:rPr>
              <a:t>=</a:t>
            </a:r>
            <a:r>
              <a:rPr lang="en-IN" sz="1400" dirty="0">
                <a:solidFill>
                  <a:srgbClr val="006FE0"/>
                </a:solidFill>
                <a:latin typeface="inherit"/>
              </a:rPr>
              <a:t> </a:t>
            </a:r>
            <a:r>
              <a:rPr lang="en-IN" sz="1400" dirty="0">
                <a:solidFill>
                  <a:srgbClr val="009999"/>
                </a:solidFill>
                <a:latin typeface="inherit"/>
              </a:rPr>
              <a:t>20</a:t>
            </a:r>
            <a:r>
              <a:rPr lang="en-IN" sz="1400" dirty="0">
                <a:solidFill>
                  <a:srgbClr val="333333"/>
                </a:solidFill>
                <a:latin typeface="inherit"/>
              </a:rPr>
              <a:t>;</a:t>
            </a:r>
            <a:endParaRPr lang="en-IN" sz="1400" dirty="0">
              <a:solidFill>
                <a:srgbClr val="000000"/>
              </a:solidFill>
              <a:latin typeface="Verdana" panose="020B0604030504040204" pitchFamily="34" charset="0"/>
            </a:endParaRPr>
          </a:p>
          <a:p>
            <a:pPr fontAlgn="base"/>
            <a:r>
              <a:rPr lang="en-IN" sz="1400" dirty="0">
                <a:solidFill>
                  <a:srgbClr val="006FE0"/>
                </a:solidFill>
                <a:latin typeface="inherit"/>
              </a:rPr>
              <a:t>   </a:t>
            </a:r>
            <a:r>
              <a:rPr lang="en-IN" sz="1400" dirty="0">
                <a:solidFill>
                  <a:srgbClr val="DD1144"/>
                </a:solidFill>
                <a:latin typeface="inherit"/>
              </a:rPr>
              <a:t>'font-weight'</a:t>
            </a:r>
            <a:r>
              <a:rPr lang="en-IN" sz="1400" dirty="0">
                <a:solidFill>
                  <a:srgbClr val="333333"/>
                </a:solidFill>
                <a:latin typeface="inherit"/>
              </a:rPr>
              <a:t>:</a:t>
            </a:r>
            <a:r>
              <a:rPr lang="en-IN" sz="1400" dirty="0">
                <a:solidFill>
                  <a:srgbClr val="006FE0"/>
                </a:solidFill>
                <a:latin typeface="inherit"/>
              </a:rPr>
              <a:t> </a:t>
            </a:r>
            <a:r>
              <a:rPr lang="en-IN" sz="1400" b="1" dirty="0">
                <a:solidFill>
                  <a:srgbClr val="800080"/>
                </a:solidFill>
                <a:latin typeface="inherit"/>
              </a:rPr>
              <a:t>string</a:t>
            </a:r>
            <a:r>
              <a:rPr lang="en-IN" sz="1400" dirty="0">
                <a:solidFill>
                  <a:srgbClr val="000000"/>
                </a:solidFill>
                <a:latin typeface="Verdana" panose="020B0604030504040204" pitchFamily="34" charset="0"/>
              </a:rPr>
              <a:t>=</a:t>
            </a:r>
            <a:r>
              <a:rPr lang="en-IN" sz="1400" dirty="0">
                <a:solidFill>
                  <a:srgbClr val="006FE0"/>
                </a:solidFill>
                <a:latin typeface="inherit"/>
              </a:rPr>
              <a:t> </a:t>
            </a:r>
            <a:r>
              <a:rPr lang="en-IN" sz="1400" dirty="0">
                <a:solidFill>
                  <a:srgbClr val="DD1144"/>
                </a:solidFill>
                <a:latin typeface="inherit"/>
              </a:rPr>
              <a:t>'bold'</a:t>
            </a:r>
            <a:r>
              <a:rPr lang="en-IN" sz="1400" dirty="0">
                <a:solidFill>
                  <a:srgbClr val="333333"/>
                </a:solidFill>
                <a:latin typeface="inherit"/>
              </a:rPr>
              <a:t>;</a:t>
            </a:r>
            <a:r>
              <a:rPr lang="en-IN" sz="1400" dirty="0">
                <a:solidFill>
                  <a:srgbClr val="006FE0"/>
                </a:solidFill>
                <a:latin typeface="inherit"/>
              </a:rPr>
              <a:t> </a:t>
            </a:r>
            <a:endParaRPr lang="en-IN" sz="1400" dirty="0">
              <a:solidFill>
                <a:srgbClr val="000000"/>
              </a:solidFill>
              <a:latin typeface="Verdana" panose="020B0604030504040204" pitchFamily="34" charset="0"/>
            </a:endParaRPr>
          </a:p>
          <a:p>
            <a:pPr fontAlgn="base"/>
            <a:r>
              <a:rPr lang="en-IN" sz="1600" dirty="0">
                <a:solidFill>
                  <a:srgbClr val="333333"/>
                </a:solidFill>
                <a:latin typeface="inherit"/>
              </a:rPr>
              <a:t>}</a:t>
            </a:r>
            <a:endParaRPr lang="en-IN" sz="1600" b="0" i="0" dirty="0">
              <a:solidFill>
                <a:srgbClr val="000000"/>
              </a:solidFill>
              <a:effectLst/>
              <a:latin typeface="Verdana" panose="020B0604030504040204" pitchFamily="34" charset="0"/>
            </a:endParaRPr>
          </a:p>
        </p:txBody>
      </p:sp>
      <p:sp>
        <p:nvSpPr>
          <p:cNvPr id="8" name="Rectangle 7"/>
          <p:cNvSpPr/>
          <p:nvPr/>
        </p:nvSpPr>
        <p:spPr>
          <a:xfrm>
            <a:off x="621587" y="3494335"/>
            <a:ext cx="3925562" cy="369332"/>
          </a:xfrm>
          <a:prstGeom prst="rect">
            <a:avLst/>
          </a:prstGeom>
        </p:spPr>
        <p:txBody>
          <a:bodyPr wrap="none">
            <a:spAutoFit/>
          </a:bodyPr>
          <a:lstStyle/>
          <a:p>
            <a:r>
              <a:rPr lang="en-IN" dirty="0"/>
              <a:t>styleClass: StyleClass = new StyleClass();</a:t>
            </a:r>
          </a:p>
        </p:txBody>
      </p:sp>
      <p:sp>
        <p:nvSpPr>
          <p:cNvPr id="9" name="Rectangle 8"/>
          <p:cNvSpPr/>
          <p:nvPr/>
        </p:nvSpPr>
        <p:spPr>
          <a:xfrm>
            <a:off x="609600" y="4324350"/>
            <a:ext cx="6019800" cy="369332"/>
          </a:xfrm>
          <a:prstGeom prst="rect">
            <a:avLst/>
          </a:prstGeom>
        </p:spPr>
        <p:txBody>
          <a:bodyPr wrap="square">
            <a:spAutoFit/>
          </a:bodyPr>
          <a:lstStyle/>
          <a:p>
            <a:r>
              <a:rPr lang="en-US" dirty="0">
                <a:solidFill>
                  <a:srgbClr val="006FE0"/>
                </a:solidFill>
                <a:latin typeface="Verdana" panose="020B0604030504040204" pitchFamily="34" charset="0"/>
              </a:rPr>
              <a:t>&lt;</a:t>
            </a:r>
            <a:r>
              <a:rPr lang="en-US" dirty="0">
                <a:solidFill>
                  <a:srgbClr val="000000"/>
                </a:solidFill>
                <a:latin typeface="Verdana" panose="020B0604030504040204" pitchFamily="34" charset="0"/>
              </a:rPr>
              <a:t>div</a:t>
            </a:r>
            <a:r>
              <a:rPr lang="en-US" dirty="0">
                <a:solidFill>
                  <a:srgbClr val="006FE0"/>
                </a:solidFill>
                <a:latin typeface="Verdana" panose="020B0604030504040204" pitchFamily="34" charset="0"/>
              </a:rPr>
              <a:t> </a:t>
            </a:r>
            <a:r>
              <a:rPr lang="en-US" dirty="0">
                <a:solidFill>
                  <a:srgbClr val="333333"/>
                </a:solidFill>
                <a:latin typeface="Verdana" panose="020B0604030504040204" pitchFamily="34" charset="0"/>
              </a:rPr>
              <a:t>[</a:t>
            </a:r>
            <a:r>
              <a:rPr lang="en-US" dirty="0">
                <a:solidFill>
                  <a:srgbClr val="000000"/>
                </a:solidFill>
                <a:latin typeface="Verdana" panose="020B0604030504040204" pitchFamily="34" charset="0"/>
              </a:rPr>
              <a:t>ngStyle</a:t>
            </a:r>
            <a:r>
              <a:rPr lang="en-US" dirty="0">
                <a:solidFill>
                  <a:srgbClr val="333333"/>
                </a:solidFill>
                <a:latin typeface="Verdana" panose="020B0604030504040204" pitchFamily="34" charset="0"/>
              </a:rPr>
              <a:t>]</a:t>
            </a:r>
            <a:r>
              <a:rPr lang="en-US" dirty="0">
                <a:solidFill>
                  <a:srgbClr val="000000"/>
                </a:solidFill>
                <a:latin typeface="Verdana" panose="020B0604030504040204" pitchFamily="34" charset="0"/>
              </a:rPr>
              <a:t>=</a:t>
            </a:r>
            <a:r>
              <a:rPr lang="en-US" dirty="0">
                <a:solidFill>
                  <a:srgbClr val="DD1144"/>
                </a:solidFill>
                <a:latin typeface="Verdana" panose="020B0604030504040204" pitchFamily="34" charset="0"/>
              </a:rPr>
              <a:t>"styleClass"</a:t>
            </a:r>
            <a:r>
              <a:rPr lang="en-US" dirty="0">
                <a:solidFill>
                  <a:srgbClr val="006FE0"/>
                </a:solidFill>
                <a:latin typeface="Verdana" panose="020B0604030504040204" pitchFamily="34" charset="0"/>
              </a:rPr>
              <a:t>&gt;</a:t>
            </a:r>
            <a:r>
              <a:rPr lang="en-US" dirty="0">
                <a:solidFill>
                  <a:srgbClr val="000000"/>
                </a:solidFill>
                <a:latin typeface="Verdana" panose="020B0604030504040204" pitchFamily="34" charset="0"/>
              </a:rPr>
              <a:t>size</a:t>
            </a:r>
            <a:r>
              <a:rPr lang="en-US" dirty="0">
                <a:solidFill>
                  <a:srgbClr val="006FE0"/>
                </a:solidFill>
                <a:latin typeface="Verdana" panose="020B0604030504040204" pitchFamily="34" charset="0"/>
              </a:rPr>
              <a:t> </a:t>
            </a:r>
            <a:r>
              <a:rPr lang="en-US" dirty="0">
                <a:solidFill>
                  <a:srgbClr val="000000"/>
                </a:solidFill>
                <a:latin typeface="Verdana" panose="020B0604030504040204" pitchFamily="34" charset="0"/>
              </a:rPr>
              <a:t>&amp;</a:t>
            </a:r>
            <a:r>
              <a:rPr lang="en-US" dirty="0">
                <a:solidFill>
                  <a:srgbClr val="006FE0"/>
                </a:solidFill>
                <a:latin typeface="Verdana" panose="020B0604030504040204" pitchFamily="34" charset="0"/>
              </a:rPr>
              <a:t> </a:t>
            </a:r>
            <a:r>
              <a:rPr lang="en-US" dirty="0">
                <a:solidFill>
                  <a:srgbClr val="000000"/>
                </a:solidFill>
                <a:latin typeface="Verdana" panose="020B0604030504040204" pitchFamily="34" charset="0"/>
              </a:rPr>
              <a:t>Color</a:t>
            </a:r>
            <a:r>
              <a:rPr lang="en-US" dirty="0">
                <a:solidFill>
                  <a:srgbClr val="006FE0"/>
                </a:solidFill>
                <a:latin typeface="Verdana" panose="020B0604030504040204" pitchFamily="34" charset="0"/>
              </a:rPr>
              <a:t>&lt;</a:t>
            </a:r>
            <a:r>
              <a:rPr lang="en-US" dirty="0">
                <a:solidFill>
                  <a:srgbClr val="000000"/>
                </a:solidFill>
                <a:latin typeface="Verdana" panose="020B0604030504040204" pitchFamily="34" charset="0"/>
              </a:rPr>
              <a:t>/div</a:t>
            </a:r>
            <a:r>
              <a:rPr lang="en-US" dirty="0">
                <a:solidFill>
                  <a:srgbClr val="006FE0"/>
                </a:solidFill>
                <a:latin typeface="Verdana" panose="020B0604030504040204" pitchFamily="34" charset="0"/>
              </a:rPr>
              <a:t>&gt;</a:t>
            </a:r>
            <a:endParaRPr lang="en-IN" dirty="0"/>
          </a:p>
        </p:txBody>
      </p:sp>
    </p:spTree>
    <p:extLst>
      <p:ext uri="{BB962C8B-B14F-4D97-AF65-F5344CB8AC3E}">
        <p14:creationId xmlns:p14="http://schemas.microsoft.com/office/powerpoint/2010/main" val="319491929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533400" y="361950"/>
            <a:ext cx="4342891" cy="430887"/>
          </a:xfrm>
        </p:spPr>
        <p:txBody>
          <a:bodyPr/>
          <a:lstStyle/>
          <a:p>
            <a:r>
              <a:rPr lang="en-IN" sz="2800" b="1" dirty="0" smtClean="0">
                <a:solidFill>
                  <a:srgbClr val="0070C0"/>
                </a:solidFill>
              </a:rPr>
              <a:t>ngClass </a:t>
            </a:r>
            <a:r>
              <a:rPr lang="en-IN" sz="2800" b="1" dirty="0">
                <a:solidFill>
                  <a:srgbClr val="0070C0"/>
                </a:solidFill>
              </a:rPr>
              <a:t>Directive</a:t>
            </a:r>
            <a:endParaRPr lang="en-IN" sz="2800" dirty="0">
              <a:solidFill>
                <a:srgbClr val="0070C0"/>
              </a:solidFill>
            </a:endParaRPr>
          </a:p>
        </p:txBody>
      </p:sp>
      <p:sp>
        <p:nvSpPr>
          <p:cNvPr id="2" name="Rectangle 1"/>
          <p:cNvSpPr/>
          <p:nvPr/>
        </p:nvSpPr>
        <p:spPr>
          <a:xfrm>
            <a:off x="418844" y="971550"/>
            <a:ext cx="8801355" cy="369332"/>
          </a:xfrm>
          <a:prstGeom prst="rect">
            <a:avLst/>
          </a:prstGeom>
        </p:spPr>
        <p:txBody>
          <a:bodyPr wrap="square">
            <a:spAutoFit/>
          </a:bodyPr>
          <a:lstStyle/>
          <a:p>
            <a:pPr marL="285750" indent="-285750">
              <a:buFont typeface="Arial" panose="020B0604020202020204" pitchFamily="34" charset="0"/>
              <a:buChar char="•"/>
            </a:pPr>
            <a:r>
              <a:rPr lang="en-US" dirty="0" smtClean="0">
                <a:solidFill>
                  <a:srgbClr val="000000"/>
                </a:solidFill>
                <a:latin typeface="Source Sans Pro"/>
              </a:rPr>
              <a:t>Its allows </a:t>
            </a:r>
            <a:r>
              <a:rPr lang="en-US" dirty="0">
                <a:solidFill>
                  <a:srgbClr val="000000"/>
                </a:solidFill>
                <a:latin typeface="Source Sans Pro"/>
              </a:rPr>
              <a:t>us to add or remove CSS classes to an HTML element. </a:t>
            </a:r>
            <a:endParaRPr lang="en-IN" dirty="0"/>
          </a:p>
        </p:txBody>
      </p:sp>
      <p:sp>
        <p:nvSpPr>
          <p:cNvPr id="6" name="Rectangle 5"/>
          <p:cNvSpPr/>
          <p:nvPr/>
        </p:nvSpPr>
        <p:spPr>
          <a:xfrm>
            <a:off x="446242" y="1328681"/>
            <a:ext cx="8240558" cy="3139321"/>
          </a:xfrm>
          <a:prstGeom prst="rect">
            <a:avLst/>
          </a:prstGeom>
        </p:spPr>
        <p:txBody>
          <a:bodyPr wrap="square">
            <a:spAutoFit/>
          </a:bodyPr>
          <a:lstStyle/>
          <a:p>
            <a:pPr marL="285750" indent="-285750">
              <a:buFont typeface="Arial" panose="020B0604020202020204" pitchFamily="34" charset="0"/>
              <a:buChar char="•"/>
            </a:pPr>
            <a:r>
              <a:rPr lang="en-US" dirty="0"/>
              <a:t>ngClass makes adding a conditional class to an element easier, hence dynamically changing the styles at runtime</a:t>
            </a:r>
            <a:r>
              <a:rPr lang="en-US" dirty="0" smtClean="0"/>
              <a:t>.</a:t>
            </a:r>
          </a:p>
          <a:p>
            <a:pPr marL="285750" indent="-285750">
              <a:buFont typeface="Arial" panose="020B0604020202020204" pitchFamily="34" charset="0"/>
              <a:buChar char="•"/>
            </a:pPr>
            <a:r>
              <a:rPr lang="en-IN" b="1" dirty="0"/>
              <a:t>NgClass with a String</a:t>
            </a:r>
          </a:p>
          <a:p>
            <a:r>
              <a:rPr lang="en-US" dirty="0" smtClean="0"/>
              <a:t>            &lt;</a:t>
            </a:r>
            <a:r>
              <a:rPr lang="en-US" dirty="0"/>
              <a:t>element [ngClass]="'cssClass1 cssClass2'"&gt;...&lt;/element</a:t>
            </a:r>
            <a:r>
              <a:rPr lang="en-US" dirty="0" smtClean="0"/>
              <a:t>&gt;</a:t>
            </a:r>
          </a:p>
          <a:p>
            <a:pPr marL="285750" indent="-285750">
              <a:buFont typeface="Arial" panose="020B0604020202020204" pitchFamily="34" charset="0"/>
              <a:buChar char="•"/>
            </a:pPr>
            <a:r>
              <a:rPr lang="en-US" dirty="0" smtClean="0"/>
              <a:t>We </a:t>
            </a:r>
            <a:r>
              <a:rPr lang="en-US" dirty="0"/>
              <a:t>can also use the ngClass without a square bracket. In that case, the expression is not evaluated but assigned directly to the class attribute. </a:t>
            </a:r>
            <a:br>
              <a:rPr lang="en-US" dirty="0"/>
            </a:br>
            <a:r>
              <a:rPr lang="en-US" dirty="0" smtClean="0"/>
              <a:t>     &lt;</a:t>
            </a:r>
            <a:r>
              <a:rPr lang="en-US" dirty="0"/>
              <a:t>div ngClass="primary big"&gt;Sample Text&lt;/div</a:t>
            </a:r>
            <a:r>
              <a:rPr lang="en-US" dirty="0" smtClean="0"/>
              <a:t>&gt;</a:t>
            </a:r>
          </a:p>
          <a:p>
            <a:pPr marL="285750" indent="-285750">
              <a:buFont typeface="Arial" panose="020B0604020202020204" pitchFamily="34" charset="0"/>
              <a:buChar char="•"/>
            </a:pPr>
            <a:r>
              <a:rPr lang="en-IN" b="1" dirty="0"/>
              <a:t>NgClass with Array</a:t>
            </a:r>
          </a:p>
          <a:p>
            <a:r>
              <a:rPr lang="en-US" dirty="0" smtClean="0"/>
              <a:t>         &lt;</a:t>
            </a:r>
            <a:r>
              <a:rPr lang="en-US" dirty="0"/>
              <a:t>element [ngClass]="['cssClass1', 'cssClass2']"&gt;...&lt;/element</a:t>
            </a:r>
            <a:r>
              <a:rPr lang="en-US" dirty="0" smtClean="0"/>
              <a:t>&gt;</a:t>
            </a:r>
          </a:p>
          <a:p>
            <a:pPr marL="285750" indent="-285750">
              <a:buFont typeface="Arial" panose="020B0604020202020204" pitchFamily="34" charset="0"/>
              <a:buChar char="•"/>
            </a:pPr>
            <a:r>
              <a:rPr lang="en-IN" b="1" dirty="0"/>
              <a:t>NgClass with Object</a:t>
            </a:r>
          </a:p>
          <a:p>
            <a:r>
              <a:rPr lang="en-IN" dirty="0"/>
              <a:t> </a:t>
            </a:r>
            <a:r>
              <a:rPr lang="en-IN" dirty="0" smtClean="0"/>
              <a:t>       &lt;</a:t>
            </a:r>
            <a:r>
              <a:rPr lang="en-IN" dirty="0"/>
              <a:t>element [ngClass]="{'cssClass1': true, 'cssClass2': true}"&gt;...&lt;/element&gt;</a:t>
            </a:r>
          </a:p>
        </p:txBody>
      </p:sp>
    </p:spTree>
    <p:extLst>
      <p:ext uri="{BB962C8B-B14F-4D97-AF65-F5344CB8AC3E}">
        <p14:creationId xmlns:p14="http://schemas.microsoft.com/office/powerpoint/2010/main" val="37196083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6947</TotalTime>
  <Words>9032</Words>
  <Application>Microsoft Office PowerPoint</Application>
  <PresentationFormat>On-screen Show (16:9)</PresentationFormat>
  <Paragraphs>1278</Paragraphs>
  <Slides>147</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147</vt:i4>
      </vt:variant>
    </vt:vector>
  </HeadingPairs>
  <TitlesOfParts>
    <vt:vector size="160" baseType="lpstr">
      <vt:lpstr>-apple-system</vt:lpstr>
      <vt:lpstr>arial</vt:lpstr>
      <vt:lpstr>arial</vt:lpstr>
      <vt:lpstr>Calibri</vt:lpstr>
      <vt:lpstr>Inconsolata</vt:lpstr>
      <vt:lpstr>inherit</vt:lpstr>
      <vt:lpstr>Montserrat</vt:lpstr>
      <vt:lpstr>Nunito Sans</vt:lpstr>
      <vt:lpstr>Söhne</vt:lpstr>
      <vt:lpstr>Source Sans Pro</vt:lpstr>
      <vt:lpstr>Verdana</vt:lpstr>
      <vt:lpstr>Wingdings</vt:lpstr>
      <vt:lpstr>Office Theme</vt:lpstr>
      <vt:lpstr>Angular Training</vt:lpstr>
      <vt:lpstr>Outlines</vt:lpstr>
      <vt:lpstr>Decorators</vt:lpstr>
      <vt:lpstr>Enabling Decorators Support in TypeScript</vt:lpstr>
      <vt:lpstr>Using Decorator Syntax</vt:lpstr>
      <vt:lpstr>PowerPoint Presentation</vt:lpstr>
      <vt:lpstr>Multiple decorators</vt:lpstr>
      <vt:lpstr>Types of Decorators</vt:lpstr>
      <vt:lpstr>Example :</vt:lpstr>
      <vt:lpstr>Example :</vt:lpstr>
      <vt:lpstr>PowerPoint Presentation</vt:lpstr>
      <vt:lpstr>Class Decorators :</vt:lpstr>
      <vt:lpstr>Property decorators:</vt:lpstr>
      <vt:lpstr>Method decorators:</vt:lpstr>
      <vt:lpstr>Method decorators:</vt:lpstr>
      <vt:lpstr>Parameter decorators:</vt:lpstr>
      <vt:lpstr>Angular Decorators</vt:lpstr>
      <vt:lpstr>PowerPoint Presentation</vt:lpstr>
      <vt:lpstr>Types of Decorators in Angular:</vt:lpstr>
      <vt:lpstr>Angular Components</vt:lpstr>
      <vt:lpstr>PowerPoint Presentation</vt:lpstr>
      <vt:lpstr>PowerPoint Presentation</vt:lpstr>
      <vt:lpstr>PowerPoint Presentation</vt:lpstr>
      <vt:lpstr>PowerPoint Presentation</vt:lpstr>
      <vt:lpstr>How to create a Component in Angular?</vt:lpstr>
      <vt:lpstr>Template VS TemplateUrl in Angular </vt:lpstr>
      <vt:lpstr>Angular Nested Components</vt:lpstr>
      <vt:lpstr>Styling Angular Components</vt:lpstr>
      <vt:lpstr>Component Inline Style</vt:lpstr>
      <vt:lpstr>Component External Style</vt:lpstr>
      <vt:lpstr>Both Inline &amp; External Style</vt:lpstr>
      <vt:lpstr>Template Inline Style using style tag</vt:lpstr>
      <vt:lpstr>Template Inline Style using link tag</vt:lpstr>
      <vt:lpstr>Global Styles</vt:lpstr>
      <vt:lpstr>NgClass Directive</vt:lpstr>
      <vt:lpstr>ngStyle Directive</vt:lpstr>
      <vt:lpstr>Style Priority </vt:lpstr>
      <vt:lpstr>PowerPoint Presentation</vt:lpstr>
      <vt:lpstr>PowerPoint Presentation</vt:lpstr>
      <vt:lpstr>Data Binding in Angular Application</vt:lpstr>
      <vt:lpstr>What is Data Binding in Angular Application?</vt:lpstr>
      <vt:lpstr>Types of Data Binding in Angular:</vt:lpstr>
      <vt:lpstr>PowerPoint Presentation</vt:lpstr>
      <vt:lpstr>Examples of Angular Data Bindings:</vt:lpstr>
      <vt:lpstr>Angular Interpolation</vt:lpstr>
      <vt:lpstr>PowerPoint Presentation</vt:lpstr>
      <vt:lpstr>PowerPoint Presentation</vt:lpstr>
      <vt:lpstr>Angular Property Binding</vt:lpstr>
      <vt:lpstr>PowerPoint Presentation</vt:lpstr>
      <vt:lpstr>PowerPoint Presentation</vt:lpstr>
      <vt:lpstr>PowerPoint Presentation</vt:lpstr>
      <vt:lpstr>PowerPoint Presentation</vt:lpstr>
      <vt:lpstr>Providing Security to Malicious Content:</vt:lpstr>
      <vt:lpstr>PowerPoint Presentation</vt:lpstr>
      <vt:lpstr>HTML Attribute VS DOM Property</vt:lpstr>
      <vt:lpstr>HTML Attribute VS DOM Property</vt:lpstr>
      <vt:lpstr>What is the difference between the HTML element attribute and DOM property?</vt:lpstr>
      <vt:lpstr>Angular Attribute Binding</vt:lpstr>
      <vt:lpstr>PowerPoint Presentation</vt:lpstr>
      <vt:lpstr>Angular Class Binding</vt:lpstr>
      <vt:lpstr>PowerPoint Presentation</vt:lpstr>
      <vt:lpstr>PowerPoint Presentation</vt:lpstr>
      <vt:lpstr>PowerPoint Presentation</vt:lpstr>
      <vt:lpstr>PowerPoint Presentation</vt:lpstr>
      <vt:lpstr>PowerPoint Presentation</vt:lpstr>
      <vt:lpstr>Angular Style Binding</vt:lpstr>
      <vt:lpstr>PowerPoint Presentation</vt:lpstr>
      <vt:lpstr>PowerPoint Presentation</vt:lpstr>
      <vt:lpstr>PowerPoint Presentation</vt:lpstr>
      <vt:lpstr>Angular Event Binding</vt:lpstr>
      <vt:lpstr>PowerPoint Presentation</vt:lpstr>
      <vt:lpstr>Angular Two Way Binding</vt:lpstr>
      <vt:lpstr>PowerPoint Presentation</vt:lpstr>
      <vt:lpstr>PowerPoint Presentation</vt:lpstr>
      <vt:lpstr>PowerPoint Presentation</vt:lpstr>
      <vt:lpstr>PowerPoint Presentation</vt:lpstr>
      <vt:lpstr>PowerPoint Presentation</vt:lpstr>
      <vt:lpstr>PowerPoint Presentation</vt:lpstr>
      <vt:lpstr>Angular Directives</vt:lpstr>
      <vt:lpstr>PowerPoint Presentation</vt:lpstr>
      <vt:lpstr>Structural Directives:</vt:lpstr>
      <vt:lpstr>Attribute Directives:</vt:lpstr>
      <vt:lpstr>Component Directives</vt:lpstr>
      <vt:lpstr>Angular ngIf Directive</vt:lpstr>
      <vt:lpstr>Example :</vt:lpstr>
      <vt:lpstr>PowerPoint Presentation</vt:lpstr>
      <vt:lpstr>PowerPoint Presentation</vt:lpstr>
      <vt:lpstr>Angular ngSwitch Directive</vt:lpstr>
      <vt:lpstr>PowerPoint Presentation</vt:lpstr>
      <vt:lpstr>Angular ngFor Directive</vt:lpstr>
      <vt:lpstr>Example : Display Employees</vt:lpstr>
      <vt:lpstr>ngFor – Local Variables:</vt:lpstr>
      <vt:lpstr>Angular ngFor trackBy</vt:lpstr>
      <vt:lpstr>Angular ngFor trackBy</vt:lpstr>
      <vt:lpstr>Attribute Directives</vt:lpstr>
      <vt:lpstr>ngStyle Directive</vt:lpstr>
      <vt:lpstr>PowerPoint Presentation</vt:lpstr>
      <vt:lpstr>PowerPoint Presentation</vt:lpstr>
      <vt:lpstr>ngClass Directive</vt:lpstr>
      <vt:lpstr>ngClass Directive</vt:lpstr>
      <vt:lpstr>Custom Directives</vt:lpstr>
      <vt:lpstr>PowerPoint Presentation</vt:lpstr>
      <vt:lpstr>PowerPoint Presentation</vt:lpstr>
      <vt:lpstr>PowerPoint Presentation</vt:lpstr>
      <vt:lpstr>PowerPoint Presentation</vt:lpstr>
      <vt:lpstr>PowerPoint Presentation</vt:lpstr>
      <vt:lpstr>Custom Directive in Angular</vt:lpstr>
      <vt:lpstr>Creating a custom structural directive in Angular</vt:lpstr>
      <vt:lpstr>Multiple user events, like mouse enter and inputs, can also be handled in custom directives using @HostListener and @Input tags, respectively</vt:lpstr>
      <vt:lpstr>Angular Container and Nested Components</vt:lpstr>
      <vt:lpstr>Component Communication</vt:lpstr>
      <vt:lpstr>PowerPoint Presentation</vt:lpstr>
      <vt:lpstr>How to Pass data to a child component</vt:lpstr>
      <vt:lpstr>@Input Decorator</vt:lpstr>
      <vt:lpstr>PowerPoint Presentation</vt:lpstr>
      <vt:lpstr>Various ways to use @Input Decorator</vt:lpstr>
      <vt:lpstr>Aliasing input Property</vt:lpstr>
      <vt:lpstr>Detecting the Input changes</vt:lpstr>
      <vt:lpstr>1. Using OnChanges LifeCycle Hook</vt:lpstr>
      <vt:lpstr>1. Using OnChanges LifeCycle Hook</vt:lpstr>
      <vt:lpstr>1. Using OnChanges LifeCycle Hook</vt:lpstr>
      <vt:lpstr>2. Using Input Setter</vt:lpstr>
      <vt:lpstr>Child to Parent Communication</vt:lpstr>
      <vt:lpstr>The Child to Parent communication can happen in three ways.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Angular Component Input Properties</vt:lpstr>
      <vt:lpstr>Angular Component Output Properties</vt:lpstr>
      <vt:lpstr>Angular Pipes</vt:lpstr>
      <vt:lpstr>Types of Pipes in Angular:</vt:lpstr>
      <vt:lpstr>Angular Parameterized Pipes</vt:lpstr>
      <vt:lpstr>Date Pipe:</vt:lpstr>
      <vt:lpstr>Currency Pipe:</vt:lpstr>
      <vt:lpstr>Angular Custom Pipe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Thomas Paul</dc:creator>
  <cp:lastModifiedBy>Bibhuranjan Mohanty</cp:lastModifiedBy>
  <cp:revision>229</cp:revision>
  <dcterms:created xsi:type="dcterms:W3CDTF">2023-08-04T07:17:45Z</dcterms:created>
  <dcterms:modified xsi:type="dcterms:W3CDTF">2023-12-18T10:51:15Z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2018-05-30T00:00:00Z</vt:filetime>
  </property>
  <property fmtid="{D5CDD505-2E9C-101B-9397-08002B2CF9AE}" pid="3" name="Creator">
    <vt:lpwstr>Microsoft® PowerPoint® 2013</vt:lpwstr>
  </property>
  <property fmtid="{D5CDD505-2E9C-101B-9397-08002B2CF9AE}" pid="4" name="LastSaved">
    <vt:filetime>2023-08-04T00:00:00Z</vt:filetime>
  </property>
</Properties>
</file>