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h4bmzFBXPHN1l2K3j0ZIKyPG/4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3262604" y="2513037"/>
            <a:ext cx="0" cy="31316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0" y="121299"/>
            <a:ext cx="12288300" cy="6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Migration from On-Premises to AWS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8044520" y="3034774"/>
            <a:ext cx="2834197" cy="23326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446631" y="3610945"/>
            <a:ext cx="1975663" cy="2799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 Servers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8446631" y="4035487"/>
            <a:ext cx="1975663" cy="2799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 Servers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8465292" y="4427373"/>
            <a:ext cx="1975663" cy="2799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Physical Servers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1003113" y="875519"/>
            <a:ext cx="4809859" cy="182102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242205" y="1814805"/>
            <a:ext cx="2348039" cy="5038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Server migration service, Cloud Endure , Cloud Factory</a:t>
            </a:r>
            <a:endParaRPr/>
          </a:p>
        </p:txBody>
      </p:sp>
      <p:cxnSp>
        <p:nvCxnSpPr>
          <p:cNvPr id="92" name="Google Shape;92;p1"/>
          <p:cNvCxnSpPr/>
          <p:nvPr/>
        </p:nvCxnSpPr>
        <p:spPr>
          <a:xfrm rot="10800000">
            <a:off x="9549881" y="2456280"/>
            <a:ext cx="0" cy="44087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" name="Google Shape;93;p1"/>
          <p:cNvCxnSpPr/>
          <p:nvPr/>
        </p:nvCxnSpPr>
        <p:spPr>
          <a:xfrm>
            <a:off x="7956401" y="2074500"/>
            <a:ext cx="5859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" name="Google Shape;94;p1"/>
          <p:cNvSpPr/>
          <p:nvPr/>
        </p:nvSpPr>
        <p:spPr>
          <a:xfrm>
            <a:off x="7103259" y="1822575"/>
            <a:ext cx="941285" cy="5038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Ami’s</a:t>
            </a:r>
            <a:endParaRPr/>
          </a:p>
        </p:txBody>
      </p:sp>
      <p:cxnSp>
        <p:nvCxnSpPr>
          <p:cNvPr id="95" name="Google Shape;95;p1"/>
          <p:cNvCxnSpPr/>
          <p:nvPr/>
        </p:nvCxnSpPr>
        <p:spPr>
          <a:xfrm flipH="1" rot="10800000">
            <a:off x="5759104" y="2074501"/>
            <a:ext cx="53867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" name="Google Shape;96;p1"/>
          <p:cNvSpPr/>
          <p:nvPr/>
        </p:nvSpPr>
        <p:spPr>
          <a:xfrm>
            <a:off x="6040348" y="1814805"/>
            <a:ext cx="941285" cy="5038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UPLOAD</a:t>
            </a:r>
            <a:endParaRPr/>
          </a:p>
        </p:txBody>
      </p:sp>
      <p:cxnSp>
        <p:nvCxnSpPr>
          <p:cNvPr id="97" name="Google Shape;97;p1"/>
          <p:cNvCxnSpPr/>
          <p:nvPr/>
        </p:nvCxnSpPr>
        <p:spPr>
          <a:xfrm>
            <a:off x="6958415" y="2048060"/>
            <a:ext cx="23218" cy="622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p1"/>
          <p:cNvSpPr/>
          <p:nvPr/>
        </p:nvSpPr>
        <p:spPr>
          <a:xfrm>
            <a:off x="4223128" y="963396"/>
            <a:ext cx="1092991" cy="93305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LAUNCH ec2 INSTANCES FROM UPLOADED AMIS from AMI Catalog (Controlled through IAM)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2724236" y="1456348"/>
            <a:ext cx="662002" cy="26125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454360" y="1474234"/>
            <a:ext cx="662002" cy="26125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/>
          </a:p>
        </p:txBody>
      </p:sp>
      <p:cxnSp>
        <p:nvCxnSpPr>
          <p:cNvPr id="101" name="Google Shape;101;p1"/>
          <p:cNvCxnSpPr/>
          <p:nvPr/>
        </p:nvCxnSpPr>
        <p:spPr>
          <a:xfrm>
            <a:off x="4184923" y="1786031"/>
            <a:ext cx="134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1"/>
          <p:cNvSpPr/>
          <p:nvPr/>
        </p:nvSpPr>
        <p:spPr>
          <a:xfrm>
            <a:off x="2272104" y="2155372"/>
            <a:ext cx="1404166" cy="3576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Load Balancer (ALB)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259634" y="2155372"/>
            <a:ext cx="1140305" cy="3576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GROUP/FIREWALL</a:t>
            </a:r>
            <a:endParaRPr/>
          </a:p>
        </p:txBody>
      </p:sp>
      <p:cxnSp>
        <p:nvCxnSpPr>
          <p:cNvPr id="104" name="Google Shape;104;p1"/>
          <p:cNvCxnSpPr/>
          <p:nvPr/>
        </p:nvCxnSpPr>
        <p:spPr>
          <a:xfrm>
            <a:off x="2332653" y="2696546"/>
            <a:ext cx="0" cy="8444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/>
          <p:nvPr/>
        </p:nvCxnSpPr>
        <p:spPr>
          <a:xfrm rot="10800000">
            <a:off x="2565144" y="2696546"/>
            <a:ext cx="0" cy="8444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1"/>
          <p:cNvSpPr/>
          <p:nvPr/>
        </p:nvSpPr>
        <p:spPr>
          <a:xfrm>
            <a:off x="1701556" y="3540966"/>
            <a:ext cx="1561048" cy="7044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Virtual firewall, controlling inbound and outbound traffic at network layer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8672168" y="5533052"/>
            <a:ext cx="1768787" cy="3452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On-premises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3526476" y="2155372"/>
            <a:ext cx="916720" cy="3576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SSL /TLS certificate </a:t>
            </a:r>
            <a:endParaRPr/>
          </a:p>
        </p:txBody>
      </p:sp>
      <p:cxnSp>
        <p:nvCxnSpPr>
          <p:cNvPr id="109" name="Google Shape;109;p1"/>
          <p:cNvCxnSpPr/>
          <p:nvPr/>
        </p:nvCxnSpPr>
        <p:spPr>
          <a:xfrm rot="10800000">
            <a:off x="3785361" y="2574065"/>
            <a:ext cx="0" cy="2900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1"/>
          <p:cNvSpPr/>
          <p:nvPr/>
        </p:nvSpPr>
        <p:spPr>
          <a:xfrm>
            <a:off x="2942693" y="2911920"/>
            <a:ext cx="1591207" cy="41367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Amazon Certificate Manager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2600449" y="5644638"/>
            <a:ext cx="1591207" cy="41367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3396052" y="4035487"/>
            <a:ext cx="18630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Encrypts communication between load Bal and client https (Transport layer)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4443226" y="2155372"/>
            <a:ext cx="916720" cy="3576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Web apln Firewall</a:t>
            </a:r>
            <a:endParaRPr/>
          </a:p>
        </p:txBody>
      </p:sp>
      <p:cxnSp>
        <p:nvCxnSpPr>
          <p:cNvPr id="114" name="Google Shape;114;p1"/>
          <p:cNvCxnSpPr/>
          <p:nvPr/>
        </p:nvCxnSpPr>
        <p:spPr>
          <a:xfrm>
            <a:off x="5029200" y="2709373"/>
            <a:ext cx="0" cy="21378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15" name="Google Shape;115;p1"/>
          <p:cNvSpPr/>
          <p:nvPr/>
        </p:nvSpPr>
        <p:spPr>
          <a:xfrm>
            <a:off x="4264980" y="4888874"/>
            <a:ext cx="1591205" cy="7557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Protects against common web attacks like SQL injection, cross-site scripting (XSS</a:t>
            </a: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16" name="Google Shape;116;p1"/>
          <p:cNvCxnSpPr>
            <a:endCxn id="94" idx="3"/>
          </p:cNvCxnSpPr>
          <p:nvPr/>
        </p:nvCxnSpPr>
        <p:spPr>
          <a:xfrm rot="10800000">
            <a:off x="8044544" y="2074500"/>
            <a:ext cx="197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1"/>
          <p:cNvCxnSpPr/>
          <p:nvPr/>
        </p:nvCxnSpPr>
        <p:spPr>
          <a:xfrm rot="10800000">
            <a:off x="6981633" y="2074500"/>
            <a:ext cx="12162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1"/>
          <p:cNvCxnSpPr/>
          <p:nvPr/>
        </p:nvCxnSpPr>
        <p:spPr>
          <a:xfrm rot="10800000">
            <a:off x="7134033" y="2226900"/>
            <a:ext cx="12162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1"/>
          <p:cNvCxnSpPr/>
          <p:nvPr/>
        </p:nvCxnSpPr>
        <p:spPr>
          <a:xfrm rot="10800000">
            <a:off x="5812971" y="2074500"/>
            <a:ext cx="19766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" name="Google Shape;120;p1"/>
          <p:cNvSpPr/>
          <p:nvPr/>
        </p:nvSpPr>
        <p:spPr>
          <a:xfrm>
            <a:off x="2391331" y="1961769"/>
            <a:ext cx="1523216" cy="1780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 Scaling Group</a:t>
            </a:r>
            <a:endParaRPr/>
          </a:p>
        </p:txBody>
      </p:sp>
      <p:cxnSp>
        <p:nvCxnSpPr>
          <p:cNvPr id="121" name="Google Shape;121;p1"/>
          <p:cNvCxnSpPr/>
          <p:nvPr/>
        </p:nvCxnSpPr>
        <p:spPr>
          <a:xfrm>
            <a:off x="746449" y="2048060"/>
            <a:ext cx="152565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" name="Google Shape;122;p1"/>
          <p:cNvSpPr txBox="1"/>
          <p:nvPr/>
        </p:nvSpPr>
        <p:spPr>
          <a:xfrm>
            <a:off x="43293" y="1857568"/>
            <a:ext cx="71117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High Avail. Cost Savings</a:t>
            </a:r>
            <a:endParaRPr/>
          </a:p>
        </p:txBody>
      </p:sp>
      <p:sp>
        <p:nvSpPr>
          <p:cNvPr id="123" name="Google Shape;123;p1"/>
          <p:cNvSpPr/>
          <p:nvPr/>
        </p:nvSpPr>
        <p:spPr>
          <a:xfrm>
            <a:off x="1535922" y="961546"/>
            <a:ext cx="2633823" cy="31920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CloudWatch – CPU , MEMORY , N/W UTILIZATION, ALARMS</a:t>
            </a:r>
            <a:endParaRPr/>
          </a:p>
        </p:txBody>
      </p:sp>
      <p:cxnSp>
        <p:nvCxnSpPr>
          <p:cNvPr id="124" name="Google Shape;124;p1"/>
          <p:cNvCxnSpPr/>
          <p:nvPr/>
        </p:nvCxnSpPr>
        <p:spPr>
          <a:xfrm>
            <a:off x="2974187" y="1280755"/>
            <a:ext cx="0" cy="14916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0" y="-302638"/>
            <a:ext cx="10972800" cy="6052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5375" lIns="0" spcFirstLastPara="1" rIns="0" wrap="square" tIns="253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1045029" y="933061"/>
            <a:ext cx="9261021" cy="510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While security groups on load balancers in AWS offer flexibility, there are some best practices to consider when blocking ports and IP addresses for security purposes: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Inbound Rules:</a:t>
            </a:r>
            <a:endParaRPr b="0" i="0" sz="1400" u="none" cap="none" strike="noStrike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Char char="•"/>
            </a:pPr>
            <a:r>
              <a:rPr b="1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Block all ports by default:</a:t>
            </a:r>
            <a:r>
              <a:rPr b="0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 This creates a "deny-all" approach, only allowing specified traffic through explicitly defined rules.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Char char="•"/>
            </a:pPr>
            <a:r>
              <a:rPr b="1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Allow only the necessary ports for your application:</a:t>
            </a:r>
            <a:r>
              <a:rPr b="0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 For example, if your application uses HTTP (port 80) and HTTPS (port 443), only open those ports.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Char char="•"/>
            </a:pPr>
            <a:r>
              <a:rPr b="1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Restrict source IP addresses:</a:t>
            </a:r>
            <a:r>
              <a:rPr b="0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 Instead of allowing traffic from anywhere (0.0.0.0/0), specify trusted sources like your office network IP range or specific partner IPs.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Char char="•"/>
            </a:pPr>
            <a:r>
              <a:rPr b="1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Use security groups for different load balancer types:</a:t>
            </a:r>
            <a:endParaRPr b="0" i="0" sz="1400" u="none" cap="none" strike="noStrike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Char char="•"/>
            </a:pPr>
            <a:r>
              <a:rPr b="1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Application Load Balancer (ALB):</a:t>
            </a:r>
            <a:r>
              <a:rPr b="0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 Allow HTTP/HTTPS and health check ports (typically 80/443 and a custom port).</a:t>
            </a:r>
            <a:endParaRPr/>
          </a:p>
          <a:p>
            <a: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Char char="•"/>
            </a:pPr>
            <a:r>
              <a:rPr b="1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Network Load Balancer (NLB):</a:t>
            </a:r>
            <a:r>
              <a:rPr b="0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 Allow the specific ports used by your backend instances (e.g., TCP port 22 for SSH access).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Outbound Rules:</a:t>
            </a:r>
            <a:endParaRPr b="0" i="0" sz="1400" u="none" cap="none" strike="noStrike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Char char="•"/>
            </a:pPr>
            <a:r>
              <a:rPr b="1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By default, allow outbound traffic to any destination:</a:t>
            </a:r>
            <a:r>
              <a:rPr b="0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 Most applications need unrestricted outbound communication.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Char char="•"/>
            </a:pPr>
            <a:r>
              <a:rPr b="1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Restrict outbound traffic as needed:</a:t>
            </a:r>
            <a:r>
              <a:rPr b="0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 If your application only needs to access specific resources (e.g., databases), configure rules to limit outbound traffic accordingly.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None/>
            </a:pPr>
            <a:r>
              <a:rPr b="1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Additional considerations:</a:t>
            </a:r>
            <a:endParaRPr b="0" i="0" sz="1400" u="none" cap="none" strike="noStrike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Char char="•"/>
            </a:pPr>
            <a:r>
              <a:rPr b="1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Use least privilege:</a:t>
            </a:r>
            <a:r>
              <a:rPr b="0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 Only allow the minimum access required for your application to function.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Char char="•"/>
            </a:pPr>
            <a:r>
              <a:rPr b="1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Review and update security groups regularly:</a:t>
            </a:r>
            <a:r>
              <a:rPr b="0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 As your application or infrastructure evolves, adapt your security rules accordingly.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Char char="•"/>
            </a:pPr>
            <a:r>
              <a:rPr b="1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Monitor security group activity:</a:t>
            </a:r>
            <a:r>
              <a:rPr b="0" i="0" lang="en-US" sz="14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 Utilize AWS CloudTrail or VPC Flow Logs to track who accessed your resources and from where.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/>
        </p:nvSpPr>
        <p:spPr>
          <a:xfrm>
            <a:off x="214604" y="746449"/>
            <a:ext cx="1081379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Region:</a:t>
            </a:r>
            <a:r>
              <a:rPr b="0" i="0"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 A region represents a large geographical area (e.g., North America, Europe, Asia Pacific). It's like a continent on a global map. Each region houses multiple data centers and offers all available AWS services.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b="1" i="0"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Availability Zone (AZ):</a:t>
            </a:r>
            <a:r>
              <a:rPr b="0" i="0"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 An AZ is a smaller, contained unit within a region. Think of it as a city within a continent. Each region typically has 3 or more AZs, geographically separated and equipped with independent power, cooling, and networking infrastructure.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/>
        </p:nvSpPr>
        <p:spPr>
          <a:xfrm>
            <a:off x="391886" y="475862"/>
            <a:ext cx="10851502" cy="3454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Consider data migration strategies for databases, file systems, and other data sources.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Plan for rollback procedures in case of migration issues. – HOW TO ROLL BACK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Factor in security best practices throughout the entire migration process.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Test your application thoroughly in the AWS environment before going live.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Any rational behind using AWS server migration service.</a:t>
            </a:r>
            <a:endParaRPr/>
          </a:p>
          <a:p>
            <a:pPr indent="-114300" lvl="0" marL="0" marR="0" rtl="0" algn="l"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Purpose: Act as templates for launching EC2 instances. They encapsulate the entire software environment of your server image, including the operating system, applications, configurations, and user data.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Location: Stored in a dedicated AWS service called the AMI Catalog.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Access: Controlled through IAM (Identity and Access Management) permissions.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How to rollback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2024-02-10T01:52:39Z</dcterms:created>
  <dc:creator>Bibin Krishna</dc:creator>
</cp:coreProperties>
</file>