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9" r:id="rId2"/>
    <p:sldId id="256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7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4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3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4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5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4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0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A7111-91F5-46BC-480D-81B0B5BA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486408"/>
            <a:ext cx="10634472" cy="2157984"/>
          </a:xfrm>
        </p:spPr>
        <p:txBody>
          <a:bodyPr/>
          <a:lstStyle/>
          <a:p>
            <a:r>
              <a:rPr lang="pt-PT" dirty="0"/>
              <a:t>Inteligência Artificial 2023/2024 LEIC-A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603612-2696-4699-6270-4D65E675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sz="3600" dirty="0"/>
              <a:t>Projeto: </a:t>
            </a:r>
            <a:r>
              <a:rPr lang="pt-PT" sz="3600" b="1" dirty="0">
                <a:solidFill>
                  <a:srgbClr val="FFC000"/>
                </a:solidFill>
              </a:rPr>
              <a:t>P</a:t>
            </a:r>
            <a:r>
              <a:rPr lang="pt-PT" sz="3600" dirty="0">
                <a:solidFill>
                  <a:srgbClr val="FFC000"/>
                </a:solidFill>
              </a:rPr>
              <a:t>I</a:t>
            </a:r>
            <a:r>
              <a:rPr lang="pt-PT" sz="3600" b="1" dirty="0">
                <a:solidFill>
                  <a:srgbClr val="FFC000"/>
                </a:solidFill>
              </a:rPr>
              <a:t>P</a:t>
            </a:r>
            <a:r>
              <a:rPr lang="pt-PT" sz="3600" dirty="0">
                <a:solidFill>
                  <a:srgbClr val="FFC000"/>
                </a:solidFill>
              </a:rPr>
              <a:t>E</a:t>
            </a:r>
            <a:r>
              <a:rPr lang="pt-PT" sz="3600" b="1" dirty="0">
                <a:solidFill>
                  <a:srgbClr val="FFC000"/>
                </a:solidFill>
              </a:rPr>
              <a:t>M</a:t>
            </a:r>
            <a:r>
              <a:rPr lang="pt-PT" sz="3600" dirty="0">
                <a:solidFill>
                  <a:srgbClr val="FFC000"/>
                </a:solidFill>
              </a:rPr>
              <a:t>A</a:t>
            </a:r>
            <a:r>
              <a:rPr lang="pt-PT" sz="3600" b="1" dirty="0">
                <a:solidFill>
                  <a:srgbClr val="FFC000"/>
                </a:solidFill>
              </a:rPr>
              <a:t>N</a:t>
            </a:r>
            <a:r>
              <a:rPr lang="pt-PT" sz="3600" dirty="0">
                <a:solidFill>
                  <a:srgbClr val="FFC000"/>
                </a:solidFill>
              </a:rPr>
              <a:t>I</a:t>
            </a:r>
            <a:r>
              <a:rPr lang="pt-PT" sz="3600" b="1" dirty="0">
                <a:solidFill>
                  <a:srgbClr val="FFC000"/>
                </a:solidFill>
              </a:rPr>
              <a:t>A</a:t>
            </a:r>
          </a:p>
        </p:txBody>
      </p:sp>
      <p:pic>
        <p:nvPicPr>
          <p:cNvPr id="4" name="Imagem 3" descr="Uma imagem com Tipo de letra, logótipo, Gráficos, captura de ecrã&#10;&#10;Descrição gerada automaticamente">
            <a:extLst>
              <a:ext uri="{FF2B5EF4-FFF2-40B4-BE49-F238E27FC236}">
                <a16:creationId xmlns:a16="http://schemas.microsoft.com/office/drawing/2014/main" id="{784DF856-5B07-AEB3-6333-C6C5E6D10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" y="189803"/>
            <a:ext cx="2094845" cy="14803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44D8EC-71A7-378A-96FC-71124350556D}"/>
              </a:ext>
            </a:extLst>
          </p:cNvPr>
          <p:cNvSpPr txBox="1"/>
          <p:nvPr/>
        </p:nvSpPr>
        <p:spPr>
          <a:xfrm>
            <a:off x="9000066" y="4940997"/>
            <a:ext cx="2954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Trabalho realizado por:</a:t>
            </a:r>
          </a:p>
          <a:p>
            <a:endParaRPr lang="pt-PT" dirty="0"/>
          </a:p>
          <a:p>
            <a:r>
              <a:rPr lang="pt-PT" dirty="0"/>
              <a:t>Bibiana André ist194158</a:t>
            </a:r>
          </a:p>
          <a:p>
            <a:r>
              <a:rPr lang="pt-PT" dirty="0"/>
              <a:t>Filipe Abreu ist1106046</a:t>
            </a:r>
          </a:p>
        </p:txBody>
      </p:sp>
    </p:spTree>
    <p:extLst>
      <p:ext uri="{BB962C8B-B14F-4D97-AF65-F5344CB8AC3E}">
        <p14:creationId xmlns:p14="http://schemas.microsoft.com/office/powerpoint/2010/main" val="291344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A9A4C-983B-E6E8-6A1E-B1A36F37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00586"/>
            <a:ext cx="10634472" cy="821209"/>
          </a:xfrm>
        </p:spPr>
        <p:txBody>
          <a:bodyPr/>
          <a:lstStyle/>
          <a:p>
            <a:r>
              <a:rPr lang="pt-PT" sz="5400" dirty="0"/>
              <a:t>Avaliação Experimental</a:t>
            </a:r>
          </a:p>
        </p:txBody>
      </p:sp>
      <p:pic>
        <p:nvPicPr>
          <p:cNvPr id="5" name="Marcador de Posição de Conteúdo 4" descr="Uma imagem com padrão, Retângulo, quadrado, texto&#10;&#10;Descrição gerada automaticamente">
            <a:extLst>
              <a:ext uri="{FF2B5EF4-FFF2-40B4-BE49-F238E27FC236}">
                <a16:creationId xmlns:a16="http://schemas.microsoft.com/office/drawing/2014/main" id="{F8B4AF13-E1E6-C4A0-F002-48ED5D0E9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7" y="2878408"/>
            <a:ext cx="3323617" cy="332361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DF88DA-16F2-E9DE-73AA-1E333E39B034}"/>
              </a:ext>
            </a:extLst>
          </p:cNvPr>
          <p:cNvSpPr txBox="1"/>
          <p:nvPr/>
        </p:nvSpPr>
        <p:spPr>
          <a:xfrm>
            <a:off x="874473" y="5620460"/>
            <a:ext cx="295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50 x 50 – 0.968s</a:t>
            </a:r>
          </a:p>
        </p:txBody>
      </p:sp>
      <p:pic>
        <p:nvPicPr>
          <p:cNvPr id="8" name="Imagem 7" descr="Uma imagem com padrão, papel de embrulho, tecido, contínuo&#10;&#10;Descrição gerada automaticamente">
            <a:extLst>
              <a:ext uri="{FF2B5EF4-FFF2-40B4-BE49-F238E27FC236}">
                <a16:creationId xmlns:a16="http://schemas.microsoft.com/office/drawing/2014/main" id="{808E35B5-424B-AD57-7EC2-E5F51B5C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92" y="2878408"/>
            <a:ext cx="3323616" cy="332361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CF560DC-1F72-FADC-4C29-5523E6C9B916}"/>
              </a:ext>
            </a:extLst>
          </p:cNvPr>
          <p:cNvSpPr txBox="1"/>
          <p:nvPr/>
        </p:nvSpPr>
        <p:spPr>
          <a:xfrm>
            <a:off x="4617068" y="5616578"/>
            <a:ext cx="295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40 x 40 – 0.313s</a:t>
            </a:r>
          </a:p>
        </p:txBody>
      </p:sp>
      <p:pic>
        <p:nvPicPr>
          <p:cNvPr id="11" name="Imagem 10" descr="Uma imagem com padrão, Retângulo, Simetria, design&#10;&#10;Descrição gerada automaticamente">
            <a:extLst>
              <a:ext uri="{FF2B5EF4-FFF2-40B4-BE49-F238E27FC236}">
                <a16:creationId xmlns:a16="http://schemas.microsoft.com/office/drawing/2014/main" id="{FAAFE93C-6B35-BC66-3547-6DCDC9DA9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26" y="2878406"/>
            <a:ext cx="3323617" cy="332361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22DE49-F6A3-730F-8EC8-F330A9DFCC1B}"/>
              </a:ext>
            </a:extLst>
          </p:cNvPr>
          <p:cNvSpPr txBox="1"/>
          <p:nvPr/>
        </p:nvSpPr>
        <p:spPr>
          <a:xfrm>
            <a:off x="8359664" y="5616578"/>
            <a:ext cx="295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30 x 30 – 0.109s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D98280FA-30A9-0232-1210-983CE094A928}"/>
              </a:ext>
            </a:extLst>
          </p:cNvPr>
          <p:cNvSpPr txBox="1">
            <a:spLocks/>
          </p:cNvSpPr>
          <p:nvPr/>
        </p:nvSpPr>
        <p:spPr>
          <a:xfrm>
            <a:off x="571259" y="1850534"/>
            <a:ext cx="10506991" cy="345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i="1" dirty="0"/>
              <a:t>A resolução do problema usando a procura CSP apresenta complexidade temporal linear e apresenta os seguintes tempos de execução:</a:t>
            </a:r>
          </a:p>
        </p:txBody>
      </p:sp>
    </p:spTree>
    <p:extLst>
      <p:ext uri="{BB962C8B-B14F-4D97-AF65-F5344CB8AC3E}">
        <p14:creationId xmlns:p14="http://schemas.microsoft.com/office/powerpoint/2010/main" val="393017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3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CFE0D3-FDFA-690D-C0C8-0B1C28A8D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02870"/>
            <a:ext cx="5614993" cy="3093468"/>
          </a:xfrm>
        </p:spPr>
        <p:txBody>
          <a:bodyPr anchor="b">
            <a:normAutofit/>
          </a:bodyPr>
          <a:lstStyle/>
          <a:p>
            <a:r>
              <a:rPr lang="pt-PT"/>
              <a:t>PipeMania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BA7339-2127-0FF6-2B63-AC5487A7C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6" y="4067746"/>
            <a:ext cx="5614993" cy="2163418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pt-PT" sz="2000" b="1" dirty="0"/>
              <a:t>Abordagem:</a:t>
            </a:r>
            <a:r>
              <a:rPr lang="pt-PT" sz="2000" dirty="0"/>
              <a:t> problema de satisfação de restrições</a:t>
            </a:r>
          </a:p>
          <a:p>
            <a:pPr marL="342900" indent="-342900">
              <a:buFontTx/>
              <a:buChar char="-"/>
            </a:pPr>
            <a:r>
              <a:rPr lang="pt-PT" sz="2000" b="1" dirty="0"/>
              <a:t>Restrições:</a:t>
            </a:r>
            <a:r>
              <a:rPr lang="pt-PT" sz="2000" dirty="0"/>
              <a:t> atribuídas a cada célula do tabuleiro, é o conjunto de valores de pipes possíveis de aplicar naquela posição</a:t>
            </a:r>
          </a:p>
        </p:txBody>
      </p: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m quadrado, file, Retângulo, Simetria&#10;&#10;Descrição gerada automaticamente">
            <a:extLst>
              <a:ext uri="{FF2B5EF4-FFF2-40B4-BE49-F238E27FC236}">
                <a16:creationId xmlns:a16="http://schemas.microsoft.com/office/drawing/2014/main" id="{AA935775-9C52-C029-0C34-7DCF75EAA5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90" y="950462"/>
            <a:ext cx="5019817" cy="4957068"/>
          </a:xfrm>
          <a:prstGeom prst="rect">
            <a:avLst/>
          </a:prstGeom>
        </p:spPr>
      </p:pic>
      <p:cxnSp>
        <p:nvCxnSpPr>
          <p:cNvPr id="47" name="Straight Connector 27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 descr="Uma imagem com Tipo de letra, logótipo, Gráficos, captura de ecrã&#10;&#10;Descrição gerada automaticamente">
            <a:extLst>
              <a:ext uri="{FF2B5EF4-FFF2-40B4-BE49-F238E27FC236}">
                <a16:creationId xmlns:a16="http://schemas.microsoft.com/office/drawing/2014/main" id="{D8086FF2-8862-243E-B4CB-D26A40914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" y="189803"/>
            <a:ext cx="2094845" cy="14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B4DD9-C8B2-96AD-BC82-E580BD72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95" y="504275"/>
            <a:ext cx="10634472" cy="2157984"/>
          </a:xfrm>
        </p:spPr>
        <p:txBody>
          <a:bodyPr/>
          <a:lstStyle/>
          <a:p>
            <a:br>
              <a:rPr lang="pt-PT" sz="4800" dirty="0"/>
            </a:br>
            <a:r>
              <a:rPr lang="pt-PT" sz="4800" dirty="0"/>
              <a:t>Tabuleiro inicial</a:t>
            </a:r>
          </a:p>
        </p:txBody>
      </p:sp>
      <p:pic>
        <p:nvPicPr>
          <p:cNvPr id="5" name="Marcador de Posição de Conteúdo 4" descr="Uma imagem com quadrado, design, Retângulo, file&#10;&#10;Descrição gerada automaticamente">
            <a:extLst>
              <a:ext uri="{FF2B5EF4-FFF2-40B4-BE49-F238E27FC236}">
                <a16:creationId xmlns:a16="http://schemas.microsoft.com/office/drawing/2014/main" id="{EC9EEA23-C0FA-338C-BB49-43E7D74D8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330" y="2491073"/>
            <a:ext cx="2573337" cy="2573337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2B2E99-2AC7-82E2-9960-84761E4937BD}"/>
              </a:ext>
            </a:extLst>
          </p:cNvPr>
          <p:cNvSpPr txBox="1"/>
          <p:nvPr/>
        </p:nvSpPr>
        <p:spPr>
          <a:xfrm>
            <a:off x="7938463" y="2705934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1F4E5E-03EA-133E-0CFD-CEC24F3EBD99}"/>
              </a:ext>
            </a:extLst>
          </p:cNvPr>
          <p:cNvSpPr txBox="1"/>
          <p:nvPr/>
        </p:nvSpPr>
        <p:spPr>
          <a:xfrm>
            <a:off x="7938462" y="3593075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EC4DCB-11BF-F773-D994-5EA6E8AF058A}"/>
              </a:ext>
            </a:extLst>
          </p:cNvPr>
          <p:cNvSpPr txBox="1"/>
          <p:nvPr/>
        </p:nvSpPr>
        <p:spPr>
          <a:xfrm>
            <a:off x="9589462" y="2058046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D5ADD1-51F5-9520-3766-6AA1C4A85A16}"/>
              </a:ext>
            </a:extLst>
          </p:cNvPr>
          <p:cNvSpPr txBox="1"/>
          <p:nvPr/>
        </p:nvSpPr>
        <p:spPr>
          <a:xfrm>
            <a:off x="10436128" y="2058046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33BBCD-6CAE-9141-8DC7-A91968413F74}"/>
              </a:ext>
            </a:extLst>
          </p:cNvPr>
          <p:cNvSpPr txBox="1"/>
          <p:nvPr/>
        </p:nvSpPr>
        <p:spPr>
          <a:xfrm>
            <a:off x="7938462" y="4448264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86376E-32DA-955E-9CC4-9926684E3B91}"/>
              </a:ext>
            </a:extLst>
          </p:cNvPr>
          <p:cNvSpPr txBox="1"/>
          <p:nvPr/>
        </p:nvSpPr>
        <p:spPr>
          <a:xfrm>
            <a:off x="8742796" y="2061248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8DDB88-9133-299B-FBE1-DED6129BEEC2}"/>
              </a:ext>
            </a:extLst>
          </p:cNvPr>
          <p:cNvSpPr txBox="1"/>
          <p:nvPr/>
        </p:nvSpPr>
        <p:spPr>
          <a:xfrm rot="16200000">
            <a:off x="7278063" y="3593074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linhas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CD0D975-79F7-3598-2497-6B372C78F849}"/>
              </a:ext>
            </a:extLst>
          </p:cNvPr>
          <p:cNvSpPr txBox="1"/>
          <p:nvPr/>
        </p:nvSpPr>
        <p:spPr>
          <a:xfrm>
            <a:off x="9284663" y="167012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colunas</a:t>
            </a:r>
          </a:p>
        </p:txBody>
      </p:sp>
      <p:pic>
        <p:nvPicPr>
          <p:cNvPr id="15" name="Imagem 14" descr="Uma imagem com Tipo de letra, logótipo, Gráficos, captura de ecrã&#10;&#10;Descrição gerada automaticamente">
            <a:extLst>
              <a:ext uri="{FF2B5EF4-FFF2-40B4-BE49-F238E27FC236}">
                <a16:creationId xmlns:a16="http://schemas.microsoft.com/office/drawing/2014/main" id="{90E78CC2-040C-F23D-AF04-45E484571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" y="189803"/>
            <a:ext cx="2094845" cy="148032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5C122A-099D-D4FE-23A3-A13BBA1F1DA8}"/>
              </a:ext>
            </a:extLst>
          </p:cNvPr>
          <p:cNvSpPr txBox="1"/>
          <p:nvPr/>
        </p:nvSpPr>
        <p:spPr>
          <a:xfrm>
            <a:off x="821267" y="2724407"/>
            <a:ext cx="490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 Lido</a:t>
            </a:r>
            <a:r>
              <a:rPr lang="pt-PT" b="1" dirty="0"/>
              <a:t> </a:t>
            </a:r>
            <a:r>
              <a:rPr lang="pt-PT" dirty="0"/>
              <a:t>do </a:t>
            </a:r>
            <a:r>
              <a:rPr lang="pt-PT" b="1" dirty="0"/>
              <a:t>standard input </a:t>
            </a:r>
            <a:r>
              <a:rPr lang="pt-PT" dirty="0"/>
              <a:t>(disposição inicial de pipes, dimensão da matriz)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A922AEE-4437-CF38-63CA-1927DA797DF9}"/>
              </a:ext>
            </a:extLst>
          </p:cNvPr>
          <p:cNvSpPr txBox="1"/>
          <p:nvPr/>
        </p:nvSpPr>
        <p:spPr>
          <a:xfrm>
            <a:off x="694267" y="3579596"/>
            <a:ext cx="80348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b="1" i="1" dirty="0" err="1"/>
              <a:t>cells</a:t>
            </a:r>
            <a:r>
              <a:rPr lang="pt-PT" b="1" i="1" dirty="0"/>
              <a:t>:</a:t>
            </a:r>
            <a:r>
              <a:rPr lang="pt-PT" dirty="0"/>
              <a:t> matriz com a disposição de pipes do estado</a:t>
            </a:r>
          </a:p>
          <a:p>
            <a:pPr marL="285750" indent="-285750">
              <a:buFontTx/>
              <a:buChar char="-"/>
            </a:pPr>
            <a:r>
              <a:rPr lang="pt-PT" b="1" i="1" dirty="0" err="1"/>
              <a:t>possibilities_per_cell</a:t>
            </a:r>
            <a:r>
              <a:rPr lang="pt-PT" b="1" i="1" dirty="0"/>
              <a:t>:</a:t>
            </a:r>
            <a:r>
              <a:rPr lang="pt-PT" b="1" dirty="0"/>
              <a:t> </a:t>
            </a:r>
            <a:r>
              <a:rPr lang="pt-PT" dirty="0"/>
              <a:t>lista com listas de possibilidades para </a:t>
            </a:r>
          </a:p>
          <a:p>
            <a:r>
              <a:rPr lang="pt-PT" dirty="0"/>
              <a:t>      cada posição do tabuleiro</a:t>
            </a:r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72267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C338B-4165-C48E-16FE-4989ABA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73608"/>
            <a:ext cx="10634472" cy="2157984"/>
          </a:xfrm>
        </p:spPr>
        <p:txBody>
          <a:bodyPr/>
          <a:lstStyle/>
          <a:p>
            <a:pPr algn="r"/>
            <a:r>
              <a:rPr lang="pt-PT" sz="4400" dirty="0"/>
              <a:t>Codificação dos pipes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116FA1-3B6D-9EDB-A30C-EE7ED842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21468"/>
            <a:ext cx="10506991" cy="34581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t-PT" sz="1800" dirty="0"/>
              <a:t>4-tuplo, cada índice (esquerda, topo, direita, baixo) representa um lado</a:t>
            </a:r>
          </a:p>
          <a:p>
            <a:pPr marL="342900" indent="-342900">
              <a:buFontTx/>
              <a:buChar char="-"/>
            </a:pPr>
            <a:r>
              <a:rPr lang="pt-PT" sz="1800" dirty="0"/>
              <a:t>Domínio do tabuleiro: “FC”, “FD”, “FB”, “FE”, “VC”, “VD”, “VB”, “VE”, “BC”, “BD, “BB”, “BE”, “LV”, “LH”</a:t>
            </a:r>
          </a:p>
          <a:p>
            <a:pPr marL="342900" indent="-342900">
              <a:buFontTx/>
              <a:buChar char="-"/>
            </a:pPr>
            <a:r>
              <a:rPr lang="pt-PT" sz="1800" dirty="0"/>
              <a:t>Exemplos:</a:t>
            </a:r>
          </a:p>
        </p:txBody>
      </p:sp>
      <p:pic>
        <p:nvPicPr>
          <p:cNvPr id="5" name="Imagem 4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9D33CB75-4BA5-545A-E86F-0FEEED08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56" y="4981375"/>
            <a:ext cx="1057635" cy="1050812"/>
          </a:xfrm>
          <a:prstGeom prst="rect">
            <a:avLst/>
          </a:prstGeom>
        </p:spPr>
      </p:pic>
      <p:pic>
        <p:nvPicPr>
          <p:cNvPr id="7" name="Imagem 6" descr="Uma imagem com Retângulo, amarelo, file, design&#10;&#10;Descrição gerada automaticamente">
            <a:extLst>
              <a:ext uri="{FF2B5EF4-FFF2-40B4-BE49-F238E27FC236}">
                <a16:creationId xmlns:a16="http://schemas.microsoft.com/office/drawing/2014/main" id="{3E245F38-51C3-A953-3391-37A56858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88" y="4990940"/>
            <a:ext cx="1048008" cy="10412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6F2FACD-6A40-8785-57AE-B4AC2AEAECF2}"/>
              </a:ext>
            </a:extLst>
          </p:cNvPr>
          <p:cNvSpPr txBox="1"/>
          <p:nvPr/>
        </p:nvSpPr>
        <p:spPr>
          <a:xfrm>
            <a:off x="865097" y="3605109"/>
            <a:ext cx="20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BC: (0,1,0,0)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EC06D7-C0CB-C1F5-AA01-907B3B85C802}"/>
              </a:ext>
            </a:extLst>
          </p:cNvPr>
          <p:cNvSpPr txBox="1"/>
          <p:nvPr/>
        </p:nvSpPr>
        <p:spPr>
          <a:xfrm>
            <a:off x="3793236" y="3598175"/>
            <a:ext cx="20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VC: (0,0,1,1)</a:t>
            </a:r>
          </a:p>
        </p:txBody>
      </p:sp>
      <p:pic>
        <p:nvPicPr>
          <p:cNvPr id="11" name="Imagem 10" descr="Uma imagem com Tipo de letra, logótipo, Gráficos, captura de ecrã&#10;&#10;Descrição gerada automaticamente">
            <a:extLst>
              <a:ext uri="{FF2B5EF4-FFF2-40B4-BE49-F238E27FC236}">
                <a16:creationId xmlns:a16="http://schemas.microsoft.com/office/drawing/2014/main" id="{C228240E-CE02-DC25-77D5-82D571B67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" y="189803"/>
            <a:ext cx="2094845" cy="148032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5ADD0A-32B7-E879-8854-FC505F16A537}"/>
              </a:ext>
            </a:extLst>
          </p:cNvPr>
          <p:cNvSpPr txBox="1"/>
          <p:nvPr/>
        </p:nvSpPr>
        <p:spPr>
          <a:xfrm>
            <a:off x="851431" y="4101627"/>
            <a:ext cx="2223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Pode conectar-se nos lados esquerdo, direito e em baixo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616FF7-AAAC-C6D0-F325-59A89189130D}"/>
              </a:ext>
            </a:extLst>
          </p:cNvPr>
          <p:cNvSpPr txBox="1"/>
          <p:nvPr/>
        </p:nvSpPr>
        <p:spPr>
          <a:xfrm>
            <a:off x="3793236" y="4150530"/>
            <a:ext cx="222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Pode conectar-se no lado esquerdo e no topo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172D59-A764-87E5-2621-3BC4527927A2}"/>
              </a:ext>
            </a:extLst>
          </p:cNvPr>
          <p:cNvSpPr txBox="1"/>
          <p:nvPr/>
        </p:nvSpPr>
        <p:spPr>
          <a:xfrm>
            <a:off x="7103872" y="3639962"/>
            <a:ext cx="290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Conexão (exemplo):</a:t>
            </a:r>
          </a:p>
        </p:txBody>
      </p:sp>
      <p:pic>
        <p:nvPicPr>
          <p:cNvPr id="16" name="Imagem 15" descr="Uma imagem com Retângulo, file, captura de ecrã, amarelo&#10;&#10;Descrição gerada automaticamente">
            <a:extLst>
              <a:ext uri="{FF2B5EF4-FFF2-40B4-BE49-F238E27FC236}">
                <a16:creationId xmlns:a16="http://schemas.microsoft.com/office/drawing/2014/main" id="{5989A7B2-AE6B-4346-E378-52CD96FAD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80" y="5002854"/>
            <a:ext cx="1048008" cy="1041247"/>
          </a:xfrm>
          <a:prstGeom prst="rect">
            <a:avLst/>
          </a:prstGeom>
        </p:spPr>
      </p:pic>
      <p:pic>
        <p:nvPicPr>
          <p:cNvPr id="17" name="Imagem 16" descr="Uma imagem com Retângulo, amarelo, file, design&#10;&#10;Descrição gerada automaticamente">
            <a:extLst>
              <a:ext uri="{FF2B5EF4-FFF2-40B4-BE49-F238E27FC236}">
                <a16:creationId xmlns:a16="http://schemas.microsoft.com/office/drawing/2014/main" id="{1A0F6E4A-E553-29A6-872A-07398E385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88" y="5000505"/>
            <a:ext cx="1048008" cy="104124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93DFCBF-52D5-DFAB-D46A-B8B15AE7D662}"/>
              </a:ext>
            </a:extLst>
          </p:cNvPr>
          <p:cNvSpPr txBox="1"/>
          <p:nvPr/>
        </p:nvSpPr>
        <p:spPr>
          <a:xfrm>
            <a:off x="7103872" y="4111192"/>
            <a:ext cx="290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Lado direito de BC com lado esquerdo de VC</a:t>
            </a:r>
          </a:p>
        </p:txBody>
      </p:sp>
    </p:spTree>
    <p:extLst>
      <p:ext uri="{BB962C8B-B14F-4D97-AF65-F5344CB8AC3E}">
        <p14:creationId xmlns:p14="http://schemas.microsoft.com/office/powerpoint/2010/main" val="227634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C338B-4165-C48E-16FE-4989ABA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59" y="343407"/>
            <a:ext cx="10634472" cy="2157984"/>
          </a:xfrm>
        </p:spPr>
        <p:txBody>
          <a:bodyPr/>
          <a:lstStyle/>
          <a:p>
            <a:pPr algn="r"/>
            <a:r>
              <a:rPr lang="pt-PT" sz="4400" dirty="0"/>
              <a:t>Tabuleiro inicial: inferência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116FA1-3B6D-9EDB-A30C-EE7ED842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9" y="1850534"/>
            <a:ext cx="10506991" cy="34581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t-PT" sz="2000" dirty="0"/>
              <a:t>Cria conjuntos de restrições para cada célula do tabuleiro consoante o posicionamento.</a:t>
            </a:r>
          </a:p>
          <a:p>
            <a:pPr marL="342900" indent="-342900">
              <a:buFontTx/>
              <a:buChar char="-"/>
            </a:pPr>
            <a:r>
              <a:rPr lang="pt-PT" sz="2000" dirty="0"/>
              <a:t>O tabuleiro permitirá criar a instância do </a:t>
            </a:r>
            <a:r>
              <a:rPr lang="pt-PT" sz="2000" b="1" dirty="0"/>
              <a:t>CSP.</a:t>
            </a:r>
          </a:p>
        </p:txBody>
      </p:sp>
      <p:pic>
        <p:nvPicPr>
          <p:cNvPr id="11" name="Imagem 10" descr="Uma imagem com Tipo de letra, logótipo, Gráficos, captura de ecrã&#10;&#10;Descrição gerada automaticamente">
            <a:extLst>
              <a:ext uri="{FF2B5EF4-FFF2-40B4-BE49-F238E27FC236}">
                <a16:creationId xmlns:a16="http://schemas.microsoft.com/office/drawing/2014/main" id="{C228240E-CE02-DC25-77D5-82D571B67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" y="189803"/>
            <a:ext cx="2094845" cy="14803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864CCA0-DF79-E9F3-12CF-1FFB4254B2DE}"/>
              </a:ext>
            </a:extLst>
          </p:cNvPr>
          <p:cNvSpPr txBox="1"/>
          <p:nvPr/>
        </p:nvSpPr>
        <p:spPr>
          <a:xfrm>
            <a:off x="571259" y="3079337"/>
            <a:ext cx="46473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1600" b="1" i="1" dirty="0" err="1"/>
              <a:t>get_orientations_for_pipe</a:t>
            </a:r>
            <a:r>
              <a:rPr lang="pt-PT" sz="1600" b="1" i="1" dirty="0"/>
              <a:t>:</a:t>
            </a:r>
            <a:r>
              <a:rPr lang="pt-PT" sz="1600" i="1" dirty="0"/>
              <a:t> </a:t>
            </a:r>
            <a:r>
              <a:rPr lang="pt-PT" sz="1600" dirty="0"/>
              <a:t>função que devolve a lista de restrições adequada para uma dada célula do tabuleiro, isto é,  exclui possibilidades inválidas para cantos e margens.</a:t>
            </a:r>
          </a:p>
          <a:p>
            <a:pPr marL="285750" indent="-285750">
              <a:buFontTx/>
              <a:buChar char="-"/>
            </a:pPr>
            <a:r>
              <a:rPr lang="pt-PT" sz="1600" b="1" i="1" dirty="0" err="1"/>
              <a:t>precompute_orientations</a:t>
            </a:r>
            <a:r>
              <a:rPr lang="pt-PT" sz="1600" b="1" i="1" dirty="0"/>
              <a:t>: </a:t>
            </a:r>
            <a:r>
              <a:rPr lang="pt-PT" sz="1600" dirty="0"/>
              <a:t>função que itera sobre o tabuleiro e atribui à </a:t>
            </a:r>
            <a:r>
              <a:rPr lang="pt-PT" sz="1600" i="1" dirty="0" err="1"/>
              <a:t>possibilities_per_cell</a:t>
            </a:r>
            <a:r>
              <a:rPr lang="pt-PT" sz="1600" i="1" dirty="0"/>
              <a:t> </a:t>
            </a:r>
            <a:r>
              <a:rPr lang="pt-PT" sz="1600" dirty="0"/>
              <a:t>de cada célula a respetiva lista de restrições (devolvida por </a:t>
            </a:r>
            <a:r>
              <a:rPr lang="pt-PT" sz="1600" i="1" dirty="0" err="1"/>
              <a:t>get_orientations_for_pipe</a:t>
            </a:r>
            <a:r>
              <a:rPr lang="pt-PT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pt-PT" sz="1600" b="1" i="1" dirty="0" err="1"/>
              <a:t>possibilities_per_cell</a:t>
            </a:r>
            <a:r>
              <a:rPr lang="pt-PT" sz="1600" b="1" i="1" dirty="0"/>
              <a:t>: </a:t>
            </a:r>
            <a:r>
              <a:rPr lang="pt-PT" sz="1600" dirty="0"/>
              <a:t>se a lista ficou vazia numa dada posição, significa que nessa célula o pipe é fixo</a:t>
            </a:r>
            <a:endParaRPr lang="pt-PT" sz="1600" i="1" dirty="0"/>
          </a:p>
        </p:txBody>
      </p:sp>
      <p:pic>
        <p:nvPicPr>
          <p:cNvPr id="6" name="Marcador de Posição de Conteúdo 4" descr="Uma imagem com quadrado, design, Retângulo, file&#10;&#10;Descrição gerada automaticamente">
            <a:extLst>
              <a:ext uri="{FF2B5EF4-FFF2-40B4-BE49-F238E27FC236}">
                <a16:creationId xmlns:a16="http://schemas.microsoft.com/office/drawing/2014/main" id="{AC09954D-0728-65F8-9FD3-B6EDCCA9F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802" y="3425915"/>
            <a:ext cx="1296064" cy="129606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D5CB3C5-03B4-D795-8578-57D688A6413B}"/>
              </a:ext>
            </a:extLst>
          </p:cNvPr>
          <p:cNvCxnSpPr/>
          <p:nvPr/>
        </p:nvCxnSpPr>
        <p:spPr>
          <a:xfrm>
            <a:off x="5511800" y="2980267"/>
            <a:ext cx="0" cy="2751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48F33A-A608-B909-09D1-264D61313130}"/>
              </a:ext>
            </a:extLst>
          </p:cNvPr>
          <p:cNvSpPr txBox="1"/>
          <p:nvPr/>
        </p:nvSpPr>
        <p:spPr>
          <a:xfrm>
            <a:off x="5945802" y="4748950"/>
            <a:ext cx="25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68EFC1B-BA42-30DA-6BD3-576C88CC977C}"/>
              </a:ext>
            </a:extLst>
          </p:cNvPr>
          <p:cNvSpPr txBox="1"/>
          <p:nvPr/>
        </p:nvSpPr>
        <p:spPr>
          <a:xfrm>
            <a:off x="5596010" y="4340357"/>
            <a:ext cx="25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ED6F1505-EFDB-7172-7978-C622B5E02BDC}"/>
              </a:ext>
            </a:extLst>
          </p:cNvPr>
          <p:cNvCxnSpPr/>
          <p:nvPr/>
        </p:nvCxnSpPr>
        <p:spPr>
          <a:xfrm>
            <a:off x="7716525" y="4130474"/>
            <a:ext cx="1227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1AFBB82-DCE4-9DAC-A592-E67BB2A24A47}"/>
              </a:ext>
            </a:extLst>
          </p:cNvPr>
          <p:cNvSpPr txBox="1"/>
          <p:nvPr/>
        </p:nvSpPr>
        <p:spPr>
          <a:xfrm>
            <a:off x="7241866" y="3899642"/>
            <a:ext cx="3014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 err="1"/>
              <a:t>get_orientations_for_pipe</a:t>
            </a:r>
            <a:r>
              <a:rPr lang="pt-PT" sz="900" dirty="0"/>
              <a:t>(2,0,”VE”)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FCEAB7E-3C34-2779-BBFD-F32FE25DEA70}"/>
              </a:ext>
            </a:extLst>
          </p:cNvPr>
          <p:cNvSpPr txBox="1"/>
          <p:nvPr/>
        </p:nvSpPr>
        <p:spPr>
          <a:xfrm>
            <a:off x="9228488" y="3457158"/>
            <a:ext cx="244770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PT" sz="1200" dirty="0"/>
          </a:p>
          <a:p>
            <a:r>
              <a:rPr lang="pt-PT" sz="1200" dirty="0" err="1"/>
              <a:t>possibilities_per_cell</a:t>
            </a:r>
            <a:r>
              <a:rPr lang="pt-PT" sz="1200" dirty="0"/>
              <a:t>[2][0] = [VD]</a:t>
            </a:r>
          </a:p>
          <a:p>
            <a:endParaRPr lang="pt-PT" sz="1200" dirty="0"/>
          </a:p>
          <a:p>
            <a:endParaRPr lang="pt-PT" sz="1200" dirty="0"/>
          </a:p>
          <a:p>
            <a:r>
              <a:rPr lang="pt-PT" sz="1200" dirty="0"/>
              <a:t>O único valor possível para aquela célula é VD, pois é o único valor que não resulta em </a:t>
            </a:r>
            <a:r>
              <a:rPr lang="pt-PT" sz="1200" i="1" dirty="0" err="1"/>
              <a:t>leak</a:t>
            </a:r>
            <a:r>
              <a:rPr lang="pt-PT" sz="1200" dirty="0"/>
              <a:t> para fora do tabuleiro</a:t>
            </a:r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BFAA212-6C07-1D0F-AC5D-0F6385FC8C90}"/>
              </a:ext>
            </a:extLst>
          </p:cNvPr>
          <p:cNvSpPr txBox="1"/>
          <p:nvPr/>
        </p:nvSpPr>
        <p:spPr>
          <a:xfrm>
            <a:off x="5967774" y="3137334"/>
            <a:ext cx="3014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Tabuleiro inicial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1671FB7-3BE5-39B0-AF8E-731D70A42C7D}"/>
              </a:ext>
            </a:extLst>
          </p:cNvPr>
          <p:cNvSpPr txBox="1"/>
          <p:nvPr/>
        </p:nvSpPr>
        <p:spPr>
          <a:xfrm>
            <a:off x="9571183" y="3137334"/>
            <a:ext cx="3014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err="1"/>
              <a:t>precompute_orientations</a:t>
            </a:r>
            <a:endParaRPr lang="pt-PT" sz="1050" dirty="0"/>
          </a:p>
        </p:txBody>
      </p:sp>
      <p:pic>
        <p:nvPicPr>
          <p:cNvPr id="7" name="Imagem 6" descr="Uma imagem com Retângulo, file, amarelo, captura de ecrã&#10;&#10;Descrição gerada automaticamente">
            <a:extLst>
              <a:ext uri="{FF2B5EF4-FFF2-40B4-BE49-F238E27FC236}">
                <a16:creationId xmlns:a16="http://schemas.microsoft.com/office/drawing/2014/main" id="{F9BF0019-4B92-1FD9-EBBC-7BB232768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961" y="5071330"/>
            <a:ext cx="892175" cy="89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6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C338B-4165-C48E-16FE-4989ABA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59" y="343407"/>
            <a:ext cx="10634472" cy="2157984"/>
          </a:xfrm>
        </p:spPr>
        <p:txBody>
          <a:bodyPr/>
          <a:lstStyle/>
          <a:p>
            <a:pPr algn="r"/>
            <a:r>
              <a:rPr lang="pt-PT" sz="4400" dirty="0"/>
              <a:t>Pré-procura: instância de CSP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116FA1-3B6D-9EDB-A30C-EE7ED842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9" y="1850534"/>
            <a:ext cx="10506991" cy="34581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t-PT" sz="2000" dirty="0"/>
              <a:t>Criada a partir da instância do tabuleiro. Variáveis:  </a:t>
            </a:r>
            <a:r>
              <a:rPr lang="pt-PT" sz="2000" i="1" dirty="0"/>
              <a:t>board,</a:t>
            </a:r>
            <a:r>
              <a:rPr lang="pt-PT" sz="2000" dirty="0"/>
              <a:t> </a:t>
            </a:r>
            <a:r>
              <a:rPr lang="pt-PT" sz="2000" i="1" dirty="0" err="1"/>
              <a:t>variables</a:t>
            </a:r>
            <a:r>
              <a:rPr lang="pt-PT" sz="2000" i="1" dirty="0"/>
              <a:t>, </a:t>
            </a:r>
            <a:r>
              <a:rPr lang="pt-PT" sz="2000" i="1" dirty="0" err="1"/>
              <a:t>domains</a:t>
            </a:r>
            <a:r>
              <a:rPr lang="pt-PT" sz="2000" i="1" dirty="0"/>
              <a:t>, constraints.</a:t>
            </a:r>
            <a:endParaRPr lang="pt-PT" sz="2000" dirty="0"/>
          </a:p>
          <a:p>
            <a:pPr marL="342900" indent="-342900">
              <a:buFontTx/>
              <a:buChar char="-"/>
            </a:pPr>
            <a:r>
              <a:rPr lang="pt-PT" sz="2000" dirty="0"/>
              <a:t>O </a:t>
            </a:r>
            <a:r>
              <a:rPr lang="pt-PT" sz="2000" b="1" dirty="0"/>
              <a:t>CSP</a:t>
            </a:r>
            <a:r>
              <a:rPr lang="pt-PT" sz="2000" dirty="0"/>
              <a:t> será resolvida por uma instância de </a:t>
            </a:r>
            <a:r>
              <a:rPr lang="pt-PT" sz="2000" b="1" dirty="0"/>
              <a:t>CSPsolver</a:t>
            </a:r>
            <a:r>
              <a:rPr lang="pt-PT" sz="2000" dirty="0"/>
              <a:t>.</a:t>
            </a:r>
          </a:p>
        </p:txBody>
      </p:sp>
      <p:pic>
        <p:nvPicPr>
          <p:cNvPr id="11" name="Imagem 10" descr="Uma imagem com Tipo de letra, logótipo, Gráficos, captura de ecrã&#10;&#10;Descrição gerada automaticamente">
            <a:extLst>
              <a:ext uri="{FF2B5EF4-FFF2-40B4-BE49-F238E27FC236}">
                <a16:creationId xmlns:a16="http://schemas.microsoft.com/office/drawing/2014/main" id="{C228240E-CE02-DC25-77D5-82D571B67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" y="189803"/>
            <a:ext cx="2094845" cy="14803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676FA65-A6B0-15AC-D144-2D4E8ED6286F}"/>
              </a:ext>
            </a:extLst>
          </p:cNvPr>
          <p:cNvSpPr txBox="1"/>
          <p:nvPr/>
        </p:nvSpPr>
        <p:spPr>
          <a:xfrm>
            <a:off x="571259" y="3079337"/>
            <a:ext cx="46473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1600" b="1" i="1" dirty="0" err="1"/>
              <a:t>generate_variables</a:t>
            </a:r>
            <a:r>
              <a:rPr lang="pt-PT" sz="1600" b="1" i="1" dirty="0"/>
              <a:t>:</a:t>
            </a:r>
            <a:r>
              <a:rPr lang="pt-PT" sz="1600" i="1" dirty="0"/>
              <a:t> </a:t>
            </a:r>
            <a:r>
              <a:rPr lang="pt-PT" sz="1600" dirty="0"/>
              <a:t>vai popular a </a:t>
            </a:r>
            <a:r>
              <a:rPr lang="pt-PT" sz="1600" i="1" dirty="0" err="1"/>
              <a:t>variables</a:t>
            </a:r>
            <a:r>
              <a:rPr lang="pt-PT" sz="1600" dirty="0"/>
              <a:t>, que é a lista que guarda todas as posições do tabuleiro num </a:t>
            </a:r>
            <a:r>
              <a:rPr lang="pt-PT" sz="1600" dirty="0" err="1"/>
              <a:t>tuplo</a:t>
            </a:r>
            <a:r>
              <a:rPr lang="pt-PT" sz="1600" dirty="0"/>
              <a:t> da forma (linha, coluna)</a:t>
            </a:r>
          </a:p>
          <a:p>
            <a:pPr marL="285750" indent="-285750">
              <a:buFontTx/>
              <a:buChar char="-"/>
            </a:pPr>
            <a:r>
              <a:rPr lang="pt-PT" sz="1600" b="1" i="1" dirty="0" err="1"/>
              <a:t>generate_domains</a:t>
            </a:r>
            <a:r>
              <a:rPr lang="pt-PT" sz="1600" b="1" i="1" dirty="0"/>
              <a:t>: </a:t>
            </a:r>
            <a:r>
              <a:rPr lang="pt-PT" sz="1600" dirty="0"/>
              <a:t>vai popular o </a:t>
            </a:r>
            <a:r>
              <a:rPr lang="pt-PT" sz="1600" i="1" dirty="0" err="1"/>
              <a:t>domains</a:t>
            </a:r>
            <a:r>
              <a:rPr lang="pt-PT" sz="1600" dirty="0"/>
              <a:t>, que é o dicionário que guarda, para cada (linha, coluna) do tabuleiro, a respetiva lista de restrições.</a:t>
            </a:r>
          </a:p>
          <a:p>
            <a:pPr marL="285750" indent="-285750">
              <a:buFontTx/>
              <a:buChar char="-"/>
            </a:pPr>
            <a:r>
              <a:rPr lang="pt-PT" sz="1600" b="1" i="1" dirty="0" err="1"/>
              <a:t>generate_constraints</a:t>
            </a:r>
            <a:r>
              <a:rPr lang="pt-PT" sz="1600" b="1" i="1" dirty="0"/>
              <a:t>: </a:t>
            </a:r>
            <a:r>
              <a:rPr lang="pt-PT" sz="1600" dirty="0"/>
              <a:t>vai popular a </a:t>
            </a:r>
            <a:r>
              <a:rPr lang="pt-PT" sz="1600" i="1" dirty="0"/>
              <a:t>constraints</a:t>
            </a:r>
            <a:r>
              <a:rPr lang="pt-PT" sz="1600" dirty="0"/>
              <a:t>, que é a lista que guarda cada adjacente (</a:t>
            </a:r>
            <a:r>
              <a:rPr lang="pt-PT" sz="1600" dirty="0" err="1"/>
              <a:t>adj_linha</a:t>
            </a:r>
            <a:r>
              <a:rPr lang="pt-PT" sz="1600" dirty="0"/>
              <a:t>, </a:t>
            </a:r>
            <a:r>
              <a:rPr lang="pt-PT" sz="1600" dirty="0" err="1"/>
              <a:t>adj_coluna</a:t>
            </a:r>
            <a:r>
              <a:rPr lang="pt-PT" sz="1600" dirty="0"/>
              <a:t>) de cada (linha, coluna) do tabuleiro num </a:t>
            </a:r>
            <a:r>
              <a:rPr lang="pt-PT" sz="1600" dirty="0" err="1"/>
              <a:t>tuplo</a:t>
            </a:r>
            <a:r>
              <a:rPr lang="pt-PT" sz="1600" dirty="0"/>
              <a:t> da forma ((linha, coluna), (</a:t>
            </a:r>
            <a:r>
              <a:rPr lang="pt-PT" sz="1600" dirty="0" err="1"/>
              <a:t>adj_linha</a:t>
            </a:r>
            <a:r>
              <a:rPr lang="pt-PT" sz="1600" dirty="0"/>
              <a:t>, </a:t>
            </a:r>
            <a:r>
              <a:rPr lang="pt-PT" sz="1600" dirty="0" err="1"/>
              <a:t>adj_coluna</a:t>
            </a:r>
            <a:r>
              <a:rPr lang="pt-PT" sz="1600" dirty="0"/>
              <a:t>)).</a:t>
            </a:r>
            <a:endParaRPr lang="pt-PT" sz="1600" i="1" dirty="0"/>
          </a:p>
        </p:txBody>
      </p:sp>
      <p:pic>
        <p:nvPicPr>
          <p:cNvPr id="6" name="Imagem 5" descr="Uma imagem com quadrado, file, Retângulo, Simetria&#10;&#10;Descrição gerada automaticamente">
            <a:extLst>
              <a:ext uri="{FF2B5EF4-FFF2-40B4-BE49-F238E27FC236}">
                <a16:creationId xmlns:a16="http://schemas.microsoft.com/office/drawing/2014/main" id="{5C4D459D-5FB2-8DA5-210F-F6430DEFB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07" y="3513725"/>
            <a:ext cx="1320537" cy="12960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9C494F13-3148-8F5E-8525-4FB3F118EBC6}"/>
              </a:ext>
            </a:extLst>
          </p:cNvPr>
          <p:cNvCxnSpPr/>
          <p:nvPr/>
        </p:nvCxnSpPr>
        <p:spPr>
          <a:xfrm>
            <a:off x="5511800" y="2980267"/>
            <a:ext cx="0" cy="2751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5FC99A-D763-B3D0-33B5-AC3D2904DF86}"/>
              </a:ext>
            </a:extLst>
          </p:cNvPr>
          <p:cNvSpPr txBox="1"/>
          <p:nvPr/>
        </p:nvSpPr>
        <p:spPr>
          <a:xfrm>
            <a:off x="9202602" y="2697385"/>
            <a:ext cx="15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Exemplo: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D961E-15D4-5CEF-1BA9-65236E3FCCBB}"/>
              </a:ext>
            </a:extLst>
          </p:cNvPr>
          <p:cNvSpPr txBox="1"/>
          <p:nvPr/>
        </p:nvSpPr>
        <p:spPr>
          <a:xfrm>
            <a:off x="5793121" y="3977091"/>
            <a:ext cx="25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50E6EC-31EE-5123-5D44-8E3313F7E6FC}"/>
              </a:ext>
            </a:extLst>
          </p:cNvPr>
          <p:cNvSpPr txBox="1"/>
          <p:nvPr/>
        </p:nvSpPr>
        <p:spPr>
          <a:xfrm>
            <a:off x="6684440" y="4874557"/>
            <a:ext cx="25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E73305A2-7DD6-DB69-E22F-001F351D1C02}"/>
              </a:ext>
            </a:extLst>
          </p:cNvPr>
          <p:cNvCxnSpPr/>
          <p:nvPr/>
        </p:nvCxnSpPr>
        <p:spPr>
          <a:xfrm>
            <a:off x="7819109" y="3930296"/>
            <a:ext cx="1227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A56536-5847-0656-9559-36533F0AD971}"/>
              </a:ext>
            </a:extLst>
          </p:cNvPr>
          <p:cNvSpPr txBox="1"/>
          <p:nvPr/>
        </p:nvSpPr>
        <p:spPr>
          <a:xfrm>
            <a:off x="7785080" y="4008517"/>
            <a:ext cx="30141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err="1"/>
              <a:t>generate_variables</a:t>
            </a:r>
            <a:r>
              <a:rPr lang="pt-PT" sz="1050" dirty="0"/>
              <a:t>()</a:t>
            </a:r>
          </a:p>
          <a:p>
            <a:r>
              <a:rPr lang="pt-PT" sz="1050" dirty="0" err="1"/>
              <a:t>generate_domains</a:t>
            </a:r>
            <a:r>
              <a:rPr lang="pt-PT" sz="1050" dirty="0"/>
              <a:t>()</a:t>
            </a:r>
          </a:p>
          <a:p>
            <a:r>
              <a:rPr lang="pt-PT" sz="1050" dirty="0" err="1"/>
              <a:t>generate_constraints</a:t>
            </a:r>
            <a:r>
              <a:rPr lang="pt-PT" sz="1050" dirty="0"/>
              <a:t>()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FE6B968-53BA-6C1C-AEF8-A31C7267EC23}"/>
              </a:ext>
            </a:extLst>
          </p:cNvPr>
          <p:cNvSpPr txBox="1"/>
          <p:nvPr/>
        </p:nvSpPr>
        <p:spPr>
          <a:xfrm>
            <a:off x="6312042" y="3228921"/>
            <a:ext cx="3014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Tabuleiro inicial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5A66F2-5FBE-6881-2E11-6361890387E1}"/>
              </a:ext>
            </a:extLst>
          </p:cNvPr>
          <p:cNvSpPr/>
          <p:nvPr/>
        </p:nvSpPr>
        <p:spPr>
          <a:xfrm>
            <a:off x="6608708" y="3930296"/>
            <a:ext cx="474133" cy="4408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7815B67-D2DE-0BF3-84C6-CA6493751B92}"/>
              </a:ext>
            </a:extLst>
          </p:cNvPr>
          <p:cNvSpPr txBox="1"/>
          <p:nvPr/>
        </p:nvSpPr>
        <p:spPr>
          <a:xfrm>
            <a:off x="5588005" y="5358260"/>
            <a:ext cx="4673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err="1"/>
              <a:t>board.possibilities_per_cell</a:t>
            </a:r>
            <a:r>
              <a:rPr lang="pt-PT" sz="1050" dirty="0"/>
              <a:t>[1][1] = [BB, BC, BE, BD]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8857B2E-8F78-FFEC-AAD4-46FF0109F8B1}"/>
              </a:ext>
            </a:extLst>
          </p:cNvPr>
          <p:cNvSpPr txBox="1"/>
          <p:nvPr/>
        </p:nvSpPr>
        <p:spPr>
          <a:xfrm>
            <a:off x="9386222" y="3593018"/>
            <a:ext cx="2862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variables</a:t>
            </a:r>
            <a:r>
              <a:rPr lang="pt-PT" sz="1200" dirty="0"/>
              <a:t>[4] = (1, 1)</a:t>
            </a:r>
          </a:p>
          <a:p>
            <a:r>
              <a:rPr lang="pt-PT" sz="1200" dirty="0" err="1"/>
              <a:t>domains</a:t>
            </a:r>
            <a:r>
              <a:rPr lang="pt-PT" sz="1200" dirty="0"/>
              <a:t>[(1, 1)] = [BB, BC, BE, BD]</a:t>
            </a:r>
          </a:p>
          <a:p>
            <a:r>
              <a:rPr lang="pt-PT" sz="1200" dirty="0"/>
              <a:t>constraints = […, ((1, 1), (1,0)),</a:t>
            </a:r>
          </a:p>
          <a:p>
            <a:r>
              <a:rPr lang="pt-PT" sz="1200" dirty="0"/>
              <a:t>	((1, 1), (0, 1)),</a:t>
            </a:r>
          </a:p>
          <a:p>
            <a:r>
              <a:rPr lang="pt-PT" sz="1200" dirty="0"/>
              <a:t>	((1, 1), (1, 2)),</a:t>
            </a:r>
          </a:p>
          <a:p>
            <a:r>
              <a:rPr lang="pt-PT" sz="1200" dirty="0"/>
              <a:t>	((1, 1), (2, 1)),</a:t>
            </a:r>
          </a:p>
          <a:p>
            <a:r>
              <a:rPr lang="pt-PT" sz="1200" dirty="0"/>
              <a:t>	 …]</a:t>
            </a:r>
          </a:p>
        </p:txBody>
      </p:sp>
    </p:spTree>
    <p:extLst>
      <p:ext uri="{BB962C8B-B14F-4D97-AF65-F5344CB8AC3E}">
        <p14:creationId xmlns:p14="http://schemas.microsoft.com/office/powerpoint/2010/main" val="261556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C338B-4165-C48E-16FE-4989ABA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59" y="343407"/>
            <a:ext cx="10634472" cy="2157984"/>
          </a:xfrm>
        </p:spPr>
        <p:txBody>
          <a:bodyPr/>
          <a:lstStyle/>
          <a:p>
            <a:pPr algn="r"/>
            <a:r>
              <a:rPr lang="pt-PT" sz="4400" dirty="0"/>
              <a:t>Pré-procura: instância de CSPsolver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116FA1-3B6D-9EDB-A30C-EE7ED842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9" y="1850534"/>
            <a:ext cx="10506991" cy="34581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t-PT" sz="2000" dirty="0"/>
              <a:t>Resolve o problema usando as variáveis, domínios e restrições da instância de </a:t>
            </a:r>
            <a:r>
              <a:rPr lang="pt-PT" sz="2000" b="1" dirty="0"/>
              <a:t>CSP</a:t>
            </a:r>
            <a:r>
              <a:rPr lang="pt-PT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pt-PT" sz="2000" dirty="0"/>
              <a:t>Verifica as regras de adjacência e a continuidade do caminho dos pipes.</a:t>
            </a:r>
          </a:p>
        </p:txBody>
      </p:sp>
      <p:pic>
        <p:nvPicPr>
          <p:cNvPr id="11" name="Imagem 10" descr="Uma imagem com Tipo de letra, logótipo, Gráficos, captura de ecrã&#10;&#10;Descrição gerada automaticamente">
            <a:extLst>
              <a:ext uri="{FF2B5EF4-FFF2-40B4-BE49-F238E27FC236}">
                <a16:creationId xmlns:a16="http://schemas.microsoft.com/office/drawing/2014/main" id="{C228240E-CE02-DC25-77D5-82D571B67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" y="189803"/>
            <a:ext cx="2094845" cy="14803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676FA65-A6B0-15AC-D144-2D4E8ED6286F}"/>
              </a:ext>
            </a:extLst>
          </p:cNvPr>
          <p:cNvSpPr txBox="1"/>
          <p:nvPr/>
        </p:nvSpPr>
        <p:spPr>
          <a:xfrm>
            <a:off x="559416" y="2815883"/>
            <a:ext cx="46473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1600" b="1" i="1" dirty="0" err="1"/>
              <a:t>is_consistent</a:t>
            </a:r>
            <a:r>
              <a:rPr lang="pt-PT" sz="1600" b="1" i="1" dirty="0"/>
              <a:t>:</a:t>
            </a:r>
            <a:r>
              <a:rPr lang="pt-PT" sz="1600" i="1" dirty="0"/>
              <a:t> </a:t>
            </a:r>
            <a:r>
              <a:rPr lang="pt-PT" sz="1600" dirty="0"/>
              <a:t>função que devolve </a:t>
            </a:r>
            <a:r>
              <a:rPr lang="pt-PT" sz="1600" i="1" dirty="0"/>
              <a:t>False</a:t>
            </a:r>
            <a:r>
              <a:rPr lang="pt-PT" sz="1600" dirty="0"/>
              <a:t> caso alguma das </a:t>
            </a:r>
            <a:r>
              <a:rPr lang="pt-PT" sz="1600" i="1" dirty="0" err="1"/>
              <a:t>cells</a:t>
            </a:r>
            <a:r>
              <a:rPr lang="pt-PT" sz="1600" dirty="0"/>
              <a:t> adjacentes não for compatível com a orientação atribuída à célula atual; caso contrário devolve </a:t>
            </a:r>
            <a:r>
              <a:rPr lang="pt-PT" sz="1600" i="1" dirty="0" err="1"/>
              <a:t>True</a:t>
            </a:r>
            <a:r>
              <a:rPr lang="pt-PT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pt-PT" sz="1600" b="1" i="1" dirty="0"/>
              <a:t>backtrack: </a:t>
            </a:r>
            <a:r>
              <a:rPr lang="pt-PT" sz="1600" dirty="0"/>
              <a:t>função que itera sobre todas as variáveis (representadas por (linha, coluna)) ainda sem orientação (pipe) atribuída e testa possíveis orientações. Se a orientação escolhida for consistente (dado pela função </a:t>
            </a:r>
            <a:r>
              <a:rPr lang="pt-PT" sz="1600" i="1" dirty="0" err="1"/>
              <a:t>is_consistent</a:t>
            </a:r>
            <a:r>
              <a:rPr lang="pt-PT" sz="1600" dirty="0"/>
              <a:t>) então esse valor é atribuído à variável.</a:t>
            </a:r>
          </a:p>
          <a:p>
            <a:pPr marL="285750" indent="-285750">
              <a:buFontTx/>
              <a:buChar char="-"/>
            </a:pPr>
            <a:r>
              <a:rPr lang="pt-PT" sz="1600" b="1" i="1" dirty="0"/>
              <a:t>solve:</a:t>
            </a:r>
            <a:r>
              <a:rPr lang="pt-PT" sz="1600" dirty="0"/>
              <a:t> função que devolve os valores de pipe finais atribuídos a cada variável pela função </a:t>
            </a:r>
            <a:r>
              <a:rPr lang="pt-PT" sz="1600" i="1" dirty="0"/>
              <a:t>backtrack, </a:t>
            </a:r>
            <a:r>
              <a:rPr lang="pt-PT" sz="1600" dirty="0"/>
              <a:t>representando o tabuleiro resolvido.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9C494F13-3148-8F5E-8525-4FB3F118EBC6}"/>
              </a:ext>
            </a:extLst>
          </p:cNvPr>
          <p:cNvCxnSpPr/>
          <p:nvPr/>
        </p:nvCxnSpPr>
        <p:spPr>
          <a:xfrm>
            <a:off x="5511800" y="2980267"/>
            <a:ext cx="0" cy="2751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3CC9BF-D109-F4CA-9235-60769B8C27F5}"/>
              </a:ext>
            </a:extLst>
          </p:cNvPr>
          <p:cNvSpPr txBox="1"/>
          <p:nvPr/>
        </p:nvSpPr>
        <p:spPr>
          <a:xfrm>
            <a:off x="5640114" y="3933578"/>
            <a:ext cx="3014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/>
              <a:t>variables</a:t>
            </a:r>
            <a:r>
              <a:rPr lang="pt-PT" sz="1200" dirty="0"/>
              <a:t> = [ (0, 0), (0, 1), …, (2, 2) ]</a:t>
            </a:r>
          </a:p>
          <a:p>
            <a:r>
              <a:rPr lang="pt-PT" sz="1200" dirty="0" err="1"/>
              <a:t>domains</a:t>
            </a:r>
            <a:r>
              <a:rPr lang="pt-PT" sz="1200" dirty="0"/>
              <a:t> = {</a:t>
            </a:r>
          </a:p>
          <a:p>
            <a:r>
              <a:rPr lang="pt-PT" sz="1200" dirty="0"/>
              <a:t>	(0, 0): [‘FB’, ‘FD’]</a:t>
            </a:r>
          </a:p>
          <a:p>
            <a:r>
              <a:rPr lang="pt-PT" sz="1200" dirty="0"/>
              <a:t>	…</a:t>
            </a:r>
          </a:p>
          <a:p>
            <a:r>
              <a:rPr lang="pt-PT" sz="1200" dirty="0"/>
              <a:t>	(2, 2): [‘FE’, ‘FC’]</a:t>
            </a:r>
          </a:p>
          <a:p>
            <a:r>
              <a:rPr lang="pt-PT" sz="1200" dirty="0"/>
              <a:t>                     }</a:t>
            </a:r>
          </a:p>
          <a:p>
            <a:r>
              <a:rPr lang="pt-PT" sz="1200" dirty="0"/>
              <a:t>constraints = [ ((0, 0), (0, 1)), …,</a:t>
            </a:r>
          </a:p>
          <a:p>
            <a:r>
              <a:rPr lang="pt-PT" sz="1200" dirty="0"/>
              <a:t>	 ((2, 2), (1, 2)) ]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9EAB34-0294-B75C-52B1-E2EC06550BB6}"/>
              </a:ext>
            </a:extLst>
          </p:cNvPr>
          <p:cNvSpPr txBox="1"/>
          <p:nvPr/>
        </p:nvSpPr>
        <p:spPr>
          <a:xfrm>
            <a:off x="5693935" y="3332822"/>
            <a:ext cx="19725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err="1"/>
              <a:t>csp</a:t>
            </a:r>
            <a:r>
              <a:rPr lang="pt-PT" sz="1600" dirty="0"/>
              <a:t> = CSP(board)</a:t>
            </a:r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9794A447-8516-3642-3F03-B658DCB485E1}"/>
              </a:ext>
            </a:extLst>
          </p:cNvPr>
          <p:cNvCxnSpPr/>
          <p:nvPr/>
        </p:nvCxnSpPr>
        <p:spPr>
          <a:xfrm>
            <a:off x="8427682" y="4545284"/>
            <a:ext cx="1227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59A1AD-8054-570D-D245-6E6587841F68}"/>
              </a:ext>
            </a:extLst>
          </p:cNvPr>
          <p:cNvSpPr txBox="1"/>
          <p:nvPr/>
        </p:nvSpPr>
        <p:spPr>
          <a:xfrm>
            <a:off x="8359182" y="4545284"/>
            <a:ext cx="1591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dirty="0"/>
              <a:t>CSPsolver(</a:t>
            </a:r>
            <a:r>
              <a:rPr lang="pt-PT" sz="900" dirty="0" err="1"/>
              <a:t>csp</a:t>
            </a:r>
            <a:r>
              <a:rPr lang="pt-PT" sz="900" dirty="0"/>
              <a:t>).solve()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3A620FC-8F89-7361-7AAB-9FB626BA8012}"/>
              </a:ext>
            </a:extLst>
          </p:cNvPr>
          <p:cNvSpPr txBox="1"/>
          <p:nvPr/>
        </p:nvSpPr>
        <p:spPr>
          <a:xfrm>
            <a:off x="9950416" y="3163545"/>
            <a:ext cx="95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/>
              <a:t>solution</a:t>
            </a:r>
            <a:endParaRPr lang="pt-PT" sz="16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EC7E10-FA09-AF25-CE27-4F7B90E03D3A}"/>
              </a:ext>
            </a:extLst>
          </p:cNvPr>
          <p:cNvSpPr txBox="1"/>
          <p:nvPr/>
        </p:nvSpPr>
        <p:spPr>
          <a:xfrm>
            <a:off x="9766001" y="3580429"/>
            <a:ext cx="30141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{</a:t>
            </a:r>
          </a:p>
          <a:p>
            <a:r>
              <a:rPr lang="pt-PT" sz="1200" dirty="0"/>
              <a:t>          (0, 0): ‘FB’</a:t>
            </a:r>
          </a:p>
          <a:p>
            <a:r>
              <a:rPr lang="pt-PT" sz="1200" dirty="0"/>
              <a:t>          (0, 1): ‘FE’</a:t>
            </a:r>
          </a:p>
          <a:p>
            <a:r>
              <a:rPr lang="pt-PT" sz="1200" dirty="0"/>
              <a:t>          (0, 2): ‘VE’</a:t>
            </a:r>
          </a:p>
          <a:p>
            <a:r>
              <a:rPr lang="pt-PT" sz="1200" dirty="0"/>
              <a:t>          (1, 0): ‘BD’</a:t>
            </a:r>
          </a:p>
          <a:p>
            <a:r>
              <a:rPr lang="pt-PT" sz="1200" dirty="0"/>
              <a:t>          (1, 1): ‘BB’</a:t>
            </a:r>
          </a:p>
          <a:p>
            <a:r>
              <a:rPr lang="pt-PT" sz="1200" dirty="0"/>
              <a:t>          (1, 2): ‘BE’</a:t>
            </a:r>
          </a:p>
          <a:p>
            <a:r>
              <a:rPr lang="pt-PT" sz="1200" dirty="0"/>
              <a:t>          (2, 0): ‘VD’</a:t>
            </a:r>
          </a:p>
          <a:p>
            <a:r>
              <a:rPr lang="pt-PT" sz="1200" dirty="0"/>
              <a:t>          (2, 1): ‘VC’</a:t>
            </a:r>
          </a:p>
          <a:p>
            <a:r>
              <a:rPr lang="pt-PT" sz="1200" dirty="0"/>
              <a:t>          (2, 2): ‘FC’</a:t>
            </a:r>
          </a:p>
          <a:p>
            <a:r>
              <a:rPr lang="pt-PT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53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C338B-4165-C48E-16FE-4989ABA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59" y="343407"/>
            <a:ext cx="10634472" cy="2157984"/>
          </a:xfrm>
        </p:spPr>
        <p:txBody>
          <a:bodyPr/>
          <a:lstStyle/>
          <a:p>
            <a:pPr algn="r"/>
            <a:r>
              <a:rPr lang="pt-PT" sz="4400" dirty="0" err="1"/>
              <a:t>CSPsolver</a:t>
            </a:r>
            <a:r>
              <a:rPr lang="pt-PT" sz="4400" dirty="0"/>
              <a:t>: </a:t>
            </a:r>
            <a:r>
              <a:rPr lang="pt-PT" sz="4400" dirty="0" err="1"/>
              <a:t>backtrack</a:t>
            </a:r>
            <a:endParaRPr lang="pt-PT" sz="4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116FA1-3B6D-9EDB-A30C-EE7ED842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9" y="1850534"/>
            <a:ext cx="10506991" cy="345812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pt-PT" sz="2000" b="1" i="1" dirty="0"/>
              <a:t>backtrack: </a:t>
            </a:r>
            <a:r>
              <a:rPr lang="pt-PT" sz="2000" dirty="0"/>
              <a:t>guarda lista com todas as </a:t>
            </a:r>
            <a:r>
              <a:rPr lang="pt-PT" sz="2000" i="1" dirty="0" err="1"/>
              <a:t>variables</a:t>
            </a:r>
            <a:r>
              <a:rPr lang="pt-PT" sz="2000" i="1" dirty="0"/>
              <a:t> </a:t>
            </a:r>
            <a:r>
              <a:rPr lang="pt-PT" sz="2000" dirty="0"/>
              <a:t>do tabuleiro e atribui-lhes uma orientação do </a:t>
            </a:r>
            <a:r>
              <a:rPr lang="pt-PT" sz="2000" i="1" dirty="0" err="1"/>
              <a:t>domains</a:t>
            </a:r>
            <a:r>
              <a:rPr lang="pt-PT" sz="2000" dirty="0"/>
              <a:t>. Itera sobre todas as variáveis sem orientação atribuída e testa possíveis orientações. Se a escolha for consistente (dado pela função </a:t>
            </a:r>
            <a:r>
              <a:rPr lang="pt-PT" sz="2000" i="1" dirty="0" err="1"/>
              <a:t>is_consistent</a:t>
            </a:r>
            <a:r>
              <a:rPr lang="pt-PT" sz="2000" dirty="0"/>
              <a:t>) então essa orientação é atribuído à variável.</a:t>
            </a:r>
          </a:p>
        </p:txBody>
      </p:sp>
      <p:pic>
        <p:nvPicPr>
          <p:cNvPr id="11" name="Imagem 10" descr="Uma imagem com Tipo de letra, logótipo, Gráficos, captura de ecrã&#10;&#10;Descrição gerada automaticamente">
            <a:extLst>
              <a:ext uri="{FF2B5EF4-FFF2-40B4-BE49-F238E27FC236}">
                <a16:creationId xmlns:a16="http://schemas.microsoft.com/office/drawing/2014/main" id="{C228240E-CE02-DC25-77D5-82D571B67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" y="189803"/>
            <a:ext cx="2094845" cy="1480324"/>
          </a:xfrm>
          <a:prstGeom prst="rect">
            <a:avLst/>
          </a:prstGeom>
        </p:spPr>
      </p:pic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D5CB3C5-03B4-D795-8578-57D688A6413B}"/>
              </a:ext>
            </a:extLst>
          </p:cNvPr>
          <p:cNvCxnSpPr/>
          <p:nvPr/>
        </p:nvCxnSpPr>
        <p:spPr>
          <a:xfrm>
            <a:off x="5520266" y="3260176"/>
            <a:ext cx="0" cy="2751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A6F1A4-C1E0-D9A9-97FF-340DECEF894A}"/>
              </a:ext>
            </a:extLst>
          </p:cNvPr>
          <p:cNvSpPr txBox="1"/>
          <p:nvPr/>
        </p:nvSpPr>
        <p:spPr>
          <a:xfrm>
            <a:off x="5824754" y="3260176"/>
            <a:ext cx="56412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1600" i="1" dirty="0"/>
              <a:t>1. Selecionar variável (0, 0)</a:t>
            </a:r>
          </a:p>
          <a:p>
            <a:pPr marL="285750" indent="-285750">
              <a:buFontTx/>
              <a:buChar char="-"/>
            </a:pPr>
            <a:r>
              <a:rPr lang="pt-PT" sz="1600" i="1" dirty="0"/>
              <a:t>2. Testar valor 'FB'</a:t>
            </a:r>
          </a:p>
          <a:p>
            <a:pPr marL="285750" indent="-285750">
              <a:buFontTx/>
              <a:buChar char="-"/>
            </a:pPr>
            <a:r>
              <a:rPr lang="pt-PT" sz="1600" i="1" dirty="0"/>
              <a:t>3. Verificar consistência com (0, 1)</a:t>
            </a:r>
          </a:p>
          <a:p>
            <a:pPr marL="285750" indent="-285750">
              <a:buFontTx/>
              <a:buChar char="-"/>
            </a:pPr>
            <a:r>
              <a:rPr lang="pt-PT" sz="1600" i="1" dirty="0"/>
              <a:t>4. Se consistente, atribuir e continuar. Se não, testar próximo valor.</a:t>
            </a:r>
          </a:p>
          <a:p>
            <a:pPr marL="285750" indent="-285750">
              <a:buFontTx/>
              <a:buChar char="-"/>
            </a:pPr>
            <a:endParaRPr lang="pt-PT" sz="1600" i="1" dirty="0"/>
          </a:p>
          <a:p>
            <a:r>
              <a:rPr lang="pt-PT" sz="1600" b="1" i="1" dirty="0"/>
              <a:t>backtrack</a:t>
            </a:r>
            <a:r>
              <a:rPr lang="pt-PT" sz="1600" i="1" dirty="0"/>
              <a:t> </a:t>
            </a:r>
            <a:r>
              <a:rPr lang="pt-PT" sz="1600" dirty="0"/>
              <a:t>resolve o problema iterativamente com recurso a uma stack. A stack guarda potenciais atribuições e sempre que é feito </a:t>
            </a:r>
            <a:r>
              <a:rPr lang="pt-PT" sz="1600" i="1" dirty="0"/>
              <a:t>pop() </a:t>
            </a:r>
            <a:r>
              <a:rPr lang="pt-PT" sz="1600" dirty="0"/>
              <a:t>estamos a avançar para a atribuição seguinte (para aquela </a:t>
            </a:r>
            <a:r>
              <a:rPr lang="pt-PT" sz="1600" i="1" dirty="0" err="1"/>
              <a:t>cell</a:t>
            </a:r>
            <a:r>
              <a:rPr lang="pt-PT" sz="1600" dirty="0"/>
              <a:t>). Caso não seja consistente, faz-se </a:t>
            </a:r>
            <a:r>
              <a:rPr lang="pt-PT" sz="1600" i="1" dirty="0"/>
              <a:t>pop() </a:t>
            </a:r>
            <a:r>
              <a:rPr lang="pt-PT" sz="1600" dirty="0"/>
              <a:t>novamente e obtém-se a próxima potencial atribuição.</a:t>
            </a:r>
          </a:p>
        </p:txBody>
      </p:sp>
      <p:pic>
        <p:nvPicPr>
          <p:cNvPr id="5" name="Imagem 4" descr="Uma imagem com quadrado, file, Retângulo, Simetria&#10;&#10;Descrição gerada automaticamente">
            <a:extLst>
              <a:ext uri="{FF2B5EF4-FFF2-40B4-BE49-F238E27FC236}">
                <a16:creationId xmlns:a16="http://schemas.microsoft.com/office/drawing/2014/main" id="{B0B684D5-B254-547E-4334-149C1A7E2F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89" y="3442808"/>
            <a:ext cx="2454217" cy="24235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EF1953-8EDE-9021-8C37-B73CA252BD43}"/>
              </a:ext>
            </a:extLst>
          </p:cNvPr>
          <p:cNvSpPr txBox="1"/>
          <p:nvPr/>
        </p:nvSpPr>
        <p:spPr>
          <a:xfrm>
            <a:off x="965007" y="3133218"/>
            <a:ext cx="26017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err="1"/>
              <a:t>Board</a:t>
            </a:r>
            <a:r>
              <a:rPr lang="pt-PT" sz="1050" dirty="0"/>
              <a:t> Resolvido de acordo com </a:t>
            </a:r>
            <a:r>
              <a:rPr lang="pt-PT" sz="1050" i="1" dirty="0" err="1"/>
              <a:t>solution</a:t>
            </a:r>
            <a:endParaRPr lang="pt-PT" sz="10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113397-DF20-A8BB-1E3D-39E09F178D20}"/>
              </a:ext>
            </a:extLst>
          </p:cNvPr>
          <p:cNvSpPr txBox="1"/>
          <p:nvPr/>
        </p:nvSpPr>
        <p:spPr>
          <a:xfrm>
            <a:off x="3880730" y="3827317"/>
            <a:ext cx="156575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{</a:t>
            </a:r>
          </a:p>
          <a:p>
            <a:r>
              <a:rPr lang="pt-PT" sz="1050" dirty="0"/>
              <a:t>          (0, 0): ‘FB’</a:t>
            </a:r>
          </a:p>
          <a:p>
            <a:r>
              <a:rPr lang="pt-PT" sz="1050" dirty="0"/>
              <a:t>          (0, 1): ‘FE’</a:t>
            </a:r>
          </a:p>
          <a:p>
            <a:r>
              <a:rPr lang="pt-PT" sz="1050" dirty="0"/>
              <a:t>          (0, 2): ‘VE’</a:t>
            </a:r>
          </a:p>
          <a:p>
            <a:r>
              <a:rPr lang="pt-PT" sz="1050" dirty="0"/>
              <a:t>          (1, 0): ‘BD’</a:t>
            </a:r>
          </a:p>
          <a:p>
            <a:r>
              <a:rPr lang="pt-PT" sz="1050" dirty="0"/>
              <a:t>          (1, 1): ‘BB’</a:t>
            </a:r>
          </a:p>
          <a:p>
            <a:r>
              <a:rPr lang="pt-PT" sz="1050" dirty="0"/>
              <a:t>          (1, 2): ‘BE’</a:t>
            </a:r>
          </a:p>
          <a:p>
            <a:r>
              <a:rPr lang="pt-PT" sz="1050" dirty="0"/>
              <a:t>          (2, 0): ‘VD’</a:t>
            </a:r>
          </a:p>
          <a:p>
            <a:r>
              <a:rPr lang="pt-PT" sz="1050" dirty="0"/>
              <a:t>          (2, 1): ‘VC’</a:t>
            </a:r>
          </a:p>
          <a:p>
            <a:r>
              <a:rPr lang="pt-PT" sz="1050" dirty="0"/>
              <a:t>          (2, 2): ‘FC’</a:t>
            </a:r>
          </a:p>
          <a:p>
            <a:r>
              <a:rPr lang="pt-PT" sz="1050" dirty="0"/>
              <a:t>}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D74ADAD-ABFC-66D8-E1B2-2BBE026421A5}"/>
              </a:ext>
            </a:extLst>
          </p:cNvPr>
          <p:cNvSpPr txBox="1"/>
          <p:nvPr/>
        </p:nvSpPr>
        <p:spPr>
          <a:xfrm>
            <a:off x="4243220" y="3544259"/>
            <a:ext cx="72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err="1"/>
              <a:t>solution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36366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C338B-4165-C48E-16FE-4989ABA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59" y="343407"/>
            <a:ext cx="10634472" cy="2157984"/>
          </a:xfrm>
        </p:spPr>
        <p:txBody>
          <a:bodyPr/>
          <a:lstStyle/>
          <a:p>
            <a:pPr algn="r"/>
            <a:r>
              <a:rPr lang="pt-PT" sz="4400" dirty="0"/>
              <a:t>CSPsolver: DFS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116FA1-3B6D-9EDB-A30C-EE7ED842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9" y="1850534"/>
            <a:ext cx="10506991" cy="345812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pt-PT" sz="1600" b="1" i="1" dirty="0" err="1"/>
              <a:t>dfs_check</a:t>
            </a:r>
            <a:r>
              <a:rPr lang="pt-PT" sz="1600" b="1" i="1" dirty="0"/>
              <a:t>: </a:t>
            </a:r>
            <a:r>
              <a:rPr lang="pt-PT" sz="1600" dirty="0"/>
              <a:t>chamada pela função </a:t>
            </a:r>
            <a:r>
              <a:rPr lang="pt-PT" sz="1600" i="1" dirty="0"/>
              <a:t>backtrack </a:t>
            </a:r>
            <a:r>
              <a:rPr lang="pt-PT" sz="1600" dirty="0"/>
              <a:t>sempre que o número de variáveis com atribuição é igual ao número de </a:t>
            </a:r>
            <a:r>
              <a:rPr lang="pt-PT" sz="1600" i="1" dirty="0" err="1"/>
              <a:t>variables</a:t>
            </a:r>
            <a:r>
              <a:rPr lang="pt-PT" sz="1600" i="1" dirty="0"/>
              <a:t> </a:t>
            </a:r>
            <a:r>
              <a:rPr lang="pt-PT" sz="1600" dirty="0"/>
              <a:t>do CSP. Realiza uma procura pelas variáveis e se as atribuições feitas permitem visitar todas.</a:t>
            </a:r>
            <a:endParaRPr lang="pt-PT" sz="1600" i="1" dirty="0"/>
          </a:p>
        </p:txBody>
      </p:sp>
      <p:pic>
        <p:nvPicPr>
          <p:cNvPr id="11" name="Imagem 10" descr="Uma imagem com Tipo de letra, logótipo, Gráficos, captura de ecrã&#10;&#10;Descrição gerada automaticamente">
            <a:extLst>
              <a:ext uri="{FF2B5EF4-FFF2-40B4-BE49-F238E27FC236}">
                <a16:creationId xmlns:a16="http://schemas.microsoft.com/office/drawing/2014/main" id="{C228240E-CE02-DC25-77D5-82D571B67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" y="189803"/>
            <a:ext cx="2094845" cy="1480324"/>
          </a:xfrm>
          <a:prstGeom prst="rect">
            <a:avLst/>
          </a:prstGeom>
        </p:spPr>
      </p:pic>
      <p:pic>
        <p:nvPicPr>
          <p:cNvPr id="7" name="Imagem 6" descr="Uma imagem com diagrama, texto, file, Esquema&#10;&#10;Descrição gerada automaticamente">
            <a:extLst>
              <a:ext uri="{FF2B5EF4-FFF2-40B4-BE49-F238E27FC236}">
                <a16:creationId xmlns:a16="http://schemas.microsoft.com/office/drawing/2014/main" id="{73E00FCE-907B-F9FE-61CC-2BF705DA7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0" y="2942353"/>
            <a:ext cx="2642130" cy="2630958"/>
          </a:xfrm>
          <a:prstGeom prst="rect">
            <a:avLst/>
          </a:prstGeom>
        </p:spPr>
      </p:pic>
      <p:pic>
        <p:nvPicPr>
          <p:cNvPr id="9" name="Imagem 8" descr="Uma imagem com Retângulo, padrão, quadrado&#10;&#10;Descrição gerada automaticamente">
            <a:extLst>
              <a:ext uri="{FF2B5EF4-FFF2-40B4-BE49-F238E27FC236}">
                <a16:creationId xmlns:a16="http://schemas.microsoft.com/office/drawing/2014/main" id="{5F549D3A-39AC-5EC6-2A14-84ECBD799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74" y="2953337"/>
            <a:ext cx="2642130" cy="26199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066CF04-BF41-9B09-0FCC-BA6D1DD2C641}"/>
              </a:ext>
            </a:extLst>
          </p:cNvPr>
          <p:cNvSpPr txBox="1"/>
          <p:nvPr/>
        </p:nvSpPr>
        <p:spPr>
          <a:xfrm>
            <a:off x="1085883" y="5591277"/>
            <a:ext cx="29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pt-PT" sz="1400" dirty="0"/>
              <a:t>Duas redes separadas de </a:t>
            </a:r>
          </a:p>
          <a:p>
            <a:r>
              <a:rPr lang="pt-PT" sz="1400" dirty="0"/>
              <a:t>pipes conectados (solução inválida)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8BA2EA-C104-8413-7AFD-90988A7B8CDB}"/>
              </a:ext>
            </a:extLst>
          </p:cNvPr>
          <p:cNvSpPr txBox="1"/>
          <p:nvPr/>
        </p:nvSpPr>
        <p:spPr>
          <a:xfrm>
            <a:off x="4699574" y="5591277"/>
            <a:ext cx="317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(2) Uma rede de pipes conectados (solução única)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D5E1B1-BF3D-A525-3695-7D84C86579CF}"/>
              </a:ext>
            </a:extLst>
          </p:cNvPr>
          <p:cNvSpPr txBox="1"/>
          <p:nvPr/>
        </p:nvSpPr>
        <p:spPr>
          <a:xfrm>
            <a:off x="8285398" y="3131355"/>
            <a:ext cx="3014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DFS permite diferenciar casos em que as soluções apresentadas apresentam todos os pipes conectados, mas mais do que uma rede de pipes. </a:t>
            </a:r>
          </a:p>
        </p:txBody>
      </p:sp>
    </p:spTree>
    <p:extLst>
      <p:ext uri="{BB962C8B-B14F-4D97-AF65-F5344CB8AC3E}">
        <p14:creationId xmlns:p14="http://schemas.microsoft.com/office/powerpoint/2010/main" val="332064734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1315</Words>
  <Application>Microsoft Office PowerPoint</Application>
  <PresentationFormat>Ecrã Panorâmico</PresentationFormat>
  <Paragraphs>136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Seaford</vt:lpstr>
      <vt:lpstr>LevelVTI</vt:lpstr>
      <vt:lpstr>Inteligência Artificial 2023/2024 LEIC-A</vt:lpstr>
      <vt:lpstr>PipeMania</vt:lpstr>
      <vt:lpstr> Tabuleiro inicial</vt:lpstr>
      <vt:lpstr>Codificação dos pipes</vt:lpstr>
      <vt:lpstr>Tabuleiro inicial: inferência</vt:lpstr>
      <vt:lpstr>Pré-procura: instância de CSP</vt:lpstr>
      <vt:lpstr>Pré-procura: instância de CSPsolver</vt:lpstr>
      <vt:lpstr>CSPsolver: backtrack</vt:lpstr>
      <vt:lpstr>CSPsolver: DFS</vt:lpstr>
      <vt:lpstr>Avaliação Experimental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PipeMania</dc:title>
  <dc:creator>Bibiana André</dc:creator>
  <cp:lastModifiedBy>Bibiana André</cp:lastModifiedBy>
  <cp:revision>48</cp:revision>
  <dcterms:created xsi:type="dcterms:W3CDTF">2024-05-24T10:46:14Z</dcterms:created>
  <dcterms:modified xsi:type="dcterms:W3CDTF">2024-05-24T20:38:36Z</dcterms:modified>
</cp:coreProperties>
</file>