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82" r:id="rId6"/>
    <p:sldId id="262" r:id="rId7"/>
    <p:sldId id="283" r:id="rId8"/>
    <p:sldId id="263" r:id="rId9"/>
    <p:sldId id="266" r:id="rId10"/>
    <p:sldId id="265" r:id="rId11"/>
    <p:sldId id="267" r:id="rId12"/>
    <p:sldId id="269" r:id="rId13"/>
    <p:sldId id="270" r:id="rId14"/>
    <p:sldId id="280" r:id="rId15"/>
    <p:sldId id="271" r:id="rId16"/>
    <p:sldId id="272" r:id="rId17"/>
    <p:sldId id="27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2980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1649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173573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25367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89579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388437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55350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230230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371931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141599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5FED-BF80-4619-8744-82407E6A0B42}" type="datetimeFigureOut">
              <a:rPr lang="en-US" smtClean="0"/>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AC617F-424D-4C9F-A9A4-208950A1B907}" type="slidenum">
              <a:rPr lang="en-US" smtClean="0"/>
              <a:t>‹#›</a:t>
            </a:fld>
            <a:endParaRPr lang="en-US" dirty="0"/>
          </a:p>
        </p:txBody>
      </p:sp>
    </p:spTree>
    <p:extLst>
      <p:ext uri="{BB962C8B-B14F-4D97-AF65-F5344CB8AC3E}">
        <p14:creationId xmlns:p14="http://schemas.microsoft.com/office/powerpoint/2010/main" val="220756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0">
              <a:schemeClr val="accent1">
                <a:lumMod val="75000"/>
              </a:schemeClr>
            </a:gs>
            <a:gs pos="100000">
              <a:schemeClr val="tx2">
                <a:lumMod val="50000"/>
              </a:schemeClr>
            </a:gs>
            <a:gs pos="0">
              <a:schemeClr val="tx2">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45FED-BF80-4619-8744-82407E6A0B42}" type="datetimeFigureOut">
              <a:rPr lang="en-US" smtClean="0"/>
              <a:t>3/2/2016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C617F-424D-4C9F-A9A4-208950A1B907}" type="slidenum">
              <a:rPr lang="en-US" smtClean="0"/>
              <a:t>‹#›</a:t>
            </a:fld>
            <a:endParaRPr lang="en-US" dirty="0"/>
          </a:p>
        </p:txBody>
      </p:sp>
    </p:spTree>
    <p:extLst>
      <p:ext uri="{BB962C8B-B14F-4D97-AF65-F5344CB8AC3E}">
        <p14:creationId xmlns:p14="http://schemas.microsoft.com/office/powerpoint/2010/main" val="144900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inyurl.com/k368u7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tinyurl.com/zepmxp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cial.technet.microsoft.com/wiki/contents/articles/953.microsoft-anti-virus-exclusion-list.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pshore73@outlook.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accent6">
                    <a:lumMod val="60000"/>
                    <a:lumOff val="40000"/>
                  </a:schemeClr>
                </a:solidFill>
                <a:latin typeface="Segoe UI" panose="020B0502040204020203" pitchFamily="34" charset="0"/>
                <a:cs typeface="Segoe UI" panose="020B0502040204020203" pitchFamily="34" charset="0"/>
              </a:rPr>
              <a:t>Infrastructure for the DBA</a:t>
            </a:r>
            <a:r>
              <a:rPr lang="en-US" b="1" dirty="0" smtClean="0">
                <a:solidFill>
                  <a:schemeClr val="accent6">
                    <a:lumMod val="60000"/>
                    <a:lumOff val="40000"/>
                  </a:schemeClr>
                </a:solidFill>
                <a:latin typeface="Segoe UI" panose="020B0502040204020203" pitchFamily="34" charset="0"/>
                <a:cs typeface="Segoe UI" panose="020B0502040204020203" pitchFamily="34" charset="0"/>
              </a:rPr>
              <a:t>:</a:t>
            </a:r>
            <a:br>
              <a:rPr lang="en-US" b="1" dirty="0" smtClean="0">
                <a:solidFill>
                  <a:schemeClr val="accent6">
                    <a:lumMod val="60000"/>
                    <a:lumOff val="40000"/>
                  </a:schemeClr>
                </a:solidFill>
                <a:latin typeface="Segoe UI" panose="020B0502040204020203" pitchFamily="34" charset="0"/>
                <a:cs typeface="Segoe UI" panose="020B0502040204020203" pitchFamily="34" charset="0"/>
              </a:rPr>
            </a:br>
            <a:r>
              <a:rPr lang="en-US" b="1" dirty="0" smtClean="0">
                <a:solidFill>
                  <a:schemeClr val="accent6">
                    <a:lumMod val="60000"/>
                    <a:lumOff val="40000"/>
                  </a:schemeClr>
                </a:solidFill>
                <a:latin typeface="Segoe UI" panose="020B0502040204020203" pitchFamily="34" charset="0"/>
                <a:cs typeface="Segoe UI" panose="020B0502040204020203" pitchFamily="34" charset="0"/>
              </a:rPr>
              <a:t>An </a:t>
            </a:r>
            <a:r>
              <a:rPr lang="en-US" b="1" dirty="0">
                <a:solidFill>
                  <a:schemeClr val="accent6">
                    <a:lumMod val="60000"/>
                    <a:lumOff val="40000"/>
                  </a:schemeClr>
                </a:solidFill>
                <a:latin typeface="Segoe UI" panose="020B0502040204020203" pitchFamily="34" charset="0"/>
                <a:cs typeface="Segoe UI" panose="020B0502040204020203" pitchFamily="34" charset="0"/>
              </a:rPr>
              <a:t>Introduction</a:t>
            </a:r>
          </a:p>
        </p:txBody>
      </p:sp>
      <p:sp>
        <p:nvSpPr>
          <p:cNvPr id="3" name="Subtitle 2"/>
          <p:cNvSpPr>
            <a:spLocks noGrp="1"/>
          </p:cNvSpPr>
          <p:nvPr>
            <p:ph type="subTitle" idx="1"/>
          </p:nvPr>
        </p:nvSpPr>
        <p:spPr/>
        <p:txBody>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Peter Shore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SQL Saturday </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Chicago </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2016</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6512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Attached Server Storage</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p:txBody>
          <a:bodyPr>
            <a:normAutofit fontScale="92500" lnSpcReduction="2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External to physical server</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Behavioral nuances differ by vendor</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r>
              <a:rPr lang="en-US" sz="2800" dirty="0" smtClean="0">
                <a:solidFill>
                  <a:schemeClr val="accent6">
                    <a:lumMod val="60000"/>
                    <a:lumOff val="40000"/>
                  </a:schemeClr>
                </a:solidFill>
                <a:latin typeface="Segoe UI" panose="020B0502040204020203" pitchFamily="34" charset="0"/>
                <a:cs typeface="Segoe UI" panose="020B0502040204020203" pitchFamily="34" charset="0"/>
              </a:rPr>
              <a:t>Often used in conjunction with blade style server</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Often used in virtual environments</a:t>
            </a:r>
            <a:endParaRPr lang="en-US" sz="2800" dirty="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Network Attached Storage (NAS)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Connection to NAS Server (aka NAS head)</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Server connects to disk array</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Storage Attached Network (SAN)</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Connection to storage via Host Bus Adapter</a:t>
            </a:r>
          </a:p>
          <a:p>
            <a:pPr lvl="1"/>
            <a:r>
              <a:rPr lang="en-US" dirty="0" err="1" smtClean="0">
                <a:solidFill>
                  <a:schemeClr val="accent6">
                    <a:lumMod val="60000"/>
                    <a:lumOff val="40000"/>
                  </a:schemeClr>
                </a:solidFill>
                <a:latin typeface="Segoe UI" panose="020B0502040204020203" pitchFamily="34" charset="0"/>
                <a:cs typeface="Segoe UI" panose="020B0502040204020203" pitchFamily="34" charset="0"/>
              </a:rPr>
              <a:t>Fibre</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 channel dedicated hardware</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iSCSI over LAN</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Behaves more like on-board attached storage</a:t>
            </a:r>
          </a:p>
        </p:txBody>
      </p:sp>
    </p:spTree>
    <p:extLst>
      <p:ext uri="{BB962C8B-B14F-4D97-AF65-F5344CB8AC3E}">
        <p14:creationId xmlns:p14="http://schemas.microsoft.com/office/powerpoint/2010/main" val="1022855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Virtualization</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92500"/>
          </a:bodyPr>
          <a:lstStyle/>
          <a:p>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All most all SQL Server work loads can be virtualized</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Biggest factor is hardware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Must be properly configured</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Creates abstraction layer between Windows Server and hardware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Virtualization layer controls access to physical hardware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Host level memory pressure may require minimum memory setting</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Viable part of High Availability solution, but not the whole solution</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Backup approach can be an issue</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657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Cloud</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p:txBody>
          <a:bodyPr>
            <a:normAutofit lnSpcReduction="1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Someone else’s datacenter</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Infrastructure as a Service (IaaS)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Virtualized servers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Can replace most or all infrastructure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Platform as a Service (PaaS)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Geared toward software development</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Backend systems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Does not replace on-site infrastructure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Software as a Service (SaaS)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Productivity software</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pPr lvl="1"/>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8659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Cloud</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278" y="1825625"/>
            <a:ext cx="5421444" cy="4351338"/>
          </a:xfrm>
        </p:spPr>
      </p:pic>
    </p:spTree>
    <p:extLst>
      <p:ext uri="{BB962C8B-B14F-4D97-AF65-F5344CB8AC3E}">
        <p14:creationId xmlns:p14="http://schemas.microsoft.com/office/powerpoint/2010/main" val="2099820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Active Directory</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Microsoft implementation of Lightweight Directory Acces</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s Protocol (LDAP)</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Hierarchical database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Objects organized by Organization Units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SQL Servers separated out</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Service accounts separated out &amp; grouped</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Group Policy</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a:t>
            </a:r>
            <a:r>
              <a:rPr lang="en-US" dirty="0">
                <a:solidFill>
                  <a:schemeClr val="accent6">
                    <a:lumMod val="60000"/>
                    <a:lumOff val="40000"/>
                  </a:schemeClr>
                </a:solidFill>
                <a:latin typeface="Segoe UI" panose="020B0502040204020203" pitchFamily="34" charset="0"/>
                <a:cs typeface="Segoe UI" panose="020B0502040204020203" pitchFamily="34" charset="0"/>
              </a:rPr>
              <a:t>Group Policy is an infrastructure that allows you to implement specific configurations for users and computers. Group Policy settings are contained in Group Policy objects (GPOs), which are linked to the following Active Directory </a:t>
            </a:r>
            <a:r>
              <a:rPr lang="en-US" dirty="0" err="1">
                <a:solidFill>
                  <a:schemeClr val="accent6">
                    <a:lumMod val="60000"/>
                    <a:lumOff val="40000"/>
                  </a:schemeClr>
                </a:solidFill>
                <a:latin typeface="Segoe UI" panose="020B0502040204020203" pitchFamily="34" charset="0"/>
                <a:cs typeface="Segoe UI" panose="020B0502040204020203" pitchFamily="34" charset="0"/>
              </a:rPr>
              <a:t>directory</a:t>
            </a:r>
            <a:r>
              <a:rPr lang="en-US" dirty="0">
                <a:solidFill>
                  <a:schemeClr val="accent6">
                    <a:lumMod val="60000"/>
                    <a:lumOff val="40000"/>
                  </a:schemeClr>
                </a:solidFill>
                <a:latin typeface="Segoe UI" panose="020B0502040204020203" pitchFamily="34" charset="0"/>
                <a:cs typeface="Segoe UI" panose="020B0502040204020203" pitchFamily="34" charset="0"/>
              </a:rPr>
              <a:t> service containers: sites, domains, or organizational units (OUs</a:t>
            </a:r>
            <a:r>
              <a:rPr lang="en-US" dirty="0">
                <a:solidFill>
                  <a:schemeClr val="accent6">
                    <a:lumMod val="60000"/>
                    <a:lumOff val="40000"/>
                  </a:schemeClr>
                </a:solidFill>
                <a:latin typeface="Segoe UI" panose="020B0502040204020203" pitchFamily="34" charset="0"/>
                <a:cs typeface="Segoe UI" panose="020B0502040204020203" pitchFamily="34" charset="0"/>
              </a:rPr>
              <a:t>).”  (</a:t>
            </a:r>
            <a:r>
              <a:rPr lang="en-US" dirty="0">
                <a:solidFill>
                  <a:schemeClr val="accent6">
                    <a:lumMod val="60000"/>
                    <a:lumOff val="40000"/>
                  </a:schemeClr>
                </a:solidFill>
                <a:latin typeface="Segoe UI" panose="020B0502040204020203" pitchFamily="34" charset="0"/>
                <a:cs typeface="Segoe UI" panose="020B0502040204020203" pitchFamily="34" charset="0"/>
                <a:hlinkClick r:id="rId2"/>
              </a:rPr>
              <a:t>http://</a:t>
            </a:r>
            <a:r>
              <a:rPr lang="en-US" dirty="0">
                <a:solidFill>
                  <a:schemeClr val="accent6">
                    <a:lumMod val="60000"/>
                    <a:lumOff val="40000"/>
                  </a:schemeClr>
                </a:solidFill>
                <a:latin typeface="Segoe UI" panose="020B0502040204020203" pitchFamily="34" charset="0"/>
                <a:cs typeface="Segoe UI" panose="020B0502040204020203" pitchFamily="34" charset="0"/>
                <a:hlinkClick r:id="rId2"/>
              </a:rPr>
              <a:t>tinyurl.com/k368u74</a:t>
            </a:r>
            <a:r>
              <a:rPr lang="en-US" dirty="0">
                <a:solidFill>
                  <a:schemeClr val="accent6">
                    <a:lumMod val="60000"/>
                    <a:lumOff val="40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39208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Active Directory</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a:solidFill>
                  <a:schemeClr val="accent6">
                    <a:lumMod val="60000"/>
                    <a:lumOff val="40000"/>
                  </a:schemeClr>
                </a:solidFill>
                <a:latin typeface="Segoe UI" panose="020B0502040204020203" pitchFamily="34" charset="0"/>
                <a:cs typeface="Segoe UI" panose="020B0502040204020203" pitchFamily="34" charset="0"/>
              </a:rPr>
              <a:t>Managed Service Accounts</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Complex passwords known only to account and Active Directory</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Maintain Kerberos Service Principal Names (registering SPN </a:t>
            </a:r>
            <a:r>
              <a:rPr lang="en-US" sz="2500" dirty="0">
                <a:solidFill>
                  <a:schemeClr val="accent6">
                    <a:lumMod val="60000"/>
                    <a:lumOff val="40000"/>
                  </a:schemeClr>
                </a:solidFill>
                <a:latin typeface="Segoe UI" panose="020B0502040204020203" pitchFamily="34" charset="0"/>
                <a:cs typeface="Segoe UI" panose="020B0502040204020203" pitchFamily="34" charset="0"/>
                <a:hlinkClick r:id="rId2"/>
              </a:rPr>
              <a:t>http://tinyurl.com/zepmxpd</a:t>
            </a:r>
            <a:r>
              <a:rPr lang="en-US" dirty="0">
                <a:solidFill>
                  <a:schemeClr val="accent6">
                    <a:lumMod val="60000"/>
                    <a:lumOff val="40000"/>
                  </a:schemeClr>
                </a:solidFill>
                <a:latin typeface="Segoe UI" panose="020B0502040204020203" pitchFamily="34" charset="0"/>
                <a:cs typeface="Segoe UI" panose="020B0502040204020203" pitchFamily="34" charset="0"/>
              </a:rPr>
              <a:t>)</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Computer specific</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Server </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2008r2 with Active Directory Functional Level 2008r2 or higher</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a:p>
            <a:r>
              <a:rPr lang="en-US" dirty="0">
                <a:solidFill>
                  <a:schemeClr val="accent6">
                    <a:lumMod val="60000"/>
                    <a:lumOff val="40000"/>
                  </a:schemeClr>
                </a:solidFill>
                <a:latin typeface="Segoe UI" panose="020B0502040204020203" pitchFamily="34" charset="0"/>
                <a:cs typeface="Segoe UI" panose="020B0502040204020203" pitchFamily="34" charset="0"/>
              </a:rPr>
              <a:t>Group Managed Service Accounts</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Used on multiple hosts</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Not supported until SQL 2016</a:t>
            </a:r>
          </a:p>
        </p:txBody>
      </p:sp>
    </p:spTree>
    <p:extLst>
      <p:ext uri="{BB962C8B-B14F-4D97-AF65-F5344CB8AC3E}">
        <p14:creationId xmlns:p14="http://schemas.microsoft.com/office/powerpoint/2010/main" val="263292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Windows Server</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TCP Chimney Offload</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Transfers workload from CPU to NIC during data transmission</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Disable it can caused connectivity problems, designed for short lived connections</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Group Polices in affect</a:t>
            </a:r>
          </a:p>
          <a:p>
            <a:pPr lvl="1"/>
            <a:r>
              <a:rPr lang="en-US" dirty="0" err="1" smtClean="0">
                <a:solidFill>
                  <a:schemeClr val="accent6">
                    <a:lumMod val="60000"/>
                    <a:lumOff val="40000"/>
                  </a:schemeClr>
                </a:solidFill>
                <a:latin typeface="Segoe UI" panose="020B0502040204020203" pitchFamily="34" charset="0"/>
                <a:cs typeface="Segoe UI" panose="020B0502040204020203" pitchFamily="34" charset="0"/>
              </a:rPr>
              <a:t>GPResult</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 /r</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Create GPO</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Lock pages in memory</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Perform Volume Maintenance</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a:p>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9835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Anti-Virus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Valid arguments to both sides</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If implemented use Microsoft recommendations for exceptions</a:t>
            </a:r>
          </a:p>
          <a:p>
            <a:r>
              <a:rPr lang="en-US" sz="2400" dirty="0">
                <a:solidFill>
                  <a:schemeClr val="accent6">
                    <a:lumMod val="60000"/>
                    <a:lumOff val="40000"/>
                  </a:schemeClr>
                </a:solidFill>
                <a:latin typeface="Segoe UI" panose="020B0502040204020203" pitchFamily="34" charset="0"/>
                <a:cs typeface="Segoe UI" panose="020B0502040204020203" pitchFamily="34" charset="0"/>
                <a:hlinkClick r:id="rId2"/>
              </a:rPr>
              <a:t>http://social.technet.microsoft.com/wiki/contents/articles/953.microsoft-anti-virus-exclusion-list.aspx</a:t>
            </a:r>
            <a:endParaRPr lang="en-US" sz="2400"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60230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Questions?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p:txBody>
          <a:bodyPr/>
          <a:lstStyle/>
          <a:p>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27141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Agenda</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Introduction</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Network Terms</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Network Devices</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Network Services</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Server Hardware</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Server Storage</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Attached Server Storage</a:t>
            </a: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Virtualization</a:t>
            </a: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Cloud</a:t>
            </a: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Active Directory</a:t>
            </a: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Windows Server</a:t>
            </a:r>
          </a:p>
          <a:p>
            <a:pPr>
              <a:spcBef>
                <a:spcPct val="0"/>
              </a:spcBef>
            </a:pPr>
            <a:endPar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a:p>
            <a:endParaRPr lang="en-US" dirty="0"/>
          </a:p>
        </p:txBody>
      </p:sp>
    </p:spTree>
    <p:extLst>
      <p:ext uri="{BB962C8B-B14F-4D97-AF65-F5344CB8AC3E}">
        <p14:creationId xmlns:p14="http://schemas.microsoft.com/office/powerpoint/2010/main" val="383510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Who am I?</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7" name="Content Placeholder 6"/>
          <p:cNvSpPr>
            <a:spLocks noGrp="1"/>
          </p:cNvSpPr>
          <p:nvPr>
            <p:ph sz="half" idx="1"/>
          </p:nvPr>
        </p:nvSpPr>
        <p:spPr/>
        <p:txBody>
          <a:bodyPr>
            <a:normAutofit/>
          </a:bodyPr>
          <a:lstStyle/>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Platform Database Consultant – BlueChip Consulting Group</a:t>
            </a:r>
          </a:p>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Intentionally Accidental DBA</a:t>
            </a:r>
          </a:p>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Over 20 years IT experience</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Server Engineer</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Desktop Engineer</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Network Infrastructure</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Desk side support</a:t>
            </a:r>
          </a:p>
          <a:p>
            <a:pPr lvl="1"/>
            <a:endParaRPr lang="en-US" sz="1600"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8" name="Content Placeholder 7"/>
          <p:cNvSpPr>
            <a:spLocks noGrp="1"/>
          </p:cNvSpPr>
          <p:nvPr>
            <p:ph sz="half" idx="2"/>
          </p:nvPr>
        </p:nvSpPr>
        <p:spPr/>
        <p:txBody>
          <a:bodyPr/>
          <a:lstStyle/>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President CBusPASS</a:t>
            </a:r>
          </a:p>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Member Multiple Virtual Chapters</a:t>
            </a:r>
          </a:p>
          <a:p>
            <a:endParaRPr lang="en-US" sz="2000" dirty="0">
              <a:solidFill>
                <a:schemeClr val="accent6">
                  <a:lumMod val="60000"/>
                  <a:lumOff val="40000"/>
                </a:schemeClr>
              </a:solidFill>
              <a:latin typeface="Segoe UI" panose="020B0502040204020203" pitchFamily="34" charset="0"/>
              <a:cs typeface="Segoe UI" panose="020B0502040204020203" pitchFamily="34" charset="0"/>
            </a:endParaRPr>
          </a:p>
          <a:p>
            <a:r>
              <a:rPr lang="en-US" sz="2000" dirty="0" smtClean="0">
                <a:solidFill>
                  <a:schemeClr val="accent6">
                    <a:lumMod val="60000"/>
                    <a:lumOff val="40000"/>
                  </a:schemeClr>
                </a:solidFill>
                <a:latin typeface="Segoe UI" panose="020B0502040204020203" pitchFamily="34" charset="0"/>
                <a:cs typeface="Segoe UI" panose="020B0502040204020203" pitchFamily="34" charset="0"/>
              </a:rPr>
              <a:t>How to find me</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Twitter: @pshore73</a:t>
            </a:r>
          </a:p>
          <a:p>
            <a:pPr lvl="1"/>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E-mail: </a:t>
            </a:r>
            <a:r>
              <a:rPr lang="en-US" sz="1600" dirty="0" smtClean="0">
                <a:solidFill>
                  <a:schemeClr val="accent6">
                    <a:lumMod val="60000"/>
                    <a:lumOff val="40000"/>
                  </a:schemeClr>
                </a:solidFill>
                <a:latin typeface="Segoe UI" panose="020B0502040204020203" pitchFamily="34" charset="0"/>
                <a:cs typeface="Segoe UI" panose="020B0502040204020203" pitchFamily="34" charset="0"/>
                <a:hlinkClick r:id="rId2"/>
              </a:rPr>
              <a:t>pshore73@outlook.com</a:t>
            </a:r>
            <a:endParaRPr lang="en-US" sz="1600" dirty="0" smtClean="0">
              <a:solidFill>
                <a:schemeClr val="accent6">
                  <a:lumMod val="60000"/>
                  <a:lumOff val="40000"/>
                </a:schemeClr>
              </a:solidFill>
              <a:latin typeface="Segoe UI" panose="020B0502040204020203" pitchFamily="34" charset="0"/>
              <a:cs typeface="Segoe UI" panose="020B0502040204020203" pitchFamily="34" charset="0"/>
            </a:endParaRPr>
          </a:p>
          <a:p>
            <a:pPr lvl="1"/>
            <a:r>
              <a:rPr lang="en-US" sz="1600" dirty="0">
                <a:solidFill>
                  <a:schemeClr val="accent6">
                    <a:lumMod val="60000"/>
                    <a:lumOff val="40000"/>
                  </a:schemeClr>
                </a:solidFill>
                <a:latin typeface="Segoe UI" panose="020B0502040204020203" pitchFamily="34" charset="0"/>
                <a:cs typeface="Segoe UI" panose="020B0502040204020203" pitchFamily="34" charset="0"/>
              </a:rPr>
              <a:t>Blog: http://shoresql.wordpress.com</a:t>
            </a:r>
          </a:p>
        </p:txBody>
      </p:sp>
    </p:spTree>
    <p:extLst>
      <p:ext uri="{BB962C8B-B14F-4D97-AF65-F5344CB8AC3E}">
        <p14:creationId xmlns:p14="http://schemas.microsoft.com/office/powerpoint/2010/main" val="110714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Network Terms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half" idx="1"/>
          </p:nvPr>
        </p:nvSpPr>
        <p:spPr/>
        <p:txBody>
          <a:bodyPr>
            <a:normAutofit fontScale="92500" lnSpcReduction="2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LAN</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Local Area Network</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Computer network connecting computers in a limited area</a:t>
            </a:r>
          </a:p>
          <a:p>
            <a:pPr lvl="3"/>
            <a:r>
              <a:rPr lang="en-US" dirty="0" smtClean="0">
                <a:solidFill>
                  <a:schemeClr val="accent6">
                    <a:lumMod val="60000"/>
                    <a:lumOff val="40000"/>
                  </a:schemeClr>
                </a:solidFill>
                <a:latin typeface="Segoe UI" panose="020B0502040204020203" pitchFamily="34" charset="0"/>
                <a:cs typeface="Segoe UI" panose="020B0502040204020203" pitchFamily="34" charset="0"/>
              </a:rPr>
              <a:t>House</a:t>
            </a:r>
          </a:p>
          <a:p>
            <a:pPr lvl="3"/>
            <a:r>
              <a:rPr lang="en-US" dirty="0" smtClean="0">
                <a:solidFill>
                  <a:schemeClr val="accent6">
                    <a:lumMod val="60000"/>
                    <a:lumOff val="40000"/>
                  </a:schemeClr>
                </a:solidFill>
                <a:latin typeface="Segoe UI" panose="020B0502040204020203" pitchFamily="34" charset="0"/>
                <a:cs typeface="Segoe UI" panose="020B0502040204020203" pitchFamily="34" charset="0"/>
              </a:rPr>
              <a:t>School</a:t>
            </a:r>
          </a:p>
          <a:p>
            <a:pPr lvl="3"/>
            <a:r>
              <a:rPr lang="en-US" dirty="0" smtClean="0">
                <a:solidFill>
                  <a:schemeClr val="accent6">
                    <a:lumMod val="60000"/>
                    <a:lumOff val="40000"/>
                  </a:schemeClr>
                </a:solidFill>
                <a:latin typeface="Segoe UI" panose="020B0502040204020203" pitchFamily="34" charset="0"/>
                <a:cs typeface="Segoe UI" panose="020B0502040204020203" pitchFamily="34" charset="0"/>
              </a:rPr>
              <a:t>Office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WAN</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Wide Area Network</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Communication network extended over a wide area</a:t>
            </a:r>
          </a:p>
          <a:p>
            <a:pPr lvl="3"/>
            <a:r>
              <a:rPr lang="en-US" dirty="0" smtClean="0">
                <a:solidFill>
                  <a:schemeClr val="accent6">
                    <a:lumMod val="60000"/>
                    <a:lumOff val="40000"/>
                  </a:schemeClr>
                </a:solidFill>
                <a:latin typeface="Segoe UI" panose="020B0502040204020203" pitchFamily="34" charset="0"/>
                <a:cs typeface="Segoe UI" panose="020B0502040204020203" pitchFamily="34" charset="0"/>
              </a:rPr>
              <a:t>Multiple data centers</a:t>
            </a:r>
          </a:p>
          <a:p>
            <a:pPr lvl="3"/>
            <a:r>
              <a:rPr lang="en-US" dirty="0" smtClean="0">
                <a:solidFill>
                  <a:schemeClr val="accent6">
                    <a:lumMod val="60000"/>
                    <a:lumOff val="40000"/>
                  </a:schemeClr>
                </a:solidFill>
                <a:latin typeface="Segoe UI" panose="020B0502040204020203" pitchFamily="34" charset="0"/>
                <a:cs typeface="Segoe UI" panose="020B0502040204020203" pitchFamily="34" charset="0"/>
              </a:rPr>
              <a:t>Internet</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pPr lvl="1"/>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pPr lvl="1"/>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p:txBody>
          <a:bodyPr>
            <a:normAutofit fontScale="92500" lnSpcReduction="2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VLAN</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Virtual Local Area Network</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Not limited to hypervisor environments</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“Any broadcast domain that is partitioned &amp; isolated in a computer network at the dat</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a link layer (OSI Layer2)”</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Partition traffic</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Partition security</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Does not expand bandwidth</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Bandwidth vs. Latency</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Bandwidth – maximum throughput</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Latency – delay from input to outcome</a:t>
            </a:r>
          </a:p>
        </p:txBody>
      </p:sp>
    </p:spTree>
    <p:extLst>
      <p:ext uri="{BB962C8B-B14F-4D97-AF65-F5344CB8AC3E}">
        <p14:creationId xmlns:p14="http://schemas.microsoft.com/office/powerpoint/2010/main" val="564174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Network Devices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p:txBody>
          <a:bodyPr>
            <a:normAutofit lnSpcReduction="10000"/>
          </a:bodyPr>
          <a:lstStyle/>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Hub</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Single broadcast domain</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Single Segment</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Mostly retired</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No commercial production beyond 100Mbps</a:t>
            </a: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Switch</a:t>
            </a:r>
          </a:p>
          <a:p>
            <a:pPr lvl="1">
              <a:spcBef>
                <a:spcPct val="0"/>
              </a:spcBef>
            </a:pPr>
            <a:r>
              <a:rPr lang="en-US" dirty="0">
                <a:solidFill>
                  <a:schemeClr val="accent6">
                    <a:lumMod val="60000"/>
                    <a:lumOff val="40000"/>
                  </a:schemeClr>
                </a:solidFill>
                <a:latin typeface="Segoe UI" panose="020B0502040204020203" pitchFamily="34" charset="0"/>
                <a:cs typeface="Segoe UI" panose="020B0502040204020203" pitchFamily="34" charset="0"/>
              </a:rPr>
              <a:t>“Switches create networks” - Cisco</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Each port is a broadcast domain</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Managed vs. Unmanaged</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Multi-segment</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Available to 10 </a:t>
            </a:r>
            <a:r>
              <a:rPr lang="en-US" dirty="0" err="1" smtClean="0">
                <a:solidFill>
                  <a:schemeClr val="accent6">
                    <a:lumMod val="60000"/>
                    <a:lumOff val="40000"/>
                  </a:schemeClr>
                </a:solidFill>
                <a:latin typeface="Segoe UI" panose="020B0502040204020203" pitchFamily="34" charset="0"/>
                <a:ea typeface="+mj-ea"/>
                <a:cs typeface="Segoe UI" panose="020B0502040204020203" pitchFamily="34" charset="0"/>
              </a:rPr>
              <a:t>Gbps</a:t>
            </a:r>
            <a:endPar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endParaRPr>
          </a:p>
          <a:p>
            <a:pPr>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Router</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Determines next network point a packet should be forwarded</a:t>
            </a:r>
          </a:p>
          <a:p>
            <a:pPr lvl="1">
              <a:spcBef>
                <a:spcPct val="0"/>
              </a:spcBef>
            </a:pPr>
            <a:r>
              <a:rPr lang="en-US" dirty="0" smtClean="0">
                <a:solidFill>
                  <a:schemeClr val="accent6">
                    <a:lumMod val="60000"/>
                    <a:lumOff val="40000"/>
                  </a:schemeClr>
                </a:solidFill>
                <a:latin typeface="Segoe UI" panose="020B0502040204020203" pitchFamily="34" charset="0"/>
                <a:ea typeface="+mj-ea"/>
                <a:cs typeface="Segoe UI" panose="020B0502040204020203" pitchFamily="34" charset="0"/>
              </a:rPr>
              <a:t>“Routers connect networks” - Cisco</a:t>
            </a:r>
            <a:endParaRPr lang="en-US" dirty="0">
              <a:solidFill>
                <a:schemeClr val="accent6">
                  <a:lumMod val="60000"/>
                  <a:lumOff val="40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100150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500"/>
                                        <p:tgtEl>
                                          <p:spTgt spid="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Effect transition="in" filter="fade">
                                      <p:cBhvr>
                                        <p:cTn id="19" dur="500"/>
                                        <p:tgtEl>
                                          <p:spTgt spid="6">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2" end="12"/>
                                            </p:txEl>
                                          </p:spTgt>
                                        </p:tgtEl>
                                        <p:attrNameLst>
                                          <p:attrName>style.visibility</p:attrName>
                                        </p:attrNameLst>
                                      </p:cBhvr>
                                      <p:to>
                                        <p:strVal val="visible"/>
                                      </p:to>
                                    </p:set>
                                    <p:animEffect transition="in" filter="fade">
                                      <p:cBhvr>
                                        <p:cTn id="30" dur="500"/>
                                        <p:tgtEl>
                                          <p:spTgt spid="6">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animEffect transition="in" filter="fade">
                                      <p:cBhvr>
                                        <p:cTn id="33"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Network Services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a:xfrm>
            <a:off x="838200" y="1536192"/>
            <a:ext cx="10515600" cy="4640771"/>
          </a:xfrm>
        </p:spPr>
        <p:txBody>
          <a:bodyPr>
            <a:normAutofit fontScale="92500" lnSpcReduction="2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Dynamic Host Configuration Protocol (DHCP)</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Delivers TCP/IP configuration</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Automatic assignment of address to end-points</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TCP/IP Address</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Subnet Mask</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Default Gateway</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Allocated by time, known as a lease</a:t>
            </a:r>
          </a:p>
          <a:p>
            <a:r>
              <a:rPr lang="en-US" dirty="0" smtClean="0">
                <a:solidFill>
                  <a:schemeClr val="accent6">
                    <a:lumMod val="60000"/>
                    <a:lumOff val="40000"/>
                  </a:schemeClr>
                </a:solidFill>
                <a:latin typeface="Segoe UI" panose="020B0502040204020203" pitchFamily="34" charset="0"/>
                <a:cs typeface="Segoe UI" panose="020B0502040204020203" pitchFamily="34" charset="0"/>
              </a:rPr>
              <a:t>Domain Name Services (DNS)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“Phonebook” of Names to TCP/IP addresses</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Address Records (A Records)</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Record linking address to name</a:t>
            </a:r>
            <a:endParaRPr lang="en-US" dirty="0" smtClean="0">
              <a:solidFill>
                <a:schemeClr val="accent6">
                  <a:lumMod val="60000"/>
                  <a:lumOff val="40000"/>
                </a:schemeClr>
              </a:solidFill>
              <a:latin typeface="Segoe UI" panose="020B0502040204020203" pitchFamily="34" charset="0"/>
              <a:cs typeface="Segoe UI" panose="020B0502040204020203" pitchFamily="34" charset="0"/>
            </a:endParaRP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Canonical Name (C Name)</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Reference or redirection</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Mail Exchanger (MX Record)</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Identifies a mail server</a:t>
            </a:r>
          </a:p>
        </p:txBody>
      </p:sp>
    </p:spTree>
    <p:extLst>
      <p:ext uri="{BB962C8B-B14F-4D97-AF65-F5344CB8AC3E}">
        <p14:creationId xmlns:p14="http://schemas.microsoft.com/office/powerpoint/2010/main" val="235700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solidFill>
                  <a:schemeClr val="accent6">
                    <a:lumMod val="60000"/>
                    <a:lumOff val="40000"/>
                  </a:schemeClr>
                </a:solidFill>
                <a:latin typeface="Segoe UI" panose="020B0502040204020203" pitchFamily="34" charset="0"/>
                <a:cs typeface="Segoe UI" panose="020B0502040204020203" pitchFamily="34" charset="0"/>
              </a:rPr>
              <a:t>Wires vs. Radios</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5" name="Text Placeholder 4"/>
          <p:cNvSpPr>
            <a:spLocks noGrp="1"/>
          </p:cNvSpPr>
          <p:nvPr>
            <p:ph type="body" idx="1"/>
          </p:nvPr>
        </p:nvSpPr>
        <p:spPr/>
        <p:txBody>
          <a:bodyPr>
            <a:normAutofit/>
          </a:bodyPr>
          <a:lstStyle/>
          <a:p>
            <a:pPr marL="228600" indent="-228600">
              <a:buFont typeface="Arial" panose="020B0604020202020204" pitchFamily="34" charset="0"/>
              <a:buChar char="•"/>
            </a:pPr>
            <a:r>
              <a:rPr lang="en-US" sz="2700" dirty="0">
                <a:solidFill>
                  <a:schemeClr val="accent6">
                    <a:lumMod val="60000"/>
                    <a:lumOff val="40000"/>
                  </a:schemeClr>
                </a:solidFill>
                <a:latin typeface="Segoe UI" panose="020B0502040204020203" pitchFamily="34" charset="0"/>
                <a:cs typeface="Segoe UI" panose="020B0502040204020203" pitchFamily="34" charset="0"/>
              </a:rPr>
              <a:t>Wired</a:t>
            </a:r>
            <a:endParaRPr lang="en-US" sz="2700"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6" name="Content Placeholder 5"/>
          <p:cNvSpPr>
            <a:spLocks noGrp="1"/>
          </p:cNvSpPr>
          <p:nvPr>
            <p:ph sz="half" idx="2"/>
          </p:nvPr>
        </p:nvSpPr>
        <p:spPr/>
        <p:txBody>
          <a:bodyPr>
            <a:normAutofit/>
          </a:bodyPr>
          <a:lstStyle/>
          <a:p>
            <a:r>
              <a:rPr lang="en-US" sz="2700" dirty="0" smtClean="0">
                <a:solidFill>
                  <a:schemeClr val="accent6">
                    <a:lumMod val="60000"/>
                    <a:lumOff val="40000"/>
                  </a:schemeClr>
                </a:solidFill>
                <a:latin typeface="Segoe UI" panose="020B0502040204020203" pitchFamily="34" charset="0"/>
                <a:cs typeface="Segoe UI" panose="020B0502040204020203" pitchFamily="34" charset="0"/>
              </a:rPr>
              <a:t>Pros</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Tier by tier higher speed</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More secure</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Better for data centers</a:t>
            </a:r>
            <a:endParaRPr lang="en-US" sz="2700" dirty="0">
              <a:solidFill>
                <a:schemeClr val="accent6">
                  <a:lumMod val="60000"/>
                  <a:lumOff val="40000"/>
                </a:schemeClr>
              </a:solidFill>
              <a:latin typeface="Segoe UI" panose="020B0502040204020203" pitchFamily="34" charset="0"/>
              <a:cs typeface="Segoe UI" panose="020B0502040204020203" pitchFamily="34" charset="0"/>
            </a:endParaRPr>
          </a:p>
          <a:p>
            <a:r>
              <a:rPr lang="en-US" sz="2700" dirty="0" smtClean="0">
                <a:solidFill>
                  <a:schemeClr val="accent6">
                    <a:lumMod val="60000"/>
                    <a:lumOff val="40000"/>
                  </a:schemeClr>
                </a:solidFill>
                <a:latin typeface="Segoe UI" panose="020B0502040204020203" pitchFamily="34" charset="0"/>
                <a:cs typeface="Segoe UI" panose="020B0502040204020203" pitchFamily="34" charset="0"/>
              </a:rPr>
              <a:t>Cons</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Lacks flexibility</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Installation cost</a:t>
            </a:r>
            <a:endParaRPr lang="en-US" sz="2300"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7" name="Text Placeholder 6"/>
          <p:cNvSpPr>
            <a:spLocks noGrp="1"/>
          </p:cNvSpPr>
          <p:nvPr>
            <p:ph type="body" sz="quarter" idx="3"/>
          </p:nvPr>
        </p:nvSpPr>
        <p:spPr/>
        <p:txBody>
          <a:bodyPr>
            <a:normAutofit/>
          </a:bodyPr>
          <a:lstStyle/>
          <a:p>
            <a:pPr marL="228600" indent="-228600">
              <a:buFont typeface="Arial" panose="020B0604020202020204" pitchFamily="34" charset="0"/>
              <a:buChar char="•"/>
            </a:pPr>
            <a:r>
              <a:rPr lang="en-US" sz="2700" dirty="0">
                <a:solidFill>
                  <a:schemeClr val="accent6">
                    <a:lumMod val="60000"/>
                    <a:lumOff val="40000"/>
                  </a:schemeClr>
                </a:solidFill>
                <a:latin typeface="Segoe UI" panose="020B0502040204020203" pitchFamily="34" charset="0"/>
                <a:cs typeface="Segoe UI" panose="020B0502040204020203" pitchFamily="34" charset="0"/>
              </a:rPr>
              <a:t>Wireless</a:t>
            </a:r>
            <a:endParaRPr lang="en-US" sz="2700"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8" name="Content Placeholder 7"/>
          <p:cNvSpPr>
            <a:spLocks noGrp="1"/>
          </p:cNvSpPr>
          <p:nvPr>
            <p:ph sz="quarter" idx="4"/>
          </p:nvPr>
        </p:nvSpPr>
        <p:spPr/>
        <p:txBody>
          <a:bodyPr>
            <a:normAutofit/>
          </a:bodyPr>
          <a:lstStyle/>
          <a:p>
            <a:r>
              <a:rPr lang="en-US" sz="2700" dirty="0" smtClean="0">
                <a:solidFill>
                  <a:schemeClr val="accent6">
                    <a:lumMod val="60000"/>
                    <a:lumOff val="40000"/>
                  </a:schemeClr>
                </a:solidFill>
                <a:latin typeface="Segoe UI" panose="020B0502040204020203" pitchFamily="34" charset="0"/>
                <a:cs typeface="Segoe UI" panose="020B0502040204020203" pitchFamily="34" charset="0"/>
              </a:rPr>
              <a:t>Pros</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Flexible</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Enables BYOD</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Relatively lower installation cost</a:t>
            </a:r>
            <a:endParaRPr lang="en-US" sz="2700" dirty="0">
              <a:solidFill>
                <a:schemeClr val="accent6">
                  <a:lumMod val="60000"/>
                  <a:lumOff val="40000"/>
                </a:schemeClr>
              </a:solidFill>
              <a:latin typeface="Segoe UI" panose="020B0502040204020203" pitchFamily="34" charset="0"/>
              <a:cs typeface="Segoe UI" panose="020B0502040204020203" pitchFamily="34" charset="0"/>
            </a:endParaRPr>
          </a:p>
          <a:p>
            <a:r>
              <a:rPr lang="en-US" sz="2700" dirty="0" smtClean="0">
                <a:solidFill>
                  <a:schemeClr val="accent6">
                    <a:lumMod val="60000"/>
                    <a:lumOff val="40000"/>
                  </a:schemeClr>
                </a:solidFill>
                <a:latin typeface="Segoe UI" panose="020B0502040204020203" pitchFamily="34" charset="0"/>
                <a:cs typeface="Segoe UI" panose="020B0502040204020203" pitchFamily="34" charset="0"/>
              </a:rPr>
              <a:t>Cons</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Tier by tier speeds lower</a:t>
            </a:r>
          </a:p>
          <a:p>
            <a:pPr lvl="1"/>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Security weaknesses</a:t>
            </a:r>
            <a:endParaRPr lang="en-US" sz="2300" dirty="0">
              <a:solidFill>
                <a:schemeClr val="accent6">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8615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Server Hardware</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5" name="Content Placeholder 4"/>
          <p:cNvSpPr>
            <a:spLocks noGrp="1"/>
          </p:cNvSpPr>
          <p:nvPr>
            <p:ph sz="half" idx="1"/>
          </p:nvPr>
        </p:nvSpPr>
        <p:spPr/>
        <p:txBody>
          <a:bodyPr>
            <a:normAutofit/>
          </a:bodyPr>
          <a:lstStyle/>
          <a:p>
            <a:r>
              <a:rPr lang="en-US" sz="2700" dirty="0" smtClean="0">
                <a:solidFill>
                  <a:schemeClr val="accent6">
                    <a:lumMod val="60000"/>
                    <a:lumOff val="40000"/>
                  </a:schemeClr>
                </a:solidFill>
                <a:latin typeface="Segoe UI" panose="020B0502040204020203" pitchFamily="34" charset="0"/>
                <a:cs typeface="Segoe UI" panose="020B0502040204020203" pitchFamily="34" charset="0"/>
              </a:rPr>
              <a:t>Server/Host/</a:t>
            </a:r>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Blade</a:t>
            </a:r>
          </a:p>
          <a:p>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Central Processing Unit (CPU)</a:t>
            </a:r>
          </a:p>
          <a:p>
            <a:pPr lvl="1"/>
            <a:r>
              <a:rPr lang="en-US" sz="1900" dirty="0" smtClean="0">
                <a:solidFill>
                  <a:schemeClr val="accent6">
                    <a:lumMod val="60000"/>
                    <a:lumOff val="40000"/>
                  </a:schemeClr>
                </a:solidFill>
                <a:latin typeface="Segoe UI" panose="020B0502040204020203" pitchFamily="34" charset="0"/>
                <a:cs typeface="Segoe UI" panose="020B0502040204020203" pitchFamily="34" charset="0"/>
              </a:rPr>
              <a:t>Cores</a:t>
            </a:r>
          </a:p>
          <a:p>
            <a:pPr lvl="1"/>
            <a:r>
              <a:rPr lang="en-US" sz="1900" dirty="0" smtClean="0">
                <a:solidFill>
                  <a:schemeClr val="accent6">
                    <a:lumMod val="60000"/>
                    <a:lumOff val="40000"/>
                  </a:schemeClr>
                </a:solidFill>
                <a:latin typeface="Segoe UI" panose="020B0502040204020203" pitchFamily="34" charset="0"/>
                <a:cs typeface="Segoe UI" panose="020B0502040204020203" pitchFamily="34" charset="0"/>
              </a:rPr>
              <a:t>Hyper-threading</a:t>
            </a:r>
          </a:p>
          <a:p>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Memory (RAM)</a:t>
            </a:r>
          </a:p>
          <a:p>
            <a:pPr lvl="1"/>
            <a:r>
              <a:rPr lang="en-US" sz="1900" dirty="0" smtClean="0">
                <a:solidFill>
                  <a:schemeClr val="accent6">
                    <a:lumMod val="60000"/>
                    <a:lumOff val="40000"/>
                  </a:schemeClr>
                </a:solidFill>
                <a:latin typeface="Segoe UI" panose="020B0502040204020203" pitchFamily="34" charset="0"/>
                <a:cs typeface="Segoe UI" panose="020B0502040204020203" pitchFamily="34" charset="0"/>
              </a:rPr>
              <a:t>Random Access Memory</a:t>
            </a:r>
          </a:p>
          <a:p>
            <a:r>
              <a:rPr lang="en-US" sz="2300" dirty="0" smtClean="0">
                <a:solidFill>
                  <a:schemeClr val="accent6">
                    <a:lumMod val="60000"/>
                    <a:lumOff val="40000"/>
                  </a:schemeClr>
                </a:solidFill>
                <a:latin typeface="Segoe UI" panose="020B0502040204020203" pitchFamily="34" charset="0"/>
                <a:cs typeface="Segoe UI" panose="020B0502040204020203" pitchFamily="34" charset="0"/>
              </a:rPr>
              <a:t>Non-Uniform Memory Access (NUMA)</a:t>
            </a:r>
          </a:p>
          <a:p>
            <a:endParaRPr lang="en-US" sz="2300" dirty="0" smtClean="0">
              <a:solidFill>
                <a:schemeClr val="accent6">
                  <a:lumMod val="60000"/>
                  <a:lumOff val="40000"/>
                </a:schemeClr>
              </a:solidFill>
              <a:latin typeface="Segoe UI" panose="020B0502040204020203" pitchFamily="34" charset="0"/>
              <a:cs typeface="Segoe UI" panose="020B0502040204020203" pitchFamily="34" charset="0"/>
            </a:endParaRPr>
          </a:p>
          <a:p>
            <a:endParaRPr lang="en-US" sz="2300" dirty="0" smtClean="0">
              <a:solidFill>
                <a:schemeClr val="accent6">
                  <a:lumMod val="60000"/>
                  <a:lumOff val="40000"/>
                </a:schemeClr>
              </a:solidFill>
              <a:latin typeface="Segoe UI" panose="020B0502040204020203" pitchFamily="34" charset="0"/>
              <a:cs typeface="Segoe UI" panose="020B0502040204020203" pitchFamily="34" charset="0"/>
            </a:endParaRPr>
          </a:p>
          <a:p>
            <a:endParaRPr lang="en-US" sz="2300" dirty="0">
              <a:solidFill>
                <a:schemeClr val="accent6">
                  <a:lumMod val="60000"/>
                  <a:lumOff val="40000"/>
                </a:schemeClr>
              </a:solidFill>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0696" y="2339180"/>
            <a:ext cx="4995191" cy="2443131"/>
          </a:xfrm>
        </p:spPr>
      </p:pic>
    </p:spTree>
    <p:extLst>
      <p:ext uri="{BB962C8B-B14F-4D97-AF65-F5344CB8AC3E}">
        <p14:creationId xmlns:p14="http://schemas.microsoft.com/office/powerpoint/2010/main" val="38876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6">
                    <a:lumMod val="60000"/>
                    <a:lumOff val="40000"/>
                  </a:schemeClr>
                </a:solidFill>
                <a:latin typeface="Segoe UI" panose="020B0502040204020203" pitchFamily="34" charset="0"/>
                <a:cs typeface="Segoe UI" panose="020B0502040204020203" pitchFamily="34" charset="0"/>
              </a:rPr>
              <a:t>Server Storage</a:t>
            </a:r>
            <a:endParaRPr lang="en-US" dirty="0">
              <a:solidFill>
                <a:schemeClr val="accent6">
                  <a:lumMod val="60000"/>
                  <a:lumOff val="40000"/>
                </a:schemeClr>
              </a:solidFill>
              <a:latin typeface="Segoe UI" panose="020B0502040204020203" pitchFamily="34" charset="0"/>
              <a:cs typeface="Segoe UI" panose="020B0502040204020203" pitchFamily="34" charset="0"/>
            </a:endParaRPr>
          </a:p>
        </p:txBody>
      </p:sp>
      <p:sp>
        <p:nvSpPr>
          <p:cNvPr id="6" name="Content Placeholder 5"/>
          <p:cNvSpPr>
            <a:spLocks noGrp="1"/>
          </p:cNvSpPr>
          <p:nvPr>
            <p:ph idx="1"/>
          </p:nvPr>
        </p:nvSpPr>
        <p:spPr/>
        <p:txBody>
          <a:bodyPr>
            <a:normAutofit lnSpcReduction="10000"/>
          </a:bodyPr>
          <a:lstStyle/>
          <a:p>
            <a:r>
              <a:rPr lang="en-US" dirty="0" smtClean="0">
                <a:solidFill>
                  <a:schemeClr val="accent6">
                    <a:lumMod val="60000"/>
                    <a:lumOff val="40000"/>
                  </a:schemeClr>
                </a:solidFill>
                <a:latin typeface="Segoe UI" panose="020B0502040204020203" pitchFamily="34" charset="0"/>
                <a:cs typeface="Segoe UI" panose="020B0502040204020203" pitchFamily="34" charset="0"/>
              </a:rPr>
              <a:t>Local Storage</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Controller in server</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Disk in server</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Configured at server level</a:t>
            </a:r>
          </a:p>
          <a:p>
            <a:pPr lvl="1"/>
            <a:r>
              <a:rPr lang="en-US" dirty="0" smtClean="0">
                <a:solidFill>
                  <a:schemeClr val="accent6">
                    <a:lumMod val="60000"/>
                    <a:lumOff val="40000"/>
                  </a:schemeClr>
                </a:solidFill>
                <a:latin typeface="Segoe UI" panose="020B0502040204020203" pitchFamily="34" charset="0"/>
                <a:cs typeface="Segoe UI" panose="020B0502040204020203" pitchFamily="34" charset="0"/>
              </a:rPr>
              <a:t>Typically in Redundant Array of Inexpensive Disks (RAID)</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RAID 0 – striping no parity</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RAID 1 – mirror</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RAID 5 – striping with parity</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RAID 10 – mirror of stripes</a:t>
            </a:r>
          </a:p>
          <a:p>
            <a:pPr lvl="1"/>
            <a:r>
              <a:rPr lang="en-US" dirty="0">
                <a:solidFill>
                  <a:schemeClr val="accent6">
                    <a:lumMod val="60000"/>
                    <a:lumOff val="40000"/>
                  </a:schemeClr>
                </a:solidFill>
                <a:latin typeface="Segoe UI" panose="020B0502040204020203" pitchFamily="34" charset="0"/>
                <a:cs typeface="Segoe UI" panose="020B0502040204020203" pitchFamily="34" charset="0"/>
              </a:rPr>
              <a:t>Peripheral Component Interconnect </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Express (</a:t>
            </a:r>
            <a:r>
              <a:rPr lang="en-US" dirty="0" err="1" smtClean="0">
                <a:solidFill>
                  <a:schemeClr val="accent6">
                    <a:lumMod val="60000"/>
                    <a:lumOff val="40000"/>
                  </a:schemeClr>
                </a:solidFill>
                <a:latin typeface="Segoe UI" panose="020B0502040204020203" pitchFamily="34" charset="0"/>
                <a:cs typeface="Segoe UI" panose="020B0502040204020203" pitchFamily="34" charset="0"/>
              </a:rPr>
              <a:t>PCIe</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a:t>
            </a:r>
          </a:p>
          <a:p>
            <a:pPr lvl="2"/>
            <a:r>
              <a:rPr lang="en-US" dirty="0" smtClean="0">
                <a:solidFill>
                  <a:schemeClr val="accent6">
                    <a:lumMod val="60000"/>
                    <a:lumOff val="40000"/>
                  </a:schemeClr>
                </a:solidFill>
                <a:latin typeface="Segoe UI" panose="020B0502040204020203" pitchFamily="34" charset="0"/>
                <a:cs typeface="Segoe UI" panose="020B0502040204020203" pitchFamily="34" charset="0"/>
              </a:rPr>
              <a:t>Slot on motherboard</a:t>
            </a:r>
          </a:p>
          <a:p>
            <a:pPr lvl="2"/>
            <a:r>
              <a:rPr lang="en-US" dirty="0" err="1" smtClean="0">
                <a:solidFill>
                  <a:schemeClr val="accent6">
                    <a:lumMod val="60000"/>
                    <a:lumOff val="40000"/>
                  </a:schemeClr>
                </a:solidFill>
                <a:latin typeface="Segoe UI" panose="020B0502040204020203" pitchFamily="34" charset="0"/>
                <a:cs typeface="Segoe UI" panose="020B0502040204020203" pitchFamily="34" charset="0"/>
              </a:rPr>
              <a:t>PCIe</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 flash disk (example </a:t>
            </a:r>
            <a:r>
              <a:rPr lang="en-US" dirty="0" err="1" smtClean="0">
                <a:solidFill>
                  <a:schemeClr val="accent6">
                    <a:lumMod val="60000"/>
                    <a:lumOff val="40000"/>
                  </a:schemeClr>
                </a:solidFill>
                <a:latin typeface="Segoe UI" panose="020B0502040204020203" pitchFamily="34" charset="0"/>
                <a:cs typeface="Segoe UI" panose="020B0502040204020203" pitchFamily="34" charset="0"/>
              </a:rPr>
              <a:t>FusionIO</a:t>
            </a:r>
            <a:r>
              <a:rPr lang="en-US" dirty="0" smtClean="0">
                <a:solidFill>
                  <a:schemeClr val="accent6">
                    <a:lumMod val="60000"/>
                    <a:lumOff val="40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84428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8D08D"/>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6164</TotalTime>
  <Words>750</Words>
  <Application>Microsoft Office PowerPoint</Application>
  <PresentationFormat>Widescreen</PresentationFormat>
  <Paragraphs>189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Infrastructure for the DBA: An Introduction</vt:lpstr>
      <vt:lpstr>Agenda</vt:lpstr>
      <vt:lpstr>Who am I?</vt:lpstr>
      <vt:lpstr>Network Terms</vt:lpstr>
      <vt:lpstr>Network Devices</vt:lpstr>
      <vt:lpstr>Network Services</vt:lpstr>
      <vt:lpstr>Wires vs. Radios</vt:lpstr>
      <vt:lpstr>Server Hardware</vt:lpstr>
      <vt:lpstr>Server Storage</vt:lpstr>
      <vt:lpstr>Attached Server Storage</vt:lpstr>
      <vt:lpstr>Virtualization</vt:lpstr>
      <vt:lpstr>Cloud</vt:lpstr>
      <vt:lpstr>Cloud</vt:lpstr>
      <vt:lpstr>Active Directory</vt:lpstr>
      <vt:lpstr>Active Directory</vt:lpstr>
      <vt:lpstr>Windows Server</vt:lpstr>
      <vt:lpstr>Anti-Virus</vt:lpstr>
      <vt:lpstr>Questions?</vt:lpstr>
    </vt:vector>
  </TitlesOfParts>
  <Company>Blue Chip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DBA 102:NOW WHAT</dc:title>
  <dc:creator>Peter Shore</dc:creator>
  <cp:lastModifiedBy>Peter Shore</cp:lastModifiedBy>
  <cp:revision>61</cp:revision>
  <dcterms:created xsi:type="dcterms:W3CDTF">2016-01-20T02:35:18Z</dcterms:created>
  <dcterms:modified xsi:type="dcterms:W3CDTF">2016-03-05T07:24:15Z</dcterms:modified>
</cp:coreProperties>
</file>