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7"/>
  </p:notesMasterIdLst>
  <p:handoutMasterIdLst>
    <p:handoutMasterId r:id="rId28"/>
  </p:handoutMasterIdLst>
  <p:sldIdLst>
    <p:sldId id="349" r:id="rId2"/>
    <p:sldId id="290" r:id="rId3"/>
    <p:sldId id="283" r:id="rId4"/>
    <p:sldId id="291" r:id="rId5"/>
    <p:sldId id="292" r:id="rId6"/>
    <p:sldId id="331" r:id="rId7"/>
    <p:sldId id="297" r:id="rId8"/>
    <p:sldId id="311" r:id="rId9"/>
    <p:sldId id="338" r:id="rId10"/>
    <p:sldId id="305" r:id="rId11"/>
    <p:sldId id="299" r:id="rId12"/>
    <p:sldId id="301" r:id="rId13"/>
    <p:sldId id="351" r:id="rId14"/>
    <p:sldId id="306" r:id="rId15"/>
    <p:sldId id="315" r:id="rId16"/>
    <p:sldId id="352" r:id="rId17"/>
    <p:sldId id="318" r:id="rId18"/>
    <p:sldId id="345" r:id="rId19"/>
    <p:sldId id="346" r:id="rId20"/>
    <p:sldId id="347" r:id="rId21"/>
    <p:sldId id="348" r:id="rId22"/>
    <p:sldId id="353" r:id="rId23"/>
    <p:sldId id="322" r:id="rId24"/>
    <p:sldId id="354" r:id="rId25"/>
    <p:sldId id="35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349"/>
            <p14:sldId id="290"/>
            <p14:sldId id="283"/>
            <p14:sldId id="291"/>
            <p14:sldId id="292"/>
            <p14:sldId id="331"/>
            <p14:sldId id="297"/>
            <p14:sldId id="311"/>
            <p14:sldId id="338"/>
            <p14:sldId id="305"/>
            <p14:sldId id="299"/>
            <p14:sldId id="301"/>
            <p14:sldId id="351"/>
            <p14:sldId id="306"/>
            <p14:sldId id="315"/>
            <p14:sldId id="352"/>
            <p14:sldId id="318"/>
            <p14:sldId id="345"/>
            <p14:sldId id="346"/>
            <p14:sldId id="347"/>
            <p14:sldId id="348"/>
            <p14:sldId id="353"/>
            <p14:sldId id="322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1F5"/>
    <a:srgbClr val="05F170"/>
    <a:srgbClr val="E8F0F0"/>
    <a:srgbClr val="DAF5FE"/>
    <a:srgbClr val="E8F5FC"/>
    <a:srgbClr val="20254C"/>
    <a:srgbClr val="252B59"/>
    <a:srgbClr val="05A37D"/>
    <a:srgbClr val="06D4A3"/>
    <a:srgbClr val="92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7586" autoAdjust="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Content Placeholder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6858001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233333"/>
            <a:ext cx="2825749" cy="55033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lvl="0" indent="0" algn="r">
              <a:spcBef>
                <a:spcPct val="20000"/>
              </a:spcBef>
              <a:buFont typeface="Arial"/>
              <a:buNone/>
            </a:pPr>
            <a:r>
              <a:rPr lang="en-US" sz="1400" dirty="0" smtClean="0">
                <a:solidFill>
                  <a:schemeClr val="bg1"/>
                </a:solidFill>
                <a:cs typeface="Segoe UI Light"/>
              </a:rPr>
              <a:t>October 15-18, 2013</a:t>
            </a:r>
            <a:br>
              <a:rPr lang="en-US" sz="1400" dirty="0" smtClean="0">
                <a:solidFill>
                  <a:schemeClr val="bg1"/>
                </a:solidFill>
                <a:cs typeface="Segoe UI Light"/>
              </a:rPr>
            </a:br>
            <a:r>
              <a:rPr lang="en-US" sz="1400" dirty="0" smtClean="0">
                <a:solidFill>
                  <a:schemeClr val="bg1"/>
                </a:solidFill>
                <a:cs typeface="Segoe UI Light"/>
              </a:rPr>
              <a:t>Charlotte, NC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416" y="296334"/>
            <a:ext cx="3301999" cy="33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4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820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82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838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528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011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0714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4169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3448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634" y="29914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Title Styling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673685"/>
            <a:ext cx="495344" cy="19468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34634" y="1406333"/>
            <a:ext cx="8229600" cy="462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295275" lvl="2" indent="-295275">
              <a:buNone/>
            </a:pPr>
            <a:r>
              <a:rPr lang="en-US" sz="2400" dirty="0" smtClean="0">
                <a:solidFill>
                  <a:schemeClr val="accent4"/>
                </a:solidFill>
              </a:rPr>
              <a:t>Heading One Style 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75" lvl="2" indent="-295275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75" lvl="2" indent="-295275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Heading Two Style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75" lvl="2" indent="-295275">
              <a:buNone/>
            </a:pPr>
            <a:endParaRPr lang="en-US" sz="2000" dirty="0" smtClean="0">
              <a:solidFill>
                <a:schemeClr val="accent3"/>
              </a:solidFill>
            </a:endParaRPr>
          </a:p>
          <a:p>
            <a:pPr marL="295275" lvl="2" indent="-295275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HEADING THREE STYLE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4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68580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24250" y="1900064"/>
            <a:ext cx="5376333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lang="en-US" sz="4000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4543" y="2838100"/>
            <a:ext cx="5377153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233333"/>
            <a:ext cx="2825749" cy="55033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lvl="0" indent="0" algn="r">
              <a:spcBef>
                <a:spcPct val="20000"/>
              </a:spcBef>
              <a:buFont typeface="Arial"/>
              <a:buNone/>
            </a:pPr>
            <a:r>
              <a:rPr lang="en-US" sz="1400" dirty="0" smtClean="0">
                <a:solidFill>
                  <a:schemeClr val="bg1"/>
                </a:solidFill>
                <a:cs typeface="Segoe UI Light"/>
              </a:rPr>
              <a:t>October 15-18, 2013</a:t>
            </a:r>
            <a:br>
              <a:rPr lang="en-US" sz="1400" dirty="0" smtClean="0">
                <a:solidFill>
                  <a:schemeClr val="bg1"/>
                </a:solidFill>
                <a:cs typeface="Segoe UI Light"/>
              </a:rPr>
            </a:br>
            <a:r>
              <a:rPr lang="en-US" sz="1400" dirty="0" smtClean="0">
                <a:solidFill>
                  <a:schemeClr val="bg1"/>
                </a:solidFill>
                <a:cs typeface="Segoe UI Light"/>
              </a:rPr>
              <a:t>Charlotte, NC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416" y="296334"/>
            <a:ext cx="3301999" cy="33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59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24250" y="1900064"/>
            <a:ext cx="5376333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4000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4543" y="2838100"/>
            <a:ext cx="5377153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33333"/>
            <a:ext cx="2825749" cy="55033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lvl="0" indent="0" algn="r">
              <a:spcBef>
                <a:spcPct val="20000"/>
              </a:spcBef>
              <a:buFont typeface="Arial"/>
              <a:buNone/>
            </a:pPr>
            <a:r>
              <a:rPr lang="en-US" sz="1400" dirty="0" smtClean="0">
                <a:solidFill>
                  <a:schemeClr val="bg1"/>
                </a:solidFill>
                <a:cs typeface="Segoe UI Light"/>
              </a:rPr>
              <a:t>October 15-18, 2013</a:t>
            </a:r>
            <a:br>
              <a:rPr lang="en-US" sz="1400" dirty="0" smtClean="0">
                <a:solidFill>
                  <a:schemeClr val="bg1"/>
                </a:solidFill>
                <a:cs typeface="Segoe UI Light"/>
              </a:rPr>
            </a:br>
            <a:r>
              <a:rPr lang="en-US" sz="1400" dirty="0" smtClean="0">
                <a:solidFill>
                  <a:schemeClr val="bg1"/>
                </a:solidFill>
                <a:cs typeface="Segoe UI Light"/>
              </a:rPr>
              <a:t>Charlotte, NC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416" y="296334"/>
            <a:ext cx="3301999" cy="33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673685"/>
            <a:ext cx="495344" cy="19468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423834"/>
            <a:ext cx="8242300" cy="4695825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634" y="29914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Title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5" y="1465865"/>
            <a:ext cx="4040859" cy="409575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4" y="1465865"/>
            <a:ext cx="4040859" cy="409575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968865"/>
            <a:ext cx="4038600" cy="4015650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673685"/>
            <a:ext cx="495344" cy="19468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34634" y="29914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for code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662029"/>
            <a:ext cx="8229600" cy="462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673685"/>
            <a:ext cx="495344" cy="19468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accent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672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48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450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3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695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906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465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5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649" r:id="rId19"/>
    <p:sldLayoutId id="2147483658" r:id="rId20"/>
    <p:sldLayoutId id="2147483650" r:id="rId21"/>
    <p:sldLayoutId id="2147483652" r:id="rId22"/>
    <p:sldLayoutId id="2147483657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2463" y="2795155"/>
            <a:ext cx="4232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Introduction to</a:t>
            </a:r>
            <a:br>
              <a:rPr lang="en-US" sz="3600" dirty="0" smtClean="0"/>
            </a:br>
            <a:r>
              <a:rPr lang="en-US" sz="3600" dirty="0" smtClean="0"/>
              <a:t>Window Functions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322744" y="4665518"/>
            <a:ext cx="2869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Kathi Kellenberger, MVP</a:t>
            </a:r>
            <a:br>
              <a:rPr lang="en-US" dirty="0" smtClean="0"/>
            </a:br>
            <a:r>
              <a:rPr lang="en-US" dirty="0" smtClean="0"/>
              <a:t>Linchpin People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auntkathisql.com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5" y="5282541"/>
            <a:ext cx="801884" cy="12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52" y="808294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Window aggregate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4634" y="2767542"/>
            <a:ext cx="8229600" cy="4621410"/>
          </a:xfrm>
        </p:spPr>
        <p:txBody>
          <a:bodyPr/>
          <a:lstStyle/>
          <a:p>
            <a:pPr marL="295275" lvl="2" indent="-295275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Your favorite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aggregates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with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GROUP BY</a:t>
            </a:r>
          </a:p>
          <a:p>
            <a:pPr marL="295275" lvl="2" indent="-295275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aggregate function to a non-aggregate query</a:t>
            </a:r>
          </a:p>
          <a:p>
            <a:pPr marL="295275" lvl="2" indent="-295275"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 over the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window: the entire result set or partition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Pre-2012 functionality NOT optimized for performance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8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43" y="679573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Window aggregate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65441"/>
              </p:ext>
            </p:extLst>
          </p:nvPr>
        </p:nvGraphicFramePr>
        <p:xfrm>
          <a:off x="1124116" y="2138680"/>
          <a:ext cx="5943536" cy="4719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58572"/>
                <a:gridCol w="1153391"/>
                <a:gridCol w="1236518"/>
                <a:gridCol w="1995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TotalDue</a:t>
                      </a:r>
                      <a:r>
                        <a:rPr lang="en-US" baseline="0" dirty="0" smtClean="0"/>
                        <a:t>) Over()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>
            <a:off x="4254097" y="2856770"/>
            <a:ext cx="399246" cy="400123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814035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Window aggregate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40145"/>
              </p:ext>
            </p:extLst>
          </p:nvPr>
        </p:nvGraphicFramePr>
        <p:xfrm>
          <a:off x="824001" y="2256204"/>
          <a:ext cx="7076145" cy="4993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55576"/>
                <a:gridCol w="1373183"/>
                <a:gridCol w="1280832"/>
                <a:gridCol w="2566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Sum(</a:t>
                      </a:r>
                      <a:r>
                        <a:rPr lang="en-US" dirty="0" err="1" smtClean="0"/>
                        <a:t>TotalDue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Over(Partition by </a:t>
                      </a:r>
                      <a:r>
                        <a:rPr lang="en-US" baseline="0" dirty="0" err="1" smtClean="0"/>
                        <a:t>CustomerID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2400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2400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2400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1797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1797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1797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76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4666129" y="3213118"/>
            <a:ext cx="399246" cy="9463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Aggregates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06" y="687287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2012 enhancements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4634" y="2478084"/>
            <a:ext cx="8229600" cy="4621410"/>
          </a:xfrm>
        </p:spPr>
        <p:txBody>
          <a:bodyPr/>
          <a:lstStyle/>
          <a:p>
            <a:pPr marL="295275" lvl="2" indent="-295275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 BY clause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added to window 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aggregates</a:t>
            </a:r>
          </a:p>
          <a:p>
            <a:pPr marL="295275" lvl="2" indent="-295275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 optimization</a:t>
            </a:r>
          </a:p>
          <a:p>
            <a:pPr marL="295275" lvl="2" indent="-295275"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 further define the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 with ROWS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RANGE: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FRAMING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06" y="2862137"/>
            <a:ext cx="1930341" cy="44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634" y="839467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Window aggregate ORDER BY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65149"/>
              </p:ext>
            </p:extLst>
          </p:nvPr>
        </p:nvGraphicFramePr>
        <p:xfrm>
          <a:off x="1006148" y="2361947"/>
          <a:ext cx="6920280" cy="4719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4419"/>
                <a:gridCol w="1173449"/>
                <a:gridCol w="1406477"/>
                <a:gridCol w="28159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Sum(</a:t>
                      </a:r>
                      <a:r>
                        <a:rPr lang="en-US" dirty="0" err="1" smtClean="0"/>
                        <a:t>TotalDue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Over(Order by </a:t>
                      </a:r>
                      <a:r>
                        <a:rPr lang="en-US" baseline="0" dirty="0" err="1" smtClean="0"/>
                        <a:t>OrderID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583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2583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2883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3557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3633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3867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4756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4990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Total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6" y="720533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FRAME: ROWS and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69716" y="2163568"/>
            <a:ext cx="8229600" cy="4621410"/>
          </a:xfrm>
        </p:spPr>
        <p:txBody>
          <a:bodyPr/>
          <a:lstStyle/>
          <a:p>
            <a:pPr marL="295275" lvl="2" indent="-295275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Further define window </a:t>
            </a:r>
            <a:b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Terms</a:t>
            </a:r>
          </a:p>
          <a:p>
            <a:pPr marL="295275" lvl="2" indent="-295275">
              <a:spcBef>
                <a:spcPts val="0"/>
              </a:spcBef>
              <a:buClr>
                <a:srgbClr val="2098D5"/>
              </a:buClr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UNBOUNDED PRECEDING</a:t>
            </a:r>
          </a:p>
          <a:p>
            <a:pPr marL="295275" lvl="2" indent="-295275">
              <a:spcBef>
                <a:spcPts val="0"/>
              </a:spcBef>
              <a:buClr>
                <a:srgbClr val="2098D5"/>
              </a:buClr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UNBOUNDED FOLLOWING</a:t>
            </a:r>
          </a:p>
          <a:p>
            <a:pPr marL="295275" lvl="2" indent="-295275">
              <a:spcBef>
                <a:spcPts val="0"/>
              </a:spcBef>
              <a:buClr>
                <a:srgbClr val="2098D5"/>
              </a:buClr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ROW</a:t>
            </a:r>
          </a:p>
          <a:p>
            <a:pPr marL="295275" lvl="2" indent="-295275">
              <a:spcBef>
                <a:spcPts val="0"/>
              </a:spcBef>
              <a:buClr>
                <a:srgbClr val="2098D5"/>
              </a:buClr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 PRECEDING</a:t>
            </a:r>
          </a:p>
          <a:p>
            <a:pPr marL="295275" lvl="2" indent="-295275">
              <a:spcBef>
                <a:spcPts val="0"/>
              </a:spcBef>
              <a:buClr>
                <a:srgbClr val="2098D5"/>
              </a:buClr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 FOLLOWING</a:t>
            </a:r>
          </a:p>
          <a:p>
            <a:pPr marL="295275" lvl="2" indent="-295275">
              <a:spcBef>
                <a:spcPts val="0"/>
              </a:spcBef>
              <a:buClr>
                <a:srgbClr val="2098D5"/>
              </a:buClr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Clr>
                <a:srgbClr val="2098D5"/>
              </a:buClr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RANGE is not fully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implemented</a:t>
            </a:r>
            <a:b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can hurt performance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Clr>
                <a:srgbClr val="2098D5"/>
              </a:buClr>
              <a:buNone/>
            </a:pPr>
            <a:endParaRPr lang="en-US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95275" lvl="2" indent="-295275">
              <a:spcBef>
                <a:spcPts val="0"/>
              </a:spcBef>
              <a:buClr>
                <a:srgbClr val="2098D5"/>
              </a:buClr>
              <a:buNone/>
            </a:pP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95275" lvl="2" indent="-295275">
              <a:spcBef>
                <a:spcPts val="0"/>
              </a:spcBef>
              <a:buClr>
                <a:srgbClr val="2098D5"/>
              </a:buClr>
              <a:buNone/>
            </a:pPr>
            <a:endParaRPr lang="en-US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400" dirty="0" smtClean="0">
              <a:solidFill>
                <a:schemeClr val="accent6"/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10" y="2329559"/>
            <a:ext cx="260908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707" y="849858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9039" y="2403860"/>
            <a:ext cx="8229600" cy="4621410"/>
          </a:xfrm>
        </p:spPr>
        <p:txBody>
          <a:bodyPr/>
          <a:lstStyle/>
          <a:p>
            <a:r>
              <a:rPr lang="en-US" sz="2800" dirty="0" smtClean="0"/>
              <a:t>Rows between </a:t>
            </a:r>
          </a:p>
          <a:p>
            <a:r>
              <a:rPr lang="en-US" sz="2800" dirty="0" smtClean="0"/>
              <a:t>unbounded </a:t>
            </a:r>
            <a:br>
              <a:rPr lang="en-US" sz="2800" dirty="0" smtClean="0"/>
            </a:br>
            <a:r>
              <a:rPr lang="en-US" sz="2800" dirty="0" smtClean="0"/>
              <a:t>preceding and </a:t>
            </a:r>
          </a:p>
          <a:p>
            <a:r>
              <a:rPr lang="en-US" sz="2800" dirty="0" smtClean="0"/>
              <a:t>current row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39" y="2251411"/>
            <a:ext cx="4219048" cy="45904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644736" y="3941569"/>
            <a:ext cx="2758903" cy="2732116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06" y="768074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1677" y="2424641"/>
            <a:ext cx="8229600" cy="4621410"/>
          </a:xfrm>
        </p:spPr>
        <p:txBody>
          <a:bodyPr/>
          <a:lstStyle/>
          <a:p>
            <a:r>
              <a:rPr lang="en-US" sz="2800" dirty="0" smtClean="0"/>
              <a:t>Rows between </a:t>
            </a:r>
          </a:p>
          <a:p>
            <a:r>
              <a:rPr lang="en-US" sz="2800" dirty="0" smtClean="0"/>
              <a:t>current row </a:t>
            </a:r>
            <a:br>
              <a:rPr lang="en-US" sz="2800" dirty="0" smtClean="0"/>
            </a:br>
            <a:r>
              <a:rPr lang="en-US" sz="2800" dirty="0" smtClean="0"/>
              <a:t>and unbounded </a:t>
            </a:r>
          </a:p>
          <a:p>
            <a:r>
              <a:rPr lang="en-US" sz="2800" dirty="0" smtClean="0"/>
              <a:t>following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6" y="2267524"/>
            <a:ext cx="4219048" cy="45904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7190509" y="2722418"/>
            <a:ext cx="1473725" cy="1309255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5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60249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5275" lvl="2" indent="-295275">
              <a:spcBef>
                <a:spcPts val="0"/>
              </a:spcBef>
              <a:buNone/>
            </a:pPr>
            <a:endParaRPr lang="en-US" sz="2800" dirty="0" smtClean="0">
              <a:solidFill>
                <a:schemeClr val="accent4"/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800" dirty="0" smtClean="0">
              <a:solidFill>
                <a:schemeClr val="accent4"/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2005: Window functions introduced 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2012: Window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enhanced</a:t>
            </a: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82" y="2092133"/>
            <a:ext cx="2778952" cy="41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94" y="948095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894" y="2705197"/>
            <a:ext cx="8229600" cy="4621410"/>
          </a:xfrm>
        </p:spPr>
        <p:txBody>
          <a:bodyPr/>
          <a:lstStyle/>
          <a:p>
            <a:r>
              <a:rPr lang="en-US" sz="2800" dirty="0" smtClean="0"/>
              <a:t>Rows between </a:t>
            </a:r>
          </a:p>
          <a:p>
            <a:r>
              <a:rPr lang="en-US" sz="2800" dirty="0" smtClean="0"/>
              <a:t>2 preceding and </a:t>
            </a:r>
            <a:br>
              <a:rPr lang="en-US" sz="2800" dirty="0" smtClean="0"/>
            </a:br>
            <a:r>
              <a:rPr lang="en-US" sz="2800" dirty="0" smtClean="0"/>
              <a:t>current row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694" y="1406333"/>
            <a:ext cx="4219048" cy="45904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941127" y="3106882"/>
            <a:ext cx="665018" cy="716974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42" y="980307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4634" y="2611680"/>
            <a:ext cx="8229600" cy="4621410"/>
          </a:xfrm>
        </p:spPr>
        <p:txBody>
          <a:bodyPr/>
          <a:lstStyle/>
          <a:p>
            <a:r>
              <a:rPr lang="en-US" sz="2800" dirty="0" smtClean="0"/>
              <a:t>Rows between </a:t>
            </a:r>
          </a:p>
          <a:p>
            <a:r>
              <a:rPr lang="en-US" sz="2800" dirty="0" smtClean="0"/>
              <a:t>5 preceding</a:t>
            </a:r>
            <a:br>
              <a:rPr lang="en-US" sz="2800" dirty="0" smtClean="0"/>
            </a:br>
            <a:r>
              <a:rPr lang="en-US" sz="2800" dirty="0" smtClean="0"/>
              <a:t>and 2 following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67" y="2267524"/>
            <a:ext cx="4219048" cy="45904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047509" y="3472871"/>
            <a:ext cx="1938478" cy="192914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452" y="636152"/>
            <a:ext cx="6343672" cy="7098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Analytic </a:t>
            </a:r>
            <a:r>
              <a:rPr lang="en-US" dirty="0"/>
              <a:t>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22" y="2772756"/>
            <a:ext cx="2826327" cy="234003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6249" y="3480954"/>
            <a:ext cx="7514035" cy="234315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LAG() and LEAD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sz="1800" dirty="0" smtClean="0"/>
              <a:t>Look </a:t>
            </a:r>
            <a:r>
              <a:rPr lang="en-US" sz="1800" dirty="0"/>
              <a:t>back or look forward</a:t>
            </a:r>
          </a:p>
          <a:p>
            <a:pPr marL="0" indent="0">
              <a:buNone/>
            </a:pPr>
            <a:r>
              <a:rPr lang="en-US" dirty="0"/>
              <a:t>FIRST_VALUE() and LAST_VALUE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sz="1800" dirty="0" smtClean="0"/>
              <a:t>The </a:t>
            </a:r>
            <a:r>
              <a:rPr lang="en-US" sz="1800" dirty="0"/>
              <a:t>very first or very last</a:t>
            </a:r>
          </a:p>
          <a:p>
            <a:pPr marL="0" indent="0">
              <a:buNone/>
            </a:pPr>
            <a:r>
              <a:rPr lang="en-US" dirty="0"/>
              <a:t>PERCENT_RANK() and CUME_DIST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sz="1800" dirty="0"/>
              <a:t>Calculate ranking</a:t>
            </a:r>
          </a:p>
          <a:p>
            <a:pPr marL="0" indent="0">
              <a:buNone/>
            </a:pPr>
            <a:r>
              <a:rPr lang="en-US" dirty="0"/>
              <a:t>PERCENTILE_DISC() and </a:t>
            </a:r>
            <a:r>
              <a:rPr lang="en-US" dirty="0" smtClean="0"/>
              <a:t>PERCENTILE_CONT()</a:t>
            </a:r>
            <a:br>
              <a:rPr lang="en-US" dirty="0" smtClean="0"/>
            </a:br>
            <a:r>
              <a:rPr lang="en-US" sz="1800" dirty="0"/>
              <a:t>Given a percent, find the value</a:t>
            </a:r>
          </a:p>
          <a:p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474"/>
          <a:stretch>
            <a:fillRect/>
          </a:stretch>
        </p:blipFill>
        <p:spPr>
          <a:xfrm>
            <a:off x="5160791" y="1115445"/>
            <a:ext cx="1394556" cy="210669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54449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https://www.pluralsight.com/courses/tsql-window-functions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791" y="4276550"/>
            <a:ext cx="1819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What are window functions?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Ranking functions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Window aggregates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2012 Enhancements: ORDER BY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2012 Enhancements: Framing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Analytic Functions</a:t>
            </a:r>
          </a:p>
          <a:p>
            <a:pPr lvl="1" indent="-342900">
              <a:buFont typeface="Arial"/>
              <a:buChar char="•"/>
            </a:pPr>
            <a:r>
              <a:rPr lang="en-US" sz="2000" dirty="0" smtClean="0"/>
              <a:t>Offset Functions</a:t>
            </a:r>
          </a:p>
          <a:p>
            <a:pPr lvl="1" indent="-342900">
              <a:buFont typeface="Arial"/>
              <a:buChar char="•"/>
            </a:pPr>
            <a:r>
              <a:rPr lang="en-US" sz="2000" dirty="0" smtClean="0"/>
              <a:t>Statistical Functions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714349" y="6429397"/>
            <a:ext cx="1822573" cy="231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HN" sz="917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Making Business Intelligent</a:t>
            </a:r>
          </a:p>
        </p:txBody>
      </p:sp>
    </p:spTree>
    <p:extLst>
      <p:ext uri="{BB962C8B-B14F-4D97-AF65-F5344CB8AC3E}">
        <p14:creationId xmlns:p14="http://schemas.microsoft.com/office/powerpoint/2010/main" val="42388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06" y="839467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What are window functions?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4634" y="2236590"/>
            <a:ext cx="8229600" cy="4621410"/>
          </a:xfrm>
        </p:spPr>
        <p:txBody>
          <a:bodyPr/>
          <a:lstStyle/>
          <a:p>
            <a:pPr marL="295275" lvl="2" indent="-295275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performs over a SET (window of the results)</a:t>
            </a: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identify a window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clause defines the window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put window functions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 and ORDER BY clauses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only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FROM, WHERE, GROUP BY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HAVING clauses operate BEFORE the window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</a:t>
            </a:r>
          </a:p>
          <a:p>
            <a:pPr marL="114300" lvl="1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Partitions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same as GROUP BY</a:t>
            </a: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251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07" y="720533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Ranking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4634" y="2149617"/>
            <a:ext cx="8229600" cy="4621410"/>
          </a:xfrm>
        </p:spPr>
        <p:txBody>
          <a:bodyPr/>
          <a:lstStyle/>
          <a:p>
            <a:pPr marL="295275" lvl="2" indent="-295275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Available since 2005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ROW_NUMBER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unique # over the window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Deals with ties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DENSE_RANK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Deals with ties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NTILE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Divide rows into buckets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dirty="0" smtClean="0">
              <a:solidFill>
                <a:schemeClr val="accent4"/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800" dirty="0" smtClean="0">
              <a:solidFill>
                <a:schemeClr val="accent4"/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800" dirty="0">
              <a:solidFill>
                <a:schemeClr val="accent4"/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800" dirty="0" smtClean="0">
              <a:solidFill>
                <a:schemeClr val="accent4"/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800" dirty="0">
              <a:solidFill>
                <a:schemeClr val="accent4"/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94" y="3073513"/>
            <a:ext cx="3901440" cy="25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52" y="720517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ROW_NUMBER()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65491"/>
              </p:ext>
            </p:extLst>
          </p:nvPr>
        </p:nvGraphicFramePr>
        <p:xfrm>
          <a:off x="903807" y="1853489"/>
          <a:ext cx="6774809" cy="4719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9746"/>
                <a:gridCol w="1174173"/>
                <a:gridCol w="924791"/>
                <a:gridCol w="30860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Row_Number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Over(Order by </a:t>
                      </a:r>
                      <a:r>
                        <a:rPr lang="en-US" baseline="0" dirty="0" err="1" smtClean="0"/>
                        <a:t>OrderID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5824909" y="2524261"/>
            <a:ext cx="399246" cy="400123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16" y="720517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ROW_NUMBER()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41849"/>
              </p:ext>
            </p:extLst>
          </p:nvPr>
        </p:nvGraphicFramePr>
        <p:xfrm>
          <a:off x="684016" y="1617545"/>
          <a:ext cx="7853679" cy="4993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1514"/>
                <a:gridCol w="1321192"/>
                <a:gridCol w="1198284"/>
                <a:gridCol w="35726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Row_Number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Over(Partition by </a:t>
                      </a:r>
                      <a:r>
                        <a:rPr lang="en-US" baseline="0" dirty="0" err="1" smtClean="0"/>
                        <a:t>CustomerID</a:t>
                      </a:r>
                      <a:r>
                        <a:rPr lang="en-US" baseline="0" dirty="0" smtClean="0"/>
                        <a:t> Order by </a:t>
                      </a:r>
                      <a:r>
                        <a:rPr lang="en-US" baseline="0" dirty="0" err="1" smtClean="0"/>
                        <a:t>OrderID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76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5484934" y="3688043"/>
            <a:ext cx="399246" cy="6825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08" y="2158045"/>
            <a:ext cx="2820899" cy="3949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06" y="92049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Ranking functions: Tuning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37207" y="2383078"/>
            <a:ext cx="8229600" cy="4621410"/>
          </a:xfrm>
        </p:spPr>
        <p:txBody>
          <a:bodyPr/>
          <a:lstStyle/>
          <a:p>
            <a:pPr marL="295275" lvl="2" indent="-295275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 Project Operator</a:t>
            </a: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Index: Partition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Order by +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Covering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is a filter,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filter columns first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Watch out for reverse direction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 different ordering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75" lvl="2" indent="-295275"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86" y="2383078"/>
            <a:ext cx="917476" cy="6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578</TotalTime>
  <Words>531</Words>
  <Application>Microsoft Office PowerPoint</Application>
  <PresentationFormat>On-screen Show (4:3)</PresentationFormat>
  <Paragraphs>368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Segoe</vt:lpstr>
      <vt:lpstr>Segoe UI Light</vt:lpstr>
      <vt:lpstr>Wingdings 3</vt:lpstr>
      <vt:lpstr>Ion Boardroom</vt:lpstr>
      <vt:lpstr>PowerPoint Presentation</vt:lpstr>
      <vt:lpstr>History</vt:lpstr>
      <vt:lpstr>Agenda</vt:lpstr>
      <vt:lpstr>What are window functions?</vt:lpstr>
      <vt:lpstr>Ranking functions</vt:lpstr>
      <vt:lpstr>ROW_NUMBER() example</vt:lpstr>
      <vt:lpstr>ROW_NUMBER() example</vt:lpstr>
      <vt:lpstr>Ranking functions: Tuning</vt:lpstr>
      <vt:lpstr>Ranking Functions</vt:lpstr>
      <vt:lpstr>Window aggregate functions</vt:lpstr>
      <vt:lpstr>Window aggregate example</vt:lpstr>
      <vt:lpstr>Window aggregate example</vt:lpstr>
      <vt:lpstr>Window Aggregates</vt:lpstr>
      <vt:lpstr>2012 enhancements</vt:lpstr>
      <vt:lpstr>Window aggregate ORDER BY example</vt:lpstr>
      <vt:lpstr>Running Total</vt:lpstr>
      <vt:lpstr>FRAME: ROWS and RANGE</vt:lpstr>
      <vt:lpstr>Framing</vt:lpstr>
      <vt:lpstr>Framing</vt:lpstr>
      <vt:lpstr>Framing</vt:lpstr>
      <vt:lpstr>Framing</vt:lpstr>
      <vt:lpstr>Framing</vt:lpstr>
      <vt:lpstr>The Analytic Functions</vt:lpstr>
      <vt:lpstr>Analytic Functions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Marcella McKeown</dc:creator>
  <cp:lastModifiedBy>Kathi Kellenberger</cp:lastModifiedBy>
  <cp:revision>72</cp:revision>
  <dcterms:created xsi:type="dcterms:W3CDTF">2013-07-12T19:46:42Z</dcterms:created>
  <dcterms:modified xsi:type="dcterms:W3CDTF">2016-03-05T14:37:51Z</dcterms:modified>
</cp:coreProperties>
</file>