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56" r:id="rId2"/>
    <p:sldId id="257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298" r:id="rId24"/>
    <p:sldId id="299" r:id="rId25"/>
    <p:sldId id="300" r:id="rId26"/>
    <p:sldId id="301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  <p:sldId id="268" r:id="rId38"/>
    <p:sldId id="269" r:id="rId39"/>
    <p:sldId id="270" r:id="rId40"/>
    <p:sldId id="271" r:id="rId41"/>
    <p:sldId id="272" r:id="rId42"/>
    <p:sldId id="289" r:id="rId43"/>
    <p:sldId id="274" r:id="rId44"/>
    <p:sldId id="275" r:id="rId45"/>
    <p:sldId id="276" r:id="rId46"/>
    <p:sldId id="279" r:id="rId47"/>
    <p:sldId id="280" r:id="rId48"/>
    <p:sldId id="281" r:id="rId49"/>
    <p:sldId id="282" r:id="rId50"/>
    <p:sldId id="283" r:id="rId51"/>
    <p:sldId id="284" r:id="rId52"/>
    <p:sldId id="287" r:id="rId53"/>
    <p:sldId id="288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60336-4CE9-4865-8304-0E44712940A4}" type="datetimeFigureOut">
              <a:rPr lang="bg-BG" smtClean="0"/>
              <a:pPr/>
              <a:t>29.5.2013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AF535-31B0-48BF-942D-0BE1740D5FCA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 noRot="1" noChangeAspect="1"/>
          </p:cNvSpPr>
          <p:nvPr>
            <p:ph type="body" idx="1"/>
          </p:nvPr>
        </p:nvSpPr>
        <p:spPr bwMode="auto">
          <a:noFill/>
        </p:spPr>
        <p:txBody>
          <a:bodyPr vert="horz" numCol="1" anchor="t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bg-BG" smtClean="0">
              <a:latin typeface="Liberation Sans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 noRot="1" noChangeAspect="1"/>
          </p:cNvSpPr>
          <p:nvPr>
            <p:ph type="body" idx="1"/>
          </p:nvPr>
        </p:nvSpPr>
        <p:spPr bwMode="auto">
          <a:noFill/>
        </p:spPr>
        <p:txBody>
          <a:bodyPr vert="horz" numCol="1" anchor="t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bg-BG" smtClean="0">
              <a:latin typeface="Liberation Sans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 noRot="1" noChangeAspect="1"/>
          </p:cNvSpPr>
          <p:nvPr>
            <p:ph type="body" idx="1"/>
          </p:nvPr>
        </p:nvSpPr>
        <p:spPr bwMode="auto">
          <a:noFill/>
        </p:spPr>
        <p:txBody>
          <a:bodyPr vert="horz" numCol="1" anchor="t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bg-BG" smtClean="0">
              <a:latin typeface="Liberation Sans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 noRot="1" noChangeAspect="1"/>
          </p:cNvSpPr>
          <p:nvPr>
            <p:ph type="body" idx="1"/>
          </p:nvPr>
        </p:nvSpPr>
        <p:spPr bwMode="auto">
          <a:noFill/>
        </p:spPr>
        <p:txBody>
          <a:bodyPr vert="horz" numCol="1" anchor="t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bg-BG" smtClean="0">
              <a:latin typeface="Liberation Sans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0236" y="694171"/>
            <a:ext cx="4437529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0236" y="694171"/>
            <a:ext cx="4437529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0236" y="694171"/>
            <a:ext cx="4437529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0236" y="694171"/>
            <a:ext cx="4437529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0236" y="694171"/>
            <a:ext cx="4437529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 noRot="1" noChangeAspect="1"/>
          </p:cNvSpPr>
          <p:nvPr>
            <p:ph type="body" idx="1"/>
          </p:nvPr>
        </p:nvSpPr>
        <p:spPr bwMode="auto">
          <a:noFill/>
        </p:spPr>
        <p:txBody>
          <a:bodyPr vert="horz" numCol="1" anchor="t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bg-BG" smtClean="0">
              <a:latin typeface="Liberation Sans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0236" y="694171"/>
            <a:ext cx="4437529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0236" y="694171"/>
            <a:ext cx="4437529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0236" y="694171"/>
            <a:ext cx="4437529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0236" y="694171"/>
            <a:ext cx="4437529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0236" y="694171"/>
            <a:ext cx="4437529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0236" y="694171"/>
            <a:ext cx="4437529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0236" y="694171"/>
            <a:ext cx="4437529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4E3DA4B-4837-4418-AABA-80F1E3111D6B}" type="slidenum">
              <a:rPr lang="en-US"/>
              <a:pPr/>
              <a:t>43</a:t>
            </a:fld>
            <a:endParaRPr lang="en-US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0BCC137-A92C-4129-8701-411648660E3A}" type="slidenum">
              <a:rPr lang="en-US"/>
              <a:pPr/>
              <a:t>44</a:t>
            </a:fld>
            <a:endParaRPr lang="en-US"/>
          </a:p>
        </p:txBody>
      </p:sp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 noRot="1" noChangeAspect="1"/>
          </p:cNvSpPr>
          <p:nvPr>
            <p:ph type="body" idx="1"/>
          </p:nvPr>
        </p:nvSpPr>
        <p:spPr bwMode="auto">
          <a:noFill/>
        </p:spPr>
        <p:txBody>
          <a:bodyPr vert="horz" numCol="1" anchor="t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bg-BG" smtClean="0">
              <a:latin typeface="Liberation Sans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0C30153-D9FE-4E2B-846A-F119CAF33651}" type="slidenum">
              <a:rPr lang="en-US"/>
              <a:pPr/>
              <a:t>45</a:t>
            </a:fld>
            <a:endParaRPr lang="en-US"/>
          </a:p>
        </p:txBody>
      </p:sp>
      <p:sp>
        <p:nvSpPr>
          <p:cNvPr id="20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BA461D1-2C66-4CF1-A94E-BBE630D93FAD}" type="slidenum">
              <a:rPr lang="en-US"/>
              <a:pPr/>
              <a:t>46</a:t>
            </a:fld>
            <a:endParaRPr lang="en-US"/>
          </a:p>
        </p:txBody>
      </p:sp>
      <p:sp>
        <p:nvSpPr>
          <p:cNvPr id="235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0CCFAB9-C482-4A9B-ACEC-6E7BE6125299}" type="slidenum">
              <a:rPr lang="en-US"/>
              <a:pPr/>
              <a:t>47</a:t>
            </a:fld>
            <a:endParaRPr lang="en-US"/>
          </a:p>
        </p:txBody>
      </p:sp>
      <p:sp>
        <p:nvSpPr>
          <p:cNvPr id="24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0C0082-2FE8-40B0-8F7E-A733F05DDFEC}" type="slidenum">
              <a:rPr lang="en-US"/>
              <a:pPr/>
              <a:t>48</a:t>
            </a:fld>
            <a:endParaRPr lang="en-US"/>
          </a:p>
        </p:txBody>
      </p:sp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D0A4D12-6546-4A4E-9D47-8C8B5E03A98C}" type="slidenum">
              <a:rPr lang="en-US"/>
              <a:pPr/>
              <a:t>49</a:t>
            </a:fld>
            <a:endParaRPr lang="en-US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5EA9A5B-4035-405D-8FE3-D290304F54F5}" type="slidenum">
              <a:rPr lang="en-US"/>
              <a:pPr/>
              <a:t>50</a:t>
            </a:fld>
            <a:endParaRPr lang="en-US"/>
          </a:p>
        </p:txBody>
      </p:sp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B9AB3A5-C821-400E-B5D0-C76DD4A86CFC}" type="slidenum">
              <a:rPr lang="en-US"/>
              <a:pPr/>
              <a:t>51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79300F-B7B5-4BA0-954E-D973635D5D73}" type="slidenum">
              <a:rPr lang="en-US"/>
              <a:pPr/>
              <a:t>52</a:t>
            </a:fld>
            <a:endParaRPr lang="en-US"/>
          </a:p>
        </p:txBody>
      </p:sp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7876D0E-D4E8-4A09-B652-A8F59EB0AE59}" type="slidenum">
              <a:rPr lang="en-US"/>
              <a:pPr/>
              <a:t>53</a:t>
            </a:fld>
            <a:endParaRPr lang="en-US"/>
          </a:p>
        </p:txBody>
      </p:sp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 noRot="1" noChangeAspect="1"/>
          </p:cNvSpPr>
          <p:nvPr>
            <p:ph type="body" idx="1"/>
          </p:nvPr>
        </p:nvSpPr>
        <p:spPr bwMode="auto">
          <a:noFill/>
        </p:spPr>
        <p:txBody>
          <a:bodyPr vert="horz" numCol="1" anchor="t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bg-BG" smtClean="0">
              <a:latin typeface="Liberation Sans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 noRot="1" noChangeAspect="1"/>
          </p:cNvSpPr>
          <p:nvPr>
            <p:ph type="body" idx="1"/>
          </p:nvPr>
        </p:nvSpPr>
        <p:spPr bwMode="auto">
          <a:noFill/>
        </p:spPr>
        <p:txBody>
          <a:bodyPr vert="horz" numCol="1" anchor="t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bg-BG" smtClean="0">
              <a:latin typeface="Liberation Sans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 noRot="1" noChangeAspect="1"/>
          </p:cNvSpPr>
          <p:nvPr>
            <p:ph type="body" idx="1"/>
          </p:nvPr>
        </p:nvSpPr>
        <p:spPr bwMode="auto">
          <a:noFill/>
        </p:spPr>
        <p:txBody>
          <a:bodyPr vert="horz" numCol="1" anchor="t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bg-BG" smtClean="0">
              <a:latin typeface="Liberation Sans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 noRot="1" noChangeAspect="1"/>
          </p:cNvSpPr>
          <p:nvPr>
            <p:ph type="body" idx="1"/>
          </p:nvPr>
        </p:nvSpPr>
        <p:spPr bwMode="auto">
          <a:noFill/>
        </p:spPr>
        <p:txBody>
          <a:bodyPr vert="horz" numCol="1" anchor="t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bg-BG" smtClean="0">
              <a:latin typeface="Liberation Sans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 noRot="1" noChangeAspect="1"/>
          </p:cNvSpPr>
          <p:nvPr>
            <p:ph type="body" idx="1"/>
          </p:nvPr>
        </p:nvSpPr>
        <p:spPr bwMode="auto">
          <a:noFill/>
        </p:spPr>
        <p:txBody>
          <a:bodyPr vert="horz" numCol="1" anchor="t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bg-BG" smtClean="0">
              <a:latin typeface="Liberation Sans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 noRot="1" noChangeAspect="1"/>
          </p:cNvSpPr>
          <p:nvPr>
            <p:ph type="body" idx="1"/>
          </p:nvPr>
        </p:nvSpPr>
        <p:spPr bwMode="auto">
          <a:noFill/>
        </p:spPr>
        <p:txBody>
          <a:bodyPr vert="horz" numCol="1" anchor="t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bg-BG" smtClean="0">
              <a:latin typeface="Liberation Sans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 tIns="41473" bIns="41473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6481" y="6247376"/>
            <a:ext cx="2128320" cy="470930"/>
          </a:xfrm>
        </p:spPr>
        <p:txBody>
          <a:bodyPr lIns="82945" tIns="41473" rIns="82945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7680" y="6247376"/>
            <a:ext cx="2897280" cy="470930"/>
          </a:xfrm>
        </p:spPr>
        <p:txBody>
          <a:bodyPr tIns="41473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6321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fld id="{BAD3165A-C40E-4207-86C9-36F23BD210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5/29/2013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mozilla.org/WebAP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ps/Manifes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ps/Manifes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firefox.com/developers/docs/quick_start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s.vid.ly/embeded.html?link=8k2n4w&amp;autoplay=false" TargetMode="External"/><Relationship Id="rId4" Type="http://schemas.openxmlformats.org/officeDocument/2006/relationships/hyperlink" Target="https://developer.mozilla.org/en-US/docs/Web/Apps/Publishing/Submitting_an_app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Firefox OS 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smtClean="0"/>
              <a:t>Prepared by</a:t>
            </a:r>
            <a:r>
              <a:rPr lang="bg-BG" b="1" smtClean="0"/>
              <a:t>:</a:t>
            </a:r>
            <a:endParaRPr lang="bg-BG" dirty="0" smtClean="0"/>
          </a:p>
          <a:p>
            <a:r>
              <a:rPr lang="en-US" dirty="0" err="1" smtClean="0"/>
              <a:t>Yavor</a:t>
            </a:r>
            <a:r>
              <a:rPr lang="en-US" dirty="0" smtClean="0"/>
              <a:t> </a:t>
            </a:r>
            <a:r>
              <a:rPr lang="en-US" dirty="0" err="1" smtClean="0"/>
              <a:t>Mihaylov</a:t>
            </a:r>
            <a:r>
              <a:rPr lang="en-US" dirty="0" smtClean="0"/>
              <a:t> FN: </a:t>
            </a:r>
            <a:r>
              <a:rPr lang="en-US" i="1" dirty="0" smtClean="0"/>
              <a:t>61528</a:t>
            </a:r>
            <a:endParaRPr lang="bg-BG" dirty="0" smtClean="0"/>
          </a:p>
          <a:p>
            <a:r>
              <a:rPr lang="en-US" dirty="0" err="1" smtClean="0"/>
              <a:t>Hristo</a:t>
            </a:r>
            <a:r>
              <a:rPr lang="en-US" dirty="0" smtClean="0"/>
              <a:t> Mohamed FN: </a:t>
            </a:r>
            <a:r>
              <a:rPr lang="en-US" i="1" dirty="0" smtClean="0"/>
              <a:t>61498</a:t>
            </a:r>
            <a:r>
              <a:rPr lang="en-US" dirty="0" smtClean="0"/>
              <a:t> </a:t>
            </a:r>
            <a:endParaRPr lang="bg-BG" dirty="0" smtClean="0"/>
          </a:p>
          <a:p>
            <a:r>
              <a:rPr lang="en-US" dirty="0" err="1" smtClean="0"/>
              <a:t>Lachezar</a:t>
            </a:r>
            <a:r>
              <a:rPr lang="en-US" dirty="0" smtClean="0"/>
              <a:t> </a:t>
            </a:r>
            <a:r>
              <a:rPr lang="en-US" dirty="0" err="1" smtClean="0"/>
              <a:t>Tsonov</a:t>
            </a:r>
            <a:r>
              <a:rPr lang="en-US" dirty="0" smtClean="0"/>
              <a:t> FN: </a:t>
            </a:r>
            <a:r>
              <a:rPr lang="en-US" i="1" dirty="0" smtClean="0"/>
              <a:t>61504</a:t>
            </a:r>
            <a:endParaRPr lang="bg-BG" dirty="0" smtClean="0"/>
          </a:p>
          <a:p>
            <a:r>
              <a:rPr lang="en-US" dirty="0" err="1" smtClean="0"/>
              <a:t>Georgi</a:t>
            </a:r>
            <a:r>
              <a:rPr lang="en-US" dirty="0" smtClean="0"/>
              <a:t> </a:t>
            </a:r>
            <a:r>
              <a:rPr lang="en-US" dirty="0" err="1" smtClean="0"/>
              <a:t>Antonov</a:t>
            </a:r>
            <a:r>
              <a:rPr lang="en-US" dirty="0" smtClean="0"/>
              <a:t> FN: </a:t>
            </a:r>
            <a:r>
              <a:rPr lang="en-US" i="1" dirty="0" smtClean="0"/>
              <a:t>61499</a:t>
            </a:r>
            <a:endParaRPr lang="bg-BG" dirty="0" smtClean="0"/>
          </a:p>
          <a:p>
            <a:endParaRPr lang="en-US" dirty="0" smtClean="0"/>
          </a:p>
          <a:p>
            <a:r>
              <a:rPr lang="en-US" dirty="0" smtClean="0"/>
              <a:t>Presentation for Operating Systems Course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Firefox OS Architecture</a:t>
            </a:r>
            <a:br>
              <a:rPr lang="bg-BG" dirty="0" smtClean="0"/>
            </a:b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 tIns="41473" bIns="41473">
            <a:normAutofit fontScale="90000"/>
          </a:bodyPr>
          <a:lstStyle/>
          <a:p>
            <a:r>
              <a:rPr lang="bg-BG" smtClean="0">
                <a:latin typeface="Liberation Sans" pitchFamily="34" charset="0"/>
              </a:rPr>
              <a:t>Firefox OS Architecture - Terminlogy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type="body" idx="1"/>
          </p:nvPr>
        </p:nvSpPr>
        <p:spPr bwMode="auto"/>
        <p:txBody>
          <a:bodyPr vert="horz" lIns="82945" tIns="41473" rIns="82945" bIns="41473" numCol="1" anchor="t" compatLnSpc="1">
            <a:prstTxWarp prst="textNoShape">
              <a:avLst/>
            </a:prstTxWarp>
          </a:bodyPr>
          <a:lstStyle/>
          <a:p>
            <a:r>
              <a:rPr lang="bg-BG" dirty="0" smtClean="0">
                <a:latin typeface="Liberation Sans" pitchFamily="34" charset="0"/>
              </a:rPr>
              <a:t>Gaia – the user interface of b2g, written in HTML, CSS and </a:t>
            </a:r>
            <a:r>
              <a:rPr lang="bg-BG" dirty="0" smtClean="0">
                <a:latin typeface="Liberation Sans" pitchFamily="34" charset="0"/>
              </a:rPr>
              <a:t>JavaScript</a:t>
            </a:r>
            <a:endParaRPr lang="en-US" dirty="0" smtClean="0">
              <a:latin typeface="Liberation Sans" pitchFamily="34" charset="0"/>
            </a:endParaRPr>
          </a:p>
          <a:p>
            <a:r>
              <a:rPr lang="bg-BG" dirty="0" smtClean="0">
                <a:latin typeface="Liberation Sans" pitchFamily="34" charset="0"/>
              </a:rPr>
              <a:t>Gecko </a:t>
            </a:r>
            <a:r>
              <a:rPr lang="bg-BG" dirty="0" smtClean="0">
                <a:latin typeface="Liberation Sans" pitchFamily="34" charset="0"/>
              </a:rPr>
              <a:t>– application runtime, implements Web </a:t>
            </a:r>
            <a:r>
              <a:rPr lang="bg-BG" dirty="0" smtClean="0">
                <a:latin typeface="Liberation Sans" pitchFamily="34" charset="0"/>
              </a:rPr>
              <a:t>stack</a:t>
            </a:r>
            <a:endParaRPr lang="en-US" dirty="0" smtClean="0">
              <a:latin typeface="Liberation Sans" pitchFamily="34" charset="0"/>
            </a:endParaRPr>
          </a:p>
          <a:p>
            <a:r>
              <a:rPr lang="bg-BG" dirty="0" smtClean="0">
                <a:latin typeface="Liberation Sans" pitchFamily="34" charset="0"/>
              </a:rPr>
              <a:t>Gonk </a:t>
            </a:r>
            <a:r>
              <a:rPr lang="bg-BG" dirty="0" smtClean="0">
                <a:latin typeface="Liberation Sans" pitchFamily="34" charset="0"/>
              </a:rPr>
              <a:t>– lower-level of b2g, consist Linux kernel and HAL (libusb, BlueZ ..). Simple Linux Distribution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/>
        <p:txBody>
          <a:bodyPr tIns="41473" bIns="41473"/>
          <a:lstStyle/>
          <a:p>
            <a:r>
              <a:rPr lang="bg-BG" smtClean="0">
                <a:latin typeface="Liberation Sans" pitchFamily="34" charset="0"/>
              </a:rPr>
              <a:t>Booting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type="body" idx="1"/>
          </p:nvPr>
        </p:nvSpPr>
        <p:spPr bwMode="auto">
          <a:xfrm>
            <a:off x="414720" y="1244291"/>
            <a:ext cx="8210880" cy="4641608"/>
          </a:xfrm>
        </p:spPr>
        <p:txBody>
          <a:bodyPr vert="horz" lIns="82945" tIns="41473" rIns="82945" bIns="41473" numCol="1" anchor="t" compatLnSpc="1">
            <a:prstTxWarp prst="textNoShape">
              <a:avLst/>
            </a:prstTxWarp>
          </a:bodyPr>
          <a:lstStyle/>
          <a:p>
            <a:r>
              <a:rPr lang="bg-BG" dirty="0" smtClean="0">
                <a:latin typeface="Liberation Sans" pitchFamily="34" charset="0"/>
              </a:rPr>
              <a:t>After turning on a b2g phone, execution starts on primary </a:t>
            </a:r>
            <a:r>
              <a:rPr lang="bg-BG" dirty="0" smtClean="0">
                <a:latin typeface="Liberation Sans" pitchFamily="34" charset="0"/>
              </a:rPr>
              <a:t>bootloader</a:t>
            </a:r>
            <a:endParaRPr lang="en-US" dirty="0" smtClean="0">
              <a:latin typeface="Liberation Sans" pitchFamily="34" charset="0"/>
            </a:endParaRPr>
          </a:p>
          <a:p>
            <a:r>
              <a:rPr lang="bg-BG" dirty="0" smtClean="0">
                <a:latin typeface="Liberation Sans" pitchFamily="34" charset="0"/>
              </a:rPr>
              <a:t>From </a:t>
            </a:r>
            <a:r>
              <a:rPr lang="bg-BG" dirty="0" smtClean="0">
                <a:latin typeface="Liberation Sans" pitchFamily="34" charset="0"/>
              </a:rPr>
              <a:t>there the process is usual to Linux – bootloaders bootstrap the next loader in the </a:t>
            </a:r>
            <a:r>
              <a:rPr lang="bg-BG" dirty="0" smtClean="0">
                <a:latin typeface="Liberation Sans" pitchFamily="34" charset="0"/>
              </a:rPr>
              <a:t>chain</a:t>
            </a:r>
            <a:endParaRPr lang="en-US" dirty="0" smtClean="0">
              <a:latin typeface="Liberation Sans" pitchFamily="34" charset="0"/>
            </a:endParaRPr>
          </a:p>
          <a:p>
            <a:r>
              <a:rPr lang="bg-BG" dirty="0" smtClean="0">
                <a:latin typeface="Liberation Sans" pitchFamily="34" charset="0"/>
              </a:rPr>
              <a:t>At </a:t>
            </a:r>
            <a:r>
              <a:rPr lang="bg-BG" dirty="0" smtClean="0">
                <a:latin typeface="Liberation Sans" pitchFamily="34" charset="0"/>
              </a:rPr>
              <a:t>the end of of the process, execution is handed off to the Linux </a:t>
            </a:r>
            <a:r>
              <a:rPr lang="bg-BG" dirty="0" smtClean="0">
                <a:latin typeface="Liberation Sans" pitchFamily="34" charset="0"/>
              </a:rPr>
              <a:t>kernel</a:t>
            </a:r>
            <a:endParaRPr lang="en-US" dirty="0" smtClean="0">
              <a:latin typeface="Liberation Sans" pitchFamily="34" charset="0"/>
            </a:endParaRPr>
          </a:p>
          <a:p>
            <a:r>
              <a:rPr lang="bg-BG" dirty="0" smtClean="0">
                <a:latin typeface="Liberation Sans" pitchFamily="34" charset="0"/>
              </a:rPr>
              <a:t>First </a:t>
            </a:r>
            <a:r>
              <a:rPr lang="bg-BG" dirty="0" smtClean="0">
                <a:latin typeface="Liberation Sans" pitchFamily="34" charset="0"/>
              </a:rPr>
              <a:t>show splash screen	</a:t>
            </a:r>
            <a:endParaRPr lang="en-US" dirty="0" smtClean="0">
              <a:latin typeface="Liberation Sans" pitchFamily="34" charset="0"/>
            </a:endParaRPr>
          </a:p>
          <a:p>
            <a:r>
              <a:rPr lang="bg-BG" dirty="0" smtClean="0">
                <a:latin typeface="Liberation Sans" pitchFamily="34" charset="0"/>
              </a:rPr>
              <a:t>Different </a:t>
            </a:r>
            <a:r>
              <a:rPr lang="bg-BG" dirty="0" smtClean="0">
                <a:latin typeface="Liberation Sans" pitchFamily="34" charset="0"/>
              </a:rPr>
              <a:t>protocols – fastboot, odin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>
          <a:xfrm>
            <a:off x="424801" y="240506"/>
            <a:ext cx="8228160" cy="1144920"/>
          </a:xfrm>
        </p:spPr>
        <p:txBody>
          <a:bodyPr tIns="41473" bIns="41473"/>
          <a:lstStyle/>
          <a:p>
            <a:r>
              <a:rPr lang="bg-BG" smtClean="0">
                <a:latin typeface="Liberation Sans" pitchFamily="34" charset="0"/>
              </a:rPr>
              <a:t>Kernel (Linux)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type="body" idx="1"/>
          </p:nvPr>
        </p:nvSpPr>
        <p:spPr bwMode="auto"/>
        <p:txBody>
          <a:bodyPr vert="horz" lIns="82945" tIns="41473" rIns="82945" bIns="41473" numCol="1" anchor="t" compatLnSpc="1">
            <a:prstTxWarp prst="textNoShape">
              <a:avLst/>
            </a:prstTxWarp>
          </a:bodyPr>
          <a:lstStyle/>
          <a:p>
            <a:r>
              <a:rPr lang="bg-BG" dirty="0" smtClean="0">
                <a:latin typeface="Liberation Sans" pitchFamily="34" charset="0"/>
              </a:rPr>
              <a:t>The Linux kernel is </a:t>
            </a:r>
            <a:r>
              <a:rPr lang="bg-BG" dirty="0" smtClean="0">
                <a:latin typeface="Liberation Sans" pitchFamily="34" charset="0"/>
              </a:rPr>
              <a:t>Gonk</a:t>
            </a:r>
            <a:endParaRPr lang="en-US" dirty="0" smtClean="0">
              <a:latin typeface="Liberation Sans" pitchFamily="34" charset="0"/>
            </a:endParaRPr>
          </a:p>
          <a:p>
            <a:r>
              <a:rPr lang="bg-BG" dirty="0" smtClean="0">
                <a:latin typeface="Liberation Sans" pitchFamily="34" charset="0"/>
              </a:rPr>
              <a:t>Close </a:t>
            </a:r>
            <a:r>
              <a:rPr lang="bg-BG" dirty="0" smtClean="0">
                <a:latin typeface="Liberation Sans" pitchFamily="34" charset="0"/>
              </a:rPr>
              <a:t>to </a:t>
            </a:r>
            <a:r>
              <a:rPr lang="bg-BG" dirty="0" smtClean="0">
                <a:latin typeface="Liberation Sans" pitchFamily="34" charset="0"/>
              </a:rPr>
              <a:t>stock</a:t>
            </a:r>
            <a:endParaRPr lang="en-US" dirty="0" smtClean="0">
              <a:latin typeface="Liberation Sans" pitchFamily="34" charset="0"/>
            </a:endParaRPr>
          </a:p>
          <a:p>
            <a:r>
              <a:rPr lang="bg-BG" dirty="0" smtClean="0">
                <a:latin typeface="Liberation Sans" pitchFamily="34" charset="0"/>
              </a:rPr>
              <a:t>At </a:t>
            </a:r>
            <a:r>
              <a:rPr lang="bg-BG" dirty="0" smtClean="0">
                <a:latin typeface="Liberation Sans" pitchFamily="34" charset="0"/>
              </a:rPr>
              <a:t>the end of kernel startup, a userspace “init” process is </a:t>
            </a:r>
            <a:r>
              <a:rPr lang="bg-BG" dirty="0" smtClean="0">
                <a:latin typeface="Liberation Sans" pitchFamily="34" charset="0"/>
              </a:rPr>
              <a:t>launched</a:t>
            </a:r>
            <a:endParaRPr lang="en-US" dirty="0" smtClean="0">
              <a:latin typeface="Liberation Sans" pitchFamily="34" charset="0"/>
            </a:endParaRPr>
          </a:p>
          <a:p>
            <a:r>
              <a:rPr lang="bg-BG" dirty="0" smtClean="0">
                <a:latin typeface="Liberation Sans" pitchFamily="34" charset="0"/>
              </a:rPr>
              <a:t>After </a:t>
            </a:r>
            <a:r>
              <a:rPr lang="bg-BG" dirty="0" smtClean="0">
                <a:latin typeface="Liberation Sans" pitchFamily="34" charset="0"/>
              </a:rPr>
              <a:t>init process, Linux kernel services system calls from userspace and interrupts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ctrTitle"/>
          </p:nvPr>
        </p:nvSpPr>
        <p:spPr/>
        <p:txBody>
          <a:bodyPr tIns="41473" bIns="41473"/>
          <a:lstStyle/>
          <a:p>
            <a:r>
              <a:rPr lang="bg-BG" smtClean="0">
                <a:latin typeface="Liberation Sans" pitchFamily="34" charset="0"/>
              </a:rPr>
              <a:t>init process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type="body" idx="1"/>
          </p:nvPr>
        </p:nvSpPr>
        <p:spPr bwMode="auto">
          <a:xfrm>
            <a:off x="456480" y="1604329"/>
            <a:ext cx="8046720" cy="4866271"/>
          </a:xfrm>
        </p:spPr>
        <p:txBody>
          <a:bodyPr vert="horz" lIns="82945" tIns="41473" rIns="82945" bIns="41473" numCol="1" anchor="t" compatLnSpc="1">
            <a:prstTxWarp prst="textNoShape">
              <a:avLst/>
            </a:prstTxWarp>
          </a:bodyPr>
          <a:lstStyle/>
          <a:p>
            <a:r>
              <a:rPr lang="bg-BG" dirty="0" smtClean="0">
                <a:latin typeface="Liberation Sans" pitchFamily="34" charset="0"/>
              </a:rPr>
              <a:t>Handles mounting the require file </a:t>
            </a:r>
            <a:r>
              <a:rPr lang="bg-BG" dirty="0" smtClean="0">
                <a:latin typeface="Liberation Sans" pitchFamily="34" charset="0"/>
              </a:rPr>
              <a:t>systems</a:t>
            </a:r>
            <a:endParaRPr lang="en-US" dirty="0" smtClean="0">
              <a:latin typeface="Liberation Sans" pitchFamily="34" charset="0"/>
            </a:endParaRPr>
          </a:p>
          <a:p>
            <a:r>
              <a:rPr lang="bg-BG" dirty="0" smtClean="0">
                <a:latin typeface="Liberation Sans" pitchFamily="34" charset="0"/>
              </a:rPr>
              <a:t>Spawns </a:t>
            </a:r>
            <a:r>
              <a:rPr lang="bg-BG" dirty="0" smtClean="0">
                <a:latin typeface="Liberation Sans" pitchFamily="34" charset="0"/>
              </a:rPr>
              <a:t>system </a:t>
            </a:r>
            <a:r>
              <a:rPr lang="bg-BG" dirty="0" smtClean="0">
                <a:latin typeface="Liberation Sans" pitchFamily="34" charset="0"/>
              </a:rPr>
              <a:t>services</a:t>
            </a:r>
            <a:endParaRPr lang="en-US" dirty="0" smtClean="0">
              <a:latin typeface="Liberation Sans" pitchFamily="34" charset="0"/>
            </a:endParaRPr>
          </a:p>
          <a:p>
            <a:r>
              <a:rPr lang="bg-BG" dirty="0" smtClean="0">
                <a:latin typeface="Liberation Sans" pitchFamily="34" charset="0"/>
              </a:rPr>
              <a:t>After </a:t>
            </a:r>
            <a:r>
              <a:rPr lang="bg-BG" dirty="0" smtClean="0">
                <a:latin typeface="Liberation Sans" pitchFamily="34" charset="0"/>
              </a:rPr>
              <a:t>that, it stays around to serve as process </a:t>
            </a:r>
            <a:r>
              <a:rPr lang="bg-BG" dirty="0" smtClean="0">
                <a:latin typeface="Liberation Sans" pitchFamily="34" charset="0"/>
              </a:rPr>
              <a:t>manager</a:t>
            </a:r>
            <a:endParaRPr lang="en-US" dirty="0" smtClean="0">
              <a:latin typeface="Liberation Sans" pitchFamily="34" charset="0"/>
            </a:endParaRPr>
          </a:p>
          <a:p>
            <a:r>
              <a:rPr lang="bg-BG" dirty="0" smtClean="0">
                <a:latin typeface="Liberation Sans" pitchFamily="34" charset="0"/>
              </a:rPr>
              <a:t>It </a:t>
            </a:r>
            <a:r>
              <a:rPr lang="bg-BG" dirty="0" smtClean="0">
                <a:latin typeface="Liberation Sans" pitchFamily="34" charset="0"/>
              </a:rPr>
              <a:t>interprets scripts (init*.rc files) that consists commands describing what should be done to start various services </a:t>
            </a:r>
            <a:endParaRPr lang="en-US" dirty="0" smtClean="0">
              <a:latin typeface="Liberation Sans" pitchFamily="34" charset="0"/>
            </a:endParaRPr>
          </a:p>
          <a:p>
            <a:r>
              <a:rPr lang="bg-BG" dirty="0" smtClean="0">
                <a:latin typeface="Liberation Sans" pitchFamily="34" charset="0"/>
              </a:rPr>
              <a:t>Firefox </a:t>
            </a:r>
            <a:r>
              <a:rPr lang="bg-BG" dirty="0" smtClean="0">
                <a:latin typeface="Liberation Sans" pitchFamily="34" charset="0"/>
              </a:rPr>
              <a:t>OS init.rc is typically the stock Android init.rc 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/>
          </p:nvPr>
        </p:nvSpPr>
        <p:spPr/>
        <p:txBody>
          <a:bodyPr tIns="41473" bIns="41473">
            <a:normAutofit fontScale="90000"/>
          </a:bodyPr>
          <a:lstStyle/>
          <a:p>
            <a:r>
              <a:rPr lang="bg-BG" dirty="0" smtClean="0">
                <a:latin typeface="Liberation Sans" pitchFamily="34" charset="0"/>
              </a:rPr>
              <a:t>Userspace process architecture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1"/>
            <a:ext cx="7467600" cy="1219199"/>
          </a:xfrm>
        </p:spPr>
        <p:txBody>
          <a:bodyPr vert="horz" lIns="82945" tIns="41473" rIns="82945" bIns="41473" numCol="1" anchor="t" compatLnSpc="1">
            <a:prstTxWarp prst="textNoShape">
              <a:avLst/>
            </a:prstTxWarp>
            <a:normAutofit fontScale="92500" lnSpcReduction="20000"/>
          </a:bodyPr>
          <a:lstStyle/>
          <a:p>
            <a:r>
              <a:rPr lang="bg-BG" dirty="0" smtClean="0">
                <a:latin typeface="Liberation Sans" pitchFamily="34" charset="0"/>
              </a:rPr>
              <a:t>High-level look at how the various components of Firefox OS fit together and interact with oneanother. </a:t>
            </a:r>
          </a:p>
        </p:txBody>
      </p:sp>
      <p:pic>
        <p:nvPicPr>
          <p:cNvPr id="17412" name="Placeholder 3" descr="10000000000001EB000001D080503E4F.png"/>
          <p:cNvPicPr>
            <a:picLocks noGrp="1"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2572110"/>
            <a:ext cx="5058720" cy="428589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ctrTitle"/>
          </p:nvPr>
        </p:nvSpPr>
        <p:spPr/>
        <p:txBody>
          <a:bodyPr tIns="41473" bIns="41473"/>
          <a:lstStyle/>
          <a:p>
            <a:r>
              <a:rPr lang="bg-BG" smtClean="0">
                <a:latin typeface="Liberation Sans" pitchFamily="34" charset="0"/>
              </a:rPr>
              <a:t>b2g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type="body" idx="1"/>
          </p:nvPr>
        </p:nvSpPr>
        <p:spPr bwMode="auto"/>
        <p:txBody>
          <a:bodyPr vert="horz" lIns="82945" tIns="41473" rIns="82945" bIns="41473" numCol="1" anchor="t" compatLnSpc="1">
            <a:prstTxWarp prst="textNoShape">
              <a:avLst/>
            </a:prstTxWarp>
          </a:bodyPr>
          <a:lstStyle/>
          <a:p>
            <a:r>
              <a:rPr lang="bg-BG" dirty="0" smtClean="0">
                <a:latin typeface="Liberation Sans" pitchFamily="34" charset="0"/>
              </a:rPr>
              <a:t>Spawn number of low-rights content </a:t>
            </a:r>
            <a:r>
              <a:rPr lang="bg-BG" dirty="0" smtClean="0">
                <a:latin typeface="Liberation Sans" pitchFamily="34" charset="0"/>
              </a:rPr>
              <a:t>processes</a:t>
            </a:r>
            <a:endParaRPr lang="en-US" dirty="0" smtClean="0">
              <a:latin typeface="Liberation Sans" pitchFamily="34" charset="0"/>
            </a:endParaRPr>
          </a:p>
          <a:p>
            <a:r>
              <a:rPr lang="bg-BG" dirty="0" smtClean="0">
                <a:latin typeface="Liberation Sans" pitchFamily="34" charset="0"/>
              </a:rPr>
              <a:t>These </a:t>
            </a:r>
            <a:r>
              <a:rPr lang="bg-BG" dirty="0" smtClean="0">
                <a:latin typeface="Liberation Sans" pitchFamily="34" charset="0"/>
              </a:rPr>
              <a:t>processes are where web applications and content loaded</a:t>
            </a:r>
            <a:r>
              <a:rPr lang="bg-BG" dirty="0" smtClean="0">
                <a:latin typeface="Liberation Sans" pitchFamily="34" charset="0"/>
              </a:rPr>
              <a:t>.</a:t>
            </a:r>
            <a:endParaRPr lang="en-US" dirty="0" smtClean="0">
              <a:latin typeface="Liberation Sans" pitchFamily="34" charset="0"/>
            </a:endParaRPr>
          </a:p>
          <a:p>
            <a:r>
              <a:rPr lang="bg-BG" dirty="0" smtClean="0">
                <a:latin typeface="Liberation Sans" pitchFamily="34" charset="0"/>
              </a:rPr>
              <a:t>Communicate </a:t>
            </a:r>
            <a:r>
              <a:rPr lang="bg-BG" dirty="0" smtClean="0">
                <a:latin typeface="Liberation Sans" pitchFamily="34" charset="0"/>
              </a:rPr>
              <a:t>with the main Gecko server process through IPLD, a message-passing system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ctrTitle"/>
          </p:nvPr>
        </p:nvSpPr>
        <p:spPr/>
        <p:txBody>
          <a:bodyPr tIns="41473" bIns="41473"/>
          <a:lstStyle/>
          <a:p>
            <a:r>
              <a:rPr lang="bg-BG" smtClean="0">
                <a:latin typeface="Liberation Sans" pitchFamily="34" charset="0"/>
              </a:rPr>
              <a:t>rild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type="body" idx="1"/>
          </p:nvPr>
        </p:nvSpPr>
        <p:spPr bwMode="auto"/>
        <p:txBody>
          <a:bodyPr vert="horz" lIns="82945" tIns="41473" rIns="82945" bIns="41473" numCol="1" anchor="t" compatLnSpc="1">
            <a:prstTxWarp prst="textNoShape">
              <a:avLst/>
            </a:prstTxWarp>
          </a:bodyPr>
          <a:lstStyle/>
          <a:p>
            <a:r>
              <a:rPr lang="bg-BG" dirty="0" smtClean="0">
                <a:latin typeface="Liberation Sans" pitchFamily="34" charset="0"/>
              </a:rPr>
              <a:t>Interface to the modem </a:t>
            </a:r>
            <a:r>
              <a:rPr lang="bg-BG" dirty="0" smtClean="0">
                <a:latin typeface="Liberation Sans" pitchFamily="34" charset="0"/>
              </a:rPr>
              <a:t>processor</a:t>
            </a:r>
            <a:endParaRPr lang="en-US" dirty="0" smtClean="0">
              <a:latin typeface="Liberation Sans" pitchFamily="34" charset="0"/>
            </a:endParaRPr>
          </a:p>
          <a:p>
            <a:r>
              <a:rPr lang="bg-BG" dirty="0" smtClean="0">
                <a:latin typeface="Liberation Sans" pitchFamily="34" charset="0"/>
              </a:rPr>
              <a:t>Daemon </a:t>
            </a:r>
            <a:r>
              <a:rPr lang="bg-BG" dirty="0" smtClean="0">
                <a:latin typeface="Liberation Sans" pitchFamily="34" charset="0"/>
              </a:rPr>
              <a:t>that implements the Radio Interface Layer (RIL</a:t>
            </a:r>
            <a:r>
              <a:rPr lang="bg-BG" dirty="0" smtClean="0">
                <a:latin typeface="Liberation Sans" pitchFamily="34" charset="0"/>
              </a:rPr>
              <a:t>).</a:t>
            </a:r>
            <a:endParaRPr lang="en-US" dirty="0" smtClean="0">
              <a:latin typeface="Liberation Sans" pitchFamily="34" charset="0"/>
            </a:endParaRPr>
          </a:p>
          <a:p>
            <a:r>
              <a:rPr lang="bg-BG" dirty="0" smtClean="0">
                <a:latin typeface="Liberation Sans" pitchFamily="34" charset="0"/>
              </a:rPr>
              <a:t>Piece </a:t>
            </a:r>
            <a:r>
              <a:rPr lang="bg-BG" dirty="0" smtClean="0">
                <a:latin typeface="Liberation Sans" pitchFamily="34" charset="0"/>
              </a:rPr>
              <a:t>of code that's implemented by the hardware vendor to talk to their modem hardware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ctrTitle"/>
          </p:nvPr>
        </p:nvSpPr>
        <p:spPr/>
        <p:txBody>
          <a:bodyPr tIns="41473" bIns="41473"/>
          <a:lstStyle/>
          <a:p>
            <a:r>
              <a:rPr lang="bg-BG" smtClean="0">
                <a:latin typeface="Liberation Sans" pitchFamily="34" charset="0"/>
              </a:rPr>
              <a:t>rildproxy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type="body" idx="1"/>
          </p:nvPr>
        </p:nvSpPr>
        <p:spPr bwMode="auto"/>
        <p:txBody>
          <a:bodyPr vert="horz" lIns="82945" tIns="41473" rIns="82945" bIns="41473" numCol="1" anchor="t" compatLnSpc="1">
            <a:prstTxWarp prst="textNoShape">
              <a:avLst/>
            </a:prstTxWarp>
          </a:bodyPr>
          <a:lstStyle/>
          <a:p>
            <a:r>
              <a:rPr lang="bg-BG" dirty="0" smtClean="0">
                <a:latin typeface="Liberation Sans" pitchFamily="34" charset="0"/>
              </a:rPr>
              <a:t>rild client is the rildproxy </a:t>
            </a:r>
            <a:r>
              <a:rPr lang="bg-BG" dirty="0" smtClean="0">
                <a:latin typeface="Liberation Sans" pitchFamily="34" charset="0"/>
              </a:rPr>
              <a:t>process</a:t>
            </a:r>
            <a:endParaRPr lang="en-US" dirty="0" smtClean="0">
              <a:latin typeface="Liberation Sans" pitchFamily="34" charset="0"/>
            </a:endParaRPr>
          </a:p>
          <a:p>
            <a:r>
              <a:rPr lang="bg-BG" dirty="0" smtClean="0">
                <a:latin typeface="Liberation Sans" pitchFamily="34" charset="0"/>
              </a:rPr>
              <a:t>This </a:t>
            </a:r>
            <a:r>
              <a:rPr lang="bg-BG" dirty="0" smtClean="0">
                <a:latin typeface="Liberation Sans" pitchFamily="34" charset="0"/>
              </a:rPr>
              <a:t>acts as a forwarding proxy between rild and b2g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ctrTitle"/>
          </p:nvPr>
        </p:nvSpPr>
        <p:spPr/>
        <p:txBody>
          <a:bodyPr tIns="41473" bIns="41473"/>
          <a:lstStyle/>
          <a:p>
            <a:r>
              <a:rPr lang="bg-BG" smtClean="0">
                <a:latin typeface="Liberation Sans" pitchFamily="34" charset="0"/>
              </a:rPr>
              <a:t>mediaserver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type="body" idx="1"/>
          </p:nvPr>
        </p:nvSpPr>
        <p:spPr bwMode="auto">
          <a:xfrm>
            <a:off x="456480" y="1604329"/>
            <a:ext cx="8046720" cy="5031888"/>
          </a:xfrm>
        </p:spPr>
        <p:txBody>
          <a:bodyPr vert="horz" lIns="82945" tIns="41473" rIns="82945" bIns="41473" numCol="1" anchor="t" compatLnSpc="1">
            <a:prstTxWarp prst="textNoShape">
              <a:avLst/>
            </a:prstTxWarp>
          </a:bodyPr>
          <a:lstStyle/>
          <a:p>
            <a:r>
              <a:rPr lang="bg-BG" dirty="0" smtClean="0">
                <a:latin typeface="Liberation Sans" pitchFamily="34" charset="0"/>
              </a:rPr>
              <a:t>Controls audio and video </a:t>
            </a:r>
            <a:r>
              <a:rPr lang="bg-BG" dirty="0" smtClean="0">
                <a:latin typeface="Liberation Sans" pitchFamily="34" charset="0"/>
              </a:rPr>
              <a:t>playback</a:t>
            </a:r>
            <a:endParaRPr lang="en-US" dirty="0" smtClean="0">
              <a:latin typeface="Liberation Sans" pitchFamily="34" charset="0"/>
            </a:endParaRPr>
          </a:p>
          <a:p>
            <a:r>
              <a:rPr lang="bg-BG" dirty="0" smtClean="0">
                <a:latin typeface="Liberation Sans" pitchFamily="34" charset="0"/>
              </a:rPr>
              <a:t>Gecko </a:t>
            </a:r>
            <a:r>
              <a:rPr lang="bg-BG" dirty="0" smtClean="0">
                <a:latin typeface="Liberation Sans" pitchFamily="34" charset="0"/>
              </a:rPr>
              <a:t>talks to it through an Android Remote Procedure Call (RPC) mechanism</a:t>
            </a:r>
            <a:r>
              <a:rPr lang="bg-BG" dirty="0" smtClean="0">
                <a:latin typeface="Liberation Sans" pitchFamily="34" charset="0"/>
              </a:rPr>
              <a:t>.</a:t>
            </a:r>
            <a:endParaRPr lang="en-US" dirty="0" smtClean="0">
              <a:latin typeface="Liberation Sans" pitchFamily="34" charset="0"/>
            </a:endParaRPr>
          </a:p>
          <a:p>
            <a:r>
              <a:rPr lang="bg-BG" dirty="0" smtClean="0">
                <a:latin typeface="Liberation Sans" pitchFamily="34" charset="0"/>
              </a:rPr>
              <a:t>Some </a:t>
            </a:r>
            <a:r>
              <a:rPr lang="bg-BG" dirty="0" smtClean="0">
                <a:latin typeface="Liberation Sans" pitchFamily="34" charset="0"/>
              </a:rPr>
              <a:t>of the media that Gecko can play are decoded by Gecko and send directly to the mediaserver process</a:t>
            </a:r>
            <a:r>
              <a:rPr lang="bg-BG" dirty="0" smtClean="0">
                <a:latin typeface="Liberation Sans" pitchFamily="34" charset="0"/>
              </a:rPr>
              <a:t>.</a:t>
            </a:r>
            <a:endParaRPr lang="en-US" dirty="0" smtClean="0">
              <a:latin typeface="Liberation Sans" pitchFamily="34" charset="0"/>
            </a:endParaRPr>
          </a:p>
          <a:p>
            <a:r>
              <a:rPr lang="bg-BG" dirty="0" smtClean="0">
                <a:latin typeface="Liberation Sans" pitchFamily="34" charset="0"/>
              </a:rPr>
              <a:t>Other </a:t>
            </a:r>
            <a:r>
              <a:rPr lang="bg-BG" dirty="0" smtClean="0">
                <a:latin typeface="Liberation Sans" pitchFamily="34" charset="0"/>
              </a:rPr>
              <a:t>media files are decoded by libstagefight which is capable of accessing codecs and hardware encoders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Firefox OS </a:t>
            </a:r>
            <a:r>
              <a:rPr lang="bg-BG" dirty="0" smtClean="0"/>
              <a:t>Firefox OS (Boot to Gecko)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953000"/>
          </a:xfrm>
        </p:spPr>
        <p:txBody>
          <a:bodyPr>
            <a:normAutofit fontScale="92500"/>
          </a:bodyPr>
          <a:lstStyle/>
          <a:p>
            <a:r>
              <a:rPr lang="bg-BG" dirty="0" smtClean="0"/>
              <a:t>Mozilla's open source mobile operating system</a:t>
            </a:r>
            <a:endParaRPr lang="en-US" dirty="0" smtClean="0"/>
          </a:p>
          <a:p>
            <a:r>
              <a:rPr lang="en-US" dirty="0" smtClean="0"/>
              <a:t>U</a:t>
            </a:r>
            <a:r>
              <a:rPr lang="bg-BG" dirty="0" smtClean="0"/>
              <a:t>ses a Linux kernel</a:t>
            </a:r>
            <a:endParaRPr lang="en-US" dirty="0" smtClean="0"/>
          </a:p>
          <a:p>
            <a:r>
              <a:rPr lang="en-US" dirty="0" smtClean="0"/>
              <a:t>B</a:t>
            </a:r>
            <a:r>
              <a:rPr lang="bg-BG" dirty="0" smtClean="0"/>
              <a:t>oots into a Gecko-based runtime engine</a:t>
            </a:r>
            <a:endParaRPr lang="en-US" dirty="0" smtClean="0"/>
          </a:p>
          <a:p>
            <a:r>
              <a:rPr lang="en-US" dirty="0" smtClean="0"/>
              <a:t>A</a:t>
            </a:r>
            <a:r>
              <a:rPr lang="bg-BG" dirty="0" smtClean="0"/>
              <a:t>pplications </a:t>
            </a:r>
            <a:r>
              <a:rPr lang="en-US" dirty="0" smtClean="0"/>
              <a:t>are </a:t>
            </a:r>
            <a:r>
              <a:rPr lang="bg-BG" dirty="0" smtClean="0"/>
              <a:t>developed entirely using </a:t>
            </a:r>
            <a:r>
              <a:rPr lang="en-US" dirty="0" smtClean="0"/>
              <a:t>: </a:t>
            </a:r>
            <a:r>
              <a:rPr lang="bg-BG" dirty="0" smtClean="0"/>
              <a:t>HTML, JavaScript, and other open web application APIs. </a:t>
            </a:r>
          </a:p>
          <a:p>
            <a:r>
              <a:rPr lang="en-US" dirty="0" smtClean="0"/>
              <a:t>T</a:t>
            </a:r>
            <a:r>
              <a:rPr lang="bg-BG" dirty="0" smtClean="0"/>
              <a:t>he entire user interface is a Web app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bg-BG" dirty="0" smtClean="0"/>
              <a:t>apps don't have to reside on the device, they can "live" on the we</a:t>
            </a:r>
            <a:r>
              <a:rPr lang="en-US" dirty="0" smtClean="0"/>
              <a:t>b</a:t>
            </a:r>
            <a:endParaRPr lang="bg-BG" dirty="0" smtClean="0"/>
          </a:p>
          <a:p>
            <a:r>
              <a:rPr lang="en-US" dirty="0" smtClean="0"/>
              <a:t>Users </a:t>
            </a:r>
            <a:r>
              <a:rPr lang="bg-BG" dirty="0" smtClean="0"/>
              <a:t>don't have to install an app to use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ctrTitle"/>
          </p:nvPr>
        </p:nvSpPr>
        <p:spPr>
          <a:xfrm>
            <a:off x="456480" y="273629"/>
            <a:ext cx="8229600" cy="805045"/>
          </a:xfrm>
        </p:spPr>
        <p:txBody>
          <a:bodyPr tIns="41473" bIns="41473"/>
          <a:lstStyle/>
          <a:p>
            <a:r>
              <a:rPr lang="bg-BG" smtClean="0">
                <a:latin typeface="Liberation Sans" pitchFamily="34" charset="0"/>
              </a:rPr>
              <a:t>netid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type="body" idx="1"/>
          </p:nvPr>
        </p:nvSpPr>
        <p:spPr bwMode="auto">
          <a:xfrm>
            <a:off x="580320" y="1078674"/>
            <a:ext cx="8045280" cy="1078673"/>
          </a:xfrm>
        </p:spPr>
        <p:txBody>
          <a:bodyPr vert="horz" lIns="82945" tIns="41473" rIns="82945" bIns="41473" numCol="1" anchor="t" compatLnSpc="1">
            <a:prstTxWarp prst="textNoShape">
              <a:avLst/>
            </a:prstTxWarp>
          </a:bodyPr>
          <a:lstStyle/>
          <a:p>
            <a:r>
              <a:rPr lang="bg-BG" smtClean="0">
                <a:latin typeface="Liberation Sans" pitchFamily="34" charset="0"/>
              </a:rPr>
              <a:t>Used to configure network interfaces</a:t>
            </a:r>
          </a:p>
        </p:txBody>
      </p:sp>
      <p:sp>
        <p:nvSpPr>
          <p:cNvPr id="22532" name="Title 1"/>
          <p:cNvSpPr>
            <a:spLocks noGrp="1"/>
          </p:cNvSpPr>
          <p:nvPr>
            <p:ph type="ctrTitle"/>
          </p:nvPr>
        </p:nvSpPr>
        <p:spPr>
          <a:xfrm>
            <a:off x="331201" y="1659055"/>
            <a:ext cx="8229600" cy="805045"/>
          </a:xfrm>
        </p:spPr>
        <p:txBody>
          <a:bodyPr tIns="41473" bIns="41473"/>
          <a:lstStyle/>
          <a:p>
            <a:r>
              <a:rPr lang="bg-BG" smtClean="0">
                <a:latin typeface="Liberation Sans" pitchFamily="34" charset="0"/>
              </a:rPr>
              <a:t>wpa_supplicant</a:t>
            </a:r>
          </a:p>
        </p:txBody>
      </p:sp>
      <p:sp>
        <p:nvSpPr>
          <p:cNvPr id="22533" name="Content Placeholder 2"/>
          <p:cNvSpPr>
            <a:spLocks noGrp="1"/>
          </p:cNvSpPr>
          <p:nvPr>
            <p:ph type="body" idx="1"/>
          </p:nvPr>
        </p:nvSpPr>
        <p:spPr bwMode="auto">
          <a:xfrm>
            <a:off x="580320" y="2737728"/>
            <a:ext cx="8046720" cy="1078673"/>
          </a:xfrm>
        </p:spPr>
        <p:txBody>
          <a:bodyPr vert="horz" lIns="82945" tIns="41473" rIns="82945" bIns="41473" numCol="1" anchor="t" compatLnSpc="1">
            <a:prstTxWarp prst="textNoShape">
              <a:avLst/>
            </a:prstTxWarp>
          </a:bodyPr>
          <a:lstStyle/>
          <a:p>
            <a:r>
              <a:rPr lang="bg-BG" smtClean="0">
                <a:latin typeface="Liberation Sans" pitchFamily="34" charset="0"/>
              </a:rPr>
              <a:t>Standart UNIX-style daemon that handles connectivity with Wi-Fi acces points</a:t>
            </a:r>
          </a:p>
        </p:txBody>
      </p:sp>
      <p:sp>
        <p:nvSpPr>
          <p:cNvPr id="22534" name="Title 1"/>
          <p:cNvSpPr>
            <a:spLocks noGrp="1"/>
          </p:cNvSpPr>
          <p:nvPr>
            <p:ph type="ctrTitle"/>
          </p:nvPr>
        </p:nvSpPr>
        <p:spPr>
          <a:xfrm>
            <a:off x="313921" y="3732872"/>
            <a:ext cx="8229600" cy="805045"/>
          </a:xfrm>
        </p:spPr>
        <p:txBody>
          <a:bodyPr tIns="41473" bIns="41473"/>
          <a:lstStyle/>
          <a:p>
            <a:r>
              <a:rPr lang="bg-BG" smtClean="0">
                <a:latin typeface="Liberation Sans" pitchFamily="34" charset="0"/>
              </a:rPr>
              <a:t>dbus-daemon</a:t>
            </a:r>
          </a:p>
        </p:txBody>
      </p:sp>
      <p:sp>
        <p:nvSpPr>
          <p:cNvPr id="22535" name="Content Placeholder 2"/>
          <p:cNvSpPr>
            <a:spLocks noGrp="1"/>
          </p:cNvSpPr>
          <p:nvPr>
            <p:ph type="body" idx="1"/>
          </p:nvPr>
        </p:nvSpPr>
        <p:spPr bwMode="auto">
          <a:xfrm>
            <a:off x="580320" y="4562399"/>
            <a:ext cx="8046720" cy="1824672"/>
          </a:xfrm>
        </p:spPr>
        <p:txBody>
          <a:bodyPr vert="horz" lIns="82945" tIns="41473" rIns="82945" bIns="41473" numCol="1" anchor="t" compatLnSpc="1">
            <a:prstTxWarp prst="textNoShape">
              <a:avLst/>
            </a:prstTxWarp>
          </a:bodyPr>
          <a:lstStyle/>
          <a:p>
            <a:r>
              <a:rPr lang="bg-BG" smtClean="0">
                <a:latin typeface="Liberation Sans" pitchFamily="34" charset="0"/>
              </a:rPr>
              <a:t>The dbus-daemon implements D-Bus, a message bus system that Firefox OS uses for Bluetooth communication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ctrTitle"/>
          </p:nvPr>
        </p:nvSpPr>
        <p:spPr/>
        <p:txBody>
          <a:bodyPr tIns="41473" bIns="41473"/>
          <a:lstStyle/>
          <a:p>
            <a:r>
              <a:rPr lang="bg-BG" smtClean="0">
                <a:latin typeface="Liberation Sans" pitchFamily="34" charset="0"/>
              </a:rPr>
              <a:t>Gecko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type="body" idx="1"/>
          </p:nvPr>
        </p:nvSpPr>
        <p:spPr bwMode="auto">
          <a:xfrm>
            <a:off x="456480" y="1604329"/>
            <a:ext cx="8046720" cy="5031888"/>
          </a:xfrm>
        </p:spPr>
        <p:txBody>
          <a:bodyPr vert="horz" lIns="82945" tIns="41473" rIns="82945" bIns="41473" numCol="1" anchor="t" compatLnSpc="1">
            <a:prstTxWarp prst="textNoShape">
              <a:avLst/>
            </a:prstTxWarp>
          </a:bodyPr>
          <a:lstStyle/>
          <a:p>
            <a:r>
              <a:rPr lang="bg-BG" dirty="0" smtClean="0">
                <a:latin typeface="Liberation Sans" pitchFamily="34" charset="0"/>
              </a:rPr>
              <a:t>Implementation of Web standardsImplement everything that user </a:t>
            </a:r>
            <a:r>
              <a:rPr lang="bg-BG" dirty="0" smtClean="0">
                <a:latin typeface="Liberation Sans" pitchFamily="34" charset="0"/>
              </a:rPr>
              <a:t>sees</a:t>
            </a:r>
            <a:endParaRPr lang="en-US" dirty="0" smtClean="0">
              <a:latin typeface="Liberation Sans" pitchFamily="34" charset="0"/>
            </a:endParaRPr>
          </a:p>
          <a:p>
            <a:r>
              <a:rPr lang="bg-BG" dirty="0" smtClean="0">
                <a:latin typeface="Liberation Sans" pitchFamily="34" charset="0"/>
              </a:rPr>
              <a:t>Most </a:t>
            </a:r>
            <a:r>
              <a:rPr lang="bg-BG" dirty="0" smtClean="0">
                <a:latin typeface="Liberation Sans" pitchFamily="34" charset="0"/>
              </a:rPr>
              <a:t>action inside Gecko is triggered by user actions. These actions are represented by input events. </a:t>
            </a:r>
            <a:endParaRPr lang="en-US" dirty="0" smtClean="0">
              <a:latin typeface="Liberation Sans" pitchFamily="34" charset="0"/>
            </a:endParaRPr>
          </a:p>
          <a:p>
            <a:r>
              <a:rPr lang="bg-BG" dirty="0" smtClean="0">
                <a:latin typeface="Liberation Sans" pitchFamily="34" charset="0"/>
              </a:rPr>
              <a:t>These </a:t>
            </a:r>
            <a:r>
              <a:rPr lang="bg-BG" dirty="0" smtClean="0">
                <a:latin typeface="Liberation Sans" pitchFamily="34" charset="0"/>
              </a:rPr>
              <a:t>events enter Gecko through the Gonk implementation of nslAppShell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ctrTitle"/>
          </p:nvPr>
        </p:nvSpPr>
        <p:spPr/>
        <p:txBody>
          <a:bodyPr tIns="41473" bIns="41473"/>
          <a:lstStyle/>
          <a:p>
            <a:r>
              <a:rPr lang="bg-BG" smtClean="0">
                <a:latin typeface="Liberation Sans" pitchFamily="34" charset="0"/>
              </a:rPr>
              <a:t>Hardware Abstraction Layer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type="body" idx="1"/>
          </p:nvPr>
        </p:nvSpPr>
        <p:spPr bwMode="auto">
          <a:xfrm>
            <a:off x="456480" y="1604329"/>
            <a:ext cx="8046720" cy="5031888"/>
          </a:xfrm>
        </p:spPr>
        <p:txBody>
          <a:bodyPr vert="horz" lIns="82945" tIns="41473" rIns="82945" bIns="41473" numCol="1" anchor="t" compatLnSpc="1">
            <a:prstTxWarp prst="textNoShape">
              <a:avLst/>
            </a:prstTxWarp>
          </a:bodyPr>
          <a:lstStyle/>
          <a:p>
            <a:r>
              <a:rPr lang="bg-BG" dirty="0" smtClean="0">
                <a:latin typeface="Liberation Sans" pitchFamily="34" charset="0"/>
              </a:rPr>
              <a:t>One of the porting layers of </a:t>
            </a:r>
            <a:r>
              <a:rPr lang="bg-BG" dirty="0" smtClean="0">
                <a:latin typeface="Liberation Sans" pitchFamily="34" charset="0"/>
              </a:rPr>
              <a:t>Gecko</a:t>
            </a:r>
            <a:endParaRPr lang="en-US" dirty="0" smtClean="0">
              <a:latin typeface="Liberation Sans" pitchFamily="34" charset="0"/>
            </a:endParaRPr>
          </a:p>
          <a:p>
            <a:r>
              <a:rPr lang="bg-BG" dirty="0" smtClean="0">
                <a:latin typeface="Liberation Sans" pitchFamily="34" charset="0"/>
              </a:rPr>
              <a:t>Handles </a:t>
            </a:r>
            <a:r>
              <a:rPr lang="bg-BG" dirty="0" smtClean="0">
                <a:latin typeface="Liberation Sans" pitchFamily="34" charset="0"/>
              </a:rPr>
              <a:t>low-level access to system interfaces across multiple platforms using C++ </a:t>
            </a:r>
            <a:r>
              <a:rPr lang="bg-BG" dirty="0" smtClean="0">
                <a:latin typeface="Liberation Sans" pitchFamily="34" charset="0"/>
              </a:rPr>
              <a:t>APIs</a:t>
            </a:r>
            <a:endParaRPr lang="en-US" dirty="0" smtClean="0">
              <a:latin typeface="Liberation Sans" pitchFamily="34" charset="0"/>
            </a:endParaRPr>
          </a:p>
          <a:p>
            <a:r>
              <a:rPr lang="bg-BG" dirty="0" smtClean="0">
                <a:latin typeface="Liberation Sans" pitchFamily="34" charset="0"/>
              </a:rPr>
              <a:t>These </a:t>
            </a:r>
            <a:r>
              <a:rPr lang="bg-BG" dirty="0" smtClean="0">
                <a:latin typeface="Liberation Sans" pitchFamily="34" charset="0"/>
              </a:rPr>
              <a:t>APIs are implemented on a per-platform basis inside the Gecko HAL </a:t>
            </a:r>
            <a:r>
              <a:rPr lang="bg-BG" dirty="0" smtClean="0">
                <a:latin typeface="Liberation Sans" pitchFamily="34" charset="0"/>
              </a:rPr>
              <a:t>itself</a:t>
            </a:r>
            <a:endParaRPr lang="en-US" dirty="0" smtClean="0">
              <a:latin typeface="Liberation Sans" pitchFamily="34" charset="0"/>
            </a:endParaRPr>
          </a:p>
          <a:p>
            <a:r>
              <a:rPr lang="bg-BG" dirty="0" smtClean="0">
                <a:latin typeface="Liberation Sans" pitchFamily="34" charset="0"/>
              </a:rPr>
              <a:t>This </a:t>
            </a:r>
            <a:r>
              <a:rPr lang="bg-BG" dirty="0" smtClean="0">
                <a:latin typeface="Liberation Sans" pitchFamily="34" charset="0"/>
              </a:rPr>
              <a:t>hardware abstraction layer is not exposed directly to JavaScript code in Gecko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GAIA</a:t>
            </a:r>
            <a:endParaRPr lang="bg-BG" dirty="0"/>
          </a:p>
        </p:txBody>
      </p:sp>
      <p:pic>
        <p:nvPicPr>
          <p:cNvPr id="4" name="Content Placeholder 6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990600"/>
            <a:ext cx="301730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 smtClean="0"/>
              <a:t>Gaia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 smtClean="0"/>
              <a:t>Gaia is the user interface level of Firefox OS. </a:t>
            </a:r>
            <a:endParaRPr lang="en-US" dirty="0" smtClean="0"/>
          </a:p>
          <a:p>
            <a:r>
              <a:rPr lang="bg-BG" dirty="0" smtClean="0"/>
              <a:t>Everything that appears on the screen after Firefox OS starts up is drawn by Gaia. </a:t>
            </a:r>
            <a:endParaRPr lang="en-US" dirty="0" smtClean="0"/>
          </a:p>
          <a:p>
            <a:r>
              <a:rPr lang="bg-BG" dirty="0" smtClean="0"/>
              <a:t>Gaia is written entirely in HTML, CSS, and JavaScript. </a:t>
            </a:r>
            <a:endParaRPr lang="en-US" dirty="0" smtClean="0"/>
          </a:p>
          <a:p>
            <a:r>
              <a:rPr lang="bg-BG" dirty="0" smtClean="0"/>
              <a:t>It interfaces with the operating system through Open Web APIs</a:t>
            </a:r>
          </a:p>
          <a:p>
            <a:r>
              <a:rPr lang="bg-BG" dirty="0" smtClean="0"/>
              <a:t>Gaia can be run on other operating systems in web browsers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 smtClean="0"/>
              <a:t>Default Interface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81000" y="5715000"/>
            <a:ext cx="3657600" cy="838200"/>
          </a:xfrm>
        </p:spPr>
        <p:txBody>
          <a:bodyPr/>
          <a:lstStyle/>
          <a:p>
            <a:r>
              <a:rPr lang="bg-BG" dirty="0" smtClean="0"/>
              <a:t>prerelease version</a:t>
            </a:r>
            <a:r>
              <a:rPr lang="en-US" dirty="0" smtClean="0"/>
              <a:t> </a:t>
            </a:r>
            <a:r>
              <a:rPr lang="bg-BG" dirty="0" smtClean="0"/>
              <a:t>with placeholder icons</a:t>
            </a:r>
            <a:endParaRPr lang="bg-BG" dirty="0"/>
          </a:p>
        </p:txBody>
      </p:sp>
      <p:pic>
        <p:nvPicPr>
          <p:cNvPr id="9" name="Content Placeholder 6"/>
          <p:cNvPicPr>
            <a:picLocks noGrp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85800" y="1295400"/>
            <a:ext cx="3048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267201" y="1516912"/>
            <a:ext cx="4419600" cy="503628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</a:t>
            </a:r>
            <a:r>
              <a:rPr lang="bg-BG" dirty="0" smtClean="0"/>
              <a:t>imilar to what you see on most typicsmartphone</a:t>
            </a:r>
          </a:p>
          <a:p>
            <a:r>
              <a:rPr lang="bg-BG" dirty="0" smtClean="0"/>
              <a:t>The status bar at the top indicates the network</a:t>
            </a:r>
            <a:r>
              <a:rPr lang="en-US" dirty="0" smtClean="0"/>
              <a:t>,</a:t>
            </a:r>
            <a:r>
              <a:rPr lang="bg-BG" dirty="0" smtClean="0"/>
              <a:t> the network strength, WiFi signal strength, battery level, and current time.</a:t>
            </a:r>
          </a:p>
          <a:p>
            <a:r>
              <a:rPr lang="bg-BG" dirty="0" smtClean="0"/>
              <a:t>The middle area </a:t>
            </a:r>
            <a:r>
              <a:rPr lang="en-US" dirty="0" smtClean="0"/>
              <a:t>- </a:t>
            </a:r>
            <a:r>
              <a:rPr lang="bg-BG" dirty="0" smtClean="0"/>
              <a:t>icons for the applications</a:t>
            </a:r>
            <a:endParaRPr lang="en-US" dirty="0" smtClean="0"/>
          </a:p>
          <a:p>
            <a:r>
              <a:rPr lang="en-US" dirty="0" smtClean="0"/>
              <a:t>S</a:t>
            </a:r>
            <a:r>
              <a:rPr lang="bg-BG" dirty="0" smtClean="0"/>
              <a:t>wiping left and right pages through screens of icons.</a:t>
            </a:r>
          </a:p>
          <a:p>
            <a:r>
              <a:rPr lang="bg-BG" dirty="0" smtClean="0"/>
              <a:t>At the bottom </a:t>
            </a:r>
            <a:r>
              <a:rPr lang="en-US" dirty="0" smtClean="0"/>
              <a:t>- </a:t>
            </a:r>
            <a:r>
              <a:rPr lang="bg-BG" dirty="0" smtClean="0"/>
              <a:t>a dock with room for up to seven mos.</a:t>
            </a:r>
          </a:p>
          <a:p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dirty="0" smtClean="0"/>
              <a:t>Default applications</a:t>
            </a:r>
            <a:br>
              <a:rPr lang="bg-BG" b="1" dirty="0" smtClean="0"/>
            </a:br>
            <a:endParaRPr lang="bg-BG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Browser</a:t>
            </a:r>
            <a:endParaRPr lang="en-US" dirty="0" smtClean="0"/>
          </a:p>
          <a:p>
            <a:r>
              <a:rPr lang="bg-BG" dirty="0" smtClean="0"/>
              <a:t>Calendar</a:t>
            </a:r>
            <a:endParaRPr lang="en-US" dirty="0" smtClean="0"/>
          </a:p>
          <a:p>
            <a:r>
              <a:rPr lang="bg-BG" dirty="0" smtClean="0"/>
              <a:t>Camera</a:t>
            </a:r>
            <a:endParaRPr lang="en-US" dirty="0" smtClean="0"/>
          </a:p>
          <a:p>
            <a:r>
              <a:rPr lang="bg-BG" dirty="0" smtClean="0"/>
              <a:t>Clock</a:t>
            </a:r>
            <a:endParaRPr lang="en-US" dirty="0" smtClean="0"/>
          </a:p>
          <a:p>
            <a:r>
              <a:rPr lang="bg-BG" dirty="0" smtClean="0"/>
              <a:t>Contacts</a:t>
            </a:r>
            <a:endParaRPr lang="en-US" dirty="0" smtClean="0"/>
          </a:p>
          <a:p>
            <a:r>
              <a:rPr lang="bg-BG" dirty="0" smtClean="0"/>
              <a:t>Dialer</a:t>
            </a:r>
            <a:endParaRPr lang="en-US" dirty="0" smtClean="0"/>
          </a:p>
          <a:p>
            <a:r>
              <a:rPr lang="bg-BG" dirty="0" smtClean="0"/>
              <a:t>Email</a:t>
            </a:r>
            <a:endParaRPr lang="en-US" dirty="0" smtClean="0"/>
          </a:p>
          <a:p>
            <a:r>
              <a:rPr lang="bg-BG" dirty="0" smtClean="0"/>
              <a:t>FM Radio</a:t>
            </a:r>
            <a:endParaRPr lang="en-US" dirty="0" smtClean="0"/>
          </a:p>
          <a:p>
            <a:r>
              <a:rPr lang="bg-BG" dirty="0" smtClean="0"/>
              <a:t>Gallery</a:t>
            </a:r>
            <a:endParaRPr lang="en-US" dirty="0" smtClean="0"/>
          </a:p>
          <a:p>
            <a:endParaRPr lang="en-US" dirty="0" smtClean="0"/>
          </a:p>
          <a:p>
            <a:endParaRPr lang="bg-BG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Home</a:t>
            </a:r>
            <a:r>
              <a:rPr lang="en-US" dirty="0" smtClean="0"/>
              <a:t> Screen</a:t>
            </a:r>
          </a:p>
          <a:p>
            <a:r>
              <a:rPr lang="bg-BG" dirty="0" smtClean="0"/>
              <a:t>Lock</a:t>
            </a:r>
            <a:r>
              <a:rPr lang="en-US" dirty="0" smtClean="0"/>
              <a:t> Screen</a:t>
            </a:r>
          </a:p>
          <a:p>
            <a:r>
              <a:rPr lang="bg-BG" dirty="0" smtClean="0"/>
              <a:t>Marketplace</a:t>
            </a:r>
            <a:endParaRPr lang="en-US" dirty="0" smtClean="0"/>
          </a:p>
          <a:p>
            <a:r>
              <a:rPr lang="bg-BG" dirty="0" smtClean="0"/>
              <a:t>Music</a:t>
            </a:r>
            <a:endParaRPr lang="en-US" dirty="0" smtClean="0"/>
          </a:p>
          <a:p>
            <a:r>
              <a:rPr lang="bg-BG" dirty="0" smtClean="0"/>
              <a:t>PDF Viewer</a:t>
            </a:r>
            <a:endParaRPr lang="en-US" dirty="0" smtClean="0"/>
          </a:p>
          <a:p>
            <a:r>
              <a:rPr lang="bg-BG" dirty="0" smtClean="0"/>
              <a:t>Settings</a:t>
            </a:r>
            <a:endParaRPr lang="en-US" dirty="0" smtClean="0"/>
          </a:p>
          <a:p>
            <a:r>
              <a:rPr lang="bg-BG" dirty="0" smtClean="0"/>
              <a:t>SMS/MMS</a:t>
            </a:r>
            <a:endParaRPr lang="en-US" dirty="0" smtClean="0"/>
          </a:p>
          <a:p>
            <a:r>
              <a:rPr lang="bg-BG" dirty="0" smtClean="0"/>
              <a:t>Video</a:t>
            </a:r>
          </a:p>
          <a:p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tIns="41473" bIns="41473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Firefox OS Applications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tIns="41473" bIns="41473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Open Web Application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lIns="82945" tIns="41473" rIns="82945" bIns="41473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dirty="0"/>
              <a:t>What is it?</a:t>
            </a:r>
          </a:p>
          <a:p>
            <a:pPr lvl="1" rtl="0" hangingPunct="0"/>
            <a:r>
              <a:rPr lang="en-US" dirty="0" err="1"/>
              <a:t>HTML+CSS+JavaScript</a:t>
            </a:r>
            <a:endParaRPr lang="en-US" dirty="0"/>
          </a:p>
          <a:p>
            <a:pPr lvl="0"/>
            <a:r>
              <a:rPr lang="en-US" dirty="0"/>
              <a:t>Isn't that </a:t>
            </a:r>
            <a:r>
              <a:rPr lang="en-US" dirty="0" err="1"/>
              <a:t>PhoneGap</a:t>
            </a:r>
            <a:r>
              <a:rPr lang="en-US" dirty="0"/>
              <a:t> 2.0?</a:t>
            </a:r>
          </a:p>
          <a:p>
            <a:pPr lvl="0"/>
            <a:r>
              <a:rPr lang="en-US" dirty="0"/>
              <a:t>Who supports it so far?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tIns="41473" bIns="41473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The OWA </a:t>
            </a:r>
            <a:r>
              <a:rPr lang="en-US" dirty="0" smtClean="0"/>
              <a:t> APIs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lIns="82945" tIns="41473" rIns="82945" bIns="41473">
            <a:normAutofit fontScale="92500" lnSpcReduction="10000"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dirty="0" err="1"/>
              <a:t>Geolocation</a:t>
            </a:r>
            <a:endParaRPr lang="en-US" dirty="0"/>
          </a:p>
          <a:p>
            <a:pPr lvl="0"/>
            <a:r>
              <a:rPr lang="en-US" dirty="0"/>
              <a:t>Networks (</a:t>
            </a:r>
            <a:r>
              <a:rPr lang="en-US" dirty="0" err="1"/>
              <a:t>WiFi</a:t>
            </a:r>
            <a:r>
              <a:rPr lang="en-US" dirty="0"/>
              <a:t>, TCP, GSM, Bluetooth...)</a:t>
            </a:r>
          </a:p>
          <a:p>
            <a:pPr lvl="0"/>
            <a:r>
              <a:rPr lang="en-US" dirty="0" err="1"/>
              <a:t>WebPayment</a:t>
            </a:r>
            <a:endParaRPr lang="en-US" dirty="0"/>
          </a:p>
          <a:p>
            <a:pPr lvl="0"/>
            <a:r>
              <a:rPr lang="en-US" dirty="0"/>
              <a:t>Phone operations (Power, Screen, Vibration...)</a:t>
            </a:r>
          </a:p>
          <a:p>
            <a:pPr lvl="0"/>
            <a:r>
              <a:rPr lang="en-US" dirty="0"/>
              <a:t>And many more</a:t>
            </a:r>
          </a:p>
          <a:p>
            <a:pPr lvl="0"/>
            <a:r>
              <a:rPr lang="en-US" dirty="0"/>
              <a:t>Full list at:</a:t>
            </a:r>
          </a:p>
          <a:p>
            <a:pPr lvl="1" rtl="0" hangingPunct="0"/>
            <a:r>
              <a:rPr lang="en-US" dirty="0">
                <a:hlinkClick r:id="rId3"/>
              </a:rPr>
              <a:t>https://wiki.mozilla.org/WebAPI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dirty="0" smtClean="0"/>
              <a:t>Hardware Requir</a:t>
            </a:r>
            <a:r>
              <a:rPr lang="en-US" b="1" dirty="0" smtClean="0"/>
              <a:t>e</a:t>
            </a:r>
            <a:r>
              <a:rPr lang="bg-BG" b="1" dirty="0" smtClean="0"/>
              <a:t>ments</a:t>
            </a:r>
            <a:br>
              <a:rPr lang="bg-BG" b="1" dirty="0" smtClean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should be possible to port Firefox OS to most recent ARM-based mobile devices</a:t>
            </a:r>
            <a:endParaRPr lang="bg-BG" dirty="0" smtClean="0"/>
          </a:p>
          <a:p>
            <a:r>
              <a:rPr lang="bg-BG" dirty="0" smtClean="0"/>
              <a:t>Firefox OS is compatible with devices including: Otoro, PandaBoard, Emulator (ARM and x86), Desktop, Nexus S, Nexus S 4G, Samsung Galaxy S II, and Galaxy Nexus, Raspbery Pi</a:t>
            </a:r>
          </a:p>
          <a:p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tIns="41473" bIns="41473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Manifests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lIns="82945" tIns="41473" rIns="82945" bIns="41473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dirty="0"/>
              <a:t>The backbone of an application</a:t>
            </a:r>
          </a:p>
          <a:p>
            <a:pPr lvl="0"/>
            <a:r>
              <a:rPr lang="en-US" dirty="0"/>
              <a:t>JSON</a:t>
            </a:r>
          </a:p>
          <a:p>
            <a:pPr lvl="0"/>
            <a:r>
              <a:rPr lang="en-US" dirty="0"/>
              <a:t>Lists the APIs you require</a:t>
            </a:r>
          </a:p>
          <a:p>
            <a:pPr lvl="0"/>
            <a:r>
              <a:rPr lang="en-US" dirty="0"/>
              <a:t>Portable</a:t>
            </a:r>
          </a:p>
          <a:p>
            <a:pPr lvl="0"/>
            <a:r>
              <a:rPr lang="en-US" dirty="0"/>
              <a:t>Full list of fields:</a:t>
            </a:r>
          </a:p>
          <a:p>
            <a:pPr lvl="1" rtl="0" hangingPunct="0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developer.mozilla.org/en-US/docs/Web/Apps/Manifest</a:t>
            </a:r>
            <a:endParaRPr lang="en-US" dirty="0">
              <a:hlinkClick r:id="rId3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tIns="41473" bIns="41473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Minimal manifest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457171" y="1604840"/>
            <a:ext cx="8382029" cy="5024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>
              <a:buNone/>
            </a:pPr>
            <a:r>
              <a:rPr sz="13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Lucida Console" pitchFamily="49" charset="0"/>
              </a:rPr>
              <a:t>{ </a:t>
            </a:r>
          </a:p>
          <a:p>
            <a:pPr>
              <a:buNone/>
            </a:pPr>
            <a:r>
              <a:rPr sz="13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Lucida Console" pitchFamily="49" charset="0"/>
              </a:rPr>
              <a:t>"name": "My App",</a:t>
            </a:r>
          </a:p>
          <a:p>
            <a:pPr>
              <a:buNone/>
            </a:pPr>
            <a:r>
              <a:rPr sz="13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Lucida Console" pitchFamily="49" charset="0"/>
              </a:rPr>
              <a:t>  "description": "My elevator pitch goes here",</a:t>
            </a:r>
          </a:p>
          <a:p>
            <a:pPr>
              <a:buNone/>
            </a:pPr>
            <a:r>
              <a:rPr sz="13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Lucida Console" pitchFamily="49" charset="0"/>
              </a:rPr>
              <a:t>  "</a:t>
            </a:r>
            <a:r>
              <a:rPr sz="1300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Lucida Console" pitchFamily="49" charset="0"/>
              </a:rPr>
              <a:t>launch_path</a:t>
            </a:r>
            <a:r>
              <a:rPr sz="13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Lucida Console" pitchFamily="49" charset="0"/>
              </a:rPr>
              <a:t>": "/",</a:t>
            </a:r>
          </a:p>
          <a:p>
            <a:pPr>
              <a:buNone/>
            </a:pPr>
            <a:r>
              <a:rPr sz="13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Lucida Console" pitchFamily="49" charset="0"/>
              </a:rPr>
              <a:t>  "icons": {</a:t>
            </a:r>
          </a:p>
          <a:p>
            <a:pPr>
              <a:buNone/>
            </a:pPr>
            <a:r>
              <a:rPr sz="13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Lucida Console" pitchFamily="49" charset="0"/>
              </a:rPr>
              <a:t>    "128": "/</a:t>
            </a:r>
            <a:r>
              <a:rPr sz="1300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Lucida Console" pitchFamily="49" charset="0"/>
              </a:rPr>
              <a:t>img</a:t>
            </a:r>
            <a:r>
              <a:rPr sz="13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Lucida Console" pitchFamily="49" charset="0"/>
              </a:rPr>
              <a:t>/icon-128.png"</a:t>
            </a:r>
          </a:p>
          <a:p>
            <a:pPr>
              <a:buNone/>
            </a:pPr>
            <a:r>
              <a:rPr sz="13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Lucida Console" pitchFamily="49" charset="0"/>
              </a:rPr>
              <a:t>  },</a:t>
            </a:r>
          </a:p>
          <a:p>
            <a:pPr>
              <a:buNone/>
            </a:pPr>
            <a:r>
              <a:rPr sz="13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Lucida Console" pitchFamily="49" charset="0"/>
              </a:rPr>
              <a:t>  "developer": {</a:t>
            </a:r>
          </a:p>
          <a:p>
            <a:pPr>
              <a:buNone/>
            </a:pPr>
            <a:r>
              <a:rPr sz="13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Lucida Console" pitchFamily="49" charset="0"/>
              </a:rPr>
              <a:t>    "name": "Your name or organization",</a:t>
            </a:r>
          </a:p>
          <a:p>
            <a:pPr>
              <a:buNone/>
            </a:pPr>
            <a:r>
              <a:rPr sz="13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Lucida Console" pitchFamily="49" charset="0"/>
              </a:rPr>
              <a:t>    "</a:t>
            </a:r>
            <a:r>
              <a:rPr sz="1300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Lucida Console" pitchFamily="49" charset="0"/>
              </a:rPr>
              <a:t>url</a:t>
            </a:r>
            <a:r>
              <a:rPr sz="13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Lucida Console" pitchFamily="49" charset="0"/>
              </a:rPr>
              <a:t>": "http://your-homepage-here.org"</a:t>
            </a:r>
          </a:p>
          <a:p>
            <a:pPr>
              <a:buNone/>
            </a:pPr>
            <a:r>
              <a:rPr sz="13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Lucida Console" pitchFamily="49" charset="0"/>
              </a:rPr>
              <a:t>  },</a:t>
            </a:r>
          </a:p>
          <a:p>
            <a:pPr>
              <a:buNone/>
            </a:pPr>
            <a:r>
              <a:rPr sz="13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Lucida Console" pitchFamily="49" charset="0"/>
              </a:rPr>
              <a:t>  "</a:t>
            </a:r>
            <a:r>
              <a:rPr sz="1300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Lucida Console" pitchFamily="49" charset="0"/>
              </a:rPr>
              <a:t>default_locale</a:t>
            </a:r>
            <a:r>
              <a:rPr sz="13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Lucida Console" pitchFamily="49" charset="0"/>
              </a:rPr>
              <a:t>": "en"</a:t>
            </a:r>
          </a:p>
          <a:p>
            <a:pPr>
              <a:buNone/>
            </a:pPr>
            <a:r>
              <a:rPr sz="13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Lucida Console" pitchFamily="49" charset="0"/>
              </a:rPr>
              <a:t>}</a:t>
            </a:r>
          </a:p>
          <a:p>
            <a:pPr marL="391867" indent="-293900" defTabSz="829452" hangingPunct="0">
              <a:spcAft>
                <a:spcPts val="1285"/>
              </a:spcAft>
              <a:defRPr/>
            </a:pPr>
            <a:endParaRPr sz="2500" dirty="0" smtClean="0">
              <a:solidFill>
                <a:sysClr val="windowText" lastClr="000000"/>
              </a:solidFill>
              <a:hlinkClick r:id="rId3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tIns="41473" bIns="41473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Origins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lIns="82945" tIns="41473" rIns="82945" bIns="41473">
            <a:normAutofit lnSpcReduction="10000"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dirty="0"/>
              <a:t>Origin – protocol + domain + port</a:t>
            </a:r>
          </a:p>
          <a:p>
            <a:pPr lvl="0"/>
            <a:r>
              <a:rPr lang="en-US" dirty="0"/>
              <a:t>Manifest </a:t>
            </a:r>
            <a:r>
              <a:rPr lang="en-US" b="1" dirty="0"/>
              <a:t>must</a:t>
            </a:r>
            <a:r>
              <a:rPr lang="en-US" dirty="0"/>
              <a:t> have the same origin as the application</a:t>
            </a:r>
          </a:p>
          <a:p>
            <a:pPr lvl="0"/>
            <a:r>
              <a:rPr lang="en-US" dirty="0"/>
              <a:t>One application per origin</a:t>
            </a:r>
          </a:p>
          <a:p>
            <a:pPr lvl="0"/>
            <a:r>
              <a:rPr lang="en-US" dirty="0"/>
              <a:t>HTML files can come from the origin only</a:t>
            </a:r>
          </a:p>
          <a:p>
            <a:pPr lvl="0"/>
            <a:r>
              <a:rPr lang="en-US" dirty="0"/>
              <a:t>JavaScript, CSS or images can still come from outer sources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tIns="41473" bIns="41473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Marketplaces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lIns="82945" tIns="41473" rIns="82945" bIns="41473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dirty="0"/>
              <a:t>Much like Google Play or Apple store</a:t>
            </a:r>
          </a:p>
          <a:p>
            <a:pPr lvl="0"/>
            <a:r>
              <a:rPr lang="en-US" dirty="0"/>
              <a:t>OWA standard – designed to remove restrictions from deployment</a:t>
            </a:r>
          </a:p>
          <a:p>
            <a:pPr lvl="0"/>
            <a:r>
              <a:rPr lang="en-US" dirty="0"/>
              <a:t>Currently: Firefox Marketplace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tIns="41473" bIns="41473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Applications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tIns="41473" bIns="41473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For Web developers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lIns="82945" tIns="41473" rIns="82945" bIns="41473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dirty="0"/>
              <a:t>Create the application</a:t>
            </a:r>
          </a:p>
          <a:p>
            <a:pPr lvl="0"/>
            <a:r>
              <a:rPr lang="en-US" dirty="0"/>
              <a:t>Create a manifest</a:t>
            </a:r>
          </a:p>
          <a:p>
            <a:pPr lvl="0"/>
            <a:r>
              <a:rPr lang="en-US" dirty="0">
                <a:latin typeface="Arial" pitchFamily="34"/>
              </a:rPr>
              <a:t>Publish the application</a:t>
            </a:r>
          </a:p>
          <a:p>
            <a:pPr lvl="1" rtl="0" hangingPunct="0"/>
            <a:r>
              <a:rPr lang="en-US" dirty="0">
                <a:latin typeface="Arial" pitchFamily="34"/>
              </a:rPr>
              <a:t>On your own website</a:t>
            </a:r>
          </a:p>
          <a:p>
            <a:pPr lvl="1" rtl="0" hangingPunct="0"/>
            <a:r>
              <a:rPr lang="en-US" dirty="0">
                <a:latin typeface="Arial" pitchFamily="34"/>
              </a:rPr>
              <a:t>At a Marketplace</a:t>
            </a:r>
          </a:p>
          <a:p>
            <a:pPr lvl="1" rtl="0" hangingPunct="0"/>
            <a:r>
              <a:rPr lang="en-US" dirty="0">
                <a:latin typeface="Arial" pitchFamily="34"/>
              </a:rPr>
              <a:t>Both!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tIns="41473" bIns="41473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For mobile developers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lIns="82945" tIns="41473" rIns="82945" bIns="41473">
            <a:normAutofit fontScale="92500" lnSpcReduction="10000"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dirty="0"/>
              <a:t>Become a web developer!</a:t>
            </a:r>
          </a:p>
          <a:p>
            <a:pPr lvl="0"/>
            <a:r>
              <a:rPr lang="en-US" dirty="0"/>
              <a:t>No, really, the steps are:</a:t>
            </a:r>
          </a:p>
          <a:p>
            <a:pPr lvl="1" rtl="0" hangingPunct="0"/>
            <a:r>
              <a:rPr lang="en-US" dirty="0"/>
              <a:t>Use OWA technologies to develop the application</a:t>
            </a:r>
          </a:p>
          <a:p>
            <a:pPr lvl="1" rtl="0" hangingPunct="0"/>
            <a:r>
              <a:rPr lang="en-US" dirty="0"/>
              <a:t>Create a manifest</a:t>
            </a:r>
          </a:p>
          <a:p>
            <a:pPr lvl="1" rtl="0" hangingPunct="0"/>
            <a:r>
              <a:rPr lang="en-US" dirty="0"/>
              <a:t>Publish the application</a:t>
            </a:r>
          </a:p>
          <a:p>
            <a:pPr lvl="0"/>
            <a:r>
              <a:rPr lang="en-US" dirty="0"/>
              <a:t>The only difference is the change in technology stack from mobile to Open Web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tIns="41473" bIns="41473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Installing applications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lIns="82945" tIns="41473" rIns="82945" bIns="41473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dirty="0"/>
              <a:t>Packaged</a:t>
            </a:r>
          </a:p>
          <a:p>
            <a:pPr lvl="1" rtl="0" hangingPunct="0"/>
            <a:r>
              <a:rPr lang="en-US" dirty="0"/>
              <a:t>Essentially a zip with all the information</a:t>
            </a:r>
          </a:p>
          <a:p>
            <a:pPr lvl="0"/>
            <a:r>
              <a:rPr lang="en-US" dirty="0"/>
              <a:t>Hosted</a:t>
            </a:r>
          </a:p>
          <a:p>
            <a:pPr lvl="1" rtl="0" hangingPunct="0"/>
            <a:r>
              <a:rPr lang="en-US" dirty="0"/>
              <a:t>Served from a server at a domain</a:t>
            </a:r>
          </a:p>
          <a:p>
            <a:pPr lvl="0"/>
            <a:r>
              <a:rPr lang="en-US" dirty="0"/>
              <a:t>Both require valid manifests</a:t>
            </a:r>
          </a:p>
          <a:p>
            <a:pPr lvl="1" rtl="0" hangingPunct="0"/>
            <a:r>
              <a:rPr lang="en-US" dirty="0"/>
              <a:t>Served as </a:t>
            </a:r>
            <a:r>
              <a:rPr sz="1800" dirty="0">
                <a:latin typeface="DejaVu Sans Mono" pitchFamily="49"/>
              </a:rPr>
              <a:t>.</a:t>
            </a:r>
            <a:r>
              <a:rPr sz="1800" dirty="0" err="1">
                <a:latin typeface="DejaVu Sans Mono" pitchFamily="49"/>
              </a:rPr>
              <a:t>webapp</a:t>
            </a:r>
            <a:r>
              <a:rPr lang="en-US" dirty="0"/>
              <a:t> and </a:t>
            </a:r>
            <a:r>
              <a:rPr sz="1800" dirty="0">
                <a:latin typeface="DejaVu Sans Mono" pitchFamily="49"/>
              </a:rPr>
              <a:t>Content-Type: application/x-web-app-</a:t>
            </a:r>
            <a:r>
              <a:rPr sz="1800" dirty="0" err="1">
                <a:latin typeface="DejaVu Sans Mono" pitchFamily="49"/>
              </a:rPr>
              <a:t>manifest+json</a:t>
            </a:r>
            <a:endParaRPr sz="1800" dirty="0">
              <a:latin typeface="DejaVu Sans Mono" pitchFamily="49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tIns="41473" bIns="41473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Deploying applications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lIns="82945" tIns="41473" rIns="82945" bIns="41473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dirty="0"/>
              <a:t>Hosted</a:t>
            </a:r>
          </a:p>
          <a:p>
            <a:pPr lvl="1" rtl="0" hangingPunct="0"/>
            <a:r>
              <a:rPr lang="en-US" dirty="0"/>
              <a:t>Server and domain – just like a normal website</a:t>
            </a:r>
          </a:p>
          <a:p>
            <a:pPr lvl="1" rtl="0" hangingPunct="0"/>
            <a:r>
              <a:rPr lang="en-US" dirty="0" err="1"/>
              <a:t>Github</a:t>
            </a:r>
            <a:r>
              <a:rPr lang="en-US" dirty="0"/>
              <a:t>, </a:t>
            </a:r>
            <a:r>
              <a:rPr lang="en-US" dirty="0" err="1"/>
              <a:t>Heroku</a:t>
            </a:r>
            <a:r>
              <a:rPr lang="en-US" dirty="0"/>
              <a:t>, Google App Engine...</a:t>
            </a:r>
          </a:p>
          <a:p>
            <a:pPr lvl="0"/>
            <a:r>
              <a:rPr lang="en-US" dirty="0"/>
              <a:t>Packaged</a:t>
            </a:r>
          </a:p>
          <a:p>
            <a:pPr lvl="1" rtl="0" hangingPunct="0"/>
            <a:r>
              <a:rPr lang="en-US" dirty="0"/>
              <a:t>Three types: </a:t>
            </a:r>
            <a:r>
              <a:rPr lang="en-US" dirty="0" smtClean="0"/>
              <a:t>Privileged, </a:t>
            </a:r>
            <a:r>
              <a:rPr lang="en-US" dirty="0"/>
              <a:t>Certified, Plain</a:t>
            </a:r>
          </a:p>
          <a:p>
            <a:pPr lvl="1" rtl="0" hangingPunct="0"/>
            <a:r>
              <a:rPr lang="en-US" dirty="0"/>
              <a:t>Different permissions and review process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tIns="41473" bIns="41473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Publishing hosted applications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lIns="82945" tIns="41473" rIns="82945" bIns="41473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dirty="0"/>
              <a:t>Submit to a Marketplace</a:t>
            </a:r>
          </a:p>
          <a:p>
            <a:pPr lvl="1" rtl="0" hangingPunct="0"/>
            <a:r>
              <a:rPr lang="en-US" dirty="0"/>
              <a:t>You will still have to host it yourself for Firefox Marketplace</a:t>
            </a:r>
          </a:p>
          <a:p>
            <a:pPr lvl="0"/>
            <a:r>
              <a:rPr lang="en-US" dirty="0"/>
              <a:t>Publish on your own website</a:t>
            </a:r>
          </a:p>
          <a:p>
            <a:pPr lvl="1" rtl="0" hangingPunct="0"/>
            <a:r>
              <a:rPr lang="en-US" dirty="0"/>
              <a:t>Requires some JavaScript to manage the installation and updates</a:t>
            </a:r>
          </a:p>
          <a:p>
            <a:pPr lvl="1" rtl="0" hangingPunct="0"/>
            <a:r>
              <a:rPr lang="en-US" dirty="0"/>
              <a:t>All done using the OWA </a:t>
            </a:r>
            <a:r>
              <a:rPr lang="en-US" dirty="0" smtClean="0"/>
              <a:t> APIs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dirty="0" smtClean="0"/>
              <a:t>Hardware Requir</a:t>
            </a:r>
            <a:r>
              <a:rPr lang="en-US" b="1" dirty="0" smtClean="0"/>
              <a:t>e</a:t>
            </a:r>
            <a:r>
              <a:rPr lang="bg-BG" b="1" dirty="0" smtClean="0"/>
              <a:t>ments</a:t>
            </a:r>
            <a:br>
              <a:rPr lang="bg-BG" b="1" dirty="0" smtClean="0"/>
            </a:br>
            <a:endParaRPr lang="bg-B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382000" cy="4648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94000"/>
                <a:gridCol w="2794000"/>
                <a:gridCol w="2794000"/>
              </a:tblGrid>
              <a:tr h="6229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 dirty="0"/>
                        <a:t>Component</a:t>
                      </a:r>
                      <a:endParaRPr lang="bg-BG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 dirty="0"/>
                        <a:t>Minimum</a:t>
                      </a:r>
                      <a:endParaRPr lang="bg-BG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/>
                        <a:t>Recommended</a:t>
                      </a:r>
                      <a:endParaRPr lang="bg-BG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57150" marB="57150" anchor="ctr"/>
                </a:tc>
              </a:tr>
              <a:tr h="8985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/>
                        <a:t>CPU</a:t>
                      </a:r>
                      <a:endParaRPr lang="bg-BG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 dirty="0"/>
                        <a:t>ARMv6</a:t>
                      </a:r>
                      <a:endParaRPr lang="bg-BG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itchFamily="34" charset="0"/>
                        <a:buChar char="•"/>
                      </a:pPr>
                      <a:r>
                        <a:rPr lang="bg-BG" sz="1200" dirty="0"/>
                        <a:t>Cortex A5 class or </a:t>
                      </a:r>
                      <a:r>
                        <a:rPr lang="bg-BG" sz="1200" dirty="0" smtClean="0"/>
                        <a:t>better</a:t>
                      </a:r>
                      <a:endParaRPr lang="en-US" sz="1200" dirty="0" smtClean="0"/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itchFamily="34" charset="0"/>
                        <a:buChar char="•"/>
                      </a:pPr>
                      <a:r>
                        <a:rPr lang="bg-BG" sz="1200" dirty="0" smtClean="0"/>
                        <a:t>ARMv7a </a:t>
                      </a:r>
                      <a:r>
                        <a:rPr lang="bg-BG" sz="1200" dirty="0"/>
                        <a:t>with NEON</a:t>
                      </a:r>
                      <a:endParaRPr lang="bg-BG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57150" marB="57150" anchor="ctr"/>
                </a:tc>
              </a:tr>
              <a:tr h="6229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/>
                        <a:t>GPU</a:t>
                      </a:r>
                      <a:endParaRPr lang="bg-BG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/>
                        <a:t>—</a:t>
                      </a:r>
                      <a:endParaRPr lang="bg-BG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/>
                        <a:t>Adreno 200 class or better</a:t>
                      </a:r>
                      <a:endParaRPr lang="bg-BG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57150" marB="57150" anchor="ctr"/>
                </a:tc>
              </a:tr>
              <a:tr h="8985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/>
                        <a:t>Connectivity</a:t>
                      </a:r>
                      <a:endParaRPr lang="bg-BG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 dirty="0"/>
                        <a:t>—</a:t>
                      </a:r>
                      <a:endParaRPr lang="bg-BG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itchFamily="34" charset="0"/>
                        <a:buChar char="•"/>
                      </a:pPr>
                      <a:r>
                        <a:rPr lang="bg-BG" sz="1200" dirty="0" smtClean="0"/>
                        <a:t>WiFi</a:t>
                      </a:r>
                      <a:endParaRPr lang="en-US" sz="1200" dirty="0" smtClean="0"/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itchFamily="34" charset="0"/>
                        <a:buChar char="•"/>
                      </a:pPr>
                      <a:r>
                        <a:rPr lang="bg-BG" sz="1200" dirty="0" smtClean="0"/>
                        <a:t>3G</a:t>
                      </a:r>
                      <a:endParaRPr lang="bg-BG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57150" marB="57150" anchor="ctr"/>
                </a:tc>
              </a:tr>
              <a:tr h="16051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/>
                        <a:t>Sensors</a:t>
                      </a:r>
                      <a:endParaRPr lang="bg-BG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 dirty="0"/>
                        <a:t>—</a:t>
                      </a:r>
                      <a:endParaRPr lang="bg-BG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itchFamily="34" charset="0"/>
                        <a:buChar char="•"/>
                      </a:pPr>
                      <a:r>
                        <a:rPr lang="bg-BG" sz="1200" dirty="0" smtClean="0"/>
                        <a:t>Accelerometer</a:t>
                      </a:r>
                      <a:endParaRPr lang="en-US" sz="1200" dirty="0" smtClean="0"/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itchFamily="34" charset="0"/>
                        <a:buChar char="•"/>
                      </a:pPr>
                      <a:r>
                        <a:rPr lang="bg-BG" sz="1200" dirty="0" smtClean="0"/>
                        <a:t>Proximity</a:t>
                      </a:r>
                      <a:endParaRPr lang="en-US" sz="1200" dirty="0" smtClean="0"/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itchFamily="34" charset="0"/>
                        <a:buChar char="•"/>
                      </a:pPr>
                      <a:r>
                        <a:rPr lang="bg-BG" sz="1200" dirty="0" smtClean="0"/>
                        <a:t>Ambient light</a:t>
                      </a:r>
                      <a:endParaRPr lang="en-US" sz="1200" dirty="0" smtClean="0"/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itchFamily="34" charset="0"/>
                        <a:buChar char="•"/>
                      </a:pPr>
                      <a:r>
                        <a:rPr lang="bg-BG" sz="1200" dirty="0" smtClean="0"/>
                        <a:t>A-GPS</a:t>
                      </a:r>
                      <a:endParaRPr lang="bg-BG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57150" marB="5715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tIns="41473" bIns="41473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Publishing packaged applications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lIns="82945" tIns="41473" rIns="82945" bIns="41473">
            <a:normAutofit lnSpcReduction="10000"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dirty="0"/>
              <a:t>Distributed via Marketplaces</a:t>
            </a:r>
          </a:p>
          <a:p>
            <a:pPr lvl="0"/>
            <a:r>
              <a:rPr lang="en-US" dirty="0"/>
              <a:t>Three types:</a:t>
            </a:r>
          </a:p>
          <a:p>
            <a:pPr lvl="1" rtl="0" hangingPunct="0"/>
            <a:r>
              <a:rPr lang="en-US" dirty="0"/>
              <a:t>Privileged – special review process, more security</a:t>
            </a:r>
          </a:p>
          <a:p>
            <a:pPr lvl="1" rtl="0" hangingPunct="0"/>
            <a:r>
              <a:rPr lang="en-US" dirty="0"/>
              <a:t>Certified – critical system functions</a:t>
            </a:r>
          </a:p>
          <a:p>
            <a:pPr lvl="1" rtl="0" hangingPunct="0"/>
            <a:r>
              <a:rPr lang="en-US" dirty="0"/>
              <a:t>Plain – some restrictions for APIs</a:t>
            </a:r>
          </a:p>
          <a:p>
            <a:pPr lvl="0"/>
            <a:r>
              <a:rPr lang="en-US" dirty="0"/>
              <a:t>Enforced Content Security Polices</a:t>
            </a:r>
          </a:p>
          <a:p>
            <a:pPr lvl="1" rtl="0" hangingPunct="0"/>
            <a:r>
              <a:rPr lang="en-US" dirty="0"/>
              <a:t>Optional for hosted apps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tIns="41473" bIns="41473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More info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lIns="82945" tIns="41473" rIns="82945" bIns="41473">
            <a:normAutofit fontScale="85000" lnSpcReduction="10000"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dirty="0"/>
              <a:t>Firefox OS apps quick start</a:t>
            </a:r>
          </a:p>
          <a:p>
            <a:pPr lvl="1" rtl="0" hangingPunct="0"/>
            <a:r>
              <a:rPr lang="en-US" dirty="0">
                <a:hlinkClick r:id="rId3"/>
              </a:rPr>
              <a:t>https://marketplace.firefox.com/developers/docs/quick_start</a:t>
            </a:r>
          </a:p>
          <a:p>
            <a:pPr lvl="0"/>
            <a:r>
              <a:rPr lang="en-US" dirty="0"/>
              <a:t>Submitting an app to Firefox Marketplace</a:t>
            </a:r>
          </a:p>
          <a:p>
            <a:pPr lvl="1" rtl="0" hangingPunct="0"/>
            <a:r>
              <a:rPr lang="en-US" dirty="0">
                <a:hlinkClick r:id="rId4"/>
              </a:rPr>
              <a:t>https://developer.mozilla.org/en-US/docs/Web/Apps/Publishing/Submitting_an_app</a:t>
            </a:r>
          </a:p>
          <a:p>
            <a:pPr lvl="0"/>
            <a:r>
              <a:rPr lang="en-US" dirty="0"/>
              <a:t>Application submission walkthrough</a:t>
            </a:r>
          </a:p>
          <a:p>
            <a:pPr lvl="1" rtl="0" hangingPunct="0"/>
            <a:r>
              <a:rPr lang="en-US" dirty="0">
                <a:hlinkClick r:id="rId5"/>
              </a:rPr>
              <a:t>http://s.vid.ly/embeded.html?link=8k2n4w&amp;autoplay=false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bg-BG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520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Secure Architecture</a:t>
            </a:r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600200"/>
            <a:ext cx="7162800" cy="50498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03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Secure System Deployment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1604329"/>
            <a:ext cx="8045280" cy="3977698"/>
          </a:xfrm>
          <a:ln/>
        </p:spPr>
        <p:txBody>
          <a:bodyPr lIns="82945" tIns="41473" rIns="82945" bIns="41473"/>
          <a:lstStyle/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The original system image is created by a known, trusted source – usually the device OEM – that is responsible for assembling, building, testing, and digitally signing the distribution package.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03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Secure System Updates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4720" y="1579846"/>
            <a:ext cx="8272079" cy="4439954"/>
          </a:xfrm>
          <a:ln/>
        </p:spPr>
        <p:txBody>
          <a:bodyPr lIns="82945" tIns="41473" rIns="82945" bIns="41473">
            <a:normAutofit fontScale="85000" lnSpcReduction="20000"/>
          </a:bodyPr>
          <a:lstStyle/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dirty="0"/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    Mozilla recommends and expects that updates are fetched over an SSL connection.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    Strong cryptographic verification is required before installing a firmware package.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    The complete update must be downloaded in a specific and secure location before the update process begins.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    The system must be in a secure state when the update process starts, with no Web apps running.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    The keys must be stored in a secure location on the device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03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Security Infrastructure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1604329"/>
            <a:ext cx="8045280" cy="3977698"/>
          </a:xfrm>
          <a:ln/>
        </p:spPr>
        <p:txBody>
          <a:bodyPr lIns="82945" tIns="41473" rIns="82945" bIns="41473"/>
          <a:lstStyle/>
          <a:p>
            <a:endParaRPr lang="bg-BG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371600"/>
            <a:ext cx="8458560" cy="51067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5203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Secure App Update Process</a:t>
            </a:r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352800"/>
            <a:ext cx="7467600" cy="77803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03" bIns="41473">
            <a:normAutofit fontScale="9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Goals and scope of the Firefox OS system security model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1604329"/>
            <a:ext cx="8045280" cy="3977698"/>
          </a:xfrm>
          <a:ln/>
        </p:spPr>
        <p:txBody>
          <a:bodyPr lIns="82945" tIns="41473" rIns="82945" bIns="41473">
            <a:normAutofit fontScale="85000" lnSpcReduction="10000"/>
          </a:bodyPr>
          <a:lstStyle/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dirty="0"/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    Limit and enforce the scope of resources that can be accessed or used by a web application.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    Ensure several layers of security are being correctly used in the operating system.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    Limit and contain the impact of vulnerabilities caused by security bugs, from the </a:t>
            </a:r>
            <a:r>
              <a:rPr lang="en-US" dirty="0" err="1"/>
              <a:t>Gonk</a:t>
            </a:r>
            <a:r>
              <a:rPr lang="en-US" dirty="0"/>
              <a:t> layer.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    Web application permissions and any application related security feature is detailed in the Application Security model.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dirty="0"/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03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Enforcing permissions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1604329"/>
            <a:ext cx="8045280" cy="3977698"/>
          </a:xfrm>
          <a:ln/>
        </p:spPr>
        <p:txBody>
          <a:bodyPr lIns="82945" tIns="41473" rIns="82945" bIns="41473">
            <a:normAutofit fontScale="70000" lnSpcReduction="20000"/>
          </a:bodyPr>
          <a:lstStyle/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dirty="0"/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    The Firefox OS core process, b2g, has very high privileges and has access to most hardware devices.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    Web applications run in a low-privileged content process and only communicate with the b2g core process using IPC, which is implemented using IPDL.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    The content process has no operating system level access to resources.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    Each Web API has one or more associated IPDL protocol declaration file(s) (*.</a:t>
            </a:r>
            <a:r>
              <a:rPr lang="en-US" dirty="0" err="1"/>
              <a:t>ipdl</a:t>
            </a:r>
            <a:r>
              <a:rPr lang="en-US" dirty="0"/>
              <a:t>)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    Firefox OS content processes can only communicate through the IPDL mechanism back to the core process, which will perform actions on behalf of content.</a:t>
            </a:r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 smtClean="0"/>
              <a:t>Buttons and controls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Small </a:t>
            </a:r>
            <a:r>
              <a:rPr lang="bg-BG" dirty="0" smtClean="0"/>
              <a:t>number of physical hardware buttons</a:t>
            </a:r>
          </a:p>
          <a:p>
            <a:pPr lvl="1"/>
            <a:r>
              <a:rPr lang="bg-BG" i="1" dirty="0" smtClean="0"/>
              <a:t>Home button</a:t>
            </a:r>
            <a:endParaRPr lang="bg-BG" dirty="0" smtClean="0"/>
          </a:p>
          <a:p>
            <a:pPr lvl="1"/>
            <a:r>
              <a:rPr lang="bg-BG" i="1" dirty="0" smtClean="0"/>
              <a:t>Volume control rocker</a:t>
            </a:r>
            <a:r>
              <a:rPr lang="bg-BG" dirty="0" smtClean="0"/>
              <a:t>.</a:t>
            </a:r>
          </a:p>
          <a:p>
            <a:pPr lvl="1"/>
            <a:r>
              <a:rPr lang="bg-BG" i="1" dirty="0" smtClean="0"/>
              <a:t>Power button</a:t>
            </a:r>
            <a:endParaRPr lang="bg-BG" dirty="0" smtClean="0"/>
          </a:p>
          <a:p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03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Risks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1604329"/>
            <a:ext cx="8045280" cy="3977698"/>
          </a:xfrm>
          <a:ln/>
        </p:spPr>
        <p:txBody>
          <a:bodyPr lIns="82945" tIns="41473" rIns="82945" bIns="41473">
            <a:normAutofit lnSpcReduction="10000"/>
          </a:bodyPr>
          <a:lstStyle/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dirty="0"/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    Leak of information when spawning the web application's content process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    Possibility of accessing operating system resources, escalate to the same level of privileges as the b2g process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    Bypassing the content process initialization</a:t>
            </a:r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03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Secure system updates Risks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329"/>
            <a:ext cx="8583840" cy="5031888"/>
          </a:xfrm>
          <a:ln/>
        </p:spPr>
        <p:txBody>
          <a:bodyPr lIns="82945" tIns="41473" rIns="82945" bIns="41473">
            <a:normAutofit fontScale="70000" lnSpcReduction="20000"/>
          </a:bodyPr>
          <a:lstStyle/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endParaRPr lang="en-US" dirty="0"/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en-US" dirty="0"/>
              <a:t>    Compromised update package data, resulting in an </a:t>
            </a:r>
            <a:r>
              <a:rPr lang="en-US" dirty="0" err="1"/>
              <a:t>untrusted</a:t>
            </a:r>
            <a:r>
              <a:rPr lang="en-US" dirty="0"/>
              <a:t> update package being installed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en-US" dirty="0"/>
              <a:t>    Compromised update check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en-US" dirty="0"/>
              <a:t>        User does not see new updates are available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en-US" dirty="0"/>
              <a:t>        User gets an out of date package as an update, which effectively downgrades the software on the device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en-US" dirty="0"/>
              <a:t>    System state compromised or unknown during the installation of the update; this may (for example) lead to: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en-US" dirty="0"/>
              <a:t>        Missing elements during the installation, some of which may be security fixes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en-US" dirty="0"/>
              <a:t>        Security fixes reverted by the compromised system after upgrade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en-US" dirty="0"/>
              <a:t>    Vulnerabilities in the update checking mechanism running on the device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en-US" dirty="0"/>
              <a:t>    Lack of updates or tracking for a software component with a known vulnerability</a:t>
            </a:r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03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Assumptions about users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1604329"/>
            <a:ext cx="8045280" cy="3977698"/>
          </a:xfrm>
          <a:ln/>
        </p:spPr>
        <p:txBody>
          <a:bodyPr lIns="82945" tIns="41473" rIns="82945" bIns="41473">
            <a:normAutofit fontScale="77500" lnSpcReduction="20000"/>
          </a:bodyPr>
          <a:lstStyle/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dirty="0"/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    Data transfer is slow, expensive, and intentionally constrained; in other words, we assume that the user has a slow data connection and a limited amount of traffic permitted each month.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    We assume that the user has little or no access to </a:t>
            </a:r>
            <a:r>
              <a:rPr lang="en-US" dirty="0" err="1"/>
              <a:t>WiFi</a:t>
            </a:r>
            <a:r>
              <a:rPr lang="en-US" dirty="0"/>
              <a:t>; most updates will be performed over their cellular data connection.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    Devices are rarely roaming.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    Users keep their data service disabled by default, enabling it only to complete certain transactions.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    Users keep and use multiple SIM cards.</a:t>
            </a:r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03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Design principles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1604329"/>
            <a:ext cx="8045280" cy="3977698"/>
          </a:xfrm>
          <a:ln/>
        </p:spPr>
        <p:txBody>
          <a:bodyPr lIns="82945" tIns="41473" rIns="82945" bIns="41473">
            <a:normAutofit fontScale="77500" lnSpcReduction="20000"/>
          </a:bodyPr>
          <a:lstStyle/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dirty="0"/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    Updates should minimize impact to the user; don't interrupt the user any more than necessary, don't adversely impact their connection speed, and so forth.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    Don't charge the user to update their apps.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    Minimize the consequences of failed updates.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    Support backward compatibility for users who can't update their apps, or aren't able to update them often.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    Avoid presenting users with </a:t>
            </a:r>
            <a:r>
              <a:rPr lang="en-US" dirty="0" err="1"/>
              <a:t>unneccessary</a:t>
            </a:r>
            <a:r>
              <a:rPr lang="en-US" dirty="0"/>
              <a:t> technical details.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/>
              <a:t>History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029200"/>
          </a:xfrm>
        </p:spPr>
        <p:txBody>
          <a:bodyPr>
            <a:normAutofit/>
          </a:bodyPr>
          <a:lstStyle/>
          <a:p>
            <a:r>
              <a:rPr lang="bg-BG" b="1" dirty="0" smtClean="0"/>
              <a:t>July 25, 2011</a:t>
            </a:r>
            <a:r>
              <a:rPr lang="en-US" b="1" dirty="0" smtClean="0"/>
              <a:t> – </a:t>
            </a:r>
            <a:r>
              <a:rPr lang="en-US" dirty="0" smtClean="0"/>
              <a:t>announcement of the </a:t>
            </a:r>
            <a:r>
              <a:rPr lang="bg-BG" dirty="0" smtClean="0"/>
              <a:t> the "Boot to Gecko" Project </a:t>
            </a:r>
            <a:endParaRPr lang="en-US" dirty="0" smtClean="0"/>
          </a:p>
          <a:p>
            <a:r>
              <a:rPr lang="en-US" dirty="0" smtClean="0"/>
              <a:t>T</a:t>
            </a:r>
            <a:r>
              <a:rPr lang="bg-BG" dirty="0" smtClean="0"/>
              <a:t>he goal </a:t>
            </a:r>
            <a:r>
              <a:rPr lang="en-US" dirty="0" smtClean="0"/>
              <a:t> was </a:t>
            </a:r>
            <a:r>
              <a:rPr lang="bg-BG" dirty="0" smtClean="0"/>
              <a:t>building a complete, standalone operating system for the open web</a:t>
            </a:r>
            <a:endParaRPr lang="en-US" dirty="0" smtClean="0"/>
          </a:p>
          <a:p>
            <a:r>
              <a:rPr lang="bg-BG" dirty="0" smtClean="0"/>
              <a:t>The announcement identified these work areas: </a:t>
            </a:r>
            <a:endParaRPr lang="en-US" dirty="0" smtClean="0"/>
          </a:p>
          <a:p>
            <a:pPr lvl="1"/>
            <a:r>
              <a:rPr lang="bg-BG" dirty="0" smtClean="0"/>
              <a:t>new web APIs</a:t>
            </a:r>
            <a:endParaRPr lang="en-US" dirty="0" smtClean="0"/>
          </a:p>
          <a:p>
            <a:pPr lvl="1"/>
            <a:r>
              <a:rPr lang="bg-BG" dirty="0" smtClean="0"/>
              <a:t>a privilege model</a:t>
            </a:r>
            <a:endParaRPr lang="en-US" dirty="0" smtClean="0"/>
          </a:p>
          <a:p>
            <a:pPr lvl="1"/>
            <a:r>
              <a:rPr lang="bg-BG" dirty="0" smtClean="0"/>
              <a:t>applications </a:t>
            </a:r>
            <a:endParaRPr lang="en-US" dirty="0" smtClean="0"/>
          </a:p>
          <a:p>
            <a:pPr lvl="1"/>
            <a:r>
              <a:rPr lang="bg-BG" dirty="0" smtClean="0"/>
              <a:t>low-level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/>
              <a:t>History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029200"/>
          </a:xfrm>
        </p:spPr>
        <p:txBody>
          <a:bodyPr>
            <a:normAutofit fontScale="85000" lnSpcReduction="20000"/>
          </a:bodyPr>
          <a:lstStyle/>
          <a:p>
            <a:r>
              <a:rPr lang="bg-BG" b="1" dirty="0" smtClean="0"/>
              <a:t>July 2012</a:t>
            </a:r>
            <a:r>
              <a:rPr lang="en-US" b="1" dirty="0" smtClean="0"/>
              <a:t> –</a:t>
            </a:r>
            <a:r>
              <a:rPr lang="bg-BG" dirty="0" smtClean="0"/>
              <a:t> </a:t>
            </a:r>
            <a:r>
              <a:rPr lang="bg-BG" i="1" dirty="0" smtClean="0"/>
              <a:t>Boot to Gecko </a:t>
            </a:r>
            <a:r>
              <a:rPr lang="bg-BG" dirty="0" smtClean="0"/>
              <a:t>was rebranded as </a:t>
            </a:r>
            <a:r>
              <a:rPr lang="bg-BG" i="1" dirty="0" smtClean="0"/>
              <a:t>Firefox OS</a:t>
            </a:r>
            <a:endParaRPr lang="bg-BG" dirty="0" smtClean="0"/>
          </a:p>
          <a:p>
            <a:r>
              <a:rPr lang="bg-BG" b="1" dirty="0" smtClean="0"/>
              <a:t>September 2012 </a:t>
            </a:r>
            <a:r>
              <a:rPr lang="en-US" b="1" dirty="0" smtClean="0"/>
              <a:t>– </a:t>
            </a:r>
            <a:r>
              <a:rPr lang="bg-BG" dirty="0" smtClean="0"/>
              <a:t>forecast</a:t>
            </a:r>
            <a:r>
              <a:rPr lang="en-US" dirty="0" smtClean="0"/>
              <a:t> that</a:t>
            </a:r>
            <a:r>
              <a:rPr lang="bg-BG" dirty="0" smtClean="0"/>
              <a:t> Firefox OS would account for 1% of the global smartphone market in</a:t>
            </a:r>
            <a:r>
              <a:rPr lang="en-US" dirty="0" smtClean="0"/>
              <a:t> 2013</a:t>
            </a:r>
            <a:endParaRPr lang="bg-BG" dirty="0" smtClean="0"/>
          </a:p>
          <a:p>
            <a:r>
              <a:rPr lang="bg-BG" b="1" dirty="0" smtClean="0"/>
              <a:t>February 2013 </a:t>
            </a:r>
            <a:r>
              <a:rPr lang="en-US" b="1" dirty="0" smtClean="0"/>
              <a:t>– </a:t>
            </a:r>
            <a:r>
              <a:rPr lang="en-US" dirty="0" smtClean="0"/>
              <a:t>P</a:t>
            </a:r>
            <a:r>
              <a:rPr lang="bg-BG" dirty="0" smtClean="0"/>
              <a:t>lans for global commercial roll-out of Firefox OS</a:t>
            </a:r>
            <a:endParaRPr lang="en-US" dirty="0" smtClean="0"/>
          </a:p>
          <a:p>
            <a:pPr lvl="1"/>
            <a:r>
              <a:rPr lang="en-US" dirty="0" smtClean="0"/>
              <a:t>The first </a:t>
            </a:r>
            <a:r>
              <a:rPr lang="bg-BG" dirty="0" smtClean="0"/>
              <a:t>Firefox OS devices will be available in Brazil, Colombia, Hungary, Mexico, Montenegro, Poland, Serbia, Spain and Venezuela.</a:t>
            </a:r>
          </a:p>
          <a:p>
            <a:r>
              <a:rPr lang="bg-BG" i="1" dirty="0" smtClean="0"/>
              <a:t>Electronics, ZTE, Huawei </a:t>
            </a:r>
            <a:r>
              <a:rPr lang="bg-BG" dirty="0" smtClean="0"/>
              <a:t>and</a:t>
            </a:r>
            <a:r>
              <a:rPr lang="bg-BG" i="1" dirty="0" smtClean="0"/>
              <a:t> TCL Corporation</a:t>
            </a:r>
            <a:r>
              <a:rPr lang="bg-BG" dirty="0" smtClean="0"/>
              <a:t> have committed to making Firefox OS devices.</a:t>
            </a:r>
            <a:endParaRPr lang="en-US" dirty="0" smtClean="0"/>
          </a:p>
          <a:p>
            <a:r>
              <a:rPr lang="bg-BG" dirty="0" smtClean="0"/>
              <a:t> At the beginning of 2013, Mozilla revealed a partnership with Spanish firm Geeksphone.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 smtClean="0"/>
              <a:t>Demonstrations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At Mobile World Congress 2012, Mozilla demonstrated a "sneak preview" of the software and apps running on Samsung Galaxy S II phones (replacing their usual Android operating system). </a:t>
            </a:r>
          </a:p>
          <a:p>
            <a:r>
              <a:rPr lang="en-US" dirty="0" smtClean="0"/>
              <a:t>In August 2012, a Nokia employee demonstrated the OS running on a Raspberry Pi.</a:t>
            </a:r>
            <a:endParaRPr lang="bg-BG" dirty="0" smtClean="0"/>
          </a:p>
          <a:p>
            <a:r>
              <a:rPr lang="en-US" dirty="0" smtClean="0"/>
              <a:t>In December 2012, Mozilla rolled out another update and released Firefox OS Simulator 1.0 - add-on for Firefox.</a:t>
            </a:r>
            <a:endParaRPr lang="bg-BG" dirty="0" smtClean="0"/>
          </a:p>
          <a:p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 smtClean="0"/>
              <a:t>Goals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</a:t>
            </a:r>
            <a:r>
              <a:rPr lang="bg-BG" dirty="0" smtClean="0"/>
              <a:t>ompletely open standards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bg-BG" dirty="0" smtClean="0"/>
              <a:t>large number of established </a:t>
            </a:r>
            <a:r>
              <a:rPr lang="en-US" dirty="0" smtClean="0"/>
              <a:t>HTML5 </a:t>
            </a:r>
            <a:r>
              <a:rPr lang="bg-BG" dirty="0" smtClean="0"/>
              <a:t>developers.</a:t>
            </a:r>
            <a:endParaRPr lang="en-US" dirty="0" smtClean="0"/>
          </a:p>
          <a:p>
            <a:r>
              <a:rPr lang="bg-BG" dirty="0" smtClean="0"/>
              <a:t>The goal </a:t>
            </a:r>
            <a:r>
              <a:rPr lang="en-US" dirty="0" smtClean="0"/>
              <a:t>-</a:t>
            </a:r>
            <a:r>
              <a:rPr lang="bg-BG" dirty="0" smtClean="0"/>
              <a:t> to enable developers to build applications using WebAPI which would then run in any browser without the need to rewrite their application for each platform.</a:t>
            </a:r>
            <a:endParaRPr lang="en-US" dirty="0" smtClean="0"/>
          </a:p>
          <a:p>
            <a:r>
              <a:rPr lang="en-US" dirty="0" smtClean="0"/>
              <a:t>Devices w</a:t>
            </a:r>
            <a:r>
              <a:rPr lang="bg-BG" dirty="0" smtClean="0"/>
              <a:t>ill be cheaper</a:t>
            </a:r>
          </a:p>
          <a:p>
            <a:r>
              <a:rPr lang="bg-BG" dirty="0" smtClean="0"/>
              <a:t>Firefox phones are likely to be sold first in the developing world and Eastern Europe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bg-BG" dirty="0" smtClean="0"/>
              <a:t>"The primary aim of the project is to deliver a better smartphone experience to a higher proportion of the </a:t>
            </a:r>
            <a:r>
              <a:rPr lang="en-US" dirty="0" smtClean="0"/>
              <a:t>	</a:t>
            </a:r>
            <a:r>
              <a:rPr lang="bg-BG" dirty="0" smtClean="0"/>
              <a:t>population</a:t>
            </a:r>
            <a:r>
              <a:rPr lang="en-US" dirty="0" smtClean="0"/>
              <a:t>” </a:t>
            </a:r>
          </a:p>
          <a:p>
            <a:pPr>
              <a:buNone/>
            </a:pPr>
            <a:r>
              <a:rPr lang="en-US" i="1" dirty="0" smtClean="0"/>
              <a:t>							</a:t>
            </a:r>
            <a:r>
              <a:rPr lang="bg-BG" i="1" dirty="0" smtClean="0"/>
              <a:t>Andreas Gal </a:t>
            </a:r>
          </a:p>
          <a:p>
            <a:endParaRPr lang="bg-BG" dirty="0" smtClean="0"/>
          </a:p>
          <a:p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104</TotalTime>
  <Words>2185</Words>
  <Application>Microsoft Office PowerPoint</Application>
  <PresentationFormat>On-screen Show (4:3)</PresentationFormat>
  <Paragraphs>322</Paragraphs>
  <Slides>53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Technic</vt:lpstr>
      <vt:lpstr>Firefox OS </vt:lpstr>
      <vt:lpstr>What is Firefox OS Firefox OS (Boot to Gecko)</vt:lpstr>
      <vt:lpstr>Hardware Requirements </vt:lpstr>
      <vt:lpstr>Hardware Requirements </vt:lpstr>
      <vt:lpstr>Buttons and controls</vt:lpstr>
      <vt:lpstr>History</vt:lpstr>
      <vt:lpstr>History</vt:lpstr>
      <vt:lpstr>Demonstrations</vt:lpstr>
      <vt:lpstr>Goals</vt:lpstr>
      <vt:lpstr>Firefox OS Architecture </vt:lpstr>
      <vt:lpstr>Firefox OS Architecture - Terminlogy</vt:lpstr>
      <vt:lpstr>Booting</vt:lpstr>
      <vt:lpstr>Kernel (Linux)</vt:lpstr>
      <vt:lpstr>init process</vt:lpstr>
      <vt:lpstr>Userspace process architecture</vt:lpstr>
      <vt:lpstr>b2g</vt:lpstr>
      <vt:lpstr>rild</vt:lpstr>
      <vt:lpstr>rildproxy</vt:lpstr>
      <vt:lpstr>mediaserver</vt:lpstr>
      <vt:lpstr>netid</vt:lpstr>
      <vt:lpstr>Gecko</vt:lpstr>
      <vt:lpstr>Hardware Abstraction Layer</vt:lpstr>
      <vt:lpstr>GAIA</vt:lpstr>
      <vt:lpstr>Gaia</vt:lpstr>
      <vt:lpstr>Default Interface</vt:lpstr>
      <vt:lpstr>Default applications </vt:lpstr>
      <vt:lpstr>Firefox OS Applications</vt:lpstr>
      <vt:lpstr>Open Web Application</vt:lpstr>
      <vt:lpstr>The OWA  APIs</vt:lpstr>
      <vt:lpstr>Manifests</vt:lpstr>
      <vt:lpstr>Minimal manifest</vt:lpstr>
      <vt:lpstr>Origins</vt:lpstr>
      <vt:lpstr>Marketplaces</vt:lpstr>
      <vt:lpstr>Applications</vt:lpstr>
      <vt:lpstr>For Web developers</vt:lpstr>
      <vt:lpstr>For mobile developers</vt:lpstr>
      <vt:lpstr>Installing applications</vt:lpstr>
      <vt:lpstr>Deploying applications</vt:lpstr>
      <vt:lpstr>Publishing hosted applications</vt:lpstr>
      <vt:lpstr>Publishing packaged applications</vt:lpstr>
      <vt:lpstr>More info</vt:lpstr>
      <vt:lpstr>Security</vt:lpstr>
      <vt:lpstr>Secure Architecture</vt:lpstr>
      <vt:lpstr>Secure System Deployment</vt:lpstr>
      <vt:lpstr>Secure System Updates</vt:lpstr>
      <vt:lpstr>Security Infrastructure</vt:lpstr>
      <vt:lpstr>Secure App Update Process</vt:lpstr>
      <vt:lpstr>Goals and scope of the Firefox OS system security model</vt:lpstr>
      <vt:lpstr>Enforcing permissions</vt:lpstr>
      <vt:lpstr>Risks</vt:lpstr>
      <vt:lpstr>Secure system updates Risks</vt:lpstr>
      <vt:lpstr>Assumptions about users</vt:lpstr>
      <vt:lpstr>Design principles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Firefox OS </dc:title>
  <dc:creator>Georgi</dc:creator>
  <cp:lastModifiedBy>Georgi</cp:lastModifiedBy>
  <cp:revision>14</cp:revision>
  <dcterms:created xsi:type="dcterms:W3CDTF">2006-08-16T00:00:00Z</dcterms:created>
  <dcterms:modified xsi:type="dcterms:W3CDTF">2013-05-29T05:48:16Z</dcterms:modified>
</cp:coreProperties>
</file>