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89"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60336-4CE9-4865-8304-0E44712940A4}" type="datetimeFigureOut">
              <a:rPr lang="bg-BG" smtClean="0"/>
              <a:t>29.5.2013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EAF535-31B0-48BF-942D-0BE1740D5FCA}" type="slidenum">
              <a:rPr lang="bg-BG" smtClean="0"/>
              <a:t>‹#›</a:t>
            </a:fld>
            <a:endParaRPr lang="bg-B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4E3DA4B-4837-4418-AABA-80F1E3111D6B}" type="slidenum">
              <a:rPr lang="en-US"/>
              <a:pPr/>
              <a:t>31</a:t>
            </a:fld>
            <a:endParaRPr lang="en-US"/>
          </a:p>
        </p:txBody>
      </p:sp>
      <p:sp>
        <p:nvSpPr>
          <p:cNvPr id="1843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BCC137-A92C-4129-8701-411648660E3A}" type="slidenum">
              <a:rPr lang="en-US"/>
              <a:pPr/>
              <a:t>32</a:t>
            </a:fld>
            <a:endParaRPr lang="en-US"/>
          </a:p>
        </p:txBody>
      </p:sp>
      <p:sp>
        <p:nvSpPr>
          <p:cNvPr id="19457"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0C30153-D9FE-4E2B-846A-F119CAF33651}" type="slidenum">
              <a:rPr lang="en-US"/>
              <a:pPr/>
              <a:t>33</a:t>
            </a:fld>
            <a:endParaRPr lang="en-US"/>
          </a:p>
        </p:txBody>
      </p:sp>
      <p:sp>
        <p:nvSpPr>
          <p:cNvPr id="20481"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048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95BBBE6-BD4D-406B-BF63-453B35312924}" type="slidenum">
              <a:rPr lang="en-US"/>
              <a:pPr/>
              <a:t>34</a:t>
            </a:fld>
            <a:endParaRPr lang="en-US"/>
          </a:p>
        </p:txBody>
      </p:sp>
      <p:sp>
        <p:nvSpPr>
          <p:cNvPr id="2150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50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6C9F98-4324-43E9-A3C7-645696827204}" type="slidenum">
              <a:rPr lang="en-US"/>
              <a:pPr/>
              <a:t>35</a:t>
            </a:fld>
            <a:endParaRPr lang="en-US"/>
          </a:p>
        </p:txBody>
      </p:sp>
      <p:sp>
        <p:nvSpPr>
          <p:cNvPr id="2252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BA461D1-2C66-4CF1-A94E-BBE630D93FAD}" type="slidenum">
              <a:rPr lang="en-US"/>
              <a:pPr/>
              <a:t>36</a:t>
            </a:fld>
            <a:endParaRPr lang="en-US"/>
          </a:p>
        </p:txBody>
      </p:sp>
      <p:sp>
        <p:nvSpPr>
          <p:cNvPr id="2355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355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0CCFAB9-C482-4A9B-ACEC-6E7BE6125299}" type="slidenum">
              <a:rPr lang="en-US"/>
              <a:pPr/>
              <a:t>37</a:t>
            </a:fld>
            <a:endParaRPr lang="en-US"/>
          </a:p>
        </p:txBody>
      </p:sp>
      <p:sp>
        <p:nvSpPr>
          <p:cNvPr id="24577"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7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0C0082-2FE8-40B0-8F7E-A733F05DDFEC}" type="slidenum">
              <a:rPr lang="en-US"/>
              <a:pPr/>
              <a:t>38</a:t>
            </a:fld>
            <a:endParaRPr lang="en-US"/>
          </a:p>
        </p:txBody>
      </p:sp>
      <p:sp>
        <p:nvSpPr>
          <p:cNvPr id="2560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560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0A4D12-6546-4A4E-9D47-8C8B5E03A98C}" type="slidenum">
              <a:rPr lang="en-US"/>
              <a:pPr/>
              <a:t>39</a:t>
            </a:fld>
            <a:endParaRPr lang="en-US"/>
          </a:p>
        </p:txBody>
      </p:sp>
      <p:sp>
        <p:nvSpPr>
          <p:cNvPr id="2662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662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EA9A5B-4035-405D-8FE3-D290304F54F5}" type="slidenum">
              <a:rPr lang="en-US"/>
              <a:pPr/>
              <a:t>40</a:t>
            </a:fld>
            <a:endParaRPr lang="en-US"/>
          </a:p>
        </p:txBody>
      </p:sp>
      <p:sp>
        <p:nvSpPr>
          <p:cNvPr id="2764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765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9AB3A5-C821-400E-B5D0-C76DD4A86CFC}" type="slidenum">
              <a:rPr lang="en-US"/>
              <a:pPr/>
              <a:t>41</a:t>
            </a:fld>
            <a:endParaRPr lang="en-US"/>
          </a:p>
        </p:txBody>
      </p:sp>
      <p:sp>
        <p:nvSpPr>
          <p:cNvPr id="28673"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867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B1B80C-052B-492F-ABA0-552C00216770}" type="slidenum">
              <a:rPr lang="en-US"/>
              <a:pPr/>
              <a:t>42</a:t>
            </a:fld>
            <a:endParaRPr lang="en-US"/>
          </a:p>
        </p:txBody>
      </p:sp>
      <p:sp>
        <p:nvSpPr>
          <p:cNvPr id="29697"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969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E65D5BA-6752-4191-B319-217ED26BA012}" type="slidenum">
              <a:rPr lang="en-US"/>
              <a:pPr/>
              <a:t>43</a:t>
            </a:fld>
            <a:endParaRPr lang="en-US"/>
          </a:p>
        </p:txBody>
      </p:sp>
      <p:sp>
        <p:nvSpPr>
          <p:cNvPr id="30721"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0722"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79300F-B7B5-4BA0-954E-D973635D5D73}" type="slidenum">
              <a:rPr lang="en-US"/>
              <a:pPr/>
              <a:t>44</a:t>
            </a:fld>
            <a:endParaRPr lang="en-US"/>
          </a:p>
        </p:txBody>
      </p:sp>
      <p:sp>
        <p:nvSpPr>
          <p:cNvPr id="31745"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1746"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876D0E-D4E8-4A09-B652-A8F59EB0AE59}" type="slidenum">
              <a:rPr lang="en-US"/>
              <a:pPr/>
              <a:t>45</a:t>
            </a:fld>
            <a:endParaRPr lang="en-US"/>
          </a:p>
        </p:txBody>
      </p:sp>
      <p:sp>
        <p:nvSpPr>
          <p:cNvPr id="32769" name="Rectangle 1"/>
          <p:cNvSpPr txBox="1">
            <a:spLocks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277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10236" y="694171"/>
            <a:ext cx="4437529"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5/29/2013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tIns="41473" bIns="41473"/>
          <a:lstStyle/>
          <a:p>
            <a:r>
              <a:rPr lang="en-US" smtClean="0"/>
              <a:t>Click to edit Master title style</a:t>
            </a:r>
            <a:endParaRPr lang="bg-BG"/>
          </a:p>
        </p:txBody>
      </p:sp>
      <p:sp>
        <p:nvSpPr>
          <p:cNvPr id="3" name="Date Placeholder 2"/>
          <p:cNvSpPr>
            <a:spLocks noGrp="1"/>
          </p:cNvSpPr>
          <p:nvPr>
            <p:ph type="dt" idx="10"/>
          </p:nvPr>
        </p:nvSpPr>
        <p:spPr>
          <a:xfrm>
            <a:off x="456481" y="6247376"/>
            <a:ext cx="2128320" cy="470930"/>
          </a:xfrm>
        </p:spPr>
        <p:txBody>
          <a:bodyPr lIns="82945" tIns="41473" rIns="82945"/>
          <a:lstStyle>
            <a:lvl1pPr>
              <a:defRPr/>
            </a:lvl1pPr>
          </a:lstStyle>
          <a:p>
            <a:endParaRPr lang="en-US"/>
          </a:p>
        </p:txBody>
      </p:sp>
      <p:sp>
        <p:nvSpPr>
          <p:cNvPr id="4" name="Footer Placeholder 3"/>
          <p:cNvSpPr>
            <a:spLocks noGrp="1"/>
          </p:cNvSpPr>
          <p:nvPr>
            <p:ph type="ftr" idx="11"/>
          </p:nvPr>
        </p:nvSpPr>
        <p:spPr>
          <a:xfrm>
            <a:off x="3127680" y="6247376"/>
            <a:ext cx="2897280" cy="470930"/>
          </a:xfrm>
        </p:spPr>
        <p:txBody>
          <a:bodyPr tIns="41473"/>
          <a:lstStyle>
            <a:lvl1pPr>
              <a:defRPr/>
            </a:lvl1pPr>
          </a:lstStyle>
          <a:p>
            <a:endParaRPr 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BAD3165A-C40E-4207-86C9-36F23BD210B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5/29/2013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5/29/2013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5/29/2013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iki.mozilla.org/WebAP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Apps/Manifes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Apps/Manifes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marketplace.firefox.com/developers/docs/quick_start"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hyperlink" Target="http://s.vid.ly/embeded.html?link=8k2n4w&amp;autoplay=false" TargetMode="External"/><Relationship Id="rId4" Type="http://schemas.openxmlformats.org/officeDocument/2006/relationships/hyperlink" Target="https://developer.mozilla.org/en-US/docs/Web/Apps/Publishing/Submitting_an_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Firefox OS </a:t>
            </a:r>
            <a:endParaRPr lang="bg-BG" dirty="0"/>
          </a:p>
        </p:txBody>
      </p:sp>
      <p:sp>
        <p:nvSpPr>
          <p:cNvPr id="3" name="Subtitle 2"/>
          <p:cNvSpPr>
            <a:spLocks noGrp="1"/>
          </p:cNvSpPr>
          <p:nvPr>
            <p:ph type="subTitle" idx="1"/>
          </p:nvPr>
        </p:nvSpPr>
        <p:spPr/>
        <p:txBody>
          <a:bodyPr>
            <a:normAutofit fontScale="77500" lnSpcReduction="20000"/>
          </a:bodyPr>
          <a:lstStyle/>
          <a:p>
            <a:r>
              <a:rPr lang="en-US" b="1" dirty="0" smtClean="0"/>
              <a:t>Prepared by</a:t>
            </a:r>
            <a:r>
              <a:rPr lang="en-US" b="1" dirty="0" smtClean="0"/>
              <a:t>:</a:t>
            </a:r>
            <a:r>
              <a:rPr lang="bg-BG" b="1" dirty="0" smtClean="0"/>
              <a:t>:</a:t>
            </a:r>
            <a:endParaRPr lang="bg-BG" dirty="0" smtClean="0"/>
          </a:p>
          <a:p>
            <a:r>
              <a:rPr lang="en-US" dirty="0" err="1" smtClean="0"/>
              <a:t>Yavor</a:t>
            </a:r>
            <a:r>
              <a:rPr lang="en-US" dirty="0" smtClean="0"/>
              <a:t> </a:t>
            </a:r>
            <a:r>
              <a:rPr lang="en-US" dirty="0" err="1" smtClean="0"/>
              <a:t>Mihaylov</a:t>
            </a:r>
            <a:r>
              <a:rPr lang="en-US" dirty="0" smtClean="0"/>
              <a:t> FN: </a:t>
            </a:r>
            <a:r>
              <a:rPr lang="en-US" i="1" dirty="0" smtClean="0"/>
              <a:t>61528</a:t>
            </a:r>
            <a:endParaRPr lang="bg-BG" dirty="0" smtClean="0"/>
          </a:p>
          <a:p>
            <a:r>
              <a:rPr lang="en-US" dirty="0" err="1" smtClean="0"/>
              <a:t>Hristo</a:t>
            </a:r>
            <a:r>
              <a:rPr lang="en-US" dirty="0" smtClean="0"/>
              <a:t> Mohamed FN: </a:t>
            </a:r>
            <a:r>
              <a:rPr lang="en-US" i="1" dirty="0" smtClean="0"/>
              <a:t>61498</a:t>
            </a:r>
            <a:r>
              <a:rPr lang="en-US" dirty="0" smtClean="0"/>
              <a:t> </a:t>
            </a:r>
            <a:endParaRPr lang="bg-BG" dirty="0" smtClean="0"/>
          </a:p>
          <a:p>
            <a:r>
              <a:rPr lang="en-US" dirty="0" err="1" smtClean="0"/>
              <a:t>Lachezar</a:t>
            </a:r>
            <a:r>
              <a:rPr lang="en-US" dirty="0" smtClean="0"/>
              <a:t> </a:t>
            </a:r>
            <a:r>
              <a:rPr lang="en-US" dirty="0" err="1" smtClean="0"/>
              <a:t>Tsonov</a:t>
            </a:r>
            <a:r>
              <a:rPr lang="en-US" dirty="0" smtClean="0"/>
              <a:t> FN: </a:t>
            </a:r>
            <a:r>
              <a:rPr lang="en-US" i="1" dirty="0" smtClean="0"/>
              <a:t>61504</a:t>
            </a:r>
            <a:endParaRPr lang="bg-BG" dirty="0" smtClean="0"/>
          </a:p>
          <a:p>
            <a:r>
              <a:rPr lang="en-US" dirty="0" err="1" smtClean="0"/>
              <a:t>Georgi</a:t>
            </a:r>
            <a:r>
              <a:rPr lang="en-US" dirty="0" smtClean="0"/>
              <a:t> </a:t>
            </a:r>
            <a:r>
              <a:rPr lang="en-US" dirty="0" err="1" smtClean="0"/>
              <a:t>Antonov</a:t>
            </a:r>
            <a:r>
              <a:rPr lang="en-US" dirty="0" smtClean="0"/>
              <a:t> FN: </a:t>
            </a:r>
            <a:r>
              <a:rPr lang="en-US" i="1" dirty="0" smtClean="0"/>
              <a:t>61499</a:t>
            </a:r>
            <a:endParaRPr lang="bg-BG" dirty="0" smtClean="0"/>
          </a:p>
          <a:p>
            <a:endParaRPr lang="en-US" dirty="0" smtClean="0"/>
          </a:p>
          <a:p>
            <a:r>
              <a:rPr lang="en-US" dirty="0" smtClean="0"/>
              <a:t>Presentation for </a:t>
            </a:r>
            <a:r>
              <a:rPr lang="en-US" dirty="0" smtClean="0"/>
              <a:t>Operating Systems C</a:t>
            </a:r>
            <a:r>
              <a:rPr lang="en-US" dirty="0" smtClean="0"/>
              <a:t>ourse</a:t>
            </a:r>
            <a:endParaRPr lang="bg-B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bg-BG" dirty="0" smtClean="0"/>
              <a:t>Firefox OS Architecture</a:t>
            </a:r>
            <a:br>
              <a:rPr lang="bg-BG" dirty="0" smtClean="0"/>
            </a:br>
            <a:endParaRPr lang="bg-BG" dirty="0"/>
          </a:p>
        </p:txBody>
      </p:sp>
      <p:sp>
        <p:nvSpPr>
          <p:cNvPr id="5" name="Text Placeholder 4"/>
          <p:cNvSpPr>
            <a:spLocks noGrp="1"/>
          </p:cNvSpPr>
          <p:nvPr>
            <p:ph type="body" idx="1"/>
          </p:nvPr>
        </p:nvSpPr>
        <p:spPr/>
        <p:txBody>
          <a:bodyPr/>
          <a:lstStyle/>
          <a:p>
            <a:endParaRPr lang="bg-B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GAIA</a:t>
            </a:r>
            <a:endParaRPr lang="bg-BG" dirty="0"/>
          </a:p>
        </p:txBody>
      </p:sp>
      <p:pic>
        <p:nvPicPr>
          <p:cNvPr id="4" name="Content Placeholder 6"/>
          <p:cNvPicPr>
            <a:picLocks/>
          </p:cNvPicPr>
          <p:nvPr/>
        </p:nvPicPr>
        <p:blipFill>
          <a:blip r:embed="rId2"/>
          <a:srcRect/>
          <a:stretch>
            <a:fillRect/>
          </a:stretch>
        </p:blipFill>
        <p:spPr bwMode="auto">
          <a:xfrm>
            <a:off x="3810000" y="990600"/>
            <a:ext cx="3017308"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b="1" dirty="0" smtClean="0"/>
              <a:t>Gaia</a:t>
            </a:r>
            <a:endParaRPr lang="bg-BG" dirty="0"/>
          </a:p>
        </p:txBody>
      </p:sp>
      <p:sp>
        <p:nvSpPr>
          <p:cNvPr id="6" name="Content Placeholder 5"/>
          <p:cNvSpPr>
            <a:spLocks noGrp="1"/>
          </p:cNvSpPr>
          <p:nvPr>
            <p:ph idx="1"/>
          </p:nvPr>
        </p:nvSpPr>
        <p:spPr/>
        <p:txBody>
          <a:bodyPr>
            <a:normAutofit fontScale="92500" lnSpcReduction="10000"/>
          </a:bodyPr>
          <a:lstStyle/>
          <a:p>
            <a:r>
              <a:rPr lang="bg-BG" dirty="0" smtClean="0"/>
              <a:t>Gaia is the user interface level of Firefox OS. </a:t>
            </a:r>
            <a:endParaRPr lang="en-US" dirty="0" smtClean="0"/>
          </a:p>
          <a:p>
            <a:r>
              <a:rPr lang="bg-BG" dirty="0" smtClean="0"/>
              <a:t>Everything </a:t>
            </a:r>
            <a:r>
              <a:rPr lang="bg-BG" dirty="0" smtClean="0"/>
              <a:t>that appears on the screen after Firefox OS starts up is drawn by Gaia. </a:t>
            </a:r>
            <a:endParaRPr lang="en-US" dirty="0" smtClean="0"/>
          </a:p>
          <a:p>
            <a:r>
              <a:rPr lang="bg-BG" dirty="0" smtClean="0"/>
              <a:t>Gaia </a:t>
            </a:r>
            <a:r>
              <a:rPr lang="bg-BG" dirty="0" smtClean="0"/>
              <a:t>is written entirely in HTML, CSS, and </a:t>
            </a:r>
            <a:r>
              <a:rPr lang="bg-BG" dirty="0" smtClean="0"/>
              <a:t>JavaScript. </a:t>
            </a:r>
            <a:endParaRPr lang="en-US" dirty="0" smtClean="0"/>
          </a:p>
          <a:p>
            <a:r>
              <a:rPr lang="bg-BG" dirty="0" smtClean="0"/>
              <a:t>It </a:t>
            </a:r>
            <a:r>
              <a:rPr lang="bg-BG" dirty="0" smtClean="0"/>
              <a:t>interfaces with the operating system through Open Web </a:t>
            </a:r>
            <a:r>
              <a:rPr lang="bg-BG" dirty="0" smtClean="0"/>
              <a:t>APIs</a:t>
            </a:r>
            <a:endParaRPr lang="bg-BG" dirty="0" smtClean="0"/>
          </a:p>
          <a:p>
            <a:r>
              <a:rPr lang="bg-BG" dirty="0" smtClean="0"/>
              <a:t>Gaia </a:t>
            </a:r>
            <a:r>
              <a:rPr lang="bg-BG" dirty="0" smtClean="0"/>
              <a:t>can </a:t>
            </a:r>
            <a:r>
              <a:rPr lang="bg-BG" dirty="0" smtClean="0"/>
              <a:t>be </a:t>
            </a:r>
            <a:r>
              <a:rPr lang="bg-BG" dirty="0" smtClean="0"/>
              <a:t>run </a:t>
            </a:r>
            <a:r>
              <a:rPr lang="bg-BG" dirty="0" smtClean="0"/>
              <a:t>on </a:t>
            </a:r>
            <a:r>
              <a:rPr lang="bg-BG" dirty="0" smtClean="0"/>
              <a:t>other operating systems </a:t>
            </a:r>
            <a:r>
              <a:rPr lang="bg-BG" dirty="0" smtClean="0"/>
              <a:t>in web browsers</a:t>
            </a:r>
            <a:endParaRPr lang="bg-BG"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bg-BG" b="1" dirty="0" smtClean="0"/>
              <a:t>Default Interface</a:t>
            </a:r>
          </a:p>
        </p:txBody>
      </p:sp>
      <p:sp>
        <p:nvSpPr>
          <p:cNvPr id="10" name="Text Placeholder 9"/>
          <p:cNvSpPr>
            <a:spLocks noGrp="1"/>
          </p:cNvSpPr>
          <p:nvPr>
            <p:ph type="body" idx="1"/>
          </p:nvPr>
        </p:nvSpPr>
        <p:spPr>
          <a:xfrm>
            <a:off x="381000" y="5715000"/>
            <a:ext cx="3657600" cy="838200"/>
          </a:xfrm>
        </p:spPr>
        <p:txBody>
          <a:bodyPr/>
          <a:lstStyle/>
          <a:p>
            <a:r>
              <a:rPr lang="bg-BG" dirty="0" smtClean="0"/>
              <a:t>prerelease </a:t>
            </a:r>
            <a:r>
              <a:rPr lang="bg-BG" dirty="0" smtClean="0"/>
              <a:t>version</a:t>
            </a:r>
            <a:r>
              <a:rPr lang="en-US" dirty="0" smtClean="0"/>
              <a:t> </a:t>
            </a:r>
            <a:r>
              <a:rPr lang="bg-BG" dirty="0" smtClean="0"/>
              <a:t>with placeholder icons</a:t>
            </a:r>
            <a:endParaRPr lang="bg-BG" dirty="0"/>
          </a:p>
        </p:txBody>
      </p:sp>
      <p:pic>
        <p:nvPicPr>
          <p:cNvPr id="9" name="Content Placeholder 6"/>
          <p:cNvPicPr>
            <a:picLocks noGrp="1"/>
          </p:cNvPicPr>
          <p:nvPr>
            <p:ph sz="quarter" idx="2"/>
          </p:nvPr>
        </p:nvPicPr>
        <p:blipFill>
          <a:blip r:embed="rId2"/>
          <a:stretch>
            <a:fillRect/>
          </a:stretch>
        </p:blipFill>
        <p:spPr bwMode="auto">
          <a:xfrm>
            <a:off x="685800" y="1295400"/>
            <a:ext cx="3048000" cy="4419600"/>
          </a:xfrm>
          <a:prstGeom prst="rect">
            <a:avLst/>
          </a:prstGeom>
          <a:noFill/>
          <a:ln w="9525">
            <a:noFill/>
            <a:miter lim="800000"/>
            <a:headEnd/>
            <a:tailEnd/>
          </a:ln>
        </p:spPr>
      </p:pic>
      <p:sp>
        <p:nvSpPr>
          <p:cNvPr id="8" name="Content Placeholder 7"/>
          <p:cNvSpPr>
            <a:spLocks noGrp="1"/>
          </p:cNvSpPr>
          <p:nvPr>
            <p:ph sz="quarter" idx="4"/>
          </p:nvPr>
        </p:nvSpPr>
        <p:spPr>
          <a:xfrm>
            <a:off x="4267201" y="1516912"/>
            <a:ext cx="4419600" cy="5036288"/>
          </a:xfrm>
        </p:spPr>
        <p:txBody>
          <a:bodyPr>
            <a:normAutofit lnSpcReduction="10000"/>
          </a:bodyPr>
          <a:lstStyle/>
          <a:p>
            <a:r>
              <a:rPr lang="en-US" dirty="0" smtClean="0"/>
              <a:t>S</a:t>
            </a:r>
            <a:r>
              <a:rPr lang="bg-BG" dirty="0" smtClean="0"/>
              <a:t>imilar to what you see on most </a:t>
            </a:r>
            <a:r>
              <a:rPr lang="bg-BG" dirty="0" smtClean="0"/>
              <a:t>typic</a:t>
            </a:r>
            <a:r>
              <a:rPr lang="bg-BG" dirty="0" smtClean="0"/>
              <a:t>smartphone</a:t>
            </a:r>
          </a:p>
          <a:p>
            <a:r>
              <a:rPr lang="bg-BG" dirty="0" smtClean="0"/>
              <a:t>The status bar at the </a:t>
            </a:r>
            <a:r>
              <a:rPr lang="bg-BG" dirty="0" smtClean="0"/>
              <a:t>top indicates the </a:t>
            </a:r>
            <a:r>
              <a:rPr lang="bg-BG" dirty="0" smtClean="0"/>
              <a:t>network</a:t>
            </a:r>
            <a:r>
              <a:rPr lang="en-US" dirty="0" smtClean="0"/>
              <a:t>,</a:t>
            </a:r>
            <a:r>
              <a:rPr lang="bg-BG" dirty="0" smtClean="0"/>
              <a:t> </a:t>
            </a:r>
            <a:r>
              <a:rPr lang="bg-BG" dirty="0" smtClean="0"/>
              <a:t>the network strength, WiFi signal strength, battery level, and current time.</a:t>
            </a:r>
          </a:p>
          <a:p>
            <a:r>
              <a:rPr lang="bg-BG" dirty="0" smtClean="0"/>
              <a:t>The middle area </a:t>
            </a:r>
            <a:r>
              <a:rPr lang="en-US" dirty="0" smtClean="0"/>
              <a:t>- </a:t>
            </a:r>
            <a:r>
              <a:rPr lang="bg-BG" dirty="0" smtClean="0"/>
              <a:t>icons </a:t>
            </a:r>
            <a:r>
              <a:rPr lang="bg-BG" dirty="0" smtClean="0"/>
              <a:t>for the </a:t>
            </a:r>
            <a:r>
              <a:rPr lang="bg-BG" dirty="0" smtClean="0"/>
              <a:t>applications</a:t>
            </a:r>
            <a:endParaRPr lang="en-US" dirty="0" smtClean="0"/>
          </a:p>
          <a:p>
            <a:r>
              <a:rPr lang="en-US" dirty="0" smtClean="0"/>
              <a:t>S</a:t>
            </a:r>
            <a:r>
              <a:rPr lang="bg-BG" dirty="0" smtClean="0"/>
              <a:t>wiping </a:t>
            </a:r>
            <a:r>
              <a:rPr lang="bg-BG" dirty="0" smtClean="0"/>
              <a:t>left and right pages through screens of icons.</a:t>
            </a:r>
          </a:p>
          <a:p>
            <a:r>
              <a:rPr lang="bg-BG" dirty="0" smtClean="0"/>
              <a:t>At the bottom </a:t>
            </a:r>
            <a:r>
              <a:rPr lang="en-US" dirty="0" smtClean="0"/>
              <a:t>- </a:t>
            </a:r>
            <a:r>
              <a:rPr lang="bg-BG" dirty="0" smtClean="0"/>
              <a:t>a </a:t>
            </a:r>
            <a:r>
              <a:rPr lang="bg-BG" dirty="0" smtClean="0"/>
              <a:t>dock with room for up to seven </a:t>
            </a:r>
            <a:r>
              <a:rPr lang="bg-BG" dirty="0" smtClean="0"/>
              <a:t>mos.</a:t>
            </a:r>
            <a:endParaRPr lang="bg-BG" dirty="0" smtClean="0"/>
          </a:p>
          <a:p>
            <a:endParaRPr lang="bg-B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bg-BG" b="1" dirty="0" smtClean="0"/>
              <a:t>Default applications</a:t>
            </a:r>
            <a:br>
              <a:rPr lang="bg-BG" b="1" dirty="0" smtClean="0"/>
            </a:br>
            <a:endParaRPr lang="bg-BG" dirty="0"/>
          </a:p>
        </p:txBody>
      </p:sp>
      <p:sp>
        <p:nvSpPr>
          <p:cNvPr id="8" name="Content Placeholder 7"/>
          <p:cNvSpPr>
            <a:spLocks noGrp="1"/>
          </p:cNvSpPr>
          <p:nvPr>
            <p:ph sz="half" idx="1"/>
          </p:nvPr>
        </p:nvSpPr>
        <p:spPr/>
        <p:txBody>
          <a:bodyPr>
            <a:normAutofit/>
          </a:bodyPr>
          <a:lstStyle/>
          <a:p>
            <a:r>
              <a:rPr lang="bg-BG" dirty="0" smtClean="0"/>
              <a:t>Browser</a:t>
            </a:r>
            <a:endParaRPr lang="en-US" dirty="0" smtClean="0"/>
          </a:p>
          <a:p>
            <a:r>
              <a:rPr lang="bg-BG" dirty="0" smtClean="0"/>
              <a:t>Calendar</a:t>
            </a:r>
            <a:endParaRPr lang="en-US" dirty="0" smtClean="0"/>
          </a:p>
          <a:p>
            <a:r>
              <a:rPr lang="bg-BG" dirty="0" smtClean="0"/>
              <a:t>Camera</a:t>
            </a:r>
            <a:endParaRPr lang="en-US" dirty="0" smtClean="0"/>
          </a:p>
          <a:p>
            <a:r>
              <a:rPr lang="bg-BG" dirty="0" smtClean="0"/>
              <a:t>Clock</a:t>
            </a:r>
            <a:endParaRPr lang="en-US" dirty="0" smtClean="0"/>
          </a:p>
          <a:p>
            <a:r>
              <a:rPr lang="bg-BG" dirty="0" smtClean="0"/>
              <a:t>Contacts</a:t>
            </a:r>
            <a:endParaRPr lang="en-US" dirty="0" smtClean="0"/>
          </a:p>
          <a:p>
            <a:r>
              <a:rPr lang="bg-BG" dirty="0" smtClean="0"/>
              <a:t>Dialer</a:t>
            </a:r>
            <a:endParaRPr lang="en-US" dirty="0" smtClean="0"/>
          </a:p>
          <a:p>
            <a:r>
              <a:rPr lang="bg-BG" dirty="0" smtClean="0"/>
              <a:t>Email</a:t>
            </a:r>
            <a:endParaRPr lang="en-US" dirty="0" smtClean="0"/>
          </a:p>
          <a:p>
            <a:r>
              <a:rPr lang="bg-BG" dirty="0" smtClean="0"/>
              <a:t>FM Radio</a:t>
            </a:r>
            <a:endParaRPr lang="en-US" dirty="0" smtClean="0"/>
          </a:p>
          <a:p>
            <a:r>
              <a:rPr lang="bg-BG" dirty="0" smtClean="0"/>
              <a:t>Gallery</a:t>
            </a:r>
            <a:endParaRPr lang="en-US" dirty="0" smtClean="0"/>
          </a:p>
          <a:p>
            <a:endParaRPr lang="en-US" dirty="0" smtClean="0"/>
          </a:p>
          <a:p>
            <a:endParaRPr lang="bg-BG" dirty="0"/>
          </a:p>
        </p:txBody>
      </p:sp>
      <p:sp>
        <p:nvSpPr>
          <p:cNvPr id="9" name="Content Placeholder 8"/>
          <p:cNvSpPr>
            <a:spLocks noGrp="1"/>
          </p:cNvSpPr>
          <p:nvPr>
            <p:ph sz="half" idx="2"/>
          </p:nvPr>
        </p:nvSpPr>
        <p:spPr/>
        <p:txBody>
          <a:bodyPr>
            <a:normAutofit/>
          </a:bodyPr>
          <a:lstStyle/>
          <a:p>
            <a:r>
              <a:rPr lang="bg-BG" dirty="0" smtClean="0"/>
              <a:t>Home</a:t>
            </a:r>
            <a:r>
              <a:rPr lang="en-US" dirty="0" smtClean="0"/>
              <a:t> Screen</a:t>
            </a:r>
            <a:endParaRPr lang="en-US" dirty="0" smtClean="0"/>
          </a:p>
          <a:p>
            <a:r>
              <a:rPr lang="bg-BG" dirty="0" smtClean="0"/>
              <a:t>Lock</a:t>
            </a:r>
            <a:r>
              <a:rPr lang="en-US" dirty="0" smtClean="0"/>
              <a:t> </a:t>
            </a:r>
            <a:r>
              <a:rPr lang="en-US" dirty="0" smtClean="0"/>
              <a:t>Screen</a:t>
            </a:r>
            <a:endParaRPr lang="en-US" dirty="0" smtClean="0"/>
          </a:p>
          <a:p>
            <a:r>
              <a:rPr lang="bg-BG" dirty="0" smtClean="0"/>
              <a:t>Marketplace</a:t>
            </a:r>
            <a:endParaRPr lang="en-US" dirty="0" smtClean="0"/>
          </a:p>
          <a:p>
            <a:r>
              <a:rPr lang="bg-BG" dirty="0" smtClean="0"/>
              <a:t>Music</a:t>
            </a:r>
            <a:endParaRPr lang="en-US" dirty="0" smtClean="0"/>
          </a:p>
          <a:p>
            <a:r>
              <a:rPr lang="bg-BG" dirty="0" smtClean="0"/>
              <a:t>PDF </a:t>
            </a:r>
            <a:r>
              <a:rPr lang="bg-BG" dirty="0" smtClean="0"/>
              <a:t>Viewer</a:t>
            </a:r>
            <a:endParaRPr lang="en-US" dirty="0" smtClean="0"/>
          </a:p>
          <a:p>
            <a:r>
              <a:rPr lang="bg-BG" dirty="0" smtClean="0"/>
              <a:t>Settings</a:t>
            </a:r>
            <a:endParaRPr lang="en-US" dirty="0" smtClean="0"/>
          </a:p>
          <a:p>
            <a:r>
              <a:rPr lang="bg-BG" dirty="0" smtClean="0"/>
              <a:t>SMS/MMS</a:t>
            </a:r>
            <a:endParaRPr lang="en-US" dirty="0" smtClean="0"/>
          </a:p>
          <a:p>
            <a:r>
              <a:rPr lang="bg-BG" dirty="0" smtClean="0"/>
              <a:t>Video</a:t>
            </a:r>
          </a:p>
          <a:p>
            <a:endParaRPr lang="bg-B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Firefox OS Applications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Open Web Application</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What is it?</a:t>
            </a:r>
          </a:p>
          <a:p>
            <a:pPr lvl="1" rtl="0" hangingPunct="0"/>
            <a:r>
              <a:rPr lang="en-US" dirty="0" err="1"/>
              <a:t>HTML+CSS+JavaScript</a:t>
            </a:r>
            <a:endParaRPr lang="en-US" dirty="0"/>
          </a:p>
          <a:p>
            <a:pPr lvl="0"/>
            <a:r>
              <a:rPr lang="en-US" dirty="0"/>
              <a:t>Isn't that </a:t>
            </a:r>
            <a:r>
              <a:rPr lang="en-US" dirty="0" err="1"/>
              <a:t>PhoneGap</a:t>
            </a:r>
            <a:r>
              <a:rPr lang="en-US" dirty="0"/>
              <a:t> 2.0?</a:t>
            </a:r>
          </a:p>
          <a:p>
            <a:pPr lvl="0"/>
            <a:r>
              <a:rPr lang="en-US" dirty="0"/>
              <a:t>Who supports it so far?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The OWA </a:t>
            </a:r>
            <a:r>
              <a:rPr lang="en-US" dirty="0" smtClean="0"/>
              <a:t> APIs</a:t>
            </a:r>
            <a:endParaRPr lang="en-US" dirty="0"/>
          </a:p>
        </p:txBody>
      </p:sp>
      <p:sp>
        <p:nvSpPr>
          <p:cNvPr id="3" name="Text Placeholder 2"/>
          <p:cNvSpPr txBox="1">
            <a:spLocks noGrp="1"/>
          </p:cNvSpPr>
          <p:nvPr>
            <p:ph type="body" idx="4294967295"/>
          </p:nvPr>
        </p:nvSpPr>
        <p:spPr/>
        <p:txBody>
          <a:bodyPr lIns="82945" tIns="41473" rIns="82945" bIns="41473">
            <a:normAutofit fontScale="925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err="1"/>
              <a:t>Geolocation</a:t>
            </a:r>
            <a:endParaRPr lang="en-US" dirty="0"/>
          </a:p>
          <a:p>
            <a:pPr lvl="0"/>
            <a:r>
              <a:rPr lang="en-US" dirty="0"/>
              <a:t>Networks (</a:t>
            </a:r>
            <a:r>
              <a:rPr lang="en-US" dirty="0" err="1"/>
              <a:t>WiFi</a:t>
            </a:r>
            <a:r>
              <a:rPr lang="en-US" dirty="0"/>
              <a:t>, TCP, GSM, Bluetooth...)</a:t>
            </a:r>
          </a:p>
          <a:p>
            <a:pPr lvl="0"/>
            <a:r>
              <a:rPr lang="en-US" dirty="0" err="1"/>
              <a:t>WebPayment</a:t>
            </a:r>
            <a:endParaRPr lang="en-US" dirty="0"/>
          </a:p>
          <a:p>
            <a:pPr lvl="0"/>
            <a:r>
              <a:rPr lang="en-US" dirty="0"/>
              <a:t>Phone operations (Power, Screen, Vibration...)</a:t>
            </a:r>
          </a:p>
          <a:p>
            <a:pPr lvl="0"/>
            <a:r>
              <a:rPr lang="en-US" dirty="0"/>
              <a:t>And many more</a:t>
            </a:r>
          </a:p>
          <a:p>
            <a:pPr lvl="0"/>
            <a:r>
              <a:rPr lang="en-US" dirty="0"/>
              <a:t>Full list at:</a:t>
            </a:r>
          </a:p>
          <a:p>
            <a:pPr lvl="1" rtl="0" hangingPunct="0"/>
            <a:r>
              <a:rPr lang="en-US" dirty="0">
                <a:hlinkClick r:id="rId3"/>
              </a:rPr>
              <a:t>https://wiki.mozilla.org/WebAPI</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Manifests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The backbone of an application</a:t>
            </a:r>
          </a:p>
          <a:p>
            <a:pPr lvl="0"/>
            <a:r>
              <a:rPr lang="en-US" dirty="0"/>
              <a:t>JSON</a:t>
            </a:r>
          </a:p>
          <a:p>
            <a:pPr lvl="0"/>
            <a:r>
              <a:rPr lang="en-US" dirty="0"/>
              <a:t>Lists the APIs you require</a:t>
            </a:r>
          </a:p>
          <a:p>
            <a:pPr lvl="0"/>
            <a:r>
              <a:rPr lang="en-US" dirty="0"/>
              <a:t>Portable</a:t>
            </a:r>
          </a:p>
          <a:p>
            <a:pPr lvl="0"/>
            <a:r>
              <a:rPr lang="en-US" dirty="0"/>
              <a:t>Full list of fields:</a:t>
            </a:r>
          </a:p>
          <a:p>
            <a:pPr lvl="1" rtl="0" hangingPunct="0"/>
            <a:r>
              <a:rPr lang="en-US" dirty="0">
                <a:hlinkClick r:id="rId3"/>
              </a:rPr>
              <a:t>https://</a:t>
            </a:r>
            <a:r>
              <a:rPr lang="en-US" dirty="0" smtClean="0">
                <a:hlinkClick r:id="rId3"/>
              </a:rPr>
              <a:t>developer.mozilla.org/en-US/docs/Web/Apps/Manifest</a:t>
            </a:r>
            <a:endParaRPr lang="en-US" dirty="0">
              <a:hlinkClick r:id="rId3"/>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Minimal manifest</a:t>
            </a:r>
          </a:p>
        </p:txBody>
      </p:sp>
      <p:sp>
        <p:nvSpPr>
          <p:cNvPr id="8" name="Text Placeholder 2"/>
          <p:cNvSpPr txBox="1">
            <a:spLocks/>
          </p:cNvSpPr>
          <p:nvPr/>
        </p:nvSpPr>
        <p:spPr>
          <a:xfrm>
            <a:off x="457171" y="1604840"/>
            <a:ext cx="8382029" cy="502456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"name": "My App",</a:t>
            </a:r>
          </a:p>
          <a:p>
            <a:pPr>
              <a:buNone/>
            </a:pPr>
            <a:r>
              <a:rPr sz="1300" dirty="0" smtClean="0">
                <a:solidFill>
                  <a:schemeClr val="accent3">
                    <a:lumMod val="40000"/>
                    <a:lumOff val="60000"/>
                  </a:schemeClr>
                </a:solidFill>
                <a:latin typeface="Lucida Console" pitchFamily="49" charset="0"/>
              </a:rPr>
              <a:t>  "description": "My elevator pitch goes here",</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launch_path</a:t>
            </a: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"icons": {</a:t>
            </a:r>
          </a:p>
          <a:p>
            <a:pPr>
              <a:buNone/>
            </a:pPr>
            <a:r>
              <a:rPr sz="1300" dirty="0" smtClean="0">
                <a:solidFill>
                  <a:schemeClr val="accent3">
                    <a:lumMod val="40000"/>
                    <a:lumOff val="60000"/>
                  </a:schemeClr>
                </a:solidFill>
                <a:latin typeface="Lucida Console" pitchFamily="49" charset="0"/>
              </a:rPr>
              <a:t>    "128": "/</a:t>
            </a:r>
            <a:r>
              <a:rPr sz="1300" dirty="0" err="1" smtClean="0">
                <a:solidFill>
                  <a:schemeClr val="accent3">
                    <a:lumMod val="40000"/>
                    <a:lumOff val="60000"/>
                  </a:schemeClr>
                </a:solidFill>
                <a:latin typeface="Lucida Console" pitchFamily="49" charset="0"/>
              </a:rPr>
              <a:t>img</a:t>
            </a:r>
            <a:r>
              <a:rPr sz="1300" dirty="0" smtClean="0">
                <a:solidFill>
                  <a:schemeClr val="accent3">
                    <a:lumMod val="40000"/>
                    <a:lumOff val="60000"/>
                  </a:schemeClr>
                </a:solidFill>
                <a:latin typeface="Lucida Console" pitchFamily="49" charset="0"/>
              </a:rPr>
              <a:t>/icon-128.png"</a:t>
            </a:r>
          </a:p>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"developer": {</a:t>
            </a:r>
          </a:p>
          <a:p>
            <a:pPr>
              <a:buNone/>
            </a:pPr>
            <a:r>
              <a:rPr sz="1300" dirty="0" smtClean="0">
                <a:solidFill>
                  <a:schemeClr val="accent3">
                    <a:lumMod val="40000"/>
                    <a:lumOff val="60000"/>
                  </a:schemeClr>
                </a:solidFill>
                <a:latin typeface="Lucida Console" pitchFamily="49" charset="0"/>
              </a:rPr>
              <a:t>    "name": "Your name or organization",</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url</a:t>
            </a:r>
            <a:r>
              <a:rPr sz="1300" dirty="0" smtClean="0">
                <a:solidFill>
                  <a:schemeClr val="accent3">
                    <a:lumMod val="40000"/>
                    <a:lumOff val="60000"/>
                  </a:schemeClr>
                </a:solidFill>
                <a:latin typeface="Lucida Console" pitchFamily="49" charset="0"/>
              </a:rPr>
              <a:t>": "http://your-homepage-here.org"</a:t>
            </a:r>
          </a:p>
          <a:p>
            <a:pPr>
              <a:buNone/>
            </a:pPr>
            <a:r>
              <a:rPr sz="1300" dirty="0" smtClean="0">
                <a:solidFill>
                  <a:schemeClr val="accent3">
                    <a:lumMod val="40000"/>
                    <a:lumOff val="60000"/>
                  </a:schemeClr>
                </a:solidFill>
                <a:latin typeface="Lucida Console" pitchFamily="49" charset="0"/>
              </a:rPr>
              <a:t>  },</a:t>
            </a:r>
          </a:p>
          <a:p>
            <a:pPr>
              <a:buNone/>
            </a:pPr>
            <a:r>
              <a:rPr sz="1300" dirty="0" smtClean="0">
                <a:solidFill>
                  <a:schemeClr val="accent3">
                    <a:lumMod val="40000"/>
                    <a:lumOff val="60000"/>
                  </a:schemeClr>
                </a:solidFill>
                <a:latin typeface="Lucida Console" pitchFamily="49" charset="0"/>
              </a:rPr>
              <a:t>  "</a:t>
            </a:r>
            <a:r>
              <a:rPr sz="1300" dirty="0" err="1" smtClean="0">
                <a:solidFill>
                  <a:schemeClr val="accent3">
                    <a:lumMod val="40000"/>
                    <a:lumOff val="60000"/>
                  </a:schemeClr>
                </a:solidFill>
                <a:latin typeface="Lucida Console" pitchFamily="49" charset="0"/>
              </a:rPr>
              <a:t>default_locale</a:t>
            </a:r>
            <a:r>
              <a:rPr sz="1300" dirty="0" smtClean="0">
                <a:solidFill>
                  <a:schemeClr val="accent3">
                    <a:lumMod val="40000"/>
                    <a:lumOff val="60000"/>
                  </a:schemeClr>
                </a:solidFill>
                <a:latin typeface="Lucida Console" pitchFamily="49" charset="0"/>
              </a:rPr>
              <a:t>": "en"</a:t>
            </a:r>
          </a:p>
          <a:p>
            <a:pPr>
              <a:buNone/>
            </a:pPr>
            <a:r>
              <a:rPr sz="1300" dirty="0" smtClean="0">
                <a:solidFill>
                  <a:schemeClr val="accent3">
                    <a:lumMod val="40000"/>
                    <a:lumOff val="60000"/>
                  </a:schemeClr>
                </a:solidFill>
                <a:latin typeface="Lucida Console" pitchFamily="49" charset="0"/>
              </a:rPr>
              <a:t>}</a:t>
            </a:r>
          </a:p>
          <a:p>
            <a:pPr marL="391867" indent="-293900" defTabSz="829452" hangingPunct="0">
              <a:spcAft>
                <a:spcPts val="1285"/>
              </a:spcAft>
              <a:defRPr/>
            </a:pPr>
            <a:endParaRPr sz="2500" dirty="0" smtClean="0">
              <a:solidFill>
                <a:sysClr val="windowText" lastClr="000000"/>
              </a:solidFill>
              <a:hlinkClick r:id="rId3"/>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Firefox OS </a:t>
            </a:r>
            <a:r>
              <a:rPr lang="bg-BG" dirty="0" smtClean="0"/>
              <a:t>Firefox OS </a:t>
            </a:r>
            <a:r>
              <a:rPr lang="bg-BG" dirty="0" smtClean="0"/>
              <a:t>(Boot </a:t>
            </a:r>
            <a:r>
              <a:rPr lang="bg-BG" dirty="0" smtClean="0"/>
              <a:t>to </a:t>
            </a:r>
            <a:r>
              <a:rPr lang="bg-BG" dirty="0" smtClean="0"/>
              <a:t>Gecko)</a:t>
            </a:r>
            <a:endParaRPr lang="bg-BG" dirty="0"/>
          </a:p>
        </p:txBody>
      </p:sp>
      <p:sp>
        <p:nvSpPr>
          <p:cNvPr id="3" name="Content Placeholder 2"/>
          <p:cNvSpPr>
            <a:spLocks noGrp="1"/>
          </p:cNvSpPr>
          <p:nvPr>
            <p:ph idx="1"/>
          </p:nvPr>
        </p:nvSpPr>
        <p:spPr>
          <a:xfrm>
            <a:off x="457200" y="1600200"/>
            <a:ext cx="8382000" cy="4953000"/>
          </a:xfrm>
        </p:spPr>
        <p:txBody>
          <a:bodyPr>
            <a:normAutofit fontScale="92500"/>
          </a:bodyPr>
          <a:lstStyle/>
          <a:p>
            <a:r>
              <a:rPr lang="bg-BG" dirty="0" smtClean="0"/>
              <a:t>Mozilla's </a:t>
            </a:r>
            <a:r>
              <a:rPr lang="bg-BG" dirty="0" smtClean="0"/>
              <a:t>open source mobile operating </a:t>
            </a:r>
            <a:r>
              <a:rPr lang="bg-BG" dirty="0" smtClean="0"/>
              <a:t>system</a:t>
            </a:r>
            <a:endParaRPr lang="en-US" dirty="0" smtClean="0"/>
          </a:p>
          <a:p>
            <a:r>
              <a:rPr lang="en-US" dirty="0" smtClean="0"/>
              <a:t>U</a:t>
            </a:r>
            <a:r>
              <a:rPr lang="bg-BG" dirty="0" smtClean="0"/>
              <a:t>ses </a:t>
            </a:r>
            <a:r>
              <a:rPr lang="bg-BG" dirty="0" smtClean="0"/>
              <a:t>a Linux </a:t>
            </a:r>
            <a:r>
              <a:rPr lang="bg-BG" dirty="0" smtClean="0"/>
              <a:t>kernel</a:t>
            </a:r>
            <a:endParaRPr lang="en-US" dirty="0" smtClean="0"/>
          </a:p>
          <a:p>
            <a:r>
              <a:rPr lang="en-US" dirty="0" smtClean="0"/>
              <a:t>B</a:t>
            </a:r>
            <a:r>
              <a:rPr lang="bg-BG" dirty="0" smtClean="0"/>
              <a:t>oots into </a:t>
            </a:r>
            <a:r>
              <a:rPr lang="bg-BG" dirty="0" smtClean="0"/>
              <a:t>a Gecko-based runtime </a:t>
            </a:r>
            <a:r>
              <a:rPr lang="bg-BG" dirty="0" smtClean="0"/>
              <a:t>engine</a:t>
            </a:r>
            <a:endParaRPr lang="en-US" dirty="0" smtClean="0"/>
          </a:p>
          <a:p>
            <a:r>
              <a:rPr lang="en-US" dirty="0" smtClean="0"/>
              <a:t>A</a:t>
            </a:r>
            <a:r>
              <a:rPr lang="bg-BG" dirty="0" smtClean="0"/>
              <a:t>pplications </a:t>
            </a:r>
            <a:r>
              <a:rPr lang="en-US" dirty="0" smtClean="0"/>
              <a:t>are </a:t>
            </a:r>
            <a:r>
              <a:rPr lang="bg-BG" dirty="0" smtClean="0"/>
              <a:t>developed </a:t>
            </a:r>
            <a:r>
              <a:rPr lang="bg-BG" dirty="0" smtClean="0"/>
              <a:t>entirely using </a:t>
            </a:r>
            <a:r>
              <a:rPr lang="en-US" dirty="0" smtClean="0"/>
              <a:t>: </a:t>
            </a:r>
            <a:r>
              <a:rPr lang="bg-BG" dirty="0" smtClean="0"/>
              <a:t>HTML</a:t>
            </a:r>
            <a:r>
              <a:rPr lang="bg-BG" dirty="0" smtClean="0"/>
              <a:t>, JavaScript, and other open web application APIs. </a:t>
            </a:r>
          </a:p>
          <a:p>
            <a:r>
              <a:rPr lang="en-US" dirty="0" smtClean="0"/>
              <a:t>T</a:t>
            </a:r>
            <a:r>
              <a:rPr lang="bg-BG" dirty="0" smtClean="0"/>
              <a:t>he </a:t>
            </a:r>
            <a:r>
              <a:rPr lang="bg-BG" dirty="0" smtClean="0"/>
              <a:t>entire user interface is a Web </a:t>
            </a:r>
            <a:r>
              <a:rPr lang="bg-BG" dirty="0" smtClean="0"/>
              <a:t>app</a:t>
            </a:r>
            <a:endParaRPr lang="en-US" dirty="0" smtClean="0"/>
          </a:p>
          <a:p>
            <a:r>
              <a:rPr lang="en-US" dirty="0" smtClean="0"/>
              <a:t>The </a:t>
            </a:r>
            <a:r>
              <a:rPr lang="bg-BG" dirty="0" smtClean="0"/>
              <a:t>apps don't </a:t>
            </a:r>
            <a:r>
              <a:rPr lang="bg-BG" dirty="0" smtClean="0"/>
              <a:t>have to reside on the device, they can "live" on the </a:t>
            </a:r>
            <a:r>
              <a:rPr lang="bg-BG" dirty="0" smtClean="0"/>
              <a:t>we</a:t>
            </a:r>
            <a:r>
              <a:rPr lang="en-US" dirty="0" smtClean="0"/>
              <a:t>b</a:t>
            </a:r>
            <a:endParaRPr lang="bg-BG" dirty="0" smtClean="0"/>
          </a:p>
          <a:p>
            <a:r>
              <a:rPr lang="en-US" dirty="0" smtClean="0"/>
              <a:t>Users </a:t>
            </a:r>
            <a:r>
              <a:rPr lang="bg-BG" dirty="0" smtClean="0"/>
              <a:t>don't </a:t>
            </a:r>
            <a:r>
              <a:rPr lang="bg-BG" dirty="0" smtClean="0"/>
              <a:t>have to install an app to use </a:t>
            </a:r>
            <a:r>
              <a:rPr lang="bg-BG" dirty="0" smtClean="0"/>
              <a:t>it</a:t>
            </a:r>
            <a:endParaRPr lang="bg-B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Origins</a:t>
            </a:r>
          </a:p>
        </p:txBody>
      </p:sp>
      <p:sp>
        <p:nvSpPr>
          <p:cNvPr id="3" name="Text Placeholder 2"/>
          <p:cNvSpPr txBox="1">
            <a:spLocks noGrp="1"/>
          </p:cNvSpPr>
          <p:nvPr>
            <p:ph type="body" idx="4294967295"/>
          </p:nvPr>
        </p:nvSpPr>
        <p:spPr/>
        <p:txBody>
          <a:bodyPr lIns="82945" tIns="41473" rIns="82945" bIns="41473">
            <a:normAutofit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Origin – protocol + domain + port</a:t>
            </a:r>
          </a:p>
          <a:p>
            <a:pPr lvl="0"/>
            <a:r>
              <a:rPr lang="en-US" dirty="0"/>
              <a:t>Manifest </a:t>
            </a:r>
            <a:r>
              <a:rPr lang="en-US" b="1" dirty="0"/>
              <a:t>must</a:t>
            </a:r>
            <a:r>
              <a:rPr lang="en-US" dirty="0"/>
              <a:t> have the same origin as the application</a:t>
            </a:r>
          </a:p>
          <a:p>
            <a:pPr lvl="0"/>
            <a:r>
              <a:rPr lang="en-US" dirty="0"/>
              <a:t>One application per origin</a:t>
            </a:r>
          </a:p>
          <a:p>
            <a:pPr lvl="0"/>
            <a:r>
              <a:rPr lang="en-US" dirty="0"/>
              <a:t>HTML files can come from the origin only</a:t>
            </a:r>
          </a:p>
          <a:p>
            <a:pPr lvl="0"/>
            <a:r>
              <a:rPr lang="en-US" dirty="0"/>
              <a:t>JavaScript, CSS or images can still come from outer sources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Marketplaces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Much like Google Play or Apple store</a:t>
            </a:r>
          </a:p>
          <a:p>
            <a:pPr lvl="0"/>
            <a:r>
              <a:rPr lang="en-US" dirty="0"/>
              <a:t>OWA standard – designed to remove restrictions from deployment</a:t>
            </a:r>
          </a:p>
          <a:p>
            <a:pPr lvl="0"/>
            <a:r>
              <a:rPr lang="en-US" dirty="0"/>
              <a:t>Currently: Firefox Marketplace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Applications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For Web developers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Create the application</a:t>
            </a:r>
          </a:p>
          <a:p>
            <a:pPr lvl="0"/>
            <a:r>
              <a:rPr lang="en-US" dirty="0"/>
              <a:t>Create a manifest</a:t>
            </a:r>
          </a:p>
          <a:p>
            <a:pPr lvl="0"/>
            <a:r>
              <a:rPr lang="en-US" dirty="0">
                <a:latin typeface="Arial" pitchFamily="34"/>
              </a:rPr>
              <a:t>Publish the application</a:t>
            </a:r>
          </a:p>
          <a:p>
            <a:pPr lvl="1" rtl="0" hangingPunct="0"/>
            <a:r>
              <a:rPr lang="en-US" dirty="0">
                <a:latin typeface="Arial" pitchFamily="34"/>
              </a:rPr>
              <a:t>On your own website</a:t>
            </a:r>
          </a:p>
          <a:p>
            <a:pPr lvl="1" rtl="0" hangingPunct="0"/>
            <a:r>
              <a:rPr lang="en-US" dirty="0">
                <a:latin typeface="Arial" pitchFamily="34"/>
              </a:rPr>
              <a:t>At a Marketplace</a:t>
            </a:r>
          </a:p>
          <a:p>
            <a:pPr lvl="1" rtl="0" hangingPunct="0"/>
            <a:r>
              <a:rPr lang="en-US" dirty="0">
                <a:latin typeface="Arial" pitchFamily="34"/>
              </a:rPr>
              <a:t>Both!</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For mobile developers</a:t>
            </a:r>
          </a:p>
        </p:txBody>
      </p:sp>
      <p:sp>
        <p:nvSpPr>
          <p:cNvPr id="3" name="Text Placeholder 2"/>
          <p:cNvSpPr txBox="1">
            <a:spLocks noGrp="1"/>
          </p:cNvSpPr>
          <p:nvPr>
            <p:ph type="body" idx="4294967295"/>
          </p:nvPr>
        </p:nvSpPr>
        <p:spPr/>
        <p:txBody>
          <a:bodyPr lIns="82945" tIns="41473" rIns="82945" bIns="41473">
            <a:normAutofit fontScale="925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Become a web developer!</a:t>
            </a:r>
          </a:p>
          <a:p>
            <a:pPr lvl="0"/>
            <a:r>
              <a:rPr lang="en-US" dirty="0"/>
              <a:t>No, really, the steps are:</a:t>
            </a:r>
          </a:p>
          <a:p>
            <a:pPr lvl="1" rtl="0" hangingPunct="0"/>
            <a:r>
              <a:rPr lang="en-US" dirty="0"/>
              <a:t>Use OWA technologies to develop the application</a:t>
            </a:r>
          </a:p>
          <a:p>
            <a:pPr lvl="1" rtl="0" hangingPunct="0"/>
            <a:r>
              <a:rPr lang="en-US" dirty="0"/>
              <a:t>Create a manifest</a:t>
            </a:r>
          </a:p>
          <a:p>
            <a:pPr lvl="1" rtl="0" hangingPunct="0"/>
            <a:r>
              <a:rPr lang="en-US" dirty="0"/>
              <a:t>Publish the application</a:t>
            </a:r>
          </a:p>
          <a:p>
            <a:pPr lvl="0"/>
            <a:r>
              <a:rPr lang="en-US" dirty="0"/>
              <a:t>The only difference is the change in technology stack from mobile to Open Web</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Installing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Packaged</a:t>
            </a:r>
          </a:p>
          <a:p>
            <a:pPr lvl="1" rtl="0" hangingPunct="0"/>
            <a:r>
              <a:rPr lang="en-US" dirty="0"/>
              <a:t>Essentially a zip with all the information</a:t>
            </a:r>
          </a:p>
          <a:p>
            <a:pPr lvl="0"/>
            <a:r>
              <a:rPr lang="en-US" dirty="0"/>
              <a:t>Hosted</a:t>
            </a:r>
          </a:p>
          <a:p>
            <a:pPr lvl="1" rtl="0" hangingPunct="0"/>
            <a:r>
              <a:rPr lang="en-US" dirty="0"/>
              <a:t>Served from a server at a domain</a:t>
            </a:r>
          </a:p>
          <a:p>
            <a:pPr lvl="0"/>
            <a:r>
              <a:rPr lang="en-US" dirty="0"/>
              <a:t>Both require valid manifests</a:t>
            </a:r>
          </a:p>
          <a:p>
            <a:pPr lvl="1" rtl="0" hangingPunct="0"/>
            <a:r>
              <a:rPr lang="en-US" dirty="0"/>
              <a:t>Served as </a:t>
            </a:r>
            <a:r>
              <a:rPr sz="1800" dirty="0">
                <a:latin typeface="DejaVu Sans Mono" pitchFamily="49"/>
              </a:rPr>
              <a:t>.</a:t>
            </a:r>
            <a:r>
              <a:rPr sz="1800" dirty="0" err="1">
                <a:latin typeface="DejaVu Sans Mono" pitchFamily="49"/>
              </a:rPr>
              <a:t>webapp</a:t>
            </a:r>
            <a:r>
              <a:rPr lang="en-US" dirty="0"/>
              <a:t> and </a:t>
            </a:r>
            <a:r>
              <a:rPr sz="1800" dirty="0">
                <a:latin typeface="DejaVu Sans Mono" pitchFamily="49"/>
              </a:rPr>
              <a:t>Content-Type: application/x-web-app-</a:t>
            </a:r>
            <a:r>
              <a:rPr sz="1800" dirty="0" err="1">
                <a:latin typeface="DejaVu Sans Mono" pitchFamily="49"/>
              </a:rPr>
              <a:t>manifest+json</a:t>
            </a:r>
            <a:endParaRPr sz="1800" dirty="0">
              <a:latin typeface="DejaVu Sans Mono" pitchFamily="49"/>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Deploying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Hosted</a:t>
            </a:r>
          </a:p>
          <a:p>
            <a:pPr lvl="1" rtl="0" hangingPunct="0"/>
            <a:r>
              <a:rPr lang="en-US" dirty="0"/>
              <a:t>Server and domain – just like a normal website</a:t>
            </a:r>
          </a:p>
          <a:p>
            <a:pPr lvl="1" rtl="0" hangingPunct="0"/>
            <a:r>
              <a:rPr lang="en-US" dirty="0" err="1"/>
              <a:t>Github</a:t>
            </a:r>
            <a:r>
              <a:rPr lang="en-US" dirty="0"/>
              <a:t>, </a:t>
            </a:r>
            <a:r>
              <a:rPr lang="en-US" dirty="0" err="1"/>
              <a:t>Heroku</a:t>
            </a:r>
            <a:r>
              <a:rPr lang="en-US" dirty="0"/>
              <a:t>, Google App Engine...</a:t>
            </a:r>
          </a:p>
          <a:p>
            <a:pPr lvl="0"/>
            <a:r>
              <a:rPr lang="en-US" dirty="0"/>
              <a:t>Packaged</a:t>
            </a:r>
          </a:p>
          <a:p>
            <a:pPr lvl="1" rtl="0" hangingPunct="0"/>
            <a:r>
              <a:rPr lang="en-US" dirty="0"/>
              <a:t>Three types: </a:t>
            </a:r>
            <a:r>
              <a:rPr lang="en-US" dirty="0" smtClean="0"/>
              <a:t>Privileged, </a:t>
            </a:r>
            <a:r>
              <a:rPr lang="en-US" dirty="0"/>
              <a:t>Certified, Plain</a:t>
            </a:r>
          </a:p>
          <a:p>
            <a:pPr lvl="1" rtl="0" hangingPunct="0"/>
            <a:r>
              <a:rPr lang="en-US" dirty="0"/>
              <a:t>Different permissions and review process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Publishing hosted applications</a:t>
            </a:r>
          </a:p>
        </p:txBody>
      </p:sp>
      <p:sp>
        <p:nvSpPr>
          <p:cNvPr id="3" name="Text Placeholder 2"/>
          <p:cNvSpPr txBox="1">
            <a:spLocks noGrp="1"/>
          </p:cNvSpPr>
          <p:nvPr>
            <p:ph type="body" idx="4294967295"/>
          </p:nvPr>
        </p:nvSpPr>
        <p:spPr/>
        <p:txBody>
          <a:bodyPr lIns="82945" tIns="41473" rIns="82945" bIns="41473"/>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Submit to a Marketplace</a:t>
            </a:r>
          </a:p>
          <a:p>
            <a:pPr lvl="1" rtl="0" hangingPunct="0"/>
            <a:r>
              <a:rPr lang="en-US" dirty="0"/>
              <a:t>You will still have to host it yourself for Firefox Marketplace</a:t>
            </a:r>
          </a:p>
          <a:p>
            <a:pPr lvl="0"/>
            <a:r>
              <a:rPr lang="en-US" dirty="0"/>
              <a:t>Publish on your own website</a:t>
            </a:r>
          </a:p>
          <a:p>
            <a:pPr lvl="1" rtl="0" hangingPunct="0"/>
            <a:r>
              <a:rPr lang="en-US" dirty="0"/>
              <a:t>Requires some JavaScript to manage the installation and updates</a:t>
            </a:r>
          </a:p>
          <a:p>
            <a:pPr lvl="1" rtl="0" hangingPunct="0"/>
            <a:r>
              <a:rPr lang="en-US" dirty="0"/>
              <a:t>All done using the OWA </a:t>
            </a:r>
            <a:r>
              <a:rPr lang="en-US" dirty="0" smtClean="0"/>
              <a:t> APIs</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Publishing packaged applications</a:t>
            </a:r>
          </a:p>
        </p:txBody>
      </p:sp>
      <p:sp>
        <p:nvSpPr>
          <p:cNvPr id="3" name="Text Placeholder 2"/>
          <p:cNvSpPr txBox="1">
            <a:spLocks noGrp="1"/>
          </p:cNvSpPr>
          <p:nvPr>
            <p:ph type="body" idx="4294967295"/>
          </p:nvPr>
        </p:nvSpPr>
        <p:spPr/>
        <p:txBody>
          <a:bodyPr lIns="82945" tIns="41473" rIns="82945" bIns="41473">
            <a:normAutofit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Distributed via Marketplaces</a:t>
            </a:r>
          </a:p>
          <a:p>
            <a:pPr lvl="0"/>
            <a:r>
              <a:rPr lang="en-US" dirty="0"/>
              <a:t>Three types:</a:t>
            </a:r>
          </a:p>
          <a:p>
            <a:pPr lvl="1" rtl="0" hangingPunct="0"/>
            <a:r>
              <a:rPr lang="en-US" dirty="0"/>
              <a:t>Privileged – special review process, more security</a:t>
            </a:r>
          </a:p>
          <a:p>
            <a:pPr lvl="1" rtl="0" hangingPunct="0"/>
            <a:r>
              <a:rPr lang="en-US" dirty="0"/>
              <a:t>Certified – critical system functions</a:t>
            </a:r>
          </a:p>
          <a:p>
            <a:pPr lvl="1" rtl="0" hangingPunct="0"/>
            <a:r>
              <a:rPr lang="en-US" dirty="0"/>
              <a:t>Plain – some restrictions for APIs</a:t>
            </a:r>
          </a:p>
          <a:p>
            <a:pPr lvl="0"/>
            <a:r>
              <a:rPr lang="en-US" dirty="0"/>
              <a:t>Enforced Content Security Polices</a:t>
            </a:r>
          </a:p>
          <a:p>
            <a:pPr lvl="1" rtl="0" hangingPunct="0"/>
            <a:r>
              <a:rPr lang="en-US" dirty="0"/>
              <a:t>Optional for hosted apps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tIns="41473"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More info</a:t>
            </a:r>
          </a:p>
        </p:txBody>
      </p:sp>
      <p:sp>
        <p:nvSpPr>
          <p:cNvPr id="3" name="Text Placeholder 2"/>
          <p:cNvSpPr txBox="1">
            <a:spLocks noGrp="1"/>
          </p:cNvSpPr>
          <p:nvPr>
            <p:ph type="body" idx="4294967295"/>
          </p:nvPr>
        </p:nvSpPr>
        <p:spPr/>
        <p:txBody>
          <a:bodyPr lIns="82945" tIns="41473" rIns="82945" bIns="41473">
            <a:normAutofit fontScale="85000" lnSpcReduction="10000"/>
          </a:bodyPr>
          <a:lstStyle>
            <a:defPPr marL="432000" lvl="0" indent="-324000">
              <a:spcBef>
                <a:spcPts val="0"/>
              </a:spcBef>
              <a:spcAft>
                <a:spcPts val="1417"/>
              </a:spcAft>
              <a:buSzPct val="45000"/>
              <a:buFont typeface="StarSymbol"/>
              <a:buNone/>
              <a:defRPr lang="en-US" sz="3200" b="0" i="0" u="none" strike="noStrike" kern="1200">
                <a:ln>
                  <a:noFill/>
                </a:ln>
                <a:latin typeface="Arial" pitchFamily="18"/>
                <a:ea typeface="DejaVu Sans" pitchFamily="2"/>
                <a:cs typeface="Lohit Hindi" pitchFamily="2"/>
              </a:defRPr>
            </a:defPPr>
            <a:lvl1pPr marL="432000" lvl="0" indent="-324000">
              <a:spcBef>
                <a:spcPts val="0"/>
              </a:spcBef>
              <a:spcAft>
                <a:spcPts val="1417"/>
              </a:spcAft>
              <a:buSzPct val="45000"/>
              <a:buFont typeface="StarSymbol"/>
              <a:buChar char="●"/>
              <a:defRPr lang="en-US" sz="3200" b="0" i="0" u="none" strike="noStrike" kern="1200">
                <a:ln>
                  <a:noFill/>
                </a:ln>
                <a:latin typeface="Arial" pitchFamily="18"/>
                <a:ea typeface="DejaVu Sans" pitchFamily="2"/>
                <a:cs typeface="Lohit Hindi" pitchFamily="2"/>
              </a:defRPr>
            </a:lvl1pPr>
            <a:lvl2pPr marL="864000" lvl="1" indent="-324000">
              <a:spcBef>
                <a:spcPts val="0"/>
              </a:spcBef>
              <a:spcAft>
                <a:spcPts val="1134"/>
              </a:spcAft>
              <a:buSzPct val="75000"/>
              <a:buFont typeface="StarSymbol"/>
              <a:buChar char="–"/>
              <a:defRPr lang="en-US" sz="2800" b="0" i="0" u="none" strike="noStrike" kern="1200">
                <a:ln>
                  <a:noFill/>
                </a:ln>
                <a:latin typeface="Arial" pitchFamily="18"/>
                <a:ea typeface="DejaVu Sans" pitchFamily="2"/>
                <a:cs typeface="Lohit Hindi" pitchFamily="2"/>
              </a:defRPr>
            </a:lvl2pPr>
            <a:lvl3pPr marL="1295999" lvl="2" indent="-288000">
              <a:spcBef>
                <a:spcPts val="0"/>
              </a:spcBef>
              <a:spcAft>
                <a:spcPts val="850"/>
              </a:spcAft>
              <a:buSzPct val="45000"/>
              <a:buFont typeface="StarSymbol"/>
              <a:buChar char="●"/>
              <a:defRPr lang="en-US" sz="2400" b="0" i="0" u="none" strike="noStrike" kern="1200">
                <a:ln>
                  <a:noFill/>
                </a:ln>
                <a:latin typeface="Arial" pitchFamily="18"/>
                <a:ea typeface="DejaVu Sans" pitchFamily="2"/>
                <a:cs typeface="Lohit Hindi" pitchFamily="2"/>
              </a:defRPr>
            </a:lvl3pPr>
            <a:lvl4pPr marL="1728000" lvl="3" indent="-216000">
              <a:spcBef>
                <a:spcPts val="0"/>
              </a:spcBef>
              <a:spcAft>
                <a:spcPts val="567"/>
              </a:spcAft>
              <a:buSzPct val="75000"/>
              <a:buFont typeface="StarSymbol"/>
              <a:buChar char="–"/>
              <a:defRPr lang="en-US" sz="2000" b="0" i="0" u="none" strike="noStrike" kern="1200">
                <a:ln>
                  <a:noFill/>
                </a:ln>
                <a:latin typeface="Arial" pitchFamily="18"/>
                <a:ea typeface="DejaVu Sans" pitchFamily="2"/>
                <a:cs typeface="Lohit Hindi" pitchFamily="2"/>
              </a:defRPr>
            </a:lvl4pPr>
            <a:lvl5pPr marL="2160000" lvl="4"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5pPr>
            <a:lvl6pPr marL="2591999" lvl="5"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6pPr>
            <a:lvl7pPr marL="3023999" lvl="6"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Arial" pitchFamily="18"/>
                <a:ea typeface="DejaVu Sans" pitchFamily="2"/>
                <a:cs typeface="Lohit Hindi" pitchFamily="2"/>
              </a:defRPr>
            </a:lvl9pPr>
          </a:lstStyle>
          <a:p>
            <a:pPr lvl="0"/>
            <a:r>
              <a:rPr lang="en-US" dirty="0"/>
              <a:t>Firefox OS apps quick start</a:t>
            </a:r>
          </a:p>
          <a:p>
            <a:pPr lvl="1" rtl="0" hangingPunct="0"/>
            <a:r>
              <a:rPr lang="en-US" dirty="0">
                <a:hlinkClick r:id="rId3"/>
              </a:rPr>
              <a:t>https://marketplace.firefox.com/developers/docs/quick_start</a:t>
            </a:r>
          </a:p>
          <a:p>
            <a:pPr lvl="0"/>
            <a:r>
              <a:rPr lang="en-US" dirty="0"/>
              <a:t>Submitting an app to Firefox Marketplace</a:t>
            </a:r>
          </a:p>
          <a:p>
            <a:pPr lvl="1" rtl="0" hangingPunct="0"/>
            <a:r>
              <a:rPr lang="en-US" dirty="0">
                <a:hlinkClick r:id="rId4"/>
              </a:rPr>
              <a:t>https://developer.mozilla.org/en-US/docs/Web/Apps/Publishing/Submitting_an_app</a:t>
            </a:r>
          </a:p>
          <a:p>
            <a:pPr lvl="0"/>
            <a:r>
              <a:rPr lang="en-US" dirty="0"/>
              <a:t>Application submission walkthrough</a:t>
            </a:r>
          </a:p>
          <a:p>
            <a:pPr lvl="1" rtl="0" hangingPunct="0"/>
            <a:r>
              <a:rPr lang="en-US" dirty="0">
                <a:hlinkClick r:id="rId5"/>
              </a:rPr>
              <a:t>http://s.vid.ly/embeded.html?link=8k2n4w&amp;autoplay=false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smtClean="0"/>
              <a:t>Hardware Requir</a:t>
            </a:r>
            <a:r>
              <a:rPr lang="en-US" b="1" dirty="0" smtClean="0"/>
              <a:t>e</a:t>
            </a:r>
            <a:r>
              <a:rPr lang="bg-BG" b="1" dirty="0" smtClean="0"/>
              <a:t>ments</a:t>
            </a:r>
            <a:br>
              <a:rPr lang="bg-BG" b="1" dirty="0" smtClean="0"/>
            </a:br>
            <a:endParaRPr lang="bg-BG" dirty="0"/>
          </a:p>
        </p:txBody>
      </p:sp>
      <p:sp>
        <p:nvSpPr>
          <p:cNvPr id="3" name="Content Placeholder 2"/>
          <p:cNvSpPr>
            <a:spLocks noGrp="1"/>
          </p:cNvSpPr>
          <p:nvPr>
            <p:ph idx="1"/>
          </p:nvPr>
        </p:nvSpPr>
        <p:spPr/>
        <p:txBody>
          <a:bodyPr>
            <a:normAutofit/>
          </a:bodyPr>
          <a:lstStyle/>
          <a:p>
            <a:r>
              <a:rPr lang="en-US" dirty="0" smtClean="0"/>
              <a:t>It </a:t>
            </a:r>
            <a:r>
              <a:rPr lang="en-US" dirty="0" smtClean="0"/>
              <a:t>should be possible to port Firefox OS to most recent ARM-based mobile </a:t>
            </a:r>
            <a:r>
              <a:rPr lang="en-US" dirty="0" smtClean="0"/>
              <a:t>devices</a:t>
            </a:r>
            <a:endParaRPr lang="bg-BG" dirty="0" smtClean="0"/>
          </a:p>
          <a:p>
            <a:r>
              <a:rPr lang="bg-BG" dirty="0" smtClean="0"/>
              <a:t>Firefox </a:t>
            </a:r>
            <a:r>
              <a:rPr lang="bg-BG" dirty="0" smtClean="0"/>
              <a:t>OS is compatible with devices including: Otoro, PandaBoard, Emulator (ARM and x86), Desktop, Nexus S, Nexus S 4G, Samsung Galaxy S II, and Galaxy Nexus, Raspbery Pi</a:t>
            </a:r>
          </a:p>
          <a:p>
            <a:endParaRPr lang="bg-BG"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a:t>
            </a:r>
            <a:endParaRPr lang="bg-B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Architecture</a:t>
            </a:r>
          </a:p>
        </p:txBody>
      </p:sp>
      <p:pic>
        <p:nvPicPr>
          <p:cNvPr id="6" name="Picture 3"/>
          <p:cNvPicPr>
            <a:picLocks noGrp="1" noChangeAspect="1" noChangeArrowheads="1"/>
          </p:cNvPicPr>
          <p:nvPr>
            <p:ph idx="1"/>
          </p:nvPr>
        </p:nvPicPr>
        <p:blipFill>
          <a:blip r:embed="rId3"/>
          <a:srcRect/>
          <a:stretch>
            <a:fillRect/>
          </a:stretch>
        </p:blipFill>
        <p:spPr bwMode="auto">
          <a:xfrm>
            <a:off x="1066800" y="1600200"/>
            <a:ext cx="7162800" cy="5049880"/>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Deployment</a:t>
            </a:r>
          </a:p>
        </p:txBody>
      </p:sp>
      <p:sp>
        <p:nvSpPr>
          <p:cNvPr id="4098"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The original system image is created by a known, trusted source – usually the device OEM – that is responsible for assembling, building, testing, and digitally signing the distribution package.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Updates</a:t>
            </a:r>
          </a:p>
        </p:txBody>
      </p:sp>
      <p:sp>
        <p:nvSpPr>
          <p:cNvPr id="5122" name="Rectangle 2"/>
          <p:cNvSpPr>
            <a:spLocks noGrp="1" noChangeArrowheads="1"/>
          </p:cNvSpPr>
          <p:nvPr>
            <p:ph type="body" idx="1"/>
          </p:nvPr>
        </p:nvSpPr>
        <p:spPr>
          <a:xfrm>
            <a:off x="414720" y="1579846"/>
            <a:ext cx="8272079" cy="4439954"/>
          </a:xfrm>
          <a:ln/>
        </p:spPr>
        <p:txBody>
          <a:bodyPr lIns="82945" tIns="41473" rIns="82945" bIns="41473">
            <a:normAutofit fontScale="85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Mozilla recommends and expects that updates are fetched over an SSL connection.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Strong cryptographic verification is required before installing a firmware package.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complete update must be downloaded in a specific and secure location before the update process begins.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system must be in a secure state when the update process starts, with no Web apps running.</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keys must be stored in a secure location on the device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Trusted and </a:t>
            </a:r>
            <a:r>
              <a:rPr lang="en-US" dirty="0" err="1"/>
              <a:t>Untrusted</a:t>
            </a:r>
            <a:r>
              <a:rPr lang="en-US" dirty="0"/>
              <a:t> Apps</a:t>
            </a:r>
          </a:p>
        </p:txBody>
      </p:sp>
      <p:sp>
        <p:nvSpPr>
          <p:cNvPr id="6146"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Certified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Privileged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Web (everything else)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Hosted Apps</a:t>
            </a:r>
          </a:p>
        </p:txBody>
      </p:sp>
      <p:sp>
        <p:nvSpPr>
          <p:cNvPr id="7170" name="Rectangle 2"/>
          <p:cNvSpPr>
            <a:spLocks noGrp="1" noChangeArrowheads="1"/>
          </p:cNvSpPr>
          <p:nvPr>
            <p:ph type="body" idx="1"/>
          </p:nvPr>
        </p:nvSpPr>
        <p:spPr>
          <a:xfrm>
            <a:off x="456480" y="1604329"/>
            <a:ext cx="8045280" cy="3977698"/>
          </a:xfrm>
          <a:ln/>
        </p:spPr>
        <p:txBody>
          <a:bodyPr lIns="82945" tIns="41473" rIns="82945" bIns="41473"/>
          <a:lstStyle/>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Located on a web server</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Loaded via HTTP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Security Infrastructure</a:t>
            </a:r>
          </a:p>
        </p:txBody>
      </p:sp>
      <p:sp>
        <p:nvSpPr>
          <p:cNvPr id="8194" name="Rectangle 2"/>
          <p:cNvSpPr>
            <a:spLocks noGrp="1" noChangeArrowheads="1"/>
          </p:cNvSpPr>
          <p:nvPr>
            <p:ph type="body" idx="1"/>
          </p:nvPr>
        </p:nvSpPr>
        <p:spPr>
          <a:xfrm>
            <a:off x="456480" y="1604329"/>
            <a:ext cx="8045280" cy="3977698"/>
          </a:xfrm>
          <a:ln/>
        </p:spPr>
        <p:txBody>
          <a:bodyPr lIns="82945" tIns="41473" rIns="82945" bIns="41473"/>
          <a:lstStyle/>
          <a:p>
            <a:endParaRPr lang="bg-BG"/>
          </a:p>
        </p:txBody>
      </p:sp>
      <p:pic>
        <p:nvPicPr>
          <p:cNvPr id="8195" name="Picture 3"/>
          <p:cNvPicPr>
            <a:picLocks noChangeAspect="1" noChangeArrowheads="1"/>
          </p:cNvPicPr>
          <p:nvPr/>
        </p:nvPicPr>
        <p:blipFill>
          <a:blip r:embed="rId3"/>
          <a:srcRect/>
          <a:stretch>
            <a:fillRect/>
          </a:stretch>
        </p:blipFill>
        <p:spPr bwMode="auto">
          <a:xfrm>
            <a:off x="457200" y="1371600"/>
            <a:ext cx="8458560" cy="5106776"/>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App Update Process</a:t>
            </a:r>
          </a:p>
        </p:txBody>
      </p:sp>
      <p:pic>
        <p:nvPicPr>
          <p:cNvPr id="6" name="Picture 3"/>
          <p:cNvPicPr>
            <a:picLocks noGrp="1" noChangeAspect="1" noChangeArrowheads="1"/>
          </p:cNvPicPr>
          <p:nvPr>
            <p:ph idx="1"/>
          </p:nvPr>
        </p:nvPicPr>
        <p:blipFill>
          <a:blip r:embed="rId3"/>
          <a:srcRect/>
          <a:stretch>
            <a:fillRect/>
          </a:stretch>
        </p:blipFill>
        <p:spPr bwMode="auto">
          <a:xfrm>
            <a:off x="838200" y="3352800"/>
            <a:ext cx="7467600" cy="778034"/>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tIns="35203" bIns="4147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Goals and scope of the Firefox OS system security model</a:t>
            </a:r>
          </a:p>
        </p:txBody>
      </p:sp>
      <p:sp>
        <p:nvSpPr>
          <p:cNvPr id="10242" name="Rectangle 2"/>
          <p:cNvSpPr>
            <a:spLocks noGrp="1" noChangeArrowheads="1"/>
          </p:cNvSpPr>
          <p:nvPr>
            <p:ph type="body" idx="1"/>
          </p:nvPr>
        </p:nvSpPr>
        <p:spPr>
          <a:xfrm>
            <a:off x="456480" y="1604329"/>
            <a:ext cx="8045280" cy="3977698"/>
          </a:xfrm>
          <a:ln/>
        </p:spPr>
        <p:txBody>
          <a:bodyPr lIns="82945" tIns="41473" rIns="82945" bIns="41473">
            <a:normAutofit fontScale="85000" lnSpcReduction="1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Limit and enforce the scope of resources that can be accessed or used by a web application.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Ensure several layers of security are being correctly used in the operating system.</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Limit and contain the impact of vulnerabilities caused by security bugs, from the </a:t>
            </a:r>
            <a:r>
              <a:rPr lang="en-US" dirty="0" err="1"/>
              <a:t>Gonk</a:t>
            </a:r>
            <a:r>
              <a:rPr lang="en-US" dirty="0"/>
              <a:t> layer.</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application permissions and any application related security feature is detailed in the Application Security model.</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Enforcing permissions</a:t>
            </a:r>
          </a:p>
        </p:txBody>
      </p:sp>
      <p:sp>
        <p:nvSpPr>
          <p:cNvPr id="11266" name="Rectangle 2"/>
          <p:cNvSpPr>
            <a:spLocks noGrp="1" noChangeArrowheads="1"/>
          </p:cNvSpPr>
          <p:nvPr>
            <p:ph type="body" idx="1"/>
          </p:nvPr>
        </p:nvSpPr>
        <p:spPr>
          <a:xfrm>
            <a:off x="456480" y="1604329"/>
            <a:ext cx="8045280" cy="3977698"/>
          </a:xfrm>
          <a:ln/>
        </p:spPr>
        <p:txBody>
          <a:bodyPr lIns="82945" tIns="41473" rIns="82945" bIns="41473">
            <a:normAutofit fontScale="70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Firefox OS core process, b2g, has very high privileges and has access to most hardware devices.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applications run in a low-privileged content process and only communicate with the b2g core process using IPC, which is implemented using IPDL.</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The content process has no operating system level access to resources.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Each Web API has one or more associated IPDL protocol declaration file(s) (*.</a:t>
            </a:r>
            <a:r>
              <a:rPr lang="en-US" dirty="0" err="1"/>
              <a:t>ipdl</a:t>
            </a:r>
            <a:r>
              <a:rPr lang="en-US" dirty="0"/>
              <a:t>)</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Firefox OS content processes can only communicate through the IPDL mechanism back to the core process, which will perform actions on behalf of content.</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g-BG" b="1" dirty="0" smtClean="0"/>
              <a:t>Hardware Requir</a:t>
            </a:r>
            <a:r>
              <a:rPr lang="en-US" b="1" dirty="0" smtClean="0"/>
              <a:t>e</a:t>
            </a:r>
            <a:r>
              <a:rPr lang="bg-BG" b="1" dirty="0" smtClean="0"/>
              <a:t>ments</a:t>
            </a:r>
            <a:br>
              <a:rPr lang="bg-BG" b="1" dirty="0" smtClean="0"/>
            </a:br>
            <a:endParaRPr lang="bg-BG" dirty="0"/>
          </a:p>
        </p:txBody>
      </p:sp>
      <p:graphicFrame>
        <p:nvGraphicFramePr>
          <p:cNvPr id="5" name="Content Placeholder 4"/>
          <p:cNvGraphicFramePr>
            <a:graphicFrameLocks noGrp="1"/>
          </p:cNvGraphicFramePr>
          <p:nvPr>
            <p:ph idx="1"/>
          </p:nvPr>
        </p:nvGraphicFramePr>
        <p:xfrm>
          <a:off x="457200" y="1600200"/>
          <a:ext cx="8382000" cy="4648200"/>
        </p:xfrm>
        <a:graphic>
          <a:graphicData uri="http://schemas.openxmlformats.org/drawingml/2006/table">
            <a:tbl>
              <a:tblPr firstRow="1" bandRow="1">
                <a:tableStyleId>{69012ECD-51FC-41F1-AA8D-1B2483CD663E}</a:tableStyleId>
              </a:tblPr>
              <a:tblGrid>
                <a:gridCol w="2794000"/>
                <a:gridCol w="2794000"/>
                <a:gridCol w="2794000"/>
              </a:tblGrid>
              <a:tr h="622946">
                <a:tc>
                  <a:txBody>
                    <a:bodyPr/>
                    <a:lstStyle/>
                    <a:p>
                      <a:pPr>
                        <a:lnSpc>
                          <a:spcPct val="115000"/>
                        </a:lnSpc>
                        <a:spcAft>
                          <a:spcPts val="1000"/>
                        </a:spcAft>
                      </a:pPr>
                      <a:r>
                        <a:rPr lang="bg-BG" sz="1200" dirty="0"/>
                        <a:t>Component</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Minimum</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a:t>Recommended</a:t>
                      </a:r>
                      <a:endParaRPr lang="bg-BG" sz="1200">
                        <a:latin typeface="Calibri"/>
                        <a:ea typeface="Calibri"/>
                        <a:cs typeface="Times New Roman"/>
                      </a:endParaRPr>
                    </a:p>
                  </a:txBody>
                  <a:tcPr marL="57150" marR="57150" marT="57150" marB="57150" anchor="ctr"/>
                </a:tc>
              </a:tr>
              <a:tr h="898578">
                <a:tc>
                  <a:txBody>
                    <a:bodyPr/>
                    <a:lstStyle/>
                    <a:p>
                      <a:pPr>
                        <a:lnSpc>
                          <a:spcPct val="115000"/>
                        </a:lnSpc>
                        <a:spcAft>
                          <a:spcPts val="1000"/>
                        </a:spcAft>
                      </a:pPr>
                      <a:r>
                        <a:rPr lang="bg-BG" sz="1200"/>
                        <a:t>CPU</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ARMv6</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buFont typeface="Arial" pitchFamily="34" charset="0"/>
                        <a:buChar char="•"/>
                      </a:pPr>
                      <a:r>
                        <a:rPr lang="bg-BG" sz="1200" dirty="0"/>
                        <a:t>Cortex A5 class or </a:t>
                      </a:r>
                      <a:r>
                        <a:rPr lang="bg-BG" sz="1200" dirty="0" smtClean="0"/>
                        <a:t>better</a:t>
                      </a:r>
                      <a:endParaRPr lang="en-US" sz="1200" dirty="0" smtClean="0"/>
                    </a:p>
                    <a:p>
                      <a:pPr>
                        <a:lnSpc>
                          <a:spcPct val="115000"/>
                        </a:lnSpc>
                        <a:spcAft>
                          <a:spcPts val="1000"/>
                        </a:spcAft>
                        <a:buFont typeface="Arial" pitchFamily="34" charset="0"/>
                        <a:buChar char="•"/>
                      </a:pPr>
                      <a:r>
                        <a:rPr lang="bg-BG" sz="1200" dirty="0" smtClean="0"/>
                        <a:t>ARMv7a </a:t>
                      </a:r>
                      <a:r>
                        <a:rPr lang="bg-BG" sz="1200" dirty="0"/>
                        <a:t>with NEON</a:t>
                      </a:r>
                      <a:endParaRPr lang="bg-BG" sz="1200" dirty="0">
                        <a:latin typeface="Calibri"/>
                        <a:ea typeface="Calibri"/>
                        <a:cs typeface="Times New Roman"/>
                      </a:endParaRPr>
                    </a:p>
                  </a:txBody>
                  <a:tcPr marL="57150" marR="57150" marT="57150" marB="57150" anchor="ctr"/>
                </a:tc>
              </a:tr>
              <a:tr h="622946">
                <a:tc>
                  <a:txBody>
                    <a:bodyPr/>
                    <a:lstStyle/>
                    <a:p>
                      <a:pPr>
                        <a:lnSpc>
                          <a:spcPct val="115000"/>
                        </a:lnSpc>
                        <a:spcAft>
                          <a:spcPts val="1000"/>
                        </a:spcAft>
                      </a:pPr>
                      <a:r>
                        <a:rPr lang="bg-BG" sz="1200"/>
                        <a:t>GPU</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a:t>—</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a:t>Adreno 200 class or better</a:t>
                      </a:r>
                      <a:endParaRPr lang="bg-BG" sz="1200">
                        <a:latin typeface="Calibri"/>
                        <a:ea typeface="Calibri"/>
                        <a:cs typeface="Times New Roman"/>
                      </a:endParaRPr>
                    </a:p>
                  </a:txBody>
                  <a:tcPr marL="57150" marR="57150" marT="57150" marB="57150" anchor="ctr"/>
                </a:tc>
              </a:tr>
              <a:tr h="898578">
                <a:tc>
                  <a:txBody>
                    <a:bodyPr/>
                    <a:lstStyle/>
                    <a:p>
                      <a:pPr>
                        <a:lnSpc>
                          <a:spcPct val="115000"/>
                        </a:lnSpc>
                        <a:spcAft>
                          <a:spcPts val="1000"/>
                        </a:spcAft>
                      </a:pPr>
                      <a:r>
                        <a:rPr lang="bg-BG" sz="1200"/>
                        <a:t>Connectivity</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buFont typeface="Arial" pitchFamily="34" charset="0"/>
                        <a:buChar char="•"/>
                      </a:pPr>
                      <a:r>
                        <a:rPr lang="bg-BG" sz="1200" dirty="0" smtClean="0"/>
                        <a:t>WiFi</a:t>
                      </a:r>
                      <a:endParaRPr lang="en-US" sz="1200" dirty="0" smtClean="0"/>
                    </a:p>
                    <a:p>
                      <a:pPr>
                        <a:lnSpc>
                          <a:spcPct val="115000"/>
                        </a:lnSpc>
                        <a:spcAft>
                          <a:spcPts val="1000"/>
                        </a:spcAft>
                        <a:buFont typeface="Arial" pitchFamily="34" charset="0"/>
                        <a:buChar char="•"/>
                      </a:pPr>
                      <a:r>
                        <a:rPr lang="bg-BG" sz="1200" dirty="0" smtClean="0"/>
                        <a:t>3G</a:t>
                      </a:r>
                      <a:endParaRPr lang="bg-BG" sz="1200" dirty="0">
                        <a:latin typeface="Calibri"/>
                        <a:ea typeface="Calibri"/>
                        <a:cs typeface="Times New Roman"/>
                      </a:endParaRPr>
                    </a:p>
                  </a:txBody>
                  <a:tcPr marL="57150" marR="57150" marT="57150" marB="57150" anchor="ctr"/>
                </a:tc>
              </a:tr>
              <a:tr h="1605152">
                <a:tc>
                  <a:txBody>
                    <a:bodyPr/>
                    <a:lstStyle/>
                    <a:p>
                      <a:pPr>
                        <a:lnSpc>
                          <a:spcPct val="115000"/>
                        </a:lnSpc>
                        <a:spcAft>
                          <a:spcPts val="1000"/>
                        </a:spcAft>
                      </a:pPr>
                      <a:r>
                        <a:rPr lang="bg-BG" sz="1200"/>
                        <a:t>Sensors</a:t>
                      </a:r>
                      <a:endParaRPr lang="bg-BG" sz="1200">
                        <a:latin typeface="Calibri"/>
                        <a:ea typeface="Calibri"/>
                        <a:cs typeface="Times New Roman"/>
                      </a:endParaRPr>
                    </a:p>
                  </a:txBody>
                  <a:tcPr marL="57150" marR="57150" marT="57150" marB="57150" anchor="ctr"/>
                </a:tc>
                <a:tc>
                  <a:txBody>
                    <a:bodyPr/>
                    <a:lstStyle/>
                    <a:p>
                      <a:pPr>
                        <a:lnSpc>
                          <a:spcPct val="115000"/>
                        </a:lnSpc>
                        <a:spcAft>
                          <a:spcPts val="1000"/>
                        </a:spcAft>
                      </a:pPr>
                      <a:r>
                        <a:rPr lang="bg-BG" sz="1200" dirty="0"/>
                        <a:t>—</a:t>
                      </a:r>
                      <a:endParaRPr lang="bg-BG" sz="1200" dirty="0">
                        <a:latin typeface="Calibri"/>
                        <a:ea typeface="Calibri"/>
                        <a:cs typeface="Times New Roman"/>
                      </a:endParaRPr>
                    </a:p>
                  </a:txBody>
                  <a:tcPr marL="57150" marR="57150" marT="57150" marB="57150" anchor="ctr"/>
                </a:tc>
                <a:tc>
                  <a:txBody>
                    <a:bodyPr/>
                    <a:lstStyle/>
                    <a:p>
                      <a:pPr>
                        <a:lnSpc>
                          <a:spcPct val="115000"/>
                        </a:lnSpc>
                        <a:spcAft>
                          <a:spcPts val="1000"/>
                        </a:spcAft>
                        <a:buFont typeface="Arial" pitchFamily="34" charset="0"/>
                        <a:buChar char="•"/>
                      </a:pPr>
                      <a:r>
                        <a:rPr lang="bg-BG" sz="1200" dirty="0" smtClean="0"/>
                        <a:t>Accelerometer</a:t>
                      </a:r>
                      <a:endParaRPr lang="en-US" sz="1200" dirty="0" smtClean="0"/>
                    </a:p>
                    <a:p>
                      <a:pPr>
                        <a:lnSpc>
                          <a:spcPct val="115000"/>
                        </a:lnSpc>
                        <a:spcAft>
                          <a:spcPts val="1000"/>
                        </a:spcAft>
                        <a:buFont typeface="Arial" pitchFamily="34" charset="0"/>
                        <a:buChar char="•"/>
                      </a:pPr>
                      <a:r>
                        <a:rPr lang="bg-BG" sz="1200" dirty="0" smtClean="0"/>
                        <a:t>Proximity</a:t>
                      </a:r>
                      <a:endParaRPr lang="en-US" sz="1200" dirty="0" smtClean="0"/>
                    </a:p>
                    <a:p>
                      <a:pPr>
                        <a:lnSpc>
                          <a:spcPct val="115000"/>
                        </a:lnSpc>
                        <a:spcAft>
                          <a:spcPts val="1000"/>
                        </a:spcAft>
                        <a:buFont typeface="Arial" pitchFamily="34" charset="0"/>
                        <a:buChar char="•"/>
                      </a:pPr>
                      <a:r>
                        <a:rPr lang="bg-BG" sz="1200" dirty="0" smtClean="0"/>
                        <a:t>Ambient light</a:t>
                      </a:r>
                      <a:endParaRPr lang="en-US" sz="1200" dirty="0" smtClean="0"/>
                    </a:p>
                    <a:p>
                      <a:pPr>
                        <a:lnSpc>
                          <a:spcPct val="115000"/>
                        </a:lnSpc>
                        <a:spcAft>
                          <a:spcPts val="1000"/>
                        </a:spcAft>
                        <a:buFont typeface="Arial" pitchFamily="34" charset="0"/>
                        <a:buChar char="•"/>
                      </a:pPr>
                      <a:r>
                        <a:rPr lang="bg-BG" sz="1200" dirty="0" smtClean="0"/>
                        <a:t>A-GPS</a:t>
                      </a:r>
                      <a:endParaRPr lang="bg-BG" sz="1200" dirty="0">
                        <a:latin typeface="Calibri"/>
                        <a:ea typeface="Calibri"/>
                        <a:cs typeface="Times New Roman"/>
                      </a:endParaRPr>
                    </a:p>
                  </a:txBody>
                  <a:tcPr marL="57150" marR="57150" marT="57150" marB="57150" anchor="ct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Risks</a:t>
            </a:r>
          </a:p>
        </p:txBody>
      </p:sp>
      <p:sp>
        <p:nvSpPr>
          <p:cNvPr id="12290" name="Rectangle 2"/>
          <p:cNvSpPr>
            <a:spLocks noGrp="1" noChangeArrowheads="1"/>
          </p:cNvSpPr>
          <p:nvPr>
            <p:ph type="body" idx="1"/>
          </p:nvPr>
        </p:nvSpPr>
        <p:spPr>
          <a:xfrm>
            <a:off x="456480" y="1604329"/>
            <a:ext cx="8045280" cy="3977698"/>
          </a:xfrm>
          <a:ln/>
        </p:spPr>
        <p:txBody>
          <a:bodyPr lIns="82945" tIns="41473" rIns="82945" bIns="41473">
            <a:normAutofit lnSpcReduction="1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Leak of information when spawning the web application's content process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Possibility of accessing operating system resources, escalate to the same level of privileges as the b2g process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Bypassing the content process initialization</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Secure system updates Risks</a:t>
            </a:r>
          </a:p>
        </p:txBody>
      </p:sp>
      <p:sp>
        <p:nvSpPr>
          <p:cNvPr id="13314" name="Rectangle 2"/>
          <p:cNvSpPr>
            <a:spLocks noGrp="1" noChangeArrowheads="1"/>
          </p:cNvSpPr>
          <p:nvPr>
            <p:ph type="body" idx="1"/>
          </p:nvPr>
        </p:nvSpPr>
        <p:spPr>
          <a:xfrm>
            <a:off x="456481" y="1604329"/>
            <a:ext cx="8583840" cy="5031888"/>
          </a:xfrm>
          <a:ln/>
        </p:spPr>
        <p:txBody>
          <a:bodyPr lIns="82945" tIns="41473" rIns="82945" bIns="41473">
            <a:normAutofit fontScale="700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Compromised update package data, resulting in an </a:t>
            </a:r>
            <a:r>
              <a:rPr lang="en-US" dirty="0" err="1"/>
              <a:t>untrusted</a:t>
            </a:r>
            <a:r>
              <a:rPr lang="en-US" dirty="0"/>
              <a:t> update package being installed</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Compromised update check</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User does not see new updates are available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User gets an out of date package as an update, which effectively downgrades the software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System state compromised or unknown during the installation of the update; this may (for example) lead to:</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Missing elements during the installation, some of which may be security fixes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Security fixes reverted by the compromised system after upgrade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Vulnerabilities in the update checking mechanism running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dirty="0"/>
              <a:t>    Lack of updates or tracking for a software component with a known vulnerability</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App types</a:t>
            </a:r>
          </a:p>
        </p:txBody>
      </p:sp>
      <p:sp>
        <p:nvSpPr>
          <p:cNvPr id="14338"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Web Apps: Most third-party apps will be "Web" Apps, which is the default type, and doesn't grant the App any additional permissions besides those already exposed to the web. Web Apps can be installed from any website, without any further verification, but as a</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Privileged Apps: These Apps are allowed to request increased permissions, and as such Privileged Apps must be verified and signed by a Marketplace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Certified Apps: Certified Apps can currently only be pre-installed on the device.</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App Installation</a:t>
            </a:r>
          </a:p>
        </p:txBody>
      </p:sp>
      <p:sp>
        <p:nvSpPr>
          <p:cNvPr id="15362"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Hosted apps: Hosted apps are installed by calling </a:t>
            </a:r>
            <a:r>
              <a:rPr lang="en-US" dirty="0" err="1"/>
              <a:t>navigator.mozApps.install</a:t>
            </a:r>
            <a:r>
              <a:rPr lang="en-US" dirty="0"/>
              <a:t>(</a:t>
            </a:r>
            <a:r>
              <a:rPr lang="en-US" dirty="0" err="1"/>
              <a:t>manifestURL</a:t>
            </a:r>
            <a:r>
              <a:rPr lang="en-US" dirty="0"/>
              <a:t>), where </a:t>
            </a:r>
            <a:r>
              <a:rPr lang="en-US" dirty="0" err="1"/>
              <a:t>manifestURL</a:t>
            </a:r>
            <a:r>
              <a:rPr lang="en-US" dirty="0"/>
              <a:t> is a URL that specifies the location of the app. For further details, see Installing Apps.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Packaged apps: For packaged apps, the main application manifest is stored inside the package itself, so that it can be signed. There is a second "mini-manifest" that is used to start the installation and update process on the marketplace. See Installing Packaged Apps and Packaged apps for more information.</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Assumptions about users</a:t>
            </a:r>
          </a:p>
        </p:txBody>
      </p:sp>
      <p:sp>
        <p:nvSpPr>
          <p:cNvPr id="16386"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Data transfer is slow, expensive, and intentionally constrained; in other words, we assume that the user has a slow data connection and a limited amount of traffic permitted each month.</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We assume that the user has little or no access to </a:t>
            </a:r>
            <a:r>
              <a:rPr lang="en-US" dirty="0" err="1"/>
              <a:t>WiFi</a:t>
            </a:r>
            <a:r>
              <a:rPr lang="en-US" dirty="0"/>
              <a:t>; most updates will be performed over their cellular data connection.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Devices are rarely roaming.</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Users keep their data service disabled by default, enabling it only to complete certain transactions.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Users keep and use multiple SIM cards.</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6481" y="273629"/>
            <a:ext cx="8228160" cy="1144921"/>
          </a:xfrm>
          <a:ln/>
        </p:spPr>
        <p:txBody>
          <a:bodyPr tIns="35203"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Design principles</a:t>
            </a:r>
          </a:p>
        </p:txBody>
      </p:sp>
      <p:sp>
        <p:nvSpPr>
          <p:cNvPr id="17410" name="Rectangle 2"/>
          <p:cNvSpPr>
            <a:spLocks noGrp="1" noChangeArrowheads="1"/>
          </p:cNvSpPr>
          <p:nvPr>
            <p:ph type="body" idx="1"/>
          </p:nvPr>
        </p:nvSpPr>
        <p:spPr>
          <a:xfrm>
            <a:off x="456480" y="1604329"/>
            <a:ext cx="8045280" cy="3977698"/>
          </a:xfrm>
          <a:ln/>
        </p:spPr>
        <p:txBody>
          <a:bodyPr lIns="82945" tIns="41473" rIns="82945" bIns="41473">
            <a:normAutofit fontScale="77500" lnSpcReduction="20000"/>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Updates should minimize impact to the user; don't interrupt the user any more than necessary, don't adversely impact their connection speed, and so forth.</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Don't charge the user to update their apps.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Minimize the consequences of failed updates.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Support backward compatibility for users who can't update their apps, or aren't able to update them often.</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    Avoid presenting users with </a:t>
            </a:r>
            <a:r>
              <a:rPr lang="en-US" dirty="0" err="1"/>
              <a:t>unneccessary</a:t>
            </a:r>
            <a:r>
              <a:rPr lang="en-US" dirty="0"/>
              <a:t> technical details.</a:t>
            </a:r>
          </a:p>
          <a:p>
            <a:pPr marL="391686" indent="-293764">
              <a:buSzPct val="45000"/>
              <a:buFont typeface="StarSymbo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b="1" dirty="0" smtClean="0"/>
              <a:t>Buttons and </a:t>
            </a:r>
            <a:r>
              <a:rPr lang="bg-BG" b="1" dirty="0" smtClean="0"/>
              <a:t>controls</a:t>
            </a:r>
            <a:endParaRPr lang="bg-BG" dirty="0"/>
          </a:p>
        </p:txBody>
      </p:sp>
      <p:sp>
        <p:nvSpPr>
          <p:cNvPr id="3" name="Content Placeholder 2"/>
          <p:cNvSpPr>
            <a:spLocks noGrp="1"/>
          </p:cNvSpPr>
          <p:nvPr>
            <p:ph idx="1"/>
          </p:nvPr>
        </p:nvSpPr>
        <p:spPr>
          <a:xfrm>
            <a:off x="457200" y="1600200"/>
            <a:ext cx="8305800" cy="5029200"/>
          </a:xfrm>
        </p:spPr>
        <p:txBody>
          <a:bodyPr>
            <a:normAutofit/>
          </a:bodyPr>
          <a:lstStyle/>
          <a:p>
            <a:r>
              <a:rPr lang="en-US" dirty="0" smtClean="0"/>
              <a:t>Small </a:t>
            </a:r>
            <a:r>
              <a:rPr lang="bg-BG" dirty="0" smtClean="0"/>
              <a:t>number </a:t>
            </a:r>
            <a:r>
              <a:rPr lang="bg-BG" dirty="0" smtClean="0"/>
              <a:t>of physical hardware </a:t>
            </a:r>
            <a:r>
              <a:rPr lang="bg-BG" dirty="0" smtClean="0"/>
              <a:t>buttons</a:t>
            </a:r>
            <a:endParaRPr lang="bg-BG" dirty="0" smtClean="0"/>
          </a:p>
          <a:p>
            <a:pPr lvl="1"/>
            <a:r>
              <a:rPr lang="bg-BG" i="1" dirty="0" smtClean="0"/>
              <a:t>Home </a:t>
            </a:r>
            <a:r>
              <a:rPr lang="bg-BG" i="1" dirty="0" smtClean="0"/>
              <a:t>button</a:t>
            </a:r>
            <a:endParaRPr lang="bg-BG" dirty="0" smtClean="0"/>
          </a:p>
          <a:p>
            <a:pPr lvl="1"/>
            <a:r>
              <a:rPr lang="bg-BG" i="1" dirty="0" smtClean="0"/>
              <a:t>Volume control </a:t>
            </a:r>
            <a:r>
              <a:rPr lang="bg-BG" i="1" dirty="0" smtClean="0"/>
              <a:t>rocker</a:t>
            </a:r>
            <a:r>
              <a:rPr lang="bg-BG" dirty="0" smtClean="0"/>
              <a:t>.</a:t>
            </a:r>
            <a:endParaRPr lang="bg-BG" dirty="0" smtClean="0"/>
          </a:p>
          <a:p>
            <a:pPr lvl="1"/>
            <a:r>
              <a:rPr lang="bg-BG" i="1" dirty="0" smtClean="0"/>
              <a:t>Power </a:t>
            </a:r>
            <a:r>
              <a:rPr lang="bg-BG" i="1" dirty="0" smtClean="0"/>
              <a:t>button</a:t>
            </a:r>
            <a:endParaRPr lang="bg-BG" dirty="0" smtClean="0"/>
          </a:p>
          <a:p>
            <a:endParaRPr lang="bg-B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History</a:t>
            </a:r>
            <a:endParaRPr lang="bg-BG" dirty="0"/>
          </a:p>
        </p:txBody>
      </p:sp>
      <p:sp>
        <p:nvSpPr>
          <p:cNvPr id="3" name="Content Placeholder 2"/>
          <p:cNvSpPr>
            <a:spLocks noGrp="1"/>
          </p:cNvSpPr>
          <p:nvPr>
            <p:ph idx="1"/>
          </p:nvPr>
        </p:nvSpPr>
        <p:spPr>
          <a:xfrm>
            <a:off x="457200" y="1600200"/>
            <a:ext cx="8458200" cy="5029200"/>
          </a:xfrm>
        </p:spPr>
        <p:txBody>
          <a:bodyPr>
            <a:normAutofit/>
          </a:bodyPr>
          <a:lstStyle/>
          <a:p>
            <a:r>
              <a:rPr lang="bg-BG" b="1" dirty="0" smtClean="0"/>
              <a:t>July </a:t>
            </a:r>
            <a:r>
              <a:rPr lang="bg-BG" b="1" dirty="0" smtClean="0"/>
              <a:t>25, </a:t>
            </a:r>
            <a:r>
              <a:rPr lang="bg-BG" b="1" dirty="0" smtClean="0"/>
              <a:t>2011</a:t>
            </a:r>
            <a:r>
              <a:rPr lang="en-US" b="1" dirty="0" smtClean="0"/>
              <a:t> </a:t>
            </a:r>
            <a:r>
              <a:rPr lang="en-US" b="1" dirty="0" smtClean="0"/>
              <a:t>– </a:t>
            </a:r>
            <a:r>
              <a:rPr lang="en-US" dirty="0" smtClean="0"/>
              <a:t>announcement of the </a:t>
            </a:r>
            <a:r>
              <a:rPr lang="bg-BG" dirty="0" smtClean="0"/>
              <a:t> </a:t>
            </a:r>
            <a:r>
              <a:rPr lang="bg-BG" dirty="0" smtClean="0"/>
              <a:t>the "Boot to Gecko" Project </a:t>
            </a:r>
            <a:endParaRPr lang="en-US" dirty="0" smtClean="0"/>
          </a:p>
          <a:p>
            <a:r>
              <a:rPr lang="en-US" dirty="0" smtClean="0"/>
              <a:t>T</a:t>
            </a:r>
            <a:r>
              <a:rPr lang="bg-BG" dirty="0" smtClean="0"/>
              <a:t>he </a:t>
            </a:r>
            <a:r>
              <a:rPr lang="bg-BG" dirty="0" smtClean="0"/>
              <a:t>goal </a:t>
            </a:r>
            <a:r>
              <a:rPr lang="en-US" dirty="0" smtClean="0"/>
              <a:t> was </a:t>
            </a:r>
            <a:r>
              <a:rPr lang="bg-BG" dirty="0" smtClean="0"/>
              <a:t>building </a:t>
            </a:r>
            <a:r>
              <a:rPr lang="bg-BG" dirty="0" smtClean="0"/>
              <a:t>a complete, standalone operating system for the open </a:t>
            </a:r>
            <a:r>
              <a:rPr lang="bg-BG" dirty="0" smtClean="0"/>
              <a:t>web</a:t>
            </a:r>
            <a:endParaRPr lang="en-US" dirty="0" smtClean="0"/>
          </a:p>
          <a:p>
            <a:r>
              <a:rPr lang="bg-BG" dirty="0" smtClean="0"/>
              <a:t>The </a:t>
            </a:r>
            <a:r>
              <a:rPr lang="bg-BG" dirty="0" smtClean="0"/>
              <a:t>announcement identified these work areas: </a:t>
            </a:r>
            <a:endParaRPr lang="en-US" dirty="0" smtClean="0"/>
          </a:p>
          <a:p>
            <a:pPr lvl="1"/>
            <a:r>
              <a:rPr lang="bg-BG" dirty="0" smtClean="0"/>
              <a:t>new </a:t>
            </a:r>
            <a:r>
              <a:rPr lang="bg-BG" dirty="0" smtClean="0"/>
              <a:t>web </a:t>
            </a:r>
            <a:r>
              <a:rPr lang="bg-BG" dirty="0" smtClean="0"/>
              <a:t>APIs</a:t>
            </a:r>
            <a:endParaRPr lang="en-US" dirty="0" smtClean="0"/>
          </a:p>
          <a:p>
            <a:pPr lvl="1"/>
            <a:r>
              <a:rPr lang="bg-BG" dirty="0" smtClean="0"/>
              <a:t>a </a:t>
            </a:r>
            <a:r>
              <a:rPr lang="bg-BG" dirty="0" smtClean="0"/>
              <a:t>privilege </a:t>
            </a:r>
            <a:r>
              <a:rPr lang="bg-BG" dirty="0" smtClean="0"/>
              <a:t>model</a:t>
            </a:r>
            <a:endParaRPr lang="en-US" dirty="0" smtClean="0"/>
          </a:p>
          <a:p>
            <a:pPr lvl="1"/>
            <a:r>
              <a:rPr lang="bg-BG" dirty="0" smtClean="0"/>
              <a:t>applications </a:t>
            </a:r>
            <a:endParaRPr lang="en-US" dirty="0" smtClean="0"/>
          </a:p>
          <a:p>
            <a:pPr lvl="1"/>
            <a:r>
              <a:rPr lang="bg-BG" dirty="0" smtClean="0"/>
              <a:t>low-level code</a:t>
            </a:r>
            <a:endParaRPr lang="bg-BG"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b="1" dirty="0" smtClean="0"/>
              <a:t>History</a:t>
            </a:r>
            <a:endParaRPr lang="bg-BG" dirty="0"/>
          </a:p>
        </p:txBody>
      </p:sp>
      <p:sp>
        <p:nvSpPr>
          <p:cNvPr id="3" name="Content Placeholder 2"/>
          <p:cNvSpPr>
            <a:spLocks noGrp="1"/>
          </p:cNvSpPr>
          <p:nvPr>
            <p:ph idx="1"/>
          </p:nvPr>
        </p:nvSpPr>
        <p:spPr>
          <a:xfrm>
            <a:off x="457200" y="1600200"/>
            <a:ext cx="8458200" cy="5029200"/>
          </a:xfrm>
        </p:spPr>
        <p:txBody>
          <a:bodyPr>
            <a:normAutofit fontScale="85000" lnSpcReduction="20000"/>
          </a:bodyPr>
          <a:lstStyle/>
          <a:p>
            <a:r>
              <a:rPr lang="bg-BG" b="1" dirty="0" smtClean="0"/>
              <a:t>July 2012</a:t>
            </a:r>
            <a:r>
              <a:rPr lang="en-US" b="1" dirty="0" smtClean="0"/>
              <a:t> –</a:t>
            </a:r>
            <a:r>
              <a:rPr lang="bg-BG" dirty="0" smtClean="0"/>
              <a:t> </a:t>
            </a:r>
            <a:r>
              <a:rPr lang="bg-BG" i="1" dirty="0" smtClean="0"/>
              <a:t>Boot </a:t>
            </a:r>
            <a:r>
              <a:rPr lang="bg-BG" i="1" dirty="0" smtClean="0"/>
              <a:t>to Gecko </a:t>
            </a:r>
            <a:r>
              <a:rPr lang="bg-BG" dirty="0" smtClean="0"/>
              <a:t>was rebranded as </a:t>
            </a:r>
            <a:r>
              <a:rPr lang="bg-BG" i="1" dirty="0" smtClean="0"/>
              <a:t>Firefox OS</a:t>
            </a:r>
            <a:endParaRPr lang="bg-BG" dirty="0" smtClean="0"/>
          </a:p>
          <a:p>
            <a:r>
              <a:rPr lang="bg-BG" b="1" dirty="0" smtClean="0"/>
              <a:t>September </a:t>
            </a:r>
            <a:r>
              <a:rPr lang="bg-BG" b="1" dirty="0" smtClean="0"/>
              <a:t>2012 </a:t>
            </a:r>
            <a:r>
              <a:rPr lang="en-US" b="1" dirty="0" smtClean="0"/>
              <a:t>– </a:t>
            </a:r>
            <a:r>
              <a:rPr lang="bg-BG" dirty="0" smtClean="0"/>
              <a:t>forecast</a:t>
            </a:r>
            <a:r>
              <a:rPr lang="en-US" dirty="0" smtClean="0"/>
              <a:t> that</a:t>
            </a:r>
            <a:r>
              <a:rPr lang="bg-BG" dirty="0" smtClean="0"/>
              <a:t> </a:t>
            </a:r>
            <a:r>
              <a:rPr lang="bg-BG" dirty="0" smtClean="0"/>
              <a:t>Firefox OS would account for 1% of the global smartphone market </a:t>
            </a:r>
            <a:r>
              <a:rPr lang="bg-BG" dirty="0" smtClean="0"/>
              <a:t>in</a:t>
            </a:r>
            <a:r>
              <a:rPr lang="en-US" dirty="0" smtClean="0"/>
              <a:t> 2013</a:t>
            </a:r>
            <a:endParaRPr lang="bg-BG" dirty="0" smtClean="0"/>
          </a:p>
          <a:p>
            <a:r>
              <a:rPr lang="bg-BG" b="1" dirty="0" smtClean="0"/>
              <a:t>February </a:t>
            </a:r>
            <a:r>
              <a:rPr lang="bg-BG" b="1" dirty="0" smtClean="0"/>
              <a:t>2013 </a:t>
            </a:r>
            <a:r>
              <a:rPr lang="en-US" b="1" dirty="0" smtClean="0"/>
              <a:t>– </a:t>
            </a:r>
            <a:r>
              <a:rPr lang="en-US" dirty="0" smtClean="0"/>
              <a:t>P</a:t>
            </a:r>
            <a:r>
              <a:rPr lang="bg-BG" dirty="0" smtClean="0"/>
              <a:t>lans </a:t>
            </a:r>
            <a:r>
              <a:rPr lang="bg-BG" dirty="0" smtClean="0"/>
              <a:t>for global commercial roll-out of Firefox </a:t>
            </a:r>
            <a:r>
              <a:rPr lang="bg-BG" dirty="0" smtClean="0"/>
              <a:t>OS</a:t>
            </a:r>
            <a:endParaRPr lang="en-US" dirty="0" smtClean="0"/>
          </a:p>
          <a:p>
            <a:pPr lvl="1"/>
            <a:r>
              <a:rPr lang="en-US" dirty="0" smtClean="0"/>
              <a:t>The first </a:t>
            </a:r>
            <a:r>
              <a:rPr lang="bg-BG" dirty="0" smtClean="0"/>
              <a:t>Firefox </a:t>
            </a:r>
            <a:r>
              <a:rPr lang="bg-BG" dirty="0" smtClean="0"/>
              <a:t>OS devices will be available </a:t>
            </a:r>
            <a:r>
              <a:rPr lang="bg-BG" dirty="0" smtClean="0"/>
              <a:t>in </a:t>
            </a:r>
            <a:r>
              <a:rPr lang="bg-BG" dirty="0" smtClean="0"/>
              <a:t>Brazil, Colombia, Hungary, Mexico, Montenegro, Poland, Serbia, Spain and Venezuela</a:t>
            </a:r>
            <a:r>
              <a:rPr lang="bg-BG" dirty="0" smtClean="0"/>
              <a:t>.</a:t>
            </a:r>
            <a:endParaRPr lang="bg-BG" dirty="0" smtClean="0"/>
          </a:p>
          <a:p>
            <a:r>
              <a:rPr lang="bg-BG" i="1" dirty="0" smtClean="0"/>
              <a:t>Electronics, ZTE, Huawei </a:t>
            </a:r>
            <a:r>
              <a:rPr lang="bg-BG" dirty="0" smtClean="0"/>
              <a:t>and</a:t>
            </a:r>
            <a:r>
              <a:rPr lang="bg-BG" i="1" dirty="0" smtClean="0"/>
              <a:t> TCL Corporation</a:t>
            </a:r>
            <a:r>
              <a:rPr lang="bg-BG" dirty="0" smtClean="0"/>
              <a:t> have committed to making Firefox OS devices</a:t>
            </a:r>
            <a:r>
              <a:rPr lang="bg-BG" dirty="0" smtClean="0"/>
              <a:t>.</a:t>
            </a:r>
            <a:endParaRPr lang="en-US" dirty="0" smtClean="0"/>
          </a:p>
          <a:p>
            <a:r>
              <a:rPr lang="bg-BG" dirty="0" smtClean="0"/>
              <a:t> </a:t>
            </a:r>
            <a:r>
              <a:rPr lang="bg-BG" dirty="0" smtClean="0"/>
              <a:t>At the beginning of 2013, Mozilla revealed a partnership with Spanish firm Geeksphone.</a:t>
            </a:r>
            <a:endParaRPr lang="bg-BG"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b="1" dirty="0" smtClean="0"/>
              <a:t>Demonstrations</a:t>
            </a:r>
            <a:endParaRPr lang="bg-BG" dirty="0"/>
          </a:p>
        </p:txBody>
      </p:sp>
      <p:sp>
        <p:nvSpPr>
          <p:cNvPr id="3" name="Content Placeholder 2"/>
          <p:cNvSpPr>
            <a:spLocks noGrp="1"/>
          </p:cNvSpPr>
          <p:nvPr>
            <p:ph idx="1"/>
          </p:nvPr>
        </p:nvSpPr>
        <p:spPr/>
        <p:txBody>
          <a:bodyPr>
            <a:normAutofit fontScale="92500" lnSpcReduction="10000"/>
          </a:bodyPr>
          <a:lstStyle/>
          <a:p>
            <a:r>
              <a:rPr lang="en-US" dirty="0" smtClean="0"/>
              <a:t>At </a:t>
            </a:r>
            <a:r>
              <a:rPr lang="en-US" dirty="0" smtClean="0"/>
              <a:t>Mobile World Congress </a:t>
            </a:r>
            <a:r>
              <a:rPr lang="en-US" dirty="0" smtClean="0"/>
              <a:t>2012, Mozilla </a:t>
            </a:r>
            <a:r>
              <a:rPr lang="en-US" dirty="0" smtClean="0"/>
              <a:t>demonstrated a "sneak preview" of the software and apps running on Samsung Galaxy S II phones (replacing their usual Android operating system). </a:t>
            </a:r>
            <a:endParaRPr lang="en-US" dirty="0" smtClean="0"/>
          </a:p>
          <a:p>
            <a:r>
              <a:rPr lang="en-US" dirty="0" smtClean="0"/>
              <a:t>In </a:t>
            </a:r>
            <a:r>
              <a:rPr lang="en-US" dirty="0" smtClean="0"/>
              <a:t>August 2012, a Nokia employee demonstrated the OS running on a Raspberry Pi.</a:t>
            </a:r>
            <a:endParaRPr lang="bg-BG" dirty="0" smtClean="0"/>
          </a:p>
          <a:p>
            <a:r>
              <a:rPr lang="en-US" dirty="0" smtClean="0"/>
              <a:t>In December 2012, Mozilla rolled out another update and released Firefox OS Simulator 1.0 </a:t>
            </a:r>
            <a:r>
              <a:rPr lang="en-US" dirty="0" smtClean="0"/>
              <a:t>- add-on </a:t>
            </a:r>
            <a:r>
              <a:rPr lang="en-US" dirty="0" smtClean="0"/>
              <a:t>for Firefox.</a:t>
            </a:r>
            <a:endParaRPr lang="bg-BG" dirty="0" smtClean="0"/>
          </a:p>
          <a:p>
            <a:endParaRPr lang="bg-B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b="1" dirty="0" smtClean="0"/>
              <a:t>Goals</a:t>
            </a:r>
            <a:endParaRPr lang="bg-BG" dirty="0"/>
          </a:p>
        </p:txBody>
      </p:sp>
      <p:sp>
        <p:nvSpPr>
          <p:cNvPr id="3" name="Content Placeholder 2"/>
          <p:cNvSpPr>
            <a:spLocks noGrp="1"/>
          </p:cNvSpPr>
          <p:nvPr>
            <p:ph idx="1"/>
          </p:nvPr>
        </p:nvSpPr>
        <p:spPr>
          <a:xfrm>
            <a:off x="457200" y="1600200"/>
            <a:ext cx="8001000" cy="4876800"/>
          </a:xfrm>
        </p:spPr>
        <p:txBody>
          <a:bodyPr>
            <a:normAutofit fontScale="77500" lnSpcReduction="20000"/>
          </a:bodyPr>
          <a:lstStyle/>
          <a:p>
            <a:r>
              <a:rPr lang="en-US" dirty="0" smtClean="0"/>
              <a:t>C</a:t>
            </a:r>
            <a:r>
              <a:rPr lang="bg-BG" dirty="0" smtClean="0"/>
              <a:t>ompletely </a:t>
            </a:r>
            <a:r>
              <a:rPr lang="bg-BG" dirty="0" smtClean="0"/>
              <a:t>open </a:t>
            </a:r>
            <a:r>
              <a:rPr lang="bg-BG" dirty="0" smtClean="0"/>
              <a:t>standards</a:t>
            </a:r>
            <a:endParaRPr lang="en-US" dirty="0" smtClean="0"/>
          </a:p>
          <a:p>
            <a:r>
              <a:rPr lang="en-US" dirty="0" smtClean="0"/>
              <a:t>A </a:t>
            </a:r>
            <a:r>
              <a:rPr lang="bg-BG" dirty="0" smtClean="0"/>
              <a:t>large </a:t>
            </a:r>
            <a:r>
              <a:rPr lang="bg-BG" dirty="0" smtClean="0"/>
              <a:t>number of established </a:t>
            </a:r>
            <a:r>
              <a:rPr lang="en-US" dirty="0" smtClean="0"/>
              <a:t>HTML5 </a:t>
            </a:r>
            <a:r>
              <a:rPr lang="bg-BG" dirty="0" smtClean="0"/>
              <a:t>developers.</a:t>
            </a:r>
            <a:endParaRPr lang="en-US" dirty="0" smtClean="0"/>
          </a:p>
          <a:p>
            <a:r>
              <a:rPr lang="bg-BG" dirty="0" smtClean="0"/>
              <a:t>The </a:t>
            </a:r>
            <a:r>
              <a:rPr lang="bg-BG" dirty="0" smtClean="0"/>
              <a:t>goal </a:t>
            </a:r>
            <a:r>
              <a:rPr lang="en-US" dirty="0" smtClean="0"/>
              <a:t>-</a:t>
            </a:r>
            <a:r>
              <a:rPr lang="bg-BG" dirty="0" smtClean="0"/>
              <a:t> </a:t>
            </a:r>
            <a:r>
              <a:rPr lang="bg-BG" dirty="0" smtClean="0"/>
              <a:t>to enable developers to build applications using WebAPI which would then run in any </a:t>
            </a:r>
            <a:r>
              <a:rPr lang="bg-BG" dirty="0" smtClean="0"/>
              <a:t>browser </a:t>
            </a:r>
            <a:r>
              <a:rPr lang="bg-BG" dirty="0" smtClean="0"/>
              <a:t>without the need to rewrite their application for each platform</a:t>
            </a:r>
            <a:r>
              <a:rPr lang="bg-BG" dirty="0" smtClean="0"/>
              <a:t>.</a:t>
            </a:r>
            <a:endParaRPr lang="en-US" dirty="0" smtClean="0"/>
          </a:p>
          <a:p>
            <a:r>
              <a:rPr lang="en-US" dirty="0" smtClean="0"/>
              <a:t>Devices w</a:t>
            </a:r>
            <a:r>
              <a:rPr lang="bg-BG" dirty="0" smtClean="0"/>
              <a:t>ill be </a:t>
            </a:r>
            <a:r>
              <a:rPr lang="bg-BG" dirty="0" smtClean="0"/>
              <a:t>cheaper</a:t>
            </a:r>
            <a:endParaRPr lang="bg-BG" dirty="0" smtClean="0"/>
          </a:p>
          <a:p>
            <a:r>
              <a:rPr lang="bg-BG" dirty="0" smtClean="0"/>
              <a:t>Firefox </a:t>
            </a:r>
            <a:r>
              <a:rPr lang="bg-BG" dirty="0" smtClean="0"/>
              <a:t>phones are likely to be sold first in the developing world and Eastern </a:t>
            </a:r>
            <a:r>
              <a:rPr lang="bg-BG" dirty="0" smtClean="0"/>
              <a:t>Europe</a:t>
            </a:r>
            <a:endParaRPr lang="en-US" dirty="0" smtClean="0"/>
          </a:p>
          <a:p>
            <a:endParaRPr lang="en-US" dirty="0" smtClean="0"/>
          </a:p>
          <a:p>
            <a:pPr>
              <a:buNone/>
            </a:pPr>
            <a:r>
              <a:rPr lang="bg-BG" dirty="0" smtClean="0"/>
              <a:t>"The primary aim of the project is to deliver a better smartphone experience to a higher proportion of the </a:t>
            </a:r>
            <a:r>
              <a:rPr lang="en-US" dirty="0" smtClean="0"/>
              <a:t>	</a:t>
            </a:r>
            <a:r>
              <a:rPr lang="bg-BG" dirty="0" smtClean="0"/>
              <a:t>population</a:t>
            </a:r>
            <a:r>
              <a:rPr lang="en-US" dirty="0" smtClean="0"/>
              <a:t>” </a:t>
            </a:r>
            <a:endParaRPr lang="en-US" dirty="0" smtClean="0"/>
          </a:p>
          <a:p>
            <a:pPr>
              <a:buNone/>
            </a:pPr>
            <a:r>
              <a:rPr lang="en-US" i="1" dirty="0" smtClean="0"/>
              <a:t>	</a:t>
            </a:r>
            <a:r>
              <a:rPr lang="en-US" i="1" dirty="0" smtClean="0"/>
              <a:t>						</a:t>
            </a:r>
            <a:r>
              <a:rPr lang="bg-BG" i="1" dirty="0" smtClean="0"/>
              <a:t>Andreas </a:t>
            </a:r>
            <a:r>
              <a:rPr lang="bg-BG" i="1" dirty="0" smtClean="0"/>
              <a:t>Gal </a:t>
            </a:r>
          </a:p>
          <a:p>
            <a:endParaRPr lang="bg-BG" dirty="0" smtClean="0"/>
          </a:p>
          <a:p>
            <a:endParaRPr lang="bg-B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95</TotalTime>
  <Words>1936</Words>
  <Application>Microsoft Office PowerPoint</Application>
  <PresentationFormat>On-screen Show (4:3)</PresentationFormat>
  <Paragraphs>288</Paragraphs>
  <Slides>45</Slides>
  <Notes>30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Technic</vt:lpstr>
      <vt:lpstr>Firefox OS </vt:lpstr>
      <vt:lpstr>What is Firefox OS Firefox OS (Boot to Gecko)</vt:lpstr>
      <vt:lpstr>Hardware Requirements </vt:lpstr>
      <vt:lpstr>Hardware Requirements </vt:lpstr>
      <vt:lpstr>Buttons and controls</vt:lpstr>
      <vt:lpstr>History</vt:lpstr>
      <vt:lpstr>History</vt:lpstr>
      <vt:lpstr>Demonstrations</vt:lpstr>
      <vt:lpstr>Goals</vt:lpstr>
      <vt:lpstr>Firefox OS Architecture </vt:lpstr>
      <vt:lpstr>GAIA</vt:lpstr>
      <vt:lpstr>Gaia</vt:lpstr>
      <vt:lpstr>Default Interface</vt:lpstr>
      <vt:lpstr>Default applications </vt:lpstr>
      <vt:lpstr>Firefox OS Applications</vt:lpstr>
      <vt:lpstr>Open Web Application</vt:lpstr>
      <vt:lpstr>The OWA  APIs</vt:lpstr>
      <vt:lpstr>Manifests</vt:lpstr>
      <vt:lpstr>Minimal manifest</vt:lpstr>
      <vt:lpstr>Origins</vt:lpstr>
      <vt:lpstr>Marketplaces</vt:lpstr>
      <vt:lpstr>Applications</vt:lpstr>
      <vt:lpstr>For Web developers</vt:lpstr>
      <vt:lpstr>For mobile developers</vt:lpstr>
      <vt:lpstr>Installing applications</vt:lpstr>
      <vt:lpstr>Deploying applications</vt:lpstr>
      <vt:lpstr>Publishing hosted applications</vt:lpstr>
      <vt:lpstr>Publishing packaged applications</vt:lpstr>
      <vt:lpstr>More info</vt:lpstr>
      <vt:lpstr>Security</vt:lpstr>
      <vt:lpstr>Secure Architecture</vt:lpstr>
      <vt:lpstr>Secure System Deployment</vt:lpstr>
      <vt:lpstr>Secure System Updates</vt:lpstr>
      <vt:lpstr>Trusted and Untrusted Apps</vt:lpstr>
      <vt:lpstr>Hosted Apps</vt:lpstr>
      <vt:lpstr>Security Infrastructure</vt:lpstr>
      <vt:lpstr>Secure App Update Process</vt:lpstr>
      <vt:lpstr>Goals and scope of the Firefox OS system security model</vt:lpstr>
      <vt:lpstr>Enforcing permissions</vt:lpstr>
      <vt:lpstr>Risks</vt:lpstr>
      <vt:lpstr>Secure system updates Risks</vt:lpstr>
      <vt:lpstr>App types</vt:lpstr>
      <vt:lpstr>App Installation</vt:lpstr>
      <vt:lpstr>Assumptions about users</vt:lpstr>
      <vt:lpstr>Design principles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Firefox OS </dc:title>
  <dc:creator>Georgi</dc:creator>
  <cp:lastModifiedBy>Georgi</cp:lastModifiedBy>
  <cp:revision>11</cp:revision>
  <dcterms:created xsi:type="dcterms:W3CDTF">2006-08-16T00:00:00Z</dcterms:created>
  <dcterms:modified xsi:type="dcterms:W3CDTF">2013-05-28T23:55:41Z</dcterms:modified>
</cp:coreProperties>
</file>