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9"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E60336-4CE9-4865-8304-0E44712940A4}" type="datetimeFigureOut">
              <a:rPr lang="bg-BG" smtClean="0"/>
              <a:t>29.5.2013 г.</a:t>
            </a:fld>
            <a:endParaRPr lang="bg-B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EAF535-31B0-48BF-942D-0BE1740D5FCA}" type="slidenum">
              <a:rPr lang="bg-BG" smtClean="0"/>
              <a:t>‹#›</a:t>
            </a:fld>
            <a:endParaRPr lang="bg-BG"/>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4E3DA4B-4837-4418-AABA-80F1E3111D6B}" type="slidenum">
              <a:rPr lang="en-US"/>
              <a:pPr/>
              <a:t>19</a:t>
            </a:fld>
            <a:endParaRPr lang="en-US"/>
          </a:p>
        </p:txBody>
      </p:sp>
      <p:sp>
        <p:nvSpPr>
          <p:cNvPr id="18433" name="Rectangle 1"/>
          <p:cNvSpPr txBox="1">
            <a:spLocks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8434"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0BCC137-A92C-4129-8701-411648660E3A}" type="slidenum">
              <a:rPr lang="en-US"/>
              <a:pPr/>
              <a:t>20</a:t>
            </a:fld>
            <a:endParaRPr lang="en-US"/>
          </a:p>
        </p:txBody>
      </p:sp>
      <p:sp>
        <p:nvSpPr>
          <p:cNvPr id="19457" name="Rectangle 1"/>
          <p:cNvSpPr txBox="1">
            <a:spLocks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9458"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0C30153-D9FE-4E2B-846A-F119CAF33651}" type="slidenum">
              <a:rPr lang="en-US"/>
              <a:pPr/>
              <a:t>21</a:t>
            </a:fld>
            <a:endParaRPr lang="en-US"/>
          </a:p>
        </p:txBody>
      </p:sp>
      <p:sp>
        <p:nvSpPr>
          <p:cNvPr id="20481" name="Rectangle 1"/>
          <p:cNvSpPr txBox="1">
            <a:spLocks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0482"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95BBBE6-BD4D-406B-BF63-453B35312924}" type="slidenum">
              <a:rPr lang="en-US"/>
              <a:pPr/>
              <a:t>22</a:t>
            </a:fld>
            <a:endParaRPr lang="en-US"/>
          </a:p>
        </p:txBody>
      </p:sp>
      <p:sp>
        <p:nvSpPr>
          <p:cNvPr id="21505" name="Rectangle 1"/>
          <p:cNvSpPr txBox="1">
            <a:spLocks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1506"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F6C9F98-4324-43E9-A3C7-645696827204}" type="slidenum">
              <a:rPr lang="en-US"/>
              <a:pPr/>
              <a:t>23</a:t>
            </a:fld>
            <a:endParaRPr lang="en-US"/>
          </a:p>
        </p:txBody>
      </p:sp>
      <p:sp>
        <p:nvSpPr>
          <p:cNvPr id="22529" name="Rectangle 1"/>
          <p:cNvSpPr txBox="1">
            <a:spLocks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2530"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BA461D1-2C66-4CF1-A94E-BBE630D93FAD}" type="slidenum">
              <a:rPr lang="en-US"/>
              <a:pPr/>
              <a:t>24</a:t>
            </a:fld>
            <a:endParaRPr lang="en-US"/>
          </a:p>
        </p:txBody>
      </p:sp>
      <p:sp>
        <p:nvSpPr>
          <p:cNvPr id="23553" name="Rectangle 1"/>
          <p:cNvSpPr txBox="1">
            <a:spLocks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3554"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0CCFAB9-C482-4A9B-ACEC-6E7BE6125299}" type="slidenum">
              <a:rPr lang="en-US"/>
              <a:pPr/>
              <a:t>25</a:t>
            </a:fld>
            <a:endParaRPr lang="en-US"/>
          </a:p>
        </p:txBody>
      </p:sp>
      <p:sp>
        <p:nvSpPr>
          <p:cNvPr id="24577" name="Rectangle 1"/>
          <p:cNvSpPr txBox="1">
            <a:spLocks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4578"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00C0082-2FE8-40B0-8F7E-A733F05DDFEC}" type="slidenum">
              <a:rPr lang="en-US"/>
              <a:pPr/>
              <a:t>26</a:t>
            </a:fld>
            <a:endParaRPr lang="en-US"/>
          </a:p>
        </p:txBody>
      </p:sp>
      <p:sp>
        <p:nvSpPr>
          <p:cNvPr id="25601" name="Rectangle 1"/>
          <p:cNvSpPr txBox="1">
            <a:spLocks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5602"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D0A4D12-6546-4A4E-9D47-8C8B5E03A98C}" type="slidenum">
              <a:rPr lang="en-US"/>
              <a:pPr/>
              <a:t>27</a:t>
            </a:fld>
            <a:endParaRPr lang="en-US"/>
          </a:p>
        </p:txBody>
      </p:sp>
      <p:sp>
        <p:nvSpPr>
          <p:cNvPr id="26625" name="Rectangle 1"/>
          <p:cNvSpPr txBox="1">
            <a:spLocks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6626"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5EA9A5B-4035-405D-8FE3-D290304F54F5}" type="slidenum">
              <a:rPr lang="en-US"/>
              <a:pPr/>
              <a:t>28</a:t>
            </a:fld>
            <a:endParaRPr lang="en-US"/>
          </a:p>
        </p:txBody>
      </p:sp>
      <p:sp>
        <p:nvSpPr>
          <p:cNvPr id="27649" name="Rectangle 1"/>
          <p:cNvSpPr txBox="1">
            <a:spLocks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7650"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B9AB3A5-C821-400E-B5D0-C76DD4A86CFC}" type="slidenum">
              <a:rPr lang="en-US"/>
              <a:pPr/>
              <a:t>29</a:t>
            </a:fld>
            <a:endParaRPr lang="en-US"/>
          </a:p>
        </p:txBody>
      </p:sp>
      <p:sp>
        <p:nvSpPr>
          <p:cNvPr id="28673" name="Rectangle 1"/>
          <p:cNvSpPr txBox="1">
            <a:spLocks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8674"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3B1B80C-052B-492F-ABA0-552C00216770}" type="slidenum">
              <a:rPr lang="en-US"/>
              <a:pPr/>
              <a:t>30</a:t>
            </a:fld>
            <a:endParaRPr lang="en-US"/>
          </a:p>
        </p:txBody>
      </p:sp>
      <p:sp>
        <p:nvSpPr>
          <p:cNvPr id="29697" name="Rectangle 1"/>
          <p:cNvSpPr txBox="1">
            <a:spLocks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9698"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E65D5BA-6752-4191-B319-217ED26BA012}" type="slidenum">
              <a:rPr lang="en-US"/>
              <a:pPr/>
              <a:t>31</a:t>
            </a:fld>
            <a:endParaRPr lang="en-US"/>
          </a:p>
        </p:txBody>
      </p:sp>
      <p:sp>
        <p:nvSpPr>
          <p:cNvPr id="30721" name="Rectangle 1"/>
          <p:cNvSpPr txBox="1">
            <a:spLocks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30722"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979300F-B7B5-4BA0-954E-D973635D5D73}" type="slidenum">
              <a:rPr lang="en-US"/>
              <a:pPr/>
              <a:t>32</a:t>
            </a:fld>
            <a:endParaRPr lang="en-US"/>
          </a:p>
        </p:txBody>
      </p:sp>
      <p:sp>
        <p:nvSpPr>
          <p:cNvPr id="31745" name="Rectangle 1"/>
          <p:cNvSpPr txBox="1">
            <a:spLocks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31746"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7876D0E-D4E8-4A09-B652-A8F59EB0AE59}" type="slidenum">
              <a:rPr lang="en-US"/>
              <a:pPr/>
              <a:t>33</a:t>
            </a:fld>
            <a:endParaRPr lang="en-US"/>
          </a:p>
        </p:txBody>
      </p:sp>
      <p:sp>
        <p:nvSpPr>
          <p:cNvPr id="32769" name="Rectangle 1"/>
          <p:cNvSpPr txBox="1">
            <a:spLocks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32770"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5/29/2013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tIns="41473" bIns="41473"/>
          <a:lstStyle/>
          <a:p>
            <a:r>
              <a:rPr lang="en-US" smtClean="0"/>
              <a:t>Click to edit Master title style</a:t>
            </a:r>
            <a:endParaRPr lang="bg-BG"/>
          </a:p>
        </p:txBody>
      </p:sp>
      <p:sp>
        <p:nvSpPr>
          <p:cNvPr id="3" name="Date Placeholder 2"/>
          <p:cNvSpPr>
            <a:spLocks noGrp="1"/>
          </p:cNvSpPr>
          <p:nvPr>
            <p:ph type="dt" idx="10"/>
          </p:nvPr>
        </p:nvSpPr>
        <p:spPr>
          <a:xfrm>
            <a:off x="456481" y="6247376"/>
            <a:ext cx="2128320" cy="470930"/>
          </a:xfrm>
        </p:spPr>
        <p:txBody>
          <a:bodyPr lIns="82945" tIns="41473" rIns="82945"/>
          <a:lstStyle>
            <a:lvl1pPr>
              <a:defRPr/>
            </a:lvl1pPr>
          </a:lstStyle>
          <a:p>
            <a:endParaRPr lang="en-US"/>
          </a:p>
        </p:txBody>
      </p:sp>
      <p:sp>
        <p:nvSpPr>
          <p:cNvPr id="4" name="Footer Placeholder 3"/>
          <p:cNvSpPr>
            <a:spLocks noGrp="1"/>
          </p:cNvSpPr>
          <p:nvPr>
            <p:ph type="ftr" idx="11"/>
          </p:nvPr>
        </p:nvSpPr>
        <p:spPr>
          <a:xfrm>
            <a:off x="3127680" y="6247376"/>
            <a:ext cx="2897280" cy="470930"/>
          </a:xfrm>
        </p:spPr>
        <p:txBody>
          <a:bodyPr tIns="41473"/>
          <a:lstStyle>
            <a:lvl1pPr>
              <a:defRPr/>
            </a:lvl1pPr>
          </a:lstStyle>
          <a:p>
            <a:endParaRPr lang="en-US"/>
          </a:p>
        </p:txBody>
      </p:sp>
      <p:sp>
        <p:nvSpPr>
          <p:cNvPr id="5" name="Slide Number Placeholder 4"/>
          <p:cNvSpPr>
            <a:spLocks noGrp="1"/>
          </p:cNvSpPr>
          <p:nvPr>
            <p:ph type="sldNum" idx="12"/>
          </p:nvPr>
        </p:nvSpPr>
        <p:spPr>
          <a:xfrm>
            <a:off x="6556321" y="6247376"/>
            <a:ext cx="2128320" cy="470930"/>
          </a:xfrm>
        </p:spPr>
        <p:txBody>
          <a:bodyPr/>
          <a:lstStyle>
            <a:lvl1pPr>
              <a:defRPr/>
            </a:lvl1pPr>
          </a:lstStyle>
          <a:p>
            <a:fld id="{BAD3165A-C40E-4207-86C9-36F23BD210B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5/29/2013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5/29/2013</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D8BD707-D9CF-40AE-B4C6-C98DA3205C09}" type="datetimeFigureOut">
              <a:rPr lang="en-US" smtClean="0"/>
              <a:pPr/>
              <a:t>5/29/2013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D8BD707-D9CF-40AE-B4C6-C98DA3205C09}" type="datetimeFigureOut">
              <a:rPr lang="en-US" smtClean="0"/>
              <a:pPr/>
              <a:t>5/29/2013</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marketplace.firefox.com/developers/docs/quick_start"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hyperlink" Target="http://s.vid.ly/embeded.html?link=8k2n4w&amp;autoplay=false" TargetMode="External"/><Relationship Id="rId4" Type="http://schemas.openxmlformats.org/officeDocument/2006/relationships/hyperlink" Target="https://developer.mozilla.org/en-US/docs/Web/Apps/Publishing/Submitting_an_ap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iki.mozilla.org/WebAPI"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mozilla.org/en-US/docs/Web/Apps/Manifest"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mozilla.org/en-US/docs/Web/Apps/Manifest"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Firefox OS </a:t>
            </a:r>
            <a:endParaRPr lang="bg-BG" dirty="0"/>
          </a:p>
        </p:txBody>
      </p:sp>
      <p:sp>
        <p:nvSpPr>
          <p:cNvPr id="3" name="Subtitle 2"/>
          <p:cNvSpPr>
            <a:spLocks noGrp="1"/>
          </p:cNvSpPr>
          <p:nvPr>
            <p:ph type="subTitle" idx="1"/>
          </p:nvPr>
        </p:nvSpPr>
        <p:spPr/>
        <p:txBody>
          <a:bodyPr/>
          <a:lstStyle/>
          <a:p>
            <a:r>
              <a:rPr lang="en-US" dirty="0" smtClean="0"/>
              <a:t>Presentation for </a:t>
            </a:r>
            <a:r>
              <a:rPr lang="en-US" dirty="0" smtClean="0"/>
              <a:t>Operating Systems course</a:t>
            </a:r>
            <a:endParaRPr lang="bg-B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tIns="41473"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Applications</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tIns="41473"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For Web developers</a:t>
            </a:r>
          </a:p>
        </p:txBody>
      </p:sp>
      <p:sp>
        <p:nvSpPr>
          <p:cNvPr id="3" name="Text Placeholder 2"/>
          <p:cNvSpPr txBox="1">
            <a:spLocks noGrp="1"/>
          </p:cNvSpPr>
          <p:nvPr>
            <p:ph type="body" idx="4294967295"/>
          </p:nvPr>
        </p:nvSpPr>
        <p:spPr/>
        <p:txBody>
          <a:bodyPr lIns="82945" tIns="41473" rIns="82945" bIns="41473"/>
          <a:lstStyle>
            <a:defPPr marL="432000" lvl="0" indent="-324000">
              <a:spcBef>
                <a:spcPts val="0"/>
              </a:spcBef>
              <a:spcAft>
                <a:spcPts val="1417"/>
              </a:spcAft>
              <a:buSzPct val="45000"/>
              <a:buFont typeface="StarSymbol"/>
              <a:buNone/>
              <a:defRPr lang="en-US" sz="3200" b="0" i="0" u="none" strike="noStrike" kern="1200">
                <a:ln>
                  <a:noFill/>
                </a:ln>
                <a:latin typeface="Arial" pitchFamily="18"/>
                <a:ea typeface="DejaVu Sans" pitchFamily="2"/>
                <a:cs typeface="Lohit Hindi" pitchFamily="2"/>
              </a:defRPr>
            </a:defPPr>
            <a:lvl1pPr marL="432000" lvl="0" indent="-324000">
              <a:spcBef>
                <a:spcPts val="0"/>
              </a:spcBef>
              <a:spcAft>
                <a:spcPts val="1417"/>
              </a:spcAft>
              <a:buSzPct val="45000"/>
              <a:buFont typeface="StarSymbol"/>
              <a:buChar char="●"/>
              <a:defRPr lang="en-US" sz="3200" b="0" i="0" u="none" strike="noStrike" kern="1200">
                <a:ln>
                  <a:noFill/>
                </a:ln>
                <a:latin typeface="Arial" pitchFamily="18"/>
                <a:ea typeface="DejaVu Sans" pitchFamily="2"/>
                <a:cs typeface="Lohit Hindi" pitchFamily="2"/>
              </a:defRPr>
            </a:lvl1pPr>
            <a:lvl2pPr marL="864000" lvl="1" indent="-324000">
              <a:spcBef>
                <a:spcPts val="0"/>
              </a:spcBef>
              <a:spcAft>
                <a:spcPts val="1134"/>
              </a:spcAft>
              <a:buSzPct val="75000"/>
              <a:buFont typeface="StarSymbol"/>
              <a:buChar char="–"/>
              <a:defRPr lang="en-US" sz="2800" b="0" i="0" u="none" strike="noStrike" kern="1200">
                <a:ln>
                  <a:noFill/>
                </a:ln>
                <a:latin typeface="Arial" pitchFamily="18"/>
                <a:ea typeface="DejaVu Sans" pitchFamily="2"/>
                <a:cs typeface="Lohit Hindi" pitchFamily="2"/>
              </a:defRPr>
            </a:lvl2pPr>
            <a:lvl3pPr marL="1295999" lvl="2" indent="-288000">
              <a:spcBef>
                <a:spcPts val="0"/>
              </a:spcBef>
              <a:spcAft>
                <a:spcPts val="850"/>
              </a:spcAft>
              <a:buSzPct val="45000"/>
              <a:buFont typeface="StarSymbol"/>
              <a:buChar char="●"/>
              <a:defRPr lang="en-US" sz="2400" b="0" i="0" u="none" strike="noStrike" kern="1200">
                <a:ln>
                  <a:noFill/>
                </a:ln>
                <a:latin typeface="Arial" pitchFamily="18"/>
                <a:ea typeface="DejaVu Sans"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Arial" pitchFamily="18"/>
                <a:ea typeface="DejaVu Sans"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5pPr>
            <a:lvl6pPr marL="2591999" lvl="5"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6pPr>
            <a:lvl7pPr marL="3023999" lvl="6"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9pPr>
          </a:lstStyle>
          <a:p>
            <a:pPr lvl="0"/>
            <a:r>
              <a:rPr lang="en-US" dirty="0"/>
              <a:t>Create the application</a:t>
            </a:r>
          </a:p>
          <a:p>
            <a:pPr lvl="0"/>
            <a:r>
              <a:rPr lang="en-US" dirty="0"/>
              <a:t>Create a manifest</a:t>
            </a:r>
          </a:p>
          <a:p>
            <a:pPr lvl="0"/>
            <a:r>
              <a:rPr lang="en-US" dirty="0">
                <a:latin typeface="Arial" pitchFamily="34"/>
              </a:rPr>
              <a:t>Publish the application</a:t>
            </a:r>
          </a:p>
          <a:p>
            <a:pPr lvl="1" rtl="0" hangingPunct="0"/>
            <a:r>
              <a:rPr lang="en-US" dirty="0">
                <a:latin typeface="Arial" pitchFamily="34"/>
              </a:rPr>
              <a:t>On your own website</a:t>
            </a:r>
          </a:p>
          <a:p>
            <a:pPr lvl="1" rtl="0" hangingPunct="0"/>
            <a:r>
              <a:rPr lang="en-US" dirty="0">
                <a:latin typeface="Arial" pitchFamily="34"/>
              </a:rPr>
              <a:t>At a Marketplace</a:t>
            </a:r>
          </a:p>
          <a:p>
            <a:pPr lvl="1" rtl="0" hangingPunct="0"/>
            <a:r>
              <a:rPr lang="en-US" dirty="0">
                <a:latin typeface="Arial" pitchFamily="34"/>
              </a:rPr>
              <a:t>Both!</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tIns="41473"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For mobile developers</a:t>
            </a:r>
          </a:p>
        </p:txBody>
      </p:sp>
      <p:sp>
        <p:nvSpPr>
          <p:cNvPr id="3" name="Text Placeholder 2"/>
          <p:cNvSpPr txBox="1">
            <a:spLocks noGrp="1"/>
          </p:cNvSpPr>
          <p:nvPr>
            <p:ph type="body" idx="4294967295"/>
          </p:nvPr>
        </p:nvSpPr>
        <p:spPr/>
        <p:txBody>
          <a:bodyPr lIns="82945" tIns="41473" rIns="82945" bIns="41473">
            <a:normAutofit fontScale="92500" lnSpcReduction="10000"/>
          </a:bodyPr>
          <a:lstStyle>
            <a:defPPr marL="432000" lvl="0" indent="-324000">
              <a:spcBef>
                <a:spcPts val="0"/>
              </a:spcBef>
              <a:spcAft>
                <a:spcPts val="1417"/>
              </a:spcAft>
              <a:buSzPct val="45000"/>
              <a:buFont typeface="StarSymbol"/>
              <a:buNone/>
              <a:defRPr lang="en-US" sz="3200" b="0" i="0" u="none" strike="noStrike" kern="1200">
                <a:ln>
                  <a:noFill/>
                </a:ln>
                <a:latin typeface="Arial" pitchFamily="18"/>
                <a:ea typeface="DejaVu Sans" pitchFamily="2"/>
                <a:cs typeface="Lohit Hindi" pitchFamily="2"/>
              </a:defRPr>
            </a:defPPr>
            <a:lvl1pPr marL="432000" lvl="0" indent="-324000">
              <a:spcBef>
                <a:spcPts val="0"/>
              </a:spcBef>
              <a:spcAft>
                <a:spcPts val="1417"/>
              </a:spcAft>
              <a:buSzPct val="45000"/>
              <a:buFont typeface="StarSymbol"/>
              <a:buChar char="●"/>
              <a:defRPr lang="en-US" sz="3200" b="0" i="0" u="none" strike="noStrike" kern="1200">
                <a:ln>
                  <a:noFill/>
                </a:ln>
                <a:latin typeface="Arial" pitchFamily="18"/>
                <a:ea typeface="DejaVu Sans" pitchFamily="2"/>
                <a:cs typeface="Lohit Hindi" pitchFamily="2"/>
              </a:defRPr>
            </a:lvl1pPr>
            <a:lvl2pPr marL="864000" lvl="1" indent="-324000">
              <a:spcBef>
                <a:spcPts val="0"/>
              </a:spcBef>
              <a:spcAft>
                <a:spcPts val="1134"/>
              </a:spcAft>
              <a:buSzPct val="75000"/>
              <a:buFont typeface="StarSymbol"/>
              <a:buChar char="–"/>
              <a:defRPr lang="en-US" sz="2800" b="0" i="0" u="none" strike="noStrike" kern="1200">
                <a:ln>
                  <a:noFill/>
                </a:ln>
                <a:latin typeface="Arial" pitchFamily="18"/>
                <a:ea typeface="DejaVu Sans" pitchFamily="2"/>
                <a:cs typeface="Lohit Hindi" pitchFamily="2"/>
              </a:defRPr>
            </a:lvl2pPr>
            <a:lvl3pPr marL="1295999" lvl="2" indent="-288000">
              <a:spcBef>
                <a:spcPts val="0"/>
              </a:spcBef>
              <a:spcAft>
                <a:spcPts val="850"/>
              </a:spcAft>
              <a:buSzPct val="45000"/>
              <a:buFont typeface="StarSymbol"/>
              <a:buChar char="●"/>
              <a:defRPr lang="en-US" sz="2400" b="0" i="0" u="none" strike="noStrike" kern="1200">
                <a:ln>
                  <a:noFill/>
                </a:ln>
                <a:latin typeface="Arial" pitchFamily="18"/>
                <a:ea typeface="DejaVu Sans"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Arial" pitchFamily="18"/>
                <a:ea typeface="DejaVu Sans"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5pPr>
            <a:lvl6pPr marL="2591999" lvl="5"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6pPr>
            <a:lvl7pPr marL="3023999" lvl="6"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9pPr>
          </a:lstStyle>
          <a:p>
            <a:pPr lvl="0"/>
            <a:r>
              <a:rPr lang="en-US" dirty="0"/>
              <a:t>Become a web developer!</a:t>
            </a:r>
          </a:p>
          <a:p>
            <a:pPr lvl="0"/>
            <a:r>
              <a:rPr lang="en-US" dirty="0"/>
              <a:t>No, really, the steps are:</a:t>
            </a:r>
          </a:p>
          <a:p>
            <a:pPr lvl="1" rtl="0" hangingPunct="0"/>
            <a:r>
              <a:rPr lang="en-US" dirty="0"/>
              <a:t>Use OWA technologies to develop the application</a:t>
            </a:r>
          </a:p>
          <a:p>
            <a:pPr lvl="1" rtl="0" hangingPunct="0"/>
            <a:r>
              <a:rPr lang="en-US" dirty="0"/>
              <a:t>Create a manifest</a:t>
            </a:r>
          </a:p>
          <a:p>
            <a:pPr lvl="1" rtl="0" hangingPunct="0"/>
            <a:r>
              <a:rPr lang="en-US" dirty="0"/>
              <a:t>Publish the application</a:t>
            </a:r>
          </a:p>
          <a:p>
            <a:pPr lvl="0"/>
            <a:r>
              <a:rPr lang="en-US" dirty="0"/>
              <a:t>The only difference is the change in technology stack from mobile to Open Web</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tIns="41473"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Installing applications</a:t>
            </a:r>
          </a:p>
        </p:txBody>
      </p:sp>
      <p:sp>
        <p:nvSpPr>
          <p:cNvPr id="3" name="Text Placeholder 2"/>
          <p:cNvSpPr txBox="1">
            <a:spLocks noGrp="1"/>
          </p:cNvSpPr>
          <p:nvPr>
            <p:ph type="body" idx="4294967295"/>
          </p:nvPr>
        </p:nvSpPr>
        <p:spPr/>
        <p:txBody>
          <a:bodyPr lIns="82945" tIns="41473" rIns="82945" bIns="41473"/>
          <a:lstStyle>
            <a:defPPr marL="432000" lvl="0" indent="-324000">
              <a:spcBef>
                <a:spcPts val="0"/>
              </a:spcBef>
              <a:spcAft>
                <a:spcPts val="1417"/>
              </a:spcAft>
              <a:buSzPct val="45000"/>
              <a:buFont typeface="StarSymbol"/>
              <a:buNone/>
              <a:defRPr lang="en-US" sz="3200" b="0" i="0" u="none" strike="noStrike" kern="1200">
                <a:ln>
                  <a:noFill/>
                </a:ln>
                <a:latin typeface="Arial" pitchFamily="18"/>
                <a:ea typeface="DejaVu Sans" pitchFamily="2"/>
                <a:cs typeface="Lohit Hindi" pitchFamily="2"/>
              </a:defRPr>
            </a:defPPr>
            <a:lvl1pPr marL="432000" lvl="0" indent="-324000">
              <a:spcBef>
                <a:spcPts val="0"/>
              </a:spcBef>
              <a:spcAft>
                <a:spcPts val="1417"/>
              </a:spcAft>
              <a:buSzPct val="45000"/>
              <a:buFont typeface="StarSymbol"/>
              <a:buChar char="●"/>
              <a:defRPr lang="en-US" sz="3200" b="0" i="0" u="none" strike="noStrike" kern="1200">
                <a:ln>
                  <a:noFill/>
                </a:ln>
                <a:latin typeface="Arial" pitchFamily="18"/>
                <a:ea typeface="DejaVu Sans" pitchFamily="2"/>
                <a:cs typeface="Lohit Hindi" pitchFamily="2"/>
              </a:defRPr>
            </a:lvl1pPr>
            <a:lvl2pPr marL="864000" lvl="1" indent="-324000">
              <a:spcBef>
                <a:spcPts val="0"/>
              </a:spcBef>
              <a:spcAft>
                <a:spcPts val="1134"/>
              </a:spcAft>
              <a:buSzPct val="75000"/>
              <a:buFont typeface="StarSymbol"/>
              <a:buChar char="–"/>
              <a:defRPr lang="en-US" sz="2800" b="0" i="0" u="none" strike="noStrike" kern="1200">
                <a:ln>
                  <a:noFill/>
                </a:ln>
                <a:latin typeface="Arial" pitchFamily="18"/>
                <a:ea typeface="DejaVu Sans" pitchFamily="2"/>
                <a:cs typeface="Lohit Hindi" pitchFamily="2"/>
              </a:defRPr>
            </a:lvl2pPr>
            <a:lvl3pPr marL="1295999" lvl="2" indent="-288000">
              <a:spcBef>
                <a:spcPts val="0"/>
              </a:spcBef>
              <a:spcAft>
                <a:spcPts val="850"/>
              </a:spcAft>
              <a:buSzPct val="45000"/>
              <a:buFont typeface="StarSymbol"/>
              <a:buChar char="●"/>
              <a:defRPr lang="en-US" sz="2400" b="0" i="0" u="none" strike="noStrike" kern="1200">
                <a:ln>
                  <a:noFill/>
                </a:ln>
                <a:latin typeface="Arial" pitchFamily="18"/>
                <a:ea typeface="DejaVu Sans"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Arial" pitchFamily="18"/>
                <a:ea typeface="DejaVu Sans"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5pPr>
            <a:lvl6pPr marL="2591999" lvl="5"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6pPr>
            <a:lvl7pPr marL="3023999" lvl="6"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9pPr>
          </a:lstStyle>
          <a:p>
            <a:pPr lvl="0"/>
            <a:r>
              <a:rPr lang="en-US" dirty="0"/>
              <a:t>Packaged</a:t>
            </a:r>
          </a:p>
          <a:p>
            <a:pPr lvl="1" rtl="0" hangingPunct="0"/>
            <a:r>
              <a:rPr lang="en-US" dirty="0"/>
              <a:t>Essentially a zip with all the information</a:t>
            </a:r>
          </a:p>
          <a:p>
            <a:pPr lvl="0"/>
            <a:r>
              <a:rPr lang="en-US" dirty="0"/>
              <a:t>Hosted</a:t>
            </a:r>
          </a:p>
          <a:p>
            <a:pPr lvl="1" rtl="0" hangingPunct="0"/>
            <a:r>
              <a:rPr lang="en-US" dirty="0"/>
              <a:t>Served from a server at a domain</a:t>
            </a:r>
          </a:p>
          <a:p>
            <a:pPr lvl="0"/>
            <a:r>
              <a:rPr lang="en-US" dirty="0"/>
              <a:t>Both require valid manifests</a:t>
            </a:r>
          </a:p>
          <a:p>
            <a:pPr lvl="1" rtl="0" hangingPunct="0"/>
            <a:r>
              <a:rPr lang="en-US" dirty="0"/>
              <a:t>Served as </a:t>
            </a:r>
            <a:r>
              <a:rPr sz="1800" dirty="0">
                <a:latin typeface="DejaVu Sans Mono" pitchFamily="49"/>
              </a:rPr>
              <a:t>.</a:t>
            </a:r>
            <a:r>
              <a:rPr sz="1800" dirty="0" err="1">
                <a:latin typeface="DejaVu Sans Mono" pitchFamily="49"/>
              </a:rPr>
              <a:t>webapp</a:t>
            </a:r>
            <a:r>
              <a:rPr lang="en-US" dirty="0"/>
              <a:t> and </a:t>
            </a:r>
            <a:r>
              <a:rPr sz="1800" dirty="0">
                <a:latin typeface="DejaVu Sans Mono" pitchFamily="49"/>
              </a:rPr>
              <a:t>Content-Type: application/x-web-app-</a:t>
            </a:r>
            <a:r>
              <a:rPr sz="1800" dirty="0" err="1">
                <a:latin typeface="DejaVu Sans Mono" pitchFamily="49"/>
              </a:rPr>
              <a:t>manifest+json</a:t>
            </a:r>
            <a:endParaRPr sz="1800" dirty="0">
              <a:latin typeface="DejaVu Sans Mono" pitchFamily="49"/>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tIns="41473"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Deploying applications</a:t>
            </a:r>
          </a:p>
        </p:txBody>
      </p:sp>
      <p:sp>
        <p:nvSpPr>
          <p:cNvPr id="3" name="Text Placeholder 2"/>
          <p:cNvSpPr txBox="1">
            <a:spLocks noGrp="1"/>
          </p:cNvSpPr>
          <p:nvPr>
            <p:ph type="body" idx="4294967295"/>
          </p:nvPr>
        </p:nvSpPr>
        <p:spPr/>
        <p:txBody>
          <a:bodyPr lIns="82945" tIns="41473" rIns="82945" bIns="41473"/>
          <a:lstStyle>
            <a:defPPr marL="432000" lvl="0" indent="-324000">
              <a:spcBef>
                <a:spcPts val="0"/>
              </a:spcBef>
              <a:spcAft>
                <a:spcPts val="1417"/>
              </a:spcAft>
              <a:buSzPct val="45000"/>
              <a:buFont typeface="StarSymbol"/>
              <a:buNone/>
              <a:defRPr lang="en-US" sz="3200" b="0" i="0" u="none" strike="noStrike" kern="1200">
                <a:ln>
                  <a:noFill/>
                </a:ln>
                <a:latin typeface="Arial" pitchFamily="18"/>
                <a:ea typeface="DejaVu Sans" pitchFamily="2"/>
                <a:cs typeface="Lohit Hindi" pitchFamily="2"/>
              </a:defRPr>
            </a:defPPr>
            <a:lvl1pPr marL="432000" lvl="0" indent="-324000">
              <a:spcBef>
                <a:spcPts val="0"/>
              </a:spcBef>
              <a:spcAft>
                <a:spcPts val="1417"/>
              </a:spcAft>
              <a:buSzPct val="45000"/>
              <a:buFont typeface="StarSymbol"/>
              <a:buChar char="●"/>
              <a:defRPr lang="en-US" sz="3200" b="0" i="0" u="none" strike="noStrike" kern="1200">
                <a:ln>
                  <a:noFill/>
                </a:ln>
                <a:latin typeface="Arial" pitchFamily="18"/>
                <a:ea typeface="DejaVu Sans" pitchFamily="2"/>
                <a:cs typeface="Lohit Hindi" pitchFamily="2"/>
              </a:defRPr>
            </a:lvl1pPr>
            <a:lvl2pPr marL="864000" lvl="1" indent="-324000">
              <a:spcBef>
                <a:spcPts val="0"/>
              </a:spcBef>
              <a:spcAft>
                <a:spcPts val="1134"/>
              </a:spcAft>
              <a:buSzPct val="75000"/>
              <a:buFont typeface="StarSymbol"/>
              <a:buChar char="–"/>
              <a:defRPr lang="en-US" sz="2800" b="0" i="0" u="none" strike="noStrike" kern="1200">
                <a:ln>
                  <a:noFill/>
                </a:ln>
                <a:latin typeface="Arial" pitchFamily="18"/>
                <a:ea typeface="DejaVu Sans" pitchFamily="2"/>
                <a:cs typeface="Lohit Hindi" pitchFamily="2"/>
              </a:defRPr>
            </a:lvl2pPr>
            <a:lvl3pPr marL="1295999" lvl="2" indent="-288000">
              <a:spcBef>
                <a:spcPts val="0"/>
              </a:spcBef>
              <a:spcAft>
                <a:spcPts val="850"/>
              </a:spcAft>
              <a:buSzPct val="45000"/>
              <a:buFont typeface="StarSymbol"/>
              <a:buChar char="●"/>
              <a:defRPr lang="en-US" sz="2400" b="0" i="0" u="none" strike="noStrike" kern="1200">
                <a:ln>
                  <a:noFill/>
                </a:ln>
                <a:latin typeface="Arial" pitchFamily="18"/>
                <a:ea typeface="DejaVu Sans"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Arial" pitchFamily="18"/>
                <a:ea typeface="DejaVu Sans"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5pPr>
            <a:lvl6pPr marL="2591999" lvl="5"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6pPr>
            <a:lvl7pPr marL="3023999" lvl="6"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9pPr>
          </a:lstStyle>
          <a:p>
            <a:pPr lvl="0"/>
            <a:r>
              <a:rPr lang="en-US" dirty="0"/>
              <a:t>Hosted</a:t>
            </a:r>
          </a:p>
          <a:p>
            <a:pPr lvl="1" rtl="0" hangingPunct="0"/>
            <a:r>
              <a:rPr lang="en-US" dirty="0"/>
              <a:t>Server and domain – just like a normal website</a:t>
            </a:r>
          </a:p>
          <a:p>
            <a:pPr lvl="1" rtl="0" hangingPunct="0"/>
            <a:r>
              <a:rPr lang="en-US" dirty="0" err="1"/>
              <a:t>Github</a:t>
            </a:r>
            <a:r>
              <a:rPr lang="en-US" dirty="0"/>
              <a:t>, </a:t>
            </a:r>
            <a:r>
              <a:rPr lang="en-US" dirty="0" err="1"/>
              <a:t>Heroku</a:t>
            </a:r>
            <a:r>
              <a:rPr lang="en-US" dirty="0"/>
              <a:t>, Google App Engine...</a:t>
            </a:r>
          </a:p>
          <a:p>
            <a:pPr lvl="0"/>
            <a:r>
              <a:rPr lang="en-US" dirty="0"/>
              <a:t>Packaged</a:t>
            </a:r>
          </a:p>
          <a:p>
            <a:pPr lvl="1" rtl="0" hangingPunct="0"/>
            <a:r>
              <a:rPr lang="en-US" dirty="0"/>
              <a:t>Three types: </a:t>
            </a:r>
            <a:r>
              <a:rPr lang="en-US" dirty="0" smtClean="0"/>
              <a:t>Privileged, </a:t>
            </a:r>
            <a:r>
              <a:rPr lang="en-US" dirty="0"/>
              <a:t>Certified, Plain</a:t>
            </a:r>
          </a:p>
          <a:p>
            <a:pPr lvl="1" rtl="0" hangingPunct="0"/>
            <a:r>
              <a:rPr lang="en-US" dirty="0"/>
              <a:t>Different permissions and review process</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tIns="41473" bIns="41473">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Publishing hosted applications</a:t>
            </a:r>
          </a:p>
        </p:txBody>
      </p:sp>
      <p:sp>
        <p:nvSpPr>
          <p:cNvPr id="3" name="Text Placeholder 2"/>
          <p:cNvSpPr txBox="1">
            <a:spLocks noGrp="1"/>
          </p:cNvSpPr>
          <p:nvPr>
            <p:ph type="body" idx="4294967295"/>
          </p:nvPr>
        </p:nvSpPr>
        <p:spPr/>
        <p:txBody>
          <a:bodyPr lIns="82945" tIns="41473" rIns="82945" bIns="41473"/>
          <a:lstStyle>
            <a:defPPr marL="432000" lvl="0" indent="-324000">
              <a:spcBef>
                <a:spcPts val="0"/>
              </a:spcBef>
              <a:spcAft>
                <a:spcPts val="1417"/>
              </a:spcAft>
              <a:buSzPct val="45000"/>
              <a:buFont typeface="StarSymbol"/>
              <a:buNone/>
              <a:defRPr lang="en-US" sz="3200" b="0" i="0" u="none" strike="noStrike" kern="1200">
                <a:ln>
                  <a:noFill/>
                </a:ln>
                <a:latin typeface="Arial" pitchFamily="18"/>
                <a:ea typeface="DejaVu Sans" pitchFamily="2"/>
                <a:cs typeface="Lohit Hindi" pitchFamily="2"/>
              </a:defRPr>
            </a:defPPr>
            <a:lvl1pPr marL="432000" lvl="0" indent="-324000">
              <a:spcBef>
                <a:spcPts val="0"/>
              </a:spcBef>
              <a:spcAft>
                <a:spcPts val="1417"/>
              </a:spcAft>
              <a:buSzPct val="45000"/>
              <a:buFont typeface="StarSymbol"/>
              <a:buChar char="●"/>
              <a:defRPr lang="en-US" sz="3200" b="0" i="0" u="none" strike="noStrike" kern="1200">
                <a:ln>
                  <a:noFill/>
                </a:ln>
                <a:latin typeface="Arial" pitchFamily="18"/>
                <a:ea typeface="DejaVu Sans" pitchFamily="2"/>
                <a:cs typeface="Lohit Hindi" pitchFamily="2"/>
              </a:defRPr>
            </a:lvl1pPr>
            <a:lvl2pPr marL="864000" lvl="1" indent="-324000">
              <a:spcBef>
                <a:spcPts val="0"/>
              </a:spcBef>
              <a:spcAft>
                <a:spcPts val="1134"/>
              </a:spcAft>
              <a:buSzPct val="75000"/>
              <a:buFont typeface="StarSymbol"/>
              <a:buChar char="–"/>
              <a:defRPr lang="en-US" sz="2800" b="0" i="0" u="none" strike="noStrike" kern="1200">
                <a:ln>
                  <a:noFill/>
                </a:ln>
                <a:latin typeface="Arial" pitchFamily="18"/>
                <a:ea typeface="DejaVu Sans" pitchFamily="2"/>
                <a:cs typeface="Lohit Hindi" pitchFamily="2"/>
              </a:defRPr>
            </a:lvl2pPr>
            <a:lvl3pPr marL="1295999" lvl="2" indent="-288000">
              <a:spcBef>
                <a:spcPts val="0"/>
              </a:spcBef>
              <a:spcAft>
                <a:spcPts val="850"/>
              </a:spcAft>
              <a:buSzPct val="45000"/>
              <a:buFont typeface="StarSymbol"/>
              <a:buChar char="●"/>
              <a:defRPr lang="en-US" sz="2400" b="0" i="0" u="none" strike="noStrike" kern="1200">
                <a:ln>
                  <a:noFill/>
                </a:ln>
                <a:latin typeface="Arial" pitchFamily="18"/>
                <a:ea typeface="DejaVu Sans"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Arial" pitchFamily="18"/>
                <a:ea typeface="DejaVu Sans"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5pPr>
            <a:lvl6pPr marL="2591999" lvl="5"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6pPr>
            <a:lvl7pPr marL="3023999" lvl="6"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9pPr>
          </a:lstStyle>
          <a:p>
            <a:pPr lvl="0"/>
            <a:r>
              <a:rPr lang="en-US" dirty="0"/>
              <a:t>Submit to a Marketplace</a:t>
            </a:r>
          </a:p>
          <a:p>
            <a:pPr lvl="1" rtl="0" hangingPunct="0"/>
            <a:r>
              <a:rPr lang="en-US" dirty="0"/>
              <a:t>You will still have to host it yourself for Firefox Marketplace</a:t>
            </a:r>
          </a:p>
          <a:p>
            <a:pPr lvl="0"/>
            <a:r>
              <a:rPr lang="en-US" dirty="0"/>
              <a:t>Publish on your own website</a:t>
            </a:r>
          </a:p>
          <a:p>
            <a:pPr lvl="1" rtl="0" hangingPunct="0"/>
            <a:r>
              <a:rPr lang="en-US" dirty="0"/>
              <a:t>Requires some JavaScript to manage the installation and updates</a:t>
            </a:r>
          </a:p>
          <a:p>
            <a:pPr lvl="1" rtl="0" hangingPunct="0"/>
            <a:r>
              <a:rPr lang="en-US" dirty="0"/>
              <a:t>All done using the OWA </a:t>
            </a:r>
            <a:r>
              <a:rPr lang="en-US" dirty="0" smtClean="0"/>
              <a:t> APIs</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tIns="41473" bIns="41473">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Publishing packaged applications</a:t>
            </a:r>
          </a:p>
        </p:txBody>
      </p:sp>
      <p:sp>
        <p:nvSpPr>
          <p:cNvPr id="3" name="Text Placeholder 2"/>
          <p:cNvSpPr txBox="1">
            <a:spLocks noGrp="1"/>
          </p:cNvSpPr>
          <p:nvPr>
            <p:ph type="body" idx="4294967295"/>
          </p:nvPr>
        </p:nvSpPr>
        <p:spPr/>
        <p:txBody>
          <a:bodyPr lIns="82945" tIns="41473" rIns="82945" bIns="41473">
            <a:normAutofit lnSpcReduction="10000"/>
          </a:bodyPr>
          <a:lstStyle>
            <a:defPPr marL="432000" lvl="0" indent="-324000">
              <a:spcBef>
                <a:spcPts val="0"/>
              </a:spcBef>
              <a:spcAft>
                <a:spcPts val="1417"/>
              </a:spcAft>
              <a:buSzPct val="45000"/>
              <a:buFont typeface="StarSymbol"/>
              <a:buNone/>
              <a:defRPr lang="en-US" sz="3200" b="0" i="0" u="none" strike="noStrike" kern="1200">
                <a:ln>
                  <a:noFill/>
                </a:ln>
                <a:latin typeface="Arial" pitchFamily="18"/>
                <a:ea typeface="DejaVu Sans" pitchFamily="2"/>
                <a:cs typeface="Lohit Hindi" pitchFamily="2"/>
              </a:defRPr>
            </a:defPPr>
            <a:lvl1pPr marL="432000" lvl="0" indent="-324000">
              <a:spcBef>
                <a:spcPts val="0"/>
              </a:spcBef>
              <a:spcAft>
                <a:spcPts val="1417"/>
              </a:spcAft>
              <a:buSzPct val="45000"/>
              <a:buFont typeface="StarSymbol"/>
              <a:buChar char="●"/>
              <a:defRPr lang="en-US" sz="3200" b="0" i="0" u="none" strike="noStrike" kern="1200">
                <a:ln>
                  <a:noFill/>
                </a:ln>
                <a:latin typeface="Arial" pitchFamily="18"/>
                <a:ea typeface="DejaVu Sans" pitchFamily="2"/>
                <a:cs typeface="Lohit Hindi" pitchFamily="2"/>
              </a:defRPr>
            </a:lvl1pPr>
            <a:lvl2pPr marL="864000" lvl="1" indent="-324000">
              <a:spcBef>
                <a:spcPts val="0"/>
              </a:spcBef>
              <a:spcAft>
                <a:spcPts val="1134"/>
              </a:spcAft>
              <a:buSzPct val="75000"/>
              <a:buFont typeface="StarSymbol"/>
              <a:buChar char="–"/>
              <a:defRPr lang="en-US" sz="2800" b="0" i="0" u="none" strike="noStrike" kern="1200">
                <a:ln>
                  <a:noFill/>
                </a:ln>
                <a:latin typeface="Arial" pitchFamily="18"/>
                <a:ea typeface="DejaVu Sans" pitchFamily="2"/>
                <a:cs typeface="Lohit Hindi" pitchFamily="2"/>
              </a:defRPr>
            </a:lvl2pPr>
            <a:lvl3pPr marL="1295999" lvl="2" indent="-288000">
              <a:spcBef>
                <a:spcPts val="0"/>
              </a:spcBef>
              <a:spcAft>
                <a:spcPts val="850"/>
              </a:spcAft>
              <a:buSzPct val="45000"/>
              <a:buFont typeface="StarSymbol"/>
              <a:buChar char="●"/>
              <a:defRPr lang="en-US" sz="2400" b="0" i="0" u="none" strike="noStrike" kern="1200">
                <a:ln>
                  <a:noFill/>
                </a:ln>
                <a:latin typeface="Arial" pitchFamily="18"/>
                <a:ea typeface="DejaVu Sans"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Arial" pitchFamily="18"/>
                <a:ea typeface="DejaVu Sans"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5pPr>
            <a:lvl6pPr marL="2591999" lvl="5"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6pPr>
            <a:lvl7pPr marL="3023999" lvl="6"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9pPr>
          </a:lstStyle>
          <a:p>
            <a:pPr lvl="0"/>
            <a:r>
              <a:rPr lang="en-US" dirty="0"/>
              <a:t>Distributed via Marketplaces</a:t>
            </a:r>
          </a:p>
          <a:p>
            <a:pPr lvl="0"/>
            <a:r>
              <a:rPr lang="en-US" dirty="0"/>
              <a:t>Three types:</a:t>
            </a:r>
          </a:p>
          <a:p>
            <a:pPr lvl="1" rtl="0" hangingPunct="0"/>
            <a:r>
              <a:rPr lang="en-US" dirty="0"/>
              <a:t>Privileged – special review process, more security</a:t>
            </a:r>
          </a:p>
          <a:p>
            <a:pPr lvl="1" rtl="0" hangingPunct="0"/>
            <a:r>
              <a:rPr lang="en-US" dirty="0"/>
              <a:t>Certified – critical system functions</a:t>
            </a:r>
          </a:p>
          <a:p>
            <a:pPr lvl="1" rtl="0" hangingPunct="0"/>
            <a:r>
              <a:rPr lang="en-US" dirty="0"/>
              <a:t>Plain – some restrictions for APIs</a:t>
            </a:r>
          </a:p>
          <a:p>
            <a:pPr lvl="0"/>
            <a:r>
              <a:rPr lang="en-US" dirty="0"/>
              <a:t>Enforced Content Security Polices</a:t>
            </a:r>
          </a:p>
          <a:p>
            <a:pPr lvl="1" rtl="0" hangingPunct="0"/>
            <a:r>
              <a:rPr lang="en-US" dirty="0"/>
              <a:t>Optional for hosted apps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tIns="41473"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More info</a:t>
            </a:r>
          </a:p>
        </p:txBody>
      </p:sp>
      <p:sp>
        <p:nvSpPr>
          <p:cNvPr id="3" name="Text Placeholder 2"/>
          <p:cNvSpPr txBox="1">
            <a:spLocks noGrp="1"/>
          </p:cNvSpPr>
          <p:nvPr>
            <p:ph type="body" idx="4294967295"/>
          </p:nvPr>
        </p:nvSpPr>
        <p:spPr/>
        <p:txBody>
          <a:bodyPr lIns="82945" tIns="41473" rIns="82945" bIns="41473">
            <a:normAutofit fontScale="85000" lnSpcReduction="10000"/>
          </a:bodyPr>
          <a:lstStyle>
            <a:defPPr marL="432000" lvl="0" indent="-324000">
              <a:spcBef>
                <a:spcPts val="0"/>
              </a:spcBef>
              <a:spcAft>
                <a:spcPts val="1417"/>
              </a:spcAft>
              <a:buSzPct val="45000"/>
              <a:buFont typeface="StarSymbol"/>
              <a:buNone/>
              <a:defRPr lang="en-US" sz="3200" b="0" i="0" u="none" strike="noStrike" kern="1200">
                <a:ln>
                  <a:noFill/>
                </a:ln>
                <a:latin typeface="Arial" pitchFamily="18"/>
                <a:ea typeface="DejaVu Sans" pitchFamily="2"/>
                <a:cs typeface="Lohit Hindi" pitchFamily="2"/>
              </a:defRPr>
            </a:defPPr>
            <a:lvl1pPr marL="432000" lvl="0" indent="-324000">
              <a:spcBef>
                <a:spcPts val="0"/>
              </a:spcBef>
              <a:spcAft>
                <a:spcPts val="1417"/>
              </a:spcAft>
              <a:buSzPct val="45000"/>
              <a:buFont typeface="StarSymbol"/>
              <a:buChar char="●"/>
              <a:defRPr lang="en-US" sz="3200" b="0" i="0" u="none" strike="noStrike" kern="1200">
                <a:ln>
                  <a:noFill/>
                </a:ln>
                <a:latin typeface="Arial" pitchFamily="18"/>
                <a:ea typeface="DejaVu Sans" pitchFamily="2"/>
                <a:cs typeface="Lohit Hindi" pitchFamily="2"/>
              </a:defRPr>
            </a:lvl1pPr>
            <a:lvl2pPr marL="864000" lvl="1" indent="-324000">
              <a:spcBef>
                <a:spcPts val="0"/>
              </a:spcBef>
              <a:spcAft>
                <a:spcPts val="1134"/>
              </a:spcAft>
              <a:buSzPct val="75000"/>
              <a:buFont typeface="StarSymbol"/>
              <a:buChar char="–"/>
              <a:defRPr lang="en-US" sz="2800" b="0" i="0" u="none" strike="noStrike" kern="1200">
                <a:ln>
                  <a:noFill/>
                </a:ln>
                <a:latin typeface="Arial" pitchFamily="18"/>
                <a:ea typeface="DejaVu Sans" pitchFamily="2"/>
                <a:cs typeface="Lohit Hindi" pitchFamily="2"/>
              </a:defRPr>
            </a:lvl2pPr>
            <a:lvl3pPr marL="1295999" lvl="2" indent="-288000">
              <a:spcBef>
                <a:spcPts val="0"/>
              </a:spcBef>
              <a:spcAft>
                <a:spcPts val="850"/>
              </a:spcAft>
              <a:buSzPct val="45000"/>
              <a:buFont typeface="StarSymbol"/>
              <a:buChar char="●"/>
              <a:defRPr lang="en-US" sz="2400" b="0" i="0" u="none" strike="noStrike" kern="1200">
                <a:ln>
                  <a:noFill/>
                </a:ln>
                <a:latin typeface="Arial" pitchFamily="18"/>
                <a:ea typeface="DejaVu Sans"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Arial" pitchFamily="18"/>
                <a:ea typeface="DejaVu Sans"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5pPr>
            <a:lvl6pPr marL="2591999" lvl="5"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6pPr>
            <a:lvl7pPr marL="3023999" lvl="6"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9pPr>
          </a:lstStyle>
          <a:p>
            <a:pPr lvl="0"/>
            <a:r>
              <a:rPr lang="en-US" dirty="0"/>
              <a:t>Firefox OS apps quick start</a:t>
            </a:r>
          </a:p>
          <a:p>
            <a:pPr lvl="1" rtl="0" hangingPunct="0"/>
            <a:r>
              <a:rPr lang="en-US" dirty="0">
                <a:hlinkClick r:id="rId3"/>
              </a:rPr>
              <a:t>https://marketplace.firefox.com/developers/docs/quick_start</a:t>
            </a:r>
          </a:p>
          <a:p>
            <a:pPr lvl="0"/>
            <a:r>
              <a:rPr lang="en-US" dirty="0"/>
              <a:t>Submitting an app to Firefox Marketplace</a:t>
            </a:r>
          </a:p>
          <a:p>
            <a:pPr lvl="1" rtl="0" hangingPunct="0"/>
            <a:r>
              <a:rPr lang="en-US" dirty="0">
                <a:hlinkClick r:id="rId4"/>
              </a:rPr>
              <a:t>https://developer.mozilla.org/en-US/docs/Web/Apps/Publishing/Submitting_an_app</a:t>
            </a:r>
          </a:p>
          <a:p>
            <a:pPr lvl="0"/>
            <a:r>
              <a:rPr lang="en-US" dirty="0"/>
              <a:t>Application submission walkthrough</a:t>
            </a:r>
          </a:p>
          <a:p>
            <a:pPr lvl="1" rtl="0" hangingPunct="0"/>
            <a:r>
              <a:rPr lang="en-US" dirty="0">
                <a:hlinkClick r:id="rId5"/>
              </a:rPr>
              <a:t>http://s.vid.ly/embeded.html?link=8k2n4w&amp;autoplay=false</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Security</a:t>
            </a:r>
            <a:endParaRPr lang="bg-BG"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Secure Architecture</a:t>
            </a:r>
          </a:p>
        </p:txBody>
      </p:sp>
      <p:pic>
        <p:nvPicPr>
          <p:cNvPr id="6" name="Picture 3"/>
          <p:cNvPicPr>
            <a:picLocks noGrp="1" noChangeAspect="1" noChangeArrowheads="1"/>
          </p:cNvPicPr>
          <p:nvPr>
            <p:ph idx="1"/>
          </p:nvPr>
        </p:nvPicPr>
        <p:blipFill>
          <a:blip r:embed="rId3"/>
          <a:srcRect/>
          <a:stretch>
            <a:fillRect/>
          </a:stretch>
        </p:blipFill>
        <p:spPr bwMode="auto">
          <a:xfrm>
            <a:off x="1066800" y="1600200"/>
            <a:ext cx="7162800" cy="5049880"/>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dirty="0"/>
          </a:p>
        </p:txBody>
      </p:sp>
      <p:sp>
        <p:nvSpPr>
          <p:cNvPr id="3" name="Content Placeholder 2"/>
          <p:cNvSpPr>
            <a:spLocks noGrp="1"/>
          </p:cNvSpPr>
          <p:nvPr>
            <p:ph idx="1"/>
          </p:nvPr>
        </p:nvSpPr>
        <p:spPr/>
        <p:txBody>
          <a:bodyPr/>
          <a:lstStyle/>
          <a:p>
            <a:endParaRPr lang="bg-BG"/>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456481" y="273629"/>
            <a:ext cx="8228160" cy="1144921"/>
          </a:xfrm>
          <a:ln/>
        </p:spPr>
        <p:txBody>
          <a:bodyPr tIns="35203"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Secure System Deployment</a:t>
            </a:r>
          </a:p>
        </p:txBody>
      </p:sp>
      <p:sp>
        <p:nvSpPr>
          <p:cNvPr id="4098" name="Rectangle 2"/>
          <p:cNvSpPr>
            <a:spLocks noGrp="1" noChangeArrowheads="1"/>
          </p:cNvSpPr>
          <p:nvPr>
            <p:ph type="body" idx="1"/>
          </p:nvPr>
        </p:nvSpPr>
        <p:spPr>
          <a:xfrm>
            <a:off x="456480" y="1604329"/>
            <a:ext cx="8045280" cy="3977698"/>
          </a:xfrm>
          <a:ln/>
        </p:spPr>
        <p:txBody>
          <a:bodyPr lIns="82945" tIns="41473" rIns="82945" bIns="41473"/>
          <a:lstStyle/>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The original system image is created by a known, trusted source – usually the device OEM – that is responsible for assembling, building, testing, and digitally signing the distribution package.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56481" y="273629"/>
            <a:ext cx="8228160" cy="1144921"/>
          </a:xfrm>
          <a:ln/>
        </p:spPr>
        <p:txBody>
          <a:bodyPr tIns="35203"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Secure System Updates</a:t>
            </a:r>
          </a:p>
        </p:txBody>
      </p:sp>
      <p:sp>
        <p:nvSpPr>
          <p:cNvPr id="5122" name="Rectangle 2"/>
          <p:cNvSpPr>
            <a:spLocks noGrp="1" noChangeArrowheads="1"/>
          </p:cNvSpPr>
          <p:nvPr>
            <p:ph type="body" idx="1"/>
          </p:nvPr>
        </p:nvSpPr>
        <p:spPr>
          <a:xfrm>
            <a:off x="414720" y="1579846"/>
            <a:ext cx="8272079" cy="4439954"/>
          </a:xfrm>
          <a:ln/>
        </p:spPr>
        <p:txBody>
          <a:bodyPr lIns="82945" tIns="41473" rIns="82945" bIns="41473">
            <a:normAutofit fontScale="85000" lnSpcReduction="20000"/>
          </a:bodyPr>
          <a:lstStyle/>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Mozilla recommends and expects that updates are fetched over an SSL connection.</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Strong cryptographic verification is required before installing a firmware package.</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The complete update must be downloaded in a specific and secure location before the update process begins.</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The system must be in a secure state when the update process starts, with no Web apps running.</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The keys must be stored in a secure location on the device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456481" y="273629"/>
            <a:ext cx="8228160" cy="1144921"/>
          </a:xfrm>
          <a:ln/>
        </p:spPr>
        <p:txBody>
          <a:bodyPr tIns="35203"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Trusted and </a:t>
            </a:r>
            <a:r>
              <a:rPr lang="en-US" dirty="0" err="1"/>
              <a:t>Untrusted</a:t>
            </a:r>
            <a:r>
              <a:rPr lang="en-US" dirty="0"/>
              <a:t> Apps</a:t>
            </a:r>
          </a:p>
        </p:txBody>
      </p:sp>
      <p:sp>
        <p:nvSpPr>
          <p:cNvPr id="6146" name="Rectangle 2"/>
          <p:cNvSpPr>
            <a:spLocks noGrp="1" noChangeArrowheads="1"/>
          </p:cNvSpPr>
          <p:nvPr>
            <p:ph type="body" idx="1"/>
          </p:nvPr>
        </p:nvSpPr>
        <p:spPr>
          <a:xfrm>
            <a:off x="456480" y="1604329"/>
            <a:ext cx="8045280" cy="3977698"/>
          </a:xfrm>
          <a:ln/>
        </p:spPr>
        <p:txBody>
          <a:bodyPr lIns="82945" tIns="41473" rIns="82945" bIns="41473"/>
          <a:lstStyle/>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Certified</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Privileged</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Web (everything else)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456481" y="273629"/>
            <a:ext cx="8228160" cy="1144921"/>
          </a:xfrm>
          <a:ln/>
        </p:spPr>
        <p:txBody>
          <a:bodyPr tIns="35203"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Hosted Apps</a:t>
            </a:r>
          </a:p>
        </p:txBody>
      </p:sp>
      <p:sp>
        <p:nvSpPr>
          <p:cNvPr id="7170" name="Rectangle 2"/>
          <p:cNvSpPr>
            <a:spLocks noGrp="1" noChangeArrowheads="1"/>
          </p:cNvSpPr>
          <p:nvPr>
            <p:ph type="body" idx="1"/>
          </p:nvPr>
        </p:nvSpPr>
        <p:spPr>
          <a:xfrm>
            <a:off x="456480" y="1604329"/>
            <a:ext cx="8045280" cy="3977698"/>
          </a:xfrm>
          <a:ln/>
        </p:spPr>
        <p:txBody>
          <a:bodyPr lIns="82945" tIns="41473" rIns="82945" bIns="41473"/>
          <a:lstStyle/>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Located on a web server</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Loaded via HTTP</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56481" y="273629"/>
            <a:ext cx="8228160" cy="1144921"/>
          </a:xfrm>
          <a:ln/>
        </p:spPr>
        <p:txBody>
          <a:bodyPr tIns="35203"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Security Infrastructure</a:t>
            </a:r>
          </a:p>
        </p:txBody>
      </p:sp>
      <p:sp>
        <p:nvSpPr>
          <p:cNvPr id="8194" name="Rectangle 2"/>
          <p:cNvSpPr>
            <a:spLocks noGrp="1" noChangeArrowheads="1"/>
          </p:cNvSpPr>
          <p:nvPr>
            <p:ph type="body" idx="1"/>
          </p:nvPr>
        </p:nvSpPr>
        <p:spPr>
          <a:xfrm>
            <a:off x="456480" y="1604329"/>
            <a:ext cx="8045280" cy="3977698"/>
          </a:xfrm>
          <a:ln/>
        </p:spPr>
        <p:txBody>
          <a:bodyPr lIns="82945" tIns="41473" rIns="82945" bIns="41473"/>
          <a:lstStyle/>
          <a:p>
            <a:endParaRPr lang="bg-BG"/>
          </a:p>
        </p:txBody>
      </p:sp>
      <p:pic>
        <p:nvPicPr>
          <p:cNvPr id="8195" name="Picture 3"/>
          <p:cNvPicPr>
            <a:picLocks noChangeAspect="1" noChangeArrowheads="1"/>
          </p:cNvPicPr>
          <p:nvPr/>
        </p:nvPicPr>
        <p:blipFill>
          <a:blip r:embed="rId3"/>
          <a:srcRect/>
          <a:stretch>
            <a:fillRect/>
          </a:stretch>
        </p:blipFill>
        <p:spPr bwMode="auto">
          <a:xfrm>
            <a:off x="457200" y="1371600"/>
            <a:ext cx="8458560" cy="5106776"/>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ln/>
        </p:spPr>
        <p:txBody>
          <a:bodyPr tIns="35203"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Secure App Update Process</a:t>
            </a:r>
          </a:p>
        </p:txBody>
      </p:sp>
      <p:pic>
        <p:nvPicPr>
          <p:cNvPr id="6" name="Picture 3"/>
          <p:cNvPicPr>
            <a:picLocks noGrp="1" noChangeAspect="1" noChangeArrowheads="1"/>
          </p:cNvPicPr>
          <p:nvPr>
            <p:ph idx="1"/>
          </p:nvPr>
        </p:nvPicPr>
        <p:blipFill>
          <a:blip r:embed="rId3"/>
          <a:srcRect/>
          <a:stretch>
            <a:fillRect/>
          </a:stretch>
        </p:blipFill>
        <p:spPr bwMode="auto">
          <a:xfrm>
            <a:off x="838200" y="3352800"/>
            <a:ext cx="7467600" cy="778034"/>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56481" y="273629"/>
            <a:ext cx="8228160" cy="1144921"/>
          </a:xfrm>
          <a:ln/>
        </p:spPr>
        <p:txBody>
          <a:bodyPr tIns="35203" bIns="41473">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Goals and scope of the Firefox OS system security model</a:t>
            </a:r>
          </a:p>
        </p:txBody>
      </p:sp>
      <p:sp>
        <p:nvSpPr>
          <p:cNvPr id="10242" name="Rectangle 2"/>
          <p:cNvSpPr>
            <a:spLocks noGrp="1" noChangeArrowheads="1"/>
          </p:cNvSpPr>
          <p:nvPr>
            <p:ph type="body" idx="1"/>
          </p:nvPr>
        </p:nvSpPr>
        <p:spPr>
          <a:xfrm>
            <a:off x="456480" y="1604329"/>
            <a:ext cx="8045280" cy="3977698"/>
          </a:xfrm>
          <a:ln/>
        </p:spPr>
        <p:txBody>
          <a:bodyPr lIns="82945" tIns="41473" rIns="82945" bIns="41473">
            <a:normAutofit fontScale="85000" lnSpcReduction="10000"/>
          </a:bodyPr>
          <a:lstStyle/>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Limit and enforce the scope of resources that can be accessed or used by a web application.</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Ensure several layers of security are being correctly used in the operating system.</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Limit and contain the impact of vulnerabilities caused by security bugs, from the </a:t>
            </a:r>
            <a:r>
              <a:rPr lang="en-US" dirty="0" err="1"/>
              <a:t>Gonk</a:t>
            </a:r>
            <a:r>
              <a:rPr lang="en-US" dirty="0"/>
              <a:t> layer.</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Web application permissions and any application related security feature is detailed in the Application Security model.</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456481" y="273629"/>
            <a:ext cx="8228160" cy="1144921"/>
          </a:xfrm>
          <a:ln/>
        </p:spPr>
        <p:txBody>
          <a:bodyPr tIns="35203"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Enforcing permissions</a:t>
            </a:r>
          </a:p>
        </p:txBody>
      </p:sp>
      <p:sp>
        <p:nvSpPr>
          <p:cNvPr id="11266" name="Rectangle 2"/>
          <p:cNvSpPr>
            <a:spLocks noGrp="1" noChangeArrowheads="1"/>
          </p:cNvSpPr>
          <p:nvPr>
            <p:ph type="body" idx="1"/>
          </p:nvPr>
        </p:nvSpPr>
        <p:spPr>
          <a:xfrm>
            <a:off x="456480" y="1604329"/>
            <a:ext cx="8045280" cy="3977698"/>
          </a:xfrm>
          <a:ln/>
        </p:spPr>
        <p:txBody>
          <a:bodyPr lIns="82945" tIns="41473" rIns="82945" bIns="41473">
            <a:normAutofit fontScale="70000" lnSpcReduction="20000"/>
          </a:bodyPr>
          <a:lstStyle/>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The Firefox OS core process, b2g, has very high privileges and has access to most hardware devices.</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Web applications run in a low-privileged content process and only communicate with the b2g core process using IPC, which is implemented using IPDL.</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The content process has no operating system level access to resources.</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Each Web API has one or more associated IPDL protocol declaration file(s) (*.</a:t>
            </a:r>
            <a:r>
              <a:rPr lang="en-US" dirty="0" err="1"/>
              <a:t>ipdl</a:t>
            </a:r>
            <a:r>
              <a:rPr lang="en-US" dirty="0"/>
              <a:t>)</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Firefox OS content processes can only communicate through the IPDL mechanism back to the core process, which will perform actions on behalf of content.</a:t>
            </a:r>
          </a:p>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456481" y="273629"/>
            <a:ext cx="8228160" cy="1144921"/>
          </a:xfrm>
          <a:ln/>
        </p:spPr>
        <p:txBody>
          <a:bodyPr tIns="35203"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Risks</a:t>
            </a:r>
          </a:p>
        </p:txBody>
      </p:sp>
      <p:sp>
        <p:nvSpPr>
          <p:cNvPr id="12290" name="Rectangle 2"/>
          <p:cNvSpPr>
            <a:spLocks noGrp="1" noChangeArrowheads="1"/>
          </p:cNvSpPr>
          <p:nvPr>
            <p:ph type="body" idx="1"/>
          </p:nvPr>
        </p:nvSpPr>
        <p:spPr>
          <a:xfrm>
            <a:off x="456480" y="1604329"/>
            <a:ext cx="8045280" cy="3977698"/>
          </a:xfrm>
          <a:ln/>
        </p:spPr>
        <p:txBody>
          <a:bodyPr lIns="82945" tIns="41473" rIns="82945" bIns="41473">
            <a:normAutofit lnSpcReduction="10000"/>
          </a:bodyPr>
          <a:lstStyle/>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Leak of information when spawning the web application's content process</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Possibility of accessing operating system resources, escalate to the same level of privileges as the b2g process</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Bypassing the content process initialization</a:t>
            </a:r>
          </a:p>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456481" y="273629"/>
            <a:ext cx="8228160" cy="1144921"/>
          </a:xfrm>
          <a:ln/>
        </p:spPr>
        <p:txBody>
          <a:bodyPr tIns="35203"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Secure system updates Risks</a:t>
            </a:r>
          </a:p>
        </p:txBody>
      </p:sp>
      <p:sp>
        <p:nvSpPr>
          <p:cNvPr id="13314" name="Rectangle 2"/>
          <p:cNvSpPr>
            <a:spLocks noGrp="1" noChangeArrowheads="1"/>
          </p:cNvSpPr>
          <p:nvPr>
            <p:ph type="body" idx="1"/>
          </p:nvPr>
        </p:nvSpPr>
        <p:spPr>
          <a:xfrm>
            <a:off x="456481" y="1604329"/>
            <a:ext cx="8583840" cy="5031888"/>
          </a:xfrm>
          <a:ln/>
        </p:spPr>
        <p:txBody>
          <a:bodyPr lIns="82945" tIns="41473" rIns="82945" bIns="41473">
            <a:normAutofit fontScale="70000" lnSpcReduction="20000"/>
          </a:bodyPr>
          <a:lstStyle/>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US" dirty="0"/>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a:t>    Compromised update package data, resulting in an </a:t>
            </a:r>
            <a:r>
              <a:rPr lang="en-US" dirty="0" err="1"/>
              <a:t>untrusted</a:t>
            </a:r>
            <a:r>
              <a:rPr lang="en-US" dirty="0"/>
              <a:t> update package being installed</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a:t>    Compromised update check</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a:t>        User does not see new updates are available</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a:t>        User gets an out of date package as an update, which effectively downgrades the software on the device</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a:t>    System state compromised or unknown during the installation of the update; this may (for example) lead to:</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a:t>        Missing elements during the installation, some of which may be security fixes</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a:t>        Security fixes reverted by the compromised system after upgrade</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a:t>    Vulnerabilities in the update checking mechanism running on the device</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a:t>    Lack of updates or tracking for a software component with a known vulnerability</a:t>
            </a:r>
          </a:p>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US" dirty="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tIns="41473"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Firefox OS Applications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456481" y="273629"/>
            <a:ext cx="8228160" cy="1144921"/>
          </a:xfrm>
          <a:ln/>
        </p:spPr>
        <p:txBody>
          <a:bodyPr tIns="35203"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App types</a:t>
            </a:r>
          </a:p>
        </p:txBody>
      </p:sp>
      <p:sp>
        <p:nvSpPr>
          <p:cNvPr id="14338" name="Rectangle 2"/>
          <p:cNvSpPr>
            <a:spLocks noGrp="1" noChangeArrowheads="1"/>
          </p:cNvSpPr>
          <p:nvPr>
            <p:ph type="body" idx="1"/>
          </p:nvPr>
        </p:nvSpPr>
        <p:spPr>
          <a:xfrm>
            <a:off x="456480" y="1604329"/>
            <a:ext cx="8045280" cy="3977698"/>
          </a:xfrm>
          <a:ln/>
        </p:spPr>
        <p:txBody>
          <a:bodyPr lIns="82945" tIns="41473" rIns="82945" bIns="41473">
            <a:normAutofit fontScale="77500" lnSpcReduction="20000"/>
          </a:bodyPr>
          <a:lstStyle/>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Web Apps: Most third-party apps will be "Web" Apps, which is the default type, and doesn't grant the App any additional permissions besides those already exposed to the web. Web Apps can be installed from any website, without any further verification, but as a</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Privileged Apps: These Apps are allowed to request increased permissions, and as such Privileged Apps must be verified and signed by a Marketplace</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Certified Apps: Certified Apps can currently only be pre-installed on the device.</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456481" y="273629"/>
            <a:ext cx="8228160" cy="1144921"/>
          </a:xfrm>
          <a:ln/>
        </p:spPr>
        <p:txBody>
          <a:bodyPr tIns="35203"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App Installation</a:t>
            </a:r>
          </a:p>
        </p:txBody>
      </p:sp>
      <p:sp>
        <p:nvSpPr>
          <p:cNvPr id="15362" name="Rectangle 2"/>
          <p:cNvSpPr>
            <a:spLocks noGrp="1" noChangeArrowheads="1"/>
          </p:cNvSpPr>
          <p:nvPr>
            <p:ph type="body" idx="1"/>
          </p:nvPr>
        </p:nvSpPr>
        <p:spPr>
          <a:xfrm>
            <a:off x="456480" y="1604329"/>
            <a:ext cx="8045280" cy="3977698"/>
          </a:xfrm>
          <a:ln/>
        </p:spPr>
        <p:txBody>
          <a:bodyPr lIns="82945" tIns="41473" rIns="82945" bIns="41473">
            <a:normAutofit fontScale="77500" lnSpcReduction="20000"/>
          </a:bodyPr>
          <a:lstStyle/>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Hosted apps: Hosted apps are installed by calling </a:t>
            </a:r>
            <a:r>
              <a:rPr lang="en-US" dirty="0" err="1"/>
              <a:t>navigator.mozApps.install</a:t>
            </a:r>
            <a:r>
              <a:rPr lang="en-US" dirty="0"/>
              <a:t>(</a:t>
            </a:r>
            <a:r>
              <a:rPr lang="en-US" dirty="0" err="1"/>
              <a:t>manifestURL</a:t>
            </a:r>
            <a:r>
              <a:rPr lang="en-US" dirty="0"/>
              <a:t>), where </a:t>
            </a:r>
            <a:r>
              <a:rPr lang="en-US" dirty="0" err="1"/>
              <a:t>manifestURL</a:t>
            </a:r>
            <a:r>
              <a:rPr lang="en-US" dirty="0"/>
              <a:t> is a URL that specifies the location of the app. For further details, see Installing Apps.</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Packaged apps: For packaged apps, the main application manifest is stored inside the package itself, so that it can be signed. There is a second "mini-manifest" that is used to start the installation and update process on the marketplace. See Installing Packaged Apps and Packaged apps for more information.</a:t>
            </a:r>
          </a:p>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456481" y="273629"/>
            <a:ext cx="8228160" cy="1144921"/>
          </a:xfrm>
          <a:ln/>
        </p:spPr>
        <p:txBody>
          <a:bodyPr tIns="35203"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Assumptions about users</a:t>
            </a:r>
          </a:p>
        </p:txBody>
      </p:sp>
      <p:sp>
        <p:nvSpPr>
          <p:cNvPr id="16386" name="Rectangle 2"/>
          <p:cNvSpPr>
            <a:spLocks noGrp="1" noChangeArrowheads="1"/>
          </p:cNvSpPr>
          <p:nvPr>
            <p:ph type="body" idx="1"/>
          </p:nvPr>
        </p:nvSpPr>
        <p:spPr>
          <a:xfrm>
            <a:off x="456480" y="1604329"/>
            <a:ext cx="8045280" cy="3977698"/>
          </a:xfrm>
          <a:ln/>
        </p:spPr>
        <p:txBody>
          <a:bodyPr lIns="82945" tIns="41473" rIns="82945" bIns="41473">
            <a:normAutofit fontScale="77500" lnSpcReduction="20000"/>
          </a:bodyPr>
          <a:lstStyle/>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Data transfer is slow, expensive, and intentionally constrained; in other words, we assume that the user has a slow data connection and a limited amount of traffic permitted each month.</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We assume that the user has little or no access to </a:t>
            </a:r>
            <a:r>
              <a:rPr lang="en-US" dirty="0" err="1"/>
              <a:t>WiFi</a:t>
            </a:r>
            <a:r>
              <a:rPr lang="en-US" dirty="0"/>
              <a:t>; most updates will be performed over their cellular data connection.</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Devices are rarely roaming.</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Users keep their data service disabled by default, enabling it only to complete certain transactions.</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Users keep and use multiple SIM cards.</a:t>
            </a:r>
          </a:p>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456481" y="273629"/>
            <a:ext cx="8228160" cy="1144921"/>
          </a:xfrm>
          <a:ln/>
        </p:spPr>
        <p:txBody>
          <a:bodyPr tIns="35203"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Design principles</a:t>
            </a:r>
          </a:p>
        </p:txBody>
      </p:sp>
      <p:sp>
        <p:nvSpPr>
          <p:cNvPr id="17410" name="Rectangle 2"/>
          <p:cNvSpPr>
            <a:spLocks noGrp="1" noChangeArrowheads="1"/>
          </p:cNvSpPr>
          <p:nvPr>
            <p:ph type="body" idx="1"/>
          </p:nvPr>
        </p:nvSpPr>
        <p:spPr>
          <a:xfrm>
            <a:off x="456480" y="1604329"/>
            <a:ext cx="8045280" cy="3977698"/>
          </a:xfrm>
          <a:ln/>
        </p:spPr>
        <p:txBody>
          <a:bodyPr lIns="82945" tIns="41473" rIns="82945" bIns="41473">
            <a:normAutofit fontScale="77500" lnSpcReduction="20000"/>
          </a:bodyPr>
          <a:lstStyle/>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Updates should minimize impact to the user; don't interrupt the user any more than necessary, don't adversely impact their connection speed, and so forth.</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Don't charge the user to update their apps.</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Minimize the consequences of failed updates.</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Support backward compatibility for users who can't update their apps, or aren't able to update them often.</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Avoid presenting users with </a:t>
            </a:r>
            <a:r>
              <a:rPr lang="en-US" dirty="0" err="1"/>
              <a:t>unneccessary</a:t>
            </a:r>
            <a:r>
              <a:rPr lang="en-US" dirty="0"/>
              <a:t> technical details.</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tIns="41473"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Open Web Application</a:t>
            </a:r>
          </a:p>
        </p:txBody>
      </p:sp>
      <p:sp>
        <p:nvSpPr>
          <p:cNvPr id="3" name="Text Placeholder 2"/>
          <p:cNvSpPr txBox="1">
            <a:spLocks noGrp="1"/>
          </p:cNvSpPr>
          <p:nvPr>
            <p:ph type="body" idx="4294967295"/>
          </p:nvPr>
        </p:nvSpPr>
        <p:spPr/>
        <p:txBody>
          <a:bodyPr lIns="82945" tIns="41473" rIns="82945" bIns="41473"/>
          <a:lstStyle>
            <a:defPPr marL="432000" lvl="0" indent="-324000">
              <a:spcBef>
                <a:spcPts val="0"/>
              </a:spcBef>
              <a:spcAft>
                <a:spcPts val="1417"/>
              </a:spcAft>
              <a:buSzPct val="45000"/>
              <a:buFont typeface="StarSymbol"/>
              <a:buNone/>
              <a:defRPr lang="en-US" sz="3200" b="0" i="0" u="none" strike="noStrike" kern="1200">
                <a:ln>
                  <a:noFill/>
                </a:ln>
                <a:latin typeface="Arial" pitchFamily="18"/>
                <a:ea typeface="DejaVu Sans" pitchFamily="2"/>
                <a:cs typeface="Lohit Hindi" pitchFamily="2"/>
              </a:defRPr>
            </a:defPPr>
            <a:lvl1pPr marL="432000" lvl="0" indent="-324000">
              <a:spcBef>
                <a:spcPts val="0"/>
              </a:spcBef>
              <a:spcAft>
                <a:spcPts val="1417"/>
              </a:spcAft>
              <a:buSzPct val="45000"/>
              <a:buFont typeface="StarSymbol"/>
              <a:buChar char="●"/>
              <a:defRPr lang="en-US" sz="3200" b="0" i="0" u="none" strike="noStrike" kern="1200">
                <a:ln>
                  <a:noFill/>
                </a:ln>
                <a:latin typeface="Arial" pitchFamily="18"/>
                <a:ea typeface="DejaVu Sans" pitchFamily="2"/>
                <a:cs typeface="Lohit Hindi" pitchFamily="2"/>
              </a:defRPr>
            </a:lvl1pPr>
            <a:lvl2pPr marL="864000" lvl="1" indent="-324000">
              <a:spcBef>
                <a:spcPts val="0"/>
              </a:spcBef>
              <a:spcAft>
                <a:spcPts val="1134"/>
              </a:spcAft>
              <a:buSzPct val="75000"/>
              <a:buFont typeface="StarSymbol"/>
              <a:buChar char="–"/>
              <a:defRPr lang="en-US" sz="2800" b="0" i="0" u="none" strike="noStrike" kern="1200">
                <a:ln>
                  <a:noFill/>
                </a:ln>
                <a:latin typeface="Arial" pitchFamily="18"/>
                <a:ea typeface="DejaVu Sans" pitchFamily="2"/>
                <a:cs typeface="Lohit Hindi" pitchFamily="2"/>
              </a:defRPr>
            </a:lvl2pPr>
            <a:lvl3pPr marL="1295999" lvl="2" indent="-288000">
              <a:spcBef>
                <a:spcPts val="0"/>
              </a:spcBef>
              <a:spcAft>
                <a:spcPts val="850"/>
              </a:spcAft>
              <a:buSzPct val="45000"/>
              <a:buFont typeface="StarSymbol"/>
              <a:buChar char="●"/>
              <a:defRPr lang="en-US" sz="2400" b="0" i="0" u="none" strike="noStrike" kern="1200">
                <a:ln>
                  <a:noFill/>
                </a:ln>
                <a:latin typeface="Arial" pitchFamily="18"/>
                <a:ea typeface="DejaVu Sans"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Arial" pitchFamily="18"/>
                <a:ea typeface="DejaVu Sans"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5pPr>
            <a:lvl6pPr marL="2591999" lvl="5"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6pPr>
            <a:lvl7pPr marL="3023999" lvl="6"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9pPr>
          </a:lstStyle>
          <a:p>
            <a:pPr lvl="0"/>
            <a:r>
              <a:rPr lang="en-US" dirty="0"/>
              <a:t>What is it?</a:t>
            </a:r>
          </a:p>
          <a:p>
            <a:pPr lvl="1" rtl="0" hangingPunct="0"/>
            <a:r>
              <a:rPr lang="en-US" dirty="0" err="1"/>
              <a:t>HTML+CSS+JavaScript</a:t>
            </a:r>
            <a:endParaRPr lang="en-US" dirty="0"/>
          </a:p>
          <a:p>
            <a:pPr lvl="0"/>
            <a:r>
              <a:rPr lang="en-US" dirty="0"/>
              <a:t>Isn't that </a:t>
            </a:r>
            <a:r>
              <a:rPr lang="en-US" dirty="0" err="1"/>
              <a:t>PhoneGap</a:t>
            </a:r>
            <a:r>
              <a:rPr lang="en-US" dirty="0"/>
              <a:t> 2.0?</a:t>
            </a:r>
          </a:p>
          <a:p>
            <a:pPr lvl="0"/>
            <a:r>
              <a:rPr lang="en-US" dirty="0"/>
              <a:t>Who supports it so far?</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tIns="41473"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The OWA </a:t>
            </a:r>
            <a:r>
              <a:rPr lang="en-US" dirty="0" smtClean="0"/>
              <a:t> APIs</a:t>
            </a:r>
            <a:endParaRPr lang="en-US" dirty="0"/>
          </a:p>
        </p:txBody>
      </p:sp>
      <p:sp>
        <p:nvSpPr>
          <p:cNvPr id="3" name="Text Placeholder 2"/>
          <p:cNvSpPr txBox="1">
            <a:spLocks noGrp="1"/>
          </p:cNvSpPr>
          <p:nvPr>
            <p:ph type="body" idx="4294967295"/>
          </p:nvPr>
        </p:nvSpPr>
        <p:spPr/>
        <p:txBody>
          <a:bodyPr lIns="82945" tIns="41473" rIns="82945" bIns="41473">
            <a:normAutofit fontScale="92500" lnSpcReduction="10000"/>
          </a:bodyPr>
          <a:lstStyle>
            <a:defPPr marL="432000" lvl="0" indent="-324000">
              <a:spcBef>
                <a:spcPts val="0"/>
              </a:spcBef>
              <a:spcAft>
                <a:spcPts val="1417"/>
              </a:spcAft>
              <a:buSzPct val="45000"/>
              <a:buFont typeface="StarSymbol"/>
              <a:buNone/>
              <a:defRPr lang="en-US" sz="3200" b="0" i="0" u="none" strike="noStrike" kern="1200">
                <a:ln>
                  <a:noFill/>
                </a:ln>
                <a:latin typeface="Arial" pitchFamily="18"/>
                <a:ea typeface="DejaVu Sans" pitchFamily="2"/>
                <a:cs typeface="Lohit Hindi" pitchFamily="2"/>
              </a:defRPr>
            </a:defPPr>
            <a:lvl1pPr marL="432000" lvl="0" indent="-324000">
              <a:spcBef>
                <a:spcPts val="0"/>
              </a:spcBef>
              <a:spcAft>
                <a:spcPts val="1417"/>
              </a:spcAft>
              <a:buSzPct val="45000"/>
              <a:buFont typeface="StarSymbol"/>
              <a:buChar char="●"/>
              <a:defRPr lang="en-US" sz="3200" b="0" i="0" u="none" strike="noStrike" kern="1200">
                <a:ln>
                  <a:noFill/>
                </a:ln>
                <a:latin typeface="Arial" pitchFamily="18"/>
                <a:ea typeface="DejaVu Sans" pitchFamily="2"/>
                <a:cs typeface="Lohit Hindi" pitchFamily="2"/>
              </a:defRPr>
            </a:lvl1pPr>
            <a:lvl2pPr marL="864000" lvl="1" indent="-324000">
              <a:spcBef>
                <a:spcPts val="0"/>
              </a:spcBef>
              <a:spcAft>
                <a:spcPts val="1134"/>
              </a:spcAft>
              <a:buSzPct val="75000"/>
              <a:buFont typeface="StarSymbol"/>
              <a:buChar char="–"/>
              <a:defRPr lang="en-US" sz="2800" b="0" i="0" u="none" strike="noStrike" kern="1200">
                <a:ln>
                  <a:noFill/>
                </a:ln>
                <a:latin typeface="Arial" pitchFamily="18"/>
                <a:ea typeface="DejaVu Sans" pitchFamily="2"/>
                <a:cs typeface="Lohit Hindi" pitchFamily="2"/>
              </a:defRPr>
            </a:lvl2pPr>
            <a:lvl3pPr marL="1295999" lvl="2" indent="-288000">
              <a:spcBef>
                <a:spcPts val="0"/>
              </a:spcBef>
              <a:spcAft>
                <a:spcPts val="850"/>
              </a:spcAft>
              <a:buSzPct val="45000"/>
              <a:buFont typeface="StarSymbol"/>
              <a:buChar char="●"/>
              <a:defRPr lang="en-US" sz="2400" b="0" i="0" u="none" strike="noStrike" kern="1200">
                <a:ln>
                  <a:noFill/>
                </a:ln>
                <a:latin typeface="Arial" pitchFamily="18"/>
                <a:ea typeface="DejaVu Sans"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Arial" pitchFamily="18"/>
                <a:ea typeface="DejaVu Sans"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5pPr>
            <a:lvl6pPr marL="2591999" lvl="5"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6pPr>
            <a:lvl7pPr marL="3023999" lvl="6"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9pPr>
          </a:lstStyle>
          <a:p>
            <a:pPr lvl="0"/>
            <a:r>
              <a:rPr lang="en-US" dirty="0" err="1"/>
              <a:t>Geolocation</a:t>
            </a:r>
            <a:endParaRPr lang="en-US" dirty="0"/>
          </a:p>
          <a:p>
            <a:pPr lvl="0"/>
            <a:r>
              <a:rPr lang="en-US" dirty="0"/>
              <a:t>Networks (</a:t>
            </a:r>
            <a:r>
              <a:rPr lang="en-US" dirty="0" err="1"/>
              <a:t>WiFi</a:t>
            </a:r>
            <a:r>
              <a:rPr lang="en-US" dirty="0"/>
              <a:t>, TCP, GSM, Bluetooth...)</a:t>
            </a:r>
          </a:p>
          <a:p>
            <a:pPr lvl="0"/>
            <a:r>
              <a:rPr lang="en-US" dirty="0" err="1"/>
              <a:t>WebPayment</a:t>
            </a:r>
            <a:endParaRPr lang="en-US" dirty="0"/>
          </a:p>
          <a:p>
            <a:pPr lvl="0"/>
            <a:r>
              <a:rPr lang="en-US" dirty="0"/>
              <a:t>Phone operations (Power, Screen, Vibration...)</a:t>
            </a:r>
          </a:p>
          <a:p>
            <a:pPr lvl="0"/>
            <a:r>
              <a:rPr lang="en-US" dirty="0"/>
              <a:t>And many more</a:t>
            </a:r>
          </a:p>
          <a:p>
            <a:pPr lvl="0"/>
            <a:r>
              <a:rPr lang="en-US" dirty="0"/>
              <a:t>Full list at:</a:t>
            </a:r>
          </a:p>
          <a:p>
            <a:pPr lvl="1" rtl="0" hangingPunct="0"/>
            <a:r>
              <a:rPr lang="en-US" dirty="0">
                <a:hlinkClick r:id="rId3"/>
              </a:rPr>
              <a:t>https://wiki.mozilla.org/WebAPI</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tIns="41473"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Manifests</a:t>
            </a:r>
          </a:p>
        </p:txBody>
      </p:sp>
      <p:sp>
        <p:nvSpPr>
          <p:cNvPr id="3" name="Text Placeholder 2"/>
          <p:cNvSpPr txBox="1">
            <a:spLocks noGrp="1"/>
          </p:cNvSpPr>
          <p:nvPr>
            <p:ph type="body" idx="4294967295"/>
          </p:nvPr>
        </p:nvSpPr>
        <p:spPr/>
        <p:txBody>
          <a:bodyPr lIns="82945" tIns="41473" rIns="82945" bIns="41473"/>
          <a:lstStyle>
            <a:defPPr marL="432000" lvl="0" indent="-324000">
              <a:spcBef>
                <a:spcPts val="0"/>
              </a:spcBef>
              <a:spcAft>
                <a:spcPts val="1417"/>
              </a:spcAft>
              <a:buSzPct val="45000"/>
              <a:buFont typeface="StarSymbol"/>
              <a:buNone/>
              <a:defRPr lang="en-US" sz="3200" b="0" i="0" u="none" strike="noStrike" kern="1200">
                <a:ln>
                  <a:noFill/>
                </a:ln>
                <a:latin typeface="Arial" pitchFamily="18"/>
                <a:ea typeface="DejaVu Sans" pitchFamily="2"/>
                <a:cs typeface="Lohit Hindi" pitchFamily="2"/>
              </a:defRPr>
            </a:defPPr>
            <a:lvl1pPr marL="432000" lvl="0" indent="-324000">
              <a:spcBef>
                <a:spcPts val="0"/>
              </a:spcBef>
              <a:spcAft>
                <a:spcPts val="1417"/>
              </a:spcAft>
              <a:buSzPct val="45000"/>
              <a:buFont typeface="StarSymbol"/>
              <a:buChar char="●"/>
              <a:defRPr lang="en-US" sz="3200" b="0" i="0" u="none" strike="noStrike" kern="1200">
                <a:ln>
                  <a:noFill/>
                </a:ln>
                <a:latin typeface="Arial" pitchFamily="18"/>
                <a:ea typeface="DejaVu Sans" pitchFamily="2"/>
                <a:cs typeface="Lohit Hindi" pitchFamily="2"/>
              </a:defRPr>
            </a:lvl1pPr>
            <a:lvl2pPr marL="864000" lvl="1" indent="-324000">
              <a:spcBef>
                <a:spcPts val="0"/>
              </a:spcBef>
              <a:spcAft>
                <a:spcPts val="1134"/>
              </a:spcAft>
              <a:buSzPct val="75000"/>
              <a:buFont typeface="StarSymbol"/>
              <a:buChar char="–"/>
              <a:defRPr lang="en-US" sz="2800" b="0" i="0" u="none" strike="noStrike" kern="1200">
                <a:ln>
                  <a:noFill/>
                </a:ln>
                <a:latin typeface="Arial" pitchFamily="18"/>
                <a:ea typeface="DejaVu Sans" pitchFamily="2"/>
                <a:cs typeface="Lohit Hindi" pitchFamily="2"/>
              </a:defRPr>
            </a:lvl2pPr>
            <a:lvl3pPr marL="1295999" lvl="2" indent="-288000">
              <a:spcBef>
                <a:spcPts val="0"/>
              </a:spcBef>
              <a:spcAft>
                <a:spcPts val="850"/>
              </a:spcAft>
              <a:buSzPct val="45000"/>
              <a:buFont typeface="StarSymbol"/>
              <a:buChar char="●"/>
              <a:defRPr lang="en-US" sz="2400" b="0" i="0" u="none" strike="noStrike" kern="1200">
                <a:ln>
                  <a:noFill/>
                </a:ln>
                <a:latin typeface="Arial" pitchFamily="18"/>
                <a:ea typeface="DejaVu Sans"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Arial" pitchFamily="18"/>
                <a:ea typeface="DejaVu Sans"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5pPr>
            <a:lvl6pPr marL="2591999" lvl="5"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6pPr>
            <a:lvl7pPr marL="3023999" lvl="6"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9pPr>
          </a:lstStyle>
          <a:p>
            <a:pPr lvl="0"/>
            <a:r>
              <a:rPr lang="en-US" dirty="0"/>
              <a:t>The backbone of an application</a:t>
            </a:r>
          </a:p>
          <a:p>
            <a:pPr lvl="0"/>
            <a:r>
              <a:rPr lang="en-US" dirty="0"/>
              <a:t>JSON</a:t>
            </a:r>
          </a:p>
          <a:p>
            <a:pPr lvl="0"/>
            <a:r>
              <a:rPr lang="en-US" dirty="0"/>
              <a:t>Lists the APIs you require</a:t>
            </a:r>
          </a:p>
          <a:p>
            <a:pPr lvl="0"/>
            <a:r>
              <a:rPr lang="en-US" dirty="0"/>
              <a:t>Portable</a:t>
            </a:r>
          </a:p>
          <a:p>
            <a:pPr lvl="0"/>
            <a:r>
              <a:rPr lang="en-US" dirty="0"/>
              <a:t>Full list of fields:</a:t>
            </a:r>
          </a:p>
          <a:p>
            <a:pPr lvl="1" rtl="0" hangingPunct="0"/>
            <a:r>
              <a:rPr lang="en-US" dirty="0">
                <a:hlinkClick r:id="rId3"/>
              </a:rPr>
              <a:t>https://</a:t>
            </a:r>
            <a:r>
              <a:rPr lang="en-US" dirty="0" smtClean="0">
                <a:hlinkClick r:id="rId3"/>
              </a:rPr>
              <a:t>developer.mozilla.org/en-US/docs/Web/Apps/Manifest</a:t>
            </a:r>
            <a:endParaRPr lang="en-US" dirty="0">
              <a:hlinkClick r:id="rId3"/>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tIns="41473"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Minimal manifest</a:t>
            </a:r>
          </a:p>
        </p:txBody>
      </p:sp>
      <p:sp>
        <p:nvSpPr>
          <p:cNvPr id="8" name="Text Placeholder 2"/>
          <p:cNvSpPr txBox="1">
            <a:spLocks/>
          </p:cNvSpPr>
          <p:nvPr/>
        </p:nvSpPr>
        <p:spPr>
          <a:xfrm>
            <a:off x="457171" y="1604840"/>
            <a:ext cx="8382029" cy="5024560"/>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en-US" sz="3200" b="0" i="0" u="none" strike="noStrike" kern="1200">
                <a:ln>
                  <a:noFill/>
                </a:ln>
                <a:latin typeface="Arial" pitchFamily="18"/>
                <a:ea typeface="DejaVu Sans" pitchFamily="2"/>
                <a:cs typeface="Lohit Hindi" pitchFamily="2"/>
              </a:defRPr>
            </a:defPPr>
            <a:lvl1pPr marL="432000" lvl="0" indent="-324000">
              <a:spcBef>
                <a:spcPts val="0"/>
              </a:spcBef>
              <a:spcAft>
                <a:spcPts val="1417"/>
              </a:spcAft>
              <a:buSzPct val="45000"/>
              <a:buFont typeface="StarSymbol"/>
              <a:buChar char="●"/>
              <a:defRPr lang="en-US" sz="3200" b="0" i="0" u="none" strike="noStrike" kern="1200">
                <a:ln>
                  <a:noFill/>
                </a:ln>
                <a:latin typeface="Arial" pitchFamily="18"/>
                <a:ea typeface="DejaVu Sans" pitchFamily="2"/>
                <a:cs typeface="Lohit Hindi" pitchFamily="2"/>
              </a:defRPr>
            </a:lvl1pPr>
            <a:lvl2pPr marL="864000" lvl="1" indent="-324000">
              <a:spcBef>
                <a:spcPts val="0"/>
              </a:spcBef>
              <a:spcAft>
                <a:spcPts val="1134"/>
              </a:spcAft>
              <a:buSzPct val="75000"/>
              <a:buFont typeface="StarSymbol"/>
              <a:buChar char="–"/>
              <a:defRPr lang="en-US" sz="2800" b="0" i="0" u="none" strike="noStrike" kern="1200">
                <a:ln>
                  <a:noFill/>
                </a:ln>
                <a:latin typeface="Arial" pitchFamily="18"/>
                <a:ea typeface="DejaVu Sans" pitchFamily="2"/>
                <a:cs typeface="Lohit Hindi" pitchFamily="2"/>
              </a:defRPr>
            </a:lvl2pPr>
            <a:lvl3pPr marL="1295999" lvl="2" indent="-288000">
              <a:spcBef>
                <a:spcPts val="0"/>
              </a:spcBef>
              <a:spcAft>
                <a:spcPts val="850"/>
              </a:spcAft>
              <a:buSzPct val="45000"/>
              <a:buFont typeface="StarSymbol"/>
              <a:buChar char="●"/>
              <a:defRPr lang="en-US" sz="2400" b="0" i="0" u="none" strike="noStrike" kern="1200">
                <a:ln>
                  <a:noFill/>
                </a:ln>
                <a:latin typeface="Arial" pitchFamily="18"/>
                <a:ea typeface="DejaVu Sans"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Arial" pitchFamily="18"/>
                <a:ea typeface="DejaVu Sans"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5pPr>
            <a:lvl6pPr marL="2591999" lvl="5"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6pPr>
            <a:lvl7pPr marL="3023999" lvl="6"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9pPr>
          </a:lstStyle>
          <a:p>
            <a:pPr>
              <a:buNone/>
            </a:pPr>
            <a:r>
              <a:rPr sz="1300" dirty="0" smtClean="0">
                <a:solidFill>
                  <a:schemeClr val="accent3">
                    <a:lumMod val="40000"/>
                    <a:lumOff val="60000"/>
                  </a:schemeClr>
                </a:solidFill>
                <a:latin typeface="Lucida Console" pitchFamily="49" charset="0"/>
              </a:rPr>
              <a:t>{ </a:t>
            </a:r>
          </a:p>
          <a:p>
            <a:pPr>
              <a:buNone/>
            </a:pPr>
            <a:r>
              <a:rPr sz="1300" dirty="0" smtClean="0">
                <a:solidFill>
                  <a:schemeClr val="accent3">
                    <a:lumMod val="40000"/>
                    <a:lumOff val="60000"/>
                  </a:schemeClr>
                </a:solidFill>
                <a:latin typeface="Lucida Console" pitchFamily="49" charset="0"/>
              </a:rPr>
              <a:t>"name": "My App",</a:t>
            </a:r>
          </a:p>
          <a:p>
            <a:pPr>
              <a:buNone/>
            </a:pPr>
            <a:r>
              <a:rPr sz="1300" dirty="0" smtClean="0">
                <a:solidFill>
                  <a:schemeClr val="accent3">
                    <a:lumMod val="40000"/>
                    <a:lumOff val="60000"/>
                  </a:schemeClr>
                </a:solidFill>
                <a:latin typeface="Lucida Console" pitchFamily="49" charset="0"/>
              </a:rPr>
              <a:t>  "description": "My elevator pitch goes here",</a:t>
            </a:r>
          </a:p>
          <a:p>
            <a:pPr>
              <a:buNone/>
            </a:pPr>
            <a:r>
              <a:rPr sz="1300" dirty="0" smtClean="0">
                <a:solidFill>
                  <a:schemeClr val="accent3">
                    <a:lumMod val="40000"/>
                    <a:lumOff val="60000"/>
                  </a:schemeClr>
                </a:solidFill>
                <a:latin typeface="Lucida Console" pitchFamily="49" charset="0"/>
              </a:rPr>
              <a:t>  "</a:t>
            </a:r>
            <a:r>
              <a:rPr sz="1300" dirty="0" err="1" smtClean="0">
                <a:solidFill>
                  <a:schemeClr val="accent3">
                    <a:lumMod val="40000"/>
                    <a:lumOff val="60000"/>
                  </a:schemeClr>
                </a:solidFill>
                <a:latin typeface="Lucida Console" pitchFamily="49" charset="0"/>
              </a:rPr>
              <a:t>launch_path</a:t>
            </a:r>
            <a:r>
              <a:rPr sz="1300" dirty="0" smtClean="0">
                <a:solidFill>
                  <a:schemeClr val="accent3">
                    <a:lumMod val="40000"/>
                    <a:lumOff val="60000"/>
                  </a:schemeClr>
                </a:solidFill>
                <a:latin typeface="Lucida Console" pitchFamily="49" charset="0"/>
              </a:rPr>
              <a:t>": "/",</a:t>
            </a:r>
          </a:p>
          <a:p>
            <a:pPr>
              <a:buNone/>
            </a:pPr>
            <a:r>
              <a:rPr sz="1300" dirty="0" smtClean="0">
                <a:solidFill>
                  <a:schemeClr val="accent3">
                    <a:lumMod val="40000"/>
                    <a:lumOff val="60000"/>
                  </a:schemeClr>
                </a:solidFill>
                <a:latin typeface="Lucida Console" pitchFamily="49" charset="0"/>
              </a:rPr>
              <a:t>  "icons": {</a:t>
            </a:r>
          </a:p>
          <a:p>
            <a:pPr>
              <a:buNone/>
            </a:pPr>
            <a:r>
              <a:rPr sz="1300" dirty="0" smtClean="0">
                <a:solidFill>
                  <a:schemeClr val="accent3">
                    <a:lumMod val="40000"/>
                    <a:lumOff val="60000"/>
                  </a:schemeClr>
                </a:solidFill>
                <a:latin typeface="Lucida Console" pitchFamily="49" charset="0"/>
              </a:rPr>
              <a:t>    "128": "/</a:t>
            </a:r>
            <a:r>
              <a:rPr sz="1300" dirty="0" err="1" smtClean="0">
                <a:solidFill>
                  <a:schemeClr val="accent3">
                    <a:lumMod val="40000"/>
                    <a:lumOff val="60000"/>
                  </a:schemeClr>
                </a:solidFill>
                <a:latin typeface="Lucida Console" pitchFamily="49" charset="0"/>
              </a:rPr>
              <a:t>img</a:t>
            </a:r>
            <a:r>
              <a:rPr sz="1300" dirty="0" smtClean="0">
                <a:solidFill>
                  <a:schemeClr val="accent3">
                    <a:lumMod val="40000"/>
                    <a:lumOff val="60000"/>
                  </a:schemeClr>
                </a:solidFill>
                <a:latin typeface="Lucida Console" pitchFamily="49" charset="0"/>
              </a:rPr>
              <a:t>/icon-128.png"</a:t>
            </a:r>
          </a:p>
          <a:p>
            <a:pPr>
              <a:buNone/>
            </a:pPr>
            <a:r>
              <a:rPr sz="1300" dirty="0" smtClean="0">
                <a:solidFill>
                  <a:schemeClr val="accent3">
                    <a:lumMod val="40000"/>
                    <a:lumOff val="60000"/>
                  </a:schemeClr>
                </a:solidFill>
                <a:latin typeface="Lucida Console" pitchFamily="49" charset="0"/>
              </a:rPr>
              <a:t>  },</a:t>
            </a:r>
          </a:p>
          <a:p>
            <a:pPr>
              <a:buNone/>
            </a:pPr>
            <a:r>
              <a:rPr sz="1300" dirty="0" smtClean="0">
                <a:solidFill>
                  <a:schemeClr val="accent3">
                    <a:lumMod val="40000"/>
                    <a:lumOff val="60000"/>
                  </a:schemeClr>
                </a:solidFill>
                <a:latin typeface="Lucida Console" pitchFamily="49" charset="0"/>
              </a:rPr>
              <a:t>  "developer": {</a:t>
            </a:r>
          </a:p>
          <a:p>
            <a:pPr>
              <a:buNone/>
            </a:pPr>
            <a:r>
              <a:rPr sz="1300" dirty="0" smtClean="0">
                <a:solidFill>
                  <a:schemeClr val="accent3">
                    <a:lumMod val="40000"/>
                    <a:lumOff val="60000"/>
                  </a:schemeClr>
                </a:solidFill>
                <a:latin typeface="Lucida Console" pitchFamily="49" charset="0"/>
              </a:rPr>
              <a:t>    "name": "Your name or organization",</a:t>
            </a:r>
          </a:p>
          <a:p>
            <a:pPr>
              <a:buNone/>
            </a:pPr>
            <a:r>
              <a:rPr sz="1300" dirty="0" smtClean="0">
                <a:solidFill>
                  <a:schemeClr val="accent3">
                    <a:lumMod val="40000"/>
                    <a:lumOff val="60000"/>
                  </a:schemeClr>
                </a:solidFill>
                <a:latin typeface="Lucida Console" pitchFamily="49" charset="0"/>
              </a:rPr>
              <a:t>    "</a:t>
            </a:r>
            <a:r>
              <a:rPr sz="1300" dirty="0" err="1" smtClean="0">
                <a:solidFill>
                  <a:schemeClr val="accent3">
                    <a:lumMod val="40000"/>
                    <a:lumOff val="60000"/>
                  </a:schemeClr>
                </a:solidFill>
                <a:latin typeface="Lucida Console" pitchFamily="49" charset="0"/>
              </a:rPr>
              <a:t>url</a:t>
            </a:r>
            <a:r>
              <a:rPr sz="1300" dirty="0" smtClean="0">
                <a:solidFill>
                  <a:schemeClr val="accent3">
                    <a:lumMod val="40000"/>
                    <a:lumOff val="60000"/>
                  </a:schemeClr>
                </a:solidFill>
                <a:latin typeface="Lucida Console" pitchFamily="49" charset="0"/>
              </a:rPr>
              <a:t>": "http://your-homepage-here.org"</a:t>
            </a:r>
          </a:p>
          <a:p>
            <a:pPr>
              <a:buNone/>
            </a:pPr>
            <a:r>
              <a:rPr sz="1300" dirty="0" smtClean="0">
                <a:solidFill>
                  <a:schemeClr val="accent3">
                    <a:lumMod val="40000"/>
                    <a:lumOff val="60000"/>
                  </a:schemeClr>
                </a:solidFill>
                <a:latin typeface="Lucida Console" pitchFamily="49" charset="0"/>
              </a:rPr>
              <a:t>  },</a:t>
            </a:r>
          </a:p>
          <a:p>
            <a:pPr>
              <a:buNone/>
            </a:pPr>
            <a:r>
              <a:rPr sz="1300" dirty="0" smtClean="0">
                <a:solidFill>
                  <a:schemeClr val="accent3">
                    <a:lumMod val="40000"/>
                    <a:lumOff val="60000"/>
                  </a:schemeClr>
                </a:solidFill>
                <a:latin typeface="Lucida Console" pitchFamily="49" charset="0"/>
              </a:rPr>
              <a:t>  "</a:t>
            </a:r>
            <a:r>
              <a:rPr sz="1300" dirty="0" err="1" smtClean="0">
                <a:solidFill>
                  <a:schemeClr val="accent3">
                    <a:lumMod val="40000"/>
                    <a:lumOff val="60000"/>
                  </a:schemeClr>
                </a:solidFill>
                <a:latin typeface="Lucida Console" pitchFamily="49" charset="0"/>
              </a:rPr>
              <a:t>default_locale</a:t>
            </a:r>
            <a:r>
              <a:rPr sz="1300" dirty="0" smtClean="0">
                <a:solidFill>
                  <a:schemeClr val="accent3">
                    <a:lumMod val="40000"/>
                    <a:lumOff val="60000"/>
                  </a:schemeClr>
                </a:solidFill>
                <a:latin typeface="Lucida Console" pitchFamily="49" charset="0"/>
              </a:rPr>
              <a:t>": "en"</a:t>
            </a:r>
          </a:p>
          <a:p>
            <a:pPr>
              <a:buNone/>
            </a:pPr>
            <a:r>
              <a:rPr sz="1300" dirty="0" smtClean="0">
                <a:solidFill>
                  <a:schemeClr val="accent3">
                    <a:lumMod val="40000"/>
                    <a:lumOff val="60000"/>
                  </a:schemeClr>
                </a:solidFill>
                <a:latin typeface="Lucida Console" pitchFamily="49" charset="0"/>
              </a:rPr>
              <a:t>}</a:t>
            </a:r>
          </a:p>
          <a:p>
            <a:pPr marL="391867" indent="-293900" defTabSz="829452" hangingPunct="0">
              <a:spcAft>
                <a:spcPts val="1285"/>
              </a:spcAft>
              <a:defRPr/>
            </a:pPr>
            <a:endParaRPr sz="2500" dirty="0" smtClean="0">
              <a:solidFill>
                <a:sysClr val="windowText" lastClr="000000"/>
              </a:solidFill>
              <a:hlinkClick r:id="rId3"/>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tIns="41473"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Origins</a:t>
            </a:r>
          </a:p>
        </p:txBody>
      </p:sp>
      <p:sp>
        <p:nvSpPr>
          <p:cNvPr id="3" name="Text Placeholder 2"/>
          <p:cNvSpPr txBox="1">
            <a:spLocks noGrp="1"/>
          </p:cNvSpPr>
          <p:nvPr>
            <p:ph type="body" idx="4294967295"/>
          </p:nvPr>
        </p:nvSpPr>
        <p:spPr/>
        <p:txBody>
          <a:bodyPr lIns="82945" tIns="41473" rIns="82945" bIns="41473">
            <a:normAutofit lnSpcReduction="10000"/>
          </a:bodyPr>
          <a:lstStyle>
            <a:defPPr marL="432000" lvl="0" indent="-324000">
              <a:spcBef>
                <a:spcPts val="0"/>
              </a:spcBef>
              <a:spcAft>
                <a:spcPts val="1417"/>
              </a:spcAft>
              <a:buSzPct val="45000"/>
              <a:buFont typeface="StarSymbol"/>
              <a:buNone/>
              <a:defRPr lang="en-US" sz="3200" b="0" i="0" u="none" strike="noStrike" kern="1200">
                <a:ln>
                  <a:noFill/>
                </a:ln>
                <a:latin typeface="Arial" pitchFamily="18"/>
                <a:ea typeface="DejaVu Sans" pitchFamily="2"/>
                <a:cs typeface="Lohit Hindi" pitchFamily="2"/>
              </a:defRPr>
            </a:defPPr>
            <a:lvl1pPr marL="432000" lvl="0" indent="-324000">
              <a:spcBef>
                <a:spcPts val="0"/>
              </a:spcBef>
              <a:spcAft>
                <a:spcPts val="1417"/>
              </a:spcAft>
              <a:buSzPct val="45000"/>
              <a:buFont typeface="StarSymbol"/>
              <a:buChar char="●"/>
              <a:defRPr lang="en-US" sz="3200" b="0" i="0" u="none" strike="noStrike" kern="1200">
                <a:ln>
                  <a:noFill/>
                </a:ln>
                <a:latin typeface="Arial" pitchFamily="18"/>
                <a:ea typeface="DejaVu Sans" pitchFamily="2"/>
                <a:cs typeface="Lohit Hindi" pitchFamily="2"/>
              </a:defRPr>
            </a:lvl1pPr>
            <a:lvl2pPr marL="864000" lvl="1" indent="-324000">
              <a:spcBef>
                <a:spcPts val="0"/>
              </a:spcBef>
              <a:spcAft>
                <a:spcPts val="1134"/>
              </a:spcAft>
              <a:buSzPct val="75000"/>
              <a:buFont typeface="StarSymbol"/>
              <a:buChar char="–"/>
              <a:defRPr lang="en-US" sz="2800" b="0" i="0" u="none" strike="noStrike" kern="1200">
                <a:ln>
                  <a:noFill/>
                </a:ln>
                <a:latin typeface="Arial" pitchFamily="18"/>
                <a:ea typeface="DejaVu Sans" pitchFamily="2"/>
                <a:cs typeface="Lohit Hindi" pitchFamily="2"/>
              </a:defRPr>
            </a:lvl2pPr>
            <a:lvl3pPr marL="1295999" lvl="2" indent="-288000">
              <a:spcBef>
                <a:spcPts val="0"/>
              </a:spcBef>
              <a:spcAft>
                <a:spcPts val="850"/>
              </a:spcAft>
              <a:buSzPct val="45000"/>
              <a:buFont typeface="StarSymbol"/>
              <a:buChar char="●"/>
              <a:defRPr lang="en-US" sz="2400" b="0" i="0" u="none" strike="noStrike" kern="1200">
                <a:ln>
                  <a:noFill/>
                </a:ln>
                <a:latin typeface="Arial" pitchFamily="18"/>
                <a:ea typeface="DejaVu Sans"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Arial" pitchFamily="18"/>
                <a:ea typeface="DejaVu Sans"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5pPr>
            <a:lvl6pPr marL="2591999" lvl="5"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6pPr>
            <a:lvl7pPr marL="3023999" lvl="6"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9pPr>
          </a:lstStyle>
          <a:p>
            <a:pPr lvl="0"/>
            <a:r>
              <a:rPr lang="en-US" dirty="0"/>
              <a:t>Origin – protocol + domain + port</a:t>
            </a:r>
          </a:p>
          <a:p>
            <a:pPr lvl="0"/>
            <a:r>
              <a:rPr lang="en-US" dirty="0"/>
              <a:t>Manifest </a:t>
            </a:r>
            <a:r>
              <a:rPr lang="en-US" b="1" dirty="0"/>
              <a:t>must</a:t>
            </a:r>
            <a:r>
              <a:rPr lang="en-US" dirty="0"/>
              <a:t> have the same origin as the application</a:t>
            </a:r>
          </a:p>
          <a:p>
            <a:pPr lvl="0"/>
            <a:r>
              <a:rPr lang="en-US" dirty="0"/>
              <a:t>One application per origin</a:t>
            </a:r>
          </a:p>
          <a:p>
            <a:pPr lvl="0"/>
            <a:r>
              <a:rPr lang="en-US" dirty="0"/>
              <a:t>HTML files can come from the origin only</a:t>
            </a:r>
          </a:p>
          <a:p>
            <a:pPr lvl="0"/>
            <a:r>
              <a:rPr lang="en-US" dirty="0"/>
              <a:t>JavaScript, CSS or images can still come from outer sources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tIns="41473"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Marketplaces</a:t>
            </a:r>
          </a:p>
        </p:txBody>
      </p:sp>
      <p:sp>
        <p:nvSpPr>
          <p:cNvPr id="3" name="Text Placeholder 2"/>
          <p:cNvSpPr txBox="1">
            <a:spLocks noGrp="1"/>
          </p:cNvSpPr>
          <p:nvPr>
            <p:ph type="body" idx="4294967295"/>
          </p:nvPr>
        </p:nvSpPr>
        <p:spPr/>
        <p:txBody>
          <a:bodyPr lIns="82945" tIns="41473" rIns="82945" bIns="41473"/>
          <a:lstStyle>
            <a:defPPr marL="432000" lvl="0" indent="-324000">
              <a:spcBef>
                <a:spcPts val="0"/>
              </a:spcBef>
              <a:spcAft>
                <a:spcPts val="1417"/>
              </a:spcAft>
              <a:buSzPct val="45000"/>
              <a:buFont typeface="StarSymbol"/>
              <a:buNone/>
              <a:defRPr lang="en-US" sz="3200" b="0" i="0" u="none" strike="noStrike" kern="1200">
                <a:ln>
                  <a:noFill/>
                </a:ln>
                <a:latin typeface="Arial" pitchFamily="18"/>
                <a:ea typeface="DejaVu Sans" pitchFamily="2"/>
                <a:cs typeface="Lohit Hindi" pitchFamily="2"/>
              </a:defRPr>
            </a:defPPr>
            <a:lvl1pPr marL="432000" lvl="0" indent="-324000">
              <a:spcBef>
                <a:spcPts val="0"/>
              </a:spcBef>
              <a:spcAft>
                <a:spcPts val="1417"/>
              </a:spcAft>
              <a:buSzPct val="45000"/>
              <a:buFont typeface="StarSymbol"/>
              <a:buChar char="●"/>
              <a:defRPr lang="en-US" sz="3200" b="0" i="0" u="none" strike="noStrike" kern="1200">
                <a:ln>
                  <a:noFill/>
                </a:ln>
                <a:latin typeface="Arial" pitchFamily="18"/>
                <a:ea typeface="DejaVu Sans" pitchFamily="2"/>
                <a:cs typeface="Lohit Hindi" pitchFamily="2"/>
              </a:defRPr>
            </a:lvl1pPr>
            <a:lvl2pPr marL="864000" lvl="1" indent="-324000">
              <a:spcBef>
                <a:spcPts val="0"/>
              </a:spcBef>
              <a:spcAft>
                <a:spcPts val="1134"/>
              </a:spcAft>
              <a:buSzPct val="75000"/>
              <a:buFont typeface="StarSymbol"/>
              <a:buChar char="–"/>
              <a:defRPr lang="en-US" sz="2800" b="0" i="0" u="none" strike="noStrike" kern="1200">
                <a:ln>
                  <a:noFill/>
                </a:ln>
                <a:latin typeface="Arial" pitchFamily="18"/>
                <a:ea typeface="DejaVu Sans" pitchFamily="2"/>
                <a:cs typeface="Lohit Hindi" pitchFamily="2"/>
              </a:defRPr>
            </a:lvl2pPr>
            <a:lvl3pPr marL="1295999" lvl="2" indent="-288000">
              <a:spcBef>
                <a:spcPts val="0"/>
              </a:spcBef>
              <a:spcAft>
                <a:spcPts val="850"/>
              </a:spcAft>
              <a:buSzPct val="45000"/>
              <a:buFont typeface="StarSymbol"/>
              <a:buChar char="●"/>
              <a:defRPr lang="en-US" sz="2400" b="0" i="0" u="none" strike="noStrike" kern="1200">
                <a:ln>
                  <a:noFill/>
                </a:ln>
                <a:latin typeface="Arial" pitchFamily="18"/>
                <a:ea typeface="DejaVu Sans"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Arial" pitchFamily="18"/>
                <a:ea typeface="DejaVu Sans"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5pPr>
            <a:lvl6pPr marL="2591999" lvl="5"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6pPr>
            <a:lvl7pPr marL="3023999" lvl="6"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9pPr>
          </a:lstStyle>
          <a:p>
            <a:pPr lvl="0"/>
            <a:r>
              <a:rPr lang="en-US" dirty="0"/>
              <a:t>Much like Google Play or Apple store</a:t>
            </a:r>
          </a:p>
          <a:p>
            <a:pPr lvl="0"/>
            <a:r>
              <a:rPr lang="en-US" dirty="0"/>
              <a:t>OWA standard – designed to remove restrictions from deployment</a:t>
            </a:r>
          </a:p>
          <a:p>
            <a:pPr lvl="0"/>
            <a:r>
              <a:rPr lang="en-US" dirty="0"/>
              <a:t>Currently: Firefox Marketplace</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echnic">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0</TotalTime>
  <Words>1257</Words>
  <Application>Microsoft Office PowerPoint</Application>
  <PresentationFormat>On-screen Show (4:3)</PresentationFormat>
  <Paragraphs>184</Paragraphs>
  <Slides>33</Slides>
  <Notes>30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Technic</vt:lpstr>
      <vt:lpstr>Firefox OS </vt:lpstr>
      <vt:lpstr>Slide 2</vt:lpstr>
      <vt:lpstr>Firefox OS Applications</vt:lpstr>
      <vt:lpstr>Open Web Application</vt:lpstr>
      <vt:lpstr>The OWA  APIs</vt:lpstr>
      <vt:lpstr>Manifests</vt:lpstr>
      <vt:lpstr>Minimal manifest</vt:lpstr>
      <vt:lpstr>Origins</vt:lpstr>
      <vt:lpstr>Marketplaces</vt:lpstr>
      <vt:lpstr>Applications</vt:lpstr>
      <vt:lpstr>For Web developers</vt:lpstr>
      <vt:lpstr>For mobile developers</vt:lpstr>
      <vt:lpstr>Installing applications</vt:lpstr>
      <vt:lpstr>Deploying applications</vt:lpstr>
      <vt:lpstr>Publishing hosted applications</vt:lpstr>
      <vt:lpstr>Publishing packaged applications</vt:lpstr>
      <vt:lpstr>More info</vt:lpstr>
      <vt:lpstr>Security</vt:lpstr>
      <vt:lpstr>Secure Architecture</vt:lpstr>
      <vt:lpstr>Secure System Deployment</vt:lpstr>
      <vt:lpstr>Secure System Updates</vt:lpstr>
      <vt:lpstr>Trusted and Untrusted Apps</vt:lpstr>
      <vt:lpstr>Hosted Apps</vt:lpstr>
      <vt:lpstr>Security Infrastructure</vt:lpstr>
      <vt:lpstr>Secure App Update Process</vt:lpstr>
      <vt:lpstr>Goals and scope of the Firefox OS system security model</vt:lpstr>
      <vt:lpstr>Enforcing permissions</vt:lpstr>
      <vt:lpstr>Risks</vt:lpstr>
      <vt:lpstr>Secure system updates Risks</vt:lpstr>
      <vt:lpstr>App types</vt:lpstr>
      <vt:lpstr>App Installation</vt:lpstr>
      <vt:lpstr>Assumptions about users</vt:lpstr>
      <vt:lpstr>Design principles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Firefox OS </dc:title>
  <dc:creator>Georgi</dc:creator>
  <cp:lastModifiedBy>Georgi</cp:lastModifiedBy>
  <cp:revision>1</cp:revision>
  <dcterms:created xsi:type="dcterms:W3CDTF">2006-08-16T00:00:00Z</dcterms:created>
  <dcterms:modified xsi:type="dcterms:W3CDTF">2013-05-28T22:20:23Z</dcterms:modified>
</cp:coreProperties>
</file>