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0DBE-573D-4833-875C-6FE1484F7139}" type="datetimeFigureOut">
              <a:rPr lang="pl-PL" smtClean="0"/>
              <a:pPr/>
              <a:t>2011-10-24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1792-6D21-4EA5-AB64-6A667A2AB41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ytuł 1"/>
          <p:cNvSpPr>
            <a:spLocks noGrp="1"/>
          </p:cNvSpPr>
          <p:nvPr>
            <p:ph type="ctrTitle"/>
          </p:nvPr>
        </p:nvSpPr>
        <p:spPr>
          <a:xfrm>
            <a:off x="684213" y="303909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l-PL" sz="2700" dirty="0" smtClean="0"/>
              <a:t>Odcinek czwarty, w którym pojawia się…</a:t>
            </a:r>
            <a:br>
              <a:rPr lang="pl-PL" sz="2700" dirty="0" smtClean="0"/>
            </a:b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3200" b="1" dirty="0" smtClean="0"/>
              <a:t>PROCES DECYZYJNY I </a:t>
            </a:r>
            <a:br>
              <a:rPr lang="pl-PL" sz="3200" b="1" dirty="0" smtClean="0"/>
            </a:br>
            <a:r>
              <a:rPr lang="pl-PL" sz="3200" b="1" dirty="0" smtClean="0"/>
              <a:t/>
            </a:r>
            <a:br>
              <a:rPr lang="pl-PL" sz="3200" b="1" dirty="0" smtClean="0"/>
            </a:br>
            <a:r>
              <a:rPr lang="pl-PL" sz="3200" b="1" dirty="0" smtClean="0"/>
              <a:t>NARZĘDZIA GO WSPOMAGAJĄCE</a:t>
            </a:r>
            <a:br>
              <a:rPr lang="pl-PL" sz="3200" b="1" dirty="0" smtClean="0"/>
            </a:br>
            <a:r>
              <a:rPr lang="pl-PL" sz="3200" b="1" dirty="0" smtClean="0"/>
              <a:t/>
            </a:r>
            <a:br>
              <a:rPr lang="pl-PL" sz="3200" b="1" dirty="0" smtClean="0"/>
            </a:br>
            <a:r>
              <a:rPr lang="pl-PL" sz="3200" b="1" dirty="0" smtClean="0"/>
              <a:t/>
            </a:r>
            <a:br>
              <a:rPr lang="pl-PL" sz="3200" b="1" dirty="0" smtClean="0"/>
            </a:br>
            <a:r>
              <a:rPr lang="pl-PL" sz="2700" dirty="0" smtClean="0"/>
              <a:t>24.10.11</a:t>
            </a:r>
          </a:p>
        </p:txBody>
      </p:sp>
      <p:sp>
        <p:nvSpPr>
          <p:cNvPr id="6" name="Prostokąt 5"/>
          <p:cNvSpPr/>
          <p:nvPr/>
        </p:nvSpPr>
        <p:spPr>
          <a:xfrm>
            <a:off x="179388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323850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468313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5" name="Picture 11" descr="http://acs.pjwstk.edu.pl/grafika/pj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404813"/>
            <a:ext cx="12969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Modele prognozowania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r>
              <a:rPr lang="pl-PL" sz="2000" dirty="0" smtClean="0"/>
              <a:t>służą one do podejmowania decyzji przyszłościowych. </a:t>
            </a:r>
          </a:p>
          <a:p>
            <a:endParaRPr lang="pl-PL" sz="2000" dirty="0" smtClean="0"/>
          </a:p>
          <a:p>
            <a:r>
              <a:rPr lang="pl-PL" sz="2000" b="1" dirty="0" smtClean="0"/>
              <a:t>podstawą</a:t>
            </a:r>
            <a:r>
              <a:rPr lang="pl-PL" sz="2000" dirty="0" smtClean="0"/>
              <a:t> tych decyzji jest </a:t>
            </a:r>
            <a:r>
              <a:rPr lang="pl-PL" sz="2000" b="1" dirty="0" smtClean="0"/>
              <a:t>określenie czy w przyszłości badana wielkość będzie kształtować się korzystnie czy też nie</a:t>
            </a:r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 smtClean="0"/>
              <a:t>są istotnym elementem podejmowania </a:t>
            </a:r>
            <a:r>
              <a:rPr lang="pl-PL" sz="2000" b="1" dirty="0" smtClean="0"/>
              <a:t>decyzji planistycznych </a:t>
            </a:r>
            <a:r>
              <a:rPr lang="pl-PL" sz="2000" dirty="0" smtClean="0"/>
              <a:t>i to zarówno </a:t>
            </a:r>
            <a:r>
              <a:rPr lang="pl-PL" sz="2000" b="1" dirty="0" smtClean="0"/>
              <a:t>krótkoterminowych</a:t>
            </a:r>
            <a:r>
              <a:rPr lang="pl-PL" sz="2000" dirty="0" smtClean="0"/>
              <a:t> jak i </a:t>
            </a:r>
            <a:r>
              <a:rPr lang="pl-PL" sz="2000" b="1" dirty="0" smtClean="0"/>
              <a:t>długoterminowych</a:t>
            </a:r>
            <a:r>
              <a:rPr lang="pl-PL" sz="2000" dirty="0" smtClean="0"/>
              <a:t>.</a:t>
            </a:r>
          </a:p>
          <a:p>
            <a:endParaRPr lang="pl-PL" sz="2000" dirty="0" smtClean="0"/>
          </a:p>
          <a:p>
            <a:r>
              <a:rPr lang="pl-PL" sz="2000" dirty="0" smtClean="0"/>
              <a:t>stosowane są zarówno </a:t>
            </a:r>
            <a:r>
              <a:rPr lang="pl-PL" sz="2000" b="1" dirty="0" smtClean="0"/>
              <a:t>przez małe jak i duże organizacje</a:t>
            </a:r>
          </a:p>
          <a:p>
            <a:endParaRPr lang="pl-PL" sz="2000" dirty="0" smtClean="0"/>
          </a:p>
          <a:p>
            <a:r>
              <a:rPr lang="pl-PL" sz="2000" dirty="0" smtClean="0"/>
              <a:t>Wykorzystywane są </a:t>
            </a:r>
            <a:r>
              <a:rPr lang="pl-PL" sz="2000" b="1" dirty="0" smtClean="0"/>
              <a:t>do planowania strategicznego </a:t>
            </a:r>
            <a:r>
              <a:rPr lang="pl-PL" sz="2000" dirty="0" smtClean="0"/>
              <a:t>a szczególnie do budowy </a:t>
            </a:r>
            <a:r>
              <a:rPr lang="pl-PL" sz="2000" b="1" dirty="0" smtClean="0"/>
              <a:t>biznes planów</a:t>
            </a:r>
          </a:p>
          <a:p>
            <a:endParaRPr lang="pl-PL" sz="2000" dirty="0" smtClean="0"/>
          </a:p>
          <a:p>
            <a:r>
              <a:rPr lang="pl-PL" sz="2000" dirty="0" smtClean="0"/>
              <a:t>Najprostszym narzędziem  jest </a:t>
            </a:r>
            <a:r>
              <a:rPr lang="pl-PL" sz="2000" b="1" u="sng" dirty="0" smtClean="0"/>
              <a:t>analiza szeregów czasowych</a:t>
            </a:r>
            <a:endParaRPr lang="pl-PL" sz="2000" b="1" dirty="0"/>
          </a:p>
        </p:txBody>
      </p:sp>
      <p:sp>
        <p:nvSpPr>
          <p:cNvPr id="4" name="Prostokąt 3"/>
          <p:cNvSpPr/>
          <p:nvPr/>
        </p:nvSpPr>
        <p:spPr>
          <a:xfrm>
            <a:off x="107504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966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96429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4237931"/>
          </a:xfrm>
        </p:spPr>
        <p:txBody>
          <a:bodyPr/>
          <a:lstStyle/>
          <a:p>
            <a:pPr>
              <a:buNone/>
            </a:pPr>
            <a:r>
              <a:rPr lang="pl-PL" sz="2800" b="1" dirty="0" smtClean="0"/>
              <a:t>Opisowy model ekonometryczny</a:t>
            </a:r>
          </a:p>
          <a:p>
            <a:pPr>
              <a:buNone/>
            </a:pPr>
            <a:endParaRPr lang="pl-PL" dirty="0" smtClean="0"/>
          </a:p>
          <a:p>
            <a:pPr algn="just">
              <a:buNone/>
            </a:pPr>
            <a:r>
              <a:rPr lang="pl-PL" sz="2500" dirty="0" smtClean="0"/>
              <a:t>- jest układem równań a w szczególnym przypadku równaniem, które w sposób przybliżony przedstawia zasadnicze powiązanie ilościowe występujące między rozpatrywanymi zjawiskami ekonomicznymi.</a:t>
            </a:r>
            <a:endParaRPr lang="pl-PL" sz="2500" dirty="0"/>
          </a:p>
        </p:txBody>
      </p:sp>
      <p:sp>
        <p:nvSpPr>
          <p:cNvPr id="4" name="Prostokąt 3"/>
          <p:cNvSpPr/>
          <p:nvPr/>
        </p:nvSpPr>
        <p:spPr>
          <a:xfrm>
            <a:off x="35496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79958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24421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Warto móc powiedzieć… ”hm, słyszałem”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43608" y="2060848"/>
            <a:ext cx="7643192" cy="40653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700" b="1" dirty="0" smtClean="0"/>
              <a:t>Model tendencji rozwojowej </a:t>
            </a:r>
            <a:r>
              <a:rPr lang="pl-PL" sz="2700" dirty="0" smtClean="0"/>
              <a:t>-  opisany i badany jest </a:t>
            </a:r>
            <a:r>
              <a:rPr lang="pl-PL" sz="2700" u="sng" dirty="0" smtClean="0"/>
              <a:t>rozwój zjawiska w czasie</a:t>
            </a:r>
            <a:r>
              <a:rPr lang="pl-PL" sz="2700" dirty="0" smtClean="0"/>
              <a:t>.</a:t>
            </a:r>
            <a:endParaRPr lang="pl-PL" sz="2700" dirty="0"/>
          </a:p>
        </p:txBody>
      </p:sp>
      <p:sp>
        <p:nvSpPr>
          <p:cNvPr id="4" name="Prostokąt 3"/>
          <p:cNvSpPr/>
          <p:nvPr/>
        </p:nvSpPr>
        <p:spPr>
          <a:xfrm>
            <a:off x="107504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966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96429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Gry decyzyjne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są narzędziem, które pozwala na przeprowadzenie analizy i </a:t>
            </a:r>
            <a:r>
              <a:rPr lang="pl-PL" sz="2400" b="1" dirty="0" smtClean="0"/>
              <a:t>przewidywanie racjonalnego zachowania się ludzi w sytuacjach konkurencyjnych</a:t>
            </a:r>
          </a:p>
          <a:p>
            <a:endParaRPr lang="pl-PL" sz="2400" dirty="0" smtClean="0"/>
          </a:p>
          <a:p>
            <a:r>
              <a:rPr lang="pl-PL" sz="2400" dirty="0" smtClean="0"/>
              <a:t>Rodzaje gier:</a:t>
            </a:r>
          </a:p>
          <a:p>
            <a:pPr>
              <a:buFontTx/>
              <a:buChar char="-"/>
            </a:pPr>
            <a:r>
              <a:rPr lang="pl-PL" sz="2400" b="1" dirty="0" smtClean="0"/>
              <a:t>Gra o sumie zerowej</a:t>
            </a:r>
          </a:p>
          <a:p>
            <a:pPr>
              <a:buFontTx/>
              <a:buChar char="-"/>
            </a:pPr>
            <a:r>
              <a:rPr lang="pl-PL" sz="2400" b="1" dirty="0" smtClean="0"/>
              <a:t>Gra z naturą</a:t>
            </a:r>
          </a:p>
          <a:p>
            <a:pPr>
              <a:buFontTx/>
              <a:buChar char="-"/>
            </a:pPr>
            <a:r>
              <a:rPr lang="pl-PL" sz="2400" b="1" dirty="0" smtClean="0"/>
              <a:t>Gra koalicyjna</a:t>
            </a:r>
            <a:endParaRPr lang="pl-PL" sz="2400" b="1" dirty="0"/>
          </a:p>
        </p:txBody>
      </p:sp>
      <p:sp>
        <p:nvSpPr>
          <p:cNvPr id="4" name="Prostokąt 3"/>
          <p:cNvSpPr/>
          <p:nvPr/>
        </p:nvSpPr>
        <p:spPr>
          <a:xfrm>
            <a:off x="179388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23850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68313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Modele graficzne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ze względu na ich przejrzystość i komunikatywność </a:t>
            </a:r>
            <a:r>
              <a:rPr lang="pl-PL" sz="2400" b="1" dirty="0" smtClean="0"/>
              <a:t>stosowane są w szerokim spektrum</a:t>
            </a:r>
          </a:p>
          <a:p>
            <a:endParaRPr lang="pl-PL" sz="2400" dirty="0" smtClean="0"/>
          </a:p>
          <a:p>
            <a:r>
              <a:rPr lang="pl-PL" sz="2400" dirty="0" smtClean="0"/>
              <a:t> bardzo popularne są </a:t>
            </a:r>
            <a:r>
              <a:rPr lang="pl-PL" sz="2400" b="1" dirty="0" smtClean="0"/>
              <a:t>dla podejmowania decyzji dotyczących organizacji pracy</a:t>
            </a:r>
          </a:p>
          <a:p>
            <a:endParaRPr lang="pl-PL" sz="2400" dirty="0" smtClean="0"/>
          </a:p>
          <a:p>
            <a:r>
              <a:rPr lang="pl-PL" sz="2400" dirty="0" smtClean="0"/>
              <a:t>rodzaje:</a:t>
            </a:r>
          </a:p>
          <a:p>
            <a:pPr>
              <a:buNone/>
            </a:pPr>
            <a:r>
              <a:rPr lang="pl-PL" sz="2400" dirty="0" smtClean="0"/>
              <a:t>-</a:t>
            </a:r>
            <a:r>
              <a:rPr lang="pl-PL" sz="2400" b="1" dirty="0" smtClean="0"/>
              <a:t>wykresy Gantta </a:t>
            </a:r>
          </a:p>
          <a:p>
            <a:pPr>
              <a:buNone/>
            </a:pPr>
            <a:endParaRPr lang="pl-PL" sz="2400" b="1" dirty="0" smtClean="0"/>
          </a:p>
          <a:p>
            <a:pPr>
              <a:buNone/>
            </a:pPr>
            <a:r>
              <a:rPr lang="pl-PL" sz="2400" dirty="0" smtClean="0"/>
              <a:t>-</a:t>
            </a:r>
            <a:r>
              <a:rPr lang="pl-PL" sz="2400" b="1" dirty="0" smtClean="0"/>
              <a:t>wykresy sieciowe.</a:t>
            </a:r>
            <a:endParaRPr lang="pl-PL" sz="2400" b="1" dirty="0"/>
          </a:p>
        </p:txBody>
      </p:sp>
      <p:sp>
        <p:nvSpPr>
          <p:cNvPr id="4" name="Prostokąt 3"/>
          <p:cNvSpPr/>
          <p:nvPr/>
        </p:nvSpPr>
        <p:spPr>
          <a:xfrm>
            <a:off x="179388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23850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68313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/>
              <a:t>Model Gantta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6816" y="1351309"/>
            <a:ext cx="8229600" cy="4525963"/>
          </a:xfrm>
        </p:spPr>
        <p:txBody>
          <a:bodyPr>
            <a:noAutofit/>
          </a:bodyPr>
          <a:lstStyle/>
          <a:p>
            <a:r>
              <a:rPr lang="pl-PL" sz="1600" dirty="0" smtClean="0"/>
              <a:t>Jest graficznym sposobem planowania</a:t>
            </a:r>
          </a:p>
          <a:p>
            <a:pPr>
              <a:buNone/>
            </a:pPr>
            <a:r>
              <a:rPr lang="pl-PL" sz="1600" dirty="0" smtClean="0"/>
              <a:t>       i kontroli</a:t>
            </a:r>
          </a:p>
          <a:p>
            <a:endParaRPr lang="pl-PL" sz="1600" dirty="0" smtClean="0"/>
          </a:p>
          <a:p>
            <a:r>
              <a:rPr lang="pl-PL" sz="1600" dirty="0" smtClean="0"/>
              <a:t>Projekt składa się z jednostkowych działań,</a:t>
            </a:r>
          </a:p>
          <a:p>
            <a:pPr>
              <a:buNone/>
            </a:pPr>
            <a:r>
              <a:rPr lang="pl-PL" sz="1600" dirty="0" smtClean="0"/>
              <a:t>        które zostały przedstawione przy pomocy linii poziomych</a:t>
            </a:r>
          </a:p>
          <a:p>
            <a:endParaRPr lang="pl-PL" sz="1600" dirty="0" smtClean="0"/>
          </a:p>
          <a:p>
            <a:r>
              <a:rPr lang="pl-PL" sz="1600" dirty="0" smtClean="0"/>
              <a:t>Dla każdego działania określa się czas jego trwania oraz termin rozpoczęcia i zakończenia. </a:t>
            </a:r>
          </a:p>
          <a:p>
            <a:endParaRPr lang="pl-PL" sz="1600" dirty="0" smtClean="0"/>
          </a:p>
          <a:p>
            <a:r>
              <a:rPr lang="pl-PL" sz="1600" dirty="0" smtClean="0"/>
              <a:t>Zależności między działaniami przedstawiono przy pomocy linii pionowych.</a:t>
            </a:r>
          </a:p>
          <a:p>
            <a:endParaRPr lang="pl-PL" sz="1600" dirty="0" smtClean="0"/>
          </a:p>
          <a:p>
            <a:r>
              <a:rPr lang="pl-PL" sz="1600" dirty="0" smtClean="0"/>
              <a:t> Dla tych działań, które są szczególnie ważne uzupełnia się wykresy poprzez wyznaczenie tak zwanych kamieni milowych. Kamienie milowe określają wybrane daty zakończenia poszczególnych etapów całego projektu. </a:t>
            </a:r>
          </a:p>
          <a:p>
            <a:endParaRPr lang="pl-PL" sz="1600" dirty="0" smtClean="0"/>
          </a:p>
          <a:p>
            <a:r>
              <a:rPr lang="pl-PL" sz="1600" dirty="0" smtClean="0"/>
              <a:t>Plusem wykresów Gantta jest ich przejrzystość. Z ich pomocy korzystać może również niespecjalista. </a:t>
            </a:r>
          </a:p>
          <a:p>
            <a:endParaRPr lang="pl-PL" sz="1600" dirty="0" smtClean="0"/>
          </a:p>
          <a:p>
            <a:r>
              <a:rPr lang="pl-PL" sz="1600" dirty="0" smtClean="0"/>
              <a:t>Jest to model statyczny, kiedy następują zakłócenia i zmieniają się czasy realizacji działań, wykresy Gantta nie zdają egzaminu. </a:t>
            </a:r>
            <a:endParaRPr lang="pl-PL" sz="1600" dirty="0"/>
          </a:p>
        </p:txBody>
      </p:sp>
      <p:pic>
        <p:nvPicPr>
          <p:cNvPr id="2050" name="Picture 2" descr="http://edu.pjwstk.edu.pl/wyklady/poz/scb/rys5/5_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7370" y="260648"/>
            <a:ext cx="5129357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Modele sieciowe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>
            <a:normAutofit fontScale="92500" lnSpcReduction="20000"/>
          </a:bodyPr>
          <a:lstStyle/>
          <a:p>
            <a:r>
              <a:rPr lang="pl-PL" sz="2000" b="1" u="sng" dirty="0" smtClean="0"/>
              <a:t>PERT</a:t>
            </a:r>
            <a:r>
              <a:rPr lang="pl-PL" sz="2000" u="sng" dirty="0" smtClean="0"/>
              <a:t> czyli technika oceny i kontroli programu</a:t>
            </a:r>
            <a:r>
              <a:rPr lang="pl-PL" sz="2000" dirty="0" smtClean="0"/>
              <a:t> (PROGRAM EVALUTION and REVIEW TECHNIQUE) opracowany przez Biuro Projektów Specjalnych Marynarki Wojennej Stanów Zjednoczonych we współpracy ze specjalistami </a:t>
            </a:r>
            <a:r>
              <a:rPr lang="pl-PL" sz="2000" dirty="0" err="1" smtClean="0"/>
              <a:t>Lockheed'a</a:t>
            </a:r>
            <a:r>
              <a:rPr lang="pl-PL" sz="2000" dirty="0" smtClean="0"/>
              <a:t> i biurem doradczym </a:t>
            </a:r>
            <a:r>
              <a:rPr lang="pl-PL" sz="2000" dirty="0" err="1" smtClean="0"/>
              <a:t>Booz</a:t>
            </a:r>
            <a:r>
              <a:rPr lang="pl-PL" sz="2000" dirty="0" smtClean="0"/>
              <a:t>, Allen, Hamilton, Technika została po raz pierwszy zastosowana przy realizacji rakiety </a:t>
            </a:r>
            <a:r>
              <a:rPr lang="pl-PL" sz="2000" dirty="0" err="1" smtClean="0"/>
              <a:t>Polaris</a:t>
            </a:r>
            <a:r>
              <a:rPr lang="pl-PL" sz="2000" dirty="0" smtClean="0"/>
              <a:t>. Uważa się, że dzięki jej zastosowaniu skrócono czas realizacji programu realizacji </a:t>
            </a:r>
            <a:r>
              <a:rPr lang="pl-PL" sz="2000" dirty="0" err="1" smtClean="0"/>
              <a:t>Polaris</a:t>
            </a:r>
            <a:r>
              <a:rPr lang="pl-PL" sz="2000" dirty="0" smtClean="0"/>
              <a:t> o dwa lata.</a:t>
            </a:r>
          </a:p>
          <a:p>
            <a:pPr>
              <a:buNone/>
            </a:pPr>
            <a:r>
              <a:rPr lang="pl-PL" sz="2000" dirty="0" smtClean="0"/>
              <a:t> </a:t>
            </a:r>
          </a:p>
          <a:p>
            <a:r>
              <a:rPr lang="pl-PL" sz="2000" b="1" u="sng" dirty="0" smtClean="0"/>
              <a:t>CPM</a:t>
            </a:r>
            <a:r>
              <a:rPr lang="pl-PL" sz="2000" u="sng" dirty="0" smtClean="0"/>
              <a:t> czyli metoda ścieżki krytycznej</a:t>
            </a:r>
            <a:r>
              <a:rPr lang="pl-PL" sz="2000" dirty="0" smtClean="0"/>
              <a:t> (CRITICAL PATH METHOD) opracowanie w koncernie </a:t>
            </a:r>
            <a:r>
              <a:rPr lang="pl-PL" sz="2000" dirty="0" err="1" smtClean="0"/>
              <a:t>DuPont'a</a:t>
            </a:r>
            <a:r>
              <a:rPr lang="pl-PL" sz="2000" dirty="0" smtClean="0"/>
              <a:t> dla kontroli wielkich i złożonych projektów przemysłowych.</a:t>
            </a:r>
          </a:p>
          <a:p>
            <a:endParaRPr lang="pl-PL" sz="2000" dirty="0" smtClean="0"/>
          </a:p>
          <a:p>
            <a:r>
              <a:rPr lang="pl-PL" sz="2000" dirty="0" smtClean="0"/>
              <a:t>Pełne zastosowanie metod sieciowych składa się z następujących czterech </a:t>
            </a:r>
            <a:r>
              <a:rPr lang="pl-PL" sz="2000" b="1" dirty="0" smtClean="0"/>
              <a:t>etapów:</a:t>
            </a:r>
          </a:p>
          <a:p>
            <a:endParaRPr lang="pl-PL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Budowa modelu sieciowego, czyli opracowanie sieci zależności.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Analiza czasu, czyli wyznaczenie ścieżki krytycznej.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Analiza kosztu, czyli określenie optymalnego terminu optymalizacji przedsięwzięcia.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dirty="0" smtClean="0"/>
              <a:t>Kontrola i aktualizacja realizacji programu.</a:t>
            </a:r>
          </a:p>
          <a:p>
            <a:endParaRPr lang="pl-PL" sz="2000" dirty="0"/>
          </a:p>
        </p:txBody>
      </p:sp>
      <p:sp>
        <p:nvSpPr>
          <p:cNvPr id="4" name="Prostokąt 3"/>
          <p:cNvSpPr/>
          <p:nvPr/>
        </p:nvSpPr>
        <p:spPr>
          <a:xfrm>
            <a:off x="107504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966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96429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06896" y="33265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3000" b="1" dirty="0" smtClean="0"/>
              <a:t>Ścieżka krytyczna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sz="2600" dirty="0" smtClean="0"/>
              <a:t>- jest to taki ciąg działań dla którego suma czasów jest największa ze wszystkich możliwych dróg łączących zdarzenie końcowe ze zdarzeniem początkowym.</a:t>
            </a:r>
            <a:br>
              <a:rPr lang="pl-PL" sz="2600" dirty="0" smtClean="0"/>
            </a:br>
            <a:endParaRPr lang="pl-PL" sz="2600" dirty="0" smtClean="0"/>
          </a:p>
          <a:p>
            <a:r>
              <a:rPr lang="pl-PL" sz="2600" b="1" dirty="0" smtClean="0"/>
              <a:t>Zapas</a:t>
            </a:r>
            <a:r>
              <a:rPr lang="pl-PL" sz="2600" dirty="0" smtClean="0"/>
              <a:t> czasu odnosi się do ścieżki krytycznej. Przekroczenie zapasu czasu powoduje, że przekroczy się termin realizacji całego projektu.</a:t>
            </a:r>
          </a:p>
          <a:p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79388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23850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68313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edu.pjwstk.edu.pl/wyklady/poz/scb/rys5/5_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6791566" cy="4536504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971600" y="40466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Przykład modelu sieciowego</a:t>
            </a:r>
            <a:endParaRPr lang="pl-PL" sz="2800" dirty="0"/>
          </a:p>
        </p:txBody>
      </p:sp>
      <p:sp>
        <p:nvSpPr>
          <p:cNvPr id="6" name="Prostokąt 5"/>
          <p:cNvSpPr/>
          <p:nvPr/>
        </p:nvSpPr>
        <p:spPr>
          <a:xfrm>
            <a:off x="179388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323850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468313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 smtClean="0"/>
              <a:t>Podstawowe zastosowania metod sieciowych są następujące: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pl-PL" dirty="0" smtClean="0"/>
              <a:t>planowanie działalności takich organizacji jak między innymi organizacja konsultingowa, organizacji produkującej oprogramowanie, biura projektowe, organizacja akcji promocyjnych, </a:t>
            </a:r>
          </a:p>
          <a:p>
            <a:endParaRPr lang="pl-PL" dirty="0" smtClean="0"/>
          </a:p>
          <a:p>
            <a:r>
              <a:rPr lang="pl-PL" dirty="0" smtClean="0"/>
              <a:t>opracowanie i uruchomienie nowej produkcji lub modernizacji już istniejącej np. modernizacja systemu informatycznego przedsiębiorstwa, </a:t>
            </a:r>
          </a:p>
          <a:p>
            <a:endParaRPr lang="pl-PL" dirty="0" smtClean="0"/>
          </a:p>
          <a:p>
            <a:r>
              <a:rPr lang="pl-PL" dirty="0" smtClean="0"/>
              <a:t>planowanie budowy i montażu nowych obiektów przemysłowych i użyteczności publicznej, </a:t>
            </a:r>
          </a:p>
          <a:p>
            <a:endParaRPr lang="pl-PL" dirty="0" smtClean="0"/>
          </a:p>
          <a:p>
            <a:r>
              <a:rPr lang="pl-PL" dirty="0" smtClean="0"/>
              <a:t>planowanie remontów i rekonstrukcji czynnych obiektów, </a:t>
            </a:r>
          </a:p>
          <a:p>
            <a:endParaRPr lang="pl-PL" dirty="0" smtClean="0"/>
          </a:p>
          <a:p>
            <a:r>
              <a:rPr lang="pl-PL" dirty="0" smtClean="0"/>
              <a:t>planowanie prac naukowo - badawczych, doświadczalnych, konstrukcyjnych, produkcyjnych... 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79388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23850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68313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l-PL" sz="2800" dirty="0" smtClean="0"/>
              <a:t>I tak ze względu na rodzaj informacji, które posiada decydent możemy wyróżnić następujące sytuacje: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3568" y="1916832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i="1" dirty="0" smtClean="0"/>
              <a:t>Podejmowanie decyzji w warunkach pewności.</a:t>
            </a:r>
          </a:p>
          <a:p>
            <a:pPr marL="514350" indent="-514350">
              <a:buFont typeface="+mj-lt"/>
              <a:buAutoNum type="arabicPeriod"/>
            </a:pPr>
            <a:endParaRPr lang="pl-PL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400" i="1" dirty="0" smtClean="0"/>
              <a:t>Podejmowanie decyzji w warunkach ryzyka</a:t>
            </a:r>
            <a:r>
              <a:rPr lang="pl-PL" sz="24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pl-PL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400" i="1" dirty="0" smtClean="0"/>
              <a:t>Podejmowanie decyzji w warunkach niepewności</a:t>
            </a:r>
            <a:r>
              <a:rPr lang="pl-PL" sz="2400" dirty="0" smtClean="0"/>
              <a:t>. </a:t>
            </a:r>
            <a:endParaRPr lang="pl-PL" sz="2400" dirty="0"/>
          </a:p>
        </p:txBody>
      </p:sp>
      <p:sp>
        <p:nvSpPr>
          <p:cNvPr id="4" name="Prostokąt 3"/>
          <p:cNvSpPr/>
          <p:nvPr/>
        </p:nvSpPr>
        <p:spPr>
          <a:xfrm>
            <a:off x="107504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966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96429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/>
          <a:lstStyle/>
          <a:p>
            <a:r>
              <a:rPr lang="pl-PL" dirty="0" smtClean="0"/>
              <a:t>Proces algorytmiczny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/>
          <a:lstStyle/>
          <a:p>
            <a:r>
              <a:rPr lang="pl-PL" i="1" u="sng" dirty="0" smtClean="0"/>
              <a:t>Algorytm jest to zbiór reguł działania określający sposób rozwiązania postawionego problemu w skończonej liczbie kroków.</a:t>
            </a:r>
          </a:p>
          <a:p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07182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644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96107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HEURYSTYKA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000" dirty="0" smtClean="0"/>
              <a:t>Jeżeli nie można postawionego problemu rozwiązać w sposób algorytmiczny stosujemy </a:t>
            </a:r>
            <a:r>
              <a:rPr lang="pl-PL" sz="2000" u="sng" dirty="0" smtClean="0"/>
              <a:t>metody heurystyczne</a:t>
            </a:r>
            <a:r>
              <a:rPr lang="pl-PL" sz="2000" dirty="0" smtClean="0"/>
              <a:t>. </a:t>
            </a:r>
          </a:p>
          <a:p>
            <a:endParaRPr lang="pl-PL" sz="2000" dirty="0"/>
          </a:p>
          <a:p>
            <a:r>
              <a:rPr lang="pl-PL" sz="2000" b="1" dirty="0" smtClean="0"/>
              <a:t>Heurystyka</a:t>
            </a:r>
            <a:r>
              <a:rPr lang="pl-PL" sz="2000" dirty="0" smtClean="0"/>
              <a:t> określana jest jako dyscyplina zajmująca się metodami rozwiązania problemów </a:t>
            </a:r>
            <a:r>
              <a:rPr lang="pl-PL" sz="2000" b="1" dirty="0" smtClean="0"/>
              <a:t>w warunkach niepełnej informacji</a:t>
            </a:r>
            <a:r>
              <a:rPr lang="pl-PL" sz="2000" dirty="0" smtClean="0"/>
              <a:t>. W podejściu heurystycznym niedostatek informacji kompensowany jest </a:t>
            </a:r>
            <a:r>
              <a:rPr lang="pl-PL" sz="2000" b="1" dirty="0" smtClean="0"/>
              <a:t>intuicją i doświadczeniem</a:t>
            </a:r>
            <a:r>
              <a:rPr lang="pl-PL" sz="2000" dirty="0" smtClean="0"/>
              <a:t>.</a:t>
            </a:r>
          </a:p>
          <a:p>
            <a:endParaRPr lang="pl-PL" sz="2000" dirty="0" smtClean="0"/>
          </a:p>
          <a:p>
            <a:r>
              <a:rPr lang="pl-PL" sz="2000" dirty="0" smtClean="0"/>
              <a:t>Potrzebna jest </a:t>
            </a:r>
            <a:r>
              <a:rPr lang="pl-PL" sz="2000" b="1" dirty="0" smtClean="0"/>
              <a:t>umiejętność znajdywania i wykrywania faktów i relacji zachodzących między nimi</a:t>
            </a:r>
            <a:r>
              <a:rPr lang="pl-PL" sz="2000" dirty="0" smtClean="0"/>
              <a:t>. </a:t>
            </a:r>
          </a:p>
          <a:p>
            <a:endParaRPr lang="pl-PL" sz="2000" dirty="0"/>
          </a:p>
          <a:p>
            <a:r>
              <a:rPr lang="pl-PL" sz="2000" dirty="0" smtClean="0"/>
              <a:t>Większość odkryć, wynalazków i nie konwencjonalnych metod działania zostało osiągnięte dzięki heurystycznym technikom rozwiązywania problemów.</a:t>
            </a:r>
            <a:endParaRPr lang="pl-PL" sz="2000" dirty="0"/>
          </a:p>
        </p:txBody>
      </p:sp>
      <p:sp>
        <p:nvSpPr>
          <p:cNvPr id="4" name="Prostokąt 3"/>
          <p:cNvSpPr/>
          <p:nvPr/>
        </p:nvSpPr>
        <p:spPr>
          <a:xfrm>
            <a:off x="107504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966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96429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>
            <a:normAutofit/>
          </a:bodyPr>
          <a:lstStyle/>
          <a:p>
            <a:r>
              <a:rPr lang="pl-PL" sz="2400" dirty="0" smtClean="0"/>
              <a:t>ETAPY PROCESU PODEJMOWANIA DECYZJI</a:t>
            </a:r>
            <a:endParaRPr lang="pl-PL" sz="2400" dirty="0"/>
          </a:p>
        </p:txBody>
      </p:sp>
      <p:pic>
        <p:nvPicPr>
          <p:cNvPr id="1026" name="Picture 2" descr="http://edu.pjwstk.edu.pl/wyklady/poz/scb/rys5/5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44735"/>
            <a:ext cx="7047894" cy="5996633"/>
          </a:xfrm>
          <a:prstGeom prst="rect">
            <a:avLst/>
          </a:prstGeom>
          <a:noFill/>
        </p:spPr>
      </p:pic>
      <p:sp>
        <p:nvSpPr>
          <p:cNvPr id="4" name="Prostokąt 3"/>
          <p:cNvSpPr/>
          <p:nvPr/>
        </p:nvSpPr>
        <p:spPr>
          <a:xfrm>
            <a:off x="179388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23850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68313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Behawioralne aspekty procesu podejmowania decyzji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90872" y="1855365"/>
            <a:ext cx="8229600" cy="4525963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Ograniczona racjonalność decydenta</a:t>
            </a:r>
          </a:p>
          <a:p>
            <a:endParaRPr lang="pl-PL" sz="2400" dirty="0" smtClean="0"/>
          </a:p>
          <a:p>
            <a:r>
              <a:rPr lang="pl-PL" sz="2400" dirty="0" smtClean="0"/>
              <a:t>Dążenie do podjęcia decyzji satysfakcjonującej</a:t>
            </a:r>
          </a:p>
          <a:p>
            <a:endParaRPr lang="pl-PL" sz="2400" dirty="0" smtClean="0"/>
          </a:p>
          <a:p>
            <a:r>
              <a:rPr lang="pl-PL" sz="2400" dirty="0" smtClean="0"/>
              <a:t>Zawieranie koalicji</a:t>
            </a:r>
          </a:p>
          <a:p>
            <a:endParaRPr lang="pl-PL" sz="2400" dirty="0" smtClean="0"/>
          </a:p>
          <a:p>
            <a:r>
              <a:rPr lang="pl-PL" sz="2400" dirty="0" smtClean="0"/>
              <a:t>Podejście intuicyjne</a:t>
            </a:r>
          </a:p>
          <a:p>
            <a:endParaRPr lang="pl-PL" sz="2400" dirty="0" smtClean="0"/>
          </a:p>
        </p:txBody>
      </p:sp>
      <p:sp>
        <p:nvSpPr>
          <p:cNvPr id="4" name="Prostokąt 3"/>
          <p:cNvSpPr/>
          <p:nvPr/>
        </p:nvSpPr>
        <p:spPr>
          <a:xfrm>
            <a:off x="107504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966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96429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976664"/>
          </a:xfrm>
        </p:spPr>
        <p:txBody>
          <a:bodyPr/>
          <a:lstStyle/>
          <a:p>
            <a:pPr algn="ctr">
              <a:buNone/>
            </a:pPr>
            <a:r>
              <a:rPr lang="pl-PL" b="1" dirty="0" smtClean="0"/>
              <a:t>Modele optymalizacyjne. </a:t>
            </a:r>
          </a:p>
          <a:p>
            <a:pPr>
              <a:buNone/>
            </a:pPr>
            <a:endParaRPr lang="pl-PL" dirty="0" smtClean="0"/>
          </a:p>
          <a:p>
            <a:pPr>
              <a:buFont typeface="Wingdings" pitchFamily="2" charset="2"/>
              <a:buChar char="ü"/>
            </a:pPr>
            <a:r>
              <a:rPr lang="pl-PL" sz="2400" dirty="0" smtClean="0"/>
              <a:t>wywodzą się z matematycznej teorii decyzji i badań operacyjnych </a:t>
            </a:r>
          </a:p>
          <a:p>
            <a:pPr>
              <a:buFont typeface="Wingdings" pitchFamily="2" charset="2"/>
              <a:buChar char="ü"/>
            </a:pPr>
            <a:endParaRPr lang="pl-PL" sz="2400" dirty="0" smtClean="0"/>
          </a:p>
          <a:p>
            <a:pPr>
              <a:buFont typeface="Wingdings" pitchFamily="2" charset="2"/>
              <a:buChar char="ü"/>
            </a:pPr>
            <a:r>
              <a:rPr lang="pl-PL" sz="2400" dirty="0" smtClean="0"/>
              <a:t>mają na celu „podpowiedzieć” optymalną decyzję</a:t>
            </a:r>
          </a:p>
          <a:p>
            <a:pPr>
              <a:buNone/>
            </a:pPr>
            <a:r>
              <a:rPr lang="pl-PL" sz="2400" dirty="0" smtClean="0"/>
              <a:t>     (uzyskania najwyższych korzyści </a:t>
            </a:r>
            <a:r>
              <a:rPr lang="pl-PL" sz="2400" b="1" u="sng" dirty="0" smtClean="0"/>
              <a:t>lub</a:t>
            </a:r>
            <a:r>
              <a:rPr lang="pl-PL" sz="2400" b="1" dirty="0" smtClean="0"/>
              <a:t> </a:t>
            </a:r>
            <a:r>
              <a:rPr lang="pl-PL" sz="2400" dirty="0" smtClean="0"/>
              <a:t>najmniejszych strat)</a:t>
            </a:r>
          </a:p>
          <a:p>
            <a:pPr>
              <a:buFont typeface="Wingdings" pitchFamily="2" charset="2"/>
              <a:buChar char="ü"/>
            </a:pPr>
            <a:endParaRPr lang="pl-PL" sz="2400" dirty="0" smtClean="0"/>
          </a:p>
          <a:p>
            <a:pPr>
              <a:buFont typeface="Wingdings" pitchFamily="2" charset="2"/>
              <a:buChar char="ü"/>
            </a:pPr>
            <a:r>
              <a:rPr lang="pl-PL" sz="2400" dirty="0" smtClean="0"/>
              <a:t>postaci modelu: liniowe, nieliniowe, jednokryterialne, wielokryterialne, cało - liczbowe, transportowe itd.</a:t>
            </a:r>
          </a:p>
        </p:txBody>
      </p:sp>
      <p:sp>
        <p:nvSpPr>
          <p:cNvPr id="4" name="Prostokąt 3"/>
          <p:cNvSpPr/>
          <p:nvPr/>
        </p:nvSpPr>
        <p:spPr>
          <a:xfrm>
            <a:off x="107504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966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96429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Model liniowy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400" dirty="0" smtClean="0"/>
              <a:t>uważany jest za </a:t>
            </a:r>
            <a:r>
              <a:rPr lang="pl-PL" sz="2400" b="1" dirty="0" smtClean="0"/>
              <a:t>najpowszechniejsze</a:t>
            </a:r>
            <a:r>
              <a:rPr lang="pl-PL" sz="2400" dirty="0" smtClean="0"/>
              <a:t> i dość </a:t>
            </a:r>
            <a:r>
              <a:rPr lang="pl-PL" sz="2400" b="1" dirty="0" smtClean="0"/>
              <a:t>proste narzędzie</a:t>
            </a:r>
            <a:r>
              <a:rPr lang="pl-PL" sz="2400" dirty="0" smtClean="0"/>
              <a:t> podejmowania decyzji</a:t>
            </a:r>
          </a:p>
          <a:p>
            <a:endParaRPr lang="pl-PL" sz="2400" dirty="0" smtClean="0"/>
          </a:p>
          <a:p>
            <a:r>
              <a:rPr lang="pl-PL" sz="2400" dirty="0" smtClean="0"/>
              <a:t> stosowany dla podjęcia optymalnych decyzji w sytuacji kiedy </a:t>
            </a:r>
            <a:r>
              <a:rPr lang="pl-PL" sz="2400" b="1" dirty="0" smtClean="0"/>
              <a:t>znany jest i sformalizowany cel oraz</a:t>
            </a:r>
            <a:r>
              <a:rPr lang="pl-PL" sz="2400" dirty="0" smtClean="0"/>
              <a:t> posiadamy jednoznaczne </a:t>
            </a:r>
            <a:r>
              <a:rPr lang="pl-PL" sz="2400" b="1" dirty="0" smtClean="0"/>
              <a:t>informacje o zasobach</a:t>
            </a:r>
          </a:p>
          <a:p>
            <a:endParaRPr lang="pl-PL" sz="2400" dirty="0" smtClean="0"/>
          </a:p>
          <a:p>
            <a:r>
              <a:rPr lang="pl-PL" sz="2400" dirty="0" smtClean="0"/>
              <a:t> narzędzie to można zastosować wtedy kiedy </a:t>
            </a:r>
            <a:r>
              <a:rPr lang="pl-PL" sz="2400" b="1" dirty="0" smtClean="0"/>
              <a:t>problem decyzyjny można opisać przy pomocy zależności liniowych</a:t>
            </a:r>
            <a:r>
              <a:rPr lang="pl-PL" sz="2400" dirty="0" smtClean="0"/>
              <a:t>. </a:t>
            </a:r>
          </a:p>
          <a:p>
            <a:endParaRPr lang="pl-PL" sz="2400" dirty="0" smtClean="0"/>
          </a:p>
          <a:p>
            <a:r>
              <a:rPr lang="pl-PL" sz="2400" b="1" dirty="0" smtClean="0"/>
              <a:t>najczęstsze zastosowania </a:t>
            </a:r>
            <a:r>
              <a:rPr lang="pl-PL" sz="2400" dirty="0" smtClean="0"/>
              <a:t>dotyczące: optymalizacji struktury produkcji, wyboru kierunków zaopatrzenia, wybór optymalnego składu mieszaniny np. paszy lub stopu metali.</a:t>
            </a:r>
            <a:endParaRPr lang="pl-PL" sz="2400" dirty="0"/>
          </a:p>
        </p:txBody>
      </p:sp>
      <p:sp>
        <p:nvSpPr>
          <p:cNvPr id="4" name="Prostokąt 3"/>
          <p:cNvSpPr/>
          <p:nvPr/>
        </p:nvSpPr>
        <p:spPr>
          <a:xfrm>
            <a:off x="107504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966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96429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Modele symulacyjne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l-PL" sz="2600" b="1" dirty="0" smtClean="0"/>
              <a:t> </a:t>
            </a:r>
            <a:r>
              <a:rPr lang="pl-PL" sz="2400" b="1" dirty="0" smtClean="0"/>
              <a:t>Bardzo duża klasa problemów</a:t>
            </a:r>
            <a:r>
              <a:rPr lang="pl-PL" sz="2400" dirty="0" smtClean="0"/>
              <a:t> decyzyjnych może być rozwiązana przy pomocy tego typu modelów.</a:t>
            </a:r>
          </a:p>
          <a:p>
            <a:pPr>
              <a:buFont typeface="Wingdings" pitchFamily="2" charset="2"/>
              <a:buChar char="§"/>
            </a:pPr>
            <a:endParaRPr lang="pl-PL" sz="2400" dirty="0" smtClean="0"/>
          </a:p>
          <a:p>
            <a:pPr>
              <a:buFont typeface="Wingdings" pitchFamily="2" charset="2"/>
              <a:buChar char="§"/>
            </a:pPr>
            <a:r>
              <a:rPr lang="pl-PL" sz="2400" b="1" dirty="0" smtClean="0"/>
              <a:t> Proces symulacyjny </a:t>
            </a:r>
            <a:r>
              <a:rPr lang="pl-PL" sz="2400" dirty="0" smtClean="0"/>
              <a:t>polega na tym, że przy pomocy modelu decydent stara się o jak najlepsze opisanie rzeczywistości.</a:t>
            </a:r>
          </a:p>
          <a:p>
            <a:pPr>
              <a:buFont typeface="Wingdings" pitchFamily="2" charset="2"/>
              <a:buChar char="§"/>
            </a:pPr>
            <a:endParaRPr lang="pl-PL" sz="2400" dirty="0" smtClean="0"/>
          </a:p>
          <a:p>
            <a:pPr>
              <a:buFont typeface="Wingdings" pitchFamily="2" charset="2"/>
              <a:buChar char="§"/>
            </a:pPr>
            <a:r>
              <a:rPr lang="pl-PL" sz="2400" dirty="0" smtClean="0"/>
              <a:t> Modele tej klasy stosuje się </a:t>
            </a:r>
            <a:r>
              <a:rPr lang="pl-PL" sz="2400" b="1" dirty="0" smtClean="0"/>
              <a:t>dla</a:t>
            </a:r>
            <a:r>
              <a:rPr lang="pl-PL" sz="2400" dirty="0" smtClean="0"/>
              <a:t> </a:t>
            </a:r>
            <a:r>
              <a:rPr lang="pl-PL" sz="2400" b="1" dirty="0" smtClean="0"/>
              <a:t>złożonych sytuacji</a:t>
            </a:r>
            <a:r>
              <a:rPr lang="pl-PL" sz="2400" dirty="0" smtClean="0"/>
              <a:t>, kiedy zawodzą metody optymalizacyjne.</a:t>
            </a:r>
          </a:p>
          <a:p>
            <a:pPr>
              <a:buFont typeface="Wingdings" pitchFamily="2" charset="2"/>
              <a:buChar char="§"/>
            </a:pPr>
            <a:endParaRPr lang="pl-PL" sz="2400" dirty="0" smtClean="0"/>
          </a:p>
          <a:p>
            <a:pPr>
              <a:buFont typeface="Wingdings" pitchFamily="2" charset="2"/>
              <a:buChar char="§"/>
            </a:pPr>
            <a:r>
              <a:rPr lang="pl-PL" sz="2400" dirty="0" smtClean="0"/>
              <a:t> W najprostszych modelach symulacyjnych stosowany jest następujący schemat postępowania:</a:t>
            </a:r>
          </a:p>
          <a:p>
            <a:pPr>
              <a:buFont typeface="Wingdings" pitchFamily="2" charset="2"/>
              <a:buChar char="§"/>
            </a:pPr>
            <a:endParaRPr lang="pl-PL" sz="2400" dirty="0" smtClean="0"/>
          </a:p>
          <a:p>
            <a:pPr>
              <a:buNone/>
            </a:pPr>
            <a:r>
              <a:rPr lang="pl-PL" sz="2400" dirty="0" smtClean="0"/>
              <a:t>              Jeżeli zaistnieje określona sytuacja to uzyskane zostaną      </a:t>
            </a:r>
          </a:p>
          <a:p>
            <a:pPr>
              <a:buNone/>
            </a:pPr>
            <a:r>
              <a:rPr lang="pl-PL" sz="2400" dirty="0" smtClean="0"/>
              <a:t>              następujące efekty i jakie musimy ponieść nakłady?</a:t>
            </a:r>
          </a:p>
          <a:p>
            <a:pPr>
              <a:buNone/>
            </a:pPr>
            <a:endParaRPr lang="pl-PL" sz="2600" dirty="0" smtClean="0"/>
          </a:p>
          <a:p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07504" y="0"/>
            <a:ext cx="71437" cy="65246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966" y="0"/>
            <a:ext cx="71438" cy="60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96429" y="0"/>
            <a:ext cx="71437" cy="544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856</Words>
  <Application>Microsoft Office PowerPoint</Application>
  <PresentationFormat>Pokaz na ekranie (4:3)</PresentationFormat>
  <Paragraphs>128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Motyw pakietu Office</vt:lpstr>
      <vt:lpstr>Odcinek czwarty, w którym pojawia się…  PROCES DECYZYJNY I   NARZĘDZIA GO WSPOMAGAJĄCE   24.10.11</vt:lpstr>
      <vt:lpstr>I tak ze względu na rodzaj informacji, które posiada decydent możemy wyróżnić następujące sytuacje:</vt:lpstr>
      <vt:lpstr>Proces algorytmiczny</vt:lpstr>
      <vt:lpstr>HEURYSTYKA</vt:lpstr>
      <vt:lpstr>ETAPY PROCESU PODEJMOWANIA DECYZJI</vt:lpstr>
      <vt:lpstr>Behawioralne aspekty procesu podejmowania decyzji</vt:lpstr>
      <vt:lpstr>Slajd 7</vt:lpstr>
      <vt:lpstr>Model liniowy</vt:lpstr>
      <vt:lpstr>Modele symulacyjne</vt:lpstr>
      <vt:lpstr>Modele prognozowania</vt:lpstr>
      <vt:lpstr>Slajd 11</vt:lpstr>
      <vt:lpstr>Warto móc powiedzieć… ”hm, słyszałem”</vt:lpstr>
      <vt:lpstr>Gry decyzyjne</vt:lpstr>
      <vt:lpstr>Modele graficzne</vt:lpstr>
      <vt:lpstr>Model Gantta</vt:lpstr>
      <vt:lpstr>Modele sieciowe</vt:lpstr>
      <vt:lpstr>Slajd 17</vt:lpstr>
      <vt:lpstr>Slajd 18</vt:lpstr>
      <vt:lpstr>Podstawowe zastosowania metod sieciowych są następujące: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 DECYZYJNY I   NARZĘDZIA GO WSPOMAGAJĄCE</dc:title>
  <dc:creator>Piotr</dc:creator>
  <cp:lastModifiedBy>Piotr</cp:lastModifiedBy>
  <cp:revision>5</cp:revision>
  <dcterms:created xsi:type="dcterms:W3CDTF">2011-10-22T16:50:20Z</dcterms:created>
  <dcterms:modified xsi:type="dcterms:W3CDTF">2011-10-24T19:10:08Z</dcterms:modified>
</cp:coreProperties>
</file>