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FCAB2-9955-475C-B65E-EC05A02C7ADA}" type="datetimeFigureOut">
              <a:rPr lang="pl-PL" smtClean="0"/>
              <a:pPr/>
              <a:t>2011-12-12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9C341-56EE-47CD-A7B6-2E8D3FDA867A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3200" dirty="0" smtClean="0"/>
              <a:t>Kontrola:</a:t>
            </a:r>
            <a:endParaRPr lang="pl-PL" sz="32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dirty="0" smtClean="0"/>
              <a:t>jest ostatnią funkcją realizowaną w procesie zarządzania</a:t>
            </a:r>
          </a:p>
          <a:p>
            <a:endParaRPr lang="pl-PL" sz="2400" dirty="0" smtClean="0"/>
          </a:p>
          <a:p>
            <a:pPr algn="just"/>
            <a:r>
              <a:rPr lang="pl-PL" sz="2400" i="1" dirty="0" smtClean="0"/>
              <a:t>jest systematycznym wysiłkiem podjętym w celu ustanowienia norm działania, porównania ich z czynionymi postępami oraz podejmowania działań </a:t>
            </a:r>
            <a:r>
              <a:rPr lang="pl-PL" sz="2400" i="1" dirty="0" smtClean="0"/>
              <a:t>korekcyjnych, </a:t>
            </a:r>
            <a:r>
              <a:rPr lang="pl-PL" sz="2400" i="1" dirty="0" smtClean="0"/>
              <a:t>gdy jest to potrzebne, by zbliżyć wyniki do planu i oczekiwań.</a:t>
            </a:r>
          </a:p>
          <a:p>
            <a:endParaRPr lang="pl-PL" sz="2400" dirty="0" smtClean="0"/>
          </a:p>
          <a:p>
            <a:r>
              <a:rPr lang="pl-PL" sz="2400" dirty="0" smtClean="0"/>
              <a:t>„jest środkiem a nie celem w samym w sobie” (K. Adamiecki)</a:t>
            </a:r>
          </a:p>
          <a:p>
            <a:endParaRPr lang="pl-PL" sz="2400" dirty="0" smtClean="0"/>
          </a:p>
          <a:p>
            <a:pPr algn="just"/>
            <a:r>
              <a:rPr lang="pl-PL" sz="2400" b="1" dirty="0"/>
              <a:t>c</a:t>
            </a:r>
            <a:r>
              <a:rPr lang="pl-PL" sz="2400" b="1" dirty="0" smtClean="0"/>
              <a:t>elem</a:t>
            </a:r>
            <a:r>
              <a:rPr lang="pl-PL" sz="2400" dirty="0" smtClean="0"/>
              <a:t> procesu kontroli jest </a:t>
            </a:r>
            <a:r>
              <a:rPr lang="pl-PL" sz="2400" b="1" dirty="0" smtClean="0"/>
              <a:t>podniesienie sprawności działania </a:t>
            </a:r>
            <a:r>
              <a:rPr lang="pl-PL" sz="2400" dirty="0" smtClean="0"/>
              <a:t>organizacji przez </a:t>
            </a:r>
            <a:r>
              <a:rPr lang="pl-PL" sz="2400" b="1" dirty="0" smtClean="0"/>
              <a:t>usuwanie nieprawidłowości</a:t>
            </a:r>
            <a:r>
              <a:rPr lang="pl-PL" sz="2400" dirty="0" smtClean="0"/>
              <a:t>, jej przyczyn i źródeł oraz </a:t>
            </a:r>
            <a:r>
              <a:rPr lang="pl-PL" sz="2400" b="1" dirty="0" smtClean="0"/>
              <a:t>pobudzenie </a:t>
            </a:r>
            <a:r>
              <a:rPr lang="pl-PL" sz="2400" b="1" dirty="0" smtClean="0"/>
              <a:t>działań naprawczych</a:t>
            </a:r>
            <a:r>
              <a:rPr lang="pl-PL" sz="2400" dirty="0" smtClean="0"/>
              <a:t>.</a:t>
            </a:r>
          </a:p>
          <a:p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W procesie kontroli można wydzielić następujące etapy: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/>
              <a:t>Określenie </a:t>
            </a:r>
            <a:r>
              <a:rPr lang="pl-PL" sz="2400" b="1" dirty="0" smtClean="0"/>
              <a:t>stanu pożądanego</a:t>
            </a:r>
            <a:r>
              <a:rPr lang="pl-PL" sz="2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dirty="0" smtClean="0"/>
              <a:t>Określenie </a:t>
            </a:r>
            <a:r>
              <a:rPr lang="pl-PL" sz="2400" b="1" dirty="0" smtClean="0"/>
              <a:t>stanu faktycznego</a:t>
            </a:r>
            <a:r>
              <a:rPr lang="pl-PL" sz="2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smtClean="0"/>
              <a:t>Porównanie </a:t>
            </a:r>
            <a:r>
              <a:rPr lang="pl-PL" sz="2400" dirty="0" smtClean="0"/>
              <a:t>stanu pożądanego lub normy </a:t>
            </a:r>
            <a:r>
              <a:rPr lang="pl-PL" sz="2400" dirty="0" smtClean="0"/>
              <a:t>do stanu faktycznego.</a:t>
            </a:r>
            <a:endParaRPr lang="pl-PL" sz="24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smtClean="0"/>
              <a:t>Analiza odchyleń</a:t>
            </a:r>
            <a:r>
              <a:rPr lang="pl-PL" sz="240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l-PL" sz="2400" b="1" dirty="0" smtClean="0"/>
              <a:t>Podjęcie decyzji interweniujących</a:t>
            </a:r>
            <a:r>
              <a:rPr lang="pl-PL" sz="2400" dirty="0" smtClean="0"/>
              <a:t>.</a:t>
            </a:r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Funkcje kontroli: 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l-PL" sz="2400" dirty="0" smtClean="0"/>
              <a:t>Ochronna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Kreatywna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Informacyjna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Profilaktyczna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Instruktarzowa</a:t>
            </a:r>
          </a:p>
          <a:p>
            <a:pPr>
              <a:lnSpc>
                <a:spcPct val="150000"/>
              </a:lnSpc>
            </a:pPr>
            <a:r>
              <a:rPr lang="pl-PL" sz="2400" dirty="0" smtClean="0"/>
              <a:t>Pobudzająca</a:t>
            </a:r>
          </a:p>
          <a:p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Formy kontroli: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trzy poziomy :  </a:t>
            </a:r>
          </a:p>
          <a:p>
            <a:r>
              <a:rPr lang="pl-PL" sz="2400" dirty="0" smtClean="0"/>
              <a:t>kontrola</a:t>
            </a:r>
            <a:r>
              <a:rPr lang="pl-PL" sz="2400" b="1" dirty="0" smtClean="0"/>
              <a:t> operacji</a:t>
            </a:r>
            <a:r>
              <a:rPr lang="pl-PL" sz="2400" dirty="0" smtClean="0"/>
              <a:t>, </a:t>
            </a:r>
          </a:p>
          <a:p>
            <a:r>
              <a:rPr lang="pl-PL" sz="2400" dirty="0" smtClean="0"/>
              <a:t>kontrola</a:t>
            </a:r>
            <a:r>
              <a:rPr lang="pl-PL" sz="2400" b="1" dirty="0" smtClean="0"/>
              <a:t> organizacyjna</a:t>
            </a:r>
            <a:r>
              <a:rPr lang="pl-PL" sz="2400" dirty="0" smtClean="0"/>
              <a:t>, </a:t>
            </a:r>
          </a:p>
          <a:p>
            <a:r>
              <a:rPr lang="pl-PL" sz="2400" dirty="0" smtClean="0"/>
              <a:t>kontrola</a:t>
            </a:r>
            <a:r>
              <a:rPr lang="pl-PL" sz="2400" b="1" dirty="0" smtClean="0"/>
              <a:t> strategiczna.</a:t>
            </a:r>
          </a:p>
          <a:p>
            <a:endParaRPr lang="pl-PL" sz="2400" b="1" dirty="0"/>
          </a:p>
          <a:p>
            <a:r>
              <a:rPr lang="pl-PL" sz="2400" u="sng" dirty="0" smtClean="0"/>
              <a:t>Kontrola operacji</a:t>
            </a:r>
            <a:r>
              <a:rPr lang="pl-PL" sz="2400" dirty="0" smtClean="0"/>
              <a:t> może przybrać następujące formy:</a:t>
            </a:r>
          </a:p>
          <a:p>
            <a:pPr>
              <a:buNone/>
            </a:pPr>
            <a:r>
              <a:rPr lang="pl-PL" sz="2400" u="sng" dirty="0" smtClean="0"/>
              <a:t> </a:t>
            </a:r>
          </a:p>
          <a:p>
            <a:pPr>
              <a:buNone/>
            </a:pPr>
            <a:r>
              <a:rPr lang="pl-PL" sz="2400" dirty="0" smtClean="0"/>
              <a:t>- kontrola wstępna,</a:t>
            </a:r>
          </a:p>
          <a:p>
            <a:pPr>
              <a:buNone/>
            </a:pPr>
            <a:r>
              <a:rPr lang="pl-PL" sz="2400" dirty="0" smtClean="0"/>
              <a:t>- kontrola procesu </a:t>
            </a:r>
          </a:p>
          <a:p>
            <a:pPr>
              <a:buNone/>
            </a:pPr>
            <a:r>
              <a:rPr lang="pl-PL" sz="2400" dirty="0" smtClean="0"/>
              <a:t>- kontrola końcowa.</a:t>
            </a:r>
          </a:p>
          <a:p>
            <a:endParaRPr lang="pl-PL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39552" y="404665"/>
            <a:ext cx="8229600" cy="230425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1900" b="1" dirty="0" smtClean="0"/>
              <a:t>Kontrola organizacyjna </a:t>
            </a:r>
            <a:r>
              <a:rPr lang="pl-PL" sz="1900" dirty="0" smtClean="0"/>
              <a:t>obejmuje dwie następujące formy</a:t>
            </a:r>
          </a:p>
          <a:p>
            <a:pPr>
              <a:buNone/>
            </a:pPr>
            <a:r>
              <a:rPr lang="pl-PL" sz="1900" dirty="0" smtClean="0"/>
              <a:t>kontroli: </a:t>
            </a:r>
            <a:r>
              <a:rPr lang="pl-PL" sz="1900" u="sng" dirty="0" smtClean="0"/>
              <a:t>kontrolę biurokratyczną i kontrolę angażującą</a:t>
            </a:r>
          </a:p>
          <a:p>
            <a:pPr>
              <a:buNone/>
            </a:pPr>
            <a:r>
              <a:rPr lang="pl-PL" sz="1900" dirty="0" smtClean="0"/>
              <a:t>pracowników. </a:t>
            </a:r>
          </a:p>
          <a:p>
            <a:pPr>
              <a:buNone/>
            </a:pPr>
            <a:endParaRPr lang="pl-PL" sz="1900" dirty="0"/>
          </a:p>
          <a:p>
            <a:pPr>
              <a:buNone/>
            </a:pPr>
            <a:r>
              <a:rPr lang="pl-PL" sz="1900" dirty="0" smtClean="0"/>
              <a:t>W praktyce stosuje się rozwiązania mieszane.</a:t>
            </a:r>
          </a:p>
          <a:p>
            <a:pPr>
              <a:buNone/>
            </a:pPr>
            <a:endParaRPr lang="pl-PL" sz="1900" dirty="0" smtClean="0"/>
          </a:p>
          <a:p>
            <a:endParaRPr lang="pl-PL" sz="19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2348878"/>
          <a:ext cx="7704855" cy="4424369"/>
        </p:xfrm>
        <a:graphic>
          <a:graphicData uri="http://schemas.openxmlformats.org/drawingml/2006/table">
            <a:tbl>
              <a:tblPr/>
              <a:tblGrid>
                <a:gridCol w="2568285"/>
                <a:gridCol w="2568285"/>
                <a:gridCol w="2568285"/>
              </a:tblGrid>
              <a:tr h="581512">
                <a:tc>
                  <a:txBody>
                    <a:bodyPr/>
                    <a:lstStyle/>
                    <a:p>
                      <a:pPr algn="l"/>
                      <a:r>
                        <a:rPr lang="pl-PL" sz="1600" b="1" dirty="0"/>
                        <a:t>Element</a:t>
                      </a:r>
                      <a:endParaRPr lang="pl-PL" sz="1600" dirty="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b="1" dirty="0"/>
                        <a:t>Kontrola biurokratyczna</a:t>
                      </a:r>
                      <a:endParaRPr lang="pl-PL" sz="1600" dirty="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b="1"/>
                        <a:t>Kontrola angażująca pracowników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3627">
                <a:tc>
                  <a:txBody>
                    <a:bodyPr/>
                    <a:lstStyle/>
                    <a:p>
                      <a:pPr algn="l"/>
                      <a:r>
                        <a:rPr lang="pl-PL" sz="1600" b="1"/>
                        <a:t>Cel podejścia do kontroli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Podporządkowanie pracowników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Zaangażowanie pracowników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59398">
                <a:tc>
                  <a:txBody>
                    <a:bodyPr/>
                    <a:lstStyle/>
                    <a:p>
                      <a:pPr algn="l"/>
                      <a:r>
                        <a:rPr lang="pl-PL" sz="1600" b="1"/>
                        <a:t>Stopień sformalizowania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Ścisłe przepisy, formalne narzędzia kontroli, sztywne hierarchia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Normy grupowe, kulturalna samokontrola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59398">
                <a:tc>
                  <a:txBody>
                    <a:bodyPr/>
                    <a:lstStyle/>
                    <a:p>
                      <a:pPr algn="l"/>
                      <a:r>
                        <a:rPr lang="pl-PL" sz="1600" b="1"/>
                        <a:t>Oczekiwania dotyczące wyników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Nastawione na minimalny poziom możliwych do przyjęcia wyników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Nastawione na lepszy wyniki przekazujące poziom minimalny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759398">
                <a:tc>
                  <a:txBody>
                    <a:bodyPr/>
                    <a:lstStyle/>
                    <a:p>
                      <a:pPr algn="l"/>
                      <a:r>
                        <a:rPr lang="pl-PL" sz="1600" b="1"/>
                        <a:t>Projekt organizacji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/>
                        <a:t>Wysmukła struktura oddziaływania "odgórne"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/>
                        <a:t>Spłaszczona struktura rozłożone oddziaływania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581512">
                <a:tc>
                  <a:txBody>
                    <a:bodyPr/>
                    <a:lstStyle/>
                    <a:p>
                      <a:r>
                        <a:rPr lang="pl-PL" sz="1600" b="1"/>
                        <a:t>System nagradzania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Nastawiony na wyniki indywidualne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/>
                        <a:t>Nastawione na wyniki grupowe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403627">
                <a:tc>
                  <a:txBody>
                    <a:bodyPr/>
                    <a:lstStyle/>
                    <a:p>
                      <a:pPr algn="l"/>
                      <a:r>
                        <a:rPr lang="pl-PL" sz="1600" b="1"/>
                        <a:t>Współuczestnictwo</a:t>
                      </a:r>
                      <a:endParaRPr lang="pl-PL" sz="1600"/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/>
                        <a:t>Ograniczone i formalne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l-PL" sz="1600" dirty="0"/>
                        <a:t>Szerokie i nieformalne</a:t>
                      </a:r>
                    </a:p>
                  </a:txBody>
                  <a:tcPr marL="24600" marR="24600" marT="24600" marB="246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Źródło:[R.Griffin, s.598]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Kontrola strategiczna: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l-PL" sz="2400" dirty="0" smtClean="0"/>
              <a:t>Jej zadaniem jest sprawdzenie na ile działania podejmowane w organizacji odpowiadają długofalowym zadaniom, które zostały wyznaczone w procesie planowania strategicznego.</a:t>
            </a:r>
          </a:p>
          <a:p>
            <a:pPr algn="just"/>
            <a:endParaRPr lang="pl-PL" sz="2400" dirty="0"/>
          </a:p>
          <a:p>
            <a:r>
              <a:rPr lang="pl-PL" sz="2400" dirty="0"/>
              <a:t>M</a:t>
            </a:r>
            <a:r>
              <a:rPr lang="pl-PL" sz="2400" dirty="0" smtClean="0"/>
              <a:t>ożemy wyróżnić trzy następujące typy kontroli :</a:t>
            </a:r>
          </a:p>
          <a:p>
            <a:endParaRPr lang="pl-PL" sz="2400" dirty="0" smtClean="0"/>
          </a:p>
          <a:p>
            <a:pPr>
              <a:buFont typeface="Wingdings" pitchFamily="2" charset="2"/>
              <a:buChar char="ü"/>
            </a:pPr>
            <a:r>
              <a:rPr lang="pl-PL" sz="2400" b="1" dirty="0" smtClean="0"/>
              <a:t>strategiczny nadzór</a:t>
            </a:r>
            <a:r>
              <a:rPr lang="pl-PL" sz="2400" dirty="0" smtClean="0"/>
              <a:t> który jest funkcją całościową</a:t>
            </a:r>
          </a:p>
          <a:p>
            <a:pPr>
              <a:buFont typeface="Wingdings" pitchFamily="2" charset="2"/>
              <a:buChar char="ü"/>
            </a:pPr>
            <a:r>
              <a:rPr lang="pl-PL" sz="2400" b="1" dirty="0" smtClean="0"/>
              <a:t>strategiczna kontrola założeń </a:t>
            </a:r>
            <a:r>
              <a:rPr lang="pl-PL" sz="2400" dirty="0" smtClean="0"/>
              <a:t>przyjętych w planowaniu </a:t>
            </a:r>
            <a:r>
              <a:rPr lang="pl-PL" sz="2400" dirty="0" smtClean="0"/>
              <a:t>strategicznym, </a:t>
            </a:r>
            <a:endParaRPr lang="pl-PL" sz="2400" dirty="0" smtClean="0"/>
          </a:p>
          <a:p>
            <a:pPr>
              <a:buFont typeface="Wingdings" pitchFamily="2" charset="2"/>
              <a:buChar char="ü"/>
            </a:pPr>
            <a:r>
              <a:rPr lang="pl-PL" sz="2400" b="1" dirty="0" smtClean="0"/>
              <a:t>strategiczna kontrola realizacji</a:t>
            </a:r>
          </a:p>
          <a:p>
            <a:endParaRPr lang="pl-PL" sz="2400" dirty="0" smtClean="0"/>
          </a:p>
          <a:p>
            <a:pPr algn="just"/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b="1" dirty="0" smtClean="0"/>
              <a:t>Controlling</a:t>
            </a:r>
            <a:r>
              <a:rPr lang="pl-PL" sz="2800" dirty="0" smtClean="0"/>
              <a:t> w organizacji: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 smtClean="0"/>
              <a:t>jest pojęciem szerszym niż kontrola</a:t>
            </a:r>
          </a:p>
          <a:p>
            <a:endParaRPr lang="pl-PL" sz="2400" dirty="0" smtClean="0"/>
          </a:p>
          <a:p>
            <a:r>
              <a:rPr lang="pl-PL" sz="2400" i="1" dirty="0"/>
              <a:t>C</a:t>
            </a:r>
            <a:r>
              <a:rPr lang="pl-PL" sz="2400" i="1" dirty="0" smtClean="0"/>
              <a:t>ontrolling oznacza w istocie </a:t>
            </a:r>
            <a:r>
              <a:rPr lang="pl-PL" sz="2400" b="1" i="1" dirty="0" smtClean="0"/>
              <a:t>system sterowania </a:t>
            </a:r>
            <a:r>
              <a:rPr lang="pl-PL" sz="2400" i="1" dirty="0" smtClean="0"/>
              <a:t>organizacji, </a:t>
            </a:r>
            <a:r>
              <a:rPr lang="pl-PL" sz="2400" b="1" i="1" dirty="0" smtClean="0"/>
              <a:t>zorientowany na wynik </a:t>
            </a:r>
            <a:r>
              <a:rPr lang="pl-PL" sz="2400" i="1" dirty="0" smtClean="0"/>
              <a:t>i realizowany poprzez planowanie, kontrolę i kierowanie. Wynika stąd, że Controlling jako system służy </a:t>
            </a:r>
            <a:r>
              <a:rPr lang="pl-PL" sz="2400" b="1" i="1" dirty="0" smtClean="0"/>
              <a:t>do kontrolowania </a:t>
            </a:r>
            <a:r>
              <a:rPr lang="pl-PL" sz="2400" i="1" dirty="0" smtClean="0"/>
              <a:t>ale jeszcze w większym stopniu </a:t>
            </a:r>
            <a:r>
              <a:rPr lang="pl-PL" sz="2400" b="1" i="1" dirty="0" smtClean="0"/>
              <a:t>do profilaktyki</a:t>
            </a:r>
            <a:r>
              <a:rPr lang="pl-PL" sz="2400" i="1" dirty="0" smtClean="0"/>
              <a:t>. </a:t>
            </a:r>
            <a:r>
              <a:rPr lang="pl-PL" sz="2400" dirty="0" smtClean="0"/>
              <a:t>(P. Szczepankowski) </a:t>
            </a:r>
            <a:endParaRPr lang="pl-PL" sz="2400" i="1" dirty="0"/>
          </a:p>
          <a:p>
            <a:endParaRPr lang="pl-PL" sz="2400" i="1" dirty="0" smtClean="0"/>
          </a:p>
          <a:p>
            <a:r>
              <a:rPr lang="pl-PL" sz="2400" dirty="0" smtClean="0"/>
              <a:t>Najczęstsze zastosowania controllingu obejmują następujące trzy </a:t>
            </a:r>
            <a:r>
              <a:rPr lang="pl-PL" sz="2400" dirty="0" smtClean="0"/>
              <a:t>obszary</a:t>
            </a:r>
            <a:r>
              <a:rPr lang="pl-PL" sz="2400" dirty="0" smtClean="0"/>
              <a:t>: </a:t>
            </a:r>
            <a:r>
              <a:rPr lang="pl-PL" sz="2400" dirty="0" smtClean="0"/>
              <a:t>finanse, marketing i logistykę.</a:t>
            </a:r>
          </a:p>
          <a:p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b="1" dirty="0" smtClean="0"/>
              <a:t>Cechy skutecznych systemów kontroli </a:t>
            </a:r>
            <a:r>
              <a:rPr lang="pl-PL" sz="2800" dirty="0" smtClean="0"/>
              <a:t>przedstawione przez J. </a:t>
            </a:r>
            <a:r>
              <a:rPr lang="pl-PL" sz="2800" dirty="0" err="1" smtClean="0"/>
              <a:t>Stonera</a:t>
            </a:r>
            <a:r>
              <a:rPr lang="pl-PL" sz="2800" dirty="0" smtClean="0"/>
              <a:t> i </a:t>
            </a:r>
            <a:r>
              <a:rPr lang="pl-PL" sz="2800" dirty="0" err="1" smtClean="0"/>
              <a:t>Ch</a:t>
            </a:r>
            <a:r>
              <a:rPr lang="pl-PL" sz="2800" dirty="0" smtClean="0"/>
              <a:t>. </a:t>
            </a:r>
            <a:r>
              <a:rPr lang="pl-PL" sz="2800" dirty="0" err="1" smtClean="0"/>
              <a:t>Wankela</a:t>
            </a:r>
            <a:r>
              <a:rPr lang="pl-PL" sz="2800" dirty="0" smtClean="0"/>
              <a:t> są następujące: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pl-PL" sz="2400" u="sng" dirty="0" smtClean="0"/>
              <a:t>ścisłość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a</a:t>
            </a:r>
            <a:r>
              <a:rPr lang="pl-PL" sz="2400" u="sng" dirty="0" smtClean="0"/>
              <a:t>ktualność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o</a:t>
            </a:r>
            <a:r>
              <a:rPr lang="pl-PL" sz="2400" u="sng" dirty="0" smtClean="0"/>
              <a:t>biektywizm i zrozumiałość.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k</a:t>
            </a:r>
            <a:r>
              <a:rPr lang="pl-PL" sz="2400" u="sng" dirty="0" smtClean="0"/>
              <a:t>oncentracja na strategicznych punktach kontroli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r</a:t>
            </a:r>
            <a:r>
              <a:rPr lang="pl-PL" sz="2400" u="sng" dirty="0" smtClean="0"/>
              <a:t>ealizm ekonomiczny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r</a:t>
            </a:r>
            <a:r>
              <a:rPr lang="pl-PL" sz="2400" u="sng" dirty="0" smtClean="0"/>
              <a:t>ealizm organizacyjny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k</a:t>
            </a:r>
            <a:r>
              <a:rPr lang="pl-PL" sz="2400" u="sng" dirty="0" smtClean="0"/>
              <a:t>oordynacja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e</a:t>
            </a:r>
            <a:r>
              <a:rPr lang="pl-PL" sz="2400" u="sng" dirty="0" smtClean="0"/>
              <a:t>lastyczność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n</a:t>
            </a:r>
            <a:r>
              <a:rPr lang="pl-PL" sz="2400" u="sng" dirty="0" smtClean="0"/>
              <a:t>ormatywność i operacyjność</a:t>
            </a:r>
          </a:p>
          <a:p>
            <a:pPr>
              <a:lnSpc>
                <a:spcPct val="150000"/>
              </a:lnSpc>
            </a:pPr>
            <a:r>
              <a:rPr lang="pl-PL" sz="2400" u="sng" dirty="0"/>
              <a:t>a</a:t>
            </a:r>
            <a:r>
              <a:rPr lang="pl-PL" sz="2400" u="sng" dirty="0" smtClean="0"/>
              <a:t>kceptacja przez członków organizacji</a:t>
            </a:r>
            <a:endParaRPr lang="pl-PL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414</Words>
  <Application>Microsoft Office PowerPoint</Application>
  <PresentationFormat>Pokaz na ekranie (4:3)</PresentationFormat>
  <Paragraphs>84</Paragraphs>
  <Slides>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0" baseType="lpstr">
      <vt:lpstr>Motyw pakietu Office</vt:lpstr>
      <vt:lpstr>Slajd 1</vt:lpstr>
      <vt:lpstr>Kontrola:</vt:lpstr>
      <vt:lpstr>W procesie kontroli można wydzielić następujące etapy:</vt:lpstr>
      <vt:lpstr>Funkcje kontroli: </vt:lpstr>
      <vt:lpstr>Formy kontroli:</vt:lpstr>
      <vt:lpstr>Slajd 6</vt:lpstr>
      <vt:lpstr>Kontrola strategiczna:</vt:lpstr>
      <vt:lpstr>Controlling w organizacji:</vt:lpstr>
      <vt:lpstr>Cechy skutecznych systemów kontroli przedstawione przez J. Stonera i Ch. Wankela są następujące: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</dc:creator>
  <cp:lastModifiedBy>Piotr</cp:lastModifiedBy>
  <cp:revision>3</cp:revision>
  <dcterms:created xsi:type="dcterms:W3CDTF">2011-12-10T15:06:08Z</dcterms:created>
  <dcterms:modified xsi:type="dcterms:W3CDTF">2011-12-11T23:30:11Z</dcterms:modified>
</cp:coreProperties>
</file>