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E25AF-7BBB-4E2F-B19C-E1BFA16DA0F4}" type="datetimeFigureOut">
              <a:rPr lang="pl-PL" smtClean="0"/>
              <a:pPr/>
              <a:t>2011-12-19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94948-FDB7-43E4-8F89-ED0C02F54F08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94948-FDB7-43E4-8F89-ED0C02F54F08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0D88-1BC5-4DE0-936E-AFE7D0A93D18}" type="datetimeFigureOut">
              <a:rPr lang="pl-PL" smtClean="0"/>
              <a:pPr/>
              <a:t>2011-12-19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4AC7-8F1A-457D-8050-B8B2FFF9EF8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0D88-1BC5-4DE0-936E-AFE7D0A93D18}" type="datetimeFigureOut">
              <a:rPr lang="pl-PL" smtClean="0"/>
              <a:pPr/>
              <a:t>2011-12-19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4AC7-8F1A-457D-8050-B8B2FFF9EF8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0D88-1BC5-4DE0-936E-AFE7D0A93D18}" type="datetimeFigureOut">
              <a:rPr lang="pl-PL" smtClean="0"/>
              <a:pPr/>
              <a:t>2011-12-19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4AC7-8F1A-457D-8050-B8B2FFF9EF8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0D88-1BC5-4DE0-936E-AFE7D0A93D18}" type="datetimeFigureOut">
              <a:rPr lang="pl-PL" smtClean="0"/>
              <a:pPr/>
              <a:t>2011-12-19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4AC7-8F1A-457D-8050-B8B2FFF9EF8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0D88-1BC5-4DE0-936E-AFE7D0A93D18}" type="datetimeFigureOut">
              <a:rPr lang="pl-PL" smtClean="0"/>
              <a:pPr/>
              <a:t>2011-12-19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4AC7-8F1A-457D-8050-B8B2FFF9EF8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0D88-1BC5-4DE0-936E-AFE7D0A93D18}" type="datetimeFigureOut">
              <a:rPr lang="pl-PL" smtClean="0"/>
              <a:pPr/>
              <a:t>2011-12-19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4AC7-8F1A-457D-8050-B8B2FFF9EF8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0D88-1BC5-4DE0-936E-AFE7D0A93D18}" type="datetimeFigureOut">
              <a:rPr lang="pl-PL" smtClean="0"/>
              <a:pPr/>
              <a:t>2011-12-19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4AC7-8F1A-457D-8050-B8B2FFF9EF8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0D88-1BC5-4DE0-936E-AFE7D0A93D18}" type="datetimeFigureOut">
              <a:rPr lang="pl-PL" smtClean="0"/>
              <a:pPr/>
              <a:t>2011-12-19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4AC7-8F1A-457D-8050-B8B2FFF9EF8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0D88-1BC5-4DE0-936E-AFE7D0A93D18}" type="datetimeFigureOut">
              <a:rPr lang="pl-PL" smtClean="0"/>
              <a:pPr/>
              <a:t>2011-12-19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4AC7-8F1A-457D-8050-B8B2FFF9EF8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0D88-1BC5-4DE0-936E-AFE7D0A93D18}" type="datetimeFigureOut">
              <a:rPr lang="pl-PL" smtClean="0"/>
              <a:pPr/>
              <a:t>2011-12-19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4AC7-8F1A-457D-8050-B8B2FFF9EF8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BA0D88-1BC5-4DE0-936E-AFE7D0A93D18}" type="datetimeFigureOut">
              <a:rPr lang="pl-PL" smtClean="0"/>
              <a:pPr/>
              <a:t>2011-12-19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B4AC7-8F1A-457D-8050-B8B2FFF9EF87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A0D88-1BC5-4DE0-936E-AFE7D0A93D18}" type="datetimeFigureOut">
              <a:rPr lang="pl-PL" smtClean="0"/>
              <a:pPr/>
              <a:t>2011-12-19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B4AC7-8F1A-457D-8050-B8B2FFF9EF87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Młoda, atrakcyjna, niezbadana </a:t>
            </a:r>
            <a:br>
              <a:rPr lang="pl-PL" sz="2800" dirty="0" smtClean="0"/>
            </a:br>
            <a:r>
              <a:rPr lang="pl-PL" sz="2800" dirty="0" smtClean="0"/>
              <a:t>chętnie da się poznać…</a:t>
            </a:r>
            <a:endParaRPr lang="pl-PL" sz="2800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611560" y="4293096"/>
            <a:ext cx="8208912" cy="1944216"/>
          </a:xfrm>
        </p:spPr>
        <p:txBody>
          <a:bodyPr>
            <a:normAutofit/>
          </a:bodyPr>
          <a:lstStyle/>
          <a:p>
            <a:r>
              <a:rPr lang="pl-PL" sz="2500" b="1" dirty="0" smtClean="0"/>
              <a:t>OSTATNIE ZAJĘCIA</a:t>
            </a:r>
            <a:r>
              <a:rPr lang="pl-PL" sz="2500" dirty="0" smtClean="0"/>
              <a:t>*</a:t>
            </a:r>
          </a:p>
          <a:p>
            <a:r>
              <a:rPr lang="pl-PL" sz="2500" dirty="0" smtClean="0"/>
              <a:t>19.12.11</a:t>
            </a:r>
          </a:p>
          <a:p>
            <a:endParaRPr lang="pl-PL" sz="2500" dirty="0" smtClean="0"/>
          </a:p>
          <a:p>
            <a:pPr algn="r"/>
            <a:endParaRPr lang="pl-PL" sz="1600" dirty="0" smtClean="0"/>
          </a:p>
          <a:p>
            <a:pPr algn="r"/>
            <a:r>
              <a:rPr lang="pl-PL" sz="1100" dirty="0" smtClean="0"/>
              <a:t>* w tym roku</a:t>
            </a:r>
            <a:endParaRPr lang="pl-PL" sz="1100" dirty="0"/>
          </a:p>
        </p:txBody>
      </p:sp>
      <p:pic>
        <p:nvPicPr>
          <p:cNvPr id="4" name="Picture 11" descr="http://acs.pjwstk.edu.pl/grafika/pj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3506" y="476672"/>
            <a:ext cx="129698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900" dirty="0" smtClean="0"/>
              <a:t>Właśnie… to czego użyć, jak to zrobić?</a:t>
            </a:r>
            <a:endParaRPr lang="pl-PL" sz="29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pl-PL" sz="9600" b="1" dirty="0" smtClean="0">
                <a:solidFill>
                  <a:srgbClr val="FF0000"/>
                </a:solidFill>
              </a:rPr>
              <a:t>             ?</a:t>
            </a:r>
            <a:endParaRPr lang="pl-PL" sz="9600" b="1" dirty="0" smtClean="0">
              <a:solidFill>
                <a:srgbClr val="FF0000"/>
              </a:solidFill>
            </a:endParaRP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2195277" y="549380"/>
            <a:ext cx="4762407" cy="633382"/>
          </a:xfrm>
        </p:spPr>
        <p:txBody>
          <a:bodyPr/>
          <a:lstStyle/>
          <a:p>
            <a:r>
              <a:rPr lang="pl-PL" sz="2000" b="1" dirty="0" smtClean="0"/>
              <a:t> ZARZĄDZANIE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744136"/>
            <a:ext cx="8230048" cy="1612856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pl-PL" sz="1800" dirty="0" smtClean="0"/>
              <a:t>SZKOŁA                   </a:t>
            </a:r>
            <a:r>
              <a:rPr lang="pl-PL" sz="1800" dirty="0" err="1" smtClean="0">
                <a:solidFill>
                  <a:schemeClr val="accent2"/>
                </a:solidFill>
              </a:rPr>
              <a:t>SZKOŁA</a:t>
            </a:r>
            <a:r>
              <a:rPr lang="pl-PL" sz="1800" dirty="0" smtClean="0">
                <a:solidFill>
                  <a:schemeClr val="accent2"/>
                </a:solidFill>
              </a:rPr>
              <a:t> </a:t>
            </a:r>
            <a:r>
              <a:rPr lang="pl-PL" sz="1800" dirty="0" smtClean="0"/>
              <a:t>                       </a:t>
            </a:r>
            <a:r>
              <a:rPr lang="pl-PL" sz="1800" dirty="0" err="1" smtClean="0">
                <a:solidFill>
                  <a:srgbClr val="009900"/>
                </a:solidFill>
              </a:rPr>
              <a:t>SZKOŁA</a:t>
            </a:r>
            <a:r>
              <a:rPr lang="pl-PL" sz="1800" dirty="0" smtClean="0"/>
              <a:t>                       </a:t>
            </a:r>
            <a:r>
              <a:rPr lang="pl-PL" sz="1800" dirty="0" err="1" smtClean="0">
                <a:solidFill>
                  <a:srgbClr val="FF3300"/>
                </a:solidFill>
              </a:rPr>
              <a:t>SZKOŁA</a:t>
            </a:r>
            <a:r>
              <a:rPr lang="pl-PL" sz="1800" dirty="0" smtClean="0">
                <a:solidFill>
                  <a:srgbClr val="FF3300"/>
                </a:solidFill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l-PL" sz="1800" dirty="0" smtClean="0"/>
              <a:t>KLASYCZNA         </a:t>
            </a:r>
            <a:r>
              <a:rPr lang="pl-PL" sz="1800" dirty="0" smtClean="0">
                <a:solidFill>
                  <a:schemeClr val="accent2"/>
                </a:solidFill>
              </a:rPr>
              <a:t>STOSUNKÓW</a:t>
            </a:r>
            <a:r>
              <a:rPr lang="pl-PL" sz="1800" dirty="0" smtClean="0"/>
              <a:t>              </a:t>
            </a:r>
            <a:r>
              <a:rPr lang="pl-PL" sz="1800" dirty="0" smtClean="0">
                <a:solidFill>
                  <a:srgbClr val="009900"/>
                </a:solidFill>
              </a:rPr>
              <a:t> ILOŚCIOWO-</a:t>
            </a:r>
            <a:r>
              <a:rPr lang="pl-PL" sz="1800" dirty="0" smtClean="0">
                <a:solidFill>
                  <a:schemeClr val="folHlink"/>
                </a:solidFill>
              </a:rPr>
              <a:t> </a:t>
            </a:r>
            <a:r>
              <a:rPr lang="pl-PL" sz="1800" dirty="0" smtClean="0"/>
              <a:t>          </a:t>
            </a:r>
            <a:r>
              <a:rPr lang="pl-PL" sz="1800" dirty="0" smtClean="0">
                <a:solidFill>
                  <a:srgbClr val="FF3300"/>
                </a:solidFill>
              </a:rPr>
              <a:t>ZARZĄDZANIA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l-PL" sz="1800" dirty="0" smtClean="0"/>
              <a:t>                           </a:t>
            </a:r>
            <a:r>
              <a:rPr lang="pl-PL" sz="1800" dirty="0" smtClean="0">
                <a:solidFill>
                  <a:schemeClr val="accent2"/>
                </a:solidFill>
              </a:rPr>
              <a:t>MIĘDZYLUDZKICH</a:t>
            </a:r>
            <a:r>
              <a:rPr lang="pl-PL" sz="1800" dirty="0" smtClean="0"/>
              <a:t>         </a:t>
            </a:r>
            <a:r>
              <a:rPr lang="pl-PL" sz="1800" dirty="0" smtClean="0">
                <a:solidFill>
                  <a:srgbClr val="009900"/>
                </a:solidFill>
              </a:rPr>
              <a:t>SYSTEMOWA</a:t>
            </a:r>
            <a:r>
              <a:rPr lang="pl-PL" sz="1800" dirty="0" smtClean="0"/>
              <a:t>          </a:t>
            </a:r>
            <a:r>
              <a:rPr lang="pl-PL" sz="1800" dirty="0" smtClean="0">
                <a:solidFill>
                  <a:srgbClr val="FF3300"/>
                </a:solidFill>
              </a:rPr>
              <a:t>INFORMACJĄ I</a:t>
            </a:r>
            <a:r>
              <a:rPr lang="pl-PL" sz="1800" dirty="0" smtClean="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l-PL" sz="1800" dirty="0" smtClean="0"/>
              <a:t>                                                                                                           </a:t>
            </a:r>
            <a:r>
              <a:rPr lang="pl-PL" sz="1800" dirty="0" smtClean="0">
                <a:solidFill>
                  <a:srgbClr val="FF3300"/>
                </a:solidFill>
              </a:rPr>
              <a:t> WIEDZĄ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pl-PL" sz="1800" dirty="0" smtClean="0"/>
              <a:t>  </a:t>
            </a:r>
          </a:p>
        </p:txBody>
      </p:sp>
      <p:sp>
        <p:nvSpPr>
          <p:cNvPr id="3076" name="Line 5"/>
          <p:cNvSpPr>
            <a:spLocks noChangeShapeType="1"/>
          </p:cNvSpPr>
          <p:nvPr/>
        </p:nvSpPr>
        <p:spPr bwMode="auto">
          <a:xfrm flipH="1">
            <a:off x="1547148" y="1051717"/>
            <a:ext cx="2160929" cy="5762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3077" name="Line 6"/>
          <p:cNvSpPr>
            <a:spLocks noChangeShapeType="1"/>
          </p:cNvSpPr>
          <p:nvPr/>
        </p:nvSpPr>
        <p:spPr bwMode="auto">
          <a:xfrm flipH="1">
            <a:off x="3563218" y="1051717"/>
            <a:ext cx="433082" cy="5762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3078" name="Line 7"/>
          <p:cNvSpPr>
            <a:spLocks noChangeShapeType="1"/>
          </p:cNvSpPr>
          <p:nvPr/>
        </p:nvSpPr>
        <p:spPr bwMode="auto">
          <a:xfrm>
            <a:off x="4787795" y="1051717"/>
            <a:ext cx="504764" cy="57626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3079" name="Line 8"/>
          <p:cNvSpPr>
            <a:spLocks noChangeShapeType="1"/>
          </p:cNvSpPr>
          <p:nvPr/>
        </p:nvSpPr>
        <p:spPr bwMode="auto">
          <a:xfrm>
            <a:off x="5435923" y="1051717"/>
            <a:ext cx="1439624" cy="62498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3080" name="Line 9"/>
          <p:cNvSpPr>
            <a:spLocks noChangeShapeType="1"/>
          </p:cNvSpPr>
          <p:nvPr/>
        </p:nvSpPr>
        <p:spPr bwMode="auto">
          <a:xfrm flipH="1">
            <a:off x="468923" y="2420965"/>
            <a:ext cx="574954" cy="15842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3081" name="Line 10"/>
          <p:cNvSpPr>
            <a:spLocks noChangeShapeType="1"/>
          </p:cNvSpPr>
          <p:nvPr/>
        </p:nvSpPr>
        <p:spPr bwMode="auto">
          <a:xfrm>
            <a:off x="1618830" y="2420966"/>
            <a:ext cx="431589" cy="1656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3082" name="Line 11"/>
          <p:cNvSpPr>
            <a:spLocks noChangeShapeType="1"/>
          </p:cNvSpPr>
          <p:nvPr/>
        </p:nvSpPr>
        <p:spPr bwMode="auto">
          <a:xfrm flipH="1">
            <a:off x="4642936" y="2666255"/>
            <a:ext cx="267316" cy="13390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3083" name="Line 12"/>
          <p:cNvSpPr>
            <a:spLocks noChangeShapeType="1"/>
          </p:cNvSpPr>
          <p:nvPr/>
        </p:nvSpPr>
        <p:spPr bwMode="auto">
          <a:xfrm>
            <a:off x="5791349" y="2743537"/>
            <a:ext cx="436069" cy="13339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pl-PL"/>
          </a:p>
        </p:txBody>
      </p:sp>
      <p:sp>
        <p:nvSpPr>
          <p:cNvPr id="3084" name="Text Box 13"/>
          <p:cNvSpPr txBox="1">
            <a:spLocks noChangeArrowheads="1"/>
          </p:cNvSpPr>
          <p:nvPr/>
        </p:nvSpPr>
        <p:spPr bwMode="auto">
          <a:xfrm>
            <a:off x="0" y="4005261"/>
            <a:ext cx="1367941" cy="63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l-PL" sz="1400" b="1">
                <a:solidFill>
                  <a:schemeClr val="tx2"/>
                </a:solidFill>
              </a:rPr>
              <a:t>Zarządzanie</a:t>
            </a:r>
          </a:p>
          <a:p>
            <a:pPr algn="ctr">
              <a:spcBef>
                <a:spcPct val="50000"/>
              </a:spcBef>
            </a:pPr>
            <a:r>
              <a:rPr lang="pl-PL" sz="1400" b="1">
                <a:solidFill>
                  <a:schemeClr val="tx2"/>
                </a:solidFill>
              </a:rPr>
              <a:t>naukowe</a:t>
            </a:r>
          </a:p>
        </p:txBody>
      </p:sp>
      <p:sp>
        <p:nvSpPr>
          <p:cNvPr id="3085" name="Text Box 15"/>
          <p:cNvSpPr txBox="1">
            <a:spLocks noChangeArrowheads="1"/>
          </p:cNvSpPr>
          <p:nvPr/>
        </p:nvSpPr>
        <p:spPr bwMode="auto">
          <a:xfrm>
            <a:off x="1476959" y="4005261"/>
            <a:ext cx="1654671" cy="63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pl-PL" sz="1400" b="1">
                <a:solidFill>
                  <a:schemeClr val="tx2"/>
                </a:solidFill>
              </a:rPr>
              <a:t>Zarządzanie </a:t>
            </a:r>
          </a:p>
          <a:p>
            <a:pPr>
              <a:spcBef>
                <a:spcPct val="50000"/>
              </a:spcBef>
            </a:pPr>
            <a:r>
              <a:rPr lang="pl-PL" sz="1400" b="1">
                <a:solidFill>
                  <a:schemeClr val="tx2"/>
                </a:solidFill>
              </a:rPr>
              <a:t>administracyjne</a:t>
            </a:r>
          </a:p>
        </p:txBody>
      </p:sp>
      <p:sp>
        <p:nvSpPr>
          <p:cNvPr id="3086" name="Text Box 16"/>
          <p:cNvSpPr txBox="1">
            <a:spLocks noChangeArrowheads="1"/>
          </p:cNvSpPr>
          <p:nvPr/>
        </p:nvSpPr>
        <p:spPr bwMode="auto">
          <a:xfrm>
            <a:off x="5292559" y="4005261"/>
            <a:ext cx="1801023" cy="635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l-PL" sz="1400" b="1">
                <a:solidFill>
                  <a:schemeClr val="tx2"/>
                </a:solidFill>
              </a:rPr>
              <a:t>Analiza`</a:t>
            </a:r>
          </a:p>
          <a:p>
            <a:pPr algn="ctr">
              <a:spcBef>
                <a:spcPct val="50000"/>
              </a:spcBef>
            </a:pPr>
            <a:r>
              <a:rPr lang="pl-PL" sz="1400" b="1">
                <a:solidFill>
                  <a:schemeClr val="tx2"/>
                </a:solidFill>
              </a:rPr>
              <a:t>systemowa</a:t>
            </a:r>
          </a:p>
        </p:txBody>
      </p:sp>
      <p:sp>
        <p:nvSpPr>
          <p:cNvPr id="3087" name="Text Box 18"/>
          <p:cNvSpPr txBox="1">
            <a:spLocks noChangeArrowheads="1"/>
          </p:cNvSpPr>
          <p:nvPr/>
        </p:nvSpPr>
        <p:spPr bwMode="auto">
          <a:xfrm>
            <a:off x="3998586" y="4005260"/>
            <a:ext cx="136486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pl-PL" sz="1400" b="1" dirty="0" smtClean="0">
                <a:solidFill>
                  <a:schemeClr val="tx2"/>
                </a:solidFill>
              </a:rPr>
              <a:t>Ilościowa </a:t>
            </a:r>
            <a:r>
              <a:rPr lang="pl-PL" sz="1400" b="1" dirty="0">
                <a:solidFill>
                  <a:schemeClr val="tx2"/>
                </a:solidFill>
              </a:rPr>
              <a:t>teoria</a:t>
            </a:r>
          </a:p>
          <a:p>
            <a:pPr algn="ctr"/>
            <a:endParaRPr lang="pl-PL" sz="1400" b="1" dirty="0">
              <a:solidFill>
                <a:schemeClr val="tx2"/>
              </a:solidFill>
            </a:endParaRPr>
          </a:p>
          <a:p>
            <a:pPr algn="ctr"/>
            <a:r>
              <a:rPr lang="pl-PL" sz="1400" b="1" dirty="0">
                <a:solidFill>
                  <a:schemeClr val="tx2"/>
                </a:solidFill>
              </a:rPr>
              <a:t>zarządzania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800" dirty="0" smtClean="0"/>
              <a:t>Zarządzanie wiedzą jest procesem, w którym dla realizacji postawionych celów umiemy:</a:t>
            </a:r>
            <a:endParaRPr lang="pl-PL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l-PL" sz="2400" b="1" dirty="0" smtClean="0"/>
              <a:t>wykorzystać posiadane </a:t>
            </a:r>
            <a:r>
              <a:rPr lang="pl-PL" sz="2400" dirty="0" smtClean="0"/>
              <a:t>w organizacji zasoby wiedzy, </a:t>
            </a:r>
          </a:p>
          <a:p>
            <a:pPr>
              <a:lnSpc>
                <a:spcPct val="150000"/>
              </a:lnSpc>
            </a:pPr>
            <a:r>
              <a:rPr lang="pl-PL" sz="2400" b="1" dirty="0" smtClean="0"/>
              <a:t>poszukiwać i absorbować </a:t>
            </a:r>
            <a:r>
              <a:rPr lang="pl-PL" sz="2400" dirty="0" smtClean="0"/>
              <a:t>zewnętrzne zasoby wiedzy, </a:t>
            </a:r>
          </a:p>
          <a:p>
            <a:pPr>
              <a:lnSpc>
                <a:spcPct val="150000"/>
              </a:lnSpc>
            </a:pPr>
            <a:r>
              <a:rPr lang="pl-PL" sz="2400" b="1" dirty="0" smtClean="0"/>
              <a:t>stworzyć</a:t>
            </a:r>
            <a:r>
              <a:rPr lang="pl-PL" sz="2400" dirty="0" smtClean="0"/>
              <a:t> takie </a:t>
            </a:r>
            <a:r>
              <a:rPr lang="pl-PL" sz="2400" b="1" dirty="0" smtClean="0"/>
              <a:t>warunki</a:t>
            </a:r>
            <a:r>
              <a:rPr lang="pl-PL" sz="2400" dirty="0" smtClean="0"/>
              <a:t>, aby wszyscy uczestnicy procesu decyzyjnego czuli się zobowiązani do dzielenia się posiadanymi zasobami wiedzy i jej kreowaniem (????????)</a:t>
            </a:r>
          </a:p>
          <a:p>
            <a:pPr>
              <a:lnSpc>
                <a:spcPct val="150000"/>
              </a:lnSpc>
            </a:pPr>
            <a:endParaRPr lang="pl-PL" sz="2400" dirty="0"/>
          </a:p>
          <a:p>
            <a:pPr>
              <a:lnSpc>
                <a:spcPct val="150000"/>
              </a:lnSpc>
            </a:pPr>
            <a:r>
              <a:rPr lang="pl-PL" sz="2400" dirty="0" smtClean="0"/>
              <a:t>Zarządzanie wiedzą polega nie tylko na umiejętnym wykorzystaniu posiadanych zasobów, ale też na uzyskaniu </a:t>
            </a:r>
          </a:p>
          <a:p>
            <a:pPr>
              <a:lnSpc>
                <a:spcPct val="150000"/>
              </a:lnSpc>
              <a:buNone/>
            </a:pPr>
            <a:r>
              <a:rPr lang="pl-PL" sz="2400" b="1" dirty="0" smtClean="0"/>
              <a:t>     efektu synergicznego/synergii.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435280" cy="1143000"/>
          </a:xfrm>
        </p:spPr>
        <p:txBody>
          <a:bodyPr>
            <a:normAutofit/>
          </a:bodyPr>
          <a:lstStyle/>
          <a:p>
            <a:r>
              <a:rPr lang="pl-PL" sz="2800" dirty="0" smtClean="0"/>
              <a:t>Relacje zachodzące między danymi, informacją a wiedzą:</a:t>
            </a:r>
            <a:endParaRPr lang="pl-PL" sz="2800" dirty="0"/>
          </a:p>
        </p:txBody>
      </p:sp>
      <p:sp>
        <p:nvSpPr>
          <p:cNvPr id="8194" name="AutoShape 2" descr="http://edu.pjwstk.edu.pl/wyklady/poz/scb/rys15/15_2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pic>
        <p:nvPicPr>
          <p:cNvPr id="8195" name="Picture 3" descr="C:\Users\Piotr\Desktop\zarz wiedzą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780928"/>
            <a:ext cx="7492584" cy="1786111"/>
          </a:xfrm>
          <a:prstGeom prst="rect">
            <a:avLst/>
          </a:prstGeom>
          <a:noFill/>
        </p:spPr>
      </p:pic>
      <p:sp>
        <p:nvSpPr>
          <p:cNvPr id="5" name="Tytuł 1"/>
          <p:cNvSpPr txBox="1">
            <a:spLocks/>
          </p:cNvSpPr>
          <p:nvPr/>
        </p:nvSpPr>
        <p:spPr>
          <a:xfrm>
            <a:off x="467544" y="5022304"/>
            <a:ext cx="843528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15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?</a:t>
            </a:r>
            <a:endParaRPr kumimoji="0" lang="pl-PL" sz="15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640960" cy="1143000"/>
          </a:xfrm>
        </p:spPr>
        <p:txBody>
          <a:bodyPr>
            <a:normAutofit/>
          </a:bodyPr>
          <a:lstStyle/>
          <a:p>
            <a:r>
              <a:rPr lang="pl-PL" sz="2800" dirty="0" smtClean="0"/>
              <a:t>Zależności między systemem zarządzania a typem wiedzy</a:t>
            </a:r>
            <a:endParaRPr lang="pl-PL" sz="28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23528" y="1943100"/>
          <a:ext cx="8136903" cy="4006179"/>
        </p:xfrm>
        <a:graphic>
          <a:graphicData uri="http://schemas.openxmlformats.org/drawingml/2006/table">
            <a:tbl>
              <a:tblPr/>
              <a:tblGrid>
                <a:gridCol w="2712301"/>
                <a:gridCol w="2712301"/>
                <a:gridCol w="2712301"/>
              </a:tblGrid>
              <a:tr h="842325">
                <a:tc>
                  <a:txBody>
                    <a:bodyPr/>
                    <a:lstStyle/>
                    <a:p>
                      <a:r>
                        <a:rPr lang="pl-PL" dirty="0"/>
                        <a:t>Treść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Scentralizowany system zarządzania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Zdecentralizowany system zarządzania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1581927">
                <a:tc>
                  <a:txBody>
                    <a:bodyPr/>
                    <a:lstStyle/>
                    <a:p>
                      <a:r>
                        <a:rPr lang="pl-PL" dirty="0"/>
                        <a:t>Wiedza jawna 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Decydujący typ potrzebnej wiedzy dla procesu decyzyjnego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Uzupełniający typ potrzebnej wiedzy dla procesu decyzyjnego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0"/>
                    </a:solidFill>
                  </a:tcPr>
                </a:tc>
              </a:tr>
              <a:tr h="1581927">
                <a:tc>
                  <a:txBody>
                    <a:bodyPr/>
                    <a:lstStyle/>
                    <a:p>
                      <a:r>
                        <a:rPr lang="pl-PL" dirty="0"/>
                        <a:t>Wiedza ukryta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Uzupełniający typ potrzebnej wiedzy dla procesu decyzyjnego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Decydujący typ potrzebnej wiedzy dla procesu decyzyjnego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0"/>
                    </a:solidFill>
                  </a:tcPr>
                </a:tc>
              </a:tr>
            </a:tbl>
          </a:graphicData>
        </a:graphic>
      </p:graphicFrame>
      <p:cxnSp>
        <p:nvCxnSpPr>
          <p:cNvPr id="8" name="Łącznik prosty 7"/>
          <p:cNvCxnSpPr/>
          <p:nvPr/>
        </p:nvCxnSpPr>
        <p:spPr>
          <a:xfrm>
            <a:off x="2987824" y="5877272"/>
            <a:ext cx="5472608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9"/>
          <p:cNvCxnSpPr/>
          <p:nvPr/>
        </p:nvCxnSpPr>
        <p:spPr>
          <a:xfrm>
            <a:off x="5652120" y="2780928"/>
            <a:ext cx="0" cy="3168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/>
          <p:cNvCxnSpPr/>
          <p:nvPr/>
        </p:nvCxnSpPr>
        <p:spPr>
          <a:xfrm>
            <a:off x="8460432" y="2780928"/>
            <a:ext cx="0" cy="31683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ytuł 1"/>
          <p:cNvSpPr txBox="1">
            <a:spLocks/>
          </p:cNvSpPr>
          <p:nvPr/>
        </p:nvSpPr>
        <p:spPr>
          <a:xfrm>
            <a:off x="467544" y="5877272"/>
            <a:ext cx="864096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2200" dirty="0" smtClean="0">
                <a:latin typeface="+mj-lt"/>
                <a:ea typeface="+mj-ea"/>
                <a:cs typeface="+mj-cs"/>
              </a:rPr>
              <a:t>Wątpliwości??? ...zapraszam do lektury rozdziału nr 12</a:t>
            </a:r>
            <a:r>
              <a:rPr lang="pl-PL" sz="2200" dirty="0" smtClean="0">
                <a:latin typeface="+mj-lt"/>
                <a:ea typeface="+mj-ea"/>
                <a:cs typeface="+mj-cs"/>
                <a:sym typeface="Wingdings" pitchFamily="2" charset="2"/>
              </a:rPr>
              <a:t></a:t>
            </a:r>
            <a:endParaRPr kumimoji="0" lang="pl-PL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800" dirty="0" smtClean="0"/>
              <a:t>Klasyfikacja podstawowych typów wiedzy z punktu widzenia jej znajomości - UWAGA - niby oczywiste: </a:t>
            </a:r>
            <a:endParaRPr lang="pl-PL" sz="2800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23528" y="1556792"/>
          <a:ext cx="8208911" cy="4536504"/>
        </p:xfrm>
        <a:graphic>
          <a:graphicData uri="http://schemas.openxmlformats.org/drawingml/2006/table">
            <a:tbl>
              <a:tblPr/>
              <a:tblGrid>
                <a:gridCol w="4140458"/>
                <a:gridCol w="4068453"/>
              </a:tblGrid>
              <a:tr h="2268252">
                <a:tc>
                  <a:txBody>
                    <a:bodyPr/>
                    <a:lstStyle/>
                    <a:p>
                      <a:r>
                        <a:rPr lang="pl-PL" sz="2500" b="1" dirty="0">
                          <a:solidFill>
                            <a:schemeClr val="tx1"/>
                          </a:solidFill>
                        </a:rPr>
                        <a:t>Wiedza otwarta</a:t>
                      </a:r>
                      <a:r>
                        <a:rPr lang="pl-PL" sz="2400" dirty="0"/>
                        <a:t>, czyli wiedza dostępna dla organizacji jej pracowników i dla jej otoczenia.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500" b="1" dirty="0">
                          <a:solidFill>
                            <a:schemeClr val="tx1"/>
                          </a:solidFill>
                        </a:rPr>
                        <a:t>Wiedza "ślepa"</a:t>
                      </a:r>
                      <a:r>
                        <a:rPr lang="pl-PL" sz="25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pl-PL" sz="2400" dirty="0"/>
                        <a:t>czyli wiedza nie dostępna dla organizacji jej pracowników, ale dostępna dla jej otoczenia.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2268252">
                <a:tc>
                  <a:txBody>
                    <a:bodyPr/>
                    <a:lstStyle/>
                    <a:p>
                      <a:r>
                        <a:rPr lang="pl-PL" sz="2500" b="1" dirty="0"/>
                        <a:t>Wiedza ukryta</a:t>
                      </a:r>
                      <a:r>
                        <a:rPr lang="pl-PL" sz="2400" dirty="0"/>
                        <a:t>, czyli wiedza dostępna dla organizacji jej pracowników a nie dostępna dla jej otoczenia.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2500" b="1" dirty="0"/>
                        <a:t>Wiedza nieznana</a:t>
                      </a:r>
                      <a:r>
                        <a:rPr lang="pl-PL" sz="2400" dirty="0"/>
                        <a:t>, czyli wiedza nie dostępna dla organizacji jej pracowników i nie dostępna dla jej otoczenia.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5" name="Prostokąt 4"/>
          <p:cNvSpPr/>
          <p:nvPr/>
        </p:nvSpPr>
        <p:spPr>
          <a:xfrm>
            <a:off x="395536" y="6165304"/>
            <a:ext cx="8136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400" dirty="0" smtClean="0"/>
              <a:t>Źródło: opracowanie </a:t>
            </a:r>
            <a:r>
              <a:rPr lang="pl-PL" sz="1400" dirty="0" err="1" smtClean="0"/>
              <a:t>J.Kisielnicki</a:t>
            </a:r>
            <a:r>
              <a:rPr lang="pl-PL" sz="1400" dirty="0" smtClean="0"/>
              <a:t> na podstawie W. Grodkowski [2001 s.90-92] oraz J. Steward red. [2000 s. 269]</a:t>
            </a:r>
            <a:endParaRPr lang="pl-PL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800" b="1" dirty="0" smtClean="0"/>
              <a:t>Problemy</a:t>
            </a:r>
            <a:r>
              <a:rPr lang="pl-PL" sz="2800" dirty="0" smtClean="0"/>
              <a:t> związane z zarządzaniem wiedzą:</a:t>
            </a:r>
            <a:endParaRPr lang="pl-PL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b="1" dirty="0" smtClean="0"/>
              <a:t>Współzawodnictwo wewnątrz organizacji</a:t>
            </a:r>
            <a:r>
              <a:rPr lang="pl-PL" sz="2400" dirty="0" smtClean="0"/>
              <a:t>, które blokuje pełne korzystanie z posiadanych zasobów wiedzy, </a:t>
            </a:r>
          </a:p>
          <a:p>
            <a:endParaRPr lang="pl-PL" sz="2400" dirty="0" smtClean="0"/>
          </a:p>
          <a:p>
            <a:r>
              <a:rPr lang="pl-PL" sz="2400" b="1" dirty="0" smtClean="0"/>
              <a:t>Przywiązanie do standardowych rozwiązań</a:t>
            </a:r>
            <a:r>
              <a:rPr lang="pl-PL" sz="2400" dirty="0" smtClean="0"/>
              <a:t>, które często jest szkodliwe i również działa hamująco na proces pozyskiwania wiedzy, </a:t>
            </a:r>
          </a:p>
          <a:p>
            <a:endParaRPr lang="pl-PL" sz="2400" dirty="0" smtClean="0"/>
          </a:p>
          <a:p>
            <a:r>
              <a:rPr lang="pl-PL" sz="2400" b="1" dirty="0" smtClean="0"/>
              <a:t>Strach i tzw. zła atmosfera w pracy</a:t>
            </a:r>
            <a:r>
              <a:rPr lang="pl-PL" sz="2400" dirty="0" smtClean="0"/>
              <a:t>, która powoduje poważne trudności w przekładaniu wiedzy na działania.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2800" dirty="0" smtClean="0"/>
              <a:t>Relacje między pracownikami w organizacji w systemie scentralizowanym i zdecentralizowanym</a:t>
            </a:r>
            <a:endParaRPr lang="pl-PL" sz="2800" dirty="0"/>
          </a:p>
        </p:txBody>
      </p:sp>
      <p:pic>
        <p:nvPicPr>
          <p:cNvPr id="4097" name="Picture 1" descr="C:\Users\Piotr\Desktop\zarz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700808"/>
            <a:ext cx="6942248" cy="433117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23528" y="188640"/>
            <a:ext cx="8301608" cy="6669360"/>
          </a:xfrm>
        </p:spPr>
        <p:txBody>
          <a:bodyPr>
            <a:normAutofit fontScale="92500" lnSpcReduction="20000"/>
          </a:bodyPr>
          <a:lstStyle/>
          <a:p>
            <a:r>
              <a:rPr lang="pl-PL" sz="2400" dirty="0" smtClean="0"/>
              <a:t>Struktura organizacji, która jest odbiciem stosowanego systemu zarządzania, stanowi platformę funkcjonowania całego systemu zarządzania wiedzą. </a:t>
            </a:r>
            <a:br>
              <a:rPr lang="pl-PL" sz="2400" dirty="0" smtClean="0"/>
            </a:br>
            <a:r>
              <a:rPr lang="pl-PL" sz="2400" dirty="0" smtClean="0"/>
              <a:t/>
            </a:r>
            <a:br>
              <a:rPr lang="pl-PL" sz="2400" dirty="0" smtClean="0"/>
            </a:br>
            <a:r>
              <a:rPr lang="pl-PL" sz="2400" dirty="0" smtClean="0"/>
              <a:t>Metodyka Accenture wyodrębnia trzy następujące podstawowe etapy budowania systemu zarządzania wiedzą:</a:t>
            </a:r>
          </a:p>
          <a:p>
            <a:endParaRPr lang="pl-PL" sz="2400" dirty="0"/>
          </a:p>
          <a:p>
            <a:r>
              <a:rPr lang="pl-PL" sz="2400" b="1" dirty="0" smtClean="0"/>
              <a:t>Niezależne Kontenery Wiedzy </a:t>
            </a:r>
            <a:r>
              <a:rPr lang="pl-PL" sz="2400" dirty="0" smtClean="0"/>
              <a:t>- czyli obszary wiedzy są tworzone </a:t>
            </a:r>
            <a:r>
              <a:rPr lang="pl-PL" sz="2400" u="sng" dirty="0" smtClean="0"/>
              <a:t>na potrzeby pojedynczych zdarzeń</a:t>
            </a:r>
            <a:r>
              <a:rPr lang="pl-PL" sz="2400" dirty="0" smtClean="0"/>
              <a:t>. Przechowywana wiedza ma </a:t>
            </a:r>
            <a:r>
              <a:rPr lang="pl-PL" sz="2400" u="sng" dirty="0" smtClean="0"/>
              <a:t>charakter tymczasowy </a:t>
            </a:r>
            <a:r>
              <a:rPr lang="pl-PL" sz="2400" dirty="0" smtClean="0"/>
              <a:t>oraz dedykowany dla określonych potrzeb bez określenia sposobów jej przechowywania.</a:t>
            </a:r>
          </a:p>
          <a:p>
            <a:pPr>
              <a:buNone/>
            </a:pPr>
            <a:r>
              <a:rPr lang="pl-PL" sz="2400" dirty="0" smtClean="0"/>
              <a:t> </a:t>
            </a:r>
          </a:p>
          <a:p>
            <a:r>
              <a:rPr lang="pl-PL" sz="2400" b="1" dirty="0" smtClean="0"/>
              <a:t>Wyspy Doskonałości </a:t>
            </a:r>
            <a:r>
              <a:rPr lang="pl-PL" sz="2400" dirty="0" smtClean="0"/>
              <a:t>- ten etap charakteryzuje się gromadzeniem i selekcjonowaniem wiedzy powstającej</a:t>
            </a:r>
            <a:r>
              <a:rPr lang="pl-PL" sz="2400" u="sng" dirty="0" smtClean="0"/>
              <a:t> podczas realizacji zadań dla tworzenia Bazy Wiedzy</a:t>
            </a:r>
            <a:r>
              <a:rPr lang="pl-PL" sz="2400" dirty="0" smtClean="0"/>
              <a:t>. Dostęp do takich Baz mają wszyscy uczestnicy organizacji zgodnie z przydzielonymi im prawami dostępu. </a:t>
            </a:r>
          </a:p>
          <a:p>
            <a:endParaRPr lang="pl-PL" sz="2400" dirty="0" smtClean="0"/>
          </a:p>
          <a:p>
            <a:r>
              <a:rPr lang="pl-PL" sz="2400" b="1" dirty="0" smtClean="0"/>
              <a:t>Kultura Swobodnego Przekazywania Wiedzy </a:t>
            </a:r>
            <a:r>
              <a:rPr lang="pl-PL" sz="2400" dirty="0" smtClean="0"/>
              <a:t>- na tym etapie </a:t>
            </a:r>
            <a:r>
              <a:rPr lang="pl-PL" sz="2400" u="sng" dirty="0" smtClean="0"/>
              <a:t>uczestnicy organizacji swobodnie wymieniają między sobą wiedzę i doświadczenia</a:t>
            </a:r>
            <a:r>
              <a:rPr lang="pl-PL" sz="2400" dirty="0" smtClean="0"/>
              <a:t>. Sama zawartość jest przechowywana w Bazach Danych wspomaganych przez narzędzia komunikacyjne. System umożliwia </a:t>
            </a:r>
            <a:r>
              <a:rPr lang="pl-PL" sz="2400" u="sng" dirty="0" smtClean="0"/>
              <a:t>dotarcie do spójnych źródeł wiedzy eksperckiej</a:t>
            </a:r>
            <a:r>
              <a:rPr lang="pl-PL" sz="2400" dirty="0" smtClean="0"/>
              <a:t>, pomimo szerokiego obszaru poszukiwań.</a:t>
            </a:r>
          </a:p>
          <a:p>
            <a:endParaRPr lang="pl-PL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381</Words>
  <Application>Microsoft Office PowerPoint</Application>
  <PresentationFormat>Pokaz na ekranie (4:3)</PresentationFormat>
  <Paragraphs>64</Paragraphs>
  <Slides>10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1" baseType="lpstr">
      <vt:lpstr>Motyw pakietu Office</vt:lpstr>
      <vt:lpstr>Młoda, atrakcyjna, niezbadana  chętnie da się poznać…</vt:lpstr>
      <vt:lpstr> ZARZĄDZANIE</vt:lpstr>
      <vt:lpstr>Zarządzanie wiedzą jest procesem, w którym dla realizacji postawionych celów umiemy:</vt:lpstr>
      <vt:lpstr>Relacje zachodzące między danymi, informacją a wiedzą:</vt:lpstr>
      <vt:lpstr>Zależności między systemem zarządzania a typem wiedzy</vt:lpstr>
      <vt:lpstr>Klasyfikacja podstawowych typów wiedzy z punktu widzenia jej znajomości - UWAGA - niby oczywiste: </vt:lpstr>
      <vt:lpstr>Problemy związane z zarządzaniem wiedzą:</vt:lpstr>
      <vt:lpstr>Relacje między pracownikami w organizacji w systemie scentralizowanym i zdecentralizowanym</vt:lpstr>
      <vt:lpstr>Slajd 9</vt:lpstr>
      <vt:lpstr>Właśnie… to czego użyć, jak to zrobić?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Piotr</dc:creator>
  <cp:lastModifiedBy>Piotr</cp:lastModifiedBy>
  <cp:revision>8</cp:revision>
  <dcterms:created xsi:type="dcterms:W3CDTF">2011-12-17T18:21:32Z</dcterms:created>
  <dcterms:modified xsi:type="dcterms:W3CDTF">2011-12-19T15:38:16Z</dcterms:modified>
</cp:coreProperties>
</file>