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7" r:id="rId2"/>
    <p:sldId id="258" r:id="rId3"/>
    <p:sldId id="259" r:id="rId4"/>
    <p:sldId id="277" r:id="rId5"/>
    <p:sldId id="289" r:id="rId6"/>
    <p:sldId id="278" r:id="rId7"/>
    <p:sldId id="279" r:id="rId8"/>
    <p:sldId id="280" r:id="rId9"/>
    <p:sldId id="281" r:id="rId10"/>
    <p:sldId id="260" r:id="rId11"/>
    <p:sldId id="282" r:id="rId12"/>
    <p:sldId id="283" r:id="rId13"/>
    <p:sldId id="284" r:id="rId14"/>
    <p:sldId id="285" r:id="rId15"/>
    <p:sldId id="286" r:id="rId16"/>
    <p:sldId id="263" r:id="rId17"/>
    <p:sldId id="287" r:id="rId18"/>
    <p:sldId id="288" r:id="rId19"/>
    <p:sldId id="264" r:id="rId20"/>
    <p:sldId id="267" r:id="rId21"/>
    <p:sldId id="268" r:id="rId22"/>
    <p:sldId id="269" r:id="rId23"/>
    <p:sldId id="270" r:id="rId24"/>
    <p:sldId id="271" r:id="rId25"/>
    <p:sldId id="272" r:id="rId26"/>
    <p:sldId id="275" r:id="rId27"/>
    <p:sldId id="273" r:id="rId28"/>
    <p:sldId id="276" r:id="rId29"/>
    <p:sldId id="274" r:id="rId30"/>
    <p:sldId id="290" r:id="rId31"/>
  </p:sldIdLst>
  <p:sldSz cx="9144000" cy="6858000" type="screen4x3"/>
  <p:notesSz cx="6858000" cy="9144000"/>
  <p:defaultTextStyle>
    <a:defPPr>
      <a:defRPr lang="es-E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-1576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notesMaster" Target="notesMasters/notesMaster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printerSettings" Target="printerSettings/printerSettings1.bin"/><Relationship Id="rId34" Type="http://schemas.openxmlformats.org/officeDocument/2006/relationships/presProps" Target="presProps.xml"/><Relationship Id="rId35" Type="http://schemas.openxmlformats.org/officeDocument/2006/relationships/viewProps" Target="viewProps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6E2050-C64A-6744-B93B-D0AD5AA0D75A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290B36-B4C2-144F-8FAF-8499DECA7518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2177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_tradnl" dirty="0" smtClean="0"/>
              <a:t>Es un portal especializado en revistas científicas y académicas publicadas en América Latina y el Caribe</a:t>
            </a:r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290B36-B4C2-144F-8FAF-8499DECA7518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6901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 smtClean="0"/>
              <a:t>Haga clic para modificar el estilo de subtítulo del patrón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480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93892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3669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7164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4431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741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913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45113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732567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554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24720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 smtClean="0"/>
              <a:t>Clic para editar título</a:t>
            </a:r>
            <a:endParaRPr lang="es-E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 smtClean="0"/>
              <a:t>Haga clic para modificar el estilo de texto del patrón</a:t>
            </a:r>
          </a:p>
          <a:p>
            <a:pPr lvl="1"/>
            <a:r>
              <a:rPr lang="es-ES_tradnl" smtClean="0"/>
              <a:t>Segundo nivel</a:t>
            </a:r>
          </a:p>
          <a:p>
            <a:pPr lvl="2"/>
            <a:r>
              <a:rPr lang="es-ES_tradnl" smtClean="0"/>
              <a:t>Tercer nivel</a:t>
            </a:r>
          </a:p>
          <a:p>
            <a:pPr lvl="3"/>
            <a:r>
              <a:rPr lang="es-ES_tradnl" smtClean="0"/>
              <a:t>Cuarto nivel</a:t>
            </a:r>
          </a:p>
          <a:p>
            <a:pPr lvl="4"/>
            <a:r>
              <a:rPr lang="es-ES_tradnl" smtClean="0"/>
              <a:t>Quinto nivel</a:t>
            </a:r>
            <a:endParaRPr lang="es-E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7ED7A0-EFE7-8741-940A-DB24BC15699B}" type="datetimeFigureOut">
              <a:rPr lang="es-ES" smtClean="0"/>
              <a:t>26/02/15</a:t>
            </a:fld>
            <a:endParaRPr lang="es-E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35CE19-0EAE-B345-88AD-169767CFDDAE}" type="slidenum">
              <a:rPr lang="es-ES" smtClean="0"/>
              <a:t>‹Nr.›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5648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8.png"/><Relationship Id="rId5" Type="http://schemas.openxmlformats.org/officeDocument/2006/relationships/image" Target="../media/image3.jpg"/><Relationship Id="rId6" Type="http://schemas.openxmlformats.org/officeDocument/2006/relationships/image" Target="../media/image5.jp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4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jp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4" Type="http://schemas.openxmlformats.org/officeDocument/2006/relationships/image" Target="../media/image1.png"/><Relationship Id="rId5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1.png"/><Relationship Id="rId5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31.png"/><Relationship Id="rId5" Type="http://schemas.openxmlformats.org/officeDocument/2006/relationships/image" Target="../media/image32.png"/><Relationship Id="rId6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4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biblat.unam.mx" TargetMode="External"/><Relationship Id="rId4" Type="http://schemas.openxmlformats.org/officeDocument/2006/relationships/hyperlink" Target="mailto:biblat@dgb.unam.mx" TargetMode="External"/><Relationship Id="rId5" Type="http://schemas.openxmlformats.org/officeDocument/2006/relationships/hyperlink" Target="http://biblat.unam.mx/scielo/indicadores" TargetMode="External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6130"/>
            <a:ext cx="8229600" cy="1143000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Verdana"/>
                <a:cs typeface="Verdana"/>
              </a:rPr>
              <a:t>¿Qué es BIBLAT?</a:t>
            </a:r>
            <a:endParaRPr lang="es-ES" sz="3600" dirty="0">
              <a:latin typeface="Verdana"/>
              <a:cs typeface="Verdana"/>
            </a:endParaRPr>
          </a:p>
        </p:txBody>
      </p:sp>
      <p:pic>
        <p:nvPicPr>
          <p:cNvPr id="5" name="Imagen 4" descr="biblat-dgb-un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10" name="Imagen 9" descr="mai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95" y="976357"/>
            <a:ext cx="6709410" cy="52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11327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iblat-dgb-un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6" name="Imagen 5" descr="banners_frecuenci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4"/>
            <a:ext cx="9144000" cy="2209800"/>
          </a:xfrm>
          <a:prstGeom prst="rect">
            <a:avLst/>
          </a:prstGeom>
        </p:spPr>
      </p:pic>
      <p:pic>
        <p:nvPicPr>
          <p:cNvPr id="7" name="Imagen 6" descr="frecuencia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114" y="1883308"/>
            <a:ext cx="5583174" cy="4229481"/>
          </a:xfrm>
          <a:prstGeom prst="rect">
            <a:avLst/>
          </a:prstGeom>
        </p:spPr>
      </p:pic>
      <p:pic>
        <p:nvPicPr>
          <p:cNvPr id="8" name="Imagen 7" descr="logoClase_00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" y="2796298"/>
            <a:ext cx="1270000" cy="1028700"/>
          </a:xfrm>
          <a:prstGeom prst="rect">
            <a:avLst/>
          </a:prstGeom>
        </p:spPr>
      </p:pic>
      <p:pic>
        <p:nvPicPr>
          <p:cNvPr id="9" name="Imagen 8" descr="logoPeriodica_00.jp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98" y="4293194"/>
            <a:ext cx="1270000" cy="641350"/>
          </a:xfrm>
          <a:prstGeom prst="rect">
            <a:avLst/>
          </a:prstGeom>
        </p:spPr>
      </p:pic>
      <p:cxnSp>
        <p:nvCxnSpPr>
          <p:cNvPr id="10" name="Conector recto 9"/>
          <p:cNvCxnSpPr/>
          <p:nvPr/>
        </p:nvCxnSpPr>
        <p:spPr>
          <a:xfrm>
            <a:off x="1474427" y="3387029"/>
            <a:ext cx="1722597" cy="321177"/>
          </a:xfrm>
          <a:prstGeom prst="line">
            <a:avLst/>
          </a:prstGeom>
          <a:ln>
            <a:tailEnd type="triangle" w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/>
          <p:cNvCxnSpPr/>
          <p:nvPr/>
        </p:nvCxnSpPr>
        <p:spPr>
          <a:xfrm flipV="1">
            <a:off x="1474427" y="4293196"/>
            <a:ext cx="1722597" cy="37856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9350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iblat-dgb-un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6" name="Imagen 5" descr="banners_frecuencias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4"/>
            <a:ext cx="9144000" cy="2209800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457200" y="2220414"/>
            <a:ext cx="8229600" cy="3905749"/>
          </a:xfrm>
        </p:spPr>
        <p:txBody>
          <a:bodyPr/>
          <a:lstStyle/>
          <a:p>
            <a:r>
              <a:rPr lang="es-ES" sz="2600" dirty="0" smtClean="0">
                <a:latin typeface="Verdana"/>
                <a:cs typeface="Verdana"/>
              </a:rPr>
              <a:t>Autor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</a:t>
            </a:r>
            <a:r>
              <a:rPr lang="es-ES" sz="2600" dirty="0" smtClean="0">
                <a:latin typeface="Verdana"/>
                <a:cs typeface="Verdana"/>
              </a:rPr>
              <a:t>úmero de documentos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Número de coautorías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5" name="Imagen 4" descr="frecuencia_autor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650" y="3891096"/>
            <a:ext cx="5854700" cy="185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445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banners_frecuenci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4"/>
            <a:ext cx="9144000" cy="2209800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457200" y="2082354"/>
            <a:ext cx="8229600" cy="3905749"/>
          </a:xfrm>
        </p:spPr>
        <p:txBody>
          <a:bodyPr/>
          <a:lstStyle/>
          <a:p>
            <a:r>
              <a:rPr lang="es-ES" sz="2600" dirty="0" smtClean="0">
                <a:latin typeface="Verdana"/>
                <a:cs typeface="Verdana"/>
              </a:rPr>
              <a:t>Instituci</a:t>
            </a:r>
            <a:r>
              <a:rPr lang="es-ES" sz="2600" dirty="0" smtClean="0">
                <a:latin typeface="Verdana"/>
                <a:cs typeface="Verdana"/>
              </a:rPr>
              <a:t>ón</a:t>
            </a:r>
            <a:endParaRPr lang="es-ES" sz="2600" dirty="0" smtClean="0">
              <a:latin typeface="Verdana"/>
              <a:cs typeface="Verdana"/>
            </a:endParaRP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</a:t>
            </a:r>
            <a:r>
              <a:rPr lang="es-ES" sz="2600" dirty="0" smtClean="0">
                <a:latin typeface="Verdana"/>
                <a:cs typeface="Verdana"/>
              </a:rPr>
              <a:t>úmero de documentos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Número de revistas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Número de autores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Número países de la revista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Número de instituciones coautoras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2" name="Imagen 1" descr="frecuencia_intituci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899744"/>
            <a:ext cx="9144000" cy="1438382"/>
          </a:xfrm>
          <a:prstGeom prst="rect">
            <a:avLst/>
          </a:prstGeom>
        </p:spPr>
      </p:pic>
      <p:pic>
        <p:nvPicPr>
          <p:cNvPr id="7" name="Imagen 6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5515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banners_frecuenci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4"/>
            <a:ext cx="9144000" cy="2209800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457200" y="2248026"/>
            <a:ext cx="8229600" cy="3905749"/>
          </a:xfrm>
        </p:spPr>
        <p:txBody>
          <a:bodyPr/>
          <a:lstStyle/>
          <a:p>
            <a:r>
              <a:rPr lang="es-ES" sz="2600" dirty="0" smtClean="0">
                <a:latin typeface="Verdana"/>
                <a:cs typeface="Verdana"/>
              </a:rPr>
              <a:t>Pa</a:t>
            </a:r>
            <a:r>
              <a:rPr lang="es-ES" sz="2600" dirty="0" smtClean="0">
                <a:latin typeface="Verdana"/>
                <a:cs typeface="Verdana"/>
              </a:rPr>
              <a:t>ís de afiliación</a:t>
            </a:r>
            <a:endParaRPr lang="es-ES" sz="2600" dirty="0" smtClean="0">
              <a:latin typeface="Verdana"/>
              <a:cs typeface="Verdana"/>
            </a:endParaRP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</a:t>
            </a:r>
            <a:r>
              <a:rPr lang="es-ES" sz="2600" dirty="0" smtClean="0">
                <a:latin typeface="Verdana"/>
                <a:cs typeface="Verdana"/>
              </a:rPr>
              <a:t>úmero de documentos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Número de instituciones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Número de países de afiliación coautores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7" name="Imagen 6" descr="biblat-dgb-un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3" name="Imagen 2" descr="frecuencia_afiliac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1596"/>
            <a:ext cx="9144000" cy="16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0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banners_frecuenci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4"/>
            <a:ext cx="9144000" cy="2209800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457200" y="2234220"/>
            <a:ext cx="8229600" cy="3905749"/>
          </a:xfrm>
        </p:spPr>
        <p:txBody>
          <a:bodyPr/>
          <a:lstStyle/>
          <a:p>
            <a:r>
              <a:rPr lang="es-ES" sz="2600" dirty="0" smtClean="0">
                <a:latin typeface="Verdana"/>
                <a:cs typeface="Verdana"/>
              </a:rPr>
              <a:t>Revista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</a:t>
            </a:r>
            <a:r>
              <a:rPr lang="es-ES" sz="2600" dirty="0" smtClean="0">
                <a:latin typeface="Verdana"/>
                <a:cs typeface="Verdana"/>
              </a:rPr>
              <a:t>úmero de documentos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Número de autores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Número de instituciones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Años de la revista en la colección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7" name="Imagen 6" descr="biblat-dgb-un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3" name="Imagen 2" descr="frecuencia_revist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37150"/>
            <a:ext cx="8382000" cy="154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04076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banners_frecuencia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614"/>
            <a:ext cx="9144000" cy="2209800"/>
          </a:xfrm>
          <a:prstGeom prst="rect">
            <a:avLst/>
          </a:prstGeom>
        </p:spPr>
      </p:pic>
      <p:sp>
        <p:nvSpPr>
          <p:cNvPr id="11" name="Marcador de contenido 2"/>
          <p:cNvSpPr>
            <a:spLocks noGrp="1"/>
          </p:cNvSpPr>
          <p:nvPr>
            <p:ph idx="1"/>
          </p:nvPr>
        </p:nvSpPr>
        <p:spPr>
          <a:xfrm>
            <a:off x="457200" y="2206608"/>
            <a:ext cx="8229600" cy="3905749"/>
          </a:xfrm>
        </p:spPr>
        <p:txBody>
          <a:bodyPr/>
          <a:lstStyle/>
          <a:p>
            <a:r>
              <a:rPr lang="es-ES" sz="2600" dirty="0" smtClean="0">
                <a:latin typeface="Verdana"/>
                <a:cs typeface="Verdana"/>
              </a:rPr>
              <a:t>Disciplina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</a:t>
            </a:r>
            <a:r>
              <a:rPr lang="es-ES" sz="2600" dirty="0" smtClean="0">
                <a:latin typeface="Verdana"/>
                <a:cs typeface="Verdana"/>
              </a:rPr>
              <a:t>úmero de revistas</a:t>
            </a:r>
            <a:endParaRPr lang="es-ES" sz="2600" dirty="0" smtClean="0">
              <a:latin typeface="Verdana"/>
              <a:cs typeface="Verdana"/>
            </a:endParaRP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</a:t>
            </a:r>
            <a:r>
              <a:rPr lang="es-ES" sz="2600" dirty="0" smtClean="0">
                <a:latin typeface="Verdana"/>
                <a:cs typeface="Verdana"/>
              </a:rPr>
              <a:t>úmero de documentos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Número de instituciones</a:t>
            </a:r>
          </a:p>
          <a:p>
            <a:pPr lvl="1"/>
            <a:r>
              <a:rPr lang="es-ES" sz="2600" dirty="0" smtClean="0">
                <a:latin typeface="Verdana"/>
                <a:cs typeface="Verdana"/>
              </a:rPr>
              <a:t>Número de países de la revista</a:t>
            </a:r>
          </a:p>
          <a:p>
            <a:pPr lvl="1"/>
            <a:endParaRPr lang="es-ES" dirty="0" smtClean="0"/>
          </a:p>
          <a:p>
            <a:pPr lvl="1"/>
            <a:endParaRPr lang="es-ES" dirty="0" smtClean="0"/>
          </a:p>
          <a:p>
            <a:pPr lvl="1"/>
            <a:endParaRPr lang="es-ES" dirty="0"/>
          </a:p>
          <a:p>
            <a:pPr marL="457200" lvl="1" indent="0">
              <a:buNone/>
            </a:pPr>
            <a:endParaRPr lang="es-ES" dirty="0"/>
          </a:p>
        </p:txBody>
      </p:sp>
      <p:pic>
        <p:nvPicPr>
          <p:cNvPr id="7" name="Imagen 6" descr="biblat-dgb-un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2" name="Imagen 1" descr="frecuencia_disciplina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4630799"/>
            <a:ext cx="8382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8200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anners_indicadores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" y="0"/>
            <a:ext cx="8961120" cy="2209800"/>
          </a:xfrm>
          <a:prstGeom prst="rect">
            <a:avLst/>
          </a:prstGeom>
        </p:spPr>
      </p:pic>
      <p:pic>
        <p:nvPicPr>
          <p:cNvPr id="5" name="Imagen 4" descr="bradford_cha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882800"/>
            <a:ext cx="7251700" cy="4165600"/>
          </a:xfrm>
          <a:prstGeom prst="rect">
            <a:avLst/>
          </a:prstGeom>
        </p:spPr>
      </p:pic>
      <p:pic>
        <p:nvPicPr>
          <p:cNvPr id="6" name="Imagen 5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2" name="Imagen 1" descr="indicadores_list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1600" y="1836000"/>
            <a:ext cx="3606800" cy="2209800"/>
          </a:xfrm>
          <a:prstGeom prst="rect">
            <a:avLst/>
          </a:prstGeom>
        </p:spPr>
      </p:pic>
      <p:pic>
        <p:nvPicPr>
          <p:cNvPr id="7" name="Imagen 6" descr="indicadores_list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75" y="1283760"/>
            <a:ext cx="5410200" cy="331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2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4" name="Imagen 3" descr="scielo_indicadore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91033"/>
            <a:ext cx="9144000" cy="4632769"/>
          </a:xfrm>
          <a:prstGeom prst="rect">
            <a:avLst/>
          </a:prstGeom>
        </p:spPr>
      </p:pic>
      <p:pic>
        <p:nvPicPr>
          <p:cNvPr id="7" name="Imagen 6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sp>
        <p:nvSpPr>
          <p:cNvPr id="8" name="CuadroTexto 7"/>
          <p:cNvSpPr txBox="1"/>
          <p:nvPr/>
        </p:nvSpPr>
        <p:spPr>
          <a:xfrm>
            <a:off x="2043121" y="3851798"/>
            <a:ext cx="7100878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k-SK" sz="1900" dirty="0">
                <a:latin typeface="Arial"/>
                <a:cs typeface="Arial"/>
              </a:rPr>
              <a:t>http://scielo.org/php/level.php?lang=pt&amp;component=56&amp;item=27</a:t>
            </a:r>
            <a:endParaRPr lang="es-ES" sz="19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78564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2" name="Imagen 1" descr="indicadores_scielo_xl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62000"/>
            <a:ext cx="9144000" cy="4339647"/>
          </a:xfrm>
          <a:prstGeom prst="rect">
            <a:avLst/>
          </a:prstGeom>
        </p:spPr>
      </p:pic>
      <p:pic>
        <p:nvPicPr>
          <p:cNvPr id="6" name="Imagen 5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3" name="Imagen 2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73" y="1962000"/>
            <a:ext cx="1931670" cy="1950720"/>
          </a:xfrm>
          <a:prstGeom prst="rect">
            <a:avLst/>
          </a:prstGeom>
        </p:spPr>
      </p:pic>
      <p:pic>
        <p:nvPicPr>
          <p:cNvPr id="28" name="Imagen 27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3523" y="2252460"/>
            <a:ext cx="1931670" cy="1950720"/>
          </a:xfrm>
          <a:prstGeom prst="rect">
            <a:avLst/>
          </a:prstGeom>
        </p:spPr>
      </p:pic>
      <p:pic>
        <p:nvPicPr>
          <p:cNvPr id="30" name="Imagen 29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3973" y="2542920"/>
            <a:ext cx="1931670" cy="1950720"/>
          </a:xfrm>
          <a:prstGeom prst="rect">
            <a:avLst/>
          </a:prstGeom>
        </p:spPr>
      </p:pic>
      <p:pic>
        <p:nvPicPr>
          <p:cNvPr id="31" name="Imagen 30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44423" y="2833380"/>
            <a:ext cx="1931670" cy="1950720"/>
          </a:xfrm>
          <a:prstGeom prst="rect">
            <a:avLst/>
          </a:prstGeom>
        </p:spPr>
      </p:pic>
      <p:pic>
        <p:nvPicPr>
          <p:cNvPr id="32" name="Imagen 31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4873" y="3123840"/>
            <a:ext cx="1931670" cy="1950720"/>
          </a:xfrm>
          <a:prstGeom prst="rect">
            <a:avLst/>
          </a:prstGeom>
        </p:spPr>
      </p:pic>
      <p:pic>
        <p:nvPicPr>
          <p:cNvPr id="42" name="Imagen 41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2418" y="1962534"/>
            <a:ext cx="1931670" cy="1950720"/>
          </a:xfrm>
          <a:prstGeom prst="rect">
            <a:avLst/>
          </a:prstGeom>
        </p:spPr>
      </p:pic>
      <p:pic>
        <p:nvPicPr>
          <p:cNvPr id="43" name="Imagen 42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868" y="2252994"/>
            <a:ext cx="1931670" cy="1950720"/>
          </a:xfrm>
          <a:prstGeom prst="rect">
            <a:avLst/>
          </a:prstGeom>
        </p:spPr>
      </p:pic>
      <p:pic>
        <p:nvPicPr>
          <p:cNvPr id="44" name="Imagen 43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3318" y="2543454"/>
            <a:ext cx="1931670" cy="1950720"/>
          </a:xfrm>
          <a:prstGeom prst="rect">
            <a:avLst/>
          </a:prstGeom>
        </p:spPr>
      </p:pic>
      <p:pic>
        <p:nvPicPr>
          <p:cNvPr id="45" name="Imagen 44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3768" y="2833914"/>
            <a:ext cx="1931670" cy="1950720"/>
          </a:xfrm>
          <a:prstGeom prst="rect">
            <a:avLst/>
          </a:prstGeom>
        </p:spPr>
      </p:pic>
      <p:pic>
        <p:nvPicPr>
          <p:cNvPr id="46" name="Imagen 45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4218" y="3124374"/>
            <a:ext cx="1931670" cy="1950720"/>
          </a:xfrm>
          <a:prstGeom prst="rect">
            <a:avLst/>
          </a:prstGeom>
        </p:spPr>
      </p:pic>
      <p:pic>
        <p:nvPicPr>
          <p:cNvPr id="47" name="Imagen 46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9373" y="1963068"/>
            <a:ext cx="1931670" cy="1950720"/>
          </a:xfrm>
          <a:prstGeom prst="rect">
            <a:avLst/>
          </a:prstGeom>
        </p:spPr>
      </p:pic>
      <p:pic>
        <p:nvPicPr>
          <p:cNvPr id="48" name="Imagen 47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9823" y="2253528"/>
            <a:ext cx="1931670" cy="1950720"/>
          </a:xfrm>
          <a:prstGeom prst="rect">
            <a:avLst/>
          </a:prstGeom>
        </p:spPr>
      </p:pic>
      <p:pic>
        <p:nvPicPr>
          <p:cNvPr id="49" name="Imagen 48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0273" y="2543988"/>
            <a:ext cx="1931670" cy="1950720"/>
          </a:xfrm>
          <a:prstGeom prst="rect">
            <a:avLst/>
          </a:prstGeom>
        </p:spPr>
      </p:pic>
      <p:pic>
        <p:nvPicPr>
          <p:cNvPr id="50" name="Imagen 49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0723" y="2834448"/>
            <a:ext cx="1931670" cy="1950720"/>
          </a:xfrm>
          <a:prstGeom prst="rect">
            <a:avLst/>
          </a:prstGeom>
        </p:spPr>
      </p:pic>
      <p:pic>
        <p:nvPicPr>
          <p:cNvPr id="51" name="Imagen 50" descr="xlsicon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1173" y="3124908"/>
            <a:ext cx="1931670" cy="1950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81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5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45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65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5" name="Imagen 4" descr="biblat-dgb-un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6" name="Imagen 5" descr="collection_chart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18" y="1719267"/>
            <a:ext cx="6671564" cy="4457446"/>
          </a:xfrm>
          <a:prstGeom prst="rect">
            <a:avLst/>
          </a:prstGeom>
        </p:spPr>
      </p:pic>
      <p:pic>
        <p:nvPicPr>
          <p:cNvPr id="2" name="Imagen 1" descr="indicadores_scielo_list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6218" y="1712818"/>
            <a:ext cx="3271520" cy="1664970"/>
          </a:xfrm>
          <a:prstGeom prst="rect">
            <a:avLst/>
          </a:prstGeom>
        </p:spPr>
      </p:pic>
      <p:pic>
        <p:nvPicPr>
          <p:cNvPr id="9" name="Imagen 8" descr="indicadores_scielo_lista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400" y="1296000"/>
            <a:ext cx="4907280" cy="2497455"/>
          </a:xfrm>
          <a:prstGeom prst="rect">
            <a:avLst/>
          </a:prstGeom>
        </p:spPr>
      </p:pic>
      <p:pic>
        <p:nvPicPr>
          <p:cNvPr id="10" name="Imagen 9" descr="indicadores_scielo_lista_sel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7950" y="1296557"/>
            <a:ext cx="4907280" cy="249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5289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" presetClass="emph" presetSubtype="0" fill="hold" nodeType="afterEffect">
                                  <p:stCondLst>
                                    <p:cond delay="2000"/>
                                  </p:stCondLst>
                                  <p:childTnLst>
                                    <p:animScale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logoClase_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4" y="22448"/>
            <a:ext cx="2540000" cy="2057400"/>
          </a:xfrm>
          <a:prstGeom prst="rect">
            <a:avLst/>
          </a:prstGeom>
        </p:spPr>
      </p:pic>
      <p:pic>
        <p:nvPicPr>
          <p:cNvPr id="5" name="Imagen 4" descr="biblat-dgb-una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6" name="Imagen 5" descr="referencia_clas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7690" y="0"/>
            <a:ext cx="4766310" cy="5843016"/>
          </a:xfrm>
          <a:prstGeom prst="rect">
            <a:avLst/>
          </a:prstGeom>
        </p:spPr>
      </p:pic>
      <p:sp>
        <p:nvSpPr>
          <p:cNvPr id="7" name="CuadroTexto 6"/>
          <p:cNvSpPr txBox="1"/>
          <p:nvPr/>
        </p:nvSpPr>
        <p:spPr>
          <a:xfrm>
            <a:off x="151691" y="2671664"/>
            <a:ext cx="398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Verdana"/>
                <a:cs typeface="Verdana"/>
              </a:rPr>
              <a:t>401,474  </a:t>
            </a:r>
            <a:r>
              <a:rPr lang="es-ES" dirty="0" smtClean="0">
                <a:latin typeface="Verdana"/>
                <a:cs typeface="Verdana"/>
              </a:rPr>
              <a:t>Registros bibliográficos</a:t>
            </a:r>
            <a:endParaRPr lang="es-ES" dirty="0">
              <a:latin typeface="Verdana"/>
              <a:cs typeface="Verdana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21029" y="3040996"/>
            <a:ext cx="415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Verdana"/>
                <a:cs typeface="Verdana"/>
              </a:rPr>
              <a:t> 92,143  Enlaces a texto </a:t>
            </a:r>
            <a:r>
              <a:rPr lang="es-ES" dirty="0" smtClean="0">
                <a:latin typeface="Verdana"/>
                <a:cs typeface="Verdana"/>
              </a:rPr>
              <a:t>completo</a:t>
            </a:r>
            <a:endParaRPr lang="es-ES" dirty="0">
              <a:latin typeface="Verdana"/>
              <a:cs typeface="Verdan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31469" y="3424134"/>
            <a:ext cx="186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Verdana"/>
                <a:cs typeface="Verdana"/>
              </a:rPr>
              <a:t> 1,921  Títulos</a:t>
            </a:r>
          </a:p>
        </p:txBody>
      </p:sp>
    </p:spTree>
    <p:extLst>
      <p:ext uri="{BB962C8B-B14F-4D97-AF65-F5344CB8AC3E}">
        <p14:creationId xmlns:p14="http://schemas.microsoft.com/office/powerpoint/2010/main" val="26009954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9" name="Imagen 8" descr="indicadores-generales-revista-fascicul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1936800"/>
            <a:ext cx="8641080" cy="4709160"/>
          </a:xfrm>
          <a:prstGeom prst="rect">
            <a:avLst/>
          </a:prstGeom>
        </p:spPr>
      </p:pic>
      <p:pic>
        <p:nvPicPr>
          <p:cNvPr id="10" name="Imagen 9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0223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3" name="Imagen 2" descr="indicadores-generales-revista-articulo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36801"/>
            <a:ext cx="8640000" cy="4708571"/>
          </a:xfrm>
          <a:prstGeom prst="rect">
            <a:avLst/>
          </a:prstGeom>
        </p:spPr>
      </p:pic>
      <p:pic>
        <p:nvPicPr>
          <p:cNvPr id="10" name="Imagen 9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1176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4" name="Imagen 3" descr="indicadores-generales-revista-referenci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36800"/>
            <a:ext cx="8640000" cy="4708571"/>
          </a:xfrm>
          <a:prstGeom prst="rect">
            <a:avLst/>
          </a:prstGeom>
        </p:spPr>
      </p:pic>
      <p:pic>
        <p:nvPicPr>
          <p:cNvPr id="9" name="Imagen 8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510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4" name="Imagen 3" descr="indicadores-generales-revista-citas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36800"/>
            <a:ext cx="8640000" cy="4708571"/>
          </a:xfrm>
          <a:prstGeom prst="rect">
            <a:avLst/>
          </a:prstGeom>
        </p:spPr>
      </p:pic>
      <p:pic>
        <p:nvPicPr>
          <p:cNvPr id="9" name="Imagen 8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2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3" name="Imagen 2" descr="indicadores-generales-revista-factorImpact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36800"/>
            <a:ext cx="8640000" cy="4708571"/>
          </a:xfrm>
          <a:prstGeom prst="rect">
            <a:avLst/>
          </a:prstGeom>
        </p:spPr>
      </p:pic>
      <p:pic>
        <p:nvPicPr>
          <p:cNvPr id="7" name="Imagen 6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2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4" name="Imagen 3" descr="indicadores-generales-revista-indiceInmediatez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1936800"/>
            <a:ext cx="8641080" cy="4709160"/>
          </a:xfrm>
          <a:prstGeom prst="rect">
            <a:avLst/>
          </a:prstGeom>
        </p:spPr>
      </p:pic>
      <p:pic>
        <p:nvPicPr>
          <p:cNvPr id="9" name="Imagen 8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2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3" name="Imagen 2" descr="indicadores-generales-revista-indiceInmediatez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874763"/>
            <a:ext cx="8640000" cy="4708571"/>
          </a:xfrm>
          <a:prstGeom prst="rect">
            <a:avLst/>
          </a:prstGeom>
        </p:spPr>
      </p:pic>
      <p:pic>
        <p:nvPicPr>
          <p:cNvPr id="7" name="Imagen 6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6487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3" name="Imagen 2" descr="indicadores-generales-revista-vidaMedi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" y="1936800"/>
            <a:ext cx="8641080" cy="4709160"/>
          </a:xfrm>
          <a:prstGeom prst="rect">
            <a:avLst/>
          </a:prstGeom>
        </p:spPr>
      </p:pic>
      <p:pic>
        <p:nvPicPr>
          <p:cNvPr id="7" name="Imagen 6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2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2" name="Imagen 1" descr="indicadores-generales-revista-vidaMedia(1)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000" y="1936800"/>
            <a:ext cx="8640000" cy="4708571"/>
          </a:xfrm>
          <a:prstGeom prst="rect">
            <a:avLst/>
          </a:prstGeom>
        </p:spPr>
      </p:pic>
      <p:pic>
        <p:nvPicPr>
          <p:cNvPr id="6" name="Imagen 5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34109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anners_scielo.jpg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9" y="15"/>
            <a:ext cx="8453323" cy="1891589"/>
          </a:xfrm>
          <a:prstGeom prst="rect">
            <a:avLst/>
          </a:prstGeom>
        </p:spPr>
      </p:pic>
      <p:pic>
        <p:nvPicPr>
          <p:cNvPr id="2" name="Imagen 1" descr="indicadores-generales-revista-tab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150" y="1702115"/>
            <a:ext cx="7251700" cy="4876800"/>
          </a:xfrm>
          <a:prstGeom prst="rect">
            <a:avLst/>
          </a:prstGeom>
        </p:spPr>
      </p:pic>
      <p:pic>
        <p:nvPicPr>
          <p:cNvPr id="6" name="Imagen 5" descr="biblat-dgb-una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82534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Periodica_00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200" y="216000"/>
            <a:ext cx="2540000" cy="1282700"/>
          </a:xfrm>
          <a:prstGeom prst="rect">
            <a:avLst/>
          </a:prstGeom>
        </p:spPr>
      </p:pic>
      <p:pic>
        <p:nvPicPr>
          <p:cNvPr id="6" name="Imagen 5" descr="referencia_periodica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365" y="0"/>
            <a:ext cx="4826635" cy="5937250"/>
          </a:xfrm>
          <a:prstGeom prst="rect">
            <a:avLst/>
          </a:prstGeom>
        </p:spPr>
      </p:pic>
      <p:sp>
        <p:nvSpPr>
          <p:cNvPr id="9" name="CuadroTexto 8"/>
          <p:cNvSpPr txBox="1"/>
          <p:nvPr/>
        </p:nvSpPr>
        <p:spPr>
          <a:xfrm>
            <a:off x="137886" y="2671664"/>
            <a:ext cx="3986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>
                <a:latin typeface="Verdana"/>
                <a:cs typeface="Verdana"/>
              </a:rPr>
              <a:t>335,416  Registros bibliográficos</a:t>
            </a:r>
            <a:endParaRPr lang="es-ES" dirty="0">
              <a:latin typeface="Verdana"/>
              <a:cs typeface="Verdana"/>
            </a:endParaRPr>
          </a:p>
        </p:txBody>
      </p:sp>
      <p:sp>
        <p:nvSpPr>
          <p:cNvPr id="2" name="CuadroTexto 1"/>
          <p:cNvSpPr txBox="1"/>
          <p:nvPr/>
        </p:nvSpPr>
        <p:spPr>
          <a:xfrm>
            <a:off x="207069" y="3037251"/>
            <a:ext cx="4156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Verdana"/>
                <a:cs typeface="Verdana"/>
              </a:rPr>
              <a:t> 74,328  Enlaces a texto </a:t>
            </a:r>
            <a:r>
              <a:rPr lang="es-ES" dirty="0" smtClean="0">
                <a:latin typeface="Verdana"/>
                <a:cs typeface="Verdana"/>
              </a:rPr>
              <a:t>completo</a:t>
            </a:r>
            <a:endParaRPr lang="es-ES" dirty="0">
              <a:latin typeface="Verdana"/>
              <a:cs typeface="Verdana"/>
            </a:endParaRPr>
          </a:p>
        </p:txBody>
      </p:sp>
      <p:sp>
        <p:nvSpPr>
          <p:cNvPr id="3" name="CuadroTexto 2"/>
          <p:cNvSpPr txBox="1"/>
          <p:nvPr/>
        </p:nvSpPr>
        <p:spPr>
          <a:xfrm>
            <a:off x="304125" y="3416965"/>
            <a:ext cx="18654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latin typeface="Verdana"/>
                <a:cs typeface="Verdana"/>
              </a:rPr>
              <a:t> 1,615  Títulos</a:t>
            </a:r>
          </a:p>
        </p:txBody>
      </p:sp>
      <p:pic>
        <p:nvPicPr>
          <p:cNvPr id="7" name="Imagen 6" descr="solicitud_document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5190" y="0"/>
            <a:ext cx="5553620" cy="6858000"/>
          </a:xfrm>
          <a:prstGeom prst="rect">
            <a:avLst/>
          </a:prstGeom>
        </p:spPr>
      </p:pic>
      <p:pic>
        <p:nvPicPr>
          <p:cNvPr id="10" name="Imagen 9" descr="biblat-dgb-unam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953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logo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3040" y="0"/>
            <a:ext cx="6217920" cy="2804160"/>
          </a:xfrm>
          <a:prstGeom prst="rect">
            <a:avLst/>
          </a:prstGeom>
        </p:spPr>
      </p:pic>
      <p:sp>
        <p:nvSpPr>
          <p:cNvPr id="6" name="CuadroTexto 5"/>
          <p:cNvSpPr txBox="1"/>
          <p:nvPr/>
        </p:nvSpPr>
        <p:spPr>
          <a:xfrm>
            <a:off x="0" y="3064873"/>
            <a:ext cx="9144000" cy="3108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dirty="0" smtClean="0">
                <a:latin typeface="Verdana"/>
                <a:cs typeface="Verdana"/>
                <a:hlinkClick r:id="rId3"/>
              </a:rPr>
              <a:t>http://biblat.unam.mx</a:t>
            </a:r>
            <a:endParaRPr lang="es-ES" sz="2800" dirty="0" smtClean="0">
              <a:latin typeface="Verdana"/>
              <a:cs typeface="Verdana"/>
            </a:endParaRPr>
          </a:p>
          <a:p>
            <a:pPr algn="ctr"/>
            <a:r>
              <a:rPr lang="es-ES" sz="2800" dirty="0" smtClean="0">
                <a:latin typeface="Verdana"/>
                <a:cs typeface="Verdana"/>
              </a:rPr>
              <a:t/>
            </a:r>
            <a:br>
              <a:rPr lang="es-ES" sz="2800" dirty="0" smtClean="0">
                <a:latin typeface="Verdana"/>
                <a:cs typeface="Verdana"/>
              </a:rPr>
            </a:br>
            <a:r>
              <a:rPr lang="es-ES" sz="2800" dirty="0" smtClean="0">
                <a:latin typeface="Verdana"/>
                <a:cs typeface="Verdana"/>
                <a:hlinkClick r:id="rId4"/>
              </a:rPr>
              <a:t>biblat@dgb.unam.mx</a:t>
            </a:r>
            <a:endParaRPr lang="es-ES" sz="2800" dirty="0" smtClean="0">
              <a:latin typeface="Verdana"/>
              <a:cs typeface="Verdana"/>
            </a:endParaRPr>
          </a:p>
          <a:p>
            <a:pPr algn="ctr"/>
            <a:endParaRPr lang="es-ES" sz="2800" dirty="0">
              <a:latin typeface="Verdana"/>
              <a:cs typeface="Verdana"/>
            </a:endParaRPr>
          </a:p>
          <a:p>
            <a:pPr algn="ctr"/>
            <a:r>
              <a:rPr lang="es-ES" sz="2800" dirty="0" smtClean="0">
                <a:latin typeface="Verdana"/>
                <a:cs typeface="Verdana"/>
                <a:hlinkClick r:id="rId5"/>
              </a:rPr>
              <a:t>http://biblat.unam.mx/scielo/indicadores</a:t>
            </a:r>
            <a:endParaRPr lang="es-ES" sz="2800" dirty="0" smtClean="0">
              <a:latin typeface="Verdana"/>
              <a:cs typeface="Verdana"/>
            </a:endParaRPr>
          </a:p>
          <a:p>
            <a:pPr algn="ctr"/>
            <a:endParaRPr lang="es-ES" sz="2800" dirty="0" smtClean="0">
              <a:latin typeface="Arial"/>
              <a:cs typeface="Arial"/>
            </a:endParaRPr>
          </a:p>
          <a:p>
            <a:pPr algn="ctr"/>
            <a:endParaRPr lang="es-ES" sz="2800" dirty="0" smtClean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609589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iblat-dgb-un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6" name="Imagen 5" descr="search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653"/>
            <a:ext cx="9144000" cy="672883"/>
          </a:xfrm>
          <a:prstGeom prst="rect">
            <a:avLst/>
          </a:prstGeom>
        </p:spPr>
      </p:pic>
      <p:pic>
        <p:nvPicPr>
          <p:cNvPr id="7" name="Imagen 6" descr="se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75632"/>
            <a:ext cx="9144000" cy="1468038"/>
          </a:xfrm>
          <a:prstGeom prst="rect">
            <a:avLst/>
          </a:prstGeom>
        </p:spPr>
      </p:pic>
      <p:pic>
        <p:nvPicPr>
          <p:cNvPr id="8" name="Imagen 7" descr="search3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19900" y="3387202"/>
            <a:ext cx="5921248" cy="283464"/>
          </a:xfrm>
          <a:prstGeom prst="rect">
            <a:avLst/>
          </a:prstGeom>
        </p:spPr>
      </p:pic>
      <p:pic>
        <p:nvPicPr>
          <p:cNvPr id="3" name="Imagen 2" descr="search4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1" y="2275632"/>
            <a:ext cx="9144000" cy="2821923"/>
          </a:xfrm>
          <a:prstGeom prst="rect">
            <a:avLst/>
          </a:prstGeom>
        </p:spPr>
      </p:pic>
      <p:sp>
        <p:nvSpPr>
          <p:cNvPr id="13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Verdana"/>
                <a:cs typeface="Verdana"/>
              </a:rPr>
              <a:t>Buscador</a:t>
            </a:r>
            <a:endParaRPr lang="es-ES"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20498183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iblat-dgb-un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6" name="Imagen 5" descr="search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1653"/>
            <a:ext cx="9144000" cy="672883"/>
          </a:xfrm>
          <a:prstGeom prst="rect">
            <a:avLst/>
          </a:prstGeom>
        </p:spPr>
      </p:pic>
      <p:pic>
        <p:nvPicPr>
          <p:cNvPr id="9" name="Imagen 8" descr="advanced_search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85288"/>
            <a:ext cx="9144000" cy="1487424"/>
          </a:xfrm>
          <a:prstGeom prst="rect">
            <a:avLst/>
          </a:prstGeom>
        </p:spPr>
      </p:pic>
      <p:sp>
        <p:nvSpPr>
          <p:cNvPr id="14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Verdana"/>
                <a:cs typeface="Verdana"/>
              </a:rPr>
              <a:t>Buscador</a:t>
            </a:r>
            <a:endParaRPr lang="es-ES"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211900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iblat-dgb-un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4" name="Imagen 3" descr="search_result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3487"/>
            <a:ext cx="9144000" cy="4614863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Verdana"/>
                <a:cs typeface="Verdana"/>
              </a:rPr>
              <a:t>Buscador</a:t>
            </a:r>
            <a:endParaRPr lang="es-ES"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4133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iblat-dgb-un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4" name="Imagen 3" descr="search_resul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0"/>
            <a:ext cx="9144000" cy="460771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Verdana"/>
                <a:cs typeface="Verdana"/>
              </a:rPr>
              <a:t>Buscador</a:t>
            </a:r>
            <a:endParaRPr lang="es-ES"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4133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iblat-dgb-un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4" name="Imagen 3" descr="search_result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0"/>
            <a:ext cx="9144000" cy="4607719"/>
          </a:xfrm>
          <a:prstGeom prst="rect">
            <a:avLst/>
          </a:prstGeom>
        </p:spPr>
      </p:pic>
      <p:sp>
        <p:nvSpPr>
          <p:cNvPr id="10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Verdana"/>
                <a:cs typeface="Verdana"/>
              </a:rPr>
              <a:t>Buscador</a:t>
            </a:r>
            <a:endParaRPr lang="es-ES"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314133017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 descr="biblat-dgb-un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6836" y="6184559"/>
            <a:ext cx="3329940" cy="685800"/>
          </a:xfrm>
          <a:prstGeom prst="rect">
            <a:avLst/>
          </a:prstGeom>
        </p:spPr>
      </p:pic>
      <p:pic>
        <p:nvPicPr>
          <p:cNvPr id="3" name="Imagen 2" descr="search_google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0"/>
            <a:ext cx="9144000" cy="4586288"/>
          </a:xfrm>
          <a:prstGeom prst="rect">
            <a:avLst/>
          </a:prstGeom>
        </p:spPr>
      </p:pic>
      <p:sp>
        <p:nvSpPr>
          <p:cNvPr id="7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s-ES" sz="3600" dirty="0" smtClean="0">
                <a:latin typeface="Verdana"/>
                <a:cs typeface="Verdana"/>
              </a:rPr>
              <a:t>Buscador</a:t>
            </a:r>
            <a:endParaRPr lang="es-ES" sz="3600" dirty="0">
              <a:latin typeface="Verdana"/>
              <a:cs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59903696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3432</TotalTime>
  <Words>152</Words>
  <Application>Microsoft Macintosh PowerPoint</Application>
  <PresentationFormat>Presentación en pantalla (4:3)</PresentationFormat>
  <Paragraphs>52</Paragraphs>
  <Slides>30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30</vt:i4>
      </vt:variant>
    </vt:vector>
  </HeadingPairs>
  <TitlesOfParts>
    <vt:vector size="31" baseType="lpstr">
      <vt:lpstr>Tema de Office</vt:lpstr>
      <vt:lpstr>¿Qué es BIBLAT?</vt:lpstr>
      <vt:lpstr>Presentación de PowerPoint</vt:lpstr>
      <vt:lpstr>Presentación de PowerPoint</vt:lpstr>
      <vt:lpstr>Buscador</vt:lpstr>
      <vt:lpstr>Buscador</vt:lpstr>
      <vt:lpstr>Buscador</vt:lpstr>
      <vt:lpstr>Buscador</vt:lpstr>
      <vt:lpstr>Buscador</vt:lpstr>
      <vt:lpstr>Buscador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Arturo Rendon</dc:creator>
  <cp:lastModifiedBy>Arturo Rendon</cp:lastModifiedBy>
  <cp:revision>42</cp:revision>
  <dcterms:created xsi:type="dcterms:W3CDTF">2015-02-23T16:00:33Z</dcterms:created>
  <dcterms:modified xsi:type="dcterms:W3CDTF">2015-02-26T23:14:01Z</dcterms:modified>
</cp:coreProperties>
</file>