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theme/themeOverride12.xml" ContentType="application/vnd.openxmlformats-officedocument.themeOverr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drawings/drawing2.xml" ContentType="application/vnd.openxmlformats-officedocument.drawingml.chartshapes+xml"/>
  <Override PartName="/ppt/theme/themeOverride5.xml" ContentType="application/vnd.openxmlformats-officedocument.themeOverr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theme/themeOverride1.xml" ContentType="application/vnd.openxmlformats-officedocument.themeOverride+xml"/>
  <Override PartName="/ppt/charts/chart13.xml" ContentType="application/vnd.openxmlformats-officedocument.drawingml.chart+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charts/chart7.xml" ContentType="application/vnd.openxmlformats-officedocument.drawingml.chart+xml"/>
  <Override PartName="/ppt/drawings/drawing13.xml" ContentType="application/vnd.openxmlformats-officedocument.drawingml.chartshapes+xml"/>
  <Default Extension="xlsx" ContentType="application/vnd.openxmlformats-officedocument.spreadsheetml.sheet"/>
  <Override PartName="/ppt/charts/chart3.xml" ContentType="application/vnd.openxmlformats-officedocument.drawingml.chart+xml"/>
  <Override PartName="/ppt/charts/chart5.xml" ContentType="application/vnd.openxmlformats-officedocument.drawingml.chart+xml"/>
  <Override PartName="/ppt/drawings/drawing7.xml" ContentType="application/vnd.openxmlformats-officedocument.drawingml.chartshapes+xml"/>
  <Override PartName="/ppt/drawings/drawing11.xml" ContentType="application/vnd.openxmlformats-officedocument.drawingml.chartshapes+xml"/>
  <Override PartName="/ppt/theme/themeOverride15.xml" ContentType="application/vnd.openxmlformats-officedocument.themeOverr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charts/chart1.xml" ContentType="application/vnd.openxmlformats-officedocument.drawingml.chart+xml"/>
  <Override PartName="/ppt/drawings/drawing5.xml" ContentType="application/vnd.openxmlformats-officedocument.drawingml.chartshapes+xml"/>
  <Override PartName="/ppt/theme/themeOverride13.xml" ContentType="application/vnd.openxmlformats-officedocument.themeOverr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Default Extension="bin" ContentType="application/vnd.openxmlformats-officedocument.oleObject"/>
  <Override PartName="/ppt/drawings/drawing3.xml" ContentType="application/vnd.openxmlformats-officedocument.drawingml.chartshapes+xml"/>
  <Override PartName="/ppt/theme/themeOverride8.xml" ContentType="application/vnd.openxmlformats-officedocument.themeOverride+xml"/>
  <Override PartName="/ppt/theme/themeOverride11.xml" ContentType="application/vnd.openxmlformats-officedocument.themeOverr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rawings/drawing1.xml" ContentType="application/vnd.openxmlformats-officedocument.drawingml.chartshapes+xml"/>
  <Override PartName="/ppt/theme/themeOverride6.xml" ContentType="application/vnd.openxmlformats-officedocument.themeOverr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theme/themeOverride4.xml" ContentType="application/vnd.openxmlformats-officedocument.themeOverride+xml"/>
  <Override PartName="/ppt/charts/chart16.xml" ContentType="application/vnd.openxmlformats-officedocument.drawingml.chart+xml"/>
  <Default Extension="emf" ContentType="image/x-emf"/>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theme/themeOverride2.xml" ContentType="application/vnd.openxmlformats-officedocument.themeOverride+xml"/>
  <Override PartName="/ppt/charts/chart14.xml" ContentType="application/vnd.openxmlformats-officedocument.drawingml.char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charts/chart8.xml" ContentType="application/vnd.openxmlformats-officedocument.drawingml.chart+xml"/>
  <Override PartName="/ppt/charts/chart12.xml" ContentType="application/vnd.openxmlformats-officedocument.drawingml.chart+xml"/>
  <Override PartName="/ppt/slideLayouts/slideLayout10.xml" ContentType="application/vnd.openxmlformats-officedocument.presentationml.slideLayout+xml"/>
  <Default Extension="gif" ContentType="image/gif"/>
  <Default Extension="vml" ContentType="application/vnd.openxmlformats-officedocument.vmlDrawing"/>
  <Override PartName="/ppt/charts/chart6.xml" ContentType="application/vnd.openxmlformats-officedocument.drawingml.chart+xml"/>
  <Override PartName="/ppt/charts/chart10.xml" ContentType="application/vnd.openxmlformats-officedocument.drawingml.chart+xml"/>
  <Override PartName="/ppt/drawings/drawing14.xml" ContentType="application/vnd.openxmlformats-officedocument.drawingml.chartshapes+xml"/>
  <Override PartName="/ppt/charts/chart4.xml" ContentType="application/vnd.openxmlformats-officedocument.drawingml.chart+xml"/>
  <Override PartName="/ppt/drawings/drawing8.xml" ContentType="application/vnd.openxmlformats-officedocument.drawingml.chartshapes+xml"/>
  <Override PartName="/ppt/drawings/drawing12.xml" ContentType="application/vnd.openxmlformats-officedocument.drawingml.chartshapes+xml"/>
  <Override PartName="/ppt/theme/themeOverride16.xml" ContentType="application/vnd.openxmlformats-officedocument.themeOverr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charts/chart2.xml" ContentType="application/vnd.openxmlformats-officedocument.drawingml.chart+xml"/>
  <Override PartName="/ppt/drawings/drawing6.xml" ContentType="application/vnd.openxmlformats-officedocument.drawingml.chartshapes+xml"/>
  <Override PartName="/ppt/theme/themeOverride9.xml" ContentType="application/vnd.openxmlformats-officedocument.themeOverride+xml"/>
  <Override PartName="/ppt/drawings/drawing10.xml" ContentType="application/vnd.openxmlformats-officedocument.drawingml.chartshapes+xml"/>
  <Override PartName="/ppt/theme/themeOverride14.xml" ContentType="application/vnd.openxmlformats-officedocument.themeOverr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drawings/drawing4.xml" ContentType="application/vnd.openxmlformats-officedocument.drawingml.chartshapes+xml"/>
  <Override PartName="/ppt/theme/themeOverride7.xml" ContentType="application/vnd.openxmlformats-officedocument.themeOverr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theme/themeOverride10.xml" ContentType="application/vnd.openxmlformats-officedocument.themeOverr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theme/themeOverride3.xml" ContentType="application/vnd.openxmlformats-officedocument.themeOverr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charts/chart15.xml" ContentType="application/vnd.openxmlformats-officedocument.drawingml.chart+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charts/chart9.xml" ContentType="application/vnd.openxmlformats-officedocument.drawingml.chart+xml"/>
  <Override PartName="/ppt/charts/chart11.xml" ContentType="application/vnd.openxmlformats-officedocument.drawingml.chart+xml"/>
  <Override PartName="/ppt/drawings/drawing9.xml" ContentType="application/vnd.openxmlformats-officedocument.drawingml.chartshap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handoutMasterIdLst>
    <p:handoutMasterId r:id="rId55"/>
  </p:handoutMasterIdLst>
  <p:sldIdLst>
    <p:sldId id="383" r:id="rId2"/>
    <p:sldId id="395" r:id="rId3"/>
    <p:sldId id="257" r:id="rId4"/>
    <p:sldId id="417" r:id="rId5"/>
    <p:sldId id="418" r:id="rId6"/>
    <p:sldId id="419" r:id="rId7"/>
    <p:sldId id="420" r:id="rId8"/>
    <p:sldId id="401" r:id="rId9"/>
    <p:sldId id="402" r:id="rId10"/>
    <p:sldId id="403" r:id="rId11"/>
    <p:sldId id="404" r:id="rId12"/>
    <p:sldId id="411" r:id="rId13"/>
    <p:sldId id="410" r:id="rId14"/>
    <p:sldId id="407" r:id="rId15"/>
    <p:sldId id="408" r:id="rId16"/>
    <p:sldId id="446" r:id="rId17"/>
    <p:sldId id="447" r:id="rId18"/>
    <p:sldId id="421" r:id="rId19"/>
    <p:sldId id="423" r:id="rId20"/>
    <p:sldId id="424" r:id="rId21"/>
    <p:sldId id="425" r:id="rId22"/>
    <p:sldId id="438" r:id="rId23"/>
    <p:sldId id="432" r:id="rId24"/>
    <p:sldId id="433" r:id="rId25"/>
    <p:sldId id="434" r:id="rId26"/>
    <p:sldId id="435" r:id="rId27"/>
    <p:sldId id="441" r:id="rId28"/>
    <p:sldId id="442" r:id="rId29"/>
    <p:sldId id="443" r:id="rId30"/>
    <p:sldId id="444" r:id="rId31"/>
    <p:sldId id="445" r:id="rId32"/>
    <p:sldId id="362" r:id="rId33"/>
    <p:sldId id="330" r:id="rId34"/>
    <p:sldId id="364" r:id="rId35"/>
    <p:sldId id="365" r:id="rId36"/>
    <p:sldId id="331" r:id="rId37"/>
    <p:sldId id="368" r:id="rId38"/>
    <p:sldId id="369" r:id="rId39"/>
    <p:sldId id="376" r:id="rId40"/>
    <p:sldId id="375" r:id="rId41"/>
    <p:sldId id="377" r:id="rId42"/>
    <p:sldId id="378" r:id="rId43"/>
    <p:sldId id="379" r:id="rId44"/>
    <p:sldId id="380" r:id="rId45"/>
    <p:sldId id="381" r:id="rId46"/>
    <p:sldId id="382" r:id="rId47"/>
    <p:sldId id="332" r:id="rId48"/>
    <p:sldId id="333" r:id="rId49"/>
    <p:sldId id="334" r:id="rId50"/>
    <p:sldId id="335" r:id="rId51"/>
    <p:sldId id="412" r:id="rId52"/>
    <p:sldId id="337" r:id="rId53"/>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FAC46"/>
    <a:srgbClr val="385723"/>
    <a:srgbClr val="003300"/>
    <a:srgbClr val="CC6600"/>
    <a:srgbClr val="FF99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50" autoAdjust="0"/>
    <p:restoredTop sz="94706" autoAdjust="0"/>
  </p:normalViewPr>
  <p:slideViewPr>
    <p:cSldViewPr snapToGrid="0">
      <p:cViewPr>
        <p:scale>
          <a:sx n="55" d="100"/>
          <a:sy n="55" d="100"/>
        </p:scale>
        <p:origin x="-78" y="-30"/>
      </p:cViewPr>
      <p:guideLst>
        <p:guide orient="horz" pos="2160"/>
        <p:guide pos="3840"/>
      </p:guideLst>
    </p:cSldViewPr>
  </p:slideViewPr>
  <p:outlineViewPr>
    <p:cViewPr>
      <p:scale>
        <a:sx n="33" d="100"/>
        <a:sy n="33" d="100"/>
      </p:scale>
      <p:origin x="240" y="1800"/>
    </p:cViewPr>
  </p:outlineViewPr>
  <p:notesTextViewPr>
    <p:cViewPr>
      <p:scale>
        <a:sx n="1" d="1"/>
        <a:sy n="1" d="1"/>
      </p:scale>
      <p:origin x="0" y="0"/>
    </p:cViewPr>
  </p:notesTextViewPr>
  <p:sorterViewPr>
    <p:cViewPr>
      <p:scale>
        <a:sx n="50" d="100"/>
        <a:sy n="50" d="100"/>
      </p:scale>
      <p:origin x="0" y="0"/>
    </p:cViewPr>
  </p:sorterViewPr>
  <p:notesViewPr>
    <p:cSldViewPr snapToGrid="0">
      <p:cViewPr varScale="1">
        <p:scale>
          <a:sx n="47" d="100"/>
          <a:sy n="47" d="100"/>
        </p:scale>
        <p:origin x="-2694" y="-114"/>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2" Type="http://schemas.openxmlformats.org/officeDocument/2006/relationships/oleObject" Target="file:///J:\Nuevos16Sep\Distribuci&#243;n\Toda%20la%20red%20TitulosxAreaVerificado%20SciELO.xls" TargetMode="External"/><Relationship Id="rId1" Type="http://schemas.openxmlformats.org/officeDocument/2006/relationships/themeOverride" Target="../theme/themeOverride1.xml"/></Relationships>
</file>

<file path=ppt/charts/_rels/chart10.xml.rels><?xml version="1.0" encoding="UTF-8" standalone="yes"?>
<Relationships xmlns="http://schemas.openxmlformats.org/package/2006/relationships"><Relationship Id="rId3" Type="http://schemas.openxmlformats.org/officeDocument/2006/relationships/chartUserShapes" Target="../drawings/drawing8.xml"/><Relationship Id="rId2" Type="http://schemas.openxmlformats.org/officeDocument/2006/relationships/oleObject" Target="file:///\\TLALOC\Biblat\SciELO-Actividades\Tablas%20fuente%20de%20datos%20Ago%202014\Citas%20DOCUMENTOS%20Areas%20CONACYT%20Titulos%20Consistentes%20SciELO.xlsx" TargetMode="External"/><Relationship Id="rId1" Type="http://schemas.openxmlformats.org/officeDocument/2006/relationships/themeOverride" Target="../theme/themeOverride10.xml"/></Relationships>
</file>

<file path=ppt/charts/_rels/chart11.xml.rels><?xml version="1.0" encoding="UTF-8" standalone="yes"?>
<Relationships xmlns="http://schemas.openxmlformats.org/package/2006/relationships"><Relationship Id="rId3" Type="http://schemas.openxmlformats.org/officeDocument/2006/relationships/chartUserShapes" Target="../drawings/drawing9.xml"/><Relationship Id="rId2" Type="http://schemas.openxmlformats.org/officeDocument/2006/relationships/package" Target="../embeddings/Hoja_de_c_lculo_de_Microsoft_Office_Excel6.xlsx"/><Relationship Id="rId1" Type="http://schemas.openxmlformats.org/officeDocument/2006/relationships/themeOverride" Target="../theme/themeOverride11.xml"/></Relationships>
</file>

<file path=ppt/charts/_rels/chart12.xml.rels><?xml version="1.0" encoding="UTF-8" standalone="yes"?>
<Relationships xmlns="http://schemas.openxmlformats.org/package/2006/relationships"><Relationship Id="rId3" Type="http://schemas.openxmlformats.org/officeDocument/2006/relationships/chartUserShapes" Target="../drawings/drawing10.xml"/><Relationship Id="rId2" Type="http://schemas.openxmlformats.org/officeDocument/2006/relationships/oleObject" Target="file:///\\TLALOC\Biblat\SciELO-Actividades\Tablas%20fuente%20de%20datos%20Ago%202014\Citas%20DOCUMENTOS%20Areas%20CONACYT%20Titulos%20Consistentes%20SciELO.xlsx" TargetMode="External"/><Relationship Id="rId1" Type="http://schemas.openxmlformats.org/officeDocument/2006/relationships/themeOverride" Target="../theme/themeOverride12.xml"/></Relationships>
</file>

<file path=ppt/charts/_rels/chart13.xml.rels><?xml version="1.0" encoding="UTF-8" standalone="yes"?>
<Relationships xmlns="http://schemas.openxmlformats.org/package/2006/relationships"><Relationship Id="rId3" Type="http://schemas.openxmlformats.org/officeDocument/2006/relationships/chartUserShapes" Target="../drawings/drawing11.xml"/><Relationship Id="rId2" Type="http://schemas.openxmlformats.org/officeDocument/2006/relationships/package" Target="../embeddings/Hoja_de_c_lculo_de_Microsoft_Office_Excel7.xlsx"/><Relationship Id="rId1" Type="http://schemas.openxmlformats.org/officeDocument/2006/relationships/themeOverride" Target="../theme/themeOverride13.xml"/></Relationships>
</file>

<file path=ppt/charts/_rels/chart14.xml.rels><?xml version="1.0" encoding="UTF-8" standalone="yes"?>
<Relationships xmlns="http://schemas.openxmlformats.org/package/2006/relationships"><Relationship Id="rId3" Type="http://schemas.openxmlformats.org/officeDocument/2006/relationships/chartUserShapes" Target="../drawings/drawing12.xml"/><Relationship Id="rId2" Type="http://schemas.openxmlformats.org/officeDocument/2006/relationships/oleObject" Target="file:///\\TLALOC\Biblat\SciELO-Actividades\Tablas%20fuente%20de%20datos%20Ago%202014\Citas%20DOCUMENTOS%20Areas%20CONACYT%20Titulos%20Consistentes%20SciELO.xlsx" TargetMode="External"/><Relationship Id="rId1" Type="http://schemas.openxmlformats.org/officeDocument/2006/relationships/themeOverride" Target="../theme/themeOverride14.xml"/></Relationships>
</file>

<file path=ppt/charts/_rels/chart15.xml.rels><?xml version="1.0" encoding="UTF-8" standalone="yes"?>
<Relationships xmlns="http://schemas.openxmlformats.org/package/2006/relationships"><Relationship Id="rId3" Type="http://schemas.openxmlformats.org/officeDocument/2006/relationships/chartUserShapes" Target="../drawings/drawing13.xml"/><Relationship Id="rId2" Type="http://schemas.openxmlformats.org/officeDocument/2006/relationships/package" Target="../embeddings/Hoja_de_c_lculo_de_Microsoft_Office_Excel8.xlsx"/><Relationship Id="rId1" Type="http://schemas.openxmlformats.org/officeDocument/2006/relationships/themeOverride" Target="../theme/themeOverride15.xml"/></Relationships>
</file>

<file path=ppt/charts/_rels/chart16.xml.rels><?xml version="1.0" encoding="UTF-8" standalone="yes"?>
<Relationships xmlns="http://schemas.openxmlformats.org/package/2006/relationships"><Relationship Id="rId3" Type="http://schemas.openxmlformats.org/officeDocument/2006/relationships/chartUserShapes" Target="../drawings/drawing14.xml"/><Relationship Id="rId2" Type="http://schemas.openxmlformats.org/officeDocument/2006/relationships/oleObject" Target="file:///\\TLALOC\Biblat\SciELO-Actividades\Tablas%20fuente%20de%20datos%20Ago%202014\Citas%20DOCUMENTOS%20Areas%20CONACYT%20Titulos%20Consistentes%20SciELO.xlsx" TargetMode="External"/><Relationship Id="rId1" Type="http://schemas.openxmlformats.org/officeDocument/2006/relationships/themeOverride" Target="../theme/themeOverride16.xml"/></Relationships>
</file>

<file path=ppt/charts/_rels/chart2.xml.rels><?xml version="1.0" encoding="UTF-8" standalone="yes"?>
<Relationships xmlns="http://schemas.openxmlformats.org/package/2006/relationships"><Relationship Id="rId2" Type="http://schemas.openxmlformats.org/officeDocument/2006/relationships/package" Target="../embeddings/Hoja_de_c_lculo_de_Microsoft_Office_Excel1.xlsx"/><Relationship Id="rId1" Type="http://schemas.openxmlformats.org/officeDocument/2006/relationships/themeOverride" Target="../theme/themeOverride2.xml"/></Relationships>
</file>

<file path=ppt/charts/_rels/chart3.xml.rels><?xml version="1.0" encoding="UTF-8" standalone="yes"?>
<Relationships xmlns="http://schemas.openxmlformats.org/package/2006/relationships"><Relationship Id="rId3" Type="http://schemas.openxmlformats.org/officeDocument/2006/relationships/chartUserShapes" Target="../drawings/drawing1.xml"/><Relationship Id="rId2" Type="http://schemas.openxmlformats.org/officeDocument/2006/relationships/package" Target="../embeddings/Hoja_de_c_lculo_de_Microsoft_Office_Excel2.xlsx"/><Relationship Id="rId1" Type="http://schemas.openxmlformats.org/officeDocument/2006/relationships/themeOverride" Target="../theme/themeOverride3.xml"/></Relationships>
</file>

<file path=ppt/charts/_rels/chart4.xml.rels><?xml version="1.0" encoding="UTF-8" standalone="yes"?>
<Relationships xmlns="http://schemas.openxmlformats.org/package/2006/relationships"><Relationship Id="rId3" Type="http://schemas.openxmlformats.org/officeDocument/2006/relationships/chartUserShapes" Target="../drawings/drawing2.xml"/><Relationship Id="rId2" Type="http://schemas.openxmlformats.org/officeDocument/2006/relationships/oleObject" Target="file:///\\TLALOC\Biblat\SciELO-Actividades\Tablas%20fuente%20de%20datos%20Ago%202014\Citas%20DOCUMENTOS%20Areas%20CONACYT%20Titulos%20Consistentes%20SciELO.xlsx" TargetMode="External"/><Relationship Id="rId1" Type="http://schemas.openxmlformats.org/officeDocument/2006/relationships/themeOverride" Target="../theme/themeOverride4.xml"/></Relationships>
</file>

<file path=ppt/charts/_rels/chart5.xml.rels><?xml version="1.0" encoding="UTF-8" standalone="yes"?>
<Relationships xmlns="http://schemas.openxmlformats.org/package/2006/relationships"><Relationship Id="rId3" Type="http://schemas.openxmlformats.org/officeDocument/2006/relationships/chartUserShapes" Target="../drawings/drawing3.xml"/><Relationship Id="rId2" Type="http://schemas.openxmlformats.org/officeDocument/2006/relationships/package" Target="../embeddings/Hoja_de_c_lculo_de_Microsoft_Office_Excel3.xlsx"/><Relationship Id="rId1" Type="http://schemas.openxmlformats.org/officeDocument/2006/relationships/themeOverride" Target="../theme/themeOverride5.xml"/></Relationships>
</file>

<file path=ppt/charts/_rels/chart6.xml.rels><?xml version="1.0" encoding="UTF-8" standalone="yes"?>
<Relationships xmlns="http://schemas.openxmlformats.org/package/2006/relationships"><Relationship Id="rId3" Type="http://schemas.openxmlformats.org/officeDocument/2006/relationships/chartUserShapes" Target="../drawings/drawing4.xml"/><Relationship Id="rId2" Type="http://schemas.openxmlformats.org/officeDocument/2006/relationships/oleObject" Target="file:///\\TLALOC\Biblat\SciELO-Actividades\Tablas%20fuente%20de%20datos%20Ago%202014\Citas%20DOCUMENTOS%20Areas%20CONACYT%20Titulos%20Consistentes%20SciELO.xlsx" TargetMode="External"/><Relationship Id="rId1" Type="http://schemas.openxmlformats.org/officeDocument/2006/relationships/themeOverride" Target="../theme/themeOverride6.xml"/></Relationships>
</file>

<file path=ppt/charts/_rels/chart7.xml.rels><?xml version="1.0" encoding="UTF-8" standalone="yes"?>
<Relationships xmlns="http://schemas.openxmlformats.org/package/2006/relationships"><Relationship Id="rId3" Type="http://schemas.openxmlformats.org/officeDocument/2006/relationships/chartUserShapes" Target="../drawings/drawing5.xml"/><Relationship Id="rId2" Type="http://schemas.openxmlformats.org/officeDocument/2006/relationships/package" Target="../embeddings/Hoja_de_c_lculo_de_Microsoft_Office_Excel4.xlsx"/><Relationship Id="rId1" Type="http://schemas.openxmlformats.org/officeDocument/2006/relationships/themeOverride" Target="../theme/themeOverride7.xml"/></Relationships>
</file>

<file path=ppt/charts/_rels/chart8.xml.rels><?xml version="1.0" encoding="UTF-8" standalone="yes"?>
<Relationships xmlns="http://schemas.openxmlformats.org/package/2006/relationships"><Relationship Id="rId3" Type="http://schemas.openxmlformats.org/officeDocument/2006/relationships/chartUserShapes" Target="../drawings/drawing6.xml"/><Relationship Id="rId2" Type="http://schemas.openxmlformats.org/officeDocument/2006/relationships/oleObject" Target="file:///\\TLALOC\Biblat\SciELO-Actividades\Tablas%20fuente%20de%20datos%20Ago%202014\Citas%20DOCUMENTOS%20Areas%20CONACYT%20Titulos%20Consistentes%20SciELO.xlsx" TargetMode="External"/><Relationship Id="rId1" Type="http://schemas.openxmlformats.org/officeDocument/2006/relationships/themeOverride" Target="../theme/themeOverride8.xml"/></Relationships>
</file>

<file path=ppt/charts/_rels/chart9.xml.rels><?xml version="1.0" encoding="UTF-8" standalone="yes"?>
<Relationships xmlns="http://schemas.openxmlformats.org/package/2006/relationships"><Relationship Id="rId3" Type="http://schemas.openxmlformats.org/officeDocument/2006/relationships/chartUserShapes" Target="../drawings/drawing7.xml"/><Relationship Id="rId2" Type="http://schemas.openxmlformats.org/officeDocument/2006/relationships/package" Target="../embeddings/Hoja_de_c_lculo_de_Microsoft_Office_Excel5.xlsx"/><Relationship Id="rId1" Type="http://schemas.openxmlformats.org/officeDocument/2006/relationships/themeOverride" Target="../theme/themeOverride9.xm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s-MX"/>
  <c:style val="42"/>
  <c:chart>
    <c:title>
      <c:tx>
        <c:rich>
          <a:bodyPr/>
          <a:lstStyle/>
          <a:p>
            <a:pPr>
              <a:defRPr sz="2000"/>
            </a:pPr>
            <a:r>
              <a:rPr lang="en-US" sz="2000" b="1" i="0" baseline="0" dirty="0" err="1">
                <a:solidFill>
                  <a:schemeClr val="tx1"/>
                </a:solidFill>
                <a:effectLst/>
              </a:rPr>
              <a:t>Áreas</a:t>
            </a:r>
            <a:r>
              <a:rPr lang="en-US" sz="2000" b="1" i="0" baseline="0" dirty="0">
                <a:solidFill>
                  <a:schemeClr val="tx1"/>
                </a:solidFill>
                <a:effectLst/>
              </a:rPr>
              <a:t> </a:t>
            </a:r>
            <a:r>
              <a:rPr lang="en-US" sz="2000" b="1" i="0" baseline="0" dirty="0" err="1" smtClean="0">
                <a:solidFill>
                  <a:schemeClr val="tx1"/>
                </a:solidFill>
                <a:effectLst/>
              </a:rPr>
              <a:t>temáticas</a:t>
            </a:r>
            <a:r>
              <a:rPr lang="en-US" sz="2000" b="1" i="0" baseline="0" dirty="0" smtClean="0">
                <a:solidFill>
                  <a:schemeClr val="tx1"/>
                </a:solidFill>
                <a:effectLst/>
              </a:rPr>
              <a:t>  </a:t>
            </a:r>
            <a:r>
              <a:rPr lang="en-US" sz="2000" b="1" i="0" baseline="0" dirty="0">
                <a:solidFill>
                  <a:schemeClr val="tx1"/>
                </a:solidFill>
                <a:effectLst/>
              </a:rPr>
              <a:t>Red </a:t>
            </a:r>
            <a:r>
              <a:rPr lang="en-US" sz="2000" b="1" i="0" baseline="0" dirty="0" err="1" smtClean="0">
                <a:solidFill>
                  <a:schemeClr val="tx1"/>
                </a:solidFill>
                <a:effectLst/>
              </a:rPr>
              <a:t>SciELO</a:t>
            </a:r>
            <a:r>
              <a:rPr lang="en-US" sz="2000" b="1" i="0" baseline="0" dirty="0" err="1" smtClean="0">
                <a:solidFill>
                  <a:schemeClr val="bg1"/>
                </a:solidFill>
                <a:effectLst/>
              </a:rPr>
              <a:t>SciELO</a:t>
            </a:r>
            <a:r>
              <a:rPr lang="en-US" sz="2000" b="1" i="0" baseline="0" dirty="0" smtClean="0">
                <a:solidFill>
                  <a:schemeClr val="bg1"/>
                </a:solidFill>
                <a:effectLst/>
              </a:rPr>
              <a:t> </a:t>
            </a:r>
            <a:endParaRPr lang="es-MX" sz="2000" dirty="0">
              <a:solidFill>
                <a:schemeClr val="bg1"/>
              </a:solidFill>
              <a:effectLst/>
            </a:endParaRPr>
          </a:p>
        </c:rich>
      </c:tx>
      <c:layout>
        <c:manualLayout>
          <c:xMode val="edge"/>
          <c:yMode val="edge"/>
          <c:x val="0.11829632358446447"/>
          <c:y val="5.0211004828954478E-2"/>
        </c:manualLayout>
      </c:layout>
    </c:title>
    <c:plotArea>
      <c:layout>
        <c:manualLayout>
          <c:layoutTarget val="inner"/>
          <c:xMode val="edge"/>
          <c:yMode val="edge"/>
          <c:x val="0.10093766000192327"/>
          <c:y val="0.18477649988302713"/>
          <c:w val="0.71240149729312696"/>
          <c:h val="0.81522350011697353"/>
        </c:manualLayout>
      </c:layout>
      <c:pieChart>
        <c:varyColors val="1"/>
        <c:ser>
          <c:idx val="0"/>
          <c:order val="0"/>
          <c:dLbls>
            <c:dLbl>
              <c:idx val="0"/>
              <c:spPr>
                <a:noFill/>
                <a:ln>
                  <a:noFill/>
                </a:ln>
                <a:effectLst/>
              </c:spPr>
              <c:txPr>
                <a:bodyPr/>
                <a:lstStyle/>
                <a:p>
                  <a:pPr>
                    <a:defRPr sz="1600" b="0">
                      <a:solidFill>
                        <a:schemeClr val="tx1"/>
                      </a:solidFill>
                      <a:effectLst>
                        <a:outerShdw blurRad="38100" dist="38100" dir="2700000" algn="tl">
                          <a:srgbClr val="000000">
                            <a:alpha val="43137"/>
                          </a:srgbClr>
                        </a:outerShdw>
                      </a:effectLst>
                    </a:defRPr>
                  </a:pPr>
                  <a:endParaRPr lang="es-MX"/>
                </a:p>
              </c:txPr>
            </c:dLbl>
            <c:dLbl>
              <c:idx val="1"/>
              <c:spPr>
                <a:noFill/>
                <a:ln>
                  <a:noFill/>
                </a:ln>
                <a:effectLst/>
              </c:spPr>
              <c:txPr>
                <a:bodyPr/>
                <a:lstStyle/>
                <a:p>
                  <a:pPr>
                    <a:defRPr sz="1600" b="0">
                      <a:solidFill>
                        <a:schemeClr val="tx1"/>
                      </a:solidFill>
                      <a:effectLst>
                        <a:outerShdw blurRad="38100" dist="38100" dir="2700000" algn="tl">
                          <a:srgbClr val="000000">
                            <a:alpha val="43137"/>
                          </a:srgbClr>
                        </a:outerShdw>
                      </a:effectLst>
                    </a:defRPr>
                  </a:pPr>
                  <a:endParaRPr lang="es-MX"/>
                </a:p>
              </c:txPr>
            </c:dLbl>
            <c:dLbl>
              <c:idx val="2"/>
              <c:spPr>
                <a:noFill/>
                <a:ln>
                  <a:noFill/>
                </a:ln>
                <a:effectLst/>
              </c:spPr>
              <c:txPr>
                <a:bodyPr/>
                <a:lstStyle/>
                <a:p>
                  <a:pPr>
                    <a:defRPr sz="1600" b="0">
                      <a:solidFill>
                        <a:schemeClr val="tx1"/>
                      </a:solidFill>
                      <a:effectLst>
                        <a:outerShdw blurRad="38100" dist="38100" dir="2700000" algn="tl">
                          <a:srgbClr val="000000">
                            <a:alpha val="43137"/>
                          </a:srgbClr>
                        </a:outerShdw>
                      </a:effectLst>
                    </a:defRPr>
                  </a:pPr>
                  <a:endParaRPr lang="es-MX"/>
                </a:p>
              </c:txPr>
            </c:dLbl>
            <c:dLbl>
              <c:idx val="3"/>
              <c:layout>
                <c:manualLayout>
                  <c:x val="0.11267386124004462"/>
                  <c:y val="-0.13392041990633091"/>
                </c:manualLayout>
              </c:layout>
              <c:spPr>
                <a:noFill/>
                <a:ln>
                  <a:noFill/>
                </a:ln>
                <a:effectLst/>
              </c:spPr>
              <c:txPr>
                <a:bodyPr/>
                <a:lstStyle/>
                <a:p>
                  <a:pPr>
                    <a:defRPr sz="1600" b="0">
                      <a:solidFill>
                        <a:schemeClr val="tx1"/>
                      </a:solidFill>
                      <a:effectLst>
                        <a:outerShdw blurRad="38100" dist="38100" dir="2700000" algn="tl">
                          <a:srgbClr val="000000">
                            <a:alpha val="43137"/>
                          </a:srgbClr>
                        </a:outerShdw>
                      </a:effectLst>
                    </a:defRPr>
                  </a:pPr>
                  <a:endParaRPr lang="es-MX"/>
                </a:p>
              </c:txPr>
              <c:showCatName val="1"/>
              <c:extLst>
                <c:ext xmlns:c15="http://schemas.microsoft.com/office/drawing/2012/chart" uri="{CE6537A1-D6FC-4f65-9D91-7224C49458BB}">
                  <c15:layout/>
                </c:ext>
              </c:extLst>
            </c:dLbl>
            <c:dLbl>
              <c:idx val="4"/>
              <c:layout>
                <c:manualLayout>
                  <c:x val="9.6516687454031164E-2"/>
                  <c:y val="-5.6411866244208929E-2"/>
                </c:manualLayout>
              </c:layout>
              <c:tx>
                <c:rich>
                  <a:bodyPr/>
                  <a:lstStyle/>
                  <a:p>
                    <a:pPr>
                      <a:defRPr sz="1600" b="0">
                        <a:solidFill>
                          <a:schemeClr val="tx1"/>
                        </a:solidFill>
                        <a:effectLst>
                          <a:outerShdw blurRad="38100" dist="38100" dir="2700000" algn="tl">
                            <a:srgbClr val="000000">
                              <a:alpha val="43137"/>
                            </a:srgbClr>
                          </a:outerShdw>
                        </a:effectLst>
                      </a:defRPr>
                    </a:pPr>
                    <a:r>
                      <a:rPr lang="es-MX" sz="1600" b="0" dirty="0">
                        <a:solidFill>
                          <a:schemeClr val="tx1"/>
                        </a:solidFill>
                        <a:effectLst>
                          <a:outerShdw blurRad="38100" dist="38100" dir="2700000" algn="tl">
                            <a:srgbClr val="000000">
                              <a:alpha val="43137"/>
                            </a:srgbClr>
                          </a:outerShdw>
                        </a:effectLst>
                      </a:rPr>
                      <a:t>C</a:t>
                    </a:r>
                    <a:r>
                      <a:rPr lang="es-MX" sz="1600" b="0" dirty="0">
                        <a:effectLst>
                          <a:outerShdw blurRad="38100" dist="38100" dir="2700000" algn="tl">
                            <a:srgbClr val="000000">
                              <a:alpha val="43137"/>
                            </a:srgbClr>
                          </a:outerShdw>
                        </a:effectLst>
                      </a:rPr>
                      <a:t>iencias Exactas y de la Tierra
</a:t>
                    </a:r>
                  </a:p>
                </c:rich>
              </c:tx>
              <c:spPr>
                <a:noFill/>
                <a:ln>
                  <a:noFill/>
                </a:ln>
                <a:effectLst/>
              </c:spPr>
              <c:showCatName val="1"/>
              <c:showPercent val="1"/>
              <c:extLst>
                <c:ext xmlns:c15="http://schemas.microsoft.com/office/drawing/2012/chart" uri="{CE6537A1-D6FC-4f65-9D91-7224C49458BB}">
                  <c15:layout/>
                </c:ext>
              </c:extLst>
            </c:dLbl>
            <c:dLbl>
              <c:idx val="5"/>
              <c:spPr>
                <a:noFill/>
                <a:ln>
                  <a:noFill/>
                </a:ln>
                <a:effectLst/>
              </c:spPr>
              <c:txPr>
                <a:bodyPr/>
                <a:lstStyle/>
                <a:p>
                  <a:pPr>
                    <a:defRPr sz="1600" b="0">
                      <a:solidFill>
                        <a:schemeClr val="tx1"/>
                      </a:solidFill>
                      <a:effectLst>
                        <a:outerShdw blurRad="38100" dist="38100" dir="2700000" algn="tl">
                          <a:srgbClr val="000000">
                            <a:alpha val="43137"/>
                          </a:srgbClr>
                        </a:outerShdw>
                      </a:effectLst>
                    </a:defRPr>
                  </a:pPr>
                  <a:endParaRPr lang="es-MX"/>
                </a:p>
              </c:txPr>
            </c:dLbl>
            <c:dLbl>
              <c:idx val="6"/>
              <c:layout>
                <c:manualLayout>
                  <c:x val="6.0031559666081862E-2"/>
                  <c:y val="8.1824802338647348E-2"/>
                </c:manualLayout>
              </c:layout>
              <c:spPr>
                <a:noFill/>
                <a:ln>
                  <a:noFill/>
                </a:ln>
                <a:effectLst/>
              </c:spPr>
              <c:txPr>
                <a:bodyPr/>
                <a:lstStyle/>
                <a:p>
                  <a:pPr>
                    <a:defRPr sz="1600" b="0">
                      <a:solidFill>
                        <a:schemeClr val="tx1"/>
                      </a:solidFill>
                      <a:effectLst>
                        <a:outerShdw blurRad="38100" dist="38100" dir="2700000" algn="tl">
                          <a:srgbClr val="000000">
                            <a:alpha val="43137"/>
                          </a:srgbClr>
                        </a:outerShdw>
                      </a:effectLst>
                    </a:defRPr>
                  </a:pPr>
                  <a:endParaRPr lang="es-MX"/>
                </a:p>
              </c:txPr>
              <c:showCatName val="1"/>
              <c:extLst>
                <c:ext xmlns:c15="http://schemas.microsoft.com/office/drawing/2012/chart" uri="{CE6537A1-D6FC-4f65-9D91-7224C49458BB}">
                  <c15:layout/>
                </c:ext>
              </c:extLst>
            </c:dLbl>
            <c:dLbl>
              <c:idx val="7"/>
              <c:layout>
                <c:manualLayout>
                  <c:x val="9.207810328310588E-2"/>
                  <c:y val="6.6820963371269637E-2"/>
                </c:manualLayout>
              </c:layout>
              <c:spPr>
                <a:noFill/>
                <a:ln>
                  <a:noFill/>
                </a:ln>
                <a:effectLst/>
              </c:spPr>
              <c:txPr>
                <a:bodyPr/>
                <a:lstStyle/>
                <a:p>
                  <a:pPr>
                    <a:defRPr sz="1600" b="0">
                      <a:solidFill>
                        <a:schemeClr val="tx1"/>
                      </a:solidFill>
                      <a:effectLst>
                        <a:outerShdw blurRad="38100" dist="38100" dir="2700000" algn="tl">
                          <a:srgbClr val="000000">
                            <a:alpha val="43137"/>
                          </a:srgbClr>
                        </a:outerShdw>
                      </a:effectLst>
                    </a:defRPr>
                  </a:pPr>
                  <a:endParaRPr lang="es-MX"/>
                </a:p>
              </c:txPr>
              <c:showCatName val="1"/>
              <c:extLst>
                <c:ext xmlns:c15="http://schemas.microsoft.com/office/drawing/2012/chart" uri="{CE6537A1-D6FC-4f65-9D91-7224C49458BB}">
                  <c15:layout/>
                </c:ext>
              </c:extLst>
            </c:dLbl>
            <c:spPr>
              <a:noFill/>
              <a:ln>
                <a:noFill/>
              </a:ln>
              <a:effectLst/>
            </c:spPr>
            <c:txPr>
              <a:bodyPr/>
              <a:lstStyle/>
              <a:p>
                <a:pPr>
                  <a:defRPr sz="1600" b="0">
                    <a:solidFill>
                      <a:schemeClr val="tx1"/>
                    </a:solidFill>
                  </a:defRPr>
                </a:pPr>
                <a:endParaRPr lang="es-MX"/>
              </a:p>
            </c:txPr>
            <c:showCatName val="1"/>
            <c:showLeaderLines val="1"/>
            <c:extLst>
              <c:ext xmlns:c15="http://schemas.microsoft.com/office/drawing/2012/chart" uri="{CE6537A1-D6FC-4f65-9D91-7224C49458BB}"/>
            </c:extLst>
          </c:dLbls>
          <c:cat>
            <c:strRef>
              <c:f>xArea!$A$2:$A$9</c:f>
              <c:strCache>
                <c:ptCount val="8"/>
                <c:pt idx="0">
                  <c:v>Ciencias de la Salud</c:v>
                </c:pt>
                <c:pt idx="1">
                  <c:v>Ciencias Agrícolas</c:v>
                </c:pt>
                <c:pt idx="2">
                  <c:v>Ciencias Biológicas</c:v>
                </c:pt>
                <c:pt idx="3">
                  <c:v>Ciencias Humanas</c:v>
                </c:pt>
                <c:pt idx="4">
                  <c:v>Ciencias Exactas y de la Tierra</c:v>
                </c:pt>
                <c:pt idx="5">
                  <c:v>Ciencias Sociales Aplicadas</c:v>
                </c:pt>
                <c:pt idx="6">
                  <c:v>Ingenierías</c:v>
                </c:pt>
                <c:pt idx="7">
                  <c:v>Lingüistica, Letras y Artes</c:v>
                </c:pt>
              </c:strCache>
            </c:strRef>
          </c:cat>
          <c:val>
            <c:numRef>
              <c:f>xArea!$C$2:$C$9</c:f>
              <c:numCache>
                <c:formatCode>General</c:formatCode>
                <c:ptCount val="8"/>
                <c:pt idx="0">
                  <c:v>309</c:v>
                </c:pt>
                <c:pt idx="1">
                  <c:v>102</c:v>
                </c:pt>
                <c:pt idx="2">
                  <c:v>124</c:v>
                </c:pt>
                <c:pt idx="3">
                  <c:v>276</c:v>
                </c:pt>
                <c:pt idx="4">
                  <c:v>86</c:v>
                </c:pt>
                <c:pt idx="5">
                  <c:v>214</c:v>
                </c:pt>
                <c:pt idx="6">
                  <c:v>76</c:v>
                </c:pt>
                <c:pt idx="7">
                  <c:v>42</c:v>
                </c:pt>
              </c:numCache>
            </c:numRef>
          </c:val>
        </c:ser>
        <c:firstSliceAng val="0"/>
      </c:pieChart>
      <c:spPr>
        <a:noFill/>
        <a:ln w="25400">
          <a:noFill/>
        </a:ln>
      </c:spPr>
    </c:plotArea>
    <c:plotVisOnly val="1"/>
    <c:dispBlanksAs val="zero"/>
  </c:chart>
  <c:spPr>
    <a:noFill/>
  </c:spPr>
  <c:txPr>
    <a:bodyPr/>
    <a:lstStyle/>
    <a:p>
      <a:pPr>
        <a:defRPr>
          <a:latin typeface="Verdana" panose="020B0604030504040204" pitchFamily="34" charset="0"/>
          <a:ea typeface="Verdana" panose="020B0604030504040204" pitchFamily="34" charset="0"/>
          <a:cs typeface="Verdana" panose="020B0604030504040204" pitchFamily="34" charset="0"/>
        </a:defRPr>
      </a:pPr>
      <a:endParaRPr lang="es-MX"/>
    </a:p>
  </c:txPr>
  <c:externalData r:id="rId2"/>
</c:chartSpace>
</file>

<file path=ppt/charts/chart10.xml><?xml version="1.0" encoding="utf-8"?>
<c:chartSpace xmlns:c="http://schemas.openxmlformats.org/drawingml/2006/chart" xmlns:a="http://schemas.openxmlformats.org/drawingml/2006/main" xmlns:r="http://schemas.openxmlformats.org/officeDocument/2006/relationships">
  <c:lang val="es-MX"/>
  <c:style val="42"/>
  <c:clrMapOvr bg1="lt1" tx1="dk1" bg2="lt2" tx2="dk2" accent1="accent1" accent2="accent2" accent3="accent3" accent4="accent4" accent5="accent5" accent6="accent6" hlink="hlink" folHlink="folHlink"/>
  <c:chart>
    <c:title>
      <c:tx>
        <c:rich>
          <a:bodyPr/>
          <a:lstStyle/>
          <a:p>
            <a:pPr>
              <a:defRPr sz="2800"/>
            </a:pPr>
            <a:r>
              <a:rPr lang="es-MX" sz="2800" dirty="0"/>
              <a:t>Ciencias sociales</a:t>
            </a:r>
          </a:p>
        </c:rich>
      </c:tx>
      <c:layout/>
    </c:title>
    <c:view3D>
      <c:rAngAx val="1"/>
    </c:view3D>
    <c:sideWall>
      <c:spPr>
        <a:solidFill>
          <a:schemeClr val="tx1">
            <a:lumMod val="85000"/>
            <a:lumOff val="15000"/>
          </a:schemeClr>
        </a:solidFill>
      </c:spPr>
    </c:sideWall>
    <c:backWall>
      <c:spPr>
        <a:solidFill>
          <a:schemeClr val="tx1">
            <a:lumMod val="85000"/>
            <a:lumOff val="15000"/>
          </a:schemeClr>
        </a:solidFill>
      </c:spPr>
    </c:backWall>
    <c:plotArea>
      <c:layout>
        <c:manualLayout>
          <c:layoutTarget val="inner"/>
          <c:xMode val="edge"/>
          <c:yMode val="edge"/>
          <c:x val="5.4443242877902073E-2"/>
          <c:y val="9.6332407353912283E-2"/>
          <c:w val="0.93268122064141334"/>
          <c:h val="0.55154571951236897"/>
        </c:manualLayout>
      </c:layout>
      <c:bar3DChart>
        <c:barDir val="col"/>
        <c:grouping val="stacked"/>
        <c:ser>
          <c:idx val="0"/>
          <c:order val="0"/>
          <c:tx>
            <c:strRef>
              <c:f>'Ciencias sociales'!$C$261</c:f>
              <c:strCache>
                <c:ptCount val="1"/>
                <c:pt idx="0">
                  <c:v>Artículos</c:v>
                </c:pt>
              </c:strCache>
            </c:strRef>
          </c:tx>
          <c:cat>
            <c:strRef>
              <c:f>'Ciencias sociales'!$B$262:$B$297</c:f>
              <c:strCache>
                <c:ptCount val="36"/>
                <c:pt idx="0">
                  <c:v>Revista mexicana de sociología</c:v>
                </c:pt>
                <c:pt idx="1">
                  <c:v>Papeles de población</c:v>
                </c:pt>
                <c:pt idx="2">
                  <c:v>Comunicación y sociedad</c:v>
                </c:pt>
                <c:pt idx="3">
                  <c:v>Región y sociedad</c:v>
                </c:pt>
                <c:pt idx="4">
                  <c:v>Frontera norte</c:v>
                </c:pt>
                <c:pt idx="5">
                  <c:v>Migración y desarrollo</c:v>
                </c:pt>
                <c:pt idx="6">
                  <c:v>Política y gobierno</c:v>
                </c:pt>
                <c:pt idx="7">
                  <c:v>Migraciones internacionales</c:v>
                </c:pt>
                <c:pt idx="8">
                  <c:v>Gestión y política pública</c:v>
                </c:pt>
                <c:pt idx="9">
                  <c:v>Investigación económica</c:v>
                </c:pt>
                <c:pt idx="10">
                  <c:v>Contaduría y administración</c:v>
                </c:pt>
                <c:pt idx="11">
                  <c:v>Convergencia</c:v>
                </c:pt>
                <c:pt idx="12">
                  <c:v>Investigación bibliotecológica</c:v>
                </c:pt>
                <c:pt idx="13">
                  <c:v>Perfiles latinoamericanos</c:v>
                </c:pt>
                <c:pt idx="14">
                  <c:v>Problemas del desarrollo</c:v>
                </c:pt>
                <c:pt idx="15">
                  <c:v>Andamios, revista de investigación social</c:v>
                </c:pt>
                <c:pt idx="16">
                  <c:v>Estudios fronterizos</c:v>
                </c:pt>
                <c:pt idx="17">
                  <c:v>Norteamérica</c:v>
                </c:pt>
                <c:pt idx="18">
                  <c:v>Revista mexicana de ciencias políticas y sociales</c:v>
                </c:pt>
                <c:pt idx="19">
                  <c:v>Economía mexicana. Nueva época</c:v>
                </c:pt>
                <c:pt idx="20">
                  <c:v>Economía UNAM</c:v>
                </c:pt>
                <c:pt idx="21">
                  <c:v>Estudios sociales</c:v>
                </c:pt>
                <c:pt idx="22">
                  <c:v>Boletín mexicano de derecho comparado</c:v>
                </c:pt>
                <c:pt idx="23">
                  <c:v>En-claves del pensamiento</c:v>
                </c:pt>
                <c:pt idx="24">
                  <c:v>Nueva antropología</c:v>
                </c:pt>
                <c:pt idx="25">
                  <c:v>Culturales</c:v>
                </c:pt>
                <c:pt idx="26">
                  <c:v>Economía: teoría y práctica</c:v>
                </c:pt>
                <c:pt idx="27">
                  <c:v>Cultura y representaciones sociales</c:v>
                </c:pt>
                <c:pt idx="28">
                  <c:v>Economía, sociedad y territorio</c:v>
                </c:pt>
                <c:pt idx="29">
                  <c:v>LiminaR</c:v>
                </c:pt>
                <c:pt idx="30">
                  <c:v>Argumentos</c:v>
                </c:pt>
                <c:pt idx="31">
                  <c:v>Isonomía</c:v>
                </c:pt>
                <c:pt idx="32">
                  <c:v>Confines de relaciones internacionales y ciencia política</c:v>
                </c:pt>
                <c:pt idx="33">
                  <c:v>Estudios políticos</c:v>
                </c:pt>
                <c:pt idx="34">
                  <c:v>Polis</c:v>
                </c:pt>
                <c:pt idx="35">
                  <c:v>Sociológica (México)</c:v>
                </c:pt>
              </c:strCache>
            </c:strRef>
          </c:cat>
          <c:val>
            <c:numRef>
              <c:f>'Ciencias sociales'!$C$262:$C$297</c:f>
              <c:numCache>
                <c:formatCode>General</c:formatCode>
                <c:ptCount val="36"/>
                <c:pt idx="0">
                  <c:v>125</c:v>
                </c:pt>
                <c:pt idx="1">
                  <c:v>152</c:v>
                </c:pt>
                <c:pt idx="2">
                  <c:v>87</c:v>
                </c:pt>
                <c:pt idx="3">
                  <c:v>164</c:v>
                </c:pt>
                <c:pt idx="4">
                  <c:v>90</c:v>
                </c:pt>
                <c:pt idx="5">
                  <c:v>62</c:v>
                </c:pt>
                <c:pt idx="6">
                  <c:v>69</c:v>
                </c:pt>
                <c:pt idx="7">
                  <c:v>85</c:v>
                </c:pt>
                <c:pt idx="8">
                  <c:v>71</c:v>
                </c:pt>
                <c:pt idx="9">
                  <c:v>105</c:v>
                </c:pt>
                <c:pt idx="10">
                  <c:v>166</c:v>
                </c:pt>
                <c:pt idx="11">
                  <c:v>185</c:v>
                </c:pt>
                <c:pt idx="12">
                  <c:v>144</c:v>
                </c:pt>
                <c:pt idx="13">
                  <c:v>82</c:v>
                </c:pt>
                <c:pt idx="14">
                  <c:v>106</c:v>
                </c:pt>
                <c:pt idx="15">
                  <c:v>145</c:v>
                </c:pt>
                <c:pt idx="16">
                  <c:v>82</c:v>
                </c:pt>
                <c:pt idx="17">
                  <c:v>81</c:v>
                </c:pt>
                <c:pt idx="18">
                  <c:v>112</c:v>
                </c:pt>
                <c:pt idx="19">
                  <c:v>66</c:v>
                </c:pt>
                <c:pt idx="20">
                  <c:v>66</c:v>
                </c:pt>
                <c:pt idx="21">
                  <c:v>137</c:v>
                </c:pt>
                <c:pt idx="22">
                  <c:v>57</c:v>
                </c:pt>
                <c:pt idx="23">
                  <c:v>105</c:v>
                </c:pt>
                <c:pt idx="24">
                  <c:v>66</c:v>
                </c:pt>
                <c:pt idx="25">
                  <c:v>59</c:v>
                </c:pt>
                <c:pt idx="26">
                  <c:v>52</c:v>
                </c:pt>
                <c:pt idx="27">
                  <c:v>24</c:v>
                </c:pt>
                <c:pt idx="28">
                  <c:v>72</c:v>
                </c:pt>
                <c:pt idx="29">
                  <c:v>100</c:v>
                </c:pt>
                <c:pt idx="30">
                  <c:v>150</c:v>
                </c:pt>
                <c:pt idx="31">
                  <c:v>26</c:v>
                </c:pt>
                <c:pt idx="32">
                  <c:v>60</c:v>
                </c:pt>
                <c:pt idx="33">
                  <c:v>95</c:v>
                </c:pt>
                <c:pt idx="34">
                  <c:v>35</c:v>
                </c:pt>
                <c:pt idx="35">
                  <c:v>94</c:v>
                </c:pt>
              </c:numCache>
            </c:numRef>
          </c:val>
        </c:ser>
        <c:ser>
          <c:idx val="1"/>
          <c:order val="1"/>
          <c:tx>
            <c:strRef>
              <c:f>'Ciencias sociales'!$D$261</c:f>
              <c:strCache>
                <c:ptCount val="1"/>
                <c:pt idx="0">
                  <c:v>Citas recibidas</c:v>
                </c:pt>
              </c:strCache>
            </c:strRef>
          </c:tx>
          <c:spPr>
            <a:solidFill>
              <a:srgbClr val="FF0000"/>
            </a:solidFill>
          </c:spPr>
          <c:cat>
            <c:strRef>
              <c:f>'Ciencias sociales'!$B$262:$B$297</c:f>
              <c:strCache>
                <c:ptCount val="36"/>
                <c:pt idx="0">
                  <c:v>Revista mexicana de sociología</c:v>
                </c:pt>
                <c:pt idx="1">
                  <c:v>Papeles de población</c:v>
                </c:pt>
                <c:pt idx="2">
                  <c:v>Comunicación y sociedad</c:v>
                </c:pt>
                <c:pt idx="3">
                  <c:v>Región y sociedad</c:v>
                </c:pt>
                <c:pt idx="4">
                  <c:v>Frontera norte</c:v>
                </c:pt>
                <c:pt idx="5">
                  <c:v>Migración y desarrollo</c:v>
                </c:pt>
                <c:pt idx="6">
                  <c:v>Política y gobierno</c:v>
                </c:pt>
                <c:pt idx="7">
                  <c:v>Migraciones internacionales</c:v>
                </c:pt>
                <c:pt idx="8">
                  <c:v>Gestión y política pública</c:v>
                </c:pt>
                <c:pt idx="9">
                  <c:v>Investigación económica</c:v>
                </c:pt>
                <c:pt idx="10">
                  <c:v>Contaduría y administración</c:v>
                </c:pt>
                <c:pt idx="11">
                  <c:v>Convergencia</c:v>
                </c:pt>
                <c:pt idx="12">
                  <c:v>Investigación bibliotecológica</c:v>
                </c:pt>
                <c:pt idx="13">
                  <c:v>Perfiles latinoamericanos</c:v>
                </c:pt>
                <c:pt idx="14">
                  <c:v>Problemas del desarrollo</c:v>
                </c:pt>
                <c:pt idx="15">
                  <c:v>Andamios, revista de investigación social</c:v>
                </c:pt>
                <c:pt idx="16">
                  <c:v>Estudios fronterizos</c:v>
                </c:pt>
                <c:pt idx="17">
                  <c:v>Norteamérica</c:v>
                </c:pt>
                <c:pt idx="18">
                  <c:v>Revista mexicana de ciencias políticas y sociales</c:v>
                </c:pt>
                <c:pt idx="19">
                  <c:v>Economía mexicana. Nueva época</c:v>
                </c:pt>
                <c:pt idx="20">
                  <c:v>Economía UNAM</c:v>
                </c:pt>
                <c:pt idx="21">
                  <c:v>Estudios sociales</c:v>
                </c:pt>
                <c:pt idx="22">
                  <c:v>Boletín mexicano de derecho comparado</c:v>
                </c:pt>
                <c:pt idx="23">
                  <c:v>En-claves del pensamiento</c:v>
                </c:pt>
                <c:pt idx="24">
                  <c:v>Nueva antropología</c:v>
                </c:pt>
                <c:pt idx="25">
                  <c:v>Culturales</c:v>
                </c:pt>
                <c:pt idx="26">
                  <c:v>Economía: teoría y práctica</c:v>
                </c:pt>
                <c:pt idx="27">
                  <c:v>Cultura y representaciones sociales</c:v>
                </c:pt>
                <c:pt idx="28">
                  <c:v>Economía, sociedad y territorio</c:v>
                </c:pt>
                <c:pt idx="29">
                  <c:v>LiminaR</c:v>
                </c:pt>
                <c:pt idx="30">
                  <c:v>Argumentos</c:v>
                </c:pt>
                <c:pt idx="31">
                  <c:v>Isonomía</c:v>
                </c:pt>
                <c:pt idx="32">
                  <c:v>Confines de relaciones internacionales y ciencia política</c:v>
                </c:pt>
                <c:pt idx="33">
                  <c:v>Estudios políticos</c:v>
                </c:pt>
                <c:pt idx="34">
                  <c:v>Polis</c:v>
                </c:pt>
                <c:pt idx="35">
                  <c:v>Sociológica (México)</c:v>
                </c:pt>
              </c:strCache>
            </c:strRef>
          </c:cat>
          <c:val>
            <c:numRef>
              <c:f>'Ciencias sociales'!$D$262:$D$297</c:f>
              <c:numCache>
                <c:formatCode>General</c:formatCode>
                <c:ptCount val="36"/>
                <c:pt idx="0">
                  <c:v>83</c:v>
                </c:pt>
                <c:pt idx="1">
                  <c:v>70</c:v>
                </c:pt>
                <c:pt idx="2">
                  <c:v>66</c:v>
                </c:pt>
                <c:pt idx="3">
                  <c:v>55</c:v>
                </c:pt>
                <c:pt idx="4">
                  <c:v>54</c:v>
                </c:pt>
                <c:pt idx="5">
                  <c:v>48</c:v>
                </c:pt>
                <c:pt idx="6">
                  <c:v>42</c:v>
                </c:pt>
                <c:pt idx="7">
                  <c:v>38</c:v>
                </c:pt>
                <c:pt idx="8">
                  <c:v>35</c:v>
                </c:pt>
                <c:pt idx="9">
                  <c:v>35</c:v>
                </c:pt>
                <c:pt idx="10">
                  <c:v>32</c:v>
                </c:pt>
                <c:pt idx="11">
                  <c:v>32</c:v>
                </c:pt>
                <c:pt idx="12">
                  <c:v>29</c:v>
                </c:pt>
                <c:pt idx="13">
                  <c:v>27</c:v>
                </c:pt>
                <c:pt idx="14">
                  <c:v>26</c:v>
                </c:pt>
                <c:pt idx="15">
                  <c:v>25</c:v>
                </c:pt>
                <c:pt idx="16">
                  <c:v>20</c:v>
                </c:pt>
                <c:pt idx="17">
                  <c:v>20</c:v>
                </c:pt>
                <c:pt idx="18">
                  <c:v>16</c:v>
                </c:pt>
                <c:pt idx="19">
                  <c:v>9</c:v>
                </c:pt>
                <c:pt idx="20">
                  <c:v>7</c:v>
                </c:pt>
                <c:pt idx="21">
                  <c:v>6</c:v>
                </c:pt>
                <c:pt idx="22">
                  <c:v>5</c:v>
                </c:pt>
                <c:pt idx="23">
                  <c:v>5</c:v>
                </c:pt>
                <c:pt idx="24">
                  <c:v>5</c:v>
                </c:pt>
                <c:pt idx="25">
                  <c:v>4</c:v>
                </c:pt>
                <c:pt idx="26">
                  <c:v>4</c:v>
                </c:pt>
                <c:pt idx="27">
                  <c:v>2</c:v>
                </c:pt>
                <c:pt idx="28">
                  <c:v>2</c:v>
                </c:pt>
                <c:pt idx="29">
                  <c:v>2</c:v>
                </c:pt>
                <c:pt idx="30">
                  <c:v>1</c:v>
                </c:pt>
                <c:pt idx="31">
                  <c:v>1</c:v>
                </c:pt>
              </c:numCache>
            </c:numRef>
          </c:val>
        </c:ser>
        <c:ser>
          <c:idx val="2"/>
          <c:order val="2"/>
          <c:tx>
            <c:strRef>
              <c:f>'Ciencias sociales'!$E$261</c:f>
              <c:strCache>
                <c:ptCount val="1"/>
                <c:pt idx="0">
                  <c:v>Autocitas</c:v>
                </c:pt>
              </c:strCache>
            </c:strRef>
          </c:tx>
          <c:spPr>
            <a:solidFill>
              <a:srgbClr val="92D050"/>
            </a:solidFill>
          </c:spPr>
          <c:cat>
            <c:strRef>
              <c:f>'Ciencias sociales'!$B$262:$B$297</c:f>
              <c:strCache>
                <c:ptCount val="36"/>
                <c:pt idx="0">
                  <c:v>Revista mexicana de sociología</c:v>
                </c:pt>
                <c:pt idx="1">
                  <c:v>Papeles de población</c:v>
                </c:pt>
                <c:pt idx="2">
                  <c:v>Comunicación y sociedad</c:v>
                </c:pt>
                <c:pt idx="3">
                  <c:v>Región y sociedad</c:v>
                </c:pt>
                <c:pt idx="4">
                  <c:v>Frontera norte</c:v>
                </c:pt>
                <c:pt idx="5">
                  <c:v>Migración y desarrollo</c:v>
                </c:pt>
                <c:pt idx="6">
                  <c:v>Política y gobierno</c:v>
                </c:pt>
                <c:pt idx="7">
                  <c:v>Migraciones internacionales</c:v>
                </c:pt>
                <c:pt idx="8">
                  <c:v>Gestión y política pública</c:v>
                </c:pt>
                <c:pt idx="9">
                  <c:v>Investigación económica</c:v>
                </c:pt>
                <c:pt idx="10">
                  <c:v>Contaduría y administración</c:v>
                </c:pt>
                <c:pt idx="11">
                  <c:v>Convergencia</c:v>
                </c:pt>
                <c:pt idx="12">
                  <c:v>Investigación bibliotecológica</c:v>
                </c:pt>
                <c:pt idx="13">
                  <c:v>Perfiles latinoamericanos</c:v>
                </c:pt>
                <c:pt idx="14">
                  <c:v>Problemas del desarrollo</c:v>
                </c:pt>
                <c:pt idx="15">
                  <c:v>Andamios, revista de investigación social</c:v>
                </c:pt>
                <c:pt idx="16">
                  <c:v>Estudios fronterizos</c:v>
                </c:pt>
                <c:pt idx="17">
                  <c:v>Norteamérica</c:v>
                </c:pt>
                <c:pt idx="18">
                  <c:v>Revista mexicana de ciencias políticas y sociales</c:v>
                </c:pt>
                <c:pt idx="19">
                  <c:v>Economía mexicana. Nueva época</c:v>
                </c:pt>
                <c:pt idx="20">
                  <c:v>Economía UNAM</c:v>
                </c:pt>
                <c:pt idx="21">
                  <c:v>Estudios sociales</c:v>
                </c:pt>
                <c:pt idx="22">
                  <c:v>Boletín mexicano de derecho comparado</c:v>
                </c:pt>
                <c:pt idx="23">
                  <c:v>En-claves del pensamiento</c:v>
                </c:pt>
                <c:pt idx="24">
                  <c:v>Nueva antropología</c:v>
                </c:pt>
                <c:pt idx="25">
                  <c:v>Culturales</c:v>
                </c:pt>
                <c:pt idx="26">
                  <c:v>Economía: teoría y práctica</c:v>
                </c:pt>
                <c:pt idx="27">
                  <c:v>Cultura y representaciones sociales</c:v>
                </c:pt>
                <c:pt idx="28">
                  <c:v>Economía, sociedad y territorio</c:v>
                </c:pt>
                <c:pt idx="29">
                  <c:v>LiminaR</c:v>
                </c:pt>
                <c:pt idx="30">
                  <c:v>Argumentos</c:v>
                </c:pt>
                <c:pt idx="31">
                  <c:v>Isonomía</c:v>
                </c:pt>
                <c:pt idx="32">
                  <c:v>Confines de relaciones internacionales y ciencia política</c:v>
                </c:pt>
                <c:pt idx="33">
                  <c:v>Estudios políticos</c:v>
                </c:pt>
                <c:pt idx="34">
                  <c:v>Polis</c:v>
                </c:pt>
                <c:pt idx="35">
                  <c:v>Sociológica (México)</c:v>
                </c:pt>
              </c:strCache>
            </c:strRef>
          </c:cat>
          <c:val>
            <c:numRef>
              <c:f>'Ciencias sociales'!$E$262:$E$297</c:f>
              <c:numCache>
                <c:formatCode>General</c:formatCode>
                <c:ptCount val="36"/>
                <c:pt idx="0">
                  <c:v>8</c:v>
                </c:pt>
                <c:pt idx="1">
                  <c:v>27</c:v>
                </c:pt>
                <c:pt idx="2">
                  <c:v>17</c:v>
                </c:pt>
                <c:pt idx="3">
                  <c:v>14</c:v>
                </c:pt>
                <c:pt idx="4">
                  <c:v>4</c:v>
                </c:pt>
                <c:pt idx="5">
                  <c:v>16</c:v>
                </c:pt>
                <c:pt idx="6">
                  <c:v>6</c:v>
                </c:pt>
                <c:pt idx="7">
                  <c:v>9</c:v>
                </c:pt>
                <c:pt idx="8">
                  <c:v>12</c:v>
                </c:pt>
                <c:pt idx="9">
                  <c:v>13</c:v>
                </c:pt>
                <c:pt idx="10">
                  <c:v>17</c:v>
                </c:pt>
                <c:pt idx="11">
                  <c:v>5</c:v>
                </c:pt>
                <c:pt idx="12">
                  <c:v>13</c:v>
                </c:pt>
                <c:pt idx="13">
                  <c:v>2</c:v>
                </c:pt>
                <c:pt idx="14">
                  <c:v>13</c:v>
                </c:pt>
                <c:pt idx="15">
                  <c:v>1</c:v>
                </c:pt>
                <c:pt idx="16">
                  <c:v>2</c:v>
                </c:pt>
                <c:pt idx="17">
                  <c:v>3</c:v>
                </c:pt>
                <c:pt idx="18">
                  <c:v>3</c:v>
                </c:pt>
                <c:pt idx="19">
                  <c:v>2</c:v>
                </c:pt>
                <c:pt idx="20">
                  <c:v>1</c:v>
                </c:pt>
                <c:pt idx="21">
                  <c:v>0</c:v>
                </c:pt>
                <c:pt idx="22">
                  <c:v>2</c:v>
                </c:pt>
                <c:pt idx="23">
                  <c:v>4</c:v>
                </c:pt>
                <c:pt idx="24">
                  <c:v>2</c:v>
                </c:pt>
                <c:pt idx="25">
                  <c:v>0</c:v>
                </c:pt>
                <c:pt idx="26">
                  <c:v>2</c:v>
                </c:pt>
                <c:pt idx="27">
                  <c:v>2</c:v>
                </c:pt>
                <c:pt idx="28">
                  <c:v>0</c:v>
                </c:pt>
                <c:pt idx="29">
                  <c:v>2</c:v>
                </c:pt>
                <c:pt idx="30">
                  <c:v>0</c:v>
                </c:pt>
                <c:pt idx="31">
                  <c:v>1</c:v>
                </c:pt>
              </c:numCache>
            </c:numRef>
          </c:val>
        </c:ser>
        <c:gapWidth val="75"/>
        <c:shape val="cylinder"/>
        <c:axId val="103024128"/>
        <c:axId val="103025664"/>
        <c:axId val="0"/>
      </c:bar3DChart>
      <c:catAx>
        <c:axId val="103024128"/>
        <c:scaling>
          <c:orientation val="minMax"/>
        </c:scaling>
        <c:axPos val="b"/>
        <c:numFmt formatCode="General" sourceLinked="0"/>
        <c:majorTickMark val="none"/>
        <c:tickLblPos val="nextTo"/>
        <c:txPr>
          <a:bodyPr/>
          <a:lstStyle/>
          <a:p>
            <a:pPr>
              <a:defRPr sz="1200"/>
            </a:pPr>
            <a:endParaRPr lang="es-MX"/>
          </a:p>
        </c:txPr>
        <c:crossAx val="103025664"/>
        <c:crosses val="autoZero"/>
        <c:auto val="1"/>
        <c:lblAlgn val="ctr"/>
        <c:lblOffset val="100"/>
      </c:catAx>
      <c:valAx>
        <c:axId val="103025664"/>
        <c:scaling>
          <c:orientation val="minMax"/>
        </c:scaling>
        <c:axPos val="l"/>
        <c:majorGridlines/>
        <c:numFmt formatCode="General" sourceLinked="1"/>
        <c:majorTickMark val="none"/>
        <c:tickLblPos val="nextTo"/>
        <c:spPr>
          <a:ln w="9525">
            <a:noFill/>
          </a:ln>
        </c:spPr>
        <c:crossAx val="103024128"/>
        <c:crosses val="autoZero"/>
        <c:crossBetween val="between"/>
      </c:valAx>
    </c:plotArea>
    <c:legend>
      <c:legendPos val="b"/>
      <c:layout>
        <c:manualLayout>
          <c:xMode val="edge"/>
          <c:yMode val="edge"/>
          <c:x val="0.26924256249084788"/>
          <c:y val="9.7954632282002768E-2"/>
          <c:w val="0.43576380205693171"/>
          <c:h val="8.3556236465210154E-2"/>
        </c:manualLayout>
      </c:layout>
      <c:txPr>
        <a:bodyPr/>
        <a:lstStyle/>
        <a:p>
          <a:pPr>
            <a:defRPr sz="2000"/>
          </a:pPr>
          <a:endParaRPr lang="es-MX"/>
        </a:p>
      </c:txPr>
    </c:legend>
    <c:plotVisOnly val="1"/>
    <c:dispBlanksAs val="gap"/>
  </c:chart>
  <c:spPr>
    <a:solidFill>
      <a:schemeClr val="tx1">
        <a:lumMod val="85000"/>
        <a:lumOff val="15000"/>
      </a:schemeClr>
    </a:solidFill>
  </c:spPr>
  <c:externalData r:id="rId2"/>
  <c:userShapes r:id="rId3"/>
</c:chartSpace>
</file>

<file path=ppt/charts/chart11.xml><?xml version="1.0" encoding="utf-8"?>
<c:chartSpace xmlns:c="http://schemas.openxmlformats.org/drawingml/2006/chart" xmlns:a="http://schemas.openxmlformats.org/drawingml/2006/main" xmlns:r="http://schemas.openxmlformats.org/officeDocument/2006/relationships">
  <c:date1904 val="1"/>
  <c:lang val="es-MX"/>
  <c:style val="42"/>
  <c:clrMapOvr bg1="lt1" tx1="dk1" bg2="lt2" tx2="dk2" accent1="accent1" accent2="accent2" accent3="accent3" accent4="accent4" accent5="accent5" accent6="accent6" hlink="hlink" folHlink="folHlink"/>
  <c:chart>
    <c:title>
      <c:tx>
        <c:rich>
          <a:bodyPr/>
          <a:lstStyle/>
          <a:p>
            <a:pPr>
              <a:defRPr/>
            </a:pPr>
            <a:r>
              <a:rPr lang="es-MX" sz="2800" dirty="0"/>
              <a:t>Humanidades y ciencias de la conducta</a:t>
            </a:r>
          </a:p>
        </c:rich>
      </c:tx>
      <c:layout>
        <c:manualLayout>
          <c:xMode val="edge"/>
          <c:yMode val="edge"/>
          <c:x val="0.14793372703412094"/>
          <c:y val="5.1931214263876493E-3"/>
        </c:manualLayout>
      </c:layout>
    </c:title>
    <c:view3D>
      <c:rAngAx val="1"/>
    </c:view3D>
    <c:plotArea>
      <c:layout>
        <c:manualLayout>
          <c:layoutTarget val="inner"/>
          <c:xMode val="edge"/>
          <c:yMode val="edge"/>
          <c:x val="5.7987223754803509E-2"/>
          <c:y val="0.20447221933116941"/>
          <c:w val="0.92352308420463836"/>
          <c:h val="0.57404126363583341"/>
        </c:manualLayout>
      </c:layout>
      <c:bar3DChart>
        <c:barDir val="col"/>
        <c:grouping val="stacked"/>
        <c:ser>
          <c:idx val="0"/>
          <c:order val="0"/>
          <c:tx>
            <c:v>Documentos</c:v>
          </c:tx>
          <c:spPr>
            <a:solidFill>
              <a:schemeClr val="bg1">
                <a:lumMod val="50000"/>
              </a:schemeClr>
            </a:solidFill>
          </c:spPr>
          <c:cat>
            <c:strRef>
              <c:f>Humanidades!$E$36:$E$39</c:f>
              <c:strCache>
                <c:ptCount val="4"/>
                <c:pt idx="0">
                  <c:v>Revista Mexicana de Psicología</c:v>
                </c:pt>
                <c:pt idx="1">
                  <c:v>Revista latinoamericana de investigación en matemática educativa</c:v>
                </c:pt>
                <c:pt idx="2">
                  <c:v>Historia Mexicana</c:v>
                </c:pt>
                <c:pt idx="3">
                  <c:v>Crítica-Revista Hispanoamericana de Filosofía</c:v>
                </c:pt>
              </c:strCache>
            </c:strRef>
          </c:cat>
          <c:val>
            <c:numRef>
              <c:f>Humanidades!$F$36:$F$39</c:f>
              <c:numCache>
                <c:formatCode>General</c:formatCode>
                <c:ptCount val="4"/>
                <c:pt idx="0">
                  <c:v>136</c:v>
                </c:pt>
                <c:pt idx="1">
                  <c:v>91</c:v>
                </c:pt>
                <c:pt idx="2">
                  <c:v>419</c:v>
                </c:pt>
                <c:pt idx="3">
                  <c:v>119</c:v>
                </c:pt>
              </c:numCache>
            </c:numRef>
          </c:val>
        </c:ser>
        <c:ser>
          <c:idx val="1"/>
          <c:order val="1"/>
          <c:tx>
            <c:v>Citas</c:v>
          </c:tx>
          <c:spPr>
            <a:solidFill>
              <a:srgbClr val="FFC000"/>
            </a:solidFill>
          </c:spPr>
          <c:cat>
            <c:strRef>
              <c:f>Humanidades!$E$36:$E$39</c:f>
              <c:strCache>
                <c:ptCount val="4"/>
                <c:pt idx="0">
                  <c:v>Revista Mexicana de Psicología</c:v>
                </c:pt>
                <c:pt idx="1">
                  <c:v>Revista latinoamericana de investigación en matemática educativa</c:v>
                </c:pt>
                <c:pt idx="2">
                  <c:v>Historia Mexicana</c:v>
                </c:pt>
                <c:pt idx="3">
                  <c:v>Crítica-Revista Hispanoamericana de Filosofía</c:v>
                </c:pt>
              </c:strCache>
            </c:strRef>
          </c:cat>
          <c:val>
            <c:numRef>
              <c:f>Humanidades!$G$36:$G$39</c:f>
              <c:numCache>
                <c:formatCode>General</c:formatCode>
                <c:ptCount val="4"/>
                <c:pt idx="0">
                  <c:v>140</c:v>
                </c:pt>
                <c:pt idx="1">
                  <c:v>82</c:v>
                </c:pt>
                <c:pt idx="2">
                  <c:v>28</c:v>
                </c:pt>
                <c:pt idx="3">
                  <c:v>16</c:v>
                </c:pt>
              </c:numCache>
            </c:numRef>
          </c:val>
        </c:ser>
        <c:gapWidth val="75"/>
        <c:shape val="cylinder"/>
        <c:axId val="142586240"/>
        <c:axId val="142587776"/>
        <c:axId val="0"/>
      </c:bar3DChart>
      <c:catAx>
        <c:axId val="142586240"/>
        <c:scaling>
          <c:orientation val="minMax"/>
        </c:scaling>
        <c:axPos val="b"/>
        <c:numFmt formatCode="General" sourceLinked="1"/>
        <c:majorTickMark val="none"/>
        <c:tickLblPos val="nextTo"/>
        <c:txPr>
          <a:bodyPr/>
          <a:lstStyle/>
          <a:p>
            <a:pPr>
              <a:defRPr sz="1200"/>
            </a:pPr>
            <a:endParaRPr lang="es-MX"/>
          </a:p>
        </c:txPr>
        <c:crossAx val="142587776"/>
        <c:crosses val="autoZero"/>
        <c:auto val="1"/>
        <c:lblAlgn val="ctr"/>
        <c:lblOffset val="100"/>
      </c:catAx>
      <c:valAx>
        <c:axId val="142587776"/>
        <c:scaling>
          <c:orientation val="minMax"/>
        </c:scaling>
        <c:axPos val="l"/>
        <c:majorGridlines/>
        <c:numFmt formatCode="General" sourceLinked="1"/>
        <c:majorTickMark val="none"/>
        <c:tickLblPos val="nextTo"/>
        <c:spPr>
          <a:ln w="9525">
            <a:noFill/>
          </a:ln>
        </c:spPr>
        <c:crossAx val="142586240"/>
        <c:crosses val="autoZero"/>
        <c:crossBetween val="between"/>
      </c:valAx>
    </c:plotArea>
    <c:legend>
      <c:legendPos val="b"/>
      <c:layout>
        <c:manualLayout>
          <c:xMode val="edge"/>
          <c:yMode val="edge"/>
          <c:x val="0.32492267109197887"/>
          <c:y val="0.14275463309287037"/>
          <c:w val="0.32304713473315833"/>
          <c:h val="6.1239762725400847E-2"/>
        </c:manualLayout>
      </c:layout>
      <c:txPr>
        <a:bodyPr/>
        <a:lstStyle/>
        <a:p>
          <a:pPr>
            <a:defRPr sz="2000"/>
          </a:pPr>
          <a:endParaRPr lang="es-MX"/>
        </a:p>
      </c:txPr>
    </c:legend>
    <c:plotVisOnly val="1"/>
    <c:dispBlanksAs val="gap"/>
  </c:chart>
  <c:spPr>
    <a:solidFill>
      <a:schemeClr val="tx1">
        <a:lumMod val="85000"/>
        <a:lumOff val="15000"/>
      </a:schemeClr>
    </a:solidFill>
  </c:spPr>
  <c:externalData r:id="rId2"/>
  <c:userShapes r:id="rId3"/>
</c:chartSpace>
</file>

<file path=ppt/charts/chart12.xml><?xml version="1.0" encoding="utf-8"?>
<c:chartSpace xmlns:c="http://schemas.openxmlformats.org/drawingml/2006/chart" xmlns:a="http://schemas.openxmlformats.org/drawingml/2006/main" xmlns:r="http://schemas.openxmlformats.org/officeDocument/2006/relationships">
  <c:date1904 val="1"/>
  <c:lang val="es-MX"/>
  <c:style val="42"/>
  <c:clrMapOvr bg1="lt1" tx1="dk1" bg2="lt2" tx2="dk2" accent1="accent1" accent2="accent2" accent3="accent3" accent4="accent4" accent5="accent5" accent6="accent6" hlink="hlink" folHlink="folHlink"/>
  <c:chart>
    <c:title>
      <c:tx>
        <c:rich>
          <a:bodyPr/>
          <a:lstStyle/>
          <a:p>
            <a:pPr>
              <a:defRPr sz="2800"/>
            </a:pPr>
            <a:r>
              <a:rPr lang="es-MX" sz="2800" dirty="0"/>
              <a:t>Humanidades y ciencias de la conducta</a:t>
            </a:r>
          </a:p>
        </c:rich>
      </c:tx>
      <c:layout/>
    </c:title>
    <c:view3D>
      <c:rAngAx val="1"/>
    </c:view3D>
    <c:sideWall>
      <c:spPr>
        <a:solidFill>
          <a:schemeClr val="tx1">
            <a:lumMod val="85000"/>
            <a:lumOff val="15000"/>
          </a:schemeClr>
        </a:solidFill>
      </c:spPr>
    </c:sideWall>
    <c:backWall>
      <c:spPr>
        <a:solidFill>
          <a:schemeClr val="tx1">
            <a:lumMod val="85000"/>
            <a:lumOff val="15000"/>
          </a:schemeClr>
        </a:solidFill>
      </c:spPr>
    </c:backWall>
    <c:plotArea>
      <c:layout>
        <c:manualLayout>
          <c:layoutTarget val="inner"/>
          <c:xMode val="edge"/>
          <c:yMode val="edge"/>
          <c:x val="5.4443242877902073E-2"/>
          <c:y val="0.11257167134146169"/>
          <c:w val="0.93268122064141312"/>
          <c:h val="0.47163519630196526"/>
        </c:manualLayout>
      </c:layout>
      <c:bar3DChart>
        <c:barDir val="col"/>
        <c:grouping val="stacked"/>
        <c:ser>
          <c:idx val="0"/>
          <c:order val="0"/>
          <c:tx>
            <c:strRef>
              <c:f>Humanidades!$C$192</c:f>
              <c:strCache>
                <c:ptCount val="1"/>
                <c:pt idx="0">
                  <c:v>Artículos</c:v>
                </c:pt>
              </c:strCache>
            </c:strRef>
          </c:tx>
          <c:cat>
            <c:strRef>
              <c:f>Humanidades!$B$193:$B$218</c:f>
              <c:strCache>
                <c:ptCount val="26"/>
                <c:pt idx="0">
                  <c:v>Revista mexicana de investigación educativa</c:v>
                </c:pt>
                <c:pt idx="1">
                  <c:v>Perfiles educativos</c:v>
                </c:pt>
                <c:pt idx="2">
                  <c:v>Revista electrónica de investigación educativa</c:v>
                </c:pt>
                <c:pt idx="3">
                  <c:v>Revista de la educación superior</c:v>
                </c:pt>
                <c:pt idx="4">
                  <c:v>Educación matemática</c:v>
                </c:pt>
                <c:pt idx="5">
                  <c:v>Desacatos</c:v>
                </c:pt>
                <c:pt idx="6">
                  <c:v>Política y cultura</c:v>
                </c:pt>
                <c:pt idx="7">
                  <c:v>Diánoia</c:v>
                </c:pt>
                <c:pt idx="8">
                  <c:v>Estudios de historia moderna y contemporánea de México</c:v>
                </c:pt>
                <c:pt idx="9">
                  <c:v>Alteridades</c:v>
                </c:pt>
                <c:pt idx="10">
                  <c:v>América Latina en la historia económica</c:v>
                </c:pt>
                <c:pt idx="11">
                  <c:v>Signos filosóficos</c:v>
                </c:pt>
                <c:pt idx="12">
                  <c:v>Sinéctica</c:v>
                </c:pt>
                <c:pt idx="13">
                  <c:v>Secuencia</c:v>
                </c:pt>
                <c:pt idx="14">
                  <c:v>Estudios de cultura maya</c:v>
                </c:pt>
                <c:pt idx="15">
                  <c:v>Revista latinoamericana de investigación en matemática educativa</c:v>
                </c:pt>
                <c:pt idx="16">
                  <c:v>Latinoamérica. Revista de estudios Latinoamericanos</c:v>
                </c:pt>
                <c:pt idx="17">
                  <c:v>Anales del Instituto de Investigaciones Estéticas</c:v>
                </c:pt>
                <c:pt idx="18">
                  <c:v>Península</c:v>
                </c:pt>
                <c:pt idx="19">
                  <c:v>Revista IUS</c:v>
                </c:pt>
                <c:pt idx="20">
                  <c:v>Tópicos del seminario</c:v>
                </c:pt>
                <c:pt idx="21">
                  <c:v>Acta poética</c:v>
                </c:pt>
                <c:pt idx="22">
                  <c:v>Revista iberoamericana de educación superior</c:v>
                </c:pt>
                <c:pt idx="23">
                  <c:v>Tzintzun</c:v>
                </c:pt>
                <c:pt idx="24">
                  <c:v>Estudios de cultura náhuatl</c:v>
                </c:pt>
                <c:pt idx="25">
                  <c:v>Literatura mexicana</c:v>
                </c:pt>
              </c:strCache>
            </c:strRef>
          </c:cat>
          <c:val>
            <c:numRef>
              <c:f>Humanidades!$C$193:$C$218</c:f>
              <c:numCache>
                <c:formatCode>General</c:formatCode>
                <c:ptCount val="26"/>
                <c:pt idx="0">
                  <c:v>245</c:v>
                </c:pt>
                <c:pt idx="1">
                  <c:v>216</c:v>
                </c:pt>
                <c:pt idx="2">
                  <c:v>150</c:v>
                </c:pt>
                <c:pt idx="3">
                  <c:v>127</c:v>
                </c:pt>
                <c:pt idx="4">
                  <c:v>81</c:v>
                </c:pt>
                <c:pt idx="5">
                  <c:v>124</c:v>
                </c:pt>
                <c:pt idx="6">
                  <c:v>119</c:v>
                </c:pt>
                <c:pt idx="7">
                  <c:v>103</c:v>
                </c:pt>
                <c:pt idx="8">
                  <c:v>55</c:v>
                </c:pt>
                <c:pt idx="9">
                  <c:v>113</c:v>
                </c:pt>
                <c:pt idx="10">
                  <c:v>95</c:v>
                </c:pt>
                <c:pt idx="11">
                  <c:v>61</c:v>
                </c:pt>
                <c:pt idx="12">
                  <c:v>87</c:v>
                </c:pt>
                <c:pt idx="13">
                  <c:v>72</c:v>
                </c:pt>
                <c:pt idx="14">
                  <c:v>78</c:v>
                </c:pt>
                <c:pt idx="15">
                  <c:v>74</c:v>
                </c:pt>
                <c:pt idx="16">
                  <c:v>80</c:v>
                </c:pt>
                <c:pt idx="17">
                  <c:v>42</c:v>
                </c:pt>
                <c:pt idx="18">
                  <c:v>59</c:v>
                </c:pt>
                <c:pt idx="19">
                  <c:v>69</c:v>
                </c:pt>
                <c:pt idx="20">
                  <c:v>68</c:v>
                </c:pt>
                <c:pt idx="21">
                  <c:v>39</c:v>
                </c:pt>
                <c:pt idx="22">
                  <c:v>23</c:v>
                </c:pt>
                <c:pt idx="23">
                  <c:v>58</c:v>
                </c:pt>
                <c:pt idx="24">
                  <c:v>27</c:v>
                </c:pt>
                <c:pt idx="25">
                  <c:v>43</c:v>
                </c:pt>
              </c:numCache>
            </c:numRef>
          </c:val>
        </c:ser>
        <c:ser>
          <c:idx val="1"/>
          <c:order val="1"/>
          <c:tx>
            <c:strRef>
              <c:f>Humanidades!$D$192</c:f>
              <c:strCache>
                <c:ptCount val="1"/>
                <c:pt idx="0">
                  <c:v>Citas recibidas</c:v>
                </c:pt>
              </c:strCache>
            </c:strRef>
          </c:tx>
          <c:spPr>
            <a:solidFill>
              <a:srgbClr val="FF0000"/>
            </a:solidFill>
          </c:spPr>
          <c:cat>
            <c:strRef>
              <c:f>Humanidades!$B$193:$B$218</c:f>
              <c:strCache>
                <c:ptCount val="26"/>
                <c:pt idx="0">
                  <c:v>Revista mexicana de investigación educativa</c:v>
                </c:pt>
                <c:pt idx="1">
                  <c:v>Perfiles educativos</c:v>
                </c:pt>
                <c:pt idx="2">
                  <c:v>Revista electrónica de investigación educativa</c:v>
                </c:pt>
                <c:pt idx="3">
                  <c:v>Revista de la educación superior</c:v>
                </c:pt>
                <c:pt idx="4">
                  <c:v>Educación matemática</c:v>
                </c:pt>
                <c:pt idx="5">
                  <c:v>Desacatos</c:v>
                </c:pt>
                <c:pt idx="6">
                  <c:v>Política y cultura</c:v>
                </c:pt>
                <c:pt idx="7">
                  <c:v>Diánoia</c:v>
                </c:pt>
                <c:pt idx="8">
                  <c:v>Estudios de historia moderna y contemporánea de México</c:v>
                </c:pt>
                <c:pt idx="9">
                  <c:v>Alteridades</c:v>
                </c:pt>
                <c:pt idx="10">
                  <c:v>América Latina en la historia económica</c:v>
                </c:pt>
                <c:pt idx="11">
                  <c:v>Signos filosóficos</c:v>
                </c:pt>
                <c:pt idx="12">
                  <c:v>Sinéctica</c:v>
                </c:pt>
                <c:pt idx="13">
                  <c:v>Secuencia</c:v>
                </c:pt>
                <c:pt idx="14">
                  <c:v>Estudios de cultura maya</c:v>
                </c:pt>
                <c:pt idx="15">
                  <c:v>Revista latinoamericana de investigación en matemática educativa</c:v>
                </c:pt>
                <c:pt idx="16">
                  <c:v>Latinoamérica. Revista de estudios Latinoamericanos</c:v>
                </c:pt>
                <c:pt idx="17">
                  <c:v>Anales del Instituto de Investigaciones Estéticas</c:v>
                </c:pt>
                <c:pt idx="18">
                  <c:v>Península</c:v>
                </c:pt>
                <c:pt idx="19">
                  <c:v>Revista IUS</c:v>
                </c:pt>
                <c:pt idx="20">
                  <c:v>Tópicos del seminario</c:v>
                </c:pt>
                <c:pt idx="21">
                  <c:v>Acta poética</c:v>
                </c:pt>
                <c:pt idx="22">
                  <c:v>Revista iberoamericana de educación superior</c:v>
                </c:pt>
                <c:pt idx="23">
                  <c:v>Tzintzun</c:v>
                </c:pt>
                <c:pt idx="24">
                  <c:v>Estudios de cultura náhuatl</c:v>
                </c:pt>
                <c:pt idx="25">
                  <c:v>Literatura mexicana</c:v>
                </c:pt>
              </c:strCache>
            </c:strRef>
          </c:cat>
          <c:val>
            <c:numRef>
              <c:f>Humanidades!$D$193:$D$218</c:f>
              <c:numCache>
                <c:formatCode>General</c:formatCode>
                <c:ptCount val="26"/>
                <c:pt idx="0">
                  <c:v>158</c:v>
                </c:pt>
                <c:pt idx="1">
                  <c:v>98</c:v>
                </c:pt>
                <c:pt idx="2">
                  <c:v>89</c:v>
                </c:pt>
                <c:pt idx="3">
                  <c:v>59</c:v>
                </c:pt>
                <c:pt idx="4">
                  <c:v>38</c:v>
                </c:pt>
                <c:pt idx="5">
                  <c:v>35</c:v>
                </c:pt>
                <c:pt idx="6">
                  <c:v>32</c:v>
                </c:pt>
                <c:pt idx="7">
                  <c:v>20</c:v>
                </c:pt>
                <c:pt idx="8">
                  <c:v>20</c:v>
                </c:pt>
                <c:pt idx="9">
                  <c:v>17</c:v>
                </c:pt>
                <c:pt idx="10">
                  <c:v>16</c:v>
                </c:pt>
                <c:pt idx="11">
                  <c:v>14</c:v>
                </c:pt>
                <c:pt idx="12">
                  <c:v>13</c:v>
                </c:pt>
                <c:pt idx="13">
                  <c:v>8</c:v>
                </c:pt>
                <c:pt idx="14">
                  <c:v>7</c:v>
                </c:pt>
                <c:pt idx="15">
                  <c:v>7</c:v>
                </c:pt>
                <c:pt idx="16">
                  <c:v>4</c:v>
                </c:pt>
                <c:pt idx="17">
                  <c:v>3</c:v>
                </c:pt>
                <c:pt idx="18">
                  <c:v>2</c:v>
                </c:pt>
                <c:pt idx="19">
                  <c:v>2</c:v>
                </c:pt>
                <c:pt idx="20">
                  <c:v>2</c:v>
                </c:pt>
                <c:pt idx="21">
                  <c:v>1</c:v>
                </c:pt>
                <c:pt idx="22">
                  <c:v>1</c:v>
                </c:pt>
                <c:pt idx="23">
                  <c:v>1</c:v>
                </c:pt>
                <c:pt idx="24">
                  <c:v>0</c:v>
                </c:pt>
                <c:pt idx="25">
                  <c:v>0</c:v>
                </c:pt>
              </c:numCache>
            </c:numRef>
          </c:val>
        </c:ser>
        <c:ser>
          <c:idx val="2"/>
          <c:order val="2"/>
          <c:tx>
            <c:strRef>
              <c:f>Humanidades!$E$192</c:f>
              <c:strCache>
                <c:ptCount val="1"/>
                <c:pt idx="0">
                  <c:v>Autocitas</c:v>
                </c:pt>
              </c:strCache>
            </c:strRef>
          </c:tx>
          <c:cat>
            <c:strRef>
              <c:f>Humanidades!$B$193:$B$218</c:f>
              <c:strCache>
                <c:ptCount val="26"/>
                <c:pt idx="0">
                  <c:v>Revista mexicana de investigación educativa</c:v>
                </c:pt>
                <c:pt idx="1">
                  <c:v>Perfiles educativos</c:v>
                </c:pt>
                <c:pt idx="2">
                  <c:v>Revista electrónica de investigación educativa</c:v>
                </c:pt>
                <c:pt idx="3">
                  <c:v>Revista de la educación superior</c:v>
                </c:pt>
                <c:pt idx="4">
                  <c:v>Educación matemática</c:v>
                </c:pt>
                <c:pt idx="5">
                  <c:v>Desacatos</c:v>
                </c:pt>
                <c:pt idx="6">
                  <c:v>Política y cultura</c:v>
                </c:pt>
                <c:pt idx="7">
                  <c:v>Diánoia</c:v>
                </c:pt>
                <c:pt idx="8">
                  <c:v>Estudios de historia moderna y contemporánea de México</c:v>
                </c:pt>
                <c:pt idx="9">
                  <c:v>Alteridades</c:v>
                </c:pt>
                <c:pt idx="10">
                  <c:v>América Latina en la historia económica</c:v>
                </c:pt>
                <c:pt idx="11">
                  <c:v>Signos filosóficos</c:v>
                </c:pt>
                <c:pt idx="12">
                  <c:v>Sinéctica</c:v>
                </c:pt>
                <c:pt idx="13">
                  <c:v>Secuencia</c:v>
                </c:pt>
                <c:pt idx="14">
                  <c:v>Estudios de cultura maya</c:v>
                </c:pt>
                <c:pt idx="15">
                  <c:v>Revista latinoamericana de investigación en matemática educativa</c:v>
                </c:pt>
                <c:pt idx="16">
                  <c:v>Latinoamérica. Revista de estudios Latinoamericanos</c:v>
                </c:pt>
                <c:pt idx="17">
                  <c:v>Anales del Instituto de Investigaciones Estéticas</c:v>
                </c:pt>
                <c:pt idx="18">
                  <c:v>Península</c:v>
                </c:pt>
                <c:pt idx="19">
                  <c:v>Revista IUS</c:v>
                </c:pt>
                <c:pt idx="20">
                  <c:v>Tópicos del seminario</c:v>
                </c:pt>
                <c:pt idx="21">
                  <c:v>Acta poética</c:v>
                </c:pt>
                <c:pt idx="22">
                  <c:v>Revista iberoamericana de educación superior</c:v>
                </c:pt>
                <c:pt idx="23">
                  <c:v>Tzintzun</c:v>
                </c:pt>
                <c:pt idx="24">
                  <c:v>Estudios de cultura náhuatl</c:v>
                </c:pt>
                <c:pt idx="25">
                  <c:v>Literatura mexicana</c:v>
                </c:pt>
              </c:strCache>
            </c:strRef>
          </c:cat>
          <c:val>
            <c:numRef>
              <c:f>Humanidades!$E$193:$E$218</c:f>
              <c:numCache>
                <c:formatCode>General</c:formatCode>
                <c:ptCount val="26"/>
                <c:pt idx="0">
                  <c:v>49</c:v>
                </c:pt>
                <c:pt idx="1">
                  <c:v>29</c:v>
                </c:pt>
                <c:pt idx="2">
                  <c:v>12</c:v>
                </c:pt>
                <c:pt idx="3">
                  <c:v>9</c:v>
                </c:pt>
                <c:pt idx="4">
                  <c:v>17</c:v>
                </c:pt>
                <c:pt idx="5">
                  <c:v>1</c:v>
                </c:pt>
                <c:pt idx="6">
                  <c:v>4</c:v>
                </c:pt>
                <c:pt idx="7">
                  <c:v>11</c:v>
                </c:pt>
                <c:pt idx="8">
                  <c:v>5</c:v>
                </c:pt>
                <c:pt idx="9">
                  <c:v>1</c:v>
                </c:pt>
                <c:pt idx="10">
                  <c:v>5</c:v>
                </c:pt>
                <c:pt idx="11">
                  <c:v>4</c:v>
                </c:pt>
                <c:pt idx="12">
                  <c:v>5</c:v>
                </c:pt>
                <c:pt idx="13">
                  <c:v>1</c:v>
                </c:pt>
                <c:pt idx="14">
                  <c:v>2</c:v>
                </c:pt>
                <c:pt idx="15">
                  <c:v>1</c:v>
                </c:pt>
                <c:pt idx="16">
                  <c:v>1</c:v>
                </c:pt>
                <c:pt idx="17">
                  <c:v>2</c:v>
                </c:pt>
                <c:pt idx="18">
                  <c:v>1</c:v>
                </c:pt>
                <c:pt idx="19">
                  <c:v>0</c:v>
                </c:pt>
                <c:pt idx="20">
                  <c:v>0</c:v>
                </c:pt>
                <c:pt idx="21">
                  <c:v>1</c:v>
                </c:pt>
                <c:pt idx="22">
                  <c:v>1</c:v>
                </c:pt>
                <c:pt idx="23">
                  <c:v>0</c:v>
                </c:pt>
                <c:pt idx="24">
                  <c:v>0</c:v>
                </c:pt>
                <c:pt idx="25">
                  <c:v>0</c:v>
                </c:pt>
              </c:numCache>
            </c:numRef>
          </c:val>
        </c:ser>
        <c:gapWidth val="75"/>
        <c:shape val="cylinder"/>
        <c:axId val="103064704"/>
        <c:axId val="103066240"/>
        <c:axId val="0"/>
      </c:bar3DChart>
      <c:catAx>
        <c:axId val="103064704"/>
        <c:scaling>
          <c:orientation val="minMax"/>
        </c:scaling>
        <c:axPos val="b"/>
        <c:numFmt formatCode="General" sourceLinked="0"/>
        <c:majorTickMark val="none"/>
        <c:tickLblPos val="nextTo"/>
        <c:txPr>
          <a:bodyPr/>
          <a:lstStyle/>
          <a:p>
            <a:pPr>
              <a:defRPr lang="es-MX" sz="1400"/>
            </a:pPr>
            <a:endParaRPr lang="es-MX"/>
          </a:p>
        </c:txPr>
        <c:crossAx val="103066240"/>
        <c:crosses val="autoZero"/>
        <c:auto val="1"/>
        <c:lblAlgn val="ctr"/>
        <c:lblOffset val="100"/>
      </c:catAx>
      <c:valAx>
        <c:axId val="103066240"/>
        <c:scaling>
          <c:orientation val="minMax"/>
        </c:scaling>
        <c:axPos val="l"/>
        <c:majorGridlines/>
        <c:numFmt formatCode="General" sourceLinked="1"/>
        <c:majorTickMark val="none"/>
        <c:tickLblPos val="nextTo"/>
        <c:spPr>
          <a:ln w="9525">
            <a:noFill/>
          </a:ln>
        </c:spPr>
        <c:crossAx val="103064704"/>
        <c:crosses val="autoZero"/>
        <c:crossBetween val="between"/>
      </c:valAx>
    </c:plotArea>
    <c:legend>
      <c:legendPos val="b"/>
      <c:layout>
        <c:manualLayout>
          <c:xMode val="edge"/>
          <c:yMode val="edge"/>
          <c:x val="0.1976752370358576"/>
          <c:y val="9.7954632282002768E-2"/>
          <c:w val="0.50733115342147195"/>
          <c:h val="8.3556236465210085E-2"/>
        </c:manualLayout>
      </c:layout>
      <c:txPr>
        <a:bodyPr/>
        <a:lstStyle/>
        <a:p>
          <a:pPr>
            <a:defRPr sz="2000"/>
          </a:pPr>
          <a:endParaRPr lang="es-MX"/>
        </a:p>
      </c:txPr>
    </c:legend>
    <c:plotVisOnly val="1"/>
    <c:dispBlanksAs val="gap"/>
  </c:chart>
  <c:spPr>
    <a:solidFill>
      <a:schemeClr val="tx1">
        <a:lumMod val="85000"/>
        <a:lumOff val="15000"/>
      </a:schemeClr>
    </a:solidFill>
  </c:spPr>
  <c:externalData r:id="rId2"/>
  <c:userShapes r:id="rId3"/>
</c:chartSpace>
</file>

<file path=ppt/charts/chart13.xml><?xml version="1.0" encoding="utf-8"?>
<c:chartSpace xmlns:c="http://schemas.openxmlformats.org/drawingml/2006/chart" xmlns:a="http://schemas.openxmlformats.org/drawingml/2006/main" xmlns:r="http://schemas.openxmlformats.org/officeDocument/2006/relationships">
  <c:lang val="es-MX"/>
  <c:style val="42"/>
  <c:clrMapOvr bg1="lt1" tx1="dk1" bg2="lt2" tx2="dk2" accent1="accent1" accent2="accent2" accent3="accent3" accent4="accent4" accent5="accent5" accent6="accent6" hlink="hlink" folHlink="folHlink"/>
  <c:chart>
    <c:title>
      <c:tx>
        <c:rich>
          <a:bodyPr/>
          <a:lstStyle/>
          <a:p>
            <a:pPr>
              <a:defRPr sz="2800"/>
            </a:pPr>
            <a:r>
              <a:rPr lang="es-MX" sz="2800" dirty="0"/>
              <a:t>Ingenierías</a:t>
            </a:r>
          </a:p>
        </c:rich>
      </c:tx>
      <c:layout>
        <c:manualLayout>
          <c:xMode val="edge"/>
          <c:yMode val="edge"/>
          <c:x val="0.39716177706252798"/>
          <c:y val="2.3188461240155622E-2"/>
        </c:manualLayout>
      </c:layout>
    </c:title>
    <c:view3D>
      <c:rotX val="10"/>
      <c:rotY val="10"/>
      <c:rAngAx val="1"/>
    </c:view3D>
    <c:floor>
      <c:spPr>
        <a:scene3d>
          <a:camera prst="orthographicFront"/>
          <a:lightRig rig="threePt" dir="t"/>
        </a:scene3d>
        <a:sp3d/>
      </c:spPr>
    </c:floor>
    <c:plotArea>
      <c:layout>
        <c:manualLayout>
          <c:layoutTarget val="inner"/>
          <c:xMode val="edge"/>
          <c:yMode val="edge"/>
          <c:x val="7.5238337143340994E-2"/>
          <c:y val="0.13969685992955519"/>
          <c:w val="0.90970789941580055"/>
          <c:h val="0.7132243746329946"/>
        </c:manualLayout>
      </c:layout>
      <c:bar3DChart>
        <c:barDir val="col"/>
        <c:grouping val="stacked"/>
        <c:ser>
          <c:idx val="0"/>
          <c:order val="0"/>
          <c:tx>
            <c:v>Documentos</c:v>
          </c:tx>
          <c:spPr>
            <a:solidFill>
              <a:schemeClr val="bg1">
                <a:lumMod val="50000"/>
              </a:schemeClr>
            </a:solidFill>
          </c:spPr>
          <c:cat>
            <c:strRef>
              <c:f>Ingenierias!$E$19:$E$20</c:f>
              <c:strCache>
                <c:ptCount val="2"/>
                <c:pt idx="0">
                  <c:v>Revista mexicana de ingeniería química</c:v>
                </c:pt>
                <c:pt idx="1">
                  <c:v>Journal of applied research and technology</c:v>
                </c:pt>
              </c:strCache>
            </c:strRef>
          </c:cat>
          <c:val>
            <c:numRef>
              <c:f>Ingenierias!$F$19:$F$20</c:f>
              <c:numCache>
                <c:formatCode>General</c:formatCode>
                <c:ptCount val="2"/>
                <c:pt idx="0">
                  <c:v>254</c:v>
                </c:pt>
                <c:pt idx="1">
                  <c:v>274</c:v>
                </c:pt>
              </c:numCache>
            </c:numRef>
          </c:val>
        </c:ser>
        <c:ser>
          <c:idx val="1"/>
          <c:order val="1"/>
          <c:tx>
            <c:v>Citas</c:v>
          </c:tx>
          <c:spPr>
            <a:solidFill>
              <a:srgbClr val="FFC000"/>
            </a:solidFill>
          </c:spPr>
          <c:cat>
            <c:strRef>
              <c:f>Ingenierias!$E$19:$E$20</c:f>
              <c:strCache>
                <c:ptCount val="2"/>
                <c:pt idx="0">
                  <c:v>Revista mexicana de ingeniería química</c:v>
                </c:pt>
                <c:pt idx="1">
                  <c:v>Journal of applied research and technology</c:v>
                </c:pt>
              </c:strCache>
            </c:strRef>
          </c:cat>
          <c:val>
            <c:numRef>
              <c:f>Ingenierias!$G$19:$G$20</c:f>
              <c:numCache>
                <c:formatCode>General</c:formatCode>
                <c:ptCount val="2"/>
                <c:pt idx="0">
                  <c:v>377</c:v>
                </c:pt>
                <c:pt idx="1">
                  <c:v>247</c:v>
                </c:pt>
              </c:numCache>
            </c:numRef>
          </c:val>
        </c:ser>
        <c:gapWidth val="75"/>
        <c:shape val="cylinder"/>
        <c:axId val="142540160"/>
        <c:axId val="142591104"/>
        <c:axId val="0"/>
      </c:bar3DChart>
      <c:catAx>
        <c:axId val="142540160"/>
        <c:scaling>
          <c:orientation val="minMax"/>
        </c:scaling>
        <c:axPos val="b"/>
        <c:numFmt formatCode="General" sourceLinked="0"/>
        <c:majorTickMark val="none"/>
        <c:tickLblPos val="nextTo"/>
        <c:txPr>
          <a:bodyPr/>
          <a:lstStyle/>
          <a:p>
            <a:pPr>
              <a:defRPr sz="1600"/>
            </a:pPr>
            <a:endParaRPr lang="es-MX"/>
          </a:p>
        </c:txPr>
        <c:crossAx val="142591104"/>
        <c:crosses val="autoZero"/>
        <c:auto val="1"/>
        <c:lblAlgn val="ctr"/>
        <c:lblOffset val="100"/>
      </c:catAx>
      <c:valAx>
        <c:axId val="142591104"/>
        <c:scaling>
          <c:orientation val="minMax"/>
        </c:scaling>
        <c:axPos val="l"/>
        <c:majorGridlines/>
        <c:numFmt formatCode="General" sourceLinked="1"/>
        <c:majorTickMark val="none"/>
        <c:tickLblPos val="nextTo"/>
        <c:spPr>
          <a:ln w="9525">
            <a:noFill/>
          </a:ln>
        </c:spPr>
        <c:crossAx val="142540160"/>
        <c:crosses val="autoZero"/>
        <c:crossBetween val="between"/>
      </c:valAx>
    </c:plotArea>
    <c:legend>
      <c:legendPos val="b"/>
      <c:layout>
        <c:manualLayout>
          <c:xMode val="edge"/>
          <c:yMode val="edge"/>
          <c:x val="0.2686427505897403"/>
          <c:y val="0.13463694378496194"/>
          <c:w val="0.42020169280004532"/>
          <c:h val="7.5922045253108333E-2"/>
        </c:manualLayout>
      </c:layout>
      <c:txPr>
        <a:bodyPr/>
        <a:lstStyle/>
        <a:p>
          <a:pPr>
            <a:defRPr sz="2000"/>
          </a:pPr>
          <a:endParaRPr lang="es-MX"/>
        </a:p>
      </c:txPr>
    </c:legend>
    <c:plotVisOnly val="1"/>
    <c:dispBlanksAs val="gap"/>
  </c:chart>
  <c:spPr>
    <a:solidFill>
      <a:schemeClr val="tx1">
        <a:lumMod val="85000"/>
        <a:lumOff val="15000"/>
      </a:schemeClr>
    </a:solidFill>
  </c:spPr>
  <c:externalData r:id="rId2"/>
  <c:userShapes r:id="rId3"/>
</c:chartSpace>
</file>

<file path=ppt/charts/chart14.xml><?xml version="1.0" encoding="utf-8"?>
<c:chartSpace xmlns:c="http://schemas.openxmlformats.org/drawingml/2006/chart" xmlns:a="http://schemas.openxmlformats.org/drawingml/2006/main" xmlns:r="http://schemas.openxmlformats.org/officeDocument/2006/relationships">
  <c:date1904 val="1"/>
  <c:lang val="es-MX"/>
  <c:style val="42"/>
  <c:clrMapOvr bg1="lt1" tx1="dk1" bg2="lt2" tx2="dk2" accent1="accent1" accent2="accent2" accent3="accent3" accent4="accent4" accent5="accent5" accent6="accent6" hlink="hlink" folHlink="folHlink"/>
  <c:chart>
    <c:title>
      <c:tx>
        <c:rich>
          <a:bodyPr/>
          <a:lstStyle/>
          <a:p>
            <a:pPr>
              <a:defRPr sz="2800"/>
            </a:pPr>
            <a:r>
              <a:rPr lang="es-MX" sz="2800" dirty="0" smtClean="0"/>
              <a:t>Ingenierías</a:t>
            </a:r>
            <a:endParaRPr lang="es-MX" sz="2800" dirty="0"/>
          </a:p>
        </c:rich>
      </c:tx>
      <c:layout>
        <c:manualLayout>
          <c:xMode val="edge"/>
          <c:yMode val="edge"/>
          <c:x val="0.42660666304567141"/>
          <c:y val="0"/>
        </c:manualLayout>
      </c:layout>
    </c:title>
    <c:view3D>
      <c:rAngAx val="1"/>
    </c:view3D>
    <c:sideWall>
      <c:spPr>
        <a:solidFill>
          <a:schemeClr val="tx1">
            <a:lumMod val="85000"/>
            <a:lumOff val="15000"/>
          </a:schemeClr>
        </a:solidFill>
      </c:spPr>
    </c:sideWall>
    <c:backWall>
      <c:spPr>
        <a:solidFill>
          <a:schemeClr val="tx1">
            <a:lumMod val="85000"/>
            <a:lumOff val="15000"/>
          </a:schemeClr>
        </a:solidFill>
      </c:spPr>
    </c:backWall>
    <c:plotArea>
      <c:layout>
        <c:manualLayout>
          <c:layoutTarget val="inner"/>
          <c:xMode val="edge"/>
          <c:yMode val="edge"/>
          <c:x val="5.4443242877902073E-2"/>
          <c:y val="0.11349011048166821"/>
          <c:w val="0.93268122064141334"/>
          <c:h val="0.7005728855728095"/>
        </c:manualLayout>
      </c:layout>
      <c:bar3DChart>
        <c:barDir val="col"/>
        <c:grouping val="stacked"/>
        <c:ser>
          <c:idx val="0"/>
          <c:order val="0"/>
          <c:tx>
            <c:strRef>
              <c:f>Ingenierías!$C$50</c:f>
              <c:strCache>
                <c:ptCount val="1"/>
                <c:pt idx="0">
                  <c:v>Artículos</c:v>
                </c:pt>
              </c:strCache>
            </c:strRef>
          </c:tx>
          <c:cat>
            <c:strRef>
              <c:f>Ingenierías!$B$51:$B$56</c:f>
              <c:strCache>
                <c:ptCount val="6"/>
                <c:pt idx="0">
                  <c:v>Revista mexicana de ingeniería química</c:v>
                </c:pt>
                <c:pt idx="1">
                  <c:v>Journal of applied research and technology</c:v>
                </c:pt>
                <c:pt idx="2">
                  <c:v>Computación y sistemas</c:v>
                </c:pt>
                <c:pt idx="3">
                  <c:v>Ingeniería, investigación y tecnología</c:v>
                </c:pt>
                <c:pt idx="4">
                  <c:v>Concreto y cemento. Investigación y desarrollo</c:v>
                </c:pt>
                <c:pt idx="5">
                  <c:v>Polibits</c:v>
                </c:pt>
              </c:strCache>
            </c:strRef>
          </c:cat>
          <c:val>
            <c:numRef>
              <c:f>Ingenierías!$C$51:$C$56</c:f>
              <c:numCache>
                <c:formatCode>General</c:formatCode>
                <c:ptCount val="6"/>
                <c:pt idx="0">
                  <c:v>211</c:v>
                </c:pt>
                <c:pt idx="1">
                  <c:v>259</c:v>
                </c:pt>
                <c:pt idx="2">
                  <c:v>216</c:v>
                </c:pt>
                <c:pt idx="3">
                  <c:v>246</c:v>
                </c:pt>
                <c:pt idx="4">
                  <c:v>24</c:v>
                </c:pt>
                <c:pt idx="5">
                  <c:v>131</c:v>
                </c:pt>
              </c:numCache>
            </c:numRef>
          </c:val>
        </c:ser>
        <c:ser>
          <c:idx val="1"/>
          <c:order val="1"/>
          <c:tx>
            <c:strRef>
              <c:f>Ingenierías!$D$50</c:f>
              <c:strCache>
                <c:ptCount val="1"/>
                <c:pt idx="0">
                  <c:v>Citas recibidas</c:v>
                </c:pt>
              </c:strCache>
            </c:strRef>
          </c:tx>
          <c:spPr>
            <a:solidFill>
              <a:srgbClr val="FF0000"/>
            </a:solidFill>
          </c:spPr>
          <c:cat>
            <c:strRef>
              <c:f>Ingenierías!$B$51:$B$56</c:f>
              <c:strCache>
                <c:ptCount val="6"/>
                <c:pt idx="0">
                  <c:v>Revista mexicana de ingeniería química</c:v>
                </c:pt>
                <c:pt idx="1">
                  <c:v>Journal of applied research and technology</c:v>
                </c:pt>
                <c:pt idx="2">
                  <c:v>Computación y sistemas</c:v>
                </c:pt>
                <c:pt idx="3">
                  <c:v>Ingeniería, investigación y tecnología</c:v>
                </c:pt>
                <c:pt idx="4">
                  <c:v>Concreto y cemento. Investigación y desarrollo</c:v>
                </c:pt>
                <c:pt idx="5">
                  <c:v>Polibits</c:v>
                </c:pt>
              </c:strCache>
            </c:strRef>
          </c:cat>
          <c:val>
            <c:numRef>
              <c:f>Ingenierías!$D$51:$D$56</c:f>
              <c:numCache>
                <c:formatCode>General</c:formatCode>
                <c:ptCount val="6"/>
                <c:pt idx="0">
                  <c:v>142</c:v>
                </c:pt>
                <c:pt idx="1">
                  <c:v>89</c:v>
                </c:pt>
                <c:pt idx="2">
                  <c:v>32</c:v>
                </c:pt>
                <c:pt idx="3">
                  <c:v>20</c:v>
                </c:pt>
                <c:pt idx="4">
                  <c:v>7</c:v>
                </c:pt>
                <c:pt idx="5">
                  <c:v>3</c:v>
                </c:pt>
              </c:numCache>
            </c:numRef>
          </c:val>
        </c:ser>
        <c:ser>
          <c:idx val="2"/>
          <c:order val="2"/>
          <c:tx>
            <c:strRef>
              <c:f>Ingenierías!$E$50</c:f>
              <c:strCache>
                <c:ptCount val="1"/>
                <c:pt idx="0">
                  <c:v>Autocitas</c:v>
                </c:pt>
              </c:strCache>
            </c:strRef>
          </c:tx>
          <c:spPr>
            <a:solidFill>
              <a:srgbClr val="92D050"/>
            </a:solidFill>
          </c:spPr>
          <c:cat>
            <c:strRef>
              <c:f>Ingenierías!$B$51:$B$56</c:f>
              <c:strCache>
                <c:ptCount val="6"/>
                <c:pt idx="0">
                  <c:v>Revista mexicana de ingeniería química</c:v>
                </c:pt>
                <c:pt idx="1">
                  <c:v>Journal of applied research and technology</c:v>
                </c:pt>
                <c:pt idx="2">
                  <c:v>Computación y sistemas</c:v>
                </c:pt>
                <c:pt idx="3">
                  <c:v>Ingeniería, investigación y tecnología</c:v>
                </c:pt>
                <c:pt idx="4">
                  <c:v>Concreto y cemento. Investigación y desarrollo</c:v>
                </c:pt>
                <c:pt idx="5">
                  <c:v>Polibits</c:v>
                </c:pt>
              </c:strCache>
            </c:strRef>
          </c:cat>
          <c:val>
            <c:numRef>
              <c:f>Ingenierías!$E$51:$E$56</c:f>
              <c:numCache>
                <c:formatCode>General</c:formatCode>
                <c:ptCount val="6"/>
                <c:pt idx="0">
                  <c:v>116</c:v>
                </c:pt>
                <c:pt idx="1">
                  <c:v>85</c:v>
                </c:pt>
                <c:pt idx="2">
                  <c:v>15</c:v>
                </c:pt>
                <c:pt idx="3">
                  <c:v>9</c:v>
                </c:pt>
                <c:pt idx="4">
                  <c:v>3</c:v>
                </c:pt>
                <c:pt idx="5">
                  <c:v>1</c:v>
                </c:pt>
              </c:numCache>
            </c:numRef>
          </c:val>
        </c:ser>
        <c:gapWidth val="75"/>
        <c:shape val="cylinder"/>
        <c:axId val="103133952"/>
        <c:axId val="103135488"/>
        <c:axId val="0"/>
      </c:bar3DChart>
      <c:catAx>
        <c:axId val="103133952"/>
        <c:scaling>
          <c:orientation val="minMax"/>
        </c:scaling>
        <c:axPos val="b"/>
        <c:numFmt formatCode="General" sourceLinked="0"/>
        <c:majorTickMark val="none"/>
        <c:tickLblPos val="nextTo"/>
        <c:txPr>
          <a:bodyPr/>
          <a:lstStyle/>
          <a:p>
            <a:pPr>
              <a:defRPr sz="1200"/>
            </a:pPr>
            <a:endParaRPr lang="es-MX"/>
          </a:p>
        </c:txPr>
        <c:crossAx val="103135488"/>
        <c:crosses val="autoZero"/>
        <c:auto val="1"/>
        <c:lblAlgn val="ctr"/>
        <c:lblOffset val="100"/>
      </c:catAx>
      <c:valAx>
        <c:axId val="103135488"/>
        <c:scaling>
          <c:orientation val="minMax"/>
        </c:scaling>
        <c:axPos val="l"/>
        <c:majorGridlines/>
        <c:numFmt formatCode="General" sourceLinked="1"/>
        <c:majorTickMark val="none"/>
        <c:tickLblPos val="nextTo"/>
        <c:spPr>
          <a:ln w="9525">
            <a:noFill/>
          </a:ln>
        </c:spPr>
        <c:crossAx val="103133952"/>
        <c:crosses val="autoZero"/>
        <c:crossBetween val="between"/>
      </c:valAx>
    </c:plotArea>
    <c:legend>
      <c:legendPos val="b"/>
      <c:layout>
        <c:manualLayout>
          <c:xMode val="edge"/>
          <c:yMode val="edge"/>
          <c:x val="0.19691027559271518"/>
          <c:y val="9.7954578491461775E-2"/>
          <c:w val="0.58110518584354687"/>
          <c:h val="8.3556236465210154E-2"/>
        </c:manualLayout>
      </c:layout>
      <c:txPr>
        <a:bodyPr/>
        <a:lstStyle/>
        <a:p>
          <a:pPr>
            <a:defRPr sz="2000"/>
          </a:pPr>
          <a:endParaRPr lang="es-MX"/>
        </a:p>
      </c:txPr>
    </c:legend>
    <c:plotVisOnly val="1"/>
    <c:dispBlanksAs val="gap"/>
  </c:chart>
  <c:spPr>
    <a:solidFill>
      <a:schemeClr val="tx1">
        <a:lumMod val="85000"/>
        <a:lumOff val="15000"/>
      </a:schemeClr>
    </a:solidFill>
  </c:spPr>
  <c:externalData r:id="rId2"/>
  <c:userShapes r:id="rId3"/>
</c:chartSpace>
</file>

<file path=ppt/charts/chart15.xml><?xml version="1.0" encoding="utf-8"?>
<c:chartSpace xmlns:c="http://schemas.openxmlformats.org/drawingml/2006/chart" xmlns:a="http://schemas.openxmlformats.org/drawingml/2006/main" xmlns:r="http://schemas.openxmlformats.org/officeDocument/2006/relationships">
  <c:date1904 val="1"/>
  <c:lang val="es-MX"/>
  <c:style val="42"/>
  <c:clrMapOvr bg1="lt1" tx1="dk1" bg2="lt2" tx2="dk2" accent1="accent1" accent2="accent2" accent3="accent3" accent4="accent4" accent5="accent5" accent6="accent6" hlink="hlink" folHlink="folHlink"/>
  <c:chart>
    <c:title>
      <c:tx>
        <c:rich>
          <a:bodyPr/>
          <a:lstStyle/>
          <a:p>
            <a:pPr>
              <a:defRPr sz="2800"/>
            </a:pPr>
            <a:r>
              <a:rPr lang="es-MX" sz="2800"/>
              <a:t>Medicina y Ciencias de la Salud</a:t>
            </a:r>
          </a:p>
        </c:rich>
      </c:tx>
      <c:layout>
        <c:manualLayout>
          <c:xMode val="edge"/>
          <c:yMode val="edge"/>
          <c:x val="0.22559096185877484"/>
          <c:y val="2.7385533651244284E-2"/>
        </c:manualLayout>
      </c:layout>
    </c:title>
    <c:view3D>
      <c:rAngAx val="1"/>
    </c:view3D>
    <c:plotArea>
      <c:layout>
        <c:manualLayout>
          <c:layoutTarget val="inner"/>
          <c:xMode val="edge"/>
          <c:yMode val="edge"/>
          <c:x val="6.9686557163429322E-2"/>
          <c:y val="0.11369046583468072"/>
          <c:w val="0.9115076130293307"/>
          <c:h val="0.70404953827717365"/>
        </c:manualLayout>
      </c:layout>
      <c:bar3DChart>
        <c:barDir val="col"/>
        <c:grouping val="stacked"/>
        <c:ser>
          <c:idx val="0"/>
          <c:order val="0"/>
          <c:tx>
            <c:v>Documentos</c:v>
          </c:tx>
          <c:spPr>
            <a:solidFill>
              <a:schemeClr val="bg1">
                <a:lumMod val="50000"/>
              </a:schemeClr>
            </a:solidFill>
          </c:spPr>
          <c:cat>
            <c:strRef>
              <c:f>Medicina!$E$43:$E$48</c:f>
              <c:strCache>
                <c:ptCount val="6"/>
                <c:pt idx="0">
                  <c:v>Annals of Hepatology</c:v>
                </c:pt>
                <c:pt idx="1">
                  <c:v>Salud Pública de México</c:v>
                </c:pt>
                <c:pt idx="2">
                  <c:v>Revista de investigación clínica</c:v>
                </c:pt>
                <c:pt idx="3">
                  <c:v>Salud mental  </c:v>
                </c:pt>
                <c:pt idx="4">
                  <c:v>Gaceta médica de México</c:v>
                </c:pt>
                <c:pt idx="5">
                  <c:v>Cirugía y Cirujanos</c:v>
                </c:pt>
              </c:strCache>
            </c:strRef>
          </c:cat>
          <c:val>
            <c:numRef>
              <c:f>Medicina!$F$43:$F$48</c:f>
              <c:numCache>
                <c:formatCode>General</c:formatCode>
                <c:ptCount val="6"/>
                <c:pt idx="0">
                  <c:v>611</c:v>
                </c:pt>
                <c:pt idx="1">
                  <c:v>862</c:v>
                </c:pt>
                <c:pt idx="2">
                  <c:v>352</c:v>
                </c:pt>
                <c:pt idx="3">
                  <c:v>369</c:v>
                </c:pt>
                <c:pt idx="4">
                  <c:v>542</c:v>
                </c:pt>
                <c:pt idx="5">
                  <c:v>557</c:v>
                </c:pt>
              </c:numCache>
            </c:numRef>
          </c:val>
        </c:ser>
        <c:ser>
          <c:idx val="1"/>
          <c:order val="1"/>
          <c:tx>
            <c:v>Citas</c:v>
          </c:tx>
          <c:spPr>
            <a:solidFill>
              <a:srgbClr val="FFC000"/>
            </a:solidFill>
          </c:spPr>
          <c:cat>
            <c:strRef>
              <c:f>Medicina!$E$43:$E$48</c:f>
              <c:strCache>
                <c:ptCount val="6"/>
                <c:pt idx="0">
                  <c:v>Annals of Hepatology</c:v>
                </c:pt>
                <c:pt idx="1">
                  <c:v>Salud Pública de México</c:v>
                </c:pt>
                <c:pt idx="2">
                  <c:v>Revista de investigación clínica</c:v>
                </c:pt>
                <c:pt idx="3">
                  <c:v>Salud mental  </c:v>
                </c:pt>
                <c:pt idx="4">
                  <c:v>Gaceta médica de México</c:v>
                </c:pt>
                <c:pt idx="5">
                  <c:v>Cirugía y Cirujanos</c:v>
                </c:pt>
              </c:strCache>
            </c:strRef>
          </c:cat>
          <c:val>
            <c:numRef>
              <c:f>Medicina!$G$43:$G$48</c:f>
              <c:numCache>
                <c:formatCode>General</c:formatCode>
                <c:ptCount val="6"/>
                <c:pt idx="0">
                  <c:v>2277</c:v>
                </c:pt>
                <c:pt idx="1">
                  <c:v>1747</c:v>
                </c:pt>
                <c:pt idx="2">
                  <c:v>420</c:v>
                </c:pt>
                <c:pt idx="3">
                  <c:v>239</c:v>
                </c:pt>
                <c:pt idx="4">
                  <c:v>229</c:v>
                </c:pt>
                <c:pt idx="5">
                  <c:v>142</c:v>
                </c:pt>
              </c:numCache>
            </c:numRef>
          </c:val>
        </c:ser>
        <c:gapWidth val="75"/>
        <c:shape val="cylinder"/>
        <c:axId val="141051392"/>
        <c:axId val="141052928"/>
        <c:axId val="0"/>
      </c:bar3DChart>
      <c:catAx>
        <c:axId val="141051392"/>
        <c:scaling>
          <c:orientation val="minMax"/>
        </c:scaling>
        <c:axPos val="b"/>
        <c:numFmt formatCode="General" sourceLinked="0"/>
        <c:majorTickMark val="none"/>
        <c:tickLblPos val="nextTo"/>
        <c:txPr>
          <a:bodyPr/>
          <a:lstStyle/>
          <a:p>
            <a:pPr>
              <a:defRPr sz="1600"/>
            </a:pPr>
            <a:endParaRPr lang="es-MX"/>
          </a:p>
        </c:txPr>
        <c:crossAx val="141052928"/>
        <c:crosses val="autoZero"/>
        <c:auto val="1"/>
        <c:lblAlgn val="ctr"/>
        <c:lblOffset val="100"/>
      </c:catAx>
      <c:valAx>
        <c:axId val="141052928"/>
        <c:scaling>
          <c:orientation val="minMax"/>
        </c:scaling>
        <c:axPos val="l"/>
        <c:majorGridlines/>
        <c:numFmt formatCode="General" sourceLinked="1"/>
        <c:majorTickMark val="none"/>
        <c:tickLblPos val="nextTo"/>
        <c:spPr>
          <a:ln w="9525">
            <a:noFill/>
          </a:ln>
        </c:spPr>
        <c:crossAx val="141051392"/>
        <c:crosses val="autoZero"/>
        <c:crossBetween val="between"/>
      </c:valAx>
    </c:plotArea>
    <c:legend>
      <c:legendPos val="b"/>
      <c:layout>
        <c:manualLayout>
          <c:xMode val="edge"/>
          <c:yMode val="edge"/>
          <c:x val="0.42012699392263547"/>
          <c:y val="0.1366573485887162"/>
          <c:w val="0.37023119016774081"/>
          <c:h val="7.164976292421206E-2"/>
        </c:manualLayout>
      </c:layout>
      <c:txPr>
        <a:bodyPr/>
        <a:lstStyle/>
        <a:p>
          <a:pPr>
            <a:defRPr sz="2400"/>
          </a:pPr>
          <a:endParaRPr lang="es-MX"/>
        </a:p>
      </c:txPr>
    </c:legend>
    <c:plotVisOnly val="1"/>
    <c:dispBlanksAs val="gap"/>
  </c:chart>
  <c:spPr>
    <a:solidFill>
      <a:schemeClr val="tx1">
        <a:lumMod val="85000"/>
        <a:lumOff val="15000"/>
      </a:schemeClr>
    </a:solidFill>
  </c:spPr>
  <c:externalData r:id="rId2"/>
  <c:userShapes r:id="rId3"/>
</c:chartSpace>
</file>

<file path=ppt/charts/chart16.xml><?xml version="1.0" encoding="utf-8"?>
<c:chartSpace xmlns:c="http://schemas.openxmlformats.org/drawingml/2006/chart" xmlns:a="http://schemas.openxmlformats.org/drawingml/2006/main" xmlns:r="http://schemas.openxmlformats.org/officeDocument/2006/relationships">
  <c:lang val="es-MX"/>
  <c:style val="42"/>
  <c:clrMapOvr bg1="lt1" tx1="dk1" bg2="lt2" tx2="dk2" accent1="accent1" accent2="accent2" accent3="accent3" accent4="accent4" accent5="accent5" accent6="accent6" hlink="hlink" folHlink="folHlink"/>
  <c:chart>
    <c:title>
      <c:tx>
        <c:rich>
          <a:bodyPr/>
          <a:lstStyle/>
          <a:p>
            <a:pPr>
              <a:defRPr sz="2800"/>
            </a:pPr>
            <a:r>
              <a:rPr lang="es-MX" sz="2800"/>
              <a:t>Medicina y ciencias de la salud</a:t>
            </a:r>
          </a:p>
        </c:rich>
      </c:tx>
      <c:layout/>
    </c:title>
    <c:view3D>
      <c:rAngAx val="1"/>
    </c:view3D>
    <c:sideWall>
      <c:spPr>
        <a:solidFill>
          <a:schemeClr val="tx1">
            <a:lumMod val="85000"/>
            <a:lumOff val="15000"/>
          </a:schemeClr>
        </a:solidFill>
      </c:spPr>
    </c:sideWall>
    <c:backWall>
      <c:spPr>
        <a:solidFill>
          <a:schemeClr val="tx1">
            <a:lumMod val="85000"/>
            <a:lumOff val="15000"/>
          </a:schemeClr>
        </a:solidFill>
      </c:spPr>
    </c:backWall>
    <c:plotArea>
      <c:layout>
        <c:manualLayout>
          <c:layoutTarget val="inner"/>
          <c:xMode val="edge"/>
          <c:yMode val="edge"/>
          <c:x val="5.4443242877902073E-2"/>
          <c:y val="5.3155227016240904E-2"/>
          <c:w val="0.93268122064141312"/>
          <c:h val="0.760907791614439"/>
        </c:manualLayout>
      </c:layout>
      <c:bar3DChart>
        <c:barDir val="col"/>
        <c:grouping val="stacked"/>
        <c:ser>
          <c:idx val="0"/>
          <c:order val="0"/>
          <c:tx>
            <c:strRef>
              <c:f>'Medicina y ciencias de la salud'!$C$73</c:f>
              <c:strCache>
                <c:ptCount val="1"/>
                <c:pt idx="0">
                  <c:v>Artículos</c:v>
                </c:pt>
              </c:strCache>
            </c:strRef>
          </c:tx>
          <c:cat>
            <c:strRef>
              <c:f>'Medicina y ciencias de la salud'!$B$74:$B$82</c:f>
              <c:strCache>
                <c:ptCount val="9"/>
                <c:pt idx="0">
                  <c:v>Salud pública de México</c:v>
                </c:pt>
                <c:pt idx="1">
                  <c:v>Salud mental</c:v>
                </c:pt>
                <c:pt idx="2">
                  <c:v>Boletín médico del hospital infantil de México</c:v>
                </c:pt>
                <c:pt idx="3">
                  <c:v>Archivos de Cardiología de México</c:v>
                </c:pt>
                <c:pt idx="4">
                  <c:v>Revista mexicana de transtornos alimentarios</c:v>
                </c:pt>
                <c:pt idx="5">
                  <c:v>Acta de  investigación psicológica</c:v>
                </c:pt>
                <c:pt idx="6">
                  <c:v>Enfermería universitaria</c:v>
                </c:pt>
                <c:pt idx="7">
                  <c:v>Revista mexicana de cardiología</c:v>
                </c:pt>
                <c:pt idx="8">
                  <c:v>Revista odontológica mexicana</c:v>
                </c:pt>
              </c:strCache>
            </c:strRef>
          </c:cat>
          <c:val>
            <c:numRef>
              <c:f>'Medicina y ciencias de la salud'!$C$74:$C$82</c:f>
              <c:numCache>
                <c:formatCode>General</c:formatCode>
                <c:ptCount val="9"/>
                <c:pt idx="0">
                  <c:v>611</c:v>
                </c:pt>
                <c:pt idx="1">
                  <c:v>315</c:v>
                </c:pt>
                <c:pt idx="2">
                  <c:v>314</c:v>
                </c:pt>
                <c:pt idx="3">
                  <c:v>270</c:v>
                </c:pt>
                <c:pt idx="4">
                  <c:v>55</c:v>
                </c:pt>
                <c:pt idx="5">
                  <c:v>85</c:v>
                </c:pt>
                <c:pt idx="6">
                  <c:v>42</c:v>
                </c:pt>
                <c:pt idx="7">
                  <c:v>26</c:v>
                </c:pt>
                <c:pt idx="8">
                  <c:v>32</c:v>
                </c:pt>
              </c:numCache>
            </c:numRef>
          </c:val>
        </c:ser>
        <c:ser>
          <c:idx val="1"/>
          <c:order val="1"/>
          <c:tx>
            <c:strRef>
              <c:f>'Medicina y ciencias de la salud'!$D$73</c:f>
              <c:strCache>
                <c:ptCount val="1"/>
                <c:pt idx="0">
                  <c:v>Citas recibidas</c:v>
                </c:pt>
              </c:strCache>
            </c:strRef>
          </c:tx>
          <c:spPr>
            <a:solidFill>
              <a:srgbClr val="FF0000"/>
            </a:solidFill>
          </c:spPr>
          <c:cat>
            <c:strRef>
              <c:f>'Medicina y ciencias de la salud'!$B$74:$B$82</c:f>
              <c:strCache>
                <c:ptCount val="9"/>
                <c:pt idx="0">
                  <c:v>Salud pública de México</c:v>
                </c:pt>
                <c:pt idx="1">
                  <c:v>Salud mental</c:v>
                </c:pt>
                <c:pt idx="2">
                  <c:v>Boletín médico del hospital infantil de México</c:v>
                </c:pt>
                <c:pt idx="3">
                  <c:v>Archivos de Cardiología de México</c:v>
                </c:pt>
                <c:pt idx="4">
                  <c:v>Revista mexicana de transtornos alimentarios</c:v>
                </c:pt>
                <c:pt idx="5">
                  <c:v>Acta de  investigación psicológica</c:v>
                </c:pt>
                <c:pt idx="6">
                  <c:v>Enfermería universitaria</c:v>
                </c:pt>
                <c:pt idx="7">
                  <c:v>Revista mexicana de cardiología</c:v>
                </c:pt>
                <c:pt idx="8">
                  <c:v>Revista odontológica mexicana</c:v>
                </c:pt>
              </c:strCache>
            </c:strRef>
          </c:cat>
          <c:val>
            <c:numRef>
              <c:f>'Medicina y ciencias de la salud'!$D$74:$D$82</c:f>
              <c:numCache>
                <c:formatCode>General</c:formatCode>
                <c:ptCount val="9"/>
                <c:pt idx="0">
                  <c:v>1011</c:v>
                </c:pt>
                <c:pt idx="1">
                  <c:v>302</c:v>
                </c:pt>
                <c:pt idx="2">
                  <c:v>142</c:v>
                </c:pt>
                <c:pt idx="3">
                  <c:v>135</c:v>
                </c:pt>
                <c:pt idx="4">
                  <c:v>42</c:v>
                </c:pt>
                <c:pt idx="5">
                  <c:v>5</c:v>
                </c:pt>
                <c:pt idx="6">
                  <c:v>1</c:v>
                </c:pt>
                <c:pt idx="7">
                  <c:v>1</c:v>
                </c:pt>
                <c:pt idx="8">
                  <c:v>0</c:v>
                </c:pt>
              </c:numCache>
            </c:numRef>
          </c:val>
        </c:ser>
        <c:ser>
          <c:idx val="2"/>
          <c:order val="2"/>
          <c:tx>
            <c:strRef>
              <c:f>'Medicina y ciencias de la salud'!$E$73</c:f>
              <c:strCache>
                <c:ptCount val="1"/>
                <c:pt idx="0">
                  <c:v>Autocitas</c:v>
                </c:pt>
              </c:strCache>
            </c:strRef>
          </c:tx>
          <c:spPr>
            <a:solidFill>
              <a:srgbClr val="92D050"/>
            </a:solidFill>
          </c:spPr>
          <c:cat>
            <c:strRef>
              <c:f>'Medicina y ciencias de la salud'!$B$74:$B$82</c:f>
              <c:strCache>
                <c:ptCount val="9"/>
                <c:pt idx="0">
                  <c:v>Salud pública de México</c:v>
                </c:pt>
                <c:pt idx="1">
                  <c:v>Salud mental</c:v>
                </c:pt>
                <c:pt idx="2">
                  <c:v>Boletín médico del hospital infantil de México</c:v>
                </c:pt>
                <c:pt idx="3">
                  <c:v>Archivos de Cardiología de México</c:v>
                </c:pt>
                <c:pt idx="4">
                  <c:v>Revista mexicana de transtornos alimentarios</c:v>
                </c:pt>
                <c:pt idx="5">
                  <c:v>Acta de  investigación psicológica</c:v>
                </c:pt>
                <c:pt idx="6">
                  <c:v>Enfermería universitaria</c:v>
                </c:pt>
                <c:pt idx="7">
                  <c:v>Revista mexicana de cardiología</c:v>
                </c:pt>
                <c:pt idx="8">
                  <c:v>Revista odontológica mexicana</c:v>
                </c:pt>
              </c:strCache>
            </c:strRef>
          </c:cat>
          <c:val>
            <c:numRef>
              <c:f>'Medicina y ciencias de la salud'!$E$74:$E$82</c:f>
              <c:numCache>
                <c:formatCode>General</c:formatCode>
                <c:ptCount val="9"/>
                <c:pt idx="0">
                  <c:v>377</c:v>
                </c:pt>
                <c:pt idx="1">
                  <c:v>126</c:v>
                </c:pt>
                <c:pt idx="2">
                  <c:v>73</c:v>
                </c:pt>
                <c:pt idx="3">
                  <c:v>87</c:v>
                </c:pt>
                <c:pt idx="4">
                  <c:v>32</c:v>
                </c:pt>
                <c:pt idx="5">
                  <c:v>3</c:v>
                </c:pt>
                <c:pt idx="6">
                  <c:v>0</c:v>
                </c:pt>
                <c:pt idx="7">
                  <c:v>1</c:v>
                </c:pt>
                <c:pt idx="8">
                  <c:v>0</c:v>
                </c:pt>
              </c:numCache>
            </c:numRef>
          </c:val>
        </c:ser>
        <c:gapWidth val="75"/>
        <c:shape val="cylinder"/>
        <c:axId val="104465152"/>
        <c:axId val="104466688"/>
        <c:axId val="0"/>
      </c:bar3DChart>
      <c:catAx>
        <c:axId val="104465152"/>
        <c:scaling>
          <c:orientation val="minMax"/>
        </c:scaling>
        <c:axPos val="b"/>
        <c:numFmt formatCode="General" sourceLinked="0"/>
        <c:majorTickMark val="none"/>
        <c:tickLblPos val="nextTo"/>
        <c:txPr>
          <a:bodyPr/>
          <a:lstStyle/>
          <a:p>
            <a:pPr>
              <a:defRPr sz="1200"/>
            </a:pPr>
            <a:endParaRPr lang="es-MX"/>
          </a:p>
        </c:txPr>
        <c:crossAx val="104466688"/>
        <c:crosses val="autoZero"/>
        <c:auto val="1"/>
        <c:lblAlgn val="ctr"/>
        <c:lblOffset val="100"/>
      </c:catAx>
      <c:valAx>
        <c:axId val="104466688"/>
        <c:scaling>
          <c:orientation val="minMax"/>
        </c:scaling>
        <c:axPos val="l"/>
        <c:majorGridlines/>
        <c:numFmt formatCode="General" sourceLinked="1"/>
        <c:majorTickMark val="none"/>
        <c:tickLblPos val="nextTo"/>
        <c:spPr>
          <a:ln w="9525">
            <a:noFill/>
          </a:ln>
        </c:spPr>
        <c:crossAx val="104465152"/>
        <c:crosses val="autoZero"/>
        <c:crossBetween val="between"/>
      </c:valAx>
    </c:plotArea>
    <c:legend>
      <c:legendPos val="b"/>
      <c:layout>
        <c:manualLayout>
          <c:xMode val="edge"/>
          <c:yMode val="edge"/>
          <c:x val="0.26924256249084788"/>
          <c:y val="9.7954632282002768E-2"/>
          <c:w val="0.43576380205693171"/>
          <c:h val="8.3556236465210085E-2"/>
        </c:manualLayout>
      </c:layout>
      <c:txPr>
        <a:bodyPr/>
        <a:lstStyle/>
        <a:p>
          <a:pPr>
            <a:defRPr sz="2000"/>
          </a:pPr>
          <a:endParaRPr lang="es-MX"/>
        </a:p>
      </c:txPr>
    </c:legend>
    <c:plotVisOnly val="1"/>
    <c:dispBlanksAs val="gap"/>
  </c:chart>
  <c:spPr>
    <a:solidFill>
      <a:schemeClr val="tx1">
        <a:lumMod val="85000"/>
        <a:lumOff val="15000"/>
      </a:schemeClr>
    </a:solidFill>
  </c:spPr>
  <c:externalData r:id="rId2"/>
  <c:userShapes r:id="rId3"/>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s-MX"/>
  <c:style val="42"/>
  <c:clrMapOvr bg1="lt1" tx1="dk1" bg2="lt2" tx2="dk2" accent1="accent1" accent2="accent2" accent3="accent3" accent4="accent4" accent5="accent5" accent6="accent6" hlink="hlink" folHlink="folHlink"/>
  <c:chart>
    <c:title>
      <c:tx>
        <c:rich>
          <a:bodyPr/>
          <a:lstStyle/>
          <a:p>
            <a:pPr>
              <a:defRPr sz="2400"/>
            </a:pPr>
            <a:r>
              <a:rPr lang="en-US" sz="2400" dirty="0" err="1" smtClean="0">
                <a:solidFill>
                  <a:schemeClr val="tx1"/>
                </a:solidFill>
              </a:rPr>
              <a:t>SciELO</a:t>
            </a:r>
            <a:r>
              <a:rPr lang="en-US" sz="2400" dirty="0" smtClean="0">
                <a:solidFill>
                  <a:schemeClr val="tx1"/>
                </a:solidFill>
              </a:rPr>
              <a:t> </a:t>
            </a:r>
            <a:r>
              <a:rPr lang="en-US" sz="2400" dirty="0">
                <a:solidFill>
                  <a:schemeClr val="tx1"/>
                </a:solidFill>
              </a:rPr>
              <a:t>México</a:t>
            </a:r>
          </a:p>
        </c:rich>
      </c:tx>
      <c:layout>
        <c:manualLayout>
          <c:xMode val="edge"/>
          <c:yMode val="edge"/>
          <c:x val="0.26201856491576747"/>
          <c:y val="1.9300311183159925E-2"/>
        </c:manualLayout>
      </c:layout>
    </c:title>
    <c:plotArea>
      <c:layout>
        <c:manualLayout>
          <c:layoutTarget val="inner"/>
          <c:xMode val="edge"/>
          <c:yMode val="edge"/>
          <c:x val="0.19118778599750402"/>
          <c:y val="0.29654625050998284"/>
          <c:w val="0.69782681896594367"/>
          <c:h val="0.69012074700488135"/>
        </c:manualLayout>
      </c:layout>
      <c:pieChart>
        <c:varyColors val="1"/>
        <c:ser>
          <c:idx val="0"/>
          <c:order val="0"/>
          <c:tx>
            <c:v>Periodicidad por Área SciELO MX</c:v>
          </c:tx>
          <c:dLbls>
            <c:dLbl>
              <c:idx val="0"/>
              <c:layout>
                <c:manualLayout>
                  <c:x val="-0.10070899749189795"/>
                  <c:y val="0.15444396071649749"/>
                </c:manualLayout>
              </c:layout>
              <c:showCatName val="1"/>
              <c:extLst>
                <c:ext xmlns:c15="http://schemas.microsoft.com/office/drawing/2012/chart" uri="{CE6537A1-D6FC-4f65-9D91-7224C49458BB}">
                  <c15:layout/>
                </c:ext>
              </c:extLst>
            </c:dLbl>
            <c:dLbl>
              <c:idx val="1"/>
              <c:layout>
                <c:manualLayout>
                  <c:x val="-3.3553130697166152E-2"/>
                  <c:y val="5.6323352275590786E-2"/>
                </c:manualLayout>
              </c:layout>
              <c:showCatName val="1"/>
              <c:extLst>
                <c:ext xmlns:c15="http://schemas.microsoft.com/office/drawing/2012/chart" uri="{CE6537A1-D6FC-4f65-9D91-7224C49458BB}">
                  <c15:layout>
                    <c:manualLayout>
                      <c:w val="0.24319483013274368"/>
                      <c:h val="0.14486205601817595"/>
                    </c:manualLayout>
                  </c15:layout>
                </c:ext>
              </c:extLst>
            </c:dLbl>
            <c:dLbl>
              <c:idx val="2"/>
              <c:layout>
                <c:manualLayout>
                  <c:x val="-6.0193502714949013E-2"/>
                  <c:y val="5.3568210630811339E-2"/>
                </c:manualLayout>
              </c:layout>
              <c:spPr>
                <a:noFill/>
                <a:ln>
                  <a:noFill/>
                </a:ln>
                <a:effectLst/>
              </c:spPr>
              <c:txPr>
                <a:bodyPr/>
                <a:lstStyle/>
                <a:p>
                  <a:pPr>
                    <a:defRPr sz="1400" b="0">
                      <a:solidFill>
                        <a:schemeClr val="tx1"/>
                      </a:solidFill>
                      <a:effectLst>
                        <a:outerShdw blurRad="38100" dist="38100" dir="2700000" algn="tl">
                          <a:srgbClr val="000000">
                            <a:alpha val="43137"/>
                          </a:srgbClr>
                        </a:outerShdw>
                      </a:effectLst>
                    </a:defRPr>
                  </a:pPr>
                  <a:endParaRPr lang="es-MX"/>
                </a:p>
              </c:txPr>
              <c:showCatName val="1"/>
              <c:extLst>
                <c:ext xmlns:c15="http://schemas.microsoft.com/office/drawing/2012/chart" uri="{CE6537A1-D6FC-4f65-9D91-7224C49458BB}">
                  <c15:layout>
                    <c:manualLayout>
                      <c:w val="0.26804581039793568"/>
                      <c:h val="0.14486205601817595"/>
                    </c:manualLayout>
                  </c15:layout>
                </c:ext>
              </c:extLst>
            </c:dLbl>
            <c:dLbl>
              <c:idx val="3"/>
              <c:layout>
                <c:manualLayout>
                  <c:x val="-0.17763182682489659"/>
                  <c:y val="-0.15088896323545692"/>
                </c:manualLayout>
              </c:layout>
              <c:showCatName val="1"/>
              <c:extLst>
                <c:ext xmlns:c15="http://schemas.microsoft.com/office/drawing/2012/chart" uri="{CE6537A1-D6FC-4f65-9D91-7224C49458BB}">
                  <c15:layout>
                    <c:manualLayout>
                      <c:w val="0.23927543550038874"/>
                      <c:h val="0.14486205601817595"/>
                    </c:manualLayout>
                  </c15:layout>
                </c:ext>
              </c:extLst>
            </c:dLbl>
            <c:dLbl>
              <c:idx val="4"/>
              <c:layout>
                <c:manualLayout>
                  <c:x val="9.8460850452403298E-2"/>
                  <c:y val="-2.9067069799463256E-4"/>
                </c:manualLayout>
              </c:layout>
              <c:showCatName val="1"/>
              <c:extLst>
                <c:ext xmlns:c15="http://schemas.microsoft.com/office/drawing/2012/chart" uri="{CE6537A1-D6FC-4f65-9D91-7224C49458BB}">
                  <c15:layout/>
                </c:ext>
              </c:extLst>
            </c:dLbl>
            <c:dLbl>
              <c:idx val="5"/>
              <c:layout>
                <c:manualLayout>
                  <c:x val="0.22408292683303987"/>
                  <c:y val="2.8966298975647228E-2"/>
                </c:manualLayout>
              </c:layout>
              <c:showCatName val="1"/>
              <c:extLst>
                <c:ext xmlns:c15="http://schemas.microsoft.com/office/drawing/2012/chart" uri="{CE6537A1-D6FC-4f65-9D91-7224C49458BB}">
                  <c15:layout>
                    <c:manualLayout>
                      <c:w val="0.25857193625592451"/>
                      <c:h val="0.19078746839211869"/>
                    </c:manualLayout>
                  </c15:layout>
                </c:ext>
              </c:extLst>
            </c:dLbl>
            <c:dLbl>
              <c:idx val="6"/>
              <c:layout>
                <c:manualLayout>
                  <c:x val="-3.4489953297083542E-2"/>
                  <c:y val="1.1489582254321425E-2"/>
                </c:manualLayout>
              </c:layout>
              <c:tx>
                <c:rich>
                  <a:bodyPr/>
                  <a:lstStyle/>
                  <a:p>
                    <a:pPr>
                      <a:defRPr sz="1400" b="0">
                        <a:solidFill>
                          <a:schemeClr val="tx1"/>
                        </a:solidFill>
                        <a:effectLst>
                          <a:outerShdw blurRad="38100" dist="38100" dir="2700000" algn="tl">
                            <a:srgbClr val="000000">
                              <a:alpha val="43137"/>
                            </a:srgbClr>
                          </a:outerShdw>
                        </a:effectLst>
                      </a:defRPr>
                    </a:pPr>
                    <a:r>
                      <a:rPr lang="en-US" sz="1200" dirty="0" err="1"/>
                      <a:t>Ingenierías</a:t>
                    </a:r>
                    <a:endParaRPr lang="en-US" sz="1200" dirty="0"/>
                  </a:p>
                </c:rich>
              </c:tx>
              <c:spPr>
                <a:noFill/>
                <a:ln>
                  <a:noFill/>
                </a:ln>
                <a:effectLst/>
              </c:spPr>
              <c:showCatName val="1"/>
              <c:extLst>
                <c:ext xmlns:c15="http://schemas.microsoft.com/office/drawing/2012/chart" uri="{CE6537A1-D6FC-4f65-9D91-7224C49458BB}">
                  <c15:layout>
                    <c:manualLayout>
                      <c:w val="0.27037802155108515"/>
                      <c:h val="9.8936457674496797E-2"/>
                    </c:manualLayout>
                  </c15:layout>
                </c:ext>
              </c:extLst>
            </c:dLbl>
            <c:dLbl>
              <c:idx val="7"/>
              <c:layout>
                <c:manualLayout>
                  <c:x val="-1.9361252843080527E-3"/>
                  <c:y val="-3.1653908832800011E-2"/>
                </c:manualLayout>
              </c:layout>
              <c:spPr>
                <a:noFill/>
                <a:ln>
                  <a:noFill/>
                </a:ln>
                <a:effectLst/>
              </c:spPr>
              <c:txPr>
                <a:bodyPr/>
                <a:lstStyle/>
                <a:p>
                  <a:pPr>
                    <a:defRPr sz="1200" b="0">
                      <a:solidFill>
                        <a:schemeClr val="tx1"/>
                      </a:solidFill>
                      <a:effectLst>
                        <a:outerShdw blurRad="38100" dist="38100" dir="2700000" algn="tl">
                          <a:srgbClr val="000000">
                            <a:alpha val="43137"/>
                          </a:srgbClr>
                        </a:outerShdw>
                      </a:effectLst>
                    </a:defRPr>
                  </a:pPr>
                  <a:endParaRPr lang="es-MX"/>
                </a:p>
              </c:txPr>
              <c:showCatName val="1"/>
              <c:extLst>
                <c:ext xmlns:c15="http://schemas.microsoft.com/office/drawing/2012/chart" uri="{CE6537A1-D6FC-4f65-9D91-7224C49458BB}">
                  <c15:layout>
                    <c:manualLayout>
                      <c:w val="0.27442976036236932"/>
                      <c:h val="0.19078746839211869"/>
                    </c:manualLayout>
                  </c15:layout>
                </c:ext>
              </c:extLst>
            </c:dLbl>
            <c:spPr>
              <a:noFill/>
              <a:ln>
                <a:noFill/>
              </a:ln>
              <a:effectLst/>
            </c:spPr>
            <c:txPr>
              <a:bodyPr/>
              <a:lstStyle/>
              <a:p>
                <a:pPr>
                  <a:defRPr sz="1600" b="0">
                    <a:solidFill>
                      <a:schemeClr val="tx1"/>
                    </a:solidFill>
                    <a:effectLst>
                      <a:outerShdw blurRad="38100" dist="38100" dir="2700000" algn="tl">
                        <a:srgbClr val="000000">
                          <a:alpha val="43137"/>
                        </a:srgbClr>
                      </a:outerShdw>
                    </a:effectLst>
                  </a:defRPr>
                </a:pPr>
                <a:endParaRPr lang="es-MX"/>
              </a:p>
            </c:txPr>
            <c:showCatName val="1"/>
            <c:showLeaderLines val="1"/>
            <c:extLst>
              <c:ext xmlns:c15="http://schemas.microsoft.com/office/drawing/2012/chart" uri="{CE6537A1-D6FC-4f65-9D91-7224C49458BB}"/>
            </c:extLst>
          </c:dLbls>
          <c:cat>
            <c:strRef>
              <c:f>Graficas!$D$9:$D$16</c:f>
              <c:strCache>
                <c:ptCount val="8"/>
                <c:pt idx="0">
                  <c:v>Ciencias de la Salud</c:v>
                </c:pt>
                <c:pt idx="1">
                  <c:v>Ciencias Agrícolas</c:v>
                </c:pt>
                <c:pt idx="2">
                  <c:v>Ciencias Biológicas</c:v>
                </c:pt>
                <c:pt idx="3">
                  <c:v>Ciencias Humanas</c:v>
                </c:pt>
                <c:pt idx="4">
                  <c:v>Ciencias Exactas y de la Tierra</c:v>
                </c:pt>
                <c:pt idx="5">
                  <c:v>Ciencias Sociales Aplicadas</c:v>
                </c:pt>
                <c:pt idx="6">
                  <c:v>Ingenierías</c:v>
                </c:pt>
                <c:pt idx="7">
                  <c:v>Lingüistica, Letras y Artes</c:v>
                </c:pt>
              </c:strCache>
            </c:strRef>
          </c:cat>
          <c:val>
            <c:numRef>
              <c:f>Graficas!$E$9:$E$16</c:f>
              <c:numCache>
                <c:formatCode>General</c:formatCode>
                <c:ptCount val="8"/>
                <c:pt idx="0">
                  <c:v>10</c:v>
                </c:pt>
                <c:pt idx="1">
                  <c:v>6</c:v>
                </c:pt>
                <c:pt idx="2">
                  <c:v>14</c:v>
                </c:pt>
                <c:pt idx="3">
                  <c:v>29</c:v>
                </c:pt>
                <c:pt idx="4">
                  <c:v>11</c:v>
                </c:pt>
                <c:pt idx="5">
                  <c:v>37</c:v>
                </c:pt>
                <c:pt idx="6">
                  <c:v>6</c:v>
                </c:pt>
                <c:pt idx="7">
                  <c:v>2</c:v>
                </c:pt>
              </c:numCache>
            </c:numRef>
          </c:val>
        </c:ser>
        <c:dLbls>
          <c:showPercent val="1"/>
        </c:dLbls>
        <c:firstSliceAng val="0"/>
      </c:pieChart>
    </c:plotArea>
    <c:plotVisOnly val="1"/>
    <c:dispBlanksAs val="zero"/>
  </c:chart>
  <c:spPr>
    <a:noFill/>
  </c:spPr>
  <c:txPr>
    <a:bodyPr/>
    <a:lstStyle/>
    <a:p>
      <a:pPr>
        <a:defRPr>
          <a:latin typeface="Verdana" panose="020B0604030504040204" pitchFamily="34" charset="0"/>
          <a:ea typeface="Verdana" panose="020B0604030504040204" pitchFamily="34" charset="0"/>
          <a:cs typeface="Verdana" panose="020B0604030504040204" pitchFamily="34" charset="0"/>
        </a:defRPr>
      </a:pPr>
      <a:endParaRPr lang="es-MX"/>
    </a:p>
  </c:txPr>
  <c:externalData r:id="rId2"/>
</c:chartSpace>
</file>

<file path=ppt/charts/chart3.xml><?xml version="1.0" encoding="utf-8"?>
<c:chartSpace xmlns:c="http://schemas.openxmlformats.org/drawingml/2006/chart" xmlns:a="http://schemas.openxmlformats.org/drawingml/2006/main" xmlns:r="http://schemas.openxmlformats.org/officeDocument/2006/relationships">
  <c:lang val="es-MX"/>
  <c:style val="42"/>
  <c:clrMapOvr bg1="lt1" tx1="dk1" bg2="lt2" tx2="dk2" accent1="accent1" accent2="accent2" accent3="accent3" accent4="accent4" accent5="accent5" accent6="accent6" hlink="hlink" folHlink="folHlink"/>
  <c:chart>
    <c:title>
      <c:tx>
        <c:rich>
          <a:bodyPr/>
          <a:lstStyle/>
          <a:p>
            <a:pPr>
              <a:defRPr sz="2800"/>
            </a:pPr>
            <a:r>
              <a:rPr lang="es-MX" sz="2800" dirty="0"/>
              <a:t>Físico, Matemáticas y Ciencias de la Tierra</a:t>
            </a:r>
          </a:p>
        </c:rich>
      </c:tx>
      <c:layout>
        <c:manualLayout>
          <c:xMode val="edge"/>
          <c:yMode val="edge"/>
          <c:x val="0.24112376968503932"/>
          <c:y val="4.4616147033910834E-2"/>
        </c:manualLayout>
      </c:layout>
    </c:title>
    <c:view3D>
      <c:rAngAx val="1"/>
    </c:view3D>
    <c:plotArea>
      <c:layout>
        <c:manualLayout>
          <c:layoutTarget val="inner"/>
          <c:xMode val="edge"/>
          <c:yMode val="edge"/>
          <c:x val="4.3449915035541874E-2"/>
          <c:y val="0.27931122246082885"/>
          <c:w val="0.93416463550660578"/>
          <c:h val="0.6106996473925641"/>
        </c:manualLayout>
      </c:layout>
      <c:bar3DChart>
        <c:barDir val="col"/>
        <c:grouping val="stacked"/>
        <c:ser>
          <c:idx val="0"/>
          <c:order val="0"/>
          <c:tx>
            <c:v>Documentos</c:v>
          </c:tx>
          <c:spPr>
            <a:solidFill>
              <a:schemeClr val="bg1">
                <a:lumMod val="50000"/>
              </a:schemeClr>
            </a:solidFill>
          </c:spPr>
          <c:cat>
            <c:strRef>
              <c:f>Fisicomatematicas!$E$47:$E$53</c:f>
              <c:strCache>
                <c:ptCount val="7"/>
                <c:pt idx="0">
                  <c:v>Revista mexicana de ciencias geológicas</c:v>
                </c:pt>
                <c:pt idx="1">
                  <c:v>Revista mexicana de física</c:v>
                </c:pt>
                <c:pt idx="2">
                  <c:v>Revista mexicana de astronomía y astrofísica</c:v>
                </c:pt>
                <c:pt idx="3">
                  <c:v>Ciencias marinas</c:v>
                </c:pt>
                <c:pt idx="4">
                  <c:v>Atmósfera</c:v>
                </c:pt>
                <c:pt idx="5">
                  <c:v>Geofísica internacional</c:v>
                </c:pt>
                <c:pt idx="6">
                  <c:v>Tecnología y Ciencias del Agua</c:v>
                </c:pt>
              </c:strCache>
            </c:strRef>
          </c:cat>
          <c:val>
            <c:numRef>
              <c:f>Fisicomatematicas!$F$47:$F$53</c:f>
              <c:numCache>
                <c:formatCode>General</c:formatCode>
                <c:ptCount val="7"/>
                <c:pt idx="0">
                  <c:v>287</c:v>
                </c:pt>
                <c:pt idx="1">
                  <c:v>786</c:v>
                </c:pt>
                <c:pt idx="2">
                  <c:v>185</c:v>
                </c:pt>
                <c:pt idx="3">
                  <c:v>226</c:v>
                </c:pt>
                <c:pt idx="4">
                  <c:v>164</c:v>
                </c:pt>
                <c:pt idx="5">
                  <c:v>181</c:v>
                </c:pt>
                <c:pt idx="6">
                  <c:v>194</c:v>
                </c:pt>
              </c:numCache>
            </c:numRef>
          </c:val>
        </c:ser>
        <c:ser>
          <c:idx val="1"/>
          <c:order val="1"/>
          <c:tx>
            <c:v>Citas</c:v>
          </c:tx>
          <c:spPr>
            <a:solidFill>
              <a:srgbClr val="FFC000"/>
            </a:solidFill>
          </c:spPr>
          <c:cat>
            <c:strRef>
              <c:f>Fisicomatematicas!$E$47:$E$53</c:f>
              <c:strCache>
                <c:ptCount val="7"/>
                <c:pt idx="0">
                  <c:v>Revista mexicana de ciencias geológicas</c:v>
                </c:pt>
                <c:pt idx="1">
                  <c:v>Revista mexicana de física</c:v>
                </c:pt>
                <c:pt idx="2">
                  <c:v>Revista mexicana de astronomía y astrofísica</c:v>
                </c:pt>
                <c:pt idx="3">
                  <c:v>Ciencias marinas</c:v>
                </c:pt>
                <c:pt idx="4">
                  <c:v>Atmósfera</c:v>
                </c:pt>
                <c:pt idx="5">
                  <c:v>Geofísica internacional</c:v>
                </c:pt>
                <c:pt idx="6">
                  <c:v>Tecnología y Ciencias del Agua</c:v>
                </c:pt>
              </c:strCache>
            </c:strRef>
          </c:cat>
          <c:val>
            <c:numRef>
              <c:f>Fisicomatematicas!$G$47:$G$53</c:f>
              <c:numCache>
                <c:formatCode>General</c:formatCode>
                <c:ptCount val="7"/>
                <c:pt idx="0">
                  <c:v>872</c:v>
                </c:pt>
                <c:pt idx="1">
                  <c:v>664</c:v>
                </c:pt>
                <c:pt idx="2">
                  <c:v>505</c:v>
                </c:pt>
                <c:pt idx="3">
                  <c:v>463</c:v>
                </c:pt>
                <c:pt idx="4">
                  <c:v>337</c:v>
                </c:pt>
                <c:pt idx="5">
                  <c:v>290</c:v>
                </c:pt>
                <c:pt idx="6">
                  <c:v>31</c:v>
                </c:pt>
              </c:numCache>
            </c:numRef>
          </c:val>
        </c:ser>
        <c:gapWidth val="75"/>
        <c:shape val="cylinder"/>
        <c:axId val="145827712"/>
        <c:axId val="145829248"/>
        <c:axId val="0"/>
      </c:bar3DChart>
      <c:catAx>
        <c:axId val="145827712"/>
        <c:scaling>
          <c:orientation val="minMax"/>
        </c:scaling>
        <c:axPos val="b"/>
        <c:numFmt formatCode="General" sourceLinked="0"/>
        <c:majorTickMark val="none"/>
        <c:tickLblPos val="nextTo"/>
        <c:txPr>
          <a:bodyPr rot="0"/>
          <a:lstStyle/>
          <a:p>
            <a:pPr>
              <a:defRPr sz="1600"/>
            </a:pPr>
            <a:endParaRPr lang="es-MX"/>
          </a:p>
        </c:txPr>
        <c:crossAx val="145829248"/>
        <c:crosses val="autoZero"/>
        <c:auto val="1"/>
        <c:lblAlgn val="ctr"/>
        <c:lblOffset val="100"/>
      </c:catAx>
      <c:valAx>
        <c:axId val="145829248"/>
        <c:scaling>
          <c:orientation val="minMax"/>
        </c:scaling>
        <c:axPos val="l"/>
        <c:majorGridlines/>
        <c:numFmt formatCode="General" sourceLinked="1"/>
        <c:majorTickMark val="none"/>
        <c:tickLblPos val="nextTo"/>
        <c:spPr>
          <a:ln w="9525">
            <a:noFill/>
          </a:ln>
        </c:spPr>
        <c:crossAx val="145827712"/>
        <c:crosses val="autoZero"/>
        <c:crossBetween val="between"/>
      </c:valAx>
    </c:plotArea>
    <c:legend>
      <c:legendPos val="b"/>
      <c:layout>
        <c:manualLayout>
          <c:xMode val="edge"/>
          <c:yMode val="edge"/>
          <c:x val="0.28477429261789838"/>
          <c:y val="0.17242126693691343"/>
          <c:w val="0.37334762983324538"/>
          <c:h val="7.4907443959462555E-2"/>
        </c:manualLayout>
      </c:layout>
      <c:txPr>
        <a:bodyPr/>
        <a:lstStyle/>
        <a:p>
          <a:pPr>
            <a:defRPr sz="2400"/>
          </a:pPr>
          <a:endParaRPr lang="es-MX"/>
        </a:p>
      </c:txPr>
    </c:legend>
    <c:plotVisOnly val="1"/>
    <c:dispBlanksAs val="gap"/>
  </c:chart>
  <c:spPr>
    <a:solidFill>
      <a:schemeClr val="tx1">
        <a:lumMod val="85000"/>
        <a:lumOff val="15000"/>
      </a:schemeClr>
    </a:solidFill>
  </c:spPr>
  <c:externalData r:id="rId2"/>
  <c:userShapes r:id="rId3"/>
</c:chartSpace>
</file>

<file path=ppt/charts/chart4.xml><?xml version="1.0" encoding="utf-8"?>
<c:chartSpace xmlns:c="http://schemas.openxmlformats.org/drawingml/2006/chart" xmlns:a="http://schemas.openxmlformats.org/drawingml/2006/main" xmlns:r="http://schemas.openxmlformats.org/officeDocument/2006/relationships">
  <c:lang val="es-MX"/>
  <c:style val="42"/>
  <c:clrMapOvr bg1="lt1" tx1="dk1" bg2="lt2" tx2="dk2" accent1="accent1" accent2="accent2" accent3="accent3" accent4="accent4" accent5="accent5" accent6="accent6" hlink="hlink" folHlink="folHlink"/>
  <c:chart>
    <c:title>
      <c:tx>
        <c:rich>
          <a:bodyPr/>
          <a:lstStyle/>
          <a:p>
            <a:pPr>
              <a:defRPr sz="2800"/>
            </a:pPr>
            <a:r>
              <a:rPr lang="es-MX" sz="2800"/>
              <a:t>Físico, Matemáticas y Ciencias de la Tierra</a:t>
            </a:r>
          </a:p>
        </c:rich>
      </c:tx>
      <c:layout/>
    </c:title>
    <c:view3D>
      <c:rAngAx val="1"/>
    </c:view3D>
    <c:sideWall>
      <c:spPr>
        <a:solidFill>
          <a:schemeClr val="tx1">
            <a:lumMod val="85000"/>
            <a:lumOff val="15000"/>
          </a:schemeClr>
        </a:solidFill>
      </c:spPr>
    </c:sideWall>
    <c:backWall>
      <c:spPr>
        <a:solidFill>
          <a:schemeClr val="tx1">
            <a:lumMod val="85000"/>
            <a:lumOff val="15000"/>
          </a:schemeClr>
        </a:solidFill>
      </c:spPr>
    </c:backWall>
    <c:plotArea>
      <c:layout>
        <c:manualLayout>
          <c:layoutTarget val="inner"/>
          <c:xMode val="edge"/>
          <c:yMode val="edge"/>
          <c:x val="0.11398997214412915"/>
          <c:y val="0.25188907046996573"/>
          <c:w val="0.93268122064141312"/>
          <c:h val="0.38294220769573706"/>
        </c:manualLayout>
      </c:layout>
      <c:bar3DChart>
        <c:barDir val="col"/>
        <c:grouping val="stacked"/>
        <c:ser>
          <c:idx val="0"/>
          <c:order val="0"/>
          <c:tx>
            <c:strRef>
              <c:f>'Físico Matemáticas y C'!$C$81</c:f>
              <c:strCache>
                <c:ptCount val="1"/>
                <c:pt idx="0">
                  <c:v>Artículos</c:v>
                </c:pt>
              </c:strCache>
            </c:strRef>
          </c:tx>
          <c:cat>
            <c:strRef>
              <c:f>'Físico Matemáticas y C'!$B$82:$B$91</c:f>
              <c:strCache>
                <c:ptCount val="10"/>
                <c:pt idx="0">
                  <c:v>Revista mexicana de ciencias geológicas</c:v>
                </c:pt>
                <c:pt idx="1">
                  <c:v>Revista mexicana de física</c:v>
                </c:pt>
                <c:pt idx="2">
                  <c:v>Ciencias marinas</c:v>
                </c:pt>
                <c:pt idx="3">
                  <c:v>Boletín de la Sociedad Geológica Mexicana</c:v>
                </c:pt>
                <c:pt idx="4">
                  <c:v>Atmósfera</c:v>
                </c:pt>
                <c:pt idx="5">
                  <c:v>Geofísica internacional</c:v>
                </c:pt>
                <c:pt idx="6">
                  <c:v>Investigaciones geográficas</c:v>
                </c:pt>
                <c:pt idx="7">
                  <c:v>Revista mexicana de física E</c:v>
                </c:pt>
                <c:pt idx="8">
                  <c:v>Superficies y vacío</c:v>
                </c:pt>
                <c:pt idx="9">
                  <c:v>**Revista mexicana de astronomía y astrofísica</c:v>
                </c:pt>
              </c:strCache>
            </c:strRef>
          </c:cat>
          <c:val>
            <c:numRef>
              <c:f>'Físico Matemáticas y C'!$C$82:$C$91</c:f>
              <c:numCache>
                <c:formatCode>General</c:formatCode>
                <c:ptCount val="10"/>
                <c:pt idx="0">
                  <c:v>274</c:v>
                </c:pt>
                <c:pt idx="1">
                  <c:v>539</c:v>
                </c:pt>
                <c:pt idx="2">
                  <c:v>191</c:v>
                </c:pt>
                <c:pt idx="3">
                  <c:v>202</c:v>
                </c:pt>
                <c:pt idx="4">
                  <c:v>157</c:v>
                </c:pt>
                <c:pt idx="5">
                  <c:v>180</c:v>
                </c:pt>
                <c:pt idx="6">
                  <c:v>145</c:v>
                </c:pt>
                <c:pt idx="7">
                  <c:v>152</c:v>
                </c:pt>
                <c:pt idx="8">
                  <c:v>147</c:v>
                </c:pt>
                <c:pt idx="9">
                  <c:v>177</c:v>
                </c:pt>
              </c:numCache>
            </c:numRef>
          </c:val>
        </c:ser>
        <c:ser>
          <c:idx val="1"/>
          <c:order val="1"/>
          <c:tx>
            <c:strRef>
              <c:f>'Físico Matemáticas y C'!$D$81</c:f>
              <c:strCache>
                <c:ptCount val="1"/>
                <c:pt idx="0">
                  <c:v>Citas recibidas</c:v>
                </c:pt>
              </c:strCache>
            </c:strRef>
          </c:tx>
          <c:spPr>
            <a:solidFill>
              <a:srgbClr val="FF0000"/>
            </a:solidFill>
          </c:spPr>
          <c:cat>
            <c:strRef>
              <c:f>'Físico Matemáticas y C'!$B$82:$B$91</c:f>
              <c:strCache>
                <c:ptCount val="10"/>
                <c:pt idx="0">
                  <c:v>Revista mexicana de ciencias geológicas</c:v>
                </c:pt>
                <c:pt idx="1">
                  <c:v>Revista mexicana de física</c:v>
                </c:pt>
                <c:pt idx="2">
                  <c:v>Ciencias marinas</c:v>
                </c:pt>
                <c:pt idx="3">
                  <c:v>Boletín de la Sociedad Geológica Mexicana</c:v>
                </c:pt>
                <c:pt idx="4">
                  <c:v>Atmósfera</c:v>
                </c:pt>
                <c:pt idx="5">
                  <c:v>Geofísica internacional</c:v>
                </c:pt>
                <c:pt idx="6">
                  <c:v>Investigaciones geográficas</c:v>
                </c:pt>
                <c:pt idx="7">
                  <c:v>Revista mexicana de física E</c:v>
                </c:pt>
                <c:pt idx="8">
                  <c:v>Superficies y vacío</c:v>
                </c:pt>
                <c:pt idx="9">
                  <c:v>**Revista mexicana de astronomía y astrofísica</c:v>
                </c:pt>
              </c:strCache>
            </c:strRef>
          </c:cat>
          <c:val>
            <c:numRef>
              <c:f>'Físico Matemáticas y C'!$D$82:$D$91</c:f>
              <c:numCache>
                <c:formatCode>General</c:formatCode>
                <c:ptCount val="10"/>
                <c:pt idx="0">
                  <c:v>257</c:v>
                </c:pt>
                <c:pt idx="1">
                  <c:v>132</c:v>
                </c:pt>
                <c:pt idx="2">
                  <c:v>121</c:v>
                </c:pt>
                <c:pt idx="3">
                  <c:v>90</c:v>
                </c:pt>
                <c:pt idx="4">
                  <c:v>71</c:v>
                </c:pt>
                <c:pt idx="5">
                  <c:v>66</c:v>
                </c:pt>
                <c:pt idx="6">
                  <c:v>50</c:v>
                </c:pt>
                <c:pt idx="7">
                  <c:v>26</c:v>
                </c:pt>
                <c:pt idx="8">
                  <c:v>15</c:v>
                </c:pt>
                <c:pt idx="9">
                  <c:v>1</c:v>
                </c:pt>
              </c:numCache>
            </c:numRef>
          </c:val>
        </c:ser>
        <c:ser>
          <c:idx val="2"/>
          <c:order val="2"/>
          <c:tx>
            <c:strRef>
              <c:f>'Físico Matemáticas y C'!$E$81</c:f>
              <c:strCache>
                <c:ptCount val="1"/>
                <c:pt idx="0">
                  <c:v>Autocitas</c:v>
                </c:pt>
              </c:strCache>
            </c:strRef>
          </c:tx>
          <c:spPr>
            <a:solidFill>
              <a:srgbClr val="92D050"/>
            </a:solidFill>
          </c:spPr>
          <c:cat>
            <c:strRef>
              <c:f>'Físico Matemáticas y C'!$B$82:$B$91</c:f>
              <c:strCache>
                <c:ptCount val="10"/>
                <c:pt idx="0">
                  <c:v>Revista mexicana de ciencias geológicas</c:v>
                </c:pt>
                <c:pt idx="1">
                  <c:v>Revista mexicana de física</c:v>
                </c:pt>
                <c:pt idx="2">
                  <c:v>Ciencias marinas</c:v>
                </c:pt>
                <c:pt idx="3">
                  <c:v>Boletín de la Sociedad Geológica Mexicana</c:v>
                </c:pt>
                <c:pt idx="4">
                  <c:v>Atmósfera</c:v>
                </c:pt>
                <c:pt idx="5">
                  <c:v>Geofísica internacional</c:v>
                </c:pt>
                <c:pt idx="6">
                  <c:v>Investigaciones geográficas</c:v>
                </c:pt>
                <c:pt idx="7">
                  <c:v>Revista mexicana de física E</c:v>
                </c:pt>
                <c:pt idx="8">
                  <c:v>Superficies y vacío</c:v>
                </c:pt>
                <c:pt idx="9">
                  <c:v>**Revista mexicana de astronomía y astrofísica</c:v>
                </c:pt>
              </c:strCache>
            </c:strRef>
          </c:cat>
          <c:val>
            <c:numRef>
              <c:f>'Físico Matemáticas y C'!$E$82:$E$91</c:f>
              <c:numCache>
                <c:formatCode>General</c:formatCode>
                <c:ptCount val="10"/>
                <c:pt idx="0">
                  <c:v>167</c:v>
                </c:pt>
                <c:pt idx="1">
                  <c:v>98</c:v>
                </c:pt>
                <c:pt idx="2">
                  <c:v>61</c:v>
                </c:pt>
                <c:pt idx="3">
                  <c:v>34</c:v>
                </c:pt>
                <c:pt idx="4">
                  <c:v>33</c:v>
                </c:pt>
                <c:pt idx="5">
                  <c:v>30</c:v>
                </c:pt>
                <c:pt idx="6">
                  <c:v>11</c:v>
                </c:pt>
                <c:pt idx="7">
                  <c:v>19</c:v>
                </c:pt>
                <c:pt idx="8">
                  <c:v>6</c:v>
                </c:pt>
                <c:pt idx="9">
                  <c:v>0</c:v>
                </c:pt>
              </c:numCache>
            </c:numRef>
          </c:val>
        </c:ser>
        <c:gapWidth val="75"/>
        <c:shape val="cylinder"/>
        <c:axId val="100210944"/>
        <c:axId val="100229120"/>
        <c:axId val="0"/>
      </c:bar3DChart>
      <c:catAx>
        <c:axId val="100210944"/>
        <c:scaling>
          <c:orientation val="minMax"/>
        </c:scaling>
        <c:axPos val="b"/>
        <c:numFmt formatCode="General" sourceLinked="0"/>
        <c:majorTickMark val="none"/>
        <c:tickLblPos val="nextTo"/>
        <c:txPr>
          <a:bodyPr/>
          <a:lstStyle/>
          <a:p>
            <a:pPr>
              <a:defRPr sz="1000"/>
            </a:pPr>
            <a:endParaRPr lang="es-MX"/>
          </a:p>
        </c:txPr>
        <c:crossAx val="100229120"/>
        <c:crosses val="autoZero"/>
        <c:auto val="1"/>
        <c:lblAlgn val="ctr"/>
        <c:lblOffset val="100"/>
      </c:catAx>
      <c:valAx>
        <c:axId val="100229120"/>
        <c:scaling>
          <c:orientation val="minMax"/>
        </c:scaling>
        <c:axPos val="l"/>
        <c:majorGridlines/>
        <c:numFmt formatCode="General" sourceLinked="1"/>
        <c:majorTickMark val="none"/>
        <c:tickLblPos val="nextTo"/>
        <c:spPr>
          <a:ln w="9525">
            <a:noFill/>
          </a:ln>
        </c:spPr>
        <c:crossAx val="100210944"/>
        <c:crosses val="autoZero"/>
        <c:crossBetween val="between"/>
      </c:valAx>
    </c:plotArea>
    <c:legend>
      <c:legendPos val="b"/>
      <c:layout>
        <c:manualLayout>
          <c:xMode val="edge"/>
          <c:yMode val="edge"/>
          <c:x val="0.28014918440341724"/>
          <c:y val="0.1130488783241715"/>
          <c:w val="0.43576380205693171"/>
          <c:h val="8.3556236465210085E-2"/>
        </c:manualLayout>
      </c:layout>
      <c:txPr>
        <a:bodyPr/>
        <a:lstStyle/>
        <a:p>
          <a:pPr>
            <a:defRPr sz="2000"/>
          </a:pPr>
          <a:endParaRPr lang="es-MX"/>
        </a:p>
      </c:txPr>
    </c:legend>
    <c:plotVisOnly val="1"/>
    <c:dispBlanksAs val="gap"/>
  </c:chart>
  <c:spPr>
    <a:solidFill>
      <a:schemeClr val="tx1">
        <a:lumMod val="85000"/>
        <a:lumOff val="15000"/>
      </a:schemeClr>
    </a:solidFill>
  </c:spPr>
  <c:externalData r:id="rId2"/>
  <c:userShapes r:id="rId3"/>
</c:chartSpace>
</file>

<file path=ppt/charts/chart5.xml><?xml version="1.0" encoding="utf-8"?>
<c:chartSpace xmlns:c="http://schemas.openxmlformats.org/drawingml/2006/chart" xmlns:a="http://schemas.openxmlformats.org/drawingml/2006/main" xmlns:r="http://schemas.openxmlformats.org/officeDocument/2006/relationships">
  <c:date1904 val="1"/>
  <c:lang val="es-MX"/>
  <c:style val="42"/>
  <c:clrMapOvr bg1="lt1" tx1="dk1" bg2="lt2" tx2="dk2" accent1="accent1" accent2="accent2" accent3="accent3" accent4="accent4" accent5="accent5" accent6="accent6" hlink="hlink" folHlink="folHlink"/>
  <c:chart>
    <c:title>
      <c:tx>
        <c:rich>
          <a:bodyPr/>
          <a:lstStyle/>
          <a:p>
            <a:pPr>
              <a:defRPr sz="2800"/>
            </a:pPr>
            <a:r>
              <a:rPr lang="es-MX" sz="2800"/>
              <a:t>Biología y química</a:t>
            </a:r>
          </a:p>
        </c:rich>
      </c:tx>
      <c:layout/>
    </c:title>
    <c:view3D>
      <c:rAngAx val="1"/>
    </c:view3D>
    <c:plotArea>
      <c:layout>
        <c:manualLayout>
          <c:layoutTarget val="inner"/>
          <c:xMode val="edge"/>
          <c:yMode val="edge"/>
          <c:x val="4.8945347388004781E-2"/>
          <c:y val="0.24580007043105809"/>
          <c:w val="0.9258379496735667"/>
          <c:h val="0.63069056105526478"/>
        </c:manualLayout>
      </c:layout>
      <c:bar3DChart>
        <c:barDir val="col"/>
        <c:grouping val="stacked"/>
        <c:ser>
          <c:idx val="0"/>
          <c:order val="0"/>
          <c:tx>
            <c:v>Documentos</c:v>
          </c:tx>
          <c:spPr>
            <a:solidFill>
              <a:schemeClr val="bg1">
                <a:lumMod val="50000"/>
              </a:schemeClr>
            </a:solidFill>
          </c:spPr>
          <c:cat>
            <c:strRef>
              <c:f>Biologiayquimica!$E$38:$E$43</c:f>
              <c:strCache>
                <c:ptCount val="6"/>
                <c:pt idx="0">
                  <c:v>Revista mexicana de biodiversidad</c:v>
                </c:pt>
                <c:pt idx="1">
                  <c:v>Journal of the Mexican Chemical Society</c:v>
                </c:pt>
                <c:pt idx="2">
                  <c:v>Hidrobiológica</c:v>
                </c:pt>
                <c:pt idx="3">
                  <c:v>Revista internacional de contaminación ambiental </c:v>
                </c:pt>
                <c:pt idx="4">
                  <c:v>Acta botánica mexicana</c:v>
                </c:pt>
                <c:pt idx="5">
                  <c:v>Botanical Sciences</c:v>
                </c:pt>
              </c:strCache>
            </c:strRef>
          </c:cat>
          <c:val>
            <c:numRef>
              <c:f>Biologiayquimica!$F$38:$F$43</c:f>
              <c:numCache>
                <c:formatCode>General</c:formatCode>
                <c:ptCount val="6"/>
                <c:pt idx="0">
                  <c:v>678</c:v>
                </c:pt>
                <c:pt idx="1">
                  <c:v>279</c:v>
                </c:pt>
                <c:pt idx="2">
                  <c:v>216</c:v>
                </c:pt>
                <c:pt idx="3">
                  <c:v>170</c:v>
                </c:pt>
                <c:pt idx="4">
                  <c:v>170</c:v>
                </c:pt>
                <c:pt idx="5">
                  <c:v>81</c:v>
                </c:pt>
              </c:numCache>
            </c:numRef>
          </c:val>
        </c:ser>
        <c:ser>
          <c:idx val="1"/>
          <c:order val="1"/>
          <c:tx>
            <c:v>Citas</c:v>
          </c:tx>
          <c:spPr>
            <a:solidFill>
              <a:srgbClr val="FFC000"/>
            </a:solidFill>
          </c:spPr>
          <c:cat>
            <c:strRef>
              <c:f>Biologiayquimica!$E$38:$E$43</c:f>
              <c:strCache>
                <c:ptCount val="6"/>
                <c:pt idx="0">
                  <c:v>Revista mexicana de biodiversidad</c:v>
                </c:pt>
                <c:pt idx="1">
                  <c:v>Journal of the Mexican Chemical Society</c:v>
                </c:pt>
                <c:pt idx="2">
                  <c:v>Hidrobiológica</c:v>
                </c:pt>
                <c:pt idx="3">
                  <c:v>Revista internacional de contaminación ambiental </c:v>
                </c:pt>
                <c:pt idx="4">
                  <c:v>Acta botánica mexicana</c:v>
                </c:pt>
                <c:pt idx="5">
                  <c:v>Botanical Sciences</c:v>
                </c:pt>
              </c:strCache>
            </c:strRef>
          </c:cat>
          <c:val>
            <c:numRef>
              <c:f>Biologiayquimica!$G$38:$G$43</c:f>
              <c:numCache>
                <c:formatCode>General</c:formatCode>
                <c:ptCount val="6"/>
                <c:pt idx="0">
                  <c:v>852</c:v>
                </c:pt>
                <c:pt idx="1">
                  <c:v>446</c:v>
                </c:pt>
                <c:pt idx="2">
                  <c:v>226</c:v>
                </c:pt>
                <c:pt idx="3">
                  <c:v>151</c:v>
                </c:pt>
                <c:pt idx="4">
                  <c:v>144</c:v>
                </c:pt>
                <c:pt idx="5">
                  <c:v>30</c:v>
                </c:pt>
              </c:numCache>
            </c:numRef>
          </c:val>
        </c:ser>
        <c:gapWidth val="75"/>
        <c:shape val="cylinder"/>
        <c:axId val="146162816"/>
        <c:axId val="146164352"/>
        <c:axId val="0"/>
      </c:bar3DChart>
      <c:catAx>
        <c:axId val="146162816"/>
        <c:scaling>
          <c:orientation val="minMax"/>
        </c:scaling>
        <c:axPos val="b"/>
        <c:numFmt formatCode="General" sourceLinked="0"/>
        <c:majorTickMark val="none"/>
        <c:tickLblPos val="nextTo"/>
        <c:txPr>
          <a:bodyPr/>
          <a:lstStyle/>
          <a:p>
            <a:pPr>
              <a:defRPr sz="1400"/>
            </a:pPr>
            <a:endParaRPr lang="es-MX"/>
          </a:p>
        </c:txPr>
        <c:crossAx val="146164352"/>
        <c:crosses val="autoZero"/>
        <c:auto val="1"/>
        <c:lblAlgn val="ctr"/>
        <c:lblOffset val="100"/>
      </c:catAx>
      <c:valAx>
        <c:axId val="146164352"/>
        <c:scaling>
          <c:orientation val="minMax"/>
        </c:scaling>
        <c:axPos val="l"/>
        <c:majorGridlines/>
        <c:numFmt formatCode="General" sourceLinked="1"/>
        <c:majorTickMark val="none"/>
        <c:tickLblPos val="nextTo"/>
        <c:spPr>
          <a:ln w="9525">
            <a:noFill/>
          </a:ln>
        </c:spPr>
        <c:crossAx val="146162816"/>
        <c:crosses val="autoZero"/>
        <c:crossBetween val="between"/>
      </c:valAx>
    </c:plotArea>
    <c:legend>
      <c:legendPos val="b"/>
      <c:layout>
        <c:manualLayout>
          <c:xMode val="edge"/>
          <c:yMode val="edge"/>
          <c:x val="0.32860249134431463"/>
          <c:y val="0.1325818925126527"/>
          <c:w val="0.33381662055764477"/>
          <c:h val="6.6215886662414056E-2"/>
        </c:manualLayout>
      </c:layout>
      <c:txPr>
        <a:bodyPr/>
        <a:lstStyle/>
        <a:p>
          <a:pPr>
            <a:defRPr sz="2400"/>
          </a:pPr>
          <a:endParaRPr lang="es-MX"/>
        </a:p>
      </c:txPr>
    </c:legend>
    <c:plotVisOnly val="1"/>
    <c:dispBlanksAs val="gap"/>
  </c:chart>
  <c:spPr>
    <a:solidFill>
      <a:schemeClr val="tx1">
        <a:lumMod val="85000"/>
        <a:lumOff val="15000"/>
      </a:schemeClr>
    </a:solidFill>
  </c:spPr>
  <c:externalData r:id="rId2"/>
  <c:userShapes r:id="rId3"/>
</c:chartSpace>
</file>

<file path=ppt/charts/chart6.xml><?xml version="1.0" encoding="utf-8"?>
<c:chartSpace xmlns:c="http://schemas.openxmlformats.org/drawingml/2006/chart" xmlns:a="http://schemas.openxmlformats.org/drawingml/2006/main" xmlns:r="http://schemas.openxmlformats.org/officeDocument/2006/relationships">
  <c:lang val="es-MX"/>
  <c:style val="42"/>
  <c:clrMapOvr bg1="lt1" tx1="dk1" bg2="lt2" tx2="dk2" accent1="accent1" accent2="accent2" accent3="accent3" accent4="accent4" accent5="accent5" accent6="accent6" hlink="hlink" folHlink="folHlink"/>
  <c:chart>
    <c:title>
      <c:tx>
        <c:rich>
          <a:bodyPr/>
          <a:lstStyle/>
          <a:p>
            <a:pPr>
              <a:defRPr sz="2800"/>
            </a:pPr>
            <a:r>
              <a:rPr lang="es-MX" sz="2800" dirty="0"/>
              <a:t>Biología y química</a:t>
            </a:r>
          </a:p>
        </c:rich>
      </c:tx>
      <c:layout/>
    </c:title>
    <c:view3D>
      <c:rAngAx val="1"/>
    </c:view3D>
    <c:sideWall>
      <c:spPr>
        <a:solidFill>
          <a:schemeClr val="tx1">
            <a:lumMod val="85000"/>
            <a:lumOff val="15000"/>
          </a:schemeClr>
        </a:solidFill>
      </c:spPr>
    </c:sideWall>
    <c:backWall>
      <c:spPr>
        <a:solidFill>
          <a:schemeClr val="tx1">
            <a:lumMod val="85000"/>
            <a:lumOff val="15000"/>
          </a:schemeClr>
        </a:solidFill>
      </c:spPr>
    </c:backWall>
    <c:plotArea>
      <c:layout>
        <c:manualLayout>
          <c:layoutTarget val="inner"/>
          <c:xMode val="edge"/>
          <c:yMode val="edge"/>
          <c:x val="5.4443242877902073E-2"/>
          <c:y val="1.3683697575134799E-2"/>
          <c:w val="0.93268122064141312"/>
          <c:h val="0.63362500926936405"/>
        </c:manualLayout>
      </c:layout>
      <c:bar3DChart>
        <c:barDir val="col"/>
        <c:grouping val="stacked"/>
        <c:ser>
          <c:idx val="0"/>
          <c:order val="0"/>
          <c:tx>
            <c:strRef>
              <c:f>'Biología y química'!$C$86</c:f>
              <c:strCache>
                <c:ptCount val="1"/>
                <c:pt idx="0">
                  <c:v>Artículos</c:v>
                </c:pt>
              </c:strCache>
            </c:strRef>
          </c:tx>
          <c:cat>
            <c:strRef>
              <c:f>'Biología y química'!$B$87:$B$97</c:f>
              <c:strCache>
                <c:ptCount val="11"/>
                <c:pt idx="0">
                  <c:v>Revista mexicana de biodiversidad</c:v>
                </c:pt>
                <c:pt idx="1">
                  <c:v>Acta botánica mexicana</c:v>
                </c:pt>
                <c:pt idx="2">
                  <c:v>Hidrobiológica</c:v>
                </c:pt>
                <c:pt idx="3">
                  <c:v>Acta zoológica mexicana</c:v>
                </c:pt>
                <c:pt idx="4">
                  <c:v>Boletín de la Sociedad Botánica de México
(cambio de título a Botanical Sciences)</c:v>
                </c:pt>
                <c:pt idx="5">
                  <c:v>Revista internacional de contaminación ambiental</c:v>
                </c:pt>
                <c:pt idx="6">
                  <c:v>Revista mexicana de micología</c:v>
                </c:pt>
                <c:pt idx="7">
                  <c:v>Journal of the Mexican Chemical Society</c:v>
                </c:pt>
                <c:pt idx="8">
                  <c:v>Huitzil. Revista mexicana de ornitología</c:v>
                </c:pt>
                <c:pt idx="9">
                  <c:v>Botanical Sciences</c:v>
                </c:pt>
                <c:pt idx="10">
                  <c:v>Tip. Revista especializada en ciencias químico-biológicas</c:v>
                </c:pt>
              </c:strCache>
            </c:strRef>
          </c:cat>
          <c:val>
            <c:numRef>
              <c:f>'Biología y química'!$C$87:$C$97</c:f>
              <c:numCache>
                <c:formatCode>General</c:formatCode>
                <c:ptCount val="11"/>
                <c:pt idx="0">
                  <c:v>680</c:v>
                </c:pt>
                <c:pt idx="1">
                  <c:v>162</c:v>
                </c:pt>
                <c:pt idx="2">
                  <c:v>194</c:v>
                </c:pt>
                <c:pt idx="3">
                  <c:v>306</c:v>
                </c:pt>
                <c:pt idx="4">
                  <c:v>57</c:v>
                </c:pt>
                <c:pt idx="5">
                  <c:v>162</c:v>
                </c:pt>
                <c:pt idx="6">
                  <c:v>94</c:v>
                </c:pt>
                <c:pt idx="7">
                  <c:v>273</c:v>
                </c:pt>
                <c:pt idx="8">
                  <c:v>74</c:v>
                </c:pt>
                <c:pt idx="9">
                  <c:v>74</c:v>
                </c:pt>
                <c:pt idx="10">
                  <c:v>24</c:v>
                </c:pt>
              </c:numCache>
            </c:numRef>
          </c:val>
        </c:ser>
        <c:ser>
          <c:idx val="1"/>
          <c:order val="1"/>
          <c:tx>
            <c:strRef>
              <c:f>'Biología y química'!$D$86</c:f>
              <c:strCache>
                <c:ptCount val="1"/>
                <c:pt idx="0">
                  <c:v>Citas recibidas</c:v>
                </c:pt>
              </c:strCache>
            </c:strRef>
          </c:tx>
          <c:spPr>
            <a:solidFill>
              <a:srgbClr val="FF0000"/>
            </a:solidFill>
          </c:spPr>
          <c:cat>
            <c:strRef>
              <c:f>'Biología y química'!$B$87:$B$97</c:f>
              <c:strCache>
                <c:ptCount val="11"/>
                <c:pt idx="0">
                  <c:v>Revista mexicana de biodiversidad</c:v>
                </c:pt>
                <c:pt idx="1">
                  <c:v>Acta botánica mexicana</c:v>
                </c:pt>
                <c:pt idx="2">
                  <c:v>Hidrobiológica</c:v>
                </c:pt>
                <c:pt idx="3">
                  <c:v>Acta zoológica mexicana</c:v>
                </c:pt>
                <c:pt idx="4">
                  <c:v>Boletín de la Sociedad Botánica de México
(cambio de título a Botanical Sciences)</c:v>
                </c:pt>
                <c:pt idx="5">
                  <c:v>Revista internacional de contaminación ambiental</c:v>
                </c:pt>
                <c:pt idx="6">
                  <c:v>Revista mexicana de micología</c:v>
                </c:pt>
                <c:pt idx="7">
                  <c:v>Journal of the Mexican Chemical Society</c:v>
                </c:pt>
                <c:pt idx="8">
                  <c:v>Huitzil. Revista mexicana de ornitología</c:v>
                </c:pt>
                <c:pt idx="9">
                  <c:v>Botanical Sciences</c:v>
                </c:pt>
                <c:pt idx="10">
                  <c:v>Tip. Revista especializada en ciencias químico-biológicas</c:v>
                </c:pt>
              </c:strCache>
            </c:strRef>
          </c:cat>
          <c:val>
            <c:numRef>
              <c:f>'Biología y química'!$D$87:$D$97</c:f>
              <c:numCache>
                <c:formatCode>General</c:formatCode>
                <c:ptCount val="11"/>
                <c:pt idx="0">
                  <c:v>363</c:v>
                </c:pt>
                <c:pt idx="1">
                  <c:v>100</c:v>
                </c:pt>
                <c:pt idx="2">
                  <c:v>95</c:v>
                </c:pt>
                <c:pt idx="3">
                  <c:v>93</c:v>
                </c:pt>
                <c:pt idx="4">
                  <c:v>80</c:v>
                </c:pt>
                <c:pt idx="5">
                  <c:v>60</c:v>
                </c:pt>
                <c:pt idx="6">
                  <c:v>60</c:v>
                </c:pt>
                <c:pt idx="7">
                  <c:v>55</c:v>
                </c:pt>
                <c:pt idx="8">
                  <c:v>53</c:v>
                </c:pt>
                <c:pt idx="9">
                  <c:v>0</c:v>
                </c:pt>
              </c:numCache>
            </c:numRef>
          </c:val>
        </c:ser>
        <c:ser>
          <c:idx val="2"/>
          <c:order val="2"/>
          <c:tx>
            <c:strRef>
              <c:f>'Biología y química'!$E$86</c:f>
              <c:strCache>
                <c:ptCount val="1"/>
                <c:pt idx="0">
                  <c:v>Autocitas</c:v>
                </c:pt>
              </c:strCache>
            </c:strRef>
          </c:tx>
          <c:spPr>
            <a:solidFill>
              <a:srgbClr val="92D050"/>
            </a:solidFill>
          </c:spPr>
          <c:cat>
            <c:strRef>
              <c:f>'Biología y química'!$B$87:$B$97</c:f>
              <c:strCache>
                <c:ptCount val="11"/>
                <c:pt idx="0">
                  <c:v>Revista mexicana de biodiversidad</c:v>
                </c:pt>
                <c:pt idx="1">
                  <c:v>Acta botánica mexicana</c:v>
                </c:pt>
                <c:pt idx="2">
                  <c:v>Hidrobiológica</c:v>
                </c:pt>
                <c:pt idx="3">
                  <c:v>Acta zoológica mexicana</c:v>
                </c:pt>
                <c:pt idx="4">
                  <c:v>Boletín de la Sociedad Botánica de México
(cambio de título a Botanical Sciences)</c:v>
                </c:pt>
                <c:pt idx="5">
                  <c:v>Revista internacional de contaminación ambiental</c:v>
                </c:pt>
                <c:pt idx="6">
                  <c:v>Revista mexicana de micología</c:v>
                </c:pt>
                <c:pt idx="7">
                  <c:v>Journal of the Mexican Chemical Society</c:v>
                </c:pt>
                <c:pt idx="8">
                  <c:v>Huitzil. Revista mexicana de ornitología</c:v>
                </c:pt>
                <c:pt idx="9">
                  <c:v>Botanical Sciences</c:v>
                </c:pt>
                <c:pt idx="10">
                  <c:v>Tip. Revista especializada en ciencias químico-biológicas</c:v>
                </c:pt>
              </c:strCache>
            </c:strRef>
          </c:cat>
          <c:val>
            <c:numRef>
              <c:f>'Biología y química'!$E$87:$E$97</c:f>
              <c:numCache>
                <c:formatCode>General</c:formatCode>
                <c:ptCount val="11"/>
                <c:pt idx="0">
                  <c:v>140</c:v>
                </c:pt>
                <c:pt idx="1">
                  <c:v>35</c:v>
                </c:pt>
                <c:pt idx="2">
                  <c:v>21</c:v>
                </c:pt>
                <c:pt idx="3">
                  <c:v>29</c:v>
                </c:pt>
                <c:pt idx="4">
                  <c:v>11</c:v>
                </c:pt>
                <c:pt idx="5">
                  <c:v>18</c:v>
                </c:pt>
                <c:pt idx="6">
                  <c:v>24</c:v>
                </c:pt>
                <c:pt idx="7">
                  <c:v>37</c:v>
                </c:pt>
                <c:pt idx="8">
                  <c:v>45</c:v>
                </c:pt>
                <c:pt idx="9">
                  <c:v>0</c:v>
                </c:pt>
              </c:numCache>
            </c:numRef>
          </c:val>
        </c:ser>
        <c:gapWidth val="75"/>
        <c:shape val="cylinder"/>
        <c:axId val="102635392"/>
        <c:axId val="102636928"/>
        <c:axId val="0"/>
      </c:bar3DChart>
      <c:catAx>
        <c:axId val="102635392"/>
        <c:scaling>
          <c:orientation val="minMax"/>
        </c:scaling>
        <c:axPos val="b"/>
        <c:numFmt formatCode="General" sourceLinked="0"/>
        <c:majorTickMark val="none"/>
        <c:tickLblPos val="nextTo"/>
        <c:txPr>
          <a:bodyPr/>
          <a:lstStyle/>
          <a:p>
            <a:pPr>
              <a:defRPr sz="1400"/>
            </a:pPr>
            <a:endParaRPr lang="es-MX"/>
          </a:p>
        </c:txPr>
        <c:crossAx val="102636928"/>
        <c:crosses val="autoZero"/>
        <c:auto val="1"/>
        <c:lblAlgn val="ctr"/>
        <c:lblOffset val="100"/>
      </c:catAx>
      <c:valAx>
        <c:axId val="102636928"/>
        <c:scaling>
          <c:orientation val="minMax"/>
        </c:scaling>
        <c:axPos val="l"/>
        <c:majorGridlines/>
        <c:numFmt formatCode="General" sourceLinked="1"/>
        <c:majorTickMark val="none"/>
        <c:tickLblPos val="nextTo"/>
        <c:spPr>
          <a:ln w="9525">
            <a:noFill/>
          </a:ln>
        </c:spPr>
        <c:crossAx val="102635392"/>
        <c:crosses val="autoZero"/>
        <c:crossBetween val="between"/>
      </c:valAx>
    </c:plotArea>
    <c:legend>
      <c:legendPos val="b"/>
      <c:layout>
        <c:manualLayout>
          <c:xMode val="edge"/>
          <c:yMode val="edge"/>
          <c:x val="0.25970913141783025"/>
          <c:y val="0.12770592332111347"/>
          <c:w val="0.50567592089367464"/>
          <c:h val="8.3556236465210085E-2"/>
        </c:manualLayout>
      </c:layout>
      <c:txPr>
        <a:bodyPr/>
        <a:lstStyle/>
        <a:p>
          <a:pPr>
            <a:defRPr sz="1800"/>
          </a:pPr>
          <a:endParaRPr lang="es-MX"/>
        </a:p>
      </c:txPr>
    </c:legend>
    <c:plotVisOnly val="1"/>
    <c:dispBlanksAs val="gap"/>
  </c:chart>
  <c:spPr>
    <a:solidFill>
      <a:schemeClr val="tx1">
        <a:lumMod val="85000"/>
        <a:lumOff val="15000"/>
      </a:schemeClr>
    </a:solidFill>
  </c:spPr>
  <c:externalData r:id="rId2"/>
  <c:userShapes r:id="rId3"/>
</c:chartSpace>
</file>

<file path=ppt/charts/chart7.xml><?xml version="1.0" encoding="utf-8"?>
<c:chartSpace xmlns:c="http://schemas.openxmlformats.org/drawingml/2006/chart" xmlns:a="http://schemas.openxmlformats.org/drawingml/2006/main" xmlns:r="http://schemas.openxmlformats.org/officeDocument/2006/relationships">
  <c:lang val="es-MX"/>
  <c:style val="42"/>
  <c:clrMapOvr bg1="lt1" tx1="dk1" bg2="lt2" tx2="dk2" accent1="accent1" accent2="accent2" accent3="accent3" accent4="accent4" accent5="accent5" accent6="accent6" hlink="hlink" folHlink="folHlink"/>
  <c:chart>
    <c:title>
      <c:tx>
        <c:rich>
          <a:bodyPr/>
          <a:lstStyle/>
          <a:p>
            <a:pPr>
              <a:defRPr/>
            </a:pPr>
            <a:r>
              <a:rPr lang="es-MX" sz="2400" dirty="0"/>
              <a:t>Biotecnología y ciencias agropecuarias</a:t>
            </a:r>
          </a:p>
        </c:rich>
      </c:tx>
      <c:layout/>
    </c:title>
    <c:view3D>
      <c:rAngAx val="1"/>
    </c:view3D>
    <c:plotArea>
      <c:layout>
        <c:manualLayout>
          <c:layoutTarget val="inner"/>
          <c:xMode val="edge"/>
          <c:yMode val="edge"/>
          <c:x val="6.0479984293301932E-2"/>
          <c:y val="3.865198140190227E-2"/>
          <c:w val="0.91935590956014812"/>
          <c:h val="0.71699843909316818"/>
        </c:manualLayout>
      </c:layout>
      <c:bar3DChart>
        <c:barDir val="col"/>
        <c:grouping val="stacked"/>
        <c:ser>
          <c:idx val="0"/>
          <c:order val="0"/>
          <c:tx>
            <c:v>Documentos</c:v>
          </c:tx>
          <c:spPr>
            <a:solidFill>
              <a:schemeClr val="bg1">
                <a:lumMod val="50000"/>
              </a:schemeClr>
            </a:solidFill>
          </c:spPr>
          <c:cat>
            <c:strRef>
              <c:f>Biotecnologia!$E$40:$E$45</c:f>
              <c:strCache>
                <c:ptCount val="6"/>
                <c:pt idx="0">
                  <c:v>Agrociencia</c:v>
                </c:pt>
                <c:pt idx="1">
                  <c:v>Revista fitotecnia mexicana</c:v>
                </c:pt>
                <c:pt idx="2">
                  <c:v>Veterinaria México</c:v>
                </c:pt>
                <c:pt idx="3">
                  <c:v>Madera y bosques</c:v>
                </c:pt>
                <c:pt idx="4">
                  <c:v>Revista Chapingo. Serie ciencias forestales y del ambiente</c:v>
                </c:pt>
                <c:pt idx="5">
                  <c:v>Revista mexicana de ciencias pecuarias</c:v>
                </c:pt>
              </c:strCache>
            </c:strRef>
          </c:cat>
          <c:val>
            <c:numRef>
              <c:f>Biotecnologia!$F$40:$F$45</c:f>
              <c:numCache>
                <c:formatCode>General</c:formatCode>
                <c:ptCount val="6"/>
                <c:pt idx="0">
                  <c:v>462</c:v>
                </c:pt>
                <c:pt idx="1">
                  <c:v>296</c:v>
                </c:pt>
                <c:pt idx="2">
                  <c:v>157</c:v>
                </c:pt>
                <c:pt idx="3">
                  <c:v>123</c:v>
                </c:pt>
                <c:pt idx="4">
                  <c:v>193</c:v>
                </c:pt>
                <c:pt idx="5">
                  <c:v>153</c:v>
                </c:pt>
              </c:numCache>
            </c:numRef>
          </c:val>
        </c:ser>
        <c:ser>
          <c:idx val="1"/>
          <c:order val="1"/>
          <c:tx>
            <c:v>Citas</c:v>
          </c:tx>
          <c:spPr>
            <a:solidFill>
              <a:srgbClr val="FFC000"/>
            </a:solidFill>
          </c:spPr>
          <c:cat>
            <c:strRef>
              <c:f>Biotecnologia!$E$40:$E$45</c:f>
              <c:strCache>
                <c:ptCount val="6"/>
                <c:pt idx="0">
                  <c:v>Agrociencia</c:v>
                </c:pt>
                <c:pt idx="1">
                  <c:v>Revista fitotecnia mexicana</c:v>
                </c:pt>
                <c:pt idx="2">
                  <c:v>Veterinaria México</c:v>
                </c:pt>
                <c:pt idx="3">
                  <c:v>Madera y bosques</c:v>
                </c:pt>
                <c:pt idx="4">
                  <c:v>Revista Chapingo. Serie ciencias forestales y del ambiente</c:v>
                </c:pt>
                <c:pt idx="5">
                  <c:v>Revista mexicana de ciencias pecuarias</c:v>
                </c:pt>
              </c:strCache>
            </c:strRef>
          </c:cat>
          <c:val>
            <c:numRef>
              <c:f>Biotecnologia!$G$40:$G$45</c:f>
              <c:numCache>
                <c:formatCode>General</c:formatCode>
                <c:ptCount val="6"/>
                <c:pt idx="0">
                  <c:v>485</c:v>
                </c:pt>
                <c:pt idx="1">
                  <c:v>114</c:v>
                </c:pt>
                <c:pt idx="2">
                  <c:v>91</c:v>
                </c:pt>
                <c:pt idx="3">
                  <c:v>88</c:v>
                </c:pt>
                <c:pt idx="4">
                  <c:v>44</c:v>
                </c:pt>
                <c:pt idx="5">
                  <c:v>28</c:v>
                </c:pt>
              </c:numCache>
            </c:numRef>
          </c:val>
        </c:ser>
        <c:gapWidth val="75"/>
        <c:shape val="cylinder"/>
        <c:axId val="146813696"/>
        <c:axId val="146815232"/>
        <c:axId val="0"/>
      </c:bar3DChart>
      <c:catAx>
        <c:axId val="146813696"/>
        <c:scaling>
          <c:orientation val="minMax"/>
        </c:scaling>
        <c:axPos val="b"/>
        <c:numFmt formatCode="General" sourceLinked="0"/>
        <c:majorTickMark val="none"/>
        <c:tickLblPos val="nextTo"/>
        <c:txPr>
          <a:bodyPr/>
          <a:lstStyle/>
          <a:p>
            <a:pPr>
              <a:defRPr sz="1200"/>
            </a:pPr>
            <a:endParaRPr lang="es-MX"/>
          </a:p>
        </c:txPr>
        <c:crossAx val="146815232"/>
        <c:crosses val="autoZero"/>
        <c:auto val="1"/>
        <c:lblAlgn val="ctr"/>
        <c:lblOffset val="100"/>
      </c:catAx>
      <c:valAx>
        <c:axId val="146815232"/>
        <c:scaling>
          <c:orientation val="minMax"/>
        </c:scaling>
        <c:axPos val="l"/>
        <c:majorGridlines/>
        <c:numFmt formatCode="General" sourceLinked="1"/>
        <c:majorTickMark val="none"/>
        <c:tickLblPos val="nextTo"/>
        <c:spPr>
          <a:ln w="9525">
            <a:noFill/>
          </a:ln>
        </c:spPr>
        <c:crossAx val="146813696"/>
        <c:crosses val="autoZero"/>
        <c:crossBetween val="between"/>
      </c:valAx>
    </c:plotArea>
    <c:legend>
      <c:legendPos val="b"/>
      <c:layout>
        <c:manualLayout>
          <c:xMode val="edge"/>
          <c:yMode val="edge"/>
          <c:x val="0.38348669783886552"/>
          <c:y val="0.11188322644901899"/>
          <c:w val="0.2855474846973971"/>
          <c:h val="6.0813185261142502E-2"/>
        </c:manualLayout>
      </c:layout>
      <c:txPr>
        <a:bodyPr/>
        <a:lstStyle/>
        <a:p>
          <a:pPr>
            <a:defRPr sz="2000"/>
          </a:pPr>
          <a:endParaRPr lang="es-MX"/>
        </a:p>
      </c:txPr>
    </c:legend>
    <c:plotVisOnly val="1"/>
    <c:dispBlanksAs val="gap"/>
  </c:chart>
  <c:spPr>
    <a:solidFill>
      <a:schemeClr val="tx1">
        <a:lumMod val="85000"/>
        <a:lumOff val="15000"/>
      </a:schemeClr>
    </a:solidFill>
  </c:spPr>
  <c:externalData r:id="rId2"/>
  <c:userShapes r:id="rId3"/>
</c:chartSpace>
</file>

<file path=ppt/charts/chart8.xml><?xml version="1.0" encoding="utf-8"?>
<c:chartSpace xmlns:c="http://schemas.openxmlformats.org/drawingml/2006/chart" xmlns:a="http://schemas.openxmlformats.org/drawingml/2006/main" xmlns:r="http://schemas.openxmlformats.org/officeDocument/2006/relationships">
  <c:lang val="es-MX"/>
  <c:style val="42"/>
  <c:clrMapOvr bg1="lt1" tx1="dk1" bg2="lt2" tx2="dk2" accent1="accent1" accent2="accent2" accent3="accent3" accent4="accent4" accent5="accent5" accent6="accent6" hlink="hlink" folHlink="folHlink"/>
  <c:chart>
    <c:title>
      <c:tx>
        <c:rich>
          <a:bodyPr/>
          <a:lstStyle/>
          <a:p>
            <a:pPr>
              <a:defRPr sz="2800"/>
            </a:pPr>
            <a:r>
              <a:rPr lang="es-MX" sz="2800"/>
              <a:t>Biotecnología y ciencias agropecuarias</a:t>
            </a:r>
          </a:p>
        </c:rich>
      </c:tx>
      <c:layout/>
    </c:title>
    <c:view3D>
      <c:rAngAx val="1"/>
    </c:view3D>
    <c:sideWall>
      <c:spPr>
        <a:solidFill>
          <a:schemeClr val="tx1">
            <a:lumMod val="85000"/>
            <a:lumOff val="15000"/>
          </a:schemeClr>
        </a:solidFill>
      </c:spPr>
    </c:sideWall>
    <c:backWall>
      <c:spPr>
        <a:solidFill>
          <a:schemeClr val="tx1">
            <a:lumMod val="85000"/>
            <a:lumOff val="15000"/>
          </a:schemeClr>
        </a:solidFill>
      </c:spPr>
    </c:backWall>
    <c:plotArea>
      <c:layout>
        <c:manualLayout>
          <c:layoutTarget val="inner"/>
          <c:xMode val="edge"/>
          <c:yMode val="edge"/>
          <c:x val="4.071417714972661E-2"/>
          <c:y val="2.6235256316270623E-2"/>
          <c:w val="0.93268122064141312"/>
          <c:h val="0.70956521015760921"/>
        </c:manualLayout>
      </c:layout>
      <c:bar3DChart>
        <c:barDir val="col"/>
        <c:grouping val="stacked"/>
        <c:ser>
          <c:idx val="0"/>
          <c:order val="0"/>
          <c:tx>
            <c:strRef>
              <c:f>Biotecnología!$C$66</c:f>
              <c:strCache>
                <c:ptCount val="1"/>
                <c:pt idx="0">
                  <c:v>Artículos</c:v>
                </c:pt>
              </c:strCache>
            </c:strRef>
          </c:tx>
          <c:cat>
            <c:strRef>
              <c:f>Biotecnología!$B$67:$B$74</c:f>
              <c:strCache>
                <c:ptCount val="8"/>
                <c:pt idx="0">
                  <c:v>Agrociencia</c:v>
                </c:pt>
                <c:pt idx="1">
                  <c:v>Agricultura técnica en México</c:v>
                </c:pt>
                <c:pt idx="2">
                  <c:v>Revista mexicana de ciencias agrícolas </c:v>
                </c:pt>
                <c:pt idx="3">
                  <c:v>Revista Chapingo. Serie horticultura</c:v>
                </c:pt>
                <c:pt idx="4">
                  <c:v>Revista fitotecnia mexicana</c:v>
                </c:pt>
                <c:pt idx="5">
                  <c:v>Revista Chapingo. Serie ciencias forestales y del ambiente</c:v>
                </c:pt>
                <c:pt idx="6">
                  <c:v>Veterinaria México</c:v>
                </c:pt>
                <c:pt idx="7">
                  <c:v>Revista mexicana de ciencias pecuarias</c:v>
                </c:pt>
              </c:strCache>
            </c:strRef>
          </c:cat>
          <c:val>
            <c:numRef>
              <c:f>Biotecnología!$C$67:$C$74</c:f>
              <c:numCache>
                <c:formatCode>General</c:formatCode>
                <c:ptCount val="8"/>
                <c:pt idx="0">
                  <c:v>460</c:v>
                </c:pt>
                <c:pt idx="1">
                  <c:v>105</c:v>
                </c:pt>
                <c:pt idx="2">
                  <c:v>388</c:v>
                </c:pt>
                <c:pt idx="3">
                  <c:v>216</c:v>
                </c:pt>
                <c:pt idx="4">
                  <c:v>185</c:v>
                </c:pt>
                <c:pt idx="5">
                  <c:v>197</c:v>
                </c:pt>
                <c:pt idx="6">
                  <c:v>157</c:v>
                </c:pt>
                <c:pt idx="7">
                  <c:v>149</c:v>
                </c:pt>
              </c:numCache>
            </c:numRef>
          </c:val>
        </c:ser>
        <c:ser>
          <c:idx val="1"/>
          <c:order val="1"/>
          <c:tx>
            <c:strRef>
              <c:f>Biotecnología!$D$66</c:f>
              <c:strCache>
                <c:ptCount val="1"/>
                <c:pt idx="0">
                  <c:v>Citas recibidas</c:v>
                </c:pt>
              </c:strCache>
            </c:strRef>
          </c:tx>
          <c:spPr>
            <a:solidFill>
              <a:srgbClr val="FF0000"/>
            </a:solidFill>
          </c:spPr>
          <c:cat>
            <c:strRef>
              <c:f>Biotecnología!$B$67:$B$74</c:f>
              <c:strCache>
                <c:ptCount val="8"/>
                <c:pt idx="0">
                  <c:v>Agrociencia</c:v>
                </c:pt>
                <c:pt idx="1">
                  <c:v>Agricultura técnica en México</c:v>
                </c:pt>
                <c:pt idx="2">
                  <c:v>Revista mexicana de ciencias agrícolas </c:v>
                </c:pt>
                <c:pt idx="3">
                  <c:v>Revista Chapingo. Serie horticultura</c:v>
                </c:pt>
                <c:pt idx="4">
                  <c:v>Revista fitotecnia mexicana</c:v>
                </c:pt>
                <c:pt idx="5">
                  <c:v>Revista Chapingo. Serie ciencias forestales y del ambiente</c:v>
                </c:pt>
                <c:pt idx="6">
                  <c:v>Veterinaria México</c:v>
                </c:pt>
                <c:pt idx="7">
                  <c:v>Revista mexicana de ciencias pecuarias</c:v>
                </c:pt>
              </c:strCache>
            </c:strRef>
          </c:cat>
          <c:val>
            <c:numRef>
              <c:f>Biotecnología!$D$67:$D$74</c:f>
              <c:numCache>
                <c:formatCode>General</c:formatCode>
                <c:ptCount val="8"/>
                <c:pt idx="0">
                  <c:v>363</c:v>
                </c:pt>
                <c:pt idx="1">
                  <c:v>139</c:v>
                </c:pt>
                <c:pt idx="2">
                  <c:v>113</c:v>
                </c:pt>
                <c:pt idx="3">
                  <c:v>102</c:v>
                </c:pt>
                <c:pt idx="4">
                  <c:v>93</c:v>
                </c:pt>
                <c:pt idx="5">
                  <c:v>73</c:v>
                </c:pt>
                <c:pt idx="6">
                  <c:v>71</c:v>
                </c:pt>
                <c:pt idx="7">
                  <c:v>9</c:v>
                </c:pt>
              </c:numCache>
            </c:numRef>
          </c:val>
        </c:ser>
        <c:ser>
          <c:idx val="2"/>
          <c:order val="2"/>
          <c:tx>
            <c:strRef>
              <c:f>Biotecnología!$E$66</c:f>
              <c:strCache>
                <c:ptCount val="1"/>
                <c:pt idx="0">
                  <c:v>Autocitas</c:v>
                </c:pt>
              </c:strCache>
            </c:strRef>
          </c:tx>
          <c:spPr>
            <a:solidFill>
              <a:srgbClr val="92D050"/>
            </a:solidFill>
          </c:spPr>
          <c:cat>
            <c:strRef>
              <c:f>Biotecnología!$B$67:$B$74</c:f>
              <c:strCache>
                <c:ptCount val="8"/>
                <c:pt idx="0">
                  <c:v>Agrociencia</c:v>
                </c:pt>
                <c:pt idx="1">
                  <c:v>Agricultura técnica en México</c:v>
                </c:pt>
                <c:pt idx="2">
                  <c:v>Revista mexicana de ciencias agrícolas </c:v>
                </c:pt>
                <c:pt idx="3">
                  <c:v>Revista Chapingo. Serie horticultura</c:v>
                </c:pt>
                <c:pt idx="4">
                  <c:v>Revista fitotecnia mexicana</c:v>
                </c:pt>
                <c:pt idx="5">
                  <c:v>Revista Chapingo. Serie ciencias forestales y del ambiente</c:v>
                </c:pt>
                <c:pt idx="6">
                  <c:v>Veterinaria México</c:v>
                </c:pt>
                <c:pt idx="7">
                  <c:v>Revista mexicana de ciencias pecuarias</c:v>
                </c:pt>
              </c:strCache>
            </c:strRef>
          </c:cat>
          <c:val>
            <c:numRef>
              <c:f>Biotecnología!$E$67:$E$74</c:f>
              <c:numCache>
                <c:formatCode>General</c:formatCode>
                <c:ptCount val="8"/>
                <c:pt idx="0">
                  <c:v>77</c:v>
                </c:pt>
                <c:pt idx="1">
                  <c:v>4</c:v>
                </c:pt>
                <c:pt idx="2">
                  <c:v>71</c:v>
                </c:pt>
                <c:pt idx="3">
                  <c:v>39</c:v>
                </c:pt>
                <c:pt idx="4">
                  <c:v>24</c:v>
                </c:pt>
                <c:pt idx="5">
                  <c:v>22</c:v>
                </c:pt>
                <c:pt idx="6">
                  <c:v>16</c:v>
                </c:pt>
                <c:pt idx="7">
                  <c:v>0</c:v>
                </c:pt>
              </c:numCache>
            </c:numRef>
          </c:val>
        </c:ser>
        <c:gapWidth val="75"/>
        <c:shape val="cylinder"/>
        <c:axId val="102671872"/>
        <c:axId val="102673408"/>
        <c:axId val="0"/>
      </c:bar3DChart>
      <c:catAx>
        <c:axId val="102671872"/>
        <c:scaling>
          <c:orientation val="minMax"/>
        </c:scaling>
        <c:axPos val="b"/>
        <c:numFmt formatCode="General" sourceLinked="0"/>
        <c:majorTickMark val="none"/>
        <c:tickLblPos val="nextTo"/>
        <c:txPr>
          <a:bodyPr/>
          <a:lstStyle/>
          <a:p>
            <a:pPr>
              <a:defRPr sz="1100"/>
            </a:pPr>
            <a:endParaRPr lang="es-MX"/>
          </a:p>
        </c:txPr>
        <c:crossAx val="102673408"/>
        <c:crosses val="autoZero"/>
        <c:auto val="1"/>
        <c:lblAlgn val="ctr"/>
        <c:lblOffset val="100"/>
      </c:catAx>
      <c:valAx>
        <c:axId val="102673408"/>
        <c:scaling>
          <c:orientation val="minMax"/>
        </c:scaling>
        <c:axPos val="l"/>
        <c:majorGridlines/>
        <c:numFmt formatCode="General" sourceLinked="1"/>
        <c:majorTickMark val="none"/>
        <c:tickLblPos val="nextTo"/>
        <c:spPr>
          <a:ln w="9525">
            <a:noFill/>
          </a:ln>
        </c:spPr>
        <c:crossAx val="102671872"/>
        <c:crosses val="autoZero"/>
        <c:crossBetween val="between"/>
      </c:valAx>
    </c:plotArea>
    <c:legend>
      <c:legendPos val="b"/>
      <c:layout>
        <c:manualLayout>
          <c:xMode val="edge"/>
          <c:yMode val="edge"/>
          <c:x val="0.27237614264198762"/>
          <c:y val="0.1311497369882707"/>
          <c:w val="0.43576380205693171"/>
          <c:h val="8.3556236465210085E-2"/>
        </c:manualLayout>
      </c:layout>
      <c:txPr>
        <a:bodyPr/>
        <a:lstStyle/>
        <a:p>
          <a:pPr>
            <a:defRPr sz="2000"/>
          </a:pPr>
          <a:endParaRPr lang="es-MX"/>
        </a:p>
      </c:txPr>
    </c:legend>
    <c:plotVisOnly val="1"/>
    <c:dispBlanksAs val="gap"/>
  </c:chart>
  <c:spPr>
    <a:solidFill>
      <a:schemeClr val="tx1">
        <a:lumMod val="85000"/>
        <a:lumOff val="15000"/>
      </a:schemeClr>
    </a:solidFill>
  </c:spPr>
  <c:externalData r:id="rId2"/>
  <c:userShapes r:id="rId3"/>
</c:chartSpace>
</file>

<file path=ppt/charts/chart9.xml><?xml version="1.0" encoding="utf-8"?>
<c:chartSpace xmlns:c="http://schemas.openxmlformats.org/drawingml/2006/chart" xmlns:a="http://schemas.openxmlformats.org/drawingml/2006/main" xmlns:r="http://schemas.openxmlformats.org/officeDocument/2006/relationships">
  <c:date1904 val="1"/>
  <c:lang val="es-MX"/>
  <c:style val="42"/>
  <c:clrMapOvr bg1="lt1" tx1="dk1" bg2="lt2" tx2="dk2" accent1="accent1" accent2="accent2" accent3="accent3" accent4="accent4" accent5="accent5" accent6="accent6" hlink="hlink" folHlink="folHlink"/>
  <c:chart>
    <c:title>
      <c:tx>
        <c:rich>
          <a:bodyPr/>
          <a:lstStyle/>
          <a:p>
            <a:pPr>
              <a:defRPr sz="3200"/>
            </a:pPr>
            <a:r>
              <a:rPr lang="es-MX" sz="3200"/>
              <a:t>Ciencias sociales</a:t>
            </a:r>
          </a:p>
        </c:rich>
      </c:tx>
      <c:layout>
        <c:manualLayout>
          <c:xMode val="edge"/>
          <c:yMode val="edge"/>
          <c:x val="0.3638224237397637"/>
          <c:y val="7.3423406872015885E-4"/>
        </c:manualLayout>
      </c:layout>
    </c:title>
    <c:view3D>
      <c:rAngAx val="1"/>
    </c:view3D>
    <c:plotArea>
      <c:layout>
        <c:manualLayout>
          <c:layoutTarget val="inner"/>
          <c:xMode val="edge"/>
          <c:yMode val="edge"/>
          <c:x val="8.5279355560431244E-2"/>
          <c:y val="0.10269853174800461"/>
          <c:w val="0.90233674351077631"/>
          <c:h val="0.48826479113126603"/>
        </c:manualLayout>
      </c:layout>
      <c:bar3DChart>
        <c:barDir val="col"/>
        <c:grouping val="stacked"/>
        <c:ser>
          <c:idx val="0"/>
          <c:order val="0"/>
          <c:tx>
            <c:v>Documentos</c:v>
          </c:tx>
          <c:spPr>
            <a:solidFill>
              <a:schemeClr val="bg1">
                <a:lumMod val="50000"/>
              </a:schemeClr>
            </a:solidFill>
          </c:spPr>
          <c:cat>
            <c:strRef>
              <c:f>'Ciencias sociales'!$E$64:$E$73</c:f>
              <c:strCache>
                <c:ptCount val="10"/>
                <c:pt idx="0">
                  <c:v>Investigación económica</c:v>
                </c:pt>
                <c:pt idx="1">
                  <c:v>Trimestre Económico</c:v>
                </c:pt>
                <c:pt idx="2">
                  <c:v>Investigación bibliotecológica - archivonomía, bibliotecología e información</c:v>
                </c:pt>
                <c:pt idx="3">
                  <c:v>Política y gobierno</c:v>
                </c:pt>
                <c:pt idx="4">
                  <c:v>Papeles de población</c:v>
                </c:pt>
                <c:pt idx="5">
                  <c:v>Gestión y política pública</c:v>
                </c:pt>
                <c:pt idx="6">
                  <c:v>Convergencia</c:v>
                </c:pt>
                <c:pt idx="7">
                  <c:v>Economía mexicana. Nueva época</c:v>
                </c:pt>
                <c:pt idx="8">
                  <c:v>Perfiles latinoamericanos</c:v>
                </c:pt>
                <c:pt idx="9">
                  <c:v>Andamios</c:v>
                </c:pt>
              </c:strCache>
            </c:strRef>
          </c:cat>
          <c:val>
            <c:numRef>
              <c:f>'Ciencias sociales'!$F$64:$F$73</c:f>
              <c:numCache>
                <c:formatCode>General</c:formatCode>
                <c:ptCount val="10"/>
                <c:pt idx="0">
                  <c:v>134</c:v>
                </c:pt>
                <c:pt idx="1">
                  <c:v>205</c:v>
                </c:pt>
                <c:pt idx="2">
                  <c:v>207</c:v>
                </c:pt>
                <c:pt idx="3">
                  <c:v>159</c:v>
                </c:pt>
                <c:pt idx="4">
                  <c:v>209</c:v>
                </c:pt>
                <c:pt idx="5">
                  <c:v>111</c:v>
                </c:pt>
                <c:pt idx="6">
                  <c:v>239</c:v>
                </c:pt>
                <c:pt idx="7">
                  <c:v>58</c:v>
                </c:pt>
                <c:pt idx="8">
                  <c:v>116</c:v>
                </c:pt>
                <c:pt idx="9">
                  <c:v>128</c:v>
                </c:pt>
              </c:numCache>
            </c:numRef>
          </c:val>
        </c:ser>
        <c:ser>
          <c:idx val="1"/>
          <c:order val="1"/>
          <c:tx>
            <c:v>Citas</c:v>
          </c:tx>
          <c:spPr>
            <a:solidFill>
              <a:srgbClr val="FFC000"/>
            </a:solidFill>
          </c:spPr>
          <c:cat>
            <c:strRef>
              <c:f>'Ciencias sociales'!$E$64:$E$73</c:f>
              <c:strCache>
                <c:ptCount val="10"/>
                <c:pt idx="0">
                  <c:v>Investigación económica</c:v>
                </c:pt>
                <c:pt idx="1">
                  <c:v>Trimestre Económico</c:v>
                </c:pt>
                <c:pt idx="2">
                  <c:v>Investigación bibliotecológica - archivonomía, bibliotecología e información</c:v>
                </c:pt>
                <c:pt idx="3">
                  <c:v>Política y gobierno</c:v>
                </c:pt>
                <c:pt idx="4">
                  <c:v>Papeles de población</c:v>
                </c:pt>
                <c:pt idx="5">
                  <c:v>Gestión y política pública</c:v>
                </c:pt>
                <c:pt idx="6">
                  <c:v>Convergencia</c:v>
                </c:pt>
                <c:pt idx="7">
                  <c:v>Economía mexicana. Nueva época</c:v>
                </c:pt>
                <c:pt idx="8">
                  <c:v>Perfiles latinoamericanos</c:v>
                </c:pt>
                <c:pt idx="9">
                  <c:v>Andamios</c:v>
                </c:pt>
              </c:strCache>
            </c:strRef>
          </c:cat>
          <c:val>
            <c:numRef>
              <c:f>'Ciencias sociales'!$G$64:$G$73</c:f>
              <c:numCache>
                <c:formatCode>General</c:formatCode>
                <c:ptCount val="10"/>
                <c:pt idx="0">
                  <c:v>45</c:v>
                </c:pt>
                <c:pt idx="1">
                  <c:v>43</c:v>
                </c:pt>
                <c:pt idx="2">
                  <c:v>33</c:v>
                </c:pt>
                <c:pt idx="3">
                  <c:v>27</c:v>
                </c:pt>
                <c:pt idx="4">
                  <c:v>21</c:v>
                </c:pt>
                <c:pt idx="5">
                  <c:v>19</c:v>
                </c:pt>
                <c:pt idx="6">
                  <c:v>15</c:v>
                </c:pt>
                <c:pt idx="7">
                  <c:v>8</c:v>
                </c:pt>
                <c:pt idx="8">
                  <c:v>7</c:v>
                </c:pt>
                <c:pt idx="9">
                  <c:v>3</c:v>
                </c:pt>
              </c:numCache>
            </c:numRef>
          </c:val>
        </c:ser>
        <c:gapWidth val="75"/>
        <c:shape val="cylinder"/>
        <c:axId val="147132416"/>
        <c:axId val="147133952"/>
        <c:axId val="0"/>
      </c:bar3DChart>
      <c:catAx>
        <c:axId val="147132416"/>
        <c:scaling>
          <c:orientation val="minMax"/>
        </c:scaling>
        <c:axPos val="b"/>
        <c:numFmt formatCode="General" sourceLinked="0"/>
        <c:majorTickMark val="none"/>
        <c:tickLblPos val="nextTo"/>
        <c:txPr>
          <a:bodyPr/>
          <a:lstStyle/>
          <a:p>
            <a:pPr>
              <a:defRPr sz="1400"/>
            </a:pPr>
            <a:endParaRPr lang="es-MX"/>
          </a:p>
        </c:txPr>
        <c:crossAx val="147133952"/>
        <c:crosses val="autoZero"/>
        <c:auto val="1"/>
        <c:lblAlgn val="ctr"/>
        <c:lblOffset val="100"/>
      </c:catAx>
      <c:valAx>
        <c:axId val="147133952"/>
        <c:scaling>
          <c:orientation val="minMax"/>
        </c:scaling>
        <c:axPos val="l"/>
        <c:majorGridlines/>
        <c:numFmt formatCode="General" sourceLinked="1"/>
        <c:majorTickMark val="none"/>
        <c:tickLblPos val="nextTo"/>
        <c:spPr>
          <a:ln w="9525">
            <a:noFill/>
          </a:ln>
        </c:spPr>
        <c:crossAx val="147132416"/>
        <c:crosses val="autoZero"/>
        <c:crossBetween val="between"/>
      </c:valAx>
    </c:plotArea>
    <c:legend>
      <c:legendPos val="b"/>
      <c:layout>
        <c:manualLayout>
          <c:xMode val="edge"/>
          <c:yMode val="edge"/>
          <c:x val="0.3589530518224085"/>
          <c:y val="0.12422129473327048"/>
          <c:w val="0.29252659335821812"/>
          <c:h val="6.5717494990545966E-2"/>
        </c:manualLayout>
      </c:layout>
      <c:txPr>
        <a:bodyPr/>
        <a:lstStyle/>
        <a:p>
          <a:pPr>
            <a:defRPr sz="2000"/>
          </a:pPr>
          <a:endParaRPr lang="es-MX"/>
        </a:p>
      </c:txPr>
    </c:legend>
    <c:plotVisOnly val="1"/>
    <c:dispBlanksAs val="gap"/>
  </c:chart>
  <c:spPr>
    <a:solidFill>
      <a:schemeClr val="tx1">
        <a:lumMod val="85000"/>
        <a:lumOff val="15000"/>
      </a:schemeClr>
    </a:solidFill>
  </c:spPr>
  <c:externalData r:id="rId2"/>
  <c:userShapes r:id="rId3"/>
</c:chartSpace>
</file>

<file path=ppt/drawings/_rels/vmlDrawing1.v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image" Target="../media/image37.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9.png"/></Relationships>
</file>

<file path=ppt/drawings/drawing1.xml><?xml version="1.0" encoding="utf-8"?>
<c:userShapes xmlns:c="http://schemas.openxmlformats.org/drawingml/2006/chart">
  <cdr:relSizeAnchor xmlns:cdr="http://schemas.openxmlformats.org/drawingml/2006/chartDrawing">
    <cdr:from>
      <cdr:x>0.8615</cdr:x>
      <cdr:y>0.01035</cdr:y>
    </cdr:from>
    <cdr:to>
      <cdr:x>0.99296</cdr:x>
      <cdr:y>0.17642</cdr:y>
    </cdr:to>
    <cdr:sp macro="" textlink="">
      <cdr:nvSpPr>
        <cdr:cNvPr id="2" name="1 CuadroTexto"/>
        <cdr:cNvSpPr txBox="1"/>
      </cdr:nvSpPr>
      <cdr:spPr>
        <a:xfrm xmlns:a="http://schemas.openxmlformats.org/drawingml/2006/main">
          <a:off x="10683071" y="45173"/>
          <a:ext cx="1630176" cy="724847"/>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pPr marL="0" marR="0" indent="0" defTabSz="914400" eaLnBrk="1" fontAlgn="auto" latinLnBrk="0" hangingPunct="1">
            <a:lnSpc>
              <a:spcPct val="100000"/>
            </a:lnSpc>
            <a:spcBef>
              <a:spcPts val="0"/>
            </a:spcBef>
            <a:spcAft>
              <a:spcPts val="0"/>
            </a:spcAft>
            <a:buClrTx/>
            <a:buSzTx/>
            <a:buFontTx/>
            <a:buNone/>
            <a:tabLst/>
            <a:defRPr/>
          </a:pPr>
          <a:r>
            <a:rPr lang="es-MX" sz="1600" b="1" dirty="0">
              <a:solidFill>
                <a:schemeClr val="bg1"/>
              </a:solidFill>
              <a:effectLst/>
              <a:latin typeface="+mn-lt"/>
              <a:ea typeface="+mn-ea"/>
              <a:cs typeface="+mn-cs"/>
            </a:rPr>
            <a:t>Web of </a:t>
          </a:r>
          <a:r>
            <a:rPr lang="es-MX" sz="1600" b="1" dirty="0" err="1">
              <a:solidFill>
                <a:schemeClr val="bg1"/>
              </a:solidFill>
              <a:effectLst/>
              <a:latin typeface="+mn-lt"/>
              <a:ea typeface="+mn-ea"/>
              <a:cs typeface="+mn-cs"/>
            </a:rPr>
            <a:t>Science</a:t>
          </a:r>
          <a:r>
            <a:rPr lang="es-MX" sz="1600" b="1" dirty="0">
              <a:solidFill>
                <a:schemeClr val="bg1"/>
              </a:solidFill>
              <a:effectLst/>
              <a:latin typeface="+mn-lt"/>
              <a:ea typeface="+mn-ea"/>
              <a:cs typeface="+mn-cs"/>
            </a:rPr>
            <a:t/>
          </a:r>
          <a:br>
            <a:rPr lang="es-MX" sz="1600" b="1" dirty="0">
              <a:solidFill>
                <a:schemeClr val="bg1"/>
              </a:solidFill>
              <a:effectLst/>
              <a:latin typeface="+mn-lt"/>
              <a:ea typeface="+mn-ea"/>
              <a:cs typeface="+mn-cs"/>
            </a:rPr>
          </a:br>
          <a:r>
            <a:rPr lang="es-MX" sz="2000" b="1" dirty="0">
              <a:solidFill>
                <a:schemeClr val="bg1"/>
              </a:solidFill>
              <a:effectLst/>
              <a:latin typeface="+mn-lt"/>
              <a:ea typeface="+mn-ea"/>
              <a:cs typeface="+mn-cs"/>
            </a:rPr>
            <a:t>Agosto</a:t>
          </a:r>
          <a:r>
            <a:rPr lang="es-MX" sz="1600" b="1" baseline="0" dirty="0">
              <a:solidFill>
                <a:schemeClr val="bg1"/>
              </a:solidFill>
              <a:effectLst/>
            </a:rPr>
            <a:t> 2014</a:t>
          </a:r>
          <a:endParaRPr lang="es-MX" sz="1600" b="1" dirty="0">
            <a:solidFill>
              <a:schemeClr val="bg1"/>
            </a:solidFill>
            <a:effectLst/>
          </a:endParaRPr>
        </a:p>
        <a:p xmlns:a="http://schemas.openxmlformats.org/drawingml/2006/main">
          <a:endParaRPr lang="es-MX" sz="1100" dirty="0"/>
        </a:p>
      </cdr:txBody>
    </cdr:sp>
  </cdr:relSizeAnchor>
</c:userShapes>
</file>

<file path=ppt/drawings/drawing10.xml><?xml version="1.0" encoding="utf-8"?>
<c:userShapes xmlns:c="http://schemas.openxmlformats.org/drawingml/2006/chart">
  <cdr:relSizeAnchor xmlns:cdr="http://schemas.openxmlformats.org/drawingml/2006/chartDrawing">
    <cdr:from>
      <cdr:x>0.65343</cdr:x>
      <cdr:y>0.06452</cdr:y>
    </cdr:from>
    <cdr:to>
      <cdr:x>0.853</cdr:x>
      <cdr:y>0.12298</cdr:y>
    </cdr:to>
    <cdr:sp macro="" textlink="">
      <cdr:nvSpPr>
        <cdr:cNvPr id="2" name="1 CuadroTexto"/>
        <cdr:cNvSpPr txBox="1"/>
      </cdr:nvSpPr>
      <cdr:spPr>
        <a:xfrm xmlns:a="http://schemas.openxmlformats.org/drawingml/2006/main">
          <a:off x="5800725" y="304800"/>
          <a:ext cx="1771650" cy="276225"/>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s-MX" sz="1100"/>
        </a:p>
      </cdr:txBody>
    </cdr:sp>
  </cdr:relSizeAnchor>
  <cdr:relSizeAnchor xmlns:cdr="http://schemas.openxmlformats.org/drawingml/2006/chartDrawing">
    <cdr:from>
      <cdr:x>0.87124</cdr:x>
      <cdr:y>0.00472</cdr:y>
    </cdr:from>
    <cdr:to>
      <cdr:x>0.99678</cdr:x>
      <cdr:y>0.18859</cdr:y>
    </cdr:to>
    <cdr:sp macro="" textlink="">
      <cdr:nvSpPr>
        <cdr:cNvPr id="3" name="2 CuadroTexto"/>
        <cdr:cNvSpPr txBox="1"/>
      </cdr:nvSpPr>
      <cdr:spPr>
        <a:xfrm xmlns:a="http://schemas.openxmlformats.org/drawingml/2006/main">
          <a:off x="9179447" y="29930"/>
          <a:ext cx="1322699" cy="1165962"/>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pPr rtl="0"/>
          <a:r>
            <a:rPr lang="es-MX" sz="1600" b="1" i="0" baseline="0" dirty="0" err="1">
              <a:solidFill>
                <a:schemeClr val="bg1"/>
              </a:solidFill>
              <a:effectLst/>
            </a:rPr>
            <a:t>SciELO</a:t>
          </a:r>
          <a:r>
            <a:rPr lang="es-MX" sz="1600" b="1" i="0" baseline="0" dirty="0">
              <a:solidFill>
                <a:schemeClr val="bg1"/>
              </a:solidFill>
              <a:effectLst/>
            </a:rPr>
            <a:t> México</a:t>
          </a:r>
          <a:endParaRPr lang="es-MX" sz="1600" dirty="0">
            <a:solidFill>
              <a:schemeClr val="bg1"/>
            </a:solidFill>
            <a:effectLst/>
          </a:endParaRPr>
        </a:p>
        <a:p xmlns:a="http://schemas.openxmlformats.org/drawingml/2006/main">
          <a:pPr rtl="0"/>
          <a:r>
            <a:rPr lang="es-MX" sz="1600" b="1" i="0" baseline="0" dirty="0">
              <a:solidFill>
                <a:schemeClr val="bg1"/>
              </a:solidFill>
              <a:effectLst/>
            </a:rPr>
            <a:t>Agosto 2014</a:t>
          </a:r>
          <a:endParaRPr lang="es-MX" sz="1600" dirty="0">
            <a:solidFill>
              <a:schemeClr val="bg1"/>
            </a:solidFill>
            <a:effectLst/>
          </a:endParaRPr>
        </a:p>
        <a:p xmlns:a="http://schemas.openxmlformats.org/drawingml/2006/main">
          <a:endParaRPr lang="es-MX" sz="1100" dirty="0">
            <a:solidFill>
              <a:schemeClr val="bg1"/>
            </a:solidFill>
          </a:endParaRPr>
        </a:p>
      </cdr:txBody>
    </cdr:sp>
  </cdr:relSizeAnchor>
</c:userShapes>
</file>

<file path=ppt/drawings/drawing11.xml><?xml version="1.0" encoding="utf-8"?>
<c:userShapes xmlns:c="http://schemas.openxmlformats.org/drawingml/2006/chart">
  <cdr:relSizeAnchor xmlns:cdr="http://schemas.openxmlformats.org/drawingml/2006/chartDrawing">
    <cdr:from>
      <cdr:x>0.82528</cdr:x>
      <cdr:y>0.01118</cdr:y>
    </cdr:from>
    <cdr:to>
      <cdr:x>0.99148</cdr:x>
      <cdr:y>0.23662</cdr:y>
    </cdr:to>
    <cdr:sp macro="" textlink="">
      <cdr:nvSpPr>
        <cdr:cNvPr id="2" name="1 CuadroTexto"/>
        <cdr:cNvSpPr txBox="1"/>
      </cdr:nvSpPr>
      <cdr:spPr>
        <a:xfrm xmlns:a="http://schemas.openxmlformats.org/drawingml/2006/main">
          <a:off x="6120957" y="54167"/>
          <a:ext cx="1232676" cy="1092246"/>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pPr marL="0" marR="0" indent="0" defTabSz="914400" eaLnBrk="1" fontAlgn="auto" latinLnBrk="0" hangingPunct="1">
            <a:lnSpc>
              <a:spcPct val="100000"/>
            </a:lnSpc>
            <a:spcBef>
              <a:spcPts val="0"/>
            </a:spcBef>
            <a:spcAft>
              <a:spcPts val="0"/>
            </a:spcAft>
            <a:buClrTx/>
            <a:buSzTx/>
            <a:buFontTx/>
            <a:buNone/>
            <a:tabLst/>
            <a:defRPr/>
          </a:pPr>
          <a:r>
            <a:rPr lang="es-MX" sz="1600" b="1" dirty="0">
              <a:solidFill>
                <a:schemeClr val="bg1"/>
              </a:solidFill>
              <a:effectLst/>
            </a:rPr>
            <a:t>Web of </a:t>
          </a:r>
          <a:r>
            <a:rPr lang="es-MX" sz="1600" b="1" dirty="0" err="1">
              <a:solidFill>
                <a:schemeClr val="bg1"/>
              </a:solidFill>
              <a:effectLst/>
            </a:rPr>
            <a:t>Science</a:t>
          </a:r>
          <a:r>
            <a:rPr lang="es-MX" sz="1600" b="1" dirty="0">
              <a:solidFill>
                <a:schemeClr val="bg1"/>
              </a:solidFill>
              <a:effectLst/>
            </a:rPr>
            <a:t/>
          </a:r>
          <a:br>
            <a:rPr lang="es-MX" sz="1600" b="1" dirty="0">
              <a:solidFill>
                <a:schemeClr val="bg1"/>
              </a:solidFill>
              <a:effectLst/>
            </a:rPr>
          </a:br>
          <a:r>
            <a:rPr lang="es-MX" sz="1600" b="1" dirty="0">
              <a:solidFill>
                <a:schemeClr val="bg1"/>
              </a:solidFill>
              <a:effectLst/>
            </a:rPr>
            <a:t>Agosto</a:t>
          </a:r>
          <a:r>
            <a:rPr lang="es-MX" sz="1600" b="1" baseline="0" dirty="0">
              <a:solidFill>
                <a:schemeClr val="bg1"/>
              </a:solidFill>
              <a:effectLst/>
            </a:rPr>
            <a:t> 2014</a:t>
          </a:r>
          <a:endParaRPr lang="es-MX" sz="1600" b="1" dirty="0">
            <a:solidFill>
              <a:schemeClr val="bg1"/>
            </a:solidFill>
            <a:effectLst/>
          </a:endParaRPr>
        </a:p>
        <a:p xmlns:a="http://schemas.openxmlformats.org/drawingml/2006/main">
          <a:endParaRPr lang="es-MX" sz="1100" dirty="0"/>
        </a:p>
      </cdr:txBody>
    </cdr:sp>
  </cdr:relSizeAnchor>
</c:userShapes>
</file>

<file path=ppt/drawings/drawing12.xml><?xml version="1.0" encoding="utf-8"?>
<c:userShapes xmlns:c="http://schemas.openxmlformats.org/drawingml/2006/chart">
  <cdr:relSizeAnchor xmlns:cdr="http://schemas.openxmlformats.org/drawingml/2006/chartDrawing">
    <cdr:from>
      <cdr:x>0.65343</cdr:x>
      <cdr:y>0.06452</cdr:y>
    </cdr:from>
    <cdr:to>
      <cdr:x>0.853</cdr:x>
      <cdr:y>0.12298</cdr:y>
    </cdr:to>
    <cdr:sp macro="" textlink="">
      <cdr:nvSpPr>
        <cdr:cNvPr id="2" name="1 CuadroTexto"/>
        <cdr:cNvSpPr txBox="1"/>
      </cdr:nvSpPr>
      <cdr:spPr>
        <a:xfrm xmlns:a="http://schemas.openxmlformats.org/drawingml/2006/main">
          <a:off x="5800725" y="304800"/>
          <a:ext cx="1771650" cy="276225"/>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s-MX" sz="1100"/>
        </a:p>
      </cdr:txBody>
    </cdr:sp>
  </cdr:relSizeAnchor>
  <cdr:relSizeAnchor xmlns:cdr="http://schemas.openxmlformats.org/drawingml/2006/chartDrawing">
    <cdr:from>
      <cdr:x>0.87124</cdr:x>
      <cdr:y>0.00472</cdr:y>
    </cdr:from>
    <cdr:to>
      <cdr:x>0.99678</cdr:x>
      <cdr:y>0.17881</cdr:y>
    </cdr:to>
    <cdr:sp macro="" textlink="">
      <cdr:nvSpPr>
        <cdr:cNvPr id="3" name="2 CuadroTexto"/>
        <cdr:cNvSpPr txBox="1"/>
      </cdr:nvSpPr>
      <cdr:spPr>
        <a:xfrm xmlns:a="http://schemas.openxmlformats.org/drawingml/2006/main">
          <a:off x="6506072" y="16972"/>
          <a:ext cx="937482" cy="625966"/>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pPr rtl="0"/>
          <a:r>
            <a:rPr lang="es-MX" sz="1600" b="1" i="0" baseline="0" dirty="0" err="1">
              <a:solidFill>
                <a:schemeClr val="bg1"/>
              </a:solidFill>
              <a:effectLst/>
            </a:rPr>
            <a:t>SciELO</a:t>
          </a:r>
          <a:r>
            <a:rPr lang="es-MX" sz="1600" b="1" i="0" baseline="0" dirty="0">
              <a:solidFill>
                <a:schemeClr val="bg1"/>
              </a:solidFill>
              <a:effectLst/>
            </a:rPr>
            <a:t> México</a:t>
          </a:r>
          <a:endParaRPr lang="es-MX" sz="1600" dirty="0">
            <a:solidFill>
              <a:schemeClr val="bg1"/>
            </a:solidFill>
            <a:effectLst/>
          </a:endParaRPr>
        </a:p>
        <a:p xmlns:a="http://schemas.openxmlformats.org/drawingml/2006/main">
          <a:pPr rtl="0"/>
          <a:r>
            <a:rPr lang="es-MX" sz="1600" b="1" i="0" baseline="0" dirty="0">
              <a:solidFill>
                <a:schemeClr val="bg1"/>
              </a:solidFill>
              <a:effectLst/>
            </a:rPr>
            <a:t>Agosto 2014</a:t>
          </a:r>
          <a:endParaRPr lang="es-MX" sz="1600" dirty="0">
            <a:solidFill>
              <a:schemeClr val="bg1"/>
            </a:solidFill>
            <a:effectLst/>
          </a:endParaRPr>
        </a:p>
        <a:p xmlns:a="http://schemas.openxmlformats.org/drawingml/2006/main">
          <a:endParaRPr lang="es-MX" sz="1600" dirty="0">
            <a:solidFill>
              <a:schemeClr val="bg1"/>
            </a:solidFill>
          </a:endParaRPr>
        </a:p>
      </cdr:txBody>
    </cdr:sp>
  </cdr:relSizeAnchor>
</c:userShapes>
</file>

<file path=ppt/drawings/drawing13.xml><?xml version="1.0" encoding="utf-8"?>
<c:userShapes xmlns:c="http://schemas.openxmlformats.org/drawingml/2006/chart">
  <cdr:relSizeAnchor xmlns:cdr="http://schemas.openxmlformats.org/drawingml/2006/chartDrawing">
    <cdr:from>
      <cdr:x>0.8497</cdr:x>
      <cdr:y>0.01055</cdr:y>
    </cdr:from>
    <cdr:to>
      <cdr:x>0.99408</cdr:x>
      <cdr:y>0.19272</cdr:y>
    </cdr:to>
    <cdr:sp macro="" textlink="">
      <cdr:nvSpPr>
        <cdr:cNvPr id="2" name="1 CuadroTexto"/>
        <cdr:cNvSpPr txBox="1"/>
      </cdr:nvSpPr>
      <cdr:spPr>
        <a:xfrm xmlns:a="http://schemas.openxmlformats.org/drawingml/2006/main">
          <a:off x="8080579" y="56394"/>
          <a:ext cx="1373042" cy="973803"/>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pPr marL="0" marR="0" indent="0" defTabSz="914400" eaLnBrk="1" fontAlgn="auto" latinLnBrk="0" hangingPunct="1">
            <a:lnSpc>
              <a:spcPct val="100000"/>
            </a:lnSpc>
            <a:spcBef>
              <a:spcPts val="0"/>
            </a:spcBef>
            <a:spcAft>
              <a:spcPts val="0"/>
            </a:spcAft>
            <a:buClrTx/>
            <a:buSzTx/>
            <a:buFontTx/>
            <a:buNone/>
            <a:tabLst/>
            <a:defRPr/>
          </a:pPr>
          <a:r>
            <a:rPr lang="es-MX" sz="1600" b="1" dirty="0">
              <a:solidFill>
                <a:schemeClr val="bg1"/>
              </a:solidFill>
              <a:effectLst/>
            </a:rPr>
            <a:t>Web of </a:t>
          </a:r>
          <a:r>
            <a:rPr lang="es-MX" sz="1600" b="1" dirty="0" err="1">
              <a:solidFill>
                <a:schemeClr val="bg1"/>
              </a:solidFill>
              <a:effectLst/>
            </a:rPr>
            <a:t>Science</a:t>
          </a:r>
          <a:r>
            <a:rPr lang="es-MX" sz="1600" b="1" dirty="0">
              <a:solidFill>
                <a:schemeClr val="bg1"/>
              </a:solidFill>
              <a:effectLst/>
            </a:rPr>
            <a:t/>
          </a:r>
          <a:br>
            <a:rPr lang="es-MX" sz="1600" b="1" dirty="0">
              <a:solidFill>
                <a:schemeClr val="bg1"/>
              </a:solidFill>
              <a:effectLst/>
            </a:rPr>
          </a:br>
          <a:r>
            <a:rPr lang="es-MX" sz="1600" b="1" dirty="0">
              <a:solidFill>
                <a:schemeClr val="bg1"/>
              </a:solidFill>
              <a:effectLst/>
            </a:rPr>
            <a:t>Agosto</a:t>
          </a:r>
          <a:r>
            <a:rPr lang="es-MX" sz="1600" b="1" baseline="0" dirty="0">
              <a:solidFill>
                <a:schemeClr val="bg1"/>
              </a:solidFill>
              <a:effectLst/>
            </a:rPr>
            <a:t> 2014</a:t>
          </a:r>
          <a:endParaRPr lang="es-MX" sz="1600" b="1" dirty="0">
            <a:solidFill>
              <a:schemeClr val="bg1"/>
            </a:solidFill>
            <a:effectLst/>
          </a:endParaRPr>
        </a:p>
        <a:p xmlns:a="http://schemas.openxmlformats.org/drawingml/2006/main">
          <a:endParaRPr lang="es-MX" sz="1100" dirty="0"/>
        </a:p>
      </cdr:txBody>
    </cdr:sp>
  </cdr:relSizeAnchor>
</c:userShapes>
</file>

<file path=ppt/drawings/drawing14.xml><?xml version="1.0" encoding="utf-8"?>
<c:userShapes xmlns:c="http://schemas.openxmlformats.org/drawingml/2006/chart">
  <cdr:relSizeAnchor xmlns:cdr="http://schemas.openxmlformats.org/drawingml/2006/chartDrawing">
    <cdr:from>
      <cdr:x>0.65343</cdr:x>
      <cdr:y>0.06452</cdr:y>
    </cdr:from>
    <cdr:to>
      <cdr:x>0.853</cdr:x>
      <cdr:y>0.12298</cdr:y>
    </cdr:to>
    <cdr:sp macro="" textlink="">
      <cdr:nvSpPr>
        <cdr:cNvPr id="2" name="1 CuadroTexto"/>
        <cdr:cNvSpPr txBox="1"/>
      </cdr:nvSpPr>
      <cdr:spPr>
        <a:xfrm xmlns:a="http://schemas.openxmlformats.org/drawingml/2006/main">
          <a:off x="5800725" y="304800"/>
          <a:ext cx="1771650" cy="276225"/>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s-MX" sz="1100"/>
        </a:p>
      </cdr:txBody>
    </cdr:sp>
  </cdr:relSizeAnchor>
  <cdr:relSizeAnchor xmlns:cdr="http://schemas.openxmlformats.org/drawingml/2006/chartDrawing">
    <cdr:from>
      <cdr:x>0.84491</cdr:x>
      <cdr:y>0.00472</cdr:y>
    </cdr:from>
    <cdr:to>
      <cdr:x>0.99678</cdr:x>
      <cdr:y>0.26284</cdr:y>
    </cdr:to>
    <cdr:sp macro="" textlink="">
      <cdr:nvSpPr>
        <cdr:cNvPr id="3" name="2 CuadroTexto"/>
        <cdr:cNvSpPr txBox="1"/>
      </cdr:nvSpPr>
      <cdr:spPr>
        <a:xfrm xmlns:a="http://schemas.openxmlformats.org/drawingml/2006/main">
          <a:off x="8390021" y="25063"/>
          <a:ext cx="1508067" cy="137060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pPr rtl="0"/>
          <a:r>
            <a:rPr lang="es-MX" sz="2000" b="1" i="0" baseline="0" dirty="0" err="1">
              <a:solidFill>
                <a:schemeClr val="bg1"/>
              </a:solidFill>
              <a:effectLst/>
            </a:rPr>
            <a:t>SciELO</a:t>
          </a:r>
          <a:r>
            <a:rPr lang="es-MX" sz="2000" b="1" i="0" baseline="0" dirty="0">
              <a:solidFill>
                <a:schemeClr val="bg1"/>
              </a:solidFill>
              <a:effectLst/>
            </a:rPr>
            <a:t> México</a:t>
          </a:r>
          <a:endParaRPr lang="es-MX" sz="2000" dirty="0">
            <a:solidFill>
              <a:schemeClr val="bg1"/>
            </a:solidFill>
            <a:effectLst/>
          </a:endParaRPr>
        </a:p>
        <a:p xmlns:a="http://schemas.openxmlformats.org/drawingml/2006/main">
          <a:pPr rtl="0"/>
          <a:r>
            <a:rPr lang="es-MX" sz="2000" b="1" i="0" baseline="0" dirty="0">
              <a:solidFill>
                <a:schemeClr val="bg1"/>
              </a:solidFill>
              <a:effectLst/>
            </a:rPr>
            <a:t>Agosto </a:t>
          </a:r>
          <a:r>
            <a:rPr lang="es-MX" sz="2000" b="1" i="0" baseline="0" dirty="0" smtClean="0">
              <a:solidFill>
                <a:schemeClr val="bg1"/>
              </a:solidFill>
              <a:effectLst/>
            </a:rPr>
            <a:t>2014</a:t>
          </a:r>
          <a:endParaRPr lang="es-MX" sz="2000" dirty="0">
            <a:solidFill>
              <a:schemeClr val="bg1"/>
            </a:solidFill>
          </a:endParaRPr>
        </a:p>
      </cdr:txBody>
    </cdr:sp>
  </cdr:relSizeAnchor>
</c:userShapes>
</file>

<file path=ppt/drawings/drawing2.xml><?xml version="1.0" encoding="utf-8"?>
<c:userShapes xmlns:c="http://schemas.openxmlformats.org/drawingml/2006/chart">
  <cdr:relSizeAnchor xmlns:cdr="http://schemas.openxmlformats.org/drawingml/2006/chartDrawing">
    <cdr:from>
      <cdr:x>0.65343</cdr:x>
      <cdr:y>0.06452</cdr:y>
    </cdr:from>
    <cdr:to>
      <cdr:x>0.853</cdr:x>
      <cdr:y>0.12298</cdr:y>
    </cdr:to>
    <cdr:sp macro="" textlink="">
      <cdr:nvSpPr>
        <cdr:cNvPr id="2" name="1 CuadroTexto"/>
        <cdr:cNvSpPr txBox="1"/>
      </cdr:nvSpPr>
      <cdr:spPr>
        <a:xfrm xmlns:a="http://schemas.openxmlformats.org/drawingml/2006/main">
          <a:off x="5800725" y="304800"/>
          <a:ext cx="1771650" cy="276225"/>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s-MX" sz="1100"/>
        </a:p>
      </cdr:txBody>
    </cdr:sp>
  </cdr:relSizeAnchor>
  <cdr:relSizeAnchor xmlns:cdr="http://schemas.openxmlformats.org/drawingml/2006/chartDrawing">
    <cdr:from>
      <cdr:x>0.87124</cdr:x>
      <cdr:y>0.00472</cdr:y>
    </cdr:from>
    <cdr:to>
      <cdr:x>0.99678</cdr:x>
      <cdr:y>0.16355</cdr:y>
    </cdr:to>
    <cdr:sp macro="" textlink="">
      <cdr:nvSpPr>
        <cdr:cNvPr id="3" name="2 CuadroTexto"/>
        <cdr:cNvSpPr txBox="1"/>
      </cdr:nvSpPr>
      <cdr:spPr>
        <a:xfrm xmlns:a="http://schemas.openxmlformats.org/drawingml/2006/main">
          <a:off x="6688641" y="19242"/>
          <a:ext cx="963790" cy="647508"/>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pPr rtl="0"/>
          <a:r>
            <a:rPr lang="es-MX" sz="1600" b="1" i="0" baseline="0" dirty="0" err="1">
              <a:solidFill>
                <a:schemeClr val="bg1"/>
              </a:solidFill>
              <a:effectLst/>
            </a:rPr>
            <a:t>SciELO</a:t>
          </a:r>
          <a:r>
            <a:rPr lang="es-MX" sz="1600" b="1" i="0" baseline="0" dirty="0">
              <a:solidFill>
                <a:schemeClr val="bg1"/>
              </a:solidFill>
              <a:effectLst/>
            </a:rPr>
            <a:t> México</a:t>
          </a:r>
          <a:endParaRPr lang="es-MX" sz="1600" dirty="0">
            <a:solidFill>
              <a:schemeClr val="bg1"/>
            </a:solidFill>
            <a:effectLst/>
          </a:endParaRPr>
        </a:p>
        <a:p xmlns:a="http://schemas.openxmlformats.org/drawingml/2006/main">
          <a:pPr rtl="0"/>
          <a:r>
            <a:rPr lang="es-MX" sz="1600" b="1" i="0" baseline="0" dirty="0">
              <a:solidFill>
                <a:schemeClr val="bg1"/>
              </a:solidFill>
              <a:effectLst/>
            </a:rPr>
            <a:t>Agosto 2014</a:t>
          </a:r>
          <a:endParaRPr lang="es-MX" sz="1600" dirty="0">
            <a:solidFill>
              <a:schemeClr val="bg1"/>
            </a:solidFill>
            <a:effectLst/>
          </a:endParaRPr>
        </a:p>
        <a:p xmlns:a="http://schemas.openxmlformats.org/drawingml/2006/main">
          <a:endParaRPr lang="es-MX" sz="1100" dirty="0">
            <a:solidFill>
              <a:schemeClr val="bg1"/>
            </a:solidFill>
          </a:endParaRPr>
        </a:p>
      </cdr:txBody>
    </cdr:sp>
  </cdr:relSizeAnchor>
</c:userShapes>
</file>

<file path=ppt/drawings/drawing3.xml><?xml version="1.0" encoding="utf-8"?>
<c:userShapes xmlns:c="http://schemas.openxmlformats.org/drawingml/2006/chart">
  <cdr:relSizeAnchor xmlns:cdr="http://schemas.openxmlformats.org/drawingml/2006/chartDrawing">
    <cdr:from>
      <cdr:x>0.82861</cdr:x>
      <cdr:y>0.02709</cdr:y>
    </cdr:from>
    <cdr:to>
      <cdr:x>0.98936</cdr:x>
      <cdr:y>0.15493</cdr:y>
    </cdr:to>
    <cdr:sp macro="" textlink="">
      <cdr:nvSpPr>
        <cdr:cNvPr id="2" name="1 CuadroTexto"/>
        <cdr:cNvSpPr txBox="1"/>
      </cdr:nvSpPr>
      <cdr:spPr>
        <a:xfrm xmlns:a="http://schemas.openxmlformats.org/drawingml/2006/main">
          <a:off x="6677026" y="119063"/>
          <a:ext cx="1295400" cy="561975"/>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s-MX" sz="1100"/>
        </a:p>
      </cdr:txBody>
    </cdr:sp>
  </cdr:relSizeAnchor>
  <cdr:relSizeAnchor xmlns:cdr="http://schemas.openxmlformats.org/drawingml/2006/chartDrawing">
    <cdr:from>
      <cdr:x>0.81427</cdr:x>
      <cdr:y>0.00758</cdr:y>
    </cdr:from>
    <cdr:to>
      <cdr:x>0.99409</cdr:x>
      <cdr:y>0.23223</cdr:y>
    </cdr:to>
    <cdr:sp macro="" textlink="">
      <cdr:nvSpPr>
        <cdr:cNvPr id="3" name="2 CuadroTexto"/>
        <cdr:cNvSpPr txBox="1"/>
      </cdr:nvSpPr>
      <cdr:spPr>
        <a:xfrm xmlns:a="http://schemas.openxmlformats.org/drawingml/2006/main">
          <a:off x="8018005" y="33893"/>
          <a:ext cx="1770605" cy="1004507"/>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s-MX" sz="1800" b="1" dirty="0">
              <a:solidFill>
                <a:schemeClr val="bg1"/>
              </a:solidFill>
            </a:rPr>
            <a:t>Web of </a:t>
          </a:r>
          <a:r>
            <a:rPr lang="es-MX" sz="1800" b="1" dirty="0" err="1">
              <a:solidFill>
                <a:schemeClr val="bg1"/>
              </a:solidFill>
            </a:rPr>
            <a:t>Science</a:t>
          </a:r>
          <a:r>
            <a:rPr lang="es-MX" sz="1800" b="1" dirty="0">
              <a:solidFill>
                <a:schemeClr val="bg1"/>
              </a:solidFill>
            </a:rPr>
            <a:t/>
          </a:r>
          <a:br>
            <a:rPr lang="es-MX" sz="1800" b="1" dirty="0">
              <a:solidFill>
                <a:schemeClr val="bg1"/>
              </a:solidFill>
            </a:rPr>
          </a:br>
          <a:r>
            <a:rPr lang="es-MX" sz="1800" b="1" dirty="0">
              <a:solidFill>
                <a:schemeClr val="bg1"/>
              </a:solidFill>
            </a:rPr>
            <a:t>Agosto</a:t>
          </a:r>
          <a:r>
            <a:rPr lang="es-MX" sz="1800" b="1" baseline="0" dirty="0">
              <a:solidFill>
                <a:schemeClr val="bg1"/>
              </a:solidFill>
            </a:rPr>
            <a:t> 2014</a:t>
          </a:r>
          <a:endParaRPr lang="es-MX" sz="1800" b="1" dirty="0">
            <a:solidFill>
              <a:schemeClr val="bg1"/>
            </a:solidFill>
          </a:endParaRPr>
        </a:p>
      </cdr:txBody>
    </cdr:sp>
  </cdr:relSizeAnchor>
</c:userShapes>
</file>

<file path=ppt/drawings/drawing4.xml><?xml version="1.0" encoding="utf-8"?>
<c:userShapes xmlns:c="http://schemas.openxmlformats.org/drawingml/2006/chart">
  <cdr:relSizeAnchor xmlns:cdr="http://schemas.openxmlformats.org/drawingml/2006/chartDrawing">
    <cdr:from>
      <cdr:x>0.65343</cdr:x>
      <cdr:y>0.06452</cdr:y>
    </cdr:from>
    <cdr:to>
      <cdr:x>0.853</cdr:x>
      <cdr:y>0.12298</cdr:y>
    </cdr:to>
    <cdr:sp macro="" textlink="">
      <cdr:nvSpPr>
        <cdr:cNvPr id="2" name="1 CuadroTexto"/>
        <cdr:cNvSpPr txBox="1"/>
      </cdr:nvSpPr>
      <cdr:spPr>
        <a:xfrm xmlns:a="http://schemas.openxmlformats.org/drawingml/2006/main">
          <a:off x="5800725" y="304800"/>
          <a:ext cx="1771650" cy="276225"/>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s-MX" sz="1100"/>
        </a:p>
      </cdr:txBody>
    </cdr:sp>
  </cdr:relSizeAnchor>
  <cdr:relSizeAnchor xmlns:cdr="http://schemas.openxmlformats.org/drawingml/2006/chartDrawing">
    <cdr:from>
      <cdr:x>0.82929</cdr:x>
      <cdr:y>0.00472</cdr:y>
    </cdr:from>
    <cdr:to>
      <cdr:x>0.99678</cdr:x>
      <cdr:y>0.17641</cdr:y>
    </cdr:to>
    <cdr:sp macro="" textlink="">
      <cdr:nvSpPr>
        <cdr:cNvPr id="3" name="2 CuadroTexto"/>
        <cdr:cNvSpPr txBox="1"/>
      </cdr:nvSpPr>
      <cdr:spPr>
        <a:xfrm xmlns:a="http://schemas.openxmlformats.org/drawingml/2006/main">
          <a:off x="7292705" y="20148"/>
          <a:ext cx="1472936" cy="732907"/>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pPr rtl="0"/>
          <a:r>
            <a:rPr lang="es-MX" sz="1400" b="1" i="0" baseline="0" dirty="0" err="1">
              <a:solidFill>
                <a:schemeClr val="bg1"/>
              </a:solidFill>
              <a:effectLst/>
            </a:rPr>
            <a:t>SciELO</a:t>
          </a:r>
          <a:r>
            <a:rPr lang="es-MX" sz="1400" b="1" i="0" baseline="0" dirty="0">
              <a:solidFill>
                <a:schemeClr val="bg1"/>
              </a:solidFill>
              <a:effectLst/>
            </a:rPr>
            <a:t> México</a:t>
          </a:r>
          <a:endParaRPr lang="es-MX" sz="1400" dirty="0">
            <a:solidFill>
              <a:schemeClr val="bg1"/>
            </a:solidFill>
            <a:effectLst/>
          </a:endParaRPr>
        </a:p>
        <a:p xmlns:a="http://schemas.openxmlformats.org/drawingml/2006/main">
          <a:pPr rtl="0"/>
          <a:r>
            <a:rPr lang="es-MX" sz="1400" b="1" i="0" baseline="0" dirty="0">
              <a:solidFill>
                <a:schemeClr val="bg1"/>
              </a:solidFill>
              <a:effectLst/>
            </a:rPr>
            <a:t>Agosto 2014</a:t>
          </a:r>
          <a:endParaRPr lang="es-MX" sz="1400" dirty="0">
            <a:solidFill>
              <a:schemeClr val="bg1"/>
            </a:solidFill>
            <a:effectLst/>
          </a:endParaRPr>
        </a:p>
        <a:p xmlns:a="http://schemas.openxmlformats.org/drawingml/2006/main">
          <a:endParaRPr lang="es-MX" sz="1100" dirty="0">
            <a:solidFill>
              <a:schemeClr val="bg1"/>
            </a:solidFill>
          </a:endParaRPr>
        </a:p>
      </cdr:txBody>
    </cdr:sp>
  </cdr:relSizeAnchor>
</c:userShapes>
</file>

<file path=ppt/drawings/drawing5.xml><?xml version="1.0" encoding="utf-8"?>
<c:userShapes xmlns:c="http://schemas.openxmlformats.org/drawingml/2006/chart">
  <cdr:relSizeAnchor xmlns:cdr="http://schemas.openxmlformats.org/drawingml/2006/chartDrawing">
    <cdr:from>
      <cdr:x>0.80972</cdr:x>
      <cdr:y>0.03881</cdr:y>
    </cdr:from>
    <cdr:to>
      <cdr:x>0.9919</cdr:x>
      <cdr:y>0.1403</cdr:y>
    </cdr:to>
    <cdr:sp macro="" textlink="">
      <cdr:nvSpPr>
        <cdr:cNvPr id="2" name="1 CuadroTexto"/>
        <cdr:cNvSpPr txBox="1"/>
      </cdr:nvSpPr>
      <cdr:spPr>
        <a:xfrm xmlns:a="http://schemas.openxmlformats.org/drawingml/2006/main">
          <a:off x="7620000" y="185738"/>
          <a:ext cx="1714500" cy="485775"/>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s-MX" sz="1100"/>
        </a:p>
      </cdr:txBody>
    </cdr:sp>
  </cdr:relSizeAnchor>
  <cdr:relSizeAnchor xmlns:cdr="http://schemas.openxmlformats.org/drawingml/2006/chartDrawing">
    <cdr:from>
      <cdr:x>0.84564</cdr:x>
      <cdr:y>0.01294</cdr:y>
    </cdr:from>
    <cdr:to>
      <cdr:x>0.99089</cdr:x>
      <cdr:y>0.19075</cdr:y>
    </cdr:to>
    <cdr:sp macro="" textlink="">
      <cdr:nvSpPr>
        <cdr:cNvPr id="3" name="2 CuadroTexto"/>
        <cdr:cNvSpPr txBox="1"/>
      </cdr:nvSpPr>
      <cdr:spPr>
        <a:xfrm xmlns:a="http://schemas.openxmlformats.org/drawingml/2006/main">
          <a:off x="7580734" y="56132"/>
          <a:ext cx="1302088" cy="771326"/>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pPr marL="0" marR="0" indent="0" defTabSz="914400" eaLnBrk="1" fontAlgn="auto" latinLnBrk="0" hangingPunct="1">
            <a:lnSpc>
              <a:spcPct val="100000"/>
            </a:lnSpc>
            <a:spcBef>
              <a:spcPts val="0"/>
            </a:spcBef>
            <a:spcAft>
              <a:spcPts val="0"/>
            </a:spcAft>
            <a:buClrTx/>
            <a:buSzTx/>
            <a:buFontTx/>
            <a:buNone/>
            <a:tabLst/>
            <a:defRPr/>
          </a:pPr>
          <a:r>
            <a:rPr lang="es-MX" sz="1400" b="1" dirty="0">
              <a:solidFill>
                <a:schemeClr val="bg1"/>
              </a:solidFill>
              <a:effectLst/>
            </a:rPr>
            <a:t>Web of </a:t>
          </a:r>
          <a:r>
            <a:rPr lang="es-MX" sz="1400" b="1" dirty="0" err="1">
              <a:solidFill>
                <a:schemeClr val="bg1"/>
              </a:solidFill>
              <a:effectLst/>
            </a:rPr>
            <a:t>Science</a:t>
          </a:r>
          <a:r>
            <a:rPr lang="es-MX" sz="1400" b="1" dirty="0">
              <a:solidFill>
                <a:schemeClr val="bg1"/>
              </a:solidFill>
              <a:effectLst/>
            </a:rPr>
            <a:t/>
          </a:r>
          <a:br>
            <a:rPr lang="es-MX" sz="1400" b="1" dirty="0">
              <a:solidFill>
                <a:schemeClr val="bg1"/>
              </a:solidFill>
              <a:effectLst/>
            </a:rPr>
          </a:br>
          <a:r>
            <a:rPr lang="es-MX" sz="1400" b="1" dirty="0">
              <a:solidFill>
                <a:schemeClr val="bg1"/>
              </a:solidFill>
              <a:effectLst/>
            </a:rPr>
            <a:t>Agosto</a:t>
          </a:r>
          <a:r>
            <a:rPr lang="es-MX" sz="1400" b="1" baseline="0" dirty="0">
              <a:solidFill>
                <a:schemeClr val="bg1"/>
              </a:solidFill>
              <a:effectLst/>
            </a:rPr>
            <a:t> 2014</a:t>
          </a:r>
          <a:endParaRPr lang="es-MX" sz="1400" b="1" dirty="0">
            <a:solidFill>
              <a:schemeClr val="bg1"/>
            </a:solidFill>
            <a:effectLst/>
          </a:endParaRPr>
        </a:p>
        <a:p xmlns:a="http://schemas.openxmlformats.org/drawingml/2006/main">
          <a:endParaRPr lang="es-MX" sz="1100" dirty="0"/>
        </a:p>
      </cdr:txBody>
    </cdr:sp>
  </cdr:relSizeAnchor>
</c:userShapes>
</file>

<file path=ppt/drawings/drawing6.xml><?xml version="1.0" encoding="utf-8"?>
<c:userShapes xmlns:c="http://schemas.openxmlformats.org/drawingml/2006/chart">
  <cdr:relSizeAnchor xmlns:cdr="http://schemas.openxmlformats.org/drawingml/2006/chartDrawing">
    <cdr:from>
      <cdr:x>0.65343</cdr:x>
      <cdr:y>0.06452</cdr:y>
    </cdr:from>
    <cdr:to>
      <cdr:x>0.853</cdr:x>
      <cdr:y>0.12298</cdr:y>
    </cdr:to>
    <cdr:sp macro="" textlink="">
      <cdr:nvSpPr>
        <cdr:cNvPr id="2" name="1 CuadroTexto"/>
        <cdr:cNvSpPr txBox="1"/>
      </cdr:nvSpPr>
      <cdr:spPr>
        <a:xfrm xmlns:a="http://schemas.openxmlformats.org/drawingml/2006/main">
          <a:off x="5800725" y="304800"/>
          <a:ext cx="1771650" cy="276225"/>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s-MX" sz="1100"/>
        </a:p>
      </cdr:txBody>
    </cdr:sp>
  </cdr:relSizeAnchor>
  <cdr:relSizeAnchor xmlns:cdr="http://schemas.openxmlformats.org/drawingml/2006/chartDrawing">
    <cdr:from>
      <cdr:x>0.87124</cdr:x>
      <cdr:y>0.00472</cdr:y>
    </cdr:from>
    <cdr:to>
      <cdr:x>0.99678</cdr:x>
      <cdr:y>0.20152</cdr:y>
    </cdr:to>
    <cdr:sp macro="" textlink="">
      <cdr:nvSpPr>
        <cdr:cNvPr id="3" name="2 CuadroTexto"/>
        <cdr:cNvSpPr txBox="1"/>
      </cdr:nvSpPr>
      <cdr:spPr>
        <a:xfrm xmlns:a="http://schemas.openxmlformats.org/drawingml/2006/main">
          <a:off x="8810842" y="22695"/>
          <a:ext cx="1269585" cy="946295"/>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pPr rtl="0"/>
          <a:r>
            <a:rPr lang="es-MX" sz="1600" b="1" i="0" baseline="0" dirty="0" err="1">
              <a:solidFill>
                <a:schemeClr val="bg1"/>
              </a:solidFill>
              <a:effectLst/>
            </a:rPr>
            <a:t>SciELO</a:t>
          </a:r>
          <a:r>
            <a:rPr lang="es-MX" sz="1600" b="1" i="0" baseline="0" dirty="0">
              <a:solidFill>
                <a:schemeClr val="bg1"/>
              </a:solidFill>
              <a:effectLst/>
            </a:rPr>
            <a:t> México</a:t>
          </a:r>
          <a:endParaRPr lang="es-MX" sz="1600" dirty="0">
            <a:solidFill>
              <a:schemeClr val="bg1"/>
            </a:solidFill>
            <a:effectLst/>
          </a:endParaRPr>
        </a:p>
        <a:p xmlns:a="http://schemas.openxmlformats.org/drawingml/2006/main">
          <a:pPr rtl="0"/>
          <a:r>
            <a:rPr lang="es-MX" sz="1600" b="1" i="0" baseline="0" dirty="0">
              <a:solidFill>
                <a:schemeClr val="bg1"/>
              </a:solidFill>
              <a:effectLst/>
            </a:rPr>
            <a:t>Agosto 2014</a:t>
          </a:r>
          <a:endParaRPr lang="es-MX" sz="1600" dirty="0">
            <a:solidFill>
              <a:schemeClr val="bg1"/>
            </a:solidFill>
            <a:effectLst/>
          </a:endParaRPr>
        </a:p>
        <a:p xmlns:a="http://schemas.openxmlformats.org/drawingml/2006/main">
          <a:endParaRPr lang="es-MX" sz="1100" dirty="0">
            <a:solidFill>
              <a:schemeClr val="bg1"/>
            </a:solidFill>
          </a:endParaRPr>
        </a:p>
      </cdr:txBody>
    </cdr:sp>
  </cdr:relSizeAnchor>
</c:userShapes>
</file>

<file path=ppt/drawings/drawing7.xml><?xml version="1.0" encoding="utf-8"?>
<c:userShapes xmlns:c="http://schemas.openxmlformats.org/drawingml/2006/chart">
  <cdr:relSizeAnchor xmlns:cdr="http://schemas.openxmlformats.org/drawingml/2006/chartDrawing">
    <cdr:from>
      <cdr:x>0.84032</cdr:x>
      <cdr:y>0</cdr:y>
    </cdr:from>
    <cdr:to>
      <cdr:x>1</cdr:x>
      <cdr:y>0.19764</cdr:y>
    </cdr:to>
    <cdr:sp macro="" textlink="">
      <cdr:nvSpPr>
        <cdr:cNvPr id="2" name="1 CuadroTexto"/>
        <cdr:cNvSpPr txBox="1"/>
      </cdr:nvSpPr>
      <cdr:spPr>
        <a:xfrm xmlns:a="http://schemas.openxmlformats.org/drawingml/2006/main">
          <a:off x="8475260" y="0"/>
          <a:ext cx="1610435" cy="914398"/>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pPr marL="0" marR="0" indent="0" defTabSz="914400" eaLnBrk="1" fontAlgn="auto" latinLnBrk="0" hangingPunct="1">
            <a:lnSpc>
              <a:spcPct val="100000"/>
            </a:lnSpc>
            <a:spcBef>
              <a:spcPts val="0"/>
            </a:spcBef>
            <a:spcAft>
              <a:spcPts val="0"/>
            </a:spcAft>
            <a:buClrTx/>
            <a:buSzTx/>
            <a:buFontTx/>
            <a:buNone/>
            <a:tabLst/>
            <a:defRPr/>
          </a:pPr>
          <a:r>
            <a:rPr lang="es-MX" sz="1600" b="1" dirty="0">
              <a:solidFill>
                <a:schemeClr val="bg1"/>
              </a:solidFill>
              <a:effectLst/>
            </a:rPr>
            <a:t>Web of </a:t>
          </a:r>
          <a:r>
            <a:rPr lang="es-MX" sz="1600" b="1" dirty="0" err="1">
              <a:solidFill>
                <a:schemeClr val="bg1"/>
              </a:solidFill>
              <a:effectLst/>
            </a:rPr>
            <a:t>Science</a:t>
          </a:r>
          <a:r>
            <a:rPr lang="es-MX" sz="1600" b="1" dirty="0">
              <a:solidFill>
                <a:schemeClr val="bg1"/>
              </a:solidFill>
              <a:effectLst/>
            </a:rPr>
            <a:t/>
          </a:r>
          <a:br>
            <a:rPr lang="es-MX" sz="1600" b="1" dirty="0">
              <a:solidFill>
                <a:schemeClr val="bg1"/>
              </a:solidFill>
              <a:effectLst/>
            </a:rPr>
          </a:br>
          <a:r>
            <a:rPr lang="es-MX" sz="1600" b="1" dirty="0">
              <a:solidFill>
                <a:schemeClr val="bg1"/>
              </a:solidFill>
              <a:effectLst/>
            </a:rPr>
            <a:t>Agosto</a:t>
          </a:r>
          <a:r>
            <a:rPr lang="es-MX" sz="1600" b="1" baseline="0" dirty="0">
              <a:solidFill>
                <a:schemeClr val="bg1"/>
              </a:solidFill>
              <a:effectLst/>
            </a:rPr>
            <a:t> 2014</a:t>
          </a:r>
          <a:endParaRPr lang="es-MX" sz="1600" b="1" dirty="0">
            <a:solidFill>
              <a:schemeClr val="bg1"/>
            </a:solidFill>
            <a:effectLst/>
          </a:endParaRPr>
        </a:p>
        <a:p xmlns:a="http://schemas.openxmlformats.org/drawingml/2006/main">
          <a:endParaRPr lang="es-MX" sz="1100" dirty="0"/>
        </a:p>
      </cdr:txBody>
    </cdr:sp>
  </cdr:relSizeAnchor>
</c:userShapes>
</file>

<file path=ppt/drawings/drawing8.xml><?xml version="1.0" encoding="utf-8"?>
<c:userShapes xmlns:c="http://schemas.openxmlformats.org/drawingml/2006/chart">
  <cdr:relSizeAnchor xmlns:cdr="http://schemas.openxmlformats.org/drawingml/2006/chartDrawing">
    <cdr:from>
      <cdr:x>0.65343</cdr:x>
      <cdr:y>0.06452</cdr:y>
    </cdr:from>
    <cdr:to>
      <cdr:x>0.853</cdr:x>
      <cdr:y>0.12298</cdr:y>
    </cdr:to>
    <cdr:sp macro="" textlink="">
      <cdr:nvSpPr>
        <cdr:cNvPr id="2" name="1 CuadroTexto"/>
        <cdr:cNvSpPr txBox="1"/>
      </cdr:nvSpPr>
      <cdr:spPr>
        <a:xfrm xmlns:a="http://schemas.openxmlformats.org/drawingml/2006/main">
          <a:off x="5800725" y="304800"/>
          <a:ext cx="1771650" cy="276225"/>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s-MX" sz="1100"/>
        </a:p>
      </cdr:txBody>
    </cdr:sp>
  </cdr:relSizeAnchor>
  <cdr:relSizeAnchor xmlns:cdr="http://schemas.openxmlformats.org/drawingml/2006/chartDrawing">
    <cdr:from>
      <cdr:x>0.87124</cdr:x>
      <cdr:y>0.00472</cdr:y>
    </cdr:from>
    <cdr:to>
      <cdr:x>0.99678</cdr:x>
      <cdr:y>0.11561</cdr:y>
    </cdr:to>
    <cdr:sp macro="" textlink="">
      <cdr:nvSpPr>
        <cdr:cNvPr id="3" name="2 CuadroTexto"/>
        <cdr:cNvSpPr txBox="1"/>
      </cdr:nvSpPr>
      <cdr:spPr>
        <a:xfrm xmlns:a="http://schemas.openxmlformats.org/drawingml/2006/main">
          <a:off x="7734300" y="25426"/>
          <a:ext cx="1114425" cy="596752"/>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pPr rtl="0"/>
          <a:r>
            <a:rPr lang="es-MX" sz="1600" b="1" i="0" baseline="0" dirty="0" err="1">
              <a:solidFill>
                <a:schemeClr val="bg1"/>
              </a:solidFill>
              <a:effectLst/>
            </a:rPr>
            <a:t>SciELO</a:t>
          </a:r>
          <a:r>
            <a:rPr lang="es-MX" sz="1600" b="1" i="0" baseline="0" dirty="0">
              <a:solidFill>
                <a:schemeClr val="bg1"/>
              </a:solidFill>
              <a:effectLst/>
            </a:rPr>
            <a:t> México</a:t>
          </a:r>
          <a:endParaRPr lang="es-MX" sz="1600" dirty="0">
            <a:solidFill>
              <a:schemeClr val="bg1"/>
            </a:solidFill>
            <a:effectLst/>
          </a:endParaRPr>
        </a:p>
        <a:p xmlns:a="http://schemas.openxmlformats.org/drawingml/2006/main">
          <a:pPr rtl="0"/>
          <a:r>
            <a:rPr lang="es-MX" sz="1600" b="1" i="0" baseline="0" dirty="0">
              <a:solidFill>
                <a:schemeClr val="bg1"/>
              </a:solidFill>
              <a:effectLst/>
            </a:rPr>
            <a:t>Agosto 2014</a:t>
          </a:r>
          <a:endParaRPr lang="es-MX" sz="1600" dirty="0">
            <a:solidFill>
              <a:schemeClr val="bg1"/>
            </a:solidFill>
            <a:effectLst/>
          </a:endParaRPr>
        </a:p>
        <a:p xmlns:a="http://schemas.openxmlformats.org/drawingml/2006/main">
          <a:endParaRPr lang="es-MX" sz="1100" dirty="0">
            <a:solidFill>
              <a:schemeClr val="bg1"/>
            </a:solidFill>
          </a:endParaRPr>
        </a:p>
      </cdr:txBody>
    </cdr:sp>
  </cdr:relSizeAnchor>
</c:userShapes>
</file>

<file path=ppt/drawings/drawing9.xml><?xml version="1.0" encoding="utf-8"?>
<c:userShapes xmlns:c="http://schemas.openxmlformats.org/drawingml/2006/chart">
  <cdr:relSizeAnchor xmlns:cdr="http://schemas.openxmlformats.org/drawingml/2006/chartDrawing">
    <cdr:from>
      <cdr:x>0.85383</cdr:x>
      <cdr:y>0.01202</cdr:y>
    </cdr:from>
    <cdr:to>
      <cdr:x>0.99884</cdr:x>
      <cdr:y>0.18714</cdr:y>
    </cdr:to>
    <cdr:sp macro="" textlink="">
      <cdr:nvSpPr>
        <cdr:cNvPr id="2" name="1 CuadroTexto"/>
        <cdr:cNvSpPr txBox="1"/>
      </cdr:nvSpPr>
      <cdr:spPr>
        <a:xfrm xmlns:a="http://schemas.openxmlformats.org/drawingml/2006/main">
          <a:off x="8299095" y="59130"/>
          <a:ext cx="1409475" cy="861467"/>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pPr marL="0" marR="0" indent="0" defTabSz="914400" eaLnBrk="1" fontAlgn="auto" latinLnBrk="0" hangingPunct="1">
            <a:lnSpc>
              <a:spcPct val="100000"/>
            </a:lnSpc>
            <a:spcBef>
              <a:spcPts val="0"/>
            </a:spcBef>
            <a:spcAft>
              <a:spcPts val="0"/>
            </a:spcAft>
            <a:buClrTx/>
            <a:buSzTx/>
            <a:buFontTx/>
            <a:buNone/>
            <a:tabLst/>
            <a:defRPr/>
          </a:pPr>
          <a:r>
            <a:rPr lang="es-MX" sz="1600" b="1" dirty="0">
              <a:solidFill>
                <a:schemeClr val="bg1"/>
              </a:solidFill>
              <a:effectLst/>
            </a:rPr>
            <a:t>Web of </a:t>
          </a:r>
          <a:r>
            <a:rPr lang="es-MX" sz="1600" b="1" dirty="0" err="1">
              <a:solidFill>
                <a:schemeClr val="bg1"/>
              </a:solidFill>
              <a:effectLst/>
            </a:rPr>
            <a:t>Science</a:t>
          </a:r>
          <a:r>
            <a:rPr lang="es-MX" sz="1600" b="1" dirty="0">
              <a:solidFill>
                <a:schemeClr val="bg1"/>
              </a:solidFill>
              <a:effectLst/>
            </a:rPr>
            <a:t/>
          </a:r>
          <a:br>
            <a:rPr lang="es-MX" sz="1600" b="1" dirty="0">
              <a:solidFill>
                <a:schemeClr val="bg1"/>
              </a:solidFill>
              <a:effectLst/>
            </a:rPr>
          </a:br>
          <a:r>
            <a:rPr lang="es-MX" sz="1600" b="1" dirty="0">
              <a:solidFill>
                <a:schemeClr val="bg1"/>
              </a:solidFill>
              <a:effectLst/>
            </a:rPr>
            <a:t>Agosto</a:t>
          </a:r>
          <a:r>
            <a:rPr lang="es-MX" sz="1600" b="1" baseline="0" dirty="0">
              <a:solidFill>
                <a:schemeClr val="bg1"/>
              </a:solidFill>
              <a:effectLst/>
            </a:rPr>
            <a:t> 2014</a:t>
          </a:r>
          <a:endParaRPr lang="es-MX" sz="1600" dirty="0">
            <a:solidFill>
              <a:schemeClr val="bg1"/>
            </a:solidFill>
            <a:effectLst/>
          </a:endParaRPr>
        </a:p>
        <a:p xmlns:a="http://schemas.openxmlformats.org/drawingml/2006/main">
          <a:endParaRPr lang="es-MX" sz="1100" dirty="0"/>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a:p>
        </p:txBody>
      </p:sp>
      <p:sp>
        <p:nvSpPr>
          <p:cNvPr id="3" name="2 Marcador de fecha"/>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AC8A626-C602-405F-845C-C58AF7159BF8}" type="datetimeFigureOut">
              <a:rPr lang="es-MX" smtClean="0"/>
              <a:pPr/>
              <a:t>26/02/2015</a:t>
            </a:fld>
            <a:endParaRPr lang="es-MX"/>
          </a:p>
        </p:txBody>
      </p:sp>
      <p:sp>
        <p:nvSpPr>
          <p:cNvPr id="4" name="3 Marcador de pie de página"/>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a:p>
        </p:txBody>
      </p:sp>
      <p:sp>
        <p:nvSpPr>
          <p:cNvPr id="5" name="4 Marcador de número de diapositiva"/>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9EF0AE2-8FED-4A1F-BCEA-BBCF19A21189}" type="slidenum">
              <a:rPr lang="es-MX" smtClean="0"/>
              <a:pPr/>
              <a:t>‹Nº›</a:t>
            </a:fld>
            <a:endParaRPr lang="es-MX"/>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3082AB7-C5E5-47BF-A008-77EA41AE975C}" type="datetimeFigureOut">
              <a:rPr lang="es-MX" smtClean="0"/>
              <a:pPr/>
              <a:t>26/02/2015</a:t>
            </a:fld>
            <a:endParaRPr lang="es-MX"/>
          </a:p>
        </p:txBody>
      </p:sp>
      <p:sp>
        <p:nvSpPr>
          <p:cNvPr id="4" name="3 Marcador de imagen de diapositiva"/>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s-MX"/>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3196280-7685-48BC-8BC4-EAB09068B961}" type="slidenum">
              <a:rPr lang="es-MX" smtClean="0"/>
              <a:pPr/>
              <a:t>‹Nº›</a:t>
            </a:fld>
            <a:endParaRPr lang="es-MX"/>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MX"/>
          </a:p>
        </p:txBody>
      </p:sp>
      <p:sp>
        <p:nvSpPr>
          <p:cNvPr id="4" name="3 Marcador de número de diapositiva"/>
          <p:cNvSpPr>
            <a:spLocks noGrp="1"/>
          </p:cNvSpPr>
          <p:nvPr>
            <p:ph type="sldNum" sz="quarter" idx="10"/>
          </p:nvPr>
        </p:nvSpPr>
        <p:spPr/>
        <p:txBody>
          <a:bodyPr/>
          <a:lstStyle/>
          <a:p>
            <a:fld id="{83196280-7685-48BC-8BC4-EAB09068B961}" type="slidenum">
              <a:rPr lang="es-MX" smtClean="0"/>
              <a:pPr/>
              <a:t>12</a:t>
            </a:fld>
            <a:endParaRPr lang="es-MX"/>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MX"/>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modificar el estilo de subtítulo del patrón</a:t>
            </a:r>
            <a:endParaRPr lang="es-MX"/>
          </a:p>
        </p:txBody>
      </p:sp>
      <p:sp>
        <p:nvSpPr>
          <p:cNvPr id="4" name="Marcador de fecha 3"/>
          <p:cNvSpPr>
            <a:spLocks noGrp="1"/>
          </p:cNvSpPr>
          <p:nvPr>
            <p:ph type="dt" sz="half" idx="10"/>
          </p:nvPr>
        </p:nvSpPr>
        <p:spPr/>
        <p:txBody>
          <a:bodyPr/>
          <a:lstStyle/>
          <a:p>
            <a:fld id="{493E3395-F938-482F-B06D-4CC5567FA24B}" type="datetimeFigureOut">
              <a:rPr lang="es-MX" smtClean="0"/>
              <a:pPr/>
              <a:t>26/02/2015</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3B3F7361-A6EA-4457-9BCB-0FBD95146AD4}" type="slidenum">
              <a:rPr lang="es-MX" smtClean="0"/>
              <a:pPr/>
              <a:t>‹Nº›</a:t>
            </a:fld>
            <a:endParaRPr lang="es-MX"/>
          </a:p>
        </p:txBody>
      </p:sp>
    </p:spTree>
    <p:extLst>
      <p:ext uri="{BB962C8B-B14F-4D97-AF65-F5344CB8AC3E}">
        <p14:creationId xmlns:p14="http://schemas.microsoft.com/office/powerpoint/2010/main" xmlns="" val="3214085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texto vertical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493E3395-F938-482F-B06D-4CC5567FA24B}" type="datetimeFigureOut">
              <a:rPr lang="es-MX" smtClean="0"/>
              <a:pPr/>
              <a:t>26/02/2015</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3B3F7361-A6EA-4457-9BCB-0FBD95146AD4}" type="slidenum">
              <a:rPr lang="es-MX" smtClean="0"/>
              <a:pPr/>
              <a:t>‹Nº›</a:t>
            </a:fld>
            <a:endParaRPr lang="es-MX"/>
          </a:p>
        </p:txBody>
      </p:sp>
    </p:spTree>
    <p:extLst>
      <p:ext uri="{BB962C8B-B14F-4D97-AF65-F5344CB8AC3E}">
        <p14:creationId xmlns:p14="http://schemas.microsoft.com/office/powerpoint/2010/main" xmlns="" val="1342622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MX"/>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493E3395-F938-482F-B06D-4CC5567FA24B}" type="datetimeFigureOut">
              <a:rPr lang="es-MX" smtClean="0"/>
              <a:pPr/>
              <a:t>26/02/2015</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3B3F7361-A6EA-4457-9BCB-0FBD95146AD4}" type="slidenum">
              <a:rPr lang="es-MX" smtClean="0"/>
              <a:pPr/>
              <a:t>‹Nº›</a:t>
            </a:fld>
            <a:endParaRPr lang="es-MX"/>
          </a:p>
        </p:txBody>
      </p:sp>
    </p:spTree>
    <p:extLst>
      <p:ext uri="{BB962C8B-B14F-4D97-AF65-F5344CB8AC3E}">
        <p14:creationId xmlns:p14="http://schemas.microsoft.com/office/powerpoint/2010/main" xmlns="" val="1930647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contenido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10"/>
          </p:nvPr>
        </p:nvSpPr>
        <p:spPr/>
        <p:txBody>
          <a:bodyPr/>
          <a:lstStyle/>
          <a:p>
            <a:fld id="{493E3395-F938-482F-B06D-4CC5567FA24B}" type="datetimeFigureOut">
              <a:rPr lang="es-MX" smtClean="0"/>
              <a:pPr/>
              <a:t>26/02/2015</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3B3F7361-A6EA-4457-9BCB-0FBD95146AD4}" type="slidenum">
              <a:rPr lang="es-MX" smtClean="0"/>
              <a:pPr/>
              <a:t>‹Nº›</a:t>
            </a:fld>
            <a:endParaRPr lang="es-MX"/>
          </a:p>
        </p:txBody>
      </p:sp>
    </p:spTree>
    <p:extLst>
      <p:ext uri="{BB962C8B-B14F-4D97-AF65-F5344CB8AC3E}">
        <p14:creationId xmlns:p14="http://schemas.microsoft.com/office/powerpoint/2010/main" xmlns="" val="12212200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Haga clic para modificar el estilo de texto del patrón</a:t>
            </a:r>
          </a:p>
        </p:txBody>
      </p:sp>
      <p:sp>
        <p:nvSpPr>
          <p:cNvPr id="4" name="Marcador de fecha 3"/>
          <p:cNvSpPr>
            <a:spLocks noGrp="1"/>
          </p:cNvSpPr>
          <p:nvPr>
            <p:ph type="dt" sz="half" idx="10"/>
          </p:nvPr>
        </p:nvSpPr>
        <p:spPr/>
        <p:txBody>
          <a:bodyPr/>
          <a:lstStyle/>
          <a:p>
            <a:fld id="{493E3395-F938-482F-B06D-4CC5567FA24B}" type="datetimeFigureOut">
              <a:rPr lang="es-MX" smtClean="0"/>
              <a:pPr/>
              <a:t>26/02/2015</a:t>
            </a:fld>
            <a:endParaRPr lang="es-MX"/>
          </a:p>
        </p:txBody>
      </p:sp>
      <p:sp>
        <p:nvSpPr>
          <p:cNvPr id="5" name="Marcador de pie de página 4"/>
          <p:cNvSpPr>
            <a:spLocks noGrp="1"/>
          </p:cNvSpPr>
          <p:nvPr>
            <p:ph type="ftr" sz="quarter" idx="11"/>
          </p:nvPr>
        </p:nvSpPr>
        <p:spPr/>
        <p:txBody>
          <a:bodyPr/>
          <a:lstStyle/>
          <a:p>
            <a:endParaRPr lang="es-MX"/>
          </a:p>
        </p:txBody>
      </p:sp>
      <p:sp>
        <p:nvSpPr>
          <p:cNvPr id="6" name="Marcador de número de diapositiva 5"/>
          <p:cNvSpPr>
            <a:spLocks noGrp="1"/>
          </p:cNvSpPr>
          <p:nvPr>
            <p:ph type="sldNum" sz="quarter" idx="12"/>
          </p:nvPr>
        </p:nvSpPr>
        <p:spPr/>
        <p:txBody>
          <a:bodyPr/>
          <a:lstStyle/>
          <a:p>
            <a:fld id="{3B3F7361-A6EA-4457-9BCB-0FBD95146AD4}" type="slidenum">
              <a:rPr lang="es-MX" smtClean="0"/>
              <a:pPr/>
              <a:t>‹Nº›</a:t>
            </a:fld>
            <a:endParaRPr lang="es-MX"/>
          </a:p>
        </p:txBody>
      </p:sp>
    </p:spTree>
    <p:extLst>
      <p:ext uri="{BB962C8B-B14F-4D97-AF65-F5344CB8AC3E}">
        <p14:creationId xmlns:p14="http://schemas.microsoft.com/office/powerpoint/2010/main" xmlns="" val="46589328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contenido 2"/>
          <p:cNvSpPr>
            <a:spLocks noGrp="1"/>
          </p:cNvSpPr>
          <p:nvPr>
            <p:ph sz="half" idx="1"/>
          </p:nvPr>
        </p:nvSpPr>
        <p:spPr>
          <a:xfrm>
            <a:off x="838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contenido 3"/>
          <p:cNvSpPr>
            <a:spLocks noGrp="1"/>
          </p:cNvSpPr>
          <p:nvPr>
            <p:ph sz="half" idx="2"/>
          </p:nvPr>
        </p:nvSpPr>
        <p:spPr>
          <a:xfrm>
            <a:off x="6172200" y="1825625"/>
            <a:ext cx="5181600" cy="435133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Marcador de fecha 4"/>
          <p:cNvSpPr>
            <a:spLocks noGrp="1"/>
          </p:cNvSpPr>
          <p:nvPr>
            <p:ph type="dt" sz="half" idx="10"/>
          </p:nvPr>
        </p:nvSpPr>
        <p:spPr/>
        <p:txBody>
          <a:bodyPr/>
          <a:lstStyle/>
          <a:p>
            <a:fld id="{493E3395-F938-482F-B06D-4CC5567FA24B}" type="datetimeFigureOut">
              <a:rPr lang="es-MX" smtClean="0"/>
              <a:pPr/>
              <a:t>26/02/2015</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3B3F7361-A6EA-4457-9BCB-0FBD95146AD4}" type="slidenum">
              <a:rPr lang="es-MX" smtClean="0"/>
              <a:pPr/>
              <a:t>‹Nº›</a:t>
            </a:fld>
            <a:endParaRPr lang="es-MX"/>
          </a:p>
        </p:txBody>
      </p:sp>
    </p:spTree>
    <p:extLst>
      <p:ext uri="{BB962C8B-B14F-4D97-AF65-F5344CB8AC3E}">
        <p14:creationId xmlns:p14="http://schemas.microsoft.com/office/powerpoint/2010/main" xmlns="" val="49039803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7" name="Marcador de fecha 6"/>
          <p:cNvSpPr>
            <a:spLocks noGrp="1"/>
          </p:cNvSpPr>
          <p:nvPr>
            <p:ph type="dt" sz="half" idx="10"/>
          </p:nvPr>
        </p:nvSpPr>
        <p:spPr/>
        <p:txBody>
          <a:bodyPr/>
          <a:lstStyle/>
          <a:p>
            <a:fld id="{493E3395-F938-482F-B06D-4CC5567FA24B}" type="datetimeFigureOut">
              <a:rPr lang="es-MX" smtClean="0"/>
              <a:pPr/>
              <a:t>26/02/2015</a:t>
            </a:fld>
            <a:endParaRPr lang="es-MX"/>
          </a:p>
        </p:txBody>
      </p:sp>
      <p:sp>
        <p:nvSpPr>
          <p:cNvPr id="8" name="Marcador de pie de página 7"/>
          <p:cNvSpPr>
            <a:spLocks noGrp="1"/>
          </p:cNvSpPr>
          <p:nvPr>
            <p:ph type="ftr" sz="quarter" idx="11"/>
          </p:nvPr>
        </p:nvSpPr>
        <p:spPr/>
        <p:txBody>
          <a:bodyPr/>
          <a:lstStyle/>
          <a:p>
            <a:endParaRPr lang="es-MX"/>
          </a:p>
        </p:txBody>
      </p:sp>
      <p:sp>
        <p:nvSpPr>
          <p:cNvPr id="9" name="Marcador de número de diapositiva 8"/>
          <p:cNvSpPr>
            <a:spLocks noGrp="1"/>
          </p:cNvSpPr>
          <p:nvPr>
            <p:ph type="sldNum" sz="quarter" idx="12"/>
          </p:nvPr>
        </p:nvSpPr>
        <p:spPr/>
        <p:txBody>
          <a:bodyPr/>
          <a:lstStyle/>
          <a:p>
            <a:fld id="{3B3F7361-A6EA-4457-9BCB-0FBD95146AD4}" type="slidenum">
              <a:rPr lang="es-MX" smtClean="0"/>
              <a:pPr/>
              <a:t>‹Nº›</a:t>
            </a:fld>
            <a:endParaRPr lang="es-MX"/>
          </a:p>
        </p:txBody>
      </p:sp>
    </p:spTree>
    <p:extLst>
      <p:ext uri="{BB962C8B-B14F-4D97-AF65-F5344CB8AC3E}">
        <p14:creationId xmlns:p14="http://schemas.microsoft.com/office/powerpoint/2010/main" xmlns="" val="34922651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MX"/>
          </a:p>
        </p:txBody>
      </p:sp>
      <p:sp>
        <p:nvSpPr>
          <p:cNvPr id="3" name="Marcador de fecha 2"/>
          <p:cNvSpPr>
            <a:spLocks noGrp="1"/>
          </p:cNvSpPr>
          <p:nvPr>
            <p:ph type="dt" sz="half" idx="10"/>
          </p:nvPr>
        </p:nvSpPr>
        <p:spPr/>
        <p:txBody>
          <a:bodyPr/>
          <a:lstStyle/>
          <a:p>
            <a:fld id="{493E3395-F938-482F-B06D-4CC5567FA24B}" type="datetimeFigureOut">
              <a:rPr lang="es-MX" smtClean="0"/>
              <a:pPr/>
              <a:t>26/02/2015</a:t>
            </a:fld>
            <a:endParaRPr lang="es-MX"/>
          </a:p>
        </p:txBody>
      </p:sp>
      <p:sp>
        <p:nvSpPr>
          <p:cNvPr id="4" name="Marcador de pie de página 3"/>
          <p:cNvSpPr>
            <a:spLocks noGrp="1"/>
          </p:cNvSpPr>
          <p:nvPr>
            <p:ph type="ftr" sz="quarter" idx="11"/>
          </p:nvPr>
        </p:nvSpPr>
        <p:spPr/>
        <p:txBody>
          <a:bodyPr/>
          <a:lstStyle/>
          <a:p>
            <a:endParaRPr lang="es-MX"/>
          </a:p>
        </p:txBody>
      </p:sp>
      <p:sp>
        <p:nvSpPr>
          <p:cNvPr id="5" name="Marcador de número de diapositiva 4"/>
          <p:cNvSpPr>
            <a:spLocks noGrp="1"/>
          </p:cNvSpPr>
          <p:nvPr>
            <p:ph type="sldNum" sz="quarter" idx="12"/>
          </p:nvPr>
        </p:nvSpPr>
        <p:spPr/>
        <p:txBody>
          <a:bodyPr/>
          <a:lstStyle/>
          <a:p>
            <a:fld id="{3B3F7361-A6EA-4457-9BCB-0FBD95146AD4}" type="slidenum">
              <a:rPr lang="es-MX" smtClean="0"/>
              <a:pPr/>
              <a:t>‹Nº›</a:t>
            </a:fld>
            <a:endParaRPr lang="es-MX"/>
          </a:p>
        </p:txBody>
      </p:sp>
    </p:spTree>
    <p:extLst>
      <p:ext uri="{BB962C8B-B14F-4D97-AF65-F5344CB8AC3E}">
        <p14:creationId xmlns:p14="http://schemas.microsoft.com/office/powerpoint/2010/main" xmlns="" val="42309320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493E3395-F938-482F-B06D-4CC5567FA24B}" type="datetimeFigureOut">
              <a:rPr lang="es-MX" smtClean="0"/>
              <a:pPr/>
              <a:t>26/02/2015</a:t>
            </a:fld>
            <a:endParaRPr lang="es-MX"/>
          </a:p>
        </p:txBody>
      </p:sp>
      <p:sp>
        <p:nvSpPr>
          <p:cNvPr id="3" name="Marcador de pie de página 2"/>
          <p:cNvSpPr>
            <a:spLocks noGrp="1"/>
          </p:cNvSpPr>
          <p:nvPr>
            <p:ph type="ftr" sz="quarter" idx="11"/>
          </p:nvPr>
        </p:nvSpPr>
        <p:spPr/>
        <p:txBody>
          <a:bodyPr/>
          <a:lstStyle/>
          <a:p>
            <a:endParaRPr lang="es-MX"/>
          </a:p>
        </p:txBody>
      </p:sp>
      <p:sp>
        <p:nvSpPr>
          <p:cNvPr id="4" name="Marcador de número de diapositiva 3"/>
          <p:cNvSpPr>
            <a:spLocks noGrp="1"/>
          </p:cNvSpPr>
          <p:nvPr>
            <p:ph type="sldNum" sz="quarter" idx="12"/>
          </p:nvPr>
        </p:nvSpPr>
        <p:spPr/>
        <p:txBody>
          <a:bodyPr/>
          <a:lstStyle/>
          <a:p>
            <a:fld id="{3B3F7361-A6EA-4457-9BCB-0FBD95146AD4}" type="slidenum">
              <a:rPr lang="es-MX" smtClean="0"/>
              <a:pPr/>
              <a:t>‹Nº›</a:t>
            </a:fld>
            <a:endParaRPr lang="es-MX"/>
          </a:p>
        </p:txBody>
      </p:sp>
    </p:spTree>
    <p:extLst>
      <p:ext uri="{BB962C8B-B14F-4D97-AF65-F5344CB8AC3E}">
        <p14:creationId xmlns:p14="http://schemas.microsoft.com/office/powerpoint/2010/main" xmlns="" val="2396749908"/>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MX"/>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493E3395-F938-482F-B06D-4CC5567FA24B}" type="datetimeFigureOut">
              <a:rPr lang="es-MX" smtClean="0"/>
              <a:pPr/>
              <a:t>26/02/2015</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3B3F7361-A6EA-4457-9BCB-0FBD95146AD4}" type="slidenum">
              <a:rPr lang="es-MX" smtClean="0"/>
              <a:pPr/>
              <a:t>‹Nº›</a:t>
            </a:fld>
            <a:endParaRPr lang="es-MX"/>
          </a:p>
        </p:txBody>
      </p:sp>
    </p:spTree>
    <p:extLst>
      <p:ext uri="{BB962C8B-B14F-4D97-AF65-F5344CB8AC3E}">
        <p14:creationId xmlns:p14="http://schemas.microsoft.com/office/powerpoint/2010/main" xmlns="" val="38803445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MX"/>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Haga clic para modificar el estilo de texto del patrón</a:t>
            </a:r>
          </a:p>
        </p:txBody>
      </p:sp>
      <p:sp>
        <p:nvSpPr>
          <p:cNvPr id="5" name="Marcador de fecha 4"/>
          <p:cNvSpPr>
            <a:spLocks noGrp="1"/>
          </p:cNvSpPr>
          <p:nvPr>
            <p:ph type="dt" sz="half" idx="10"/>
          </p:nvPr>
        </p:nvSpPr>
        <p:spPr/>
        <p:txBody>
          <a:bodyPr/>
          <a:lstStyle/>
          <a:p>
            <a:fld id="{493E3395-F938-482F-B06D-4CC5567FA24B}" type="datetimeFigureOut">
              <a:rPr lang="es-MX" smtClean="0"/>
              <a:pPr/>
              <a:t>26/02/2015</a:t>
            </a:fld>
            <a:endParaRPr lang="es-MX"/>
          </a:p>
        </p:txBody>
      </p:sp>
      <p:sp>
        <p:nvSpPr>
          <p:cNvPr id="6" name="Marcador de pie de página 5"/>
          <p:cNvSpPr>
            <a:spLocks noGrp="1"/>
          </p:cNvSpPr>
          <p:nvPr>
            <p:ph type="ftr" sz="quarter" idx="11"/>
          </p:nvPr>
        </p:nvSpPr>
        <p:spPr/>
        <p:txBody>
          <a:bodyPr/>
          <a:lstStyle/>
          <a:p>
            <a:endParaRPr lang="es-MX"/>
          </a:p>
        </p:txBody>
      </p:sp>
      <p:sp>
        <p:nvSpPr>
          <p:cNvPr id="7" name="Marcador de número de diapositiva 6"/>
          <p:cNvSpPr>
            <a:spLocks noGrp="1"/>
          </p:cNvSpPr>
          <p:nvPr>
            <p:ph type="sldNum" sz="quarter" idx="12"/>
          </p:nvPr>
        </p:nvSpPr>
        <p:spPr/>
        <p:txBody>
          <a:bodyPr/>
          <a:lstStyle/>
          <a:p>
            <a:fld id="{3B3F7361-A6EA-4457-9BCB-0FBD95146AD4}" type="slidenum">
              <a:rPr lang="es-MX" smtClean="0"/>
              <a:pPr/>
              <a:t>‹Nº›</a:t>
            </a:fld>
            <a:endParaRPr lang="es-MX"/>
          </a:p>
        </p:txBody>
      </p:sp>
    </p:spTree>
    <p:extLst>
      <p:ext uri="{BB962C8B-B14F-4D97-AF65-F5344CB8AC3E}">
        <p14:creationId xmlns:p14="http://schemas.microsoft.com/office/powerpoint/2010/main" xmlns="" val="3153799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MX"/>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3E3395-F938-482F-B06D-4CC5567FA24B}" type="datetimeFigureOut">
              <a:rPr lang="es-MX" smtClean="0"/>
              <a:pPr/>
              <a:t>26/02/2015</a:t>
            </a:fld>
            <a:endParaRPr lang="es-MX"/>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3F7361-A6EA-4457-9BCB-0FBD95146AD4}" type="slidenum">
              <a:rPr lang="es-MX" smtClean="0"/>
              <a:pPr/>
              <a:t>‹Nº›</a:t>
            </a:fld>
            <a:endParaRPr lang="es-MX"/>
          </a:p>
        </p:txBody>
      </p:sp>
    </p:spTree>
    <p:extLst>
      <p:ext uri="{BB962C8B-B14F-4D97-AF65-F5344CB8AC3E}">
        <p14:creationId xmlns:p14="http://schemas.microsoft.com/office/powerpoint/2010/main" xmlns="" val="17196879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6.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gif"/><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4.gi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1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6.gif"/><Relationship Id="rId2" Type="http://schemas.openxmlformats.org/officeDocument/2006/relationships/image" Target="../media/image35.gif"/><Relationship Id="rId1" Type="http://schemas.openxmlformats.org/officeDocument/2006/relationships/slideLayout" Target="../slideLayouts/slideLayout1.xml"/><Relationship Id="rId5" Type="http://schemas.openxmlformats.org/officeDocument/2006/relationships/hyperlink" Target="http://biblat.unam.mx/es/conacyt" TargetMode="External"/><Relationship Id="rId4" Type="http://schemas.openxmlformats.org/officeDocument/2006/relationships/hyperlink" Target="http://www.scielo.org/php/level.php?lang=pt&amp;component=56&amp;item=49" TargetMode="Externa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oleObject" Target="../embeddings/oleObject2.bin"/></Relationships>
</file>

<file path=ppt/slides/_rels/slide2.xml.rels><?xml version="1.0" encoding="UTF-8" standalone="yes"?>
<Relationships xmlns="http://schemas.openxmlformats.org/package/2006/relationships"><Relationship Id="rId3" Type="http://schemas.openxmlformats.org/officeDocument/2006/relationships/hyperlink" Target="https://www.google.com.mx/?gws_rd=ssl" TargetMode="External"/><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xml"/><Relationship Id="rId1" Type="http://schemas.openxmlformats.org/officeDocument/2006/relationships/vmlDrawing" Target="../drawings/vmlDrawing2.vml"/><Relationship Id="rId4" Type="http://schemas.openxmlformats.org/officeDocument/2006/relationships/image" Target="../media/image40.png"/></Relationships>
</file>

<file path=ppt/slides/_rels/slide2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3.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3.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3.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3.jpeg"/><Relationship Id="rId1" Type="http://schemas.openxmlformats.org/officeDocument/2006/relationships/slideLayout" Target="../slideLayouts/slideLayout7.xml"/><Relationship Id="rId4" Type="http://schemas.openxmlformats.org/officeDocument/2006/relationships/image" Target="../media/image49.png"/></Relationships>
</file>

<file path=ppt/slides/_rels/slide27.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0.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0.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0.jpe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0.jpeg"/><Relationship Id="rId1" Type="http://schemas.openxmlformats.org/officeDocument/2006/relationships/slideLayout" Target="../slideLayouts/slideLayout7.xml"/><Relationship Id="rId4" Type="http://schemas.openxmlformats.org/officeDocument/2006/relationships/image" Target="../media/image56.png"/></Relationships>
</file>

<file path=ppt/slides/_rels/slide32.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www.scielo.org/" TargetMode="External"/><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chart" Target="../charts/chart13.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chart" Target="../charts/chart14.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chart" Target="../charts/chart15.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chart" Target="../charts/chart16.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hyperlink" Target="mailto:asp@unam.mx" TargetMode="External"/><Relationship Id="rId7" Type="http://schemas.openxmlformats.org/officeDocument/2006/relationships/image" Target="../media/image58.png"/><Relationship Id="rId2" Type="http://schemas.openxmlformats.org/officeDocument/2006/relationships/hyperlink" Target="mailto:oralia@dgb.unam.mx" TargetMode="External"/><Relationship Id="rId1" Type="http://schemas.openxmlformats.org/officeDocument/2006/relationships/slideLayout" Target="../slideLayouts/slideLayout7.xml"/><Relationship Id="rId6" Type="http://schemas.openxmlformats.org/officeDocument/2006/relationships/image" Target="../media/image57.emf"/><Relationship Id="rId5" Type="http://schemas.openxmlformats.org/officeDocument/2006/relationships/image" Target="../media/image4.gif"/><Relationship Id="rId4" Type="http://schemas.openxmlformats.org/officeDocument/2006/relationships/hyperlink" Target="mailto:scielo@dgb.unam.mx"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gi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 Id="rId4" Type="http://schemas.openxmlformats.org/officeDocument/2006/relationships/image" Target="../media/image14.jpe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5"/>
          <p:cNvSpPr txBox="1"/>
          <p:nvPr/>
        </p:nvSpPr>
        <p:spPr>
          <a:xfrm>
            <a:off x="9174555" y="6183086"/>
            <a:ext cx="2490652" cy="370114"/>
          </a:xfrm>
          <a:prstGeom prst="rect">
            <a:avLst/>
          </a:prstGeom>
          <a:noFill/>
        </p:spPr>
        <p:txBody>
          <a:bodyPr wrap="square" rtlCol="0">
            <a:spAutoFit/>
          </a:bodyPr>
          <a:lstStyle/>
          <a:p>
            <a:r>
              <a:rPr lang="es-MX" dirty="0" smtClean="0"/>
              <a:t>27 febrero 2015</a:t>
            </a:r>
            <a:endParaRPr lang="es-MX" dirty="0"/>
          </a:p>
        </p:txBody>
      </p:sp>
      <p:sp>
        <p:nvSpPr>
          <p:cNvPr id="54274" name="AutoShape 2" descr="mailbox://C:/Users/ORALIA/AppData/Roaming/Thunderbird/Profiles/imgx0gs4.default/Mail/correodgb.unam.mx/Inbox?number=993212087&amp;part=1.2.2&amp;filename=logoBIBLAT.png"/>
          <p:cNvSpPr>
            <a:spLocks noChangeAspect="1" noChangeArrowheads="1"/>
          </p:cNvSpPr>
          <p:nvPr/>
        </p:nvSpPr>
        <p:spPr bwMode="auto">
          <a:xfrm>
            <a:off x="155575" y="-487363"/>
            <a:ext cx="2400300" cy="1019176"/>
          </a:xfrm>
          <a:prstGeom prst="rect">
            <a:avLst/>
          </a:prstGeom>
          <a:noFill/>
        </p:spPr>
        <p:txBody>
          <a:bodyPr vert="horz" wrap="square" lIns="91440" tIns="45720" rIns="91440" bIns="45720" numCol="1" anchor="t" anchorCtr="0" compatLnSpc="1">
            <a:prstTxWarp prst="textNoShape">
              <a:avLst/>
            </a:prstTxWarp>
          </a:bodyPr>
          <a:lstStyle/>
          <a:p>
            <a:endParaRPr lang="es-MX"/>
          </a:p>
        </p:txBody>
      </p:sp>
      <p:sp>
        <p:nvSpPr>
          <p:cNvPr id="54276" name="AutoShape 4" descr="mailbox://C:/Users/ORALIA/AppData/Roaming/Thunderbird/Profiles/imgx0gs4.default/Mail/correodgb.unam.mx/Inbox?number=993212087&amp;part=1.2.3&amp;filename=logo_scielo2.gif"/>
          <p:cNvSpPr>
            <a:spLocks noChangeAspect="1" noChangeArrowheads="1"/>
          </p:cNvSpPr>
          <p:nvPr/>
        </p:nvSpPr>
        <p:spPr bwMode="auto">
          <a:xfrm>
            <a:off x="155575" y="-555625"/>
            <a:ext cx="2076450" cy="1162050"/>
          </a:xfrm>
          <a:prstGeom prst="rect">
            <a:avLst/>
          </a:prstGeom>
          <a:noFill/>
        </p:spPr>
        <p:txBody>
          <a:bodyPr vert="horz" wrap="square" lIns="91440" tIns="45720" rIns="91440" bIns="45720" numCol="1" anchor="t" anchorCtr="0" compatLnSpc="1">
            <a:prstTxWarp prst="textNoShape">
              <a:avLst/>
            </a:prstTxWarp>
          </a:bodyPr>
          <a:lstStyle/>
          <a:p>
            <a:endParaRPr lang="es-MX"/>
          </a:p>
        </p:txBody>
      </p:sp>
      <p:sp>
        <p:nvSpPr>
          <p:cNvPr id="54278" name="AutoShape 6" descr="mailbox://C:/Users/ORALIA/AppData/Roaming/Thunderbird/Profiles/imgx0gs4.default/Mail/correodgb.unam.mx/Inbox?number=993212087&amp;part=1.2.4"/>
          <p:cNvSpPr>
            <a:spLocks noChangeAspect="1" noChangeArrowheads="1"/>
          </p:cNvSpPr>
          <p:nvPr/>
        </p:nvSpPr>
        <p:spPr bwMode="auto">
          <a:xfrm>
            <a:off x="155575" y="-4191000"/>
            <a:ext cx="6753225" cy="8734425"/>
          </a:xfrm>
          <a:prstGeom prst="rect">
            <a:avLst/>
          </a:prstGeom>
          <a:noFill/>
        </p:spPr>
        <p:txBody>
          <a:bodyPr vert="horz" wrap="square" lIns="91440" tIns="45720" rIns="91440" bIns="45720" numCol="1" anchor="t" anchorCtr="0" compatLnSpc="1">
            <a:prstTxWarp prst="textNoShape">
              <a:avLst/>
            </a:prstTxWarp>
          </a:bodyPr>
          <a:lstStyle/>
          <a:p>
            <a:endParaRPr lang="es-MX"/>
          </a:p>
        </p:txBody>
      </p:sp>
      <p:sp>
        <p:nvSpPr>
          <p:cNvPr id="54280" name="AutoShape 8" descr="mailbox://C:/Users/ORALIA/AppData/Roaming/Thunderbird/Profiles/imgx0gs4.default/Mail/correodgb.unam.mx/Inbox?number=993212087&amp;part=1.2.4"/>
          <p:cNvSpPr>
            <a:spLocks noChangeAspect="1" noChangeArrowheads="1"/>
          </p:cNvSpPr>
          <p:nvPr/>
        </p:nvSpPr>
        <p:spPr bwMode="auto">
          <a:xfrm>
            <a:off x="155575" y="-4191000"/>
            <a:ext cx="6753225" cy="8734425"/>
          </a:xfrm>
          <a:prstGeom prst="rect">
            <a:avLst/>
          </a:prstGeom>
          <a:noFill/>
        </p:spPr>
        <p:txBody>
          <a:bodyPr vert="horz" wrap="square" lIns="91440" tIns="45720" rIns="91440" bIns="45720" numCol="1" anchor="t" anchorCtr="0" compatLnSpc="1">
            <a:prstTxWarp prst="textNoShape">
              <a:avLst/>
            </a:prstTxWarp>
          </a:bodyPr>
          <a:lstStyle/>
          <a:p>
            <a:endParaRPr lang="es-MX"/>
          </a:p>
        </p:txBody>
      </p:sp>
      <p:pic>
        <p:nvPicPr>
          <p:cNvPr id="108545" name="Picture 1"/>
          <p:cNvPicPr>
            <a:picLocks noChangeAspect="1" noChangeArrowheads="1"/>
          </p:cNvPicPr>
          <p:nvPr/>
        </p:nvPicPr>
        <p:blipFill>
          <a:blip r:embed="rId2" cstate="print"/>
          <a:srcRect/>
          <a:stretch>
            <a:fillRect/>
          </a:stretch>
        </p:blipFill>
        <p:spPr bwMode="auto">
          <a:xfrm>
            <a:off x="0" y="0"/>
            <a:ext cx="12418481"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CuadroTexto"/>
          <p:cNvSpPr txBox="1"/>
          <p:nvPr/>
        </p:nvSpPr>
        <p:spPr>
          <a:xfrm>
            <a:off x="9925070" y="6321623"/>
            <a:ext cx="1906291" cy="307777"/>
          </a:xfrm>
          <a:prstGeom prst="rect">
            <a:avLst/>
          </a:prstGeom>
          <a:noFill/>
        </p:spPr>
        <p:txBody>
          <a:bodyPr wrap="none" rtlCol="0">
            <a:spAutoFit/>
          </a:bodyPr>
          <a:lstStyle/>
          <a:p>
            <a:r>
              <a:rPr lang="es-MX" sz="1400" dirty="0" smtClean="0">
                <a:latin typeface="Arial" pitchFamily="34" charset="0"/>
                <a:cs typeface="Arial" pitchFamily="34" charset="0"/>
              </a:rPr>
              <a:t>SciELO, febrero 2015</a:t>
            </a:r>
            <a:endParaRPr lang="es-MX" sz="1400" dirty="0">
              <a:latin typeface="Arial" pitchFamily="34" charset="0"/>
              <a:cs typeface="Arial" pitchFamily="34" charset="0"/>
            </a:endParaRPr>
          </a:p>
        </p:txBody>
      </p:sp>
      <p:pic>
        <p:nvPicPr>
          <p:cNvPr id="7" name="Picture 2" descr="http://www.latindex.org/fotRev/15507.jpg"/>
          <p:cNvPicPr>
            <a:picLocks noChangeAspect="1" noChangeArrowheads="1"/>
          </p:cNvPicPr>
          <p:nvPr/>
        </p:nvPicPr>
        <p:blipFill>
          <a:blip r:embed="rId2" cstate="print"/>
          <a:srcRect/>
          <a:stretch>
            <a:fillRect/>
          </a:stretch>
        </p:blipFill>
        <p:spPr bwMode="auto">
          <a:xfrm>
            <a:off x="305519" y="1849835"/>
            <a:ext cx="1483155" cy="2145631"/>
          </a:xfrm>
          <a:prstGeom prst="rect">
            <a:avLst/>
          </a:prstGeom>
          <a:noFill/>
        </p:spPr>
      </p:pic>
      <p:sp>
        <p:nvSpPr>
          <p:cNvPr id="8" name="7 Rectángulo"/>
          <p:cNvSpPr/>
          <p:nvPr/>
        </p:nvSpPr>
        <p:spPr>
          <a:xfrm>
            <a:off x="2153505" y="833358"/>
            <a:ext cx="8125097" cy="461665"/>
          </a:xfrm>
          <a:prstGeom prst="rect">
            <a:avLst/>
          </a:prstGeom>
        </p:spPr>
        <p:txBody>
          <a:bodyPr wrap="square">
            <a:spAutoFit/>
          </a:bodyPr>
          <a:lstStyle/>
          <a:p>
            <a:r>
              <a:rPr lang="es-MX" sz="2400" b="1" dirty="0" smtClean="0"/>
              <a:t>Citación de la revista, 2008-2014 (SciELO)</a:t>
            </a:r>
            <a:endParaRPr lang="es-MX" sz="2400" b="1" dirty="0"/>
          </a:p>
        </p:txBody>
      </p:sp>
      <p:pic>
        <p:nvPicPr>
          <p:cNvPr id="99330" name="Picture 2"/>
          <p:cNvPicPr>
            <a:picLocks noChangeAspect="1" noChangeArrowheads="1"/>
          </p:cNvPicPr>
          <p:nvPr/>
        </p:nvPicPr>
        <p:blipFill>
          <a:blip r:embed="rId3" cstate="print"/>
          <a:srcRect/>
          <a:stretch>
            <a:fillRect/>
          </a:stretch>
        </p:blipFill>
        <p:spPr bwMode="auto">
          <a:xfrm>
            <a:off x="2551337" y="1785622"/>
            <a:ext cx="9018621" cy="3799334"/>
          </a:xfrm>
          <a:prstGeom prst="rect">
            <a:avLst/>
          </a:prstGeom>
          <a:noFill/>
          <a:ln w="9525">
            <a:noFill/>
            <a:miter lim="800000"/>
            <a:headEnd/>
            <a:tailEnd/>
          </a:ln>
        </p:spPr>
      </p:pic>
      <p:pic>
        <p:nvPicPr>
          <p:cNvPr id="99329" name="Picture 1"/>
          <p:cNvPicPr>
            <a:picLocks noChangeAspect="1" noChangeArrowheads="1"/>
          </p:cNvPicPr>
          <p:nvPr/>
        </p:nvPicPr>
        <p:blipFill>
          <a:blip r:embed="rId4" cstate="print"/>
          <a:srcRect/>
          <a:stretch>
            <a:fillRect/>
          </a:stretch>
        </p:blipFill>
        <p:spPr bwMode="auto">
          <a:xfrm>
            <a:off x="2590721" y="1751411"/>
            <a:ext cx="8968115" cy="381336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93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CuadroTexto"/>
          <p:cNvSpPr txBox="1"/>
          <p:nvPr/>
        </p:nvSpPr>
        <p:spPr>
          <a:xfrm>
            <a:off x="9925070" y="6321623"/>
            <a:ext cx="1906291" cy="307777"/>
          </a:xfrm>
          <a:prstGeom prst="rect">
            <a:avLst/>
          </a:prstGeom>
          <a:noFill/>
        </p:spPr>
        <p:txBody>
          <a:bodyPr wrap="none" rtlCol="0">
            <a:spAutoFit/>
          </a:bodyPr>
          <a:lstStyle/>
          <a:p>
            <a:r>
              <a:rPr lang="es-MX" sz="1400" dirty="0" smtClean="0">
                <a:latin typeface="Arial" pitchFamily="34" charset="0"/>
                <a:cs typeface="Arial" pitchFamily="34" charset="0"/>
              </a:rPr>
              <a:t>SciELO, febrero 2015</a:t>
            </a:r>
            <a:endParaRPr lang="es-MX" sz="1400" dirty="0">
              <a:latin typeface="Arial" pitchFamily="34" charset="0"/>
              <a:cs typeface="Arial" pitchFamily="34" charset="0"/>
            </a:endParaRPr>
          </a:p>
        </p:txBody>
      </p:sp>
      <p:pic>
        <p:nvPicPr>
          <p:cNvPr id="38914" name="Picture 2" descr="http://www.latindex.org/fotRev/15507.jpg"/>
          <p:cNvPicPr>
            <a:picLocks noChangeAspect="1" noChangeArrowheads="1"/>
          </p:cNvPicPr>
          <p:nvPr/>
        </p:nvPicPr>
        <p:blipFill>
          <a:blip r:embed="rId2" cstate="print"/>
          <a:srcRect/>
          <a:stretch>
            <a:fillRect/>
          </a:stretch>
        </p:blipFill>
        <p:spPr bwMode="auto">
          <a:xfrm>
            <a:off x="342841" y="1252676"/>
            <a:ext cx="1483155" cy="2145631"/>
          </a:xfrm>
          <a:prstGeom prst="rect">
            <a:avLst/>
          </a:prstGeom>
          <a:noFill/>
        </p:spPr>
      </p:pic>
      <p:sp>
        <p:nvSpPr>
          <p:cNvPr id="6" name="5 Rectángulo"/>
          <p:cNvSpPr/>
          <p:nvPr/>
        </p:nvSpPr>
        <p:spPr>
          <a:xfrm>
            <a:off x="2526729" y="404149"/>
            <a:ext cx="8125097" cy="830997"/>
          </a:xfrm>
          <a:prstGeom prst="rect">
            <a:avLst/>
          </a:prstGeom>
        </p:spPr>
        <p:txBody>
          <a:bodyPr wrap="square">
            <a:spAutoFit/>
          </a:bodyPr>
          <a:lstStyle/>
          <a:p>
            <a:r>
              <a:rPr lang="es-MX" sz="2400" b="1" dirty="0" smtClean="0"/>
              <a:t>Citación total recibida por año de publicación del documento</a:t>
            </a:r>
            <a:br>
              <a:rPr lang="es-MX" sz="2400" b="1" dirty="0" smtClean="0"/>
            </a:br>
            <a:r>
              <a:rPr lang="es-MX" sz="2400" b="1" dirty="0" smtClean="0"/>
              <a:t>2008-2014 (SciELO)</a:t>
            </a:r>
            <a:endParaRPr lang="es-MX" sz="2400" b="1" dirty="0"/>
          </a:p>
        </p:txBody>
      </p:sp>
      <p:pic>
        <p:nvPicPr>
          <p:cNvPr id="98306" name="Picture 2"/>
          <p:cNvPicPr>
            <a:picLocks noChangeAspect="1" noChangeArrowheads="1"/>
          </p:cNvPicPr>
          <p:nvPr/>
        </p:nvPicPr>
        <p:blipFill>
          <a:blip r:embed="rId3" cstate="print"/>
          <a:srcRect/>
          <a:stretch>
            <a:fillRect/>
          </a:stretch>
        </p:blipFill>
        <p:spPr bwMode="auto">
          <a:xfrm>
            <a:off x="2358799" y="1280161"/>
            <a:ext cx="9326459" cy="443524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1" name="Picture 7" descr="http://www.latindex.org/fotRev/14731.jpg"/>
          <p:cNvPicPr>
            <a:picLocks noChangeAspect="1" noChangeArrowheads="1"/>
          </p:cNvPicPr>
          <p:nvPr/>
        </p:nvPicPr>
        <p:blipFill>
          <a:blip r:embed="rId3" cstate="print"/>
          <a:srcRect/>
          <a:stretch>
            <a:fillRect/>
          </a:stretch>
        </p:blipFill>
        <p:spPr bwMode="auto">
          <a:xfrm>
            <a:off x="314163" y="1496386"/>
            <a:ext cx="1428750" cy="2066925"/>
          </a:xfrm>
          <a:prstGeom prst="rect">
            <a:avLst/>
          </a:prstGeom>
          <a:noFill/>
        </p:spPr>
      </p:pic>
      <p:sp>
        <p:nvSpPr>
          <p:cNvPr id="6" name="5 CuadroTexto"/>
          <p:cNvSpPr txBox="1"/>
          <p:nvPr/>
        </p:nvSpPr>
        <p:spPr>
          <a:xfrm>
            <a:off x="9925070" y="6321623"/>
            <a:ext cx="1906291" cy="307777"/>
          </a:xfrm>
          <a:prstGeom prst="rect">
            <a:avLst/>
          </a:prstGeom>
          <a:noFill/>
        </p:spPr>
        <p:txBody>
          <a:bodyPr wrap="none" rtlCol="0">
            <a:spAutoFit/>
          </a:bodyPr>
          <a:lstStyle/>
          <a:p>
            <a:r>
              <a:rPr lang="es-MX" sz="1400" dirty="0" smtClean="0">
                <a:latin typeface="Arial" pitchFamily="34" charset="0"/>
                <a:cs typeface="Arial" pitchFamily="34" charset="0"/>
              </a:rPr>
              <a:t>SciELO, febrero 2015</a:t>
            </a:r>
            <a:endParaRPr lang="es-MX" sz="1400" dirty="0">
              <a:latin typeface="Arial" pitchFamily="34" charset="0"/>
              <a:cs typeface="Arial" pitchFamily="34" charset="0"/>
            </a:endParaRPr>
          </a:p>
        </p:txBody>
      </p:sp>
      <p:sp>
        <p:nvSpPr>
          <p:cNvPr id="5" name="4 Rectángulo"/>
          <p:cNvSpPr/>
          <p:nvPr/>
        </p:nvSpPr>
        <p:spPr>
          <a:xfrm>
            <a:off x="2526729" y="404149"/>
            <a:ext cx="8125097" cy="830997"/>
          </a:xfrm>
          <a:prstGeom prst="rect">
            <a:avLst/>
          </a:prstGeom>
        </p:spPr>
        <p:txBody>
          <a:bodyPr wrap="square">
            <a:spAutoFit/>
          </a:bodyPr>
          <a:lstStyle/>
          <a:p>
            <a:r>
              <a:rPr lang="es-MX" sz="2400" b="1" dirty="0" smtClean="0"/>
              <a:t>Citación total recibida por año de publicación del documento</a:t>
            </a:r>
            <a:br>
              <a:rPr lang="es-MX" sz="2400" b="1" dirty="0" smtClean="0"/>
            </a:br>
            <a:r>
              <a:rPr lang="es-MX" sz="2400" b="1" dirty="0" smtClean="0"/>
              <a:t>1998-2014 (SciELO)</a:t>
            </a:r>
            <a:endParaRPr lang="es-MX" sz="2400" b="1" dirty="0"/>
          </a:p>
        </p:txBody>
      </p:sp>
      <p:pic>
        <p:nvPicPr>
          <p:cNvPr id="97281" name="Picture 1"/>
          <p:cNvPicPr>
            <a:picLocks noChangeAspect="1" noChangeArrowheads="1"/>
          </p:cNvPicPr>
          <p:nvPr/>
        </p:nvPicPr>
        <p:blipFill>
          <a:blip r:embed="rId4" cstate="print"/>
          <a:srcRect/>
          <a:stretch>
            <a:fillRect/>
          </a:stretch>
        </p:blipFill>
        <p:spPr bwMode="auto">
          <a:xfrm>
            <a:off x="1901461" y="1489166"/>
            <a:ext cx="9923933" cy="3857897"/>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3" name="Picture 5" descr="http://www.latindex.org/fotRev/15500.jpg"/>
          <p:cNvPicPr>
            <a:picLocks noChangeAspect="1" noChangeArrowheads="1"/>
          </p:cNvPicPr>
          <p:nvPr/>
        </p:nvPicPr>
        <p:blipFill>
          <a:blip r:embed="rId2" cstate="print"/>
          <a:srcRect/>
          <a:stretch>
            <a:fillRect/>
          </a:stretch>
        </p:blipFill>
        <p:spPr bwMode="auto">
          <a:xfrm>
            <a:off x="391887" y="1695422"/>
            <a:ext cx="1428750" cy="2066925"/>
          </a:xfrm>
          <a:prstGeom prst="rect">
            <a:avLst/>
          </a:prstGeom>
          <a:noFill/>
        </p:spPr>
      </p:pic>
      <p:sp>
        <p:nvSpPr>
          <p:cNvPr id="5" name="4 CuadroTexto"/>
          <p:cNvSpPr txBox="1"/>
          <p:nvPr/>
        </p:nvSpPr>
        <p:spPr>
          <a:xfrm>
            <a:off x="9925070" y="6321623"/>
            <a:ext cx="1906291" cy="307777"/>
          </a:xfrm>
          <a:prstGeom prst="rect">
            <a:avLst/>
          </a:prstGeom>
          <a:noFill/>
        </p:spPr>
        <p:txBody>
          <a:bodyPr wrap="none" rtlCol="0">
            <a:spAutoFit/>
          </a:bodyPr>
          <a:lstStyle/>
          <a:p>
            <a:r>
              <a:rPr lang="es-MX" sz="1400" dirty="0" smtClean="0">
                <a:latin typeface="Arial" pitchFamily="34" charset="0"/>
                <a:cs typeface="Arial" pitchFamily="34" charset="0"/>
              </a:rPr>
              <a:t>SciELO, febrero 2015</a:t>
            </a:r>
            <a:endParaRPr lang="es-MX" sz="1400" dirty="0">
              <a:latin typeface="Arial" pitchFamily="34" charset="0"/>
              <a:cs typeface="Arial" pitchFamily="34" charset="0"/>
            </a:endParaRPr>
          </a:p>
        </p:txBody>
      </p:sp>
      <p:sp>
        <p:nvSpPr>
          <p:cNvPr id="6" name="5 Rectángulo"/>
          <p:cNvSpPr/>
          <p:nvPr/>
        </p:nvSpPr>
        <p:spPr>
          <a:xfrm>
            <a:off x="2526729" y="404149"/>
            <a:ext cx="8125097" cy="830997"/>
          </a:xfrm>
          <a:prstGeom prst="rect">
            <a:avLst/>
          </a:prstGeom>
        </p:spPr>
        <p:txBody>
          <a:bodyPr wrap="square">
            <a:spAutoFit/>
          </a:bodyPr>
          <a:lstStyle/>
          <a:p>
            <a:r>
              <a:rPr lang="es-MX" sz="2400" b="1" dirty="0" smtClean="0"/>
              <a:t>Citación total recibida por año de publicación del documento</a:t>
            </a:r>
            <a:br>
              <a:rPr lang="es-MX" sz="2400" b="1" dirty="0" smtClean="0"/>
            </a:br>
            <a:r>
              <a:rPr lang="es-MX" sz="2400" b="1" dirty="0" smtClean="0"/>
              <a:t> 1998-2014 (SciELO)</a:t>
            </a:r>
            <a:endParaRPr lang="es-MX" sz="2400" b="1" dirty="0"/>
          </a:p>
        </p:txBody>
      </p:sp>
      <p:pic>
        <p:nvPicPr>
          <p:cNvPr id="95234" name="Picture 2"/>
          <p:cNvPicPr>
            <a:picLocks noChangeAspect="1" noChangeArrowheads="1"/>
          </p:cNvPicPr>
          <p:nvPr/>
        </p:nvPicPr>
        <p:blipFill>
          <a:blip r:embed="rId3" cstate="print"/>
          <a:srcRect/>
          <a:stretch>
            <a:fillRect/>
          </a:stretch>
        </p:blipFill>
        <p:spPr bwMode="auto">
          <a:xfrm>
            <a:off x="2187108" y="1730633"/>
            <a:ext cx="9621716" cy="430304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8" descr="Acta botánica mexicana"/>
          <p:cNvPicPr>
            <a:picLocks noChangeAspect="1" noChangeArrowheads="1"/>
          </p:cNvPicPr>
          <p:nvPr/>
        </p:nvPicPr>
        <p:blipFill>
          <a:blip r:embed="rId2" cstate="print"/>
          <a:srcRect/>
          <a:stretch>
            <a:fillRect/>
          </a:stretch>
        </p:blipFill>
        <p:spPr bwMode="auto">
          <a:xfrm>
            <a:off x="672437" y="401137"/>
            <a:ext cx="2771803" cy="1219595"/>
          </a:xfrm>
          <a:prstGeom prst="rect">
            <a:avLst/>
          </a:prstGeom>
          <a:noFill/>
        </p:spPr>
      </p:pic>
      <p:sp>
        <p:nvSpPr>
          <p:cNvPr id="150" name="149 CuadroTexto"/>
          <p:cNvSpPr txBox="1"/>
          <p:nvPr/>
        </p:nvSpPr>
        <p:spPr>
          <a:xfrm>
            <a:off x="595728" y="1963601"/>
            <a:ext cx="5138321" cy="523220"/>
          </a:xfrm>
          <a:prstGeom prst="rect">
            <a:avLst/>
          </a:prstGeom>
          <a:noFill/>
        </p:spPr>
        <p:txBody>
          <a:bodyPr wrap="square" rtlCol="0">
            <a:spAutoFit/>
          </a:bodyPr>
          <a:lstStyle/>
          <a:p>
            <a:r>
              <a:rPr lang="es-MX" sz="2800" b="1" dirty="0">
                <a:latin typeface="Aparajita" pitchFamily="34" charset="0"/>
                <a:cs typeface="Aparajita" pitchFamily="34" charset="0"/>
              </a:rPr>
              <a:t>Citas totales recibidas en 2013 : </a:t>
            </a:r>
            <a:r>
              <a:rPr lang="es-MX" sz="2800" b="1" dirty="0" smtClean="0">
                <a:latin typeface="Aparajita" pitchFamily="34" charset="0"/>
                <a:cs typeface="Aparajita" pitchFamily="34" charset="0"/>
              </a:rPr>
              <a:t> 146</a:t>
            </a:r>
            <a:endParaRPr lang="es-MX" sz="2800" b="1" dirty="0">
              <a:latin typeface="Aparajita" pitchFamily="34" charset="0"/>
              <a:cs typeface="Aparajita" pitchFamily="34" charset="0"/>
            </a:endParaRPr>
          </a:p>
        </p:txBody>
      </p:sp>
      <p:sp>
        <p:nvSpPr>
          <p:cNvPr id="586" name="585 CuadroTexto"/>
          <p:cNvSpPr txBox="1"/>
          <p:nvPr/>
        </p:nvSpPr>
        <p:spPr>
          <a:xfrm>
            <a:off x="5414554" y="2273482"/>
            <a:ext cx="645696" cy="461665"/>
          </a:xfrm>
          <a:prstGeom prst="rect">
            <a:avLst/>
          </a:prstGeom>
          <a:noFill/>
        </p:spPr>
        <p:txBody>
          <a:bodyPr wrap="square" rtlCol="0">
            <a:spAutoFit/>
          </a:bodyPr>
          <a:lstStyle/>
          <a:p>
            <a:r>
              <a:rPr lang="es-MX" sz="2400" b="1" dirty="0" smtClean="0"/>
              <a:t>12</a:t>
            </a:r>
            <a:endParaRPr lang="es-MX" sz="2400" b="1" dirty="0"/>
          </a:p>
        </p:txBody>
      </p:sp>
      <p:sp>
        <p:nvSpPr>
          <p:cNvPr id="717" name="716 CuadroTexto"/>
          <p:cNvSpPr txBox="1"/>
          <p:nvPr/>
        </p:nvSpPr>
        <p:spPr>
          <a:xfrm>
            <a:off x="5260522" y="2560865"/>
            <a:ext cx="419100" cy="461665"/>
          </a:xfrm>
          <a:prstGeom prst="rect">
            <a:avLst/>
          </a:prstGeom>
          <a:noFill/>
        </p:spPr>
        <p:txBody>
          <a:bodyPr wrap="square" rtlCol="0">
            <a:spAutoFit/>
          </a:bodyPr>
          <a:lstStyle/>
          <a:p>
            <a:r>
              <a:rPr lang="es-MX" sz="2400" b="1" dirty="0" smtClean="0"/>
              <a:t>7</a:t>
            </a:r>
            <a:endParaRPr lang="es-MX" sz="2400" b="1" dirty="0"/>
          </a:p>
        </p:txBody>
      </p:sp>
      <p:sp>
        <p:nvSpPr>
          <p:cNvPr id="720" name="719 CuadroTexto"/>
          <p:cNvSpPr txBox="1"/>
          <p:nvPr/>
        </p:nvSpPr>
        <p:spPr>
          <a:xfrm>
            <a:off x="5151664" y="2522765"/>
            <a:ext cx="419100" cy="461665"/>
          </a:xfrm>
          <a:prstGeom prst="rect">
            <a:avLst/>
          </a:prstGeom>
          <a:noFill/>
        </p:spPr>
        <p:txBody>
          <a:bodyPr wrap="square" rtlCol="0">
            <a:spAutoFit/>
          </a:bodyPr>
          <a:lstStyle/>
          <a:p>
            <a:r>
              <a:rPr lang="es-MX" sz="2400" b="1" dirty="0" smtClean="0"/>
              <a:t>5</a:t>
            </a:r>
            <a:endParaRPr lang="es-MX" sz="2400" b="1" dirty="0"/>
          </a:p>
        </p:txBody>
      </p:sp>
      <p:sp>
        <p:nvSpPr>
          <p:cNvPr id="881" name="880 CuadroTexto"/>
          <p:cNvSpPr txBox="1"/>
          <p:nvPr/>
        </p:nvSpPr>
        <p:spPr>
          <a:xfrm>
            <a:off x="4404359" y="2527664"/>
            <a:ext cx="768532" cy="461665"/>
          </a:xfrm>
          <a:prstGeom prst="rect">
            <a:avLst/>
          </a:prstGeom>
          <a:noFill/>
        </p:spPr>
        <p:txBody>
          <a:bodyPr wrap="square" rtlCol="0">
            <a:spAutoFit/>
          </a:bodyPr>
          <a:lstStyle/>
          <a:p>
            <a:r>
              <a:rPr lang="es-MX" sz="2400" b="1" dirty="0" smtClean="0"/>
              <a:t>122</a:t>
            </a:r>
            <a:endParaRPr lang="es-MX" sz="1600" b="1" dirty="0"/>
          </a:p>
        </p:txBody>
      </p:sp>
      <p:grpSp>
        <p:nvGrpSpPr>
          <p:cNvPr id="31" name="30 Grupo"/>
          <p:cNvGrpSpPr/>
          <p:nvPr/>
        </p:nvGrpSpPr>
        <p:grpSpPr>
          <a:xfrm>
            <a:off x="727074" y="4324350"/>
            <a:ext cx="11007726" cy="1409700"/>
            <a:chOff x="727074" y="4324350"/>
            <a:chExt cx="11007726" cy="1409700"/>
          </a:xfrm>
        </p:grpSpPr>
        <p:grpSp>
          <p:nvGrpSpPr>
            <p:cNvPr id="513" name="512 Grupo"/>
            <p:cNvGrpSpPr/>
            <p:nvPr/>
          </p:nvGrpSpPr>
          <p:grpSpPr>
            <a:xfrm>
              <a:off x="10061575" y="4476751"/>
              <a:ext cx="1673225" cy="1200149"/>
              <a:chOff x="4975225" y="1981200"/>
              <a:chExt cx="2092325" cy="2092325"/>
            </a:xfrm>
          </p:grpSpPr>
          <p:pic>
            <p:nvPicPr>
              <p:cNvPr id="514" name="Picture 4" descr="http://raja.scene7.com/is/image/Raja/products/caja-carton-canal-doble-rajabox-formato-a3_OFF_ES_0267.jpg?image=M_CAD13A_R_S_015_F$default$"/>
              <p:cNvPicPr>
                <a:picLocks noChangeAspect="1" noChangeArrowheads="1"/>
              </p:cNvPicPr>
              <p:nvPr/>
            </p:nvPicPr>
            <p:blipFill>
              <a:blip r:embed="rId3" cstate="print"/>
              <a:srcRect/>
              <a:stretch>
                <a:fillRect/>
              </a:stretch>
            </p:blipFill>
            <p:spPr bwMode="auto">
              <a:xfrm>
                <a:off x="4975225" y="1981200"/>
                <a:ext cx="2092325" cy="2092325"/>
              </a:xfrm>
              <a:prstGeom prst="rect">
                <a:avLst/>
              </a:prstGeom>
              <a:noFill/>
            </p:spPr>
          </p:pic>
          <p:sp>
            <p:nvSpPr>
              <p:cNvPr id="515" name="514 CuadroTexto"/>
              <p:cNvSpPr txBox="1"/>
              <p:nvPr/>
            </p:nvSpPr>
            <p:spPr>
              <a:xfrm rot="20371740">
                <a:off x="5958261" y="3051080"/>
                <a:ext cx="844869" cy="509377"/>
              </a:xfrm>
              <a:prstGeom prst="rect">
                <a:avLst/>
              </a:prstGeom>
              <a:noFill/>
            </p:spPr>
            <p:txBody>
              <a:bodyPr wrap="square" rtlCol="0">
                <a:spAutoFit/>
              </a:bodyPr>
              <a:lstStyle/>
              <a:p>
                <a:r>
                  <a:rPr lang="es-MX" sz="1600" b="1" dirty="0" smtClean="0"/>
                  <a:t>2012</a:t>
                </a:r>
                <a:endParaRPr lang="es-MX" sz="1600" b="1" dirty="0"/>
              </a:p>
            </p:txBody>
          </p:sp>
        </p:grpSp>
        <p:grpSp>
          <p:nvGrpSpPr>
            <p:cNvPr id="516" name="515 Grupo"/>
            <p:cNvGrpSpPr/>
            <p:nvPr/>
          </p:nvGrpSpPr>
          <p:grpSpPr>
            <a:xfrm>
              <a:off x="8328025" y="4495801"/>
              <a:ext cx="1673225" cy="1200149"/>
              <a:chOff x="4975225" y="1981200"/>
              <a:chExt cx="2092325" cy="2092325"/>
            </a:xfrm>
          </p:grpSpPr>
          <p:pic>
            <p:nvPicPr>
              <p:cNvPr id="517" name="Picture 4" descr="http://raja.scene7.com/is/image/Raja/products/caja-carton-canal-doble-rajabox-formato-a3_OFF_ES_0267.jpg?image=M_CAD13A_R_S_015_F$default$"/>
              <p:cNvPicPr>
                <a:picLocks noChangeAspect="1" noChangeArrowheads="1"/>
              </p:cNvPicPr>
              <p:nvPr/>
            </p:nvPicPr>
            <p:blipFill>
              <a:blip r:embed="rId3" cstate="print"/>
              <a:srcRect/>
              <a:stretch>
                <a:fillRect/>
              </a:stretch>
            </p:blipFill>
            <p:spPr bwMode="auto">
              <a:xfrm>
                <a:off x="4975225" y="1981200"/>
                <a:ext cx="2092325" cy="2092325"/>
              </a:xfrm>
              <a:prstGeom prst="rect">
                <a:avLst/>
              </a:prstGeom>
              <a:noFill/>
            </p:spPr>
          </p:pic>
          <p:sp>
            <p:nvSpPr>
              <p:cNvPr id="518" name="517 CuadroTexto"/>
              <p:cNvSpPr txBox="1"/>
              <p:nvPr/>
            </p:nvSpPr>
            <p:spPr>
              <a:xfrm rot="20371740">
                <a:off x="5958260" y="3010655"/>
                <a:ext cx="844869" cy="590231"/>
              </a:xfrm>
              <a:prstGeom prst="rect">
                <a:avLst/>
              </a:prstGeom>
              <a:noFill/>
            </p:spPr>
            <p:txBody>
              <a:bodyPr wrap="square" rtlCol="0">
                <a:spAutoFit/>
              </a:bodyPr>
              <a:lstStyle/>
              <a:p>
                <a:r>
                  <a:rPr lang="es-MX" sz="1600" b="1" dirty="0" smtClean="0"/>
                  <a:t>2011</a:t>
                </a:r>
                <a:endParaRPr lang="es-MX" sz="1600" b="1" dirty="0"/>
              </a:p>
            </p:txBody>
          </p:sp>
        </p:grpSp>
        <p:grpSp>
          <p:nvGrpSpPr>
            <p:cNvPr id="526" name="525 Grupo"/>
            <p:cNvGrpSpPr/>
            <p:nvPr/>
          </p:nvGrpSpPr>
          <p:grpSpPr>
            <a:xfrm>
              <a:off x="6651625" y="4495801"/>
              <a:ext cx="1673225" cy="1200149"/>
              <a:chOff x="4975225" y="1981200"/>
              <a:chExt cx="2092325" cy="2092325"/>
            </a:xfrm>
          </p:grpSpPr>
          <p:pic>
            <p:nvPicPr>
              <p:cNvPr id="527" name="Picture 4" descr="http://raja.scene7.com/is/image/Raja/products/caja-carton-canal-doble-rajabox-formato-a3_OFF_ES_0267.jpg?image=M_CAD13A_R_S_015_F$default$"/>
              <p:cNvPicPr>
                <a:picLocks noChangeAspect="1" noChangeArrowheads="1"/>
              </p:cNvPicPr>
              <p:nvPr/>
            </p:nvPicPr>
            <p:blipFill>
              <a:blip r:embed="rId3" cstate="print"/>
              <a:srcRect/>
              <a:stretch>
                <a:fillRect/>
              </a:stretch>
            </p:blipFill>
            <p:spPr bwMode="auto">
              <a:xfrm>
                <a:off x="4975225" y="1981200"/>
                <a:ext cx="2092325" cy="2092325"/>
              </a:xfrm>
              <a:prstGeom prst="rect">
                <a:avLst/>
              </a:prstGeom>
              <a:noFill/>
            </p:spPr>
          </p:pic>
          <p:sp>
            <p:nvSpPr>
              <p:cNvPr id="528" name="527 CuadroTexto"/>
              <p:cNvSpPr txBox="1"/>
              <p:nvPr/>
            </p:nvSpPr>
            <p:spPr>
              <a:xfrm rot="20371740">
                <a:off x="5958260" y="3010655"/>
                <a:ext cx="844869" cy="590231"/>
              </a:xfrm>
              <a:prstGeom prst="rect">
                <a:avLst/>
              </a:prstGeom>
              <a:noFill/>
            </p:spPr>
            <p:txBody>
              <a:bodyPr wrap="square" rtlCol="0">
                <a:spAutoFit/>
              </a:bodyPr>
              <a:lstStyle/>
              <a:p>
                <a:r>
                  <a:rPr lang="es-MX" sz="1600" b="1" dirty="0" smtClean="0"/>
                  <a:t>2010</a:t>
                </a:r>
                <a:endParaRPr lang="es-MX" sz="1600" b="1" dirty="0"/>
              </a:p>
            </p:txBody>
          </p:sp>
        </p:grpSp>
        <p:grpSp>
          <p:nvGrpSpPr>
            <p:cNvPr id="529" name="528 Grupo"/>
            <p:cNvGrpSpPr/>
            <p:nvPr/>
          </p:nvGrpSpPr>
          <p:grpSpPr>
            <a:xfrm>
              <a:off x="727074" y="4533901"/>
              <a:ext cx="1754949" cy="1200149"/>
              <a:chOff x="4975225" y="1781931"/>
              <a:chExt cx="2194519" cy="2092326"/>
            </a:xfrm>
          </p:grpSpPr>
          <p:pic>
            <p:nvPicPr>
              <p:cNvPr id="550" name="Picture 4" descr="http://raja.scene7.com/is/image/Raja/products/caja-carton-canal-doble-rajabox-formato-a3_OFF_ES_0267.jpg?image=M_CAD13A_R_S_015_F$default$"/>
              <p:cNvPicPr>
                <a:picLocks noChangeAspect="1" noChangeArrowheads="1"/>
              </p:cNvPicPr>
              <p:nvPr/>
            </p:nvPicPr>
            <p:blipFill>
              <a:blip r:embed="rId3" cstate="print"/>
              <a:srcRect/>
              <a:stretch>
                <a:fillRect/>
              </a:stretch>
            </p:blipFill>
            <p:spPr bwMode="auto">
              <a:xfrm>
                <a:off x="4975225" y="1781931"/>
                <a:ext cx="2092325" cy="2092326"/>
              </a:xfrm>
              <a:prstGeom prst="rect">
                <a:avLst/>
              </a:prstGeom>
              <a:noFill/>
            </p:spPr>
          </p:pic>
          <p:sp>
            <p:nvSpPr>
              <p:cNvPr id="551" name="550 CuadroTexto"/>
              <p:cNvSpPr txBox="1"/>
              <p:nvPr/>
            </p:nvSpPr>
            <p:spPr>
              <a:xfrm rot="20682099">
                <a:off x="5675728" y="2704185"/>
                <a:ext cx="1494016" cy="1019490"/>
              </a:xfrm>
              <a:prstGeom prst="rect">
                <a:avLst/>
              </a:prstGeom>
              <a:noFill/>
            </p:spPr>
            <p:txBody>
              <a:bodyPr wrap="square" rtlCol="0">
                <a:spAutoFit/>
              </a:bodyPr>
              <a:lstStyle/>
              <a:p>
                <a:r>
                  <a:rPr lang="es-MX" sz="1600" b="1" dirty="0" smtClean="0"/>
                  <a:t>Años anteriores</a:t>
                </a:r>
                <a:endParaRPr lang="es-MX" sz="1600" b="1" dirty="0"/>
              </a:p>
            </p:txBody>
          </p:sp>
        </p:grpSp>
        <p:sp>
          <p:nvSpPr>
            <p:cNvPr id="882" name="881 CuadroTexto"/>
            <p:cNvSpPr txBox="1"/>
            <p:nvPr/>
          </p:nvSpPr>
          <p:spPr>
            <a:xfrm>
              <a:off x="3543300" y="4324350"/>
              <a:ext cx="2533650" cy="1323439"/>
            </a:xfrm>
            <a:prstGeom prst="rect">
              <a:avLst/>
            </a:prstGeom>
            <a:noFill/>
          </p:spPr>
          <p:txBody>
            <a:bodyPr wrap="square" rtlCol="0">
              <a:spAutoFit/>
            </a:bodyPr>
            <a:lstStyle/>
            <a:p>
              <a:r>
                <a:rPr lang="es-MX" sz="8000" dirty="0" smtClean="0"/>
                <a:t> . . . ..</a:t>
              </a:r>
              <a:endParaRPr lang="es-MX" sz="8000" dirty="0"/>
            </a:p>
          </p:txBody>
        </p:sp>
      </p:grpSp>
      <p:sp>
        <p:nvSpPr>
          <p:cNvPr id="883" name="882 Elipse"/>
          <p:cNvSpPr/>
          <p:nvPr/>
        </p:nvSpPr>
        <p:spPr>
          <a:xfrm>
            <a:off x="8339958" y="3442795"/>
            <a:ext cx="3393827" cy="2800350"/>
          </a:xfrm>
          <a:prstGeom prst="ellipse">
            <a:avLst/>
          </a:prstGeom>
          <a:solidFill>
            <a:schemeClr val="accent6">
              <a:alpha val="25000"/>
            </a:schemeClr>
          </a:solidFill>
          <a:ln w="3175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885" name="884 CuadroTexto"/>
          <p:cNvSpPr txBox="1"/>
          <p:nvPr/>
        </p:nvSpPr>
        <p:spPr>
          <a:xfrm>
            <a:off x="7742529" y="1759482"/>
            <a:ext cx="4114800" cy="1569660"/>
          </a:xfrm>
          <a:prstGeom prst="rect">
            <a:avLst/>
          </a:prstGeom>
        </p:spPr>
        <p:style>
          <a:lnRef idx="0">
            <a:schemeClr val="accent6"/>
          </a:lnRef>
          <a:fillRef idx="3">
            <a:schemeClr val="accent6"/>
          </a:fillRef>
          <a:effectRef idx="3">
            <a:schemeClr val="accent6"/>
          </a:effectRef>
          <a:fontRef idx="minor">
            <a:schemeClr val="lt1"/>
          </a:fontRef>
        </p:style>
        <p:txBody>
          <a:bodyPr wrap="square" rtlCol="0">
            <a:spAutoFit/>
          </a:bodyPr>
          <a:lstStyle/>
          <a:p>
            <a:r>
              <a:rPr lang="es-MX" sz="2400" dirty="0" smtClean="0">
                <a:solidFill>
                  <a:schemeClr val="tx1"/>
                </a:solidFill>
              </a:rPr>
              <a:t>Solamente 13% de las citas totales recibidas en 2013 se toman en cuenta en el cálculo del factor de impacto</a:t>
            </a:r>
            <a:endParaRPr lang="es-MX" sz="2400" dirty="0">
              <a:solidFill>
                <a:schemeClr val="tx1"/>
              </a:solidFill>
            </a:endParaRPr>
          </a:p>
        </p:txBody>
      </p:sp>
      <p:sp>
        <p:nvSpPr>
          <p:cNvPr id="27" name="26 CuadroTexto"/>
          <p:cNvSpPr txBox="1"/>
          <p:nvPr/>
        </p:nvSpPr>
        <p:spPr>
          <a:xfrm>
            <a:off x="3927628" y="400511"/>
            <a:ext cx="6311246" cy="523220"/>
          </a:xfrm>
          <a:prstGeom prst="rect">
            <a:avLst/>
          </a:prstGeom>
          <a:noFill/>
        </p:spPr>
        <p:txBody>
          <a:bodyPr wrap="square" rtlCol="0">
            <a:spAutoFit/>
          </a:bodyPr>
          <a:lstStyle/>
          <a:p>
            <a:r>
              <a:rPr lang="es-MX" sz="2800" b="1" dirty="0">
                <a:solidFill>
                  <a:srgbClr val="003300"/>
                </a:solidFill>
                <a:latin typeface="Aparajita" pitchFamily="34" charset="0"/>
                <a:cs typeface="Aparajita" pitchFamily="34" charset="0"/>
              </a:rPr>
              <a:t>Factor de impacto en </a:t>
            </a:r>
            <a:r>
              <a:rPr lang="es-MX" sz="2800" b="1" dirty="0" smtClean="0">
                <a:solidFill>
                  <a:srgbClr val="003300"/>
                </a:solidFill>
                <a:latin typeface="Aparajita" pitchFamily="34" charset="0"/>
                <a:cs typeface="Aparajita" pitchFamily="34" charset="0"/>
              </a:rPr>
              <a:t>2013 = 0.3065    </a:t>
            </a:r>
            <a:r>
              <a:rPr lang="es-MX" sz="2400" b="1" dirty="0" smtClean="0">
                <a:solidFill>
                  <a:srgbClr val="003300"/>
                </a:solidFill>
                <a:latin typeface="Aparajita" pitchFamily="34" charset="0"/>
                <a:cs typeface="Aparajita" pitchFamily="34" charset="0"/>
              </a:rPr>
              <a:t>(SciELO)</a:t>
            </a:r>
            <a:endParaRPr lang="es-MX" sz="2400" b="1" dirty="0">
              <a:solidFill>
                <a:srgbClr val="003300"/>
              </a:solidFill>
              <a:latin typeface="Aparajita" pitchFamily="34" charset="0"/>
              <a:cs typeface="Aparajita" pitchFamily="34" charset="0"/>
            </a:endParaRPr>
          </a:p>
        </p:txBody>
      </p:sp>
      <p:pic>
        <p:nvPicPr>
          <p:cNvPr id="94210" name="Picture 2"/>
          <p:cNvPicPr>
            <a:picLocks noChangeAspect="1" noChangeArrowheads="1"/>
          </p:cNvPicPr>
          <p:nvPr/>
        </p:nvPicPr>
        <p:blipFill>
          <a:blip r:embed="rId4" cstate="print"/>
          <a:srcRect/>
          <a:stretch>
            <a:fillRect/>
          </a:stretch>
        </p:blipFill>
        <p:spPr bwMode="auto">
          <a:xfrm>
            <a:off x="4020208" y="815967"/>
            <a:ext cx="6801672" cy="653346"/>
          </a:xfrm>
          <a:prstGeom prst="rect">
            <a:avLst/>
          </a:prstGeom>
          <a:noFill/>
          <a:ln w="9525">
            <a:noFill/>
            <a:miter lim="800000"/>
            <a:headEnd/>
            <a:tailEnd/>
          </a:ln>
        </p:spPr>
      </p:pic>
    </p:spTree>
    <p:extLst>
      <p:ext uri="{BB962C8B-B14F-4D97-AF65-F5344CB8AC3E}">
        <p14:creationId xmlns:p14="http://schemas.microsoft.com/office/powerpoint/2010/main" xmlns="" val="2139563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1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1" nodeType="clickEffect">
                                  <p:stCondLst>
                                    <p:cond delay="0"/>
                                  </p:stCondLst>
                                  <p:childTnLst>
                                    <p:set>
                                      <p:cBhvr>
                                        <p:cTn id="18" dur="1" fill="hold">
                                          <p:stCondLst>
                                            <p:cond delay="0"/>
                                          </p:stCondLst>
                                        </p:cTn>
                                        <p:tgtEl>
                                          <p:spTgt spid="586"/>
                                        </p:tgtEl>
                                        <p:attrNameLst>
                                          <p:attrName>style.visibility</p:attrName>
                                        </p:attrNameLst>
                                      </p:cBhvr>
                                      <p:to>
                                        <p:strVal val="visible"/>
                                      </p:to>
                                    </p:set>
                                  </p:childTnLst>
                                </p:cTn>
                              </p:par>
                              <p:par>
                                <p:cTn id="19" presetID="49" presetClass="path" presetSubtype="0" accel="50000" decel="50000" fill="hold" grpId="0" nodeType="withEffect">
                                  <p:stCondLst>
                                    <p:cond delay="0"/>
                                  </p:stCondLst>
                                  <p:childTnLst>
                                    <p:animMotion origin="layout" path="M 3.24658E-6 -1.5342E-6 L 0.41704 0.25347 " pathEditMode="relative" rAng="0" ptsTypes="AA">
                                      <p:cBhvr>
                                        <p:cTn id="20" dur="2000" fill="hold"/>
                                        <p:tgtEl>
                                          <p:spTgt spid="586"/>
                                        </p:tgtEl>
                                        <p:attrNameLst>
                                          <p:attrName>ppt_x</p:attrName>
                                          <p:attrName>ppt_y</p:attrName>
                                        </p:attrNameLst>
                                      </p:cBhvr>
                                      <p:rCtr x="208" y="127"/>
                                    </p:animMotion>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17"/>
                                        </p:tgtEl>
                                        <p:attrNameLst>
                                          <p:attrName>style.visibility</p:attrName>
                                        </p:attrNameLst>
                                      </p:cBhvr>
                                      <p:to>
                                        <p:strVal val="visible"/>
                                      </p:to>
                                    </p:set>
                                  </p:childTnLst>
                                </p:cTn>
                              </p:par>
                              <p:par>
                                <p:cTn id="25" presetID="49" presetClass="path" presetSubtype="0" accel="50000" decel="50000" fill="hold" grpId="1" nodeType="withEffect">
                                  <p:stCondLst>
                                    <p:cond delay="0"/>
                                  </p:stCondLst>
                                  <p:childTnLst>
                                    <p:animMotion origin="layout" path="M 4.01431E-6 -2.2366E-6 L 0.2821 0.23452 " pathEditMode="relative" rAng="0" ptsTypes="AA">
                                      <p:cBhvr>
                                        <p:cTn id="26" dur="2000" fill="hold"/>
                                        <p:tgtEl>
                                          <p:spTgt spid="717"/>
                                        </p:tgtEl>
                                        <p:attrNameLst>
                                          <p:attrName>ppt_x</p:attrName>
                                          <p:attrName>ppt_y</p:attrName>
                                        </p:attrNameLst>
                                      </p:cBhvr>
                                      <p:rCtr x="141" y="117"/>
                                    </p:animMotion>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20"/>
                                        </p:tgtEl>
                                        <p:attrNameLst>
                                          <p:attrName>style.visibility</p:attrName>
                                        </p:attrNameLst>
                                      </p:cBhvr>
                                      <p:to>
                                        <p:strVal val="visible"/>
                                      </p:to>
                                    </p:set>
                                  </p:childTnLst>
                                </p:cTn>
                              </p:par>
                              <p:par>
                                <p:cTn id="31" presetID="49" presetClass="path" presetSubtype="0" accel="50000" decel="50000" fill="hold" grpId="1" nodeType="withEffect">
                                  <p:stCondLst>
                                    <p:cond delay="0"/>
                                  </p:stCondLst>
                                  <p:childTnLst>
                                    <p:animMotion origin="layout" path="M 4.62811E-6 1.11111E-6 L 0.16139 0.23403 " pathEditMode="relative" rAng="0" ptsTypes="AA">
                                      <p:cBhvr>
                                        <p:cTn id="32" dur="2000" fill="hold"/>
                                        <p:tgtEl>
                                          <p:spTgt spid="720"/>
                                        </p:tgtEl>
                                        <p:attrNameLst>
                                          <p:attrName>ppt_x</p:attrName>
                                          <p:attrName>ppt_y</p:attrName>
                                        </p:attrNameLst>
                                      </p:cBhvr>
                                      <p:rCtr x="81" y="117"/>
                                    </p:animMotion>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81"/>
                                        </p:tgtEl>
                                        <p:attrNameLst>
                                          <p:attrName>style.visibility</p:attrName>
                                        </p:attrNameLst>
                                      </p:cBhvr>
                                      <p:to>
                                        <p:strVal val="visible"/>
                                      </p:to>
                                    </p:set>
                                  </p:childTnLst>
                                </p:cTn>
                              </p:par>
                              <p:par>
                                <p:cTn id="37" presetID="49" presetClass="path" presetSubtype="0" accel="50000" decel="50000" fill="hold" grpId="1" nodeType="withEffect">
                                  <p:stCondLst>
                                    <p:cond delay="0"/>
                                  </p:stCondLst>
                                  <p:childTnLst>
                                    <p:animMotion origin="layout" path="M -1.79497E-6 -3.33333E-6 L -0.26534 0.23542 " pathEditMode="relative" rAng="0" ptsTypes="AA">
                                      <p:cBhvr>
                                        <p:cTn id="38" dur="2000" fill="hold"/>
                                        <p:tgtEl>
                                          <p:spTgt spid="881"/>
                                        </p:tgtEl>
                                        <p:attrNameLst>
                                          <p:attrName>ppt_x</p:attrName>
                                          <p:attrName>ppt_y</p:attrName>
                                        </p:attrNameLst>
                                      </p:cBhvr>
                                      <p:rCtr x="-133" y="118"/>
                                    </p:animMotion>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88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8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 grpId="0"/>
      <p:bldP spid="150" grpId="1"/>
      <p:bldP spid="586" grpId="0"/>
      <p:bldP spid="586" grpId="1"/>
      <p:bldP spid="717" grpId="0"/>
      <p:bldP spid="717" grpId="1"/>
      <p:bldP spid="720" grpId="0"/>
      <p:bldP spid="720" grpId="1"/>
      <p:bldP spid="881" grpId="0"/>
      <p:bldP spid="881" grpId="1"/>
      <p:bldP spid="883" grpId="0" animBg="1"/>
      <p:bldP spid="88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21 Rectángulo"/>
          <p:cNvSpPr/>
          <p:nvPr/>
        </p:nvSpPr>
        <p:spPr>
          <a:xfrm>
            <a:off x="591670" y="2689411"/>
            <a:ext cx="10506635" cy="1434353"/>
          </a:xfrm>
          <a:prstGeom prst="rect">
            <a:avLst/>
          </a:prstGeom>
          <a:solidFill>
            <a:schemeClr val="accent6">
              <a:lumMod val="60000"/>
              <a:lumOff val="40000"/>
            </a:schemeClr>
          </a:solidFill>
          <a:ln w="254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3" name="Picture 8" descr="Acta botánica mexicana"/>
          <p:cNvPicPr>
            <a:picLocks noChangeAspect="1" noChangeArrowheads="1"/>
          </p:cNvPicPr>
          <p:nvPr/>
        </p:nvPicPr>
        <p:blipFill>
          <a:blip r:embed="rId2" cstate="print"/>
          <a:srcRect/>
          <a:stretch>
            <a:fillRect/>
          </a:stretch>
        </p:blipFill>
        <p:spPr bwMode="auto">
          <a:xfrm>
            <a:off x="672437" y="401137"/>
            <a:ext cx="2771803" cy="1219595"/>
          </a:xfrm>
          <a:prstGeom prst="rect">
            <a:avLst/>
          </a:prstGeom>
          <a:noFill/>
        </p:spPr>
      </p:pic>
      <p:sp>
        <p:nvSpPr>
          <p:cNvPr id="332" name="331 CuadroTexto"/>
          <p:cNvSpPr txBox="1"/>
          <p:nvPr/>
        </p:nvSpPr>
        <p:spPr>
          <a:xfrm>
            <a:off x="649621" y="3075882"/>
            <a:ext cx="6091840" cy="474142"/>
          </a:xfrm>
          <a:prstGeom prst="rect">
            <a:avLst/>
          </a:prstGeom>
          <a:noFill/>
        </p:spPr>
        <p:txBody>
          <a:bodyPr wrap="square" rtlCol="0">
            <a:spAutoFit/>
          </a:bodyPr>
          <a:lstStyle/>
          <a:p>
            <a:r>
              <a:rPr lang="es-MX" sz="2400" b="1" dirty="0">
                <a:latin typeface="Aparajita" pitchFamily="34" charset="0"/>
                <a:cs typeface="Aparajita" pitchFamily="34" charset="0"/>
              </a:rPr>
              <a:t>Citas a artículos publicados en </a:t>
            </a:r>
            <a:r>
              <a:rPr lang="es-MX" sz="2400" b="1" dirty="0" smtClean="0">
                <a:latin typeface="Aparajita" pitchFamily="34" charset="0"/>
                <a:cs typeface="Aparajita" pitchFamily="34" charset="0"/>
              </a:rPr>
              <a:t>2012 y 2011:  12 + 7 = 19</a:t>
            </a:r>
          </a:p>
        </p:txBody>
      </p:sp>
      <p:sp>
        <p:nvSpPr>
          <p:cNvPr id="519" name="518 Rectángulo"/>
          <p:cNvSpPr/>
          <p:nvPr/>
        </p:nvSpPr>
        <p:spPr>
          <a:xfrm>
            <a:off x="642745" y="3480240"/>
            <a:ext cx="6580648" cy="461665"/>
          </a:xfrm>
          <a:prstGeom prst="rect">
            <a:avLst/>
          </a:prstGeom>
        </p:spPr>
        <p:txBody>
          <a:bodyPr wrap="none">
            <a:spAutoFit/>
          </a:bodyPr>
          <a:lstStyle/>
          <a:p>
            <a:r>
              <a:rPr lang="en-US" sz="2400" b="1" dirty="0" err="1">
                <a:latin typeface="Aparajita" pitchFamily="34" charset="0"/>
                <a:cs typeface="Aparajita" pitchFamily="34" charset="0"/>
              </a:rPr>
              <a:t>Número</a:t>
            </a:r>
            <a:r>
              <a:rPr lang="en-US" sz="2400" b="1" dirty="0">
                <a:latin typeface="Aparajita" pitchFamily="34" charset="0"/>
                <a:cs typeface="Aparajita" pitchFamily="34" charset="0"/>
              </a:rPr>
              <a:t> de </a:t>
            </a:r>
            <a:r>
              <a:rPr lang="en-US" sz="2400" b="1" dirty="0" err="1">
                <a:latin typeface="Aparajita" pitchFamily="34" charset="0"/>
                <a:cs typeface="Aparajita" pitchFamily="34" charset="0"/>
              </a:rPr>
              <a:t>artículos</a:t>
            </a:r>
            <a:r>
              <a:rPr lang="en-US" sz="2400" b="1" dirty="0">
                <a:latin typeface="Aparajita" pitchFamily="34" charset="0"/>
                <a:cs typeface="Aparajita" pitchFamily="34" charset="0"/>
              </a:rPr>
              <a:t> </a:t>
            </a:r>
            <a:r>
              <a:rPr lang="en-US" sz="2400" b="1" dirty="0" err="1">
                <a:latin typeface="Aparajita" pitchFamily="34" charset="0"/>
                <a:cs typeface="Aparajita" pitchFamily="34" charset="0"/>
              </a:rPr>
              <a:t>publicados</a:t>
            </a:r>
            <a:r>
              <a:rPr lang="en-US" sz="2400" b="1" dirty="0">
                <a:latin typeface="Aparajita" pitchFamily="34" charset="0"/>
                <a:cs typeface="Aparajita" pitchFamily="34" charset="0"/>
              </a:rPr>
              <a:t> en </a:t>
            </a:r>
            <a:r>
              <a:rPr lang="en-US" sz="2400" b="1" dirty="0" smtClean="0">
                <a:latin typeface="Aparajita" pitchFamily="34" charset="0"/>
                <a:cs typeface="Aparajita" pitchFamily="34" charset="0"/>
              </a:rPr>
              <a:t>2012 y 2011: 33 + 29 = 62</a:t>
            </a:r>
            <a:endParaRPr lang="en-US" sz="2400" b="1" dirty="0">
              <a:latin typeface="Aparajita" pitchFamily="34" charset="0"/>
              <a:cs typeface="Aparajita" pitchFamily="34" charset="0"/>
            </a:endParaRPr>
          </a:p>
        </p:txBody>
      </p:sp>
      <p:grpSp>
        <p:nvGrpSpPr>
          <p:cNvPr id="4" name="866 Grupo"/>
          <p:cNvGrpSpPr/>
          <p:nvPr/>
        </p:nvGrpSpPr>
        <p:grpSpPr>
          <a:xfrm>
            <a:off x="8227634" y="2971860"/>
            <a:ext cx="2796163" cy="975660"/>
            <a:chOff x="500034" y="3762378"/>
            <a:chExt cx="2796163" cy="975660"/>
          </a:xfrm>
        </p:grpSpPr>
        <p:sp>
          <p:nvSpPr>
            <p:cNvPr id="521" name="520 CuadroTexto"/>
            <p:cNvSpPr txBox="1"/>
            <p:nvPr/>
          </p:nvSpPr>
          <p:spPr>
            <a:xfrm>
              <a:off x="1302382" y="3762378"/>
              <a:ext cx="482824" cy="523220"/>
            </a:xfrm>
            <a:prstGeom prst="rect">
              <a:avLst/>
            </a:prstGeom>
            <a:noFill/>
          </p:spPr>
          <p:txBody>
            <a:bodyPr wrap="none" rtlCol="0">
              <a:spAutoFit/>
            </a:bodyPr>
            <a:lstStyle/>
            <a:p>
              <a:r>
                <a:rPr lang="es-MX" sz="2800" b="1" dirty="0" smtClean="0">
                  <a:latin typeface="Aharoni" pitchFamily="2" charset="-79"/>
                  <a:cs typeface="Aharoni" pitchFamily="2" charset="-79"/>
                </a:rPr>
                <a:t>19</a:t>
              </a:r>
              <a:endParaRPr lang="es-MX" sz="2800" b="1" dirty="0">
                <a:latin typeface="Aharoni" pitchFamily="2" charset="-79"/>
                <a:cs typeface="Aharoni" pitchFamily="2" charset="-79"/>
              </a:endParaRPr>
            </a:p>
          </p:txBody>
        </p:sp>
        <p:sp>
          <p:nvSpPr>
            <p:cNvPr id="522" name="521 CuadroTexto"/>
            <p:cNvSpPr txBox="1"/>
            <p:nvPr/>
          </p:nvSpPr>
          <p:spPr>
            <a:xfrm>
              <a:off x="1321432" y="4214818"/>
              <a:ext cx="482824" cy="523220"/>
            </a:xfrm>
            <a:prstGeom prst="rect">
              <a:avLst/>
            </a:prstGeom>
            <a:noFill/>
          </p:spPr>
          <p:txBody>
            <a:bodyPr wrap="none" rtlCol="0">
              <a:spAutoFit/>
            </a:bodyPr>
            <a:lstStyle/>
            <a:p>
              <a:r>
                <a:rPr lang="es-MX" sz="2800" b="1" dirty="0">
                  <a:latin typeface="Aharoni" pitchFamily="2" charset="-79"/>
                  <a:cs typeface="Aharoni" pitchFamily="2" charset="-79"/>
                </a:rPr>
                <a:t>62</a:t>
              </a:r>
            </a:p>
          </p:txBody>
        </p:sp>
        <p:cxnSp>
          <p:nvCxnSpPr>
            <p:cNvPr id="524" name="523 Conector recto"/>
            <p:cNvCxnSpPr/>
            <p:nvPr/>
          </p:nvCxnSpPr>
          <p:spPr>
            <a:xfrm>
              <a:off x="1357290" y="4214818"/>
              <a:ext cx="428628"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862" name="861 Igual que"/>
            <p:cNvSpPr/>
            <p:nvPr/>
          </p:nvSpPr>
          <p:spPr>
            <a:xfrm>
              <a:off x="1928794" y="3929066"/>
              <a:ext cx="214314" cy="571504"/>
            </a:xfrm>
            <a:prstGeom prst="mathEqual">
              <a:avLst>
                <a:gd name="adj1" fmla="val 0"/>
                <a:gd name="adj2" fmla="val 1176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b="1">
                <a:solidFill>
                  <a:schemeClr val="tx1"/>
                </a:solidFill>
              </a:endParaRPr>
            </a:p>
          </p:txBody>
        </p:sp>
        <p:sp>
          <p:nvSpPr>
            <p:cNvPr id="864" name="863 CuadroTexto"/>
            <p:cNvSpPr txBox="1"/>
            <p:nvPr/>
          </p:nvSpPr>
          <p:spPr>
            <a:xfrm>
              <a:off x="2285984" y="3946715"/>
              <a:ext cx="1010213" cy="523220"/>
            </a:xfrm>
            <a:prstGeom prst="rect">
              <a:avLst/>
            </a:prstGeom>
            <a:noFill/>
          </p:spPr>
          <p:txBody>
            <a:bodyPr wrap="none" rtlCol="0">
              <a:spAutoFit/>
            </a:bodyPr>
            <a:lstStyle/>
            <a:p>
              <a:r>
                <a:rPr lang="es-MX" sz="2800" b="1" dirty="0" smtClean="0">
                  <a:latin typeface="Aharoni" pitchFamily="2" charset="-79"/>
                  <a:cs typeface="Aharoni" pitchFamily="2" charset="-79"/>
                </a:rPr>
                <a:t>0.3064</a:t>
              </a:r>
              <a:endParaRPr lang="es-MX" sz="2800" b="1" dirty="0">
                <a:latin typeface="Aharoni" pitchFamily="2" charset="-79"/>
                <a:cs typeface="Aharoni" pitchFamily="2" charset="-79"/>
              </a:endParaRPr>
            </a:p>
          </p:txBody>
        </p:sp>
        <p:sp>
          <p:nvSpPr>
            <p:cNvPr id="865" name="864 CuadroTexto"/>
            <p:cNvSpPr txBox="1"/>
            <p:nvPr/>
          </p:nvSpPr>
          <p:spPr>
            <a:xfrm>
              <a:off x="500034" y="3929066"/>
              <a:ext cx="532726" cy="523220"/>
            </a:xfrm>
            <a:prstGeom prst="rect">
              <a:avLst/>
            </a:prstGeom>
            <a:noFill/>
          </p:spPr>
          <p:txBody>
            <a:bodyPr wrap="square" rtlCol="0">
              <a:spAutoFit/>
            </a:bodyPr>
            <a:lstStyle/>
            <a:p>
              <a:r>
                <a:rPr lang="es-MX" sz="2800" b="1" dirty="0">
                  <a:latin typeface="Aharoni" pitchFamily="2" charset="-79"/>
                  <a:cs typeface="Aharoni" pitchFamily="2" charset="-79"/>
                </a:rPr>
                <a:t>FI</a:t>
              </a:r>
            </a:p>
          </p:txBody>
        </p:sp>
        <p:sp>
          <p:nvSpPr>
            <p:cNvPr id="866" name="865 Igual que"/>
            <p:cNvSpPr/>
            <p:nvPr/>
          </p:nvSpPr>
          <p:spPr>
            <a:xfrm>
              <a:off x="1071538" y="3929066"/>
              <a:ext cx="214314" cy="571504"/>
            </a:xfrm>
            <a:prstGeom prst="mathEqual">
              <a:avLst>
                <a:gd name="adj1" fmla="val 0"/>
                <a:gd name="adj2" fmla="val 11760"/>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b="1">
                <a:solidFill>
                  <a:schemeClr val="tx1"/>
                </a:solidFill>
              </a:endParaRPr>
            </a:p>
          </p:txBody>
        </p:sp>
      </p:grpSp>
      <p:grpSp>
        <p:nvGrpSpPr>
          <p:cNvPr id="18" name="17 Grupo"/>
          <p:cNvGrpSpPr/>
          <p:nvPr/>
        </p:nvGrpSpPr>
        <p:grpSpPr>
          <a:xfrm>
            <a:off x="1160960" y="4531404"/>
            <a:ext cx="9768842" cy="1619794"/>
            <a:chOff x="1134834" y="4317275"/>
            <a:chExt cx="9768842" cy="1619794"/>
          </a:xfrm>
        </p:grpSpPr>
        <p:pic>
          <p:nvPicPr>
            <p:cNvPr id="77826" name="Picture 2"/>
            <p:cNvPicPr>
              <a:picLocks noChangeAspect="1" noChangeArrowheads="1"/>
            </p:cNvPicPr>
            <p:nvPr/>
          </p:nvPicPr>
          <p:blipFill>
            <a:blip r:embed="rId3" cstate="print"/>
            <a:srcRect/>
            <a:stretch>
              <a:fillRect/>
            </a:stretch>
          </p:blipFill>
          <p:spPr bwMode="auto">
            <a:xfrm>
              <a:off x="1134834" y="4317275"/>
              <a:ext cx="9671039" cy="1598295"/>
            </a:xfrm>
            <a:prstGeom prst="rect">
              <a:avLst/>
            </a:prstGeom>
            <a:noFill/>
            <a:ln w="9525">
              <a:noFill/>
              <a:miter lim="800000"/>
              <a:headEnd/>
              <a:tailEnd/>
            </a:ln>
          </p:spPr>
        </p:pic>
        <p:cxnSp>
          <p:nvCxnSpPr>
            <p:cNvPr id="873" name="872 Conector recto"/>
            <p:cNvCxnSpPr/>
            <p:nvPr/>
          </p:nvCxnSpPr>
          <p:spPr>
            <a:xfrm>
              <a:off x="5468702" y="5934231"/>
              <a:ext cx="5434974" cy="2838"/>
            </a:xfrm>
            <a:prstGeom prst="line">
              <a:avLst/>
            </a:prstGeom>
            <a:ln w="31750">
              <a:solidFill>
                <a:srgbClr val="C00000"/>
              </a:solidFill>
            </a:ln>
          </p:spPr>
          <p:style>
            <a:lnRef idx="2">
              <a:schemeClr val="accent2"/>
            </a:lnRef>
            <a:fillRef idx="0">
              <a:schemeClr val="accent2"/>
            </a:fillRef>
            <a:effectRef idx="1">
              <a:schemeClr val="accent2"/>
            </a:effectRef>
            <a:fontRef idx="minor">
              <a:schemeClr val="tx1"/>
            </a:fontRef>
          </p:style>
        </p:cxnSp>
      </p:grpSp>
      <p:sp>
        <p:nvSpPr>
          <p:cNvPr id="21" name="20 CuadroTexto"/>
          <p:cNvSpPr txBox="1"/>
          <p:nvPr/>
        </p:nvSpPr>
        <p:spPr>
          <a:xfrm>
            <a:off x="9658370" y="6550223"/>
            <a:ext cx="1906291" cy="307777"/>
          </a:xfrm>
          <a:prstGeom prst="rect">
            <a:avLst/>
          </a:prstGeom>
          <a:noFill/>
        </p:spPr>
        <p:txBody>
          <a:bodyPr wrap="none" rtlCol="0">
            <a:spAutoFit/>
          </a:bodyPr>
          <a:lstStyle/>
          <a:p>
            <a:r>
              <a:rPr lang="es-MX" sz="1400" dirty="0" smtClean="0">
                <a:latin typeface="Arial" pitchFamily="34" charset="0"/>
                <a:cs typeface="Arial" pitchFamily="34" charset="0"/>
              </a:rPr>
              <a:t>SciELO, febrero 2015</a:t>
            </a:r>
            <a:endParaRPr lang="es-MX" sz="1400" dirty="0">
              <a:latin typeface="Arial" pitchFamily="34" charset="0"/>
              <a:cs typeface="Arial" pitchFamily="34" charset="0"/>
            </a:endParaRPr>
          </a:p>
        </p:txBody>
      </p:sp>
      <p:sp>
        <p:nvSpPr>
          <p:cNvPr id="19" name="18 CuadroTexto"/>
          <p:cNvSpPr txBox="1"/>
          <p:nvPr/>
        </p:nvSpPr>
        <p:spPr>
          <a:xfrm>
            <a:off x="581509" y="1938562"/>
            <a:ext cx="5138321" cy="523220"/>
          </a:xfrm>
          <a:prstGeom prst="rect">
            <a:avLst/>
          </a:prstGeom>
          <a:noFill/>
        </p:spPr>
        <p:txBody>
          <a:bodyPr wrap="square" rtlCol="0">
            <a:spAutoFit/>
          </a:bodyPr>
          <a:lstStyle/>
          <a:p>
            <a:r>
              <a:rPr lang="es-MX" sz="2800" b="1" dirty="0">
                <a:latin typeface="Aparajita" pitchFamily="34" charset="0"/>
                <a:cs typeface="Aparajita" pitchFamily="34" charset="0"/>
              </a:rPr>
              <a:t>Citas totales recibidas en 2013 : </a:t>
            </a:r>
            <a:r>
              <a:rPr lang="es-MX" sz="2800" b="1" dirty="0" smtClean="0">
                <a:latin typeface="Aparajita" pitchFamily="34" charset="0"/>
                <a:cs typeface="Aparajita" pitchFamily="34" charset="0"/>
              </a:rPr>
              <a:t> 146</a:t>
            </a:r>
            <a:endParaRPr lang="es-MX" sz="2800" b="1" dirty="0">
              <a:latin typeface="Aparajita" pitchFamily="34" charset="0"/>
              <a:cs typeface="Aparajita" pitchFamily="34" charset="0"/>
            </a:endParaRPr>
          </a:p>
        </p:txBody>
      </p:sp>
      <p:sp>
        <p:nvSpPr>
          <p:cNvPr id="23" name="22 CuadroTexto"/>
          <p:cNvSpPr txBox="1"/>
          <p:nvPr/>
        </p:nvSpPr>
        <p:spPr>
          <a:xfrm>
            <a:off x="3837981" y="436370"/>
            <a:ext cx="6311246" cy="523220"/>
          </a:xfrm>
          <a:prstGeom prst="rect">
            <a:avLst/>
          </a:prstGeom>
          <a:noFill/>
        </p:spPr>
        <p:txBody>
          <a:bodyPr wrap="square" rtlCol="0">
            <a:spAutoFit/>
          </a:bodyPr>
          <a:lstStyle/>
          <a:p>
            <a:r>
              <a:rPr lang="es-MX" sz="2800" b="1" dirty="0">
                <a:solidFill>
                  <a:srgbClr val="003300"/>
                </a:solidFill>
                <a:latin typeface="Aparajita" pitchFamily="34" charset="0"/>
                <a:cs typeface="Aparajita" pitchFamily="34" charset="0"/>
              </a:rPr>
              <a:t>Factor de impacto en </a:t>
            </a:r>
            <a:r>
              <a:rPr lang="es-MX" sz="2800" b="1" dirty="0" smtClean="0">
                <a:solidFill>
                  <a:srgbClr val="003300"/>
                </a:solidFill>
                <a:latin typeface="Aparajita" pitchFamily="34" charset="0"/>
                <a:cs typeface="Aparajita" pitchFamily="34" charset="0"/>
              </a:rPr>
              <a:t>2013 = 0.3065    </a:t>
            </a:r>
            <a:r>
              <a:rPr lang="es-MX" sz="2400" b="1" dirty="0" smtClean="0">
                <a:solidFill>
                  <a:srgbClr val="003300"/>
                </a:solidFill>
                <a:latin typeface="Aparajita" pitchFamily="34" charset="0"/>
                <a:cs typeface="Aparajita" pitchFamily="34" charset="0"/>
              </a:rPr>
              <a:t>(SciELO)</a:t>
            </a:r>
            <a:endParaRPr lang="es-MX" sz="2400" b="1" dirty="0">
              <a:solidFill>
                <a:srgbClr val="003300"/>
              </a:solidFill>
              <a:latin typeface="Aparajita" pitchFamily="34" charset="0"/>
              <a:cs typeface="Aparajita" pitchFamily="34" charset="0"/>
            </a:endParaRPr>
          </a:p>
        </p:txBody>
      </p:sp>
    </p:spTree>
    <p:extLst>
      <p:ext uri="{BB962C8B-B14F-4D97-AF65-F5344CB8AC3E}">
        <p14:creationId xmlns:p14="http://schemas.microsoft.com/office/powerpoint/2010/main" xmlns="" val="2139563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55" presetClass="entr" presetSubtype="0" fill="hold" grpId="1" nodeType="withEffect">
                                  <p:stCondLst>
                                    <p:cond delay="0"/>
                                  </p:stCondLst>
                                  <p:childTnLst>
                                    <p:set>
                                      <p:cBhvr>
                                        <p:cTn id="16" dur="1" fill="hold">
                                          <p:stCondLst>
                                            <p:cond delay="0"/>
                                          </p:stCondLst>
                                        </p:cTn>
                                        <p:tgtEl>
                                          <p:spTgt spid="22"/>
                                        </p:tgtEl>
                                        <p:attrNameLst>
                                          <p:attrName>style.visibility</p:attrName>
                                        </p:attrNameLst>
                                      </p:cBhvr>
                                      <p:to>
                                        <p:strVal val="visible"/>
                                      </p:to>
                                    </p:set>
                                    <p:anim calcmode="lin" valueType="num">
                                      <p:cBhvr>
                                        <p:cTn id="17" dur="1000" fill="hold"/>
                                        <p:tgtEl>
                                          <p:spTgt spid="22"/>
                                        </p:tgtEl>
                                        <p:attrNameLst>
                                          <p:attrName>ppt_w</p:attrName>
                                        </p:attrNameLst>
                                      </p:cBhvr>
                                      <p:tavLst>
                                        <p:tav tm="0">
                                          <p:val>
                                            <p:strVal val="#ppt_w*0.70"/>
                                          </p:val>
                                        </p:tav>
                                        <p:tav tm="100000">
                                          <p:val>
                                            <p:strVal val="#ppt_w"/>
                                          </p:val>
                                        </p:tav>
                                      </p:tavLst>
                                    </p:anim>
                                    <p:anim calcmode="lin" valueType="num">
                                      <p:cBhvr>
                                        <p:cTn id="18" dur="1000" fill="hold"/>
                                        <p:tgtEl>
                                          <p:spTgt spid="22"/>
                                        </p:tgtEl>
                                        <p:attrNameLst>
                                          <p:attrName>ppt_h</p:attrName>
                                        </p:attrNameLst>
                                      </p:cBhvr>
                                      <p:tavLst>
                                        <p:tav tm="0">
                                          <p:val>
                                            <p:strVal val="#ppt_h"/>
                                          </p:val>
                                        </p:tav>
                                        <p:tav tm="100000">
                                          <p:val>
                                            <p:strVal val="#ppt_h"/>
                                          </p:val>
                                        </p:tav>
                                      </p:tavLst>
                                    </p:anim>
                                    <p:animEffect transition="in" filter="fade">
                                      <p:cBhvr>
                                        <p:cTn id="19" dur="1000"/>
                                        <p:tgtEl>
                                          <p:spTgt spid="22"/>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18"/>
                                        </p:tgtEl>
                                        <p:attrNameLst>
                                          <p:attrName>style.visibility</p:attrName>
                                        </p:attrNameLst>
                                      </p:cBhvr>
                                      <p:to>
                                        <p:strVal val="visible"/>
                                      </p:to>
                                    </p:set>
                                    <p:anim calcmode="lin" valueType="num">
                                      <p:cBhvr additive="base">
                                        <p:cTn id="24" dur="500" fill="hold"/>
                                        <p:tgtEl>
                                          <p:spTgt spid="18"/>
                                        </p:tgtEl>
                                        <p:attrNameLst>
                                          <p:attrName>ppt_x</p:attrName>
                                        </p:attrNameLst>
                                      </p:cBhvr>
                                      <p:tavLst>
                                        <p:tav tm="0">
                                          <p:val>
                                            <p:strVal val="#ppt_x"/>
                                          </p:val>
                                        </p:tav>
                                        <p:tav tm="100000">
                                          <p:val>
                                            <p:strVal val="#ppt_x"/>
                                          </p:val>
                                        </p:tav>
                                      </p:tavLst>
                                    </p:anim>
                                    <p:anim calcmode="lin" valueType="num">
                                      <p:cBhvr additive="base">
                                        <p:cTn id="25"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1" animBg="1"/>
      <p:bldP spid="332" grpId="0"/>
      <p:bldP spid="51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cstate="print"/>
          <a:srcRect/>
          <a:stretch>
            <a:fillRect/>
          </a:stretch>
        </p:blipFill>
        <p:spPr bwMode="auto">
          <a:xfrm>
            <a:off x="327107" y="234172"/>
            <a:ext cx="4597819" cy="6312261"/>
          </a:xfrm>
          <a:prstGeom prst="rect">
            <a:avLst/>
          </a:prstGeom>
          <a:noFill/>
          <a:ln w="9525">
            <a:noFill/>
            <a:miter lim="800000"/>
            <a:headEnd/>
            <a:tailEnd/>
          </a:ln>
        </p:spPr>
      </p:pic>
      <p:pic>
        <p:nvPicPr>
          <p:cNvPr id="80898" name="Picture 2"/>
          <p:cNvPicPr>
            <a:picLocks noChangeAspect="1" noChangeArrowheads="1"/>
          </p:cNvPicPr>
          <p:nvPr/>
        </p:nvPicPr>
        <p:blipFill>
          <a:blip r:embed="rId3" cstate="print"/>
          <a:srcRect/>
          <a:stretch>
            <a:fillRect/>
          </a:stretch>
        </p:blipFill>
        <p:spPr bwMode="auto">
          <a:xfrm>
            <a:off x="461462" y="196767"/>
            <a:ext cx="3857625" cy="1876425"/>
          </a:xfrm>
          <a:prstGeom prst="rect">
            <a:avLst/>
          </a:prstGeom>
          <a:noFill/>
          <a:ln w="9525">
            <a:noFill/>
            <a:miter lim="800000"/>
            <a:headEnd/>
            <a:tailEnd/>
          </a:ln>
        </p:spPr>
      </p:pic>
      <p:pic>
        <p:nvPicPr>
          <p:cNvPr id="80899" name="Picture 3"/>
          <p:cNvPicPr>
            <a:picLocks noChangeAspect="1" noChangeArrowheads="1"/>
          </p:cNvPicPr>
          <p:nvPr/>
        </p:nvPicPr>
        <p:blipFill>
          <a:blip r:embed="rId4" cstate="print"/>
          <a:srcRect/>
          <a:stretch>
            <a:fillRect/>
          </a:stretch>
        </p:blipFill>
        <p:spPr bwMode="auto">
          <a:xfrm>
            <a:off x="369219" y="2057626"/>
            <a:ext cx="5181348" cy="2441433"/>
          </a:xfrm>
          <a:prstGeom prst="rect">
            <a:avLst/>
          </a:prstGeom>
          <a:noFill/>
          <a:ln w="9525">
            <a:noFill/>
            <a:miter lim="800000"/>
            <a:headEnd/>
            <a:tailEnd/>
          </a:ln>
        </p:spPr>
      </p:pic>
      <p:pic>
        <p:nvPicPr>
          <p:cNvPr id="80900" name="Picture 4"/>
          <p:cNvPicPr>
            <a:picLocks noChangeAspect="1" noChangeArrowheads="1"/>
          </p:cNvPicPr>
          <p:nvPr/>
        </p:nvPicPr>
        <p:blipFill>
          <a:blip r:embed="rId5" cstate="print"/>
          <a:srcRect/>
          <a:stretch>
            <a:fillRect/>
          </a:stretch>
        </p:blipFill>
        <p:spPr bwMode="auto">
          <a:xfrm>
            <a:off x="279484" y="3838575"/>
            <a:ext cx="4029075" cy="3019425"/>
          </a:xfrm>
          <a:prstGeom prst="rect">
            <a:avLst/>
          </a:prstGeom>
          <a:noFill/>
          <a:ln w="9525">
            <a:noFill/>
            <a:miter lim="800000"/>
            <a:headEnd/>
            <a:tailEnd/>
          </a:ln>
        </p:spPr>
      </p:pic>
      <p:pic>
        <p:nvPicPr>
          <p:cNvPr id="80901" name="Picture 5"/>
          <p:cNvPicPr>
            <a:picLocks noChangeAspect="1" noChangeArrowheads="1"/>
          </p:cNvPicPr>
          <p:nvPr/>
        </p:nvPicPr>
        <p:blipFill>
          <a:blip r:embed="rId6" cstate="print"/>
          <a:srcRect/>
          <a:stretch>
            <a:fillRect/>
          </a:stretch>
        </p:blipFill>
        <p:spPr bwMode="auto">
          <a:xfrm>
            <a:off x="4522370" y="1174333"/>
            <a:ext cx="3209925" cy="4124325"/>
          </a:xfrm>
          <a:prstGeom prst="rect">
            <a:avLst/>
          </a:prstGeom>
          <a:noFill/>
          <a:ln w="9525">
            <a:noFill/>
            <a:miter lim="800000"/>
            <a:headEnd/>
            <a:tailEnd/>
          </a:ln>
        </p:spPr>
      </p:pic>
      <p:sp>
        <p:nvSpPr>
          <p:cNvPr id="11" name="10 CuadroTexto"/>
          <p:cNvSpPr txBox="1"/>
          <p:nvPr/>
        </p:nvSpPr>
        <p:spPr>
          <a:xfrm>
            <a:off x="8642448" y="4822538"/>
            <a:ext cx="2703095" cy="1200329"/>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s-MX" sz="2400" b="1" dirty="0" smtClean="0">
                <a:solidFill>
                  <a:schemeClr val="tx1"/>
                </a:solidFill>
              </a:rPr>
              <a:t>Dificultad para encontrar </a:t>
            </a:r>
            <a:r>
              <a:rPr lang="es-MX" sz="2400" b="1" dirty="0" smtClean="0">
                <a:solidFill>
                  <a:schemeClr val="tx1"/>
                </a:solidFill>
              </a:rPr>
              <a:t>los trabajos</a:t>
            </a:r>
            <a:endParaRPr lang="es-MX" sz="2400" b="1" dirty="0">
              <a:solidFill>
                <a:schemeClr val="tx1"/>
              </a:solidFill>
            </a:endParaRPr>
          </a:p>
        </p:txBody>
      </p:sp>
      <p:sp>
        <p:nvSpPr>
          <p:cNvPr id="12" name="11 Flecha abajo"/>
          <p:cNvSpPr/>
          <p:nvPr/>
        </p:nvSpPr>
        <p:spPr>
          <a:xfrm>
            <a:off x="9761147" y="3767064"/>
            <a:ext cx="449179" cy="818147"/>
          </a:xfrm>
          <a:prstGeom prst="downArrow">
            <a:avLst/>
          </a:prstGeom>
          <a:solidFill>
            <a:srgbClr val="38572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4" name="13 CuadroTexto"/>
          <p:cNvSpPr txBox="1"/>
          <p:nvPr/>
        </p:nvSpPr>
        <p:spPr>
          <a:xfrm>
            <a:off x="8328683" y="541658"/>
            <a:ext cx="3272589" cy="2954655"/>
          </a:xfrm>
          <a:prstGeom prst="rect">
            <a:avLst/>
          </a:prstGeom>
          <a:noFill/>
        </p:spPr>
        <p:txBody>
          <a:bodyPr wrap="square" rtlCol="0">
            <a:spAutoFit/>
          </a:bodyPr>
          <a:lstStyle/>
          <a:p>
            <a:r>
              <a:rPr lang="es-MX" sz="2400" b="1" dirty="0" smtClean="0">
                <a:solidFill>
                  <a:schemeClr val="tx1">
                    <a:lumMod val="95000"/>
                    <a:lumOff val="5000"/>
                  </a:schemeClr>
                </a:solidFill>
              </a:rPr>
              <a:t>Im</a:t>
            </a:r>
            <a:r>
              <a:rPr lang="es-MX" sz="2400" b="1" dirty="0" smtClean="0">
                <a:solidFill>
                  <a:schemeClr val="tx1">
                    <a:lumMod val="95000"/>
                    <a:lumOff val="5000"/>
                  </a:schemeClr>
                </a:solidFill>
                <a:cs typeface="Aharoni" pitchFamily="2" charset="-79"/>
              </a:rPr>
              <a:t>prec</a:t>
            </a:r>
            <a:r>
              <a:rPr lang="es-MX" sz="2400" b="1" dirty="0" smtClean="0">
                <a:solidFill>
                  <a:schemeClr val="tx1">
                    <a:lumMod val="95000"/>
                    <a:lumOff val="5000"/>
                  </a:schemeClr>
                </a:solidFill>
              </a:rPr>
              <a:t>isiones</a:t>
            </a:r>
          </a:p>
          <a:p>
            <a:pPr lvl="1"/>
            <a:r>
              <a:rPr lang="es-MX" sz="2400" dirty="0" smtClean="0">
                <a:solidFill>
                  <a:schemeClr val="tx1">
                    <a:lumMod val="95000"/>
                    <a:lumOff val="5000"/>
                  </a:schemeClr>
                </a:solidFill>
                <a:cs typeface="Arial" pitchFamily="34" charset="0"/>
              </a:rPr>
              <a:t>nombre del autor</a:t>
            </a:r>
          </a:p>
          <a:p>
            <a:pPr lvl="1"/>
            <a:r>
              <a:rPr lang="es-MX" sz="2400" dirty="0" smtClean="0">
                <a:solidFill>
                  <a:schemeClr val="tx1">
                    <a:lumMod val="95000"/>
                    <a:lumOff val="5000"/>
                  </a:schemeClr>
                </a:solidFill>
                <a:cs typeface="Arial" pitchFamily="34" charset="0"/>
              </a:rPr>
              <a:t>título del artículo</a:t>
            </a:r>
          </a:p>
          <a:p>
            <a:pPr lvl="1"/>
            <a:r>
              <a:rPr lang="es-MX" sz="2400" dirty="0" smtClean="0">
                <a:solidFill>
                  <a:schemeClr val="tx1">
                    <a:lumMod val="95000"/>
                    <a:lumOff val="5000"/>
                  </a:schemeClr>
                </a:solidFill>
                <a:cs typeface="Arial" pitchFamily="34" charset="0"/>
              </a:rPr>
              <a:t>título de la revista</a:t>
            </a:r>
          </a:p>
          <a:p>
            <a:pPr lvl="1"/>
            <a:r>
              <a:rPr lang="es-MX" sz="2400" dirty="0" smtClean="0">
                <a:solidFill>
                  <a:schemeClr val="tx1">
                    <a:lumMod val="95000"/>
                    <a:lumOff val="5000"/>
                  </a:schemeClr>
                </a:solidFill>
                <a:cs typeface="Arial" pitchFamily="34" charset="0"/>
              </a:rPr>
              <a:t>Volumen</a:t>
            </a:r>
            <a:endParaRPr lang="es-MX" sz="2400" dirty="0" smtClean="0">
              <a:solidFill>
                <a:schemeClr val="tx1">
                  <a:lumMod val="95000"/>
                  <a:lumOff val="5000"/>
                </a:schemeClr>
              </a:solidFill>
              <a:cs typeface="Arial" pitchFamily="34" charset="0"/>
            </a:endParaRPr>
          </a:p>
          <a:p>
            <a:pPr lvl="1"/>
            <a:r>
              <a:rPr lang="es-MX" sz="2400" dirty="0" smtClean="0">
                <a:solidFill>
                  <a:schemeClr val="tx1">
                    <a:lumMod val="95000"/>
                    <a:lumOff val="5000"/>
                  </a:schemeClr>
                </a:solidFill>
                <a:cs typeface="Arial" pitchFamily="34" charset="0"/>
              </a:rPr>
              <a:t>año</a:t>
            </a:r>
            <a:endParaRPr lang="es-MX" sz="2400" dirty="0" smtClean="0">
              <a:solidFill>
                <a:schemeClr val="tx1">
                  <a:lumMod val="95000"/>
                  <a:lumOff val="5000"/>
                </a:schemeClr>
              </a:solidFill>
              <a:cs typeface="Arial" pitchFamily="34" charset="0"/>
            </a:endParaRPr>
          </a:p>
          <a:p>
            <a:pPr lvl="1"/>
            <a:r>
              <a:rPr lang="es-MX" sz="2400" dirty="0" smtClean="0">
                <a:solidFill>
                  <a:schemeClr val="tx1">
                    <a:lumMod val="95000"/>
                    <a:lumOff val="5000"/>
                  </a:schemeClr>
                </a:solidFill>
                <a:cs typeface="Arial" pitchFamily="34" charset="0"/>
              </a:rPr>
              <a:t>paginación</a:t>
            </a:r>
          </a:p>
          <a:p>
            <a:endParaRPr lang="es-MX" dirty="0"/>
          </a:p>
        </p:txBody>
      </p:sp>
      <p:sp>
        <p:nvSpPr>
          <p:cNvPr id="17" name="16 CuadroTexto"/>
          <p:cNvSpPr txBox="1"/>
          <p:nvPr/>
        </p:nvSpPr>
        <p:spPr>
          <a:xfrm>
            <a:off x="225246" y="5424588"/>
            <a:ext cx="6552072" cy="1200329"/>
          </a:xfrm>
          <a:prstGeom prst="rect">
            <a:avLst/>
          </a:prstGeom>
          <a:solidFill>
            <a:srgbClr val="CC6600"/>
          </a:solidFill>
        </p:spPr>
        <p:style>
          <a:lnRef idx="3">
            <a:schemeClr val="lt1"/>
          </a:lnRef>
          <a:fillRef idx="1">
            <a:schemeClr val="accent2"/>
          </a:fillRef>
          <a:effectRef idx="1">
            <a:schemeClr val="accent2"/>
          </a:effectRef>
          <a:fontRef idx="minor">
            <a:schemeClr val="lt1"/>
          </a:fontRef>
        </p:style>
        <p:txBody>
          <a:bodyPr wrap="square" rtlCol="0">
            <a:spAutoFit/>
          </a:bodyPr>
          <a:lstStyle/>
          <a:p>
            <a:r>
              <a:rPr lang="es-MX" sz="2400" b="1" dirty="0" smtClean="0"/>
              <a:t>En el área </a:t>
            </a:r>
            <a:r>
              <a:rPr lang="es-MX" sz="2400" b="1" dirty="0" err="1" smtClean="0"/>
              <a:t>library</a:t>
            </a:r>
            <a:r>
              <a:rPr lang="es-MX" sz="2400" b="1" dirty="0" smtClean="0"/>
              <a:t> </a:t>
            </a:r>
            <a:r>
              <a:rPr lang="es-MX" sz="2400" b="1" dirty="0" err="1" smtClean="0"/>
              <a:t>science</a:t>
            </a:r>
            <a:r>
              <a:rPr lang="es-MX" sz="2400" b="1" dirty="0" smtClean="0"/>
              <a:t> </a:t>
            </a:r>
            <a:r>
              <a:rPr lang="es-MX" sz="2400" b="1" dirty="0" err="1" smtClean="0"/>
              <a:t>journals</a:t>
            </a:r>
            <a:r>
              <a:rPr lang="es-MX" sz="2400" b="1" dirty="0" smtClean="0"/>
              <a:t>  se analizaron 100 referencias de 10 revistas, 30% tuvo errores (Mayores y menores) (Pope Nancy, 1992)</a:t>
            </a:r>
          </a:p>
        </p:txBody>
      </p:sp>
      <p:sp>
        <p:nvSpPr>
          <p:cNvPr id="18" name="17 CuadroTexto"/>
          <p:cNvSpPr txBox="1"/>
          <p:nvPr/>
        </p:nvSpPr>
        <p:spPr>
          <a:xfrm>
            <a:off x="258270" y="4121465"/>
            <a:ext cx="6503947" cy="1200329"/>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r>
              <a:rPr lang="es-MX" sz="2400" b="1" dirty="0" smtClean="0"/>
              <a:t>El porcentaje de error en las citaciones  de varias revistas  están en el rango de 10 a 50%. (</a:t>
            </a:r>
            <a:r>
              <a:rPr lang="es-MX" sz="2400" b="1" dirty="0" err="1" smtClean="0"/>
              <a:t>Boyce</a:t>
            </a:r>
            <a:r>
              <a:rPr lang="es-MX" sz="2400" b="1" dirty="0" smtClean="0"/>
              <a:t> and </a:t>
            </a:r>
            <a:r>
              <a:rPr lang="es-MX" sz="2400" b="1" dirty="0" err="1" smtClean="0"/>
              <a:t>Banning</a:t>
            </a:r>
            <a:r>
              <a:rPr lang="es-MX" sz="2400" b="1" dirty="0" smtClean="0"/>
              <a:t> , 1979) </a:t>
            </a:r>
            <a:endParaRPr lang="es-MX" sz="24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lide(fromBottom)">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5" presetClass="entr" presetSubtype="0" fill="hold" nodeType="clickEffect">
                                  <p:stCondLst>
                                    <p:cond delay="0"/>
                                  </p:stCondLst>
                                  <p:childTnLst>
                                    <p:set>
                                      <p:cBhvr>
                                        <p:cTn id="11" dur="1" fill="hold">
                                          <p:stCondLst>
                                            <p:cond delay="0"/>
                                          </p:stCondLst>
                                        </p:cTn>
                                        <p:tgtEl>
                                          <p:spTgt spid="80898"/>
                                        </p:tgtEl>
                                        <p:attrNameLst>
                                          <p:attrName>style.visibility</p:attrName>
                                        </p:attrNameLst>
                                      </p:cBhvr>
                                      <p:to>
                                        <p:strVal val="visible"/>
                                      </p:to>
                                    </p:set>
                                    <p:anim calcmode="lin" valueType="num">
                                      <p:cBhvr>
                                        <p:cTn id="12" dur="1000" fill="hold"/>
                                        <p:tgtEl>
                                          <p:spTgt spid="80898"/>
                                        </p:tgtEl>
                                        <p:attrNameLst>
                                          <p:attrName>ppt_w</p:attrName>
                                        </p:attrNameLst>
                                      </p:cBhvr>
                                      <p:tavLst>
                                        <p:tav tm="0">
                                          <p:val>
                                            <p:strVal val="#ppt_w*0.70"/>
                                          </p:val>
                                        </p:tav>
                                        <p:tav tm="100000">
                                          <p:val>
                                            <p:strVal val="#ppt_w"/>
                                          </p:val>
                                        </p:tav>
                                      </p:tavLst>
                                    </p:anim>
                                    <p:anim calcmode="lin" valueType="num">
                                      <p:cBhvr>
                                        <p:cTn id="13" dur="1000" fill="hold"/>
                                        <p:tgtEl>
                                          <p:spTgt spid="80898"/>
                                        </p:tgtEl>
                                        <p:attrNameLst>
                                          <p:attrName>ppt_h</p:attrName>
                                        </p:attrNameLst>
                                      </p:cBhvr>
                                      <p:tavLst>
                                        <p:tav tm="0">
                                          <p:val>
                                            <p:strVal val="#ppt_h"/>
                                          </p:val>
                                        </p:tav>
                                        <p:tav tm="100000">
                                          <p:val>
                                            <p:strVal val="#ppt_h"/>
                                          </p:val>
                                        </p:tav>
                                      </p:tavLst>
                                    </p:anim>
                                    <p:animEffect transition="in" filter="fade">
                                      <p:cBhvr>
                                        <p:cTn id="14" dur="1000"/>
                                        <p:tgtEl>
                                          <p:spTgt spid="80898"/>
                                        </p:tgtEl>
                                      </p:cBhvr>
                                    </p:animEffect>
                                  </p:childTnLst>
                                </p:cTn>
                              </p:par>
                              <p:par>
                                <p:cTn id="15" presetID="55" presetClass="entr" presetSubtype="0" fill="hold" nodeType="withEffect">
                                  <p:stCondLst>
                                    <p:cond delay="0"/>
                                  </p:stCondLst>
                                  <p:childTnLst>
                                    <p:set>
                                      <p:cBhvr>
                                        <p:cTn id="16" dur="1" fill="hold">
                                          <p:stCondLst>
                                            <p:cond delay="0"/>
                                          </p:stCondLst>
                                        </p:cTn>
                                        <p:tgtEl>
                                          <p:spTgt spid="80899"/>
                                        </p:tgtEl>
                                        <p:attrNameLst>
                                          <p:attrName>style.visibility</p:attrName>
                                        </p:attrNameLst>
                                      </p:cBhvr>
                                      <p:to>
                                        <p:strVal val="visible"/>
                                      </p:to>
                                    </p:set>
                                    <p:anim calcmode="lin" valueType="num">
                                      <p:cBhvr>
                                        <p:cTn id="17" dur="1000" fill="hold"/>
                                        <p:tgtEl>
                                          <p:spTgt spid="80899"/>
                                        </p:tgtEl>
                                        <p:attrNameLst>
                                          <p:attrName>ppt_w</p:attrName>
                                        </p:attrNameLst>
                                      </p:cBhvr>
                                      <p:tavLst>
                                        <p:tav tm="0">
                                          <p:val>
                                            <p:strVal val="#ppt_w*0.70"/>
                                          </p:val>
                                        </p:tav>
                                        <p:tav tm="100000">
                                          <p:val>
                                            <p:strVal val="#ppt_w"/>
                                          </p:val>
                                        </p:tav>
                                      </p:tavLst>
                                    </p:anim>
                                    <p:anim calcmode="lin" valueType="num">
                                      <p:cBhvr>
                                        <p:cTn id="18" dur="1000" fill="hold"/>
                                        <p:tgtEl>
                                          <p:spTgt spid="80899"/>
                                        </p:tgtEl>
                                        <p:attrNameLst>
                                          <p:attrName>ppt_h</p:attrName>
                                        </p:attrNameLst>
                                      </p:cBhvr>
                                      <p:tavLst>
                                        <p:tav tm="0">
                                          <p:val>
                                            <p:strVal val="#ppt_h"/>
                                          </p:val>
                                        </p:tav>
                                        <p:tav tm="100000">
                                          <p:val>
                                            <p:strVal val="#ppt_h"/>
                                          </p:val>
                                        </p:tav>
                                      </p:tavLst>
                                    </p:anim>
                                    <p:animEffect transition="in" filter="fade">
                                      <p:cBhvr>
                                        <p:cTn id="19" dur="1000"/>
                                        <p:tgtEl>
                                          <p:spTgt spid="80899"/>
                                        </p:tgtEl>
                                      </p:cBhvr>
                                    </p:animEffect>
                                  </p:childTnLst>
                                </p:cTn>
                              </p:par>
                              <p:par>
                                <p:cTn id="20" presetID="55" presetClass="entr" presetSubtype="0" fill="hold" nodeType="withEffect">
                                  <p:stCondLst>
                                    <p:cond delay="0"/>
                                  </p:stCondLst>
                                  <p:childTnLst>
                                    <p:set>
                                      <p:cBhvr>
                                        <p:cTn id="21" dur="1" fill="hold">
                                          <p:stCondLst>
                                            <p:cond delay="0"/>
                                          </p:stCondLst>
                                        </p:cTn>
                                        <p:tgtEl>
                                          <p:spTgt spid="80900"/>
                                        </p:tgtEl>
                                        <p:attrNameLst>
                                          <p:attrName>style.visibility</p:attrName>
                                        </p:attrNameLst>
                                      </p:cBhvr>
                                      <p:to>
                                        <p:strVal val="visible"/>
                                      </p:to>
                                    </p:set>
                                    <p:anim calcmode="lin" valueType="num">
                                      <p:cBhvr>
                                        <p:cTn id="22" dur="1000" fill="hold"/>
                                        <p:tgtEl>
                                          <p:spTgt spid="80900"/>
                                        </p:tgtEl>
                                        <p:attrNameLst>
                                          <p:attrName>ppt_w</p:attrName>
                                        </p:attrNameLst>
                                      </p:cBhvr>
                                      <p:tavLst>
                                        <p:tav tm="0">
                                          <p:val>
                                            <p:strVal val="#ppt_w*0.70"/>
                                          </p:val>
                                        </p:tav>
                                        <p:tav tm="100000">
                                          <p:val>
                                            <p:strVal val="#ppt_w"/>
                                          </p:val>
                                        </p:tav>
                                      </p:tavLst>
                                    </p:anim>
                                    <p:anim calcmode="lin" valueType="num">
                                      <p:cBhvr>
                                        <p:cTn id="23" dur="1000" fill="hold"/>
                                        <p:tgtEl>
                                          <p:spTgt spid="80900"/>
                                        </p:tgtEl>
                                        <p:attrNameLst>
                                          <p:attrName>ppt_h</p:attrName>
                                        </p:attrNameLst>
                                      </p:cBhvr>
                                      <p:tavLst>
                                        <p:tav tm="0">
                                          <p:val>
                                            <p:strVal val="#ppt_h"/>
                                          </p:val>
                                        </p:tav>
                                        <p:tav tm="100000">
                                          <p:val>
                                            <p:strVal val="#ppt_h"/>
                                          </p:val>
                                        </p:tav>
                                      </p:tavLst>
                                    </p:anim>
                                    <p:animEffect transition="in" filter="fade">
                                      <p:cBhvr>
                                        <p:cTn id="24" dur="1000"/>
                                        <p:tgtEl>
                                          <p:spTgt spid="80900"/>
                                        </p:tgtEl>
                                      </p:cBhvr>
                                    </p:animEffect>
                                  </p:childTnLst>
                                </p:cTn>
                              </p:par>
                              <p:par>
                                <p:cTn id="25" presetID="55" presetClass="entr" presetSubtype="0" fill="hold" nodeType="withEffect">
                                  <p:stCondLst>
                                    <p:cond delay="0"/>
                                  </p:stCondLst>
                                  <p:childTnLst>
                                    <p:set>
                                      <p:cBhvr>
                                        <p:cTn id="26" dur="1" fill="hold">
                                          <p:stCondLst>
                                            <p:cond delay="0"/>
                                          </p:stCondLst>
                                        </p:cTn>
                                        <p:tgtEl>
                                          <p:spTgt spid="80901"/>
                                        </p:tgtEl>
                                        <p:attrNameLst>
                                          <p:attrName>style.visibility</p:attrName>
                                        </p:attrNameLst>
                                      </p:cBhvr>
                                      <p:to>
                                        <p:strVal val="visible"/>
                                      </p:to>
                                    </p:set>
                                    <p:anim calcmode="lin" valueType="num">
                                      <p:cBhvr>
                                        <p:cTn id="27" dur="1000" fill="hold"/>
                                        <p:tgtEl>
                                          <p:spTgt spid="80901"/>
                                        </p:tgtEl>
                                        <p:attrNameLst>
                                          <p:attrName>ppt_w</p:attrName>
                                        </p:attrNameLst>
                                      </p:cBhvr>
                                      <p:tavLst>
                                        <p:tav tm="0">
                                          <p:val>
                                            <p:strVal val="#ppt_w*0.70"/>
                                          </p:val>
                                        </p:tav>
                                        <p:tav tm="100000">
                                          <p:val>
                                            <p:strVal val="#ppt_w"/>
                                          </p:val>
                                        </p:tav>
                                      </p:tavLst>
                                    </p:anim>
                                    <p:anim calcmode="lin" valueType="num">
                                      <p:cBhvr>
                                        <p:cTn id="28" dur="1000" fill="hold"/>
                                        <p:tgtEl>
                                          <p:spTgt spid="80901"/>
                                        </p:tgtEl>
                                        <p:attrNameLst>
                                          <p:attrName>ppt_h</p:attrName>
                                        </p:attrNameLst>
                                      </p:cBhvr>
                                      <p:tavLst>
                                        <p:tav tm="0">
                                          <p:val>
                                            <p:strVal val="#ppt_h"/>
                                          </p:val>
                                        </p:tav>
                                        <p:tav tm="100000">
                                          <p:val>
                                            <p:strVal val="#ppt_h"/>
                                          </p:val>
                                        </p:tav>
                                      </p:tavLst>
                                    </p:anim>
                                    <p:animEffect transition="in" filter="fade">
                                      <p:cBhvr>
                                        <p:cTn id="29" dur="1000"/>
                                        <p:tgtEl>
                                          <p:spTgt spid="80901"/>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8"/>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17"/>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14"/>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12"/>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4" grpId="0"/>
      <p:bldP spid="17" grpId="0" animBg="1"/>
      <p:bldP spid="1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1074" name="Picture 2"/>
          <p:cNvPicPr>
            <a:picLocks noChangeAspect="1" noChangeArrowheads="1"/>
          </p:cNvPicPr>
          <p:nvPr/>
        </p:nvPicPr>
        <p:blipFill>
          <a:blip r:embed="rId2" cstate="print"/>
          <a:srcRect/>
          <a:stretch>
            <a:fillRect/>
          </a:stretch>
        </p:blipFill>
        <p:spPr bwMode="auto">
          <a:xfrm>
            <a:off x="6215961" y="414068"/>
            <a:ext cx="5976039" cy="5422918"/>
          </a:xfrm>
          <a:prstGeom prst="rect">
            <a:avLst/>
          </a:prstGeom>
          <a:noFill/>
          <a:ln w="9525">
            <a:noFill/>
            <a:miter lim="800000"/>
            <a:headEnd/>
            <a:tailEnd/>
          </a:ln>
        </p:spPr>
      </p:pic>
      <p:sp>
        <p:nvSpPr>
          <p:cNvPr id="6" name="5 CuadroTexto"/>
          <p:cNvSpPr txBox="1"/>
          <p:nvPr/>
        </p:nvSpPr>
        <p:spPr>
          <a:xfrm>
            <a:off x="6344281" y="5383523"/>
            <a:ext cx="5629183" cy="923330"/>
          </a:xfrm>
          <a:prstGeom prst="rect">
            <a:avLst/>
          </a:prstGeom>
          <a:solidFill>
            <a:srgbClr val="6FAC46"/>
          </a:solidFill>
        </p:spPr>
        <p:txBody>
          <a:bodyPr wrap="square" rtlCol="0">
            <a:spAutoFit/>
          </a:bodyPr>
          <a:lstStyle/>
          <a:p>
            <a:r>
              <a:rPr lang="es-MX" dirty="0" smtClean="0"/>
              <a:t>“</a:t>
            </a:r>
            <a:r>
              <a:rPr lang="es-MX" dirty="0" err="1" smtClean="0"/>
              <a:t>Bibliometric</a:t>
            </a:r>
            <a:r>
              <a:rPr lang="es-MX" dirty="0" smtClean="0"/>
              <a:t> data, </a:t>
            </a:r>
            <a:r>
              <a:rPr lang="es-MX" dirty="0" err="1" smtClean="0"/>
              <a:t>when</a:t>
            </a:r>
            <a:r>
              <a:rPr lang="es-MX" dirty="0" smtClean="0"/>
              <a:t> </a:t>
            </a:r>
            <a:r>
              <a:rPr lang="es-MX" dirty="0" err="1" smtClean="0"/>
              <a:t>used</a:t>
            </a:r>
            <a:r>
              <a:rPr lang="es-MX" dirty="0" smtClean="0"/>
              <a:t> </a:t>
            </a:r>
            <a:r>
              <a:rPr lang="es-MX" dirty="0" err="1" smtClean="0"/>
              <a:t>primarily</a:t>
            </a:r>
            <a:r>
              <a:rPr lang="es-MX" dirty="0" smtClean="0"/>
              <a:t> to describe </a:t>
            </a:r>
            <a:r>
              <a:rPr lang="es-MX" dirty="0" err="1" smtClean="0"/>
              <a:t>rather</a:t>
            </a:r>
            <a:r>
              <a:rPr lang="es-MX" dirty="0" smtClean="0"/>
              <a:t> </a:t>
            </a:r>
            <a:r>
              <a:rPr lang="es-MX" dirty="0" err="1" smtClean="0"/>
              <a:t>than</a:t>
            </a:r>
            <a:r>
              <a:rPr lang="es-MX" dirty="0" smtClean="0"/>
              <a:t> to </a:t>
            </a:r>
            <a:r>
              <a:rPr lang="es-MX" dirty="0" err="1" smtClean="0"/>
              <a:t>evaluate</a:t>
            </a:r>
            <a:r>
              <a:rPr lang="es-MX" dirty="0" smtClean="0"/>
              <a:t> </a:t>
            </a:r>
            <a:r>
              <a:rPr lang="es-MX" dirty="0" err="1" smtClean="0"/>
              <a:t>the</a:t>
            </a:r>
            <a:r>
              <a:rPr lang="es-MX" dirty="0" smtClean="0"/>
              <a:t> </a:t>
            </a:r>
            <a:r>
              <a:rPr lang="es-MX" dirty="0" err="1" smtClean="0"/>
              <a:t>research</a:t>
            </a:r>
            <a:r>
              <a:rPr lang="es-MX" dirty="0" smtClean="0"/>
              <a:t> </a:t>
            </a:r>
            <a:r>
              <a:rPr lang="es-MX" dirty="0" err="1" smtClean="0"/>
              <a:t>trends</a:t>
            </a:r>
            <a:r>
              <a:rPr lang="es-MX" dirty="0" smtClean="0"/>
              <a:t> of </a:t>
            </a:r>
            <a:r>
              <a:rPr lang="es-MX" dirty="0" err="1" smtClean="0"/>
              <a:t>an</a:t>
            </a:r>
            <a:r>
              <a:rPr lang="es-MX" dirty="0" smtClean="0"/>
              <a:t> </a:t>
            </a:r>
            <a:r>
              <a:rPr lang="es-MX" dirty="0" err="1" smtClean="0"/>
              <a:t>organization</a:t>
            </a:r>
            <a:r>
              <a:rPr lang="es-MX" dirty="0" smtClean="0"/>
              <a:t>, can be </a:t>
            </a:r>
            <a:r>
              <a:rPr lang="es-MX" dirty="0" err="1" smtClean="0"/>
              <a:t>helpfully</a:t>
            </a:r>
            <a:r>
              <a:rPr lang="es-MX" dirty="0" smtClean="0"/>
              <a:t> </a:t>
            </a:r>
            <a:r>
              <a:rPr lang="es-MX" dirty="0" err="1" smtClean="0"/>
              <a:t>revealing</a:t>
            </a:r>
            <a:r>
              <a:rPr lang="es-MX" dirty="0" smtClean="0"/>
              <a:t>” (</a:t>
            </a:r>
            <a:r>
              <a:rPr lang="es-MX" dirty="0" err="1" smtClean="0"/>
              <a:t>McBurney</a:t>
            </a:r>
            <a:r>
              <a:rPr lang="es-MX" dirty="0" smtClean="0"/>
              <a:t> &amp; Novak, 2002)</a:t>
            </a:r>
            <a:endParaRPr lang="es-MX" dirty="0"/>
          </a:p>
        </p:txBody>
      </p:sp>
      <p:pic>
        <p:nvPicPr>
          <p:cNvPr id="131075" name="Picture 3"/>
          <p:cNvPicPr>
            <a:picLocks noChangeAspect="1" noChangeArrowheads="1"/>
          </p:cNvPicPr>
          <p:nvPr/>
        </p:nvPicPr>
        <p:blipFill>
          <a:blip r:embed="rId3" cstate="print"/>
          <a:srcRect/>
          <a:stretch>
            <a:fillRect/>
          </a:stretch>
        </p:blipFill>
        <p:spPr bwMode="auto">
          <a:xfrm>
            <a:off x="647252" y="290873"/>
            <a:ext cx="5253216" cy="5172075"/>
          </a:xfrm>
          <a:prstGeom prst="rect">
            <a:avLst/>
          </a:prstGeom>
          <a:noFill/>
          <a:ln w="9525">
            <a:noFill/>
            <a:miter lim="800000"/>
            <a:headEnd/>
            <a:tailEnd/>
          </a:ln>
        </p:spPr>
      </p:pic>
      <p:sp>
        <p:nvSpPr>
          <p:cNvPr id="5" name="4 CuadroTexto"/>
          <p:cNvSpPr txBox="1"/>
          <p:nvPr/>
        </p:nvSpPr>
        <p:spPr>
          <a:xfrm>
            <a:off x="725053" y="5393468"/>
            <a:ext cx="5140910" cy="923330"/>
          </a:xfrm>
          <a:prstGeom prst="rect">
            <a:avLst/>
          </a:prstGeom>
          <a:solidFill>
            <a:srgbClr val="6FAC46"/>
          </a:solidFill>
        </p:spPr>
        <p:txBody>
          <a:bodyPr wrap="square" rtlCol="0">
            <a:spAutoFit/>
          </a:bodyPr>
          <a:lstStyle/>
          <a:p>
            <a:r>
              <a:rPr lang="es-MX" dirty="0" smtClean="0"/>
              <a:t>“</a:t>
            </a:r>
            <a:r>
              <a:rPr lang="es-MX" dirty="0" err="1" smtClean="0"/>
              <a:t>Impact</a:t>
            </a:r>
            <a:r>
              <a:rPr lang="es-MX" dirty="0" smtClean="0"/>
              <a:t> </a:t>
            </a:r>
            <a:r>
              <a:rPr lang="es-MX" dirty="0" err="1" smtClean="0"/>
              <a:t>factors</a:t>
            </a:r>
            <a:r>
              <a:rPr lang="es-MX" dirty="0" smtClean="0"/>
              <a:t>, as </a:t>
            </a:r>
            <a:r>
              <a:rPr lang="es-MX" dirty="0" err="1" smtClean="0"/>
              <a:t>one</a:t>
            </a:r>
            <a:r>
              <a:rPr lang="es-MX" dirty="0" smtClean="0"/>
              <a:t> </a:t>
            </a:r>
            <a:r>
              <a:rPr lang="es-MX" dirty="0" err="1" smtClean="0"/>
              <a:t>citation</a:t>
            </a:r>
            <a:r>
              <a:rPr lang="es-MX" dirty="0" smtClean="0"/>
              <a:t> </a:t>
            </a:r>
            <a:r>
              <a:rPr lang="es-MX" dirty="0" err="1" smtClean="0"/>
              <a:t>measure</a:t>
            </a:r>
            <a:r>
              <a:rPr lang="es-MX" dirty="0" smtClean="0"/>
              <a:t>, are </a:t>
            </a:r>
            <a:r>
              <a:rPr lang="es-MX" dirty="0" err="1" smtClean="0"/>
              <a:t>useful</a:t>
            </a:r>
            <a:r>
              <a:rPr lang="es-MX" dirty="0" smtClean="0"/>
              <a:t>  in establishment  </a:t>
            </a:r>
            <a:r>
              <a:rPr lang="es-MX" dirty="0" err="1" smtClean="0"/>
              <a:t>influence</a:t>
            </a:r>
            <a:r>
              <a:rPr lang="es-MX" dirty="0" smtClean="0"/>
              <a:t> </a:t>
            </a:r>
            <a:r>
              <a:rPr lang="es-MX" dirty="0" err="1" smtClean="0"/>
              <a:t>journals</a:t>
            </a:r>
            <a:r>
              <a:rPr lang="es-MX" dirty="0" smtClean="0"/>
              <a:t>  </a:t>
            </a:r>
            <a:r>
              <a:rPr lang="es-MX" dirty="0" err="1" smtClean="0"/>
              <a:t>have</a:t>
            </a:r>
            <a:r>
              <a:rPr lang="es-MX" dirty="0" smtClean="0"/>
              <a:t> </a:t>
            </a:r>
            <a:r>
              <a:rPr lang="es-MX" dirty="0" err="1" smtClean="0"/>
              <a:t>within</a:t>
            </a:r>
            <a:r>
              <a:rPr lang="es-MX" dirty="0" smtClean="0"/>
              <a:t> </a:t>
            </a:r>
            <a:r>
              <a:rPr lang="es-MX" dirty="0" err="1" smtClean="0"/>
              <a:t>the</a:t>
            </a:r>
            <a:r>
              <a:rPr lang="es-MX" dirty="0" smtClean="0"/>
              <a:t> </a:t>
            </a:r>
            <a:r>
              <a:rPr lang="es-MX" dirty="0" err="1" smtClean="0"/>
              <a:t>literature</a:t>
            </a:r>
            <a:r>
              <a:rPr lang="es-MX" dirty="0" smtClean="0"/>
              <a:t> of a discipline.”  (</a:t>
            </a:r>
            <a:r>
              <a:rPr lang="es-MX" dirty="0" err="1" smtClean="0"/>
              <a:t>Amin</a:t>
            </a:r>
            <a:r>
              <a:rPr lang="es-MX" dirty="0" smtClean="0"/>
              <a:t> &amp; Mabe, 2000)</a:t>
            </a:r>
            <a:endParaRPr lang="es-MX"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Rectángulo"/>
          <p:cNvSpPr/>
          <p:nvPr/>
        </p:nvSpPr>
        <p:spPr>
          <a:xfrm>
            <a:off x="1036454" y="1144652"/>
            <a:ext cx="1821011" cy="461665"/>
          </a:xfrm>
          <a:prstGeom prst="rect">
            <a:avLst/>
          </a:prstGeom>
        </p:spPr>
        <p:txBody>
          <a:bodyPr wrap="none">
            <a:spAutoFit/>
          </a:bodyPr>
          <a:lstStyle/>
          <a:p>
            <a:pPr lvl="0" fontAlgn="base">
              <a:spcBef>
                <a:spcPct val="0"/>
              </a:spcBef>
              <a:spcAft>
                <a:spcPct val="0"/>
              </a:spcAft>
            </a:pPr>
            <a:r>
              <a:rPr lang="es-MX" sz="2400" b="1" dirty="0" smtClean="0">
                <a:latin typeface="Calibri" pitchFamily="34" charset="0"/>
                <a:ea typeface="Times New Roman" pitchFamily="18" charset="0"/>
                <a:cs typeface="Arial" pitchFamily="34" charset="0"/>
              </a:rPr>
              <a:t>Metodología</a:t>
            </a:r>
            <a:endParaRPr lang="es-MX" sz="2400" b="1" dirty="0" smtClean="0">
              <a:latin typeface="Arial" pitchFamily="34" charset="0"/>
              <a:ea typeface="Times New Roman" pitchFamily="18" charset="0"/>
              <a:cs typeface="Arial" pitchFamily="34" charset="0"/>
            </a:endParaRPr>
          </a:p>
        </p:txBody>
      </p:sp>
      <p:sp>
        <p:nvSpPr>
          <p:cNvPr id="5" name="4 Rectángulo"/>
          <p:cNvSpPr/>
          <p:nvPr/>
        </p:nvSpPr>
        <p:spPr>
          <a:xfrm>
            <a:off x="964256" y="1760831"/>
            <a:ext cx="2922467" cy="369332"/>
          </a:xfrm>
          <a:prstGeom prst="rect">
            <a:avLst/>
          </a:prstGeom>
        </p:spPr>
        <p:txBody>
          <a:bodyPr wrap="none">
            <a:spAutoFit/>
          </a:bodyPr>
          <a:lstStyle/>
          <a:p>
            <a:pPr lvl="0" fontAlgn="base">
              <a:spcBef>
                <a:spcPct val="0"/>
              </a:spcBef>
              <a:spcAft>
                <a:spcPct val="0"/>
              </a:spcAft>
              <a:buBlip>
                <a:blip r:embed="rId2"/>
              </a:buBlip>
            </a:pPr>
            <a:r>
              <a:rPr lang="es-MX" dirty="0" smtClean="0">
                <a:latin typeface="Calibri" pitchFamily="34" charset="0"/>
                <a:ea typeface="Times New Roman" pitchFamily="18" charset="0"/>
                <a:cs typeface="Arial" pitchFamily="34" charset="0"/>
              </a:rPr>
              <a:t> Revistas del índice </a:t>
            </a:r>
            <a:r>
              <a:rPr lang="es-MX" dirty="0" err="1" smtClean="0">
                <a:latin typeface="Calibri" pitchFamily="34" charset="0"/>
                <a:ea typeface="Times New Roman" pitchFamily="18" charset="0"/>
                <a:cs typeface="Arial" pitchFamily="34" charset="0"/>
              </a:rPr>
              <a:t>Conacyt</a:t>
            </a:r>
            <a:endParaRPr lang="es-MX" dirty="0" smtClean="0">
              <a:latin typeface="Calibri" pitchFamily="34" charset="0"/>
              <a:ea typeface="Times New Roman" pitchFamily="18" charset="0"/>
              <a:cs typeface="Arial" pitchFamily="34" charset="0"/>
            </a:endParaRPr>
          </a:p>
        </p:txBody>
      </p:sp>
      <p:sp>
        <p:nvSpPr>
          <p:cNvPr id="6" name="5 Rectángulo"/>
          <p:cNvSpPr/>
          <p:nvPr/>
        </p:nvSpPr>
        <p:spPr>
          <a:xfrm>
            <a:off x="994610" y="2071838"/>
            <a:ext cx="11197390" cy="369332"/>
          </a:xfrm>
          <a:prstGeom prst="rect">
            <a:avLst/>
          </a:prstGeom>
        </p:spPr>
        <p:txBody>
          <a:bodyPr wrap="square">
            <a:spAutoFit/>
          </a:bodyPr>
          <a:lstStyle/>
          <a:p>
            <a:pPr lvl="0" fontAlgn="base">
              <a:spcBef>
                <a:spcPct val="0"/>
              </a:spcBef>
              <a:spcAft>
                <a:spcPct val="0"/>
              </a:spcAft>
              <a:buBlip>
                <a:blip r:embed="rId2"/>
              </a:buBlip>
            </a:pPr>
            <a:r>
              <a:rPr lang="es-MX" dirty="0" smtClean="0">
                <a:latin typeface="Calibri" pitchFamily="34" charset="0"/>
                <a:ea typeface="Times New Roman" pitchFamily="18" charset="0"/>
                <a:cs typeface="Arial" pitchFamily="34" charset="0"/>
              </a:rPr>
              <a:t> Estar en al menos en una de las bases de datos </a:t>
            </a:r>
            <a:r>
              <a:rPr lang="es-MX" dirty="0" err="1" smtClean="0">
                <a:latin typeface="Calibri" pitchFamily="34" charset="0"/>
                <a:ea typeface="Times New Roman" pitchFamily="18" charset="0"/>
                <a:cs typeface="Arial" pitchFamily="34" charset="0"/>
              </a:rPr>
              <a:t>bibliométricas</a:t>
            </a:r>
            <a:r>
              <a:rPr lang="es-MX" dirty="0" smtClean="0">
                <a:latin typeface="Calibri" pitchFamily="34" charset="0"/>
                <a:ea typeface="Times New Roman" pitchFamily="18" charset="0"/>
                <a:cs typeface="Arial" pitchFamily="34" charset="0"/>
              </a:rPr>
              <a:t> utilizadas como fuentes de información y cumplir:</a:t>
            </a:r>
            <a:endParaRPr lang="es-MX" b="1" dirty="0" smtClean="0">
              <a:latin typeface="Arial" pitchFamily="34" charset="0"/>
              <a:ea typeface="Times New Roman" pitchFamily="18" charset="0"/>
              <a:cs typeface="Arial" pitchFamily="34" charset="0"/>
            </a:endParaRPr>
          </a:p>
        </p:txBody>
      </p:sp>
      <p:sp>
        <p:nvSpPr>
          <p:cNvPr id="7" name="6 Rectángulo"/>
          <p:cNvSpPr/>
          <p:nvPr/>
        </p:nvSpPr>
        <p:spPr>
          <a:xfrm>
            <a:off x="1187116" y="2439493"/>
            <a:ext cx="4427621" cy="646331"/>
          </a:xfrm>
          <a:prstGeom prst="rect">
            <a:avLst/>
          </a:prstGeom>
        </p:spPr>
        <p:txBody>
          <a:bodyPr wrap="square">
            <a:spAutoFit/>
          </a:bodyPr>
          <a:lstStyle/>
          <a:p>
            <a:pPr lvl="1" eaLnBrk="0" fontAlgn="base" hangingPunct="0">
              <a:spcBef>
                <a:spcPct val="0"/>
              </a:spcBef>
              <a:spcAft>
                <a:spcPct val="0"/>
              </a:spcAft>
              <a:buBlip>
                <a:blip r:embed="rId3"/>
              </a:buBlip>
            </a:pPr>
            <a:r>
              <a:rPr lang="es-MX" dirty="0" smtClean="0">
                <a:latin typeface="Calibri" pitchFamily="34" charset="0"/>
                <a:ea typeface="Times New Roman" pitchFamily="18" charset="0"/>
                <a:cs typeface="Arial" pitchFamily="34" charset="0"/>
              </a:rPr>
              <a:t>Al menos 5 años de indización</a:t>
            </a:r>
            <a:endParaRPr lang="es-MX" b="1" dirty="0" smtClean="0">
              <a:latin typeface="Arial" pitchFamily="34" charset="0"/>
              <a:ea typeface="Times New Roman" pitchFamily="18" charset="0"/>
              <a:cs typeface="Arial" pitchFamily="34" charset="0"/>
            </a:endParaRPr>
          </a:p>
          <a:p>
            <a:pPr lvl="1" eaLnBrk="0" fontAlgn="base" hangingPunct="0">
              <a:spcBef>
                <a:spcPct val="0"/>
              </a:spcBef>
              <a:spcAft>
                <a:spcPct val="0"/>
              </a:spcAft>
              <a:buBlip>
                <a:blip r:embed="rId3"/>
              </a:buBlip>
            </a:pPr>
            <a:r>
              <a:rPr lang="es-MX" dirty="0" smtClean="0">
                <a:latin typeface="Calibri" pitchFamily="34" charset="0"/>
                <a:ea typeface="Times New Roman" pitchFamily="18" charset="0"/>
                <a:cs typeface="Arial" pitchFamily="34" charset="0"/>
              </a:rPr>
              <a:t>Vigente y actualizada en 2013</a:t>
            </a:r>
            <a:endParaRPr lang="es-MX" b="1" dirty="0" smtClean="0">
              <a:latin typeface="Arial" pitchFamily="34" charset="0"/>
              <a:ea typeface="Times New Roman" pitchFamily="18" charset="0"/>
              <a:cs typeface="Arial" pitchFamily="34" charset="0"/>
            </a:endParaRPr>
          </a:p>
        </p:txBody>
      </p:sp>
      <p:sp>
        <p:nvSpPr>
          <p:cNvPr id="8" name="7 Rectángulo"/>
          <p:cNvSpPr/>
          <p:nvPr/>
        </p:nvSpPr>
        <p:spPr>
          <a:xfrm>
            <a:off x="978567" y="3062176"/>
            <a:ext cx="10812380" cy="646331"/>
          </a:xfrm>
          <a:prstGeom prst="rect">
            <a:avLst/>
          </a:prstGeom>
        </p:spPr>
        <p:txBody>
          <a:bodyPr wrap="square">
            <a:spAutoFit/>
          </a:bodyPr>
          <a:lstStyle/>
          <a:p>
            <a:pPr>
              <a:buBlip>
                <a:blip r:embed="rId2"/>
              </a:buBlip>
            </a:pPr>
            <a:r>
              <a:rPr lang="es-MX" dirty="0" smtClean="0">
                <a:latin typeface="Calibri" pitchFamily="34" charset="0"/>
                <a:ea typeface="Times New Roman" pitchFamily="18" charset="0"/>
                <a:cs typeface="Arial" pitchFamily="34" charset="0"/>
              </a:rPr>
              <a:t> Recopilación de información de documentos y citación de las revistas seleccionadas en las bases de datos </a:t>
            </a:r>
            <a:r>
              <a:rPr lang="es-MX" b="1" dirty="0" smtClean="0">
                <a:latin typeface="Calibri" pitchFamily="34" charset="0"/>
                <a:ea typeface="Times New Roman" pitchFamily="18" charset="0"/>
                <a:cs typeface="Arial" pitchFamily="34" charset="0"/>
              </a:rPr>
              <a:t>Web of </a:t>
            </a:r>
            <a:r>
              <a:rPr lang="es-MX" b="1" dirty="0" err="1" smtClean="0">
                <a:latin typeface="Calibri" pitchFamily="34" charset="0"/>
                <a:ea typeface="Times New Roman" pitchFamily="18" charset="0"/>
                <a:cs typeface="Arial" pitchFamily="34" charset="0"/>
              </a:rPr>
              <a:t>Science</a:t>
            </a:r>
            <a:r>
              <a:rPr lang="es-MX" dirty="0" smtClean="0">
                <a:latin typeface="Calibri" pitchFamily="34" charset="0"/>
                <a:ea typeface="Times New Roman" pitchFamily="18" charset="0"/>
                <a:cs typeface="Arial" pitchFamily="34" charset="0"/>
              </a:rPr>
              <a:t>, </a:t>
            </a:r>
            <a:r>
              <a:rPr lang="es-MX" b="1" dirty="0" err="1" smtClean="0">
                <a:latin typeface="Calibri" pitchFamily="34" charset="0"/>
                <a:ea typeface="Times New Roman" pitchFamily="18" charset="0"/>
                <a:cs typeface="Arial" pitchFamily="34" charset="0"/>
              </a:rPr>
              <a:t>Scopus</a:t>
            </a:r>
            <a:r>
              <a:rPr lang="es-MX" dirty="0" smtClean="0">
                <a:latin typeface="Calibri" pitchFamily="34" charset="0"/>
                <a:ea typeface="Times New Roman" pitchFamily="18" charset="0"/>
                <a:cs typeface="Arial" pitchFamily="34" charset="0"/>
              </a:rPr>
              <a:t> y </a:t>
            </a:r>
            <a:r>
              <a:rPr lang="es-MX" b="1" dirty="0" smtClean="0">
                <a:latin typeface="Calibri" pitchFamily="34" charset="0"/>
                <a:ea typeface="Times New Roman" pitchFamily="18" charset="0"/>
                <a:cs typeface="Arial" pitchFamily="34" charset="0"/>
              </a:rPr>
              <a:t>SciELO</a:t>
            </a:r>
            <a:endParaRPr lang="es-MX" b="1" dirty="0"/>
          </a:p>
        </p:txBody>
      </p:sp>
      <p:sp>
        <p:nvSpPr>
          <p:cNvPr id="9" name="8 Rectángulo"/>
          <p:cNvSpPr/>
          <p:nvPr/>
        </p:nvSpPr>
        <p:spPr>
          <a:xfrm>
            <a:off x="984431" y="3716331"/>
            <a:ext cx="6021264" cy="369332"/>
          </a:xfrm>
          <a:prstGeom prst="rect">
            <a:avLst/>
          </a:prstGeom>
        </p:spPr>
        <p:txBody>
          <a:bodyPr wrap="none">
            <a:spAutoFit/>
          </a:bodyPr>
          <a:lstStyle/>
          <a:p>
            <a:pPr>
              <a:buBlip>
                <a:blip r:embed="rId2"/>
              </a:buBlip>
            </a:pPr>
            <a:r>
              <a:rPr lang="es-MX" dirty="0" smtClean="0">
                <a:latin typeface="Calibri" pitchFamily="34" charset="0"/>
                <a:ea typeface="Times New Roman" pitchFamily="18" charset="0"/>
                <a:cs typeface="Arial" pitchFamily="34" charset="0"/>
              </a:rPr>
              <a:t> Recopilación de indicadores de las revistas seleccionadas en:</a:t>
            </a:r>
            <a:endParaRPr lang="es-MX" dirty="0"/>
          </a:p>
        </p:txBody>
      </p:sp>
      <p:sp>
        <p:nvSpPr>
          <p:cNvPr id="13" name="12 Rectángulo"/>
          <p:cNvSpPr/>
          <p:nvPr/>
        </p:nvSpPr>
        <p:spPr>
          <a:xfrm>
            <a:off x="1088408" y="4052707"/>
            <a:ext cx="10291010" cy="1631216"/>
          </a:xfrm>
          <a:prstGeom prst="rect">
            <a:avLst/>
          </a:prstGeom>
        </p:spPr>
        <p:txBody>
          <a:bodyPr wrap="square">
            <a:spAutoFit/>
          </a:bodyPr>
          <a:lstStyle/>
          <a:p>
            <a:pPr lvl="1" eaLnBrk="0" fontAlgn="base" hangingPunct="0">
              <a:spcBef>
                <a:spcPct val="0"/>
              </a:spcBef>
              <a:spcAft>
                <a:spcPct val="0"/>
              </a:spcAft>
              <a:buBlip>
                <a:blip r:embed="rId3"/>
              </a:buBlip>
            </a:pPr>
            <a:r>
              <a:rPr lang="es-MX" b="1" dirty="0" err="1" smtClean="0">
                <a:latin typeface="Calibri" pitchFamily="34" charset="0"/>
                <a:ea typeface="Times New Roman" pitchFamily="18" charset="0"/>
                <a:cs typeface="Arial" pitchFamily="34" charset="0"/>
              </a:rPr>
              <a:t>Journal</a:t>
            </a:r>
            <a:r>
              <a:rPr lang="es-MX" b="1" dirty="0" smtClean="0">
                <a:latin typeface="Calibri" pitchFamily="34" charset="0"/>
                <a:ea typeface="Times New Roman" pitchFamily="18" charset="0"/>
                <a:cs typeface="Arial" pitchFamily="34" charset="0"/>
              </a:rPr>
              <a:t> </a:t>
            </a:r>
            <a:r>
              <a:rPr lang="es-MX" b="1" dirty="0" err="1" smtClean="0">
                <a:latin typeface="Calibri" pitchFamily="34" charset="0"/>
                <a:ea typeface="Times New Roman" pitchFamily="18" charset="0"/>
                <a:cs typeface="Arial" pitchFamily="34" charset="0"/>
              </a:rPr>
              <a:t>Citation</a:t>
            </a:r>
            <a:r>
              <a:rPr lang="es-MX" b="1" dirty="0" smtClean="0">
                <a:latin typeface="Calibri" pitchFamily="34" charset="0"/>
                <a:ea typeface="Times New Roman" pitchFamily="18" charset="0"/>
                <a:cs typeface="Arial" pitchFamily="34" charset="0"/>
              </a:rPr>
              <a:t> </a:t>
            </a:r>
            <a:r>
              <a:rPr lang="es-MX" b="1" dirty="0" err="1" smtClean="0">
                <a:latin typeface="Calibri" pitchFamily="34" charset="0"/>
                <a:ea typeface="Times New Roman" pitchFamily="18" charset="0"/>
                <a:cs typeface="Arial" pitchFamily="34" charset="0"/>
              </a:rPr>
              <a:t>Report</a:t>
            </a:r>
            <a:r>
              <a:rPr lang="es-MX" b="1" dirty="0" smtClean="0">
                <a:latin typeface="Calibri" pitchFamily="34" charset="0"/>
                <a:ea typeface="Times New Roman" pitchFamily="18" charset="0"/>
                <a:cs typeface="Arial" pitchFamily="34" charset="0"/>
              </a:rPr>
              <a:t> </a:t>
            </a:r>
            <a:r>
              <a:rPr lang="es-MX" dirty="0" smtClean="0">
                <a:latin typeface="Calibri" pitchFamily="34" charset="0"/>
                <a:ea typeface="Times New Roman" pitchFamily="18" charset="0"/>
                <a:cs typeface="Arial" pitchFamily="34" charset="0"/>
              </a:rPr>
              <a:t>(</a:t>
            </a:r>
            <a:r>
              <a:rPr lang="es-MX" sz="1600" b="1" dirty="0" smtClean="0">
                <a:latin typeface="Calibri" pitchFamily="34" charset="0"/>
                <a:ea typeface="Times New Roman" pitchFamily="18" charset="0"/>
                <a:cs typeface="Arial" pitchFamily="34" charset="0"/>
              </a:rPr>
              <a:t>FI</a:t>
            </a:r>
            <a:r>
              <a:rPr lang="es-MX" sz="1600" dirty="0" smtClean="0">
                <a:latin typeface="Calibri" pitchFamily="34" charset="0"/>
                <a:ea typeface="Times New Roman" pitchFamily="18" charset="0"/>
                <a:cs typeface="Arial" pitchFamily="34" charset="0"/>
              </a:rPr>
              <a:t> con ventana de 2 años, posicionamiento por año de la revista en la categoría de </a:t>
            </a:r>
            <a:br>
              <a:rPr lang="es-MX" sz="1600" dirty="0" smtClean="0">
                <a:latin typeface="Calibri" pitchFamily="34" charset="0"/>
                <a:ea typeface="Times New Roman" pitchFamily="18" charset="0"/>
                <a:cs typeface="Arial" pitchFamily="34" charset="0"/>
              </a:rPr>
            </a:br>
            <a:r>
              <a:rPr lang="es-MX" sz="1600" dirty="0" smtClean="0">
                <a:latin typeface="Calibri" pitchFamily="34" charset="0"/>
                <a:ea typeface="Times New Roman" pitchFamily="18" charset="0"/>
                <a:cs typeface="Arial" pitchFamily="34" charset="0"/>
              </a:rPr>
              <a:t>			     clasificación temática en ese índice</a:t>
            </a:r>
            <a:r>
              <a:rPr lang="es-MX" sz="1600" b="1" dirty="0" smtClean="0">
                <a:latin typeface="Calibri" pitchFamily="34" charset="0"/>
                <a:ea typeface="Times New Roman" pitchFamily="18" charset="0"/>
                <a:cs typeface="Arial" pitchFamily="34" charset="0"/>
              </a:rPr>
              <a:t>)</a:t>
            </a:r>
            <a:endParaRPr lang="es-MX" sz="1600" b="1" dirty="0" smtClean="0">
              <a:latin typeface="Arial" pitchFamily="34" charset="0"/>
              <a:ea typeface="Times New Roman" pitchFamily="18" charset="0"/>
              <a:cs typeface="Arial" pitchFamily="34" charset="0"/>
            </a:endParaRPr>
          </a:p>
          <a:p>
            <a:pPr lvl="1" eaLnBrk="0" fontAlgn="base" hangingPunct="0">
              <a:spcBef>
                <a:spcPct val="0"/>
              </a:spcBef>
              <a:spcAft>
                <a:spcPct val="0"/>
              </a:spcAft>
              <a:buBlip>
                <a:blip r:embed="rId3"/>
              </a:buBlip>
            </a:pPr>
            <a:r>
              <a:rPr lang="es-MX" b="1" dirty="0" err="1" smtClean="0">
                <a:latin typeface="Calibri" pitchFamily="34" charset="0"/>
                <a:ea typeface="Times New Roman" pitchFamily="18" charset="0"/>
                <a:cs typeface="Arial" pitchFamily="34" charset="0"/>
              </a:rPr>
              <a:t>SCImago</a:t>
            </a:r>
            <a:r>
              <a:rPr lang="es-MX" dirty="0" smtClean="0">
                <a:latin typeface="Calibri" pitchFamily="34" charset="0"/>
                <a:ea typeface="Times New Roman" pitchFamily="18" charset="0"/>
                <a:cs typeface="Arial" pitchFamily="34" charset="0"/>
              </a:rPr>
              <a:t> (</a:t>
            </a:r>
            <a:r>
              <a:rPr lang="es-MX" sz="1600" b="1" dirty="0" smtClean="0">
                <a:latin typeface="Calibri" pitchFamily="34" charset="0"/>
                <a:ea typeface="Times New Roman" pitchFamily="18" charset="0"/>
                <a:cs typeface="Arial" pitchFamily="34" charset="0"/>
              </a:rPr>
              <a:t>SJR</a:t>
            </a:r>
            <a:r>
              <a:rPr lang="es-MX" b="1" dirty="0" smtClean="0">
                <a:latin typeface="Calibri" pitchFamily="34" charset="0"/>
                <a:ea typeface="Times New Roman" pitchFamily="18" charset="0"/>
                <a:cs typeface="Arial" pitchFamily="34" charset="0"/>
              </a:rPr>
              <a:t>, </a:t>
            </a:r>
            <a:r>
              <a:rPr lang="es-MX" sz="1600" dirty="0" smtClean="0">
                <a:latin typeface="Calibri" pitchFamily="34" charset="0"/>
                <a:ea typeface="Times New Roman" pitchFamily="18" charset="0"/>
                <a:cs typeface="Arial" pitchFamily="34" charset="0"/>
              </a:rPr>
              <a:t>posicionamiento con respecto a la categoría de clasificación correspondiente)</a:t>
            </a:r>
          </a:p>
          <a:p>
            <a:pPr lvl="1" eaLnBrk="0" fontAlgn="base" hangingPunct="0">
              <a:spcBef>
                <a:spcPct val="0"/>
              </a:spcBef>
              <a:spcAft>
                <a:spcPct val="0"/>
              </a:spcAft>
              <a:buBlip>
                <a:blip r:embed="rId3"/>
              </a:buBlip>
            </a:pPr>
            <a:endParaRPr lang="es-MX" sz="1600" dirty="0" smtClean="0">
              <a:latin typeface="Calibri" pitchFamily="34" charset="0"/>
              <a:ea typeface="Times New Roman" pitchFamily="18" charset="0"/>
              <a:cs typeface="Arial" pitchFamily="34" charset="0"/>
            </a:endParaRPr>
          </a:p>
          <a:p>
            <a:pPr lvl="1" eaLnBrk="0" fontAlgn="base" hangingPunct="0">
              <a:spcBef>
                <a:spcPct val="0"/>
              </a:spcBef>
              <a:spcAft>
                <a:spcPct val="0"/>
              </a:spcAft>
              <a:buBlip>
                <a:blip r:embed="rId3"/>
              </a:buBlip>
            </a:pPr>
            <a:r>
              <a:rPr lang="es-MX" sz="1600" b="1" dirty="0" smtClean="0">
                <a:latin typeface="Calibri" pitchFamily="34" charset="0"/>
                <a:ea typeface="Times New Roman" pitchFamily="18" charset="0"/>
                <a:cs typeface="Arial" pitchFamily="34" charset="0"/>
              </a:rPr>
              <a:t>SciELO</a:t>
            </a:r>
            <a:r>
              <a:rPr lang="es-MX" sz="1600" dirty="0" smtClean="0">
                <a:latin typeface="Calibri" pitchFamily="34" charset="0"/>
                <a:ea typeface="Times New Roman" pitchFamily="18" charset="0"/>
                <a:cs typeface="Arial" pitchFamily="34" charset="0"/>
              </a:rPr>
              <a:t> (</a:t>
            </a:r>
            <a:r>
              <a:rPr lang="es-MX" sz="1600" b="1" dirty="0" smtClean="0">
                <a:latin typeface="Calibri" pitchFamily="34" charset="0"/>
                <a:ea typeface="Times New Roman" pitchFamily="18" charset="0"/>
                <a:cs typeface="Arial" pitchFamily="34" charset="0"/>
              </a:rPr>
              <a:t>FI</a:t>
            </a:r>
            <a:r>
              <a:rPr lang="es-MX" sz="1600" dirty="0" smtClean="0">
                <a:latin typeface="Calibri" pitchFamily="34" charset="0"/>
                <a:ea typeface="Times New Roman" pitchFamily="18" charset="0"/>
                <a:cs typeface="Arial" pitchFamily="34" charset="0"/>
              </a:rPr>
              <a:t>, cálculo de posicionamiento)</a:t>
            </a:r>
            <a:br>
              <a:rPr lang="es-MX" sz="1600" dirty="0" smtClean="0">
                <a:latin typeface="Calibri" pitchFamily="34" charset="0"/>
                <a:ea typeface="Times New Roman" pitchFamily="18" charset="0"/>
                <a:cs typeface="Arial" pitchFamily="34" charset="0"/>
              </a:rPr>
            </a:br>
            <a:r>
              <a:rPr lang="es-MX" sz="1600" dirty="0" smtClean="0">
                <a:latin typeface="Calibri" pitchFamily="34" charset="0"/>
                <a:ea typeface="Times New Roman" pitchFamily="18" charset="0"/>
                <a:cs typeface="Arial" pitchFamily="34" charset="0"/>
              </a:rPr>
              <a:t>	        </a:t>
            </a:r>
            <a:r>
              <a:rPr lang="es-MX" sz="1400" dirty="0" smtClean="0">
                <a:latin typeface="Calibri" pitchFamily="34" charset="0"/>
                <a:ea typeface="Times New Roman" pitchFamily="18" charset="0"/>
                <a:cs typeface="Arial" pitchFamily="34" charset="0"/>
                <a:hlinkClick r:id="rId4"/>
              </a:rPr>
              <a:t> http://www.scielo.org/php/level.php?lang=pt&amp;component=56&amp;item=49</a:t>
            </a:r>
            <a:r>
              <a:rPr lang="es-MX" sz="1400" dirty="0" smtClean="0">
                <a:latin typeface="Calibri" pitchFamily="34" charset="0"/>
                <a:ea typeface="Times New Roman" pitchFamily="18" charset="0"/>
                <a:cs typeface="Arial" pitchFamily="34" charset="0"/>
              </a:rPr>
              <a:t> [Versión disponible  abril de 2014] </a:t>
            </a:r>
          </a:p>
        </p:txBody>
      </p:sp>
      <p:sp>
        <p:nvSpPr>
          <p:cNvPr id="14" name="13 Rectángulo"/>
          <p:cNvSpPr/>
          <p:nvPr/>
        </p:nvSpPr>
        <p:spPr>
          <a:xfrm>
            <a:off x="996176" y="5735507"/>
            <a:ext cx="6240876" cy="369332"/>
          </a:xfrm>
          <a:prstGeom prst="rect">
            <a:avLst/>
          </a:prstGeom>
        </p:spPr>
        <p:txBody>
          <a:bodyPr wrap="none">
            <a:spAutoFit/>
          </a:bodyPr>
          <a:lstStyle/>
          <a:p>
            <a:pPr fontAlgn="base">
              <a:spcBef>
                <a:spcPct val="0"/>
              </a:spcBef>
              <a:spcAft>
                <a:spcPct val="0"/>
              </a:spcAft>
              <a:buBlip>
                <a:blip r:embed="rId2"/>
              </a:buBlip>
            </a:pPr>
            <a:r>
              <a:rPr lang="es-MX" dirty="0" smtClean="0">
                <a:latin typeface="Calibri" pitchFamily="34" charset="0"/>
                <a:ea typeface="Times New Roman" pitchFamily="18" charset="0"/>
                <a:cs typeface="Arial" pitchFamily="34" charset="0"/>
              </a:rPr>
              <a:t> Fecha de consulta y captura de la información: agosto de 2014</a:t>
            </a:r>
            <a:endParaRPr lang="es-MX" dirty="0" smtClean="0">
              <a:latin typeface="Arial" pitchFamily="34" charset="0"/>
              <a:ea typeface="Times New Roman" pitchFamily="18" charset="0"/>
              <a:cs typeface="Arial" pitchFamily="34" charset="0"/>
            </a:endParaRPr>
          </a:p>
        </p:txBody>
      </p:sp>
      <p:sp>
        <p:nvSpPr>
          <p:cNvPr id="15" name="14 Rectángulo"/>
          <p:cNvSpPr/>
          <p:nvPr/>
        </p:nvSpPr>
        <p:spPr>
          <a:xfrm>
            <a:off x="1004196" y="6096783"/>
            <a:ext cx="4220130" cy="369332"/>
          </a:xfrm>
          <a:prstGeom prst="rect">
            <a:avLst/>
          </a:prstGeom>
        </p:spPr>
        <p:txBody>
          <a:bodyPr wrap="none">
            <a:spAutoFit/>
          </a:bodyPr>
          <a:lstStyle/>
          <a:p>
            <a:pPr lvl="0" fontAlgn="base">
              <a:spcBef>
                <a:spcPct val="0"/>
              </a:spcBef>
              <a:spcAft>
                <a:spcPct val="0"/>
              </a:spcAft>
              <a:buBlip>
                <a:blip r:embed="rId2"/>
              </a:buBlip>
            </a:pPr>
            <a:r>
              <a:rPr lang="es-MX" dirty="0" smtClean="0">
                <a:latin typeface="Calibri" pitchFamily="34" charset="0"/>
                <a:ea typeface="Times New Roman" pitchFamily="18" charset="0"/>
                <a:cs typeface="Arial" pitchFamily="34" charset="0"/>
              </a:rPr>
              <a:t> Representación gráfica de la información</a:t>
            </a:r>
          </a:p>
        </p:txBody>
      </p:sp>
      <p:sp>
        <p:nvSpPr>
          <p:cNvPr id="11" name="10 Rectángulo"/>
          <p:cNvSpPr/>
          <p:nvPr/>
        </p:nvSpPr>
        <p:spPr>
          <a:xfrm>
            <a:off x="3548583" y="291612"/>
            <a:ext cx="5454542" cy="528017"/>
          </a:xfrm>
          <a:prstGeom prst="rect">
            <a:avLst/>
          </a:prstGeom>
        </p:spPr>
        <p:txBody>
          <a:bodyPr wrap="square">
            <a:spAutoFit/>
          </a:bodyPr>
          <a:lstStyle/>
          <a:p>
            <a:pPr lvl="0" fontAlgn="base">
              <a:spcBef>
                <a:spcPct val="0"/>
              </a:spcBef>
              <a:spcAft>
                <a:spcPct val="0"/>
              </a:spcAft>
            </a:pPr>
            <a:r>
              <a:rPr lang="es-MX" sz="2800" b="1" dirty="0" smtClean="0">
                <a:latin typeface="Calibri" pitchFamily="34" charset="0"/>
                <a:ea typeface="Times New Roman" pitchFamily="18" charset="0"/>
                <a:cs typeface="Arial" pitchFamily="34" charset="0"/>
              </a:rPr>
              <a:t>Reporte </a:t>
            </a:r>
            <a:r>
              <a:rPr lang="es-MX" sz="2800" b="1" dirty="0" err="1" smtClean="0">
                <a:latin typeface="Calibri" pitchFamily="34" charset="0"/>
                <a:ea typeface="Times New Roman" pitchFamily="18" charset="0"/>
                <a:cs typeface="Arial" pitchFamily="34" charset="0"/>
              </a:rPr>
              <a:t>bibliométrico</a:t>
            </a:r>
            <a:r>
              <a:rPr lang="es-MX" sz="2800" b="1" dirty="0" smtClean="0">
                <a:latin typeface="Calibri" pitchFamily="34" charset="0"/>
                <a:ea typeface="Times New Roman" pitchFamily="18" charset="0"/>
                <a:cs typeface="Arial" pitchFamily="34" charset="0"/>
              </a:rPr>
              <a:t> </a:t>
            </a:r>
            <a:r>
              <a:rPr lang="es-MX" sz="2000" dirty="0" smtClean="0">
                <a:latin typeface="Browallia New" pitchFamily="34" charset="-34"/>
                <a:ea typeface="Times New Roman" pitchFamily="18" charset="0"/>
                <a:cs typeface="Browallia New" pitchFamily="34" charset="-34"/>
              </a:rPr>
              <a:t>(Diciembre 2014)</a:t>
            </a:r>
          </a:p>
        </p:txBody>
      </p:sp>
      <p:sp>
        <p:nvSpPr>
          <p:cNvPr id="16" name="15 CuadroTexto"/>
          <p:cNvSpPr txBox="1"/>
          <p:nvPr/>
        </p:nvSpPr>
        <p:spPr>
          <a:xfrm>
            <a:off x="4103860" y="690466"/>
            <a:ext cx="4013407" cy="369332"/>
          </a:xfrm>
          <a:prstGeom prst="rect">
            <a:avLst/>
          </a:prstGeom>
          <a:noFill/>
        </p:spPr>
        <p:txBody>
          <a:bodyPr wrap="square" rtlCol="0">
            <a:spAutoFit/>
          </a:bodyPr>
          <a:lstStyle/>
          <a:p>
            <a:r>
              <a:rPr lang="es-MX" b="1" dirty="0" smtClean="0">
                <a:hlinkClick r:id="rId5"/>
              </a:rPr>
              <a:t>http://biblat.unam.mx/es/conacyt#</a:t>
            </a:r>
            <a:endParaRPr lang="es-MX"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MX"/>
          </a:p>
        </p:txBody>
      </p:sp>
      <p:graphicFrame>
        <p:nvGraphicFramePr>
          <p:cNvPr id="91137" name="Object 1"/>
          <p:cNvGraphicFramePr>
            <a:graphicFrameLocks noChangeAspect="1"/>
          </p:cNvGraphicFramePr>
          <p:nvPr/>
        </p:nvGraphicFramePr>
        <p:xfrm>
          <a:off x="1114194" y="505472"/>
          <a:ext cx="5094101" cy="2935173"/>
        </p:xfrm>
        <a:graphic>
          <a:graphicData uri="http://schemas.openxmlformats.org/presentationml/2006/ole">
            <p:oleObj spid="_x0000_s91137" name="Imagen de mapa de bits" r:id="rId3" imgW="4210638" imgH="2438095" progId="PBrush">
              <p:embed/>
            </p:oleObj>
          </a:graphicData>
        </a:graphic>
      </p:graphicFrame>
      <p:sp>
        <p:nvSpPr>
          <p:cNvPr id="91139" name="Rectangle 3"/>
          <p:cNvSpPr>
            <a:spLocks noChangeArrowheads="1"/>
          </p:cNvSpPr>
          <p:nvPr/>
        </p:nvSpPr>
        <p:spPr bwMode="auto">
          <a:xfrm>
            <a:off x="7252781" y="1191155"/>
            <a:ext cx="4039985" cy="1585049"/>
          </a:xfrm>
          <a:prstGeom prst="rect">
            <a:avLst/>
          </a:prstGeom>
          <a:noFill/>
          <a:ln w="9525">
            <a:noFill/>
            <a:miter lim="800000"/>
            <a:headEnd/>
            <a:tailEnd/>
          </a:ln>
          <a:effectLst/>
        </p:spPr>
        <p:txBody>
          <a:bodyPr vert="horz" wrap="square" lIns="111090" tIns="45720" rIns="9144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MX" sz="2000" b="1" i="0" u="none" strike="noStrike" cap="none" normalizeH="0" baseline="0" dirty="0" smtClean="0">
                <a:ln>
                  <a:noFill/>
                </a:ln>
                <a:solidFill>
                  <a:schemeClr val="tx1"/>
                </a:solidFill>
                <a:effectLst/>
                <a:ea typeface="Times New Roman" pitchFamily="18" charset="0"/>
                <a:cs typeface="Arial" pitchFamily="34" charset="0"/>
              </a:rPr>
              <a:t>Cobertura en bases de datos</a:t>
            </a:r>
          </a:p>
          <a:p>
            <a:pPr marL="0" marR="0" lvl="0" indent="0" algn="l" defTabSz="914400" rtl="0" eaLnBrk="0" fontAlgn="base" latinLnBrk="0" hangingPunct="0">
              <a:lnSpc>
                <a:spcPct val="100000"/>
              </a:lnSpc>
              <a:spcBef>
                <a:spcPct val="0"/>
              </a:spcBef>
              <a:spcAft>
                <a:spcPct val="0"/>
              </a:spcAft>
              <a:buClrTx/>
              <a:buSzTx/>
              <a:buFontTx/>
              <a:buNone/>
              <a:tabLst/>
            </a:pPr>
            <a:r>
              <a:rPr kumimoji="0" lang="es-MX" sz="2000" b="0" i="0" u="none" strike="noStrike" cap="none" normalizeH="0" baseline="0" dirty="0" smtClean="0">
                <a:ln>
                  <a:noFill/>
                </a:ln>
                <a:solidFill>
                  <a:schemeClr val="tx1"/>
                </a:solidFill>
                <a:effectLst/>
                <a:ea typeface="Calibri" pitchFamily="34" charset="0"/>
                <a:cs typeface="Times New Roman" pitchFamily="18" charset="0"/>
              </a:rPr>
              <a:t>Muestra el número de documentos incluidos y la citación total recibida por la revista en cada base de datos donde se indiza.</a:t>
            </a:r>
            <a:r>
              <a:rPr kumimoji="0" lang="es-MX" sz="2000" b="0" i="0" u="none" strike="noStrike" cap="none" normalizeH="0" baseline="0" dirty="0" smtClean="0">
                <a:ln>
                  <a:noFill/>
                </a:ln>
                <a:solidFill>
                  <a:schemeClr val="tx1"/>
                </a:solidFill>
                <a:effectLst/>
                <a:cs typeface="Arial" pitchFamily="34" charset="0"/>
              </a:rPr>
              <a:t> </a:t>
            </a:r>
          </a:p>
        </p:txBody>
      </p:sp>
      <p:sp>
        <p:nvSpPr>
          <p:cNvPr id="91141" name="Rectangle 5"/>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MX"/>
          </a:p>
        </p:txBody>
      </p:sp>
      <p:graphicFrame>
        <p:nvGraphicFramePr>
          <p:cNvPr id="91140" name="Object 4"/>
          <p:cNvGraphicFramePr>
            <a:graphicFrameLocks noChangeAspect="1"/>
          </p:cNvGraphicFramePr>
          <p:nvPr/>
        </p:nvGraphicFramePr>
        <p:xfrm>
          <a:off x="1411705" y="3769895"/>
          <a:ext cx="4572000" cy="2849526"/>
        </p:xfrm>
        <a:graphic>
          <a:graphicData uri="http://schemas.openxmlformats.org/presentationml/2006/ole">
            <p:oleObj spid="_x0000_s91140" name="Imagen de mapa de bits" r:id="rId4" imgW="4686954" imgH="2924583" progId="PBrush">
              <p:embed/>
            </p:oleObj>
          </a:graphicData>
        </a:graphic>
      </p:graphicFrame>
      <p:sp>
        <p:nvSpPr>
          <p:cNvPr id="91142" name="Rectangle 6"/>
          <p:cNvSpPr>
            <a:spLocks noChangeArrowheads="1"/>
          </p:cNvSpPr>
          <p:nvPr/>
        </p:nvSpPr>
        <p:spPr bwMode="auto">
          <a:xfrm>
            <a:off x="7214282" y="4503508"/>
            <a:ext cx="4656876" cy="1277273"/>
          </a:xfrm>
          <a:prstGeom prst="rect">
            <a:avLst/>
          </a:prstGeom>
          <a:noFill/>
          <a:ln w="9525">
            <a:noFill/>
            <a:miter lim="800000"/>
            <a:headEnd/>
            <a:tailEnd/>
          </a:ln>
          <a:effectLst/>
        </p:spPr>
        <p:txBody>
          <a:bodyPr vert="horz" wrap="square" lIns="111090" tIns="45720" rIns="9144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MX" sz="2000" b="1" i="0" u="none" strike="noStrike" cap="none" normalizeH="0" baseline="0" dirty="0" smtClean="0">
                <a:ln>
                  <a:noFill/>
                </a:ln>
                <a:solidFill>
                  <a:schemeClr val="tx1"/>
                </a:solidFill>
                <a:effectLst/>
                <a:ea typeface="Times New Roman" pitchFamily="18" charset="0"/>
                <a:cs typeface="Arial" pitchFamily="34" charset="0"/>
              </a:rPr>
              <a:t>Citas recibidas en cada base de datos</a:t>
            </a:r>
          </a:p>
          <a:p>
            <a:pPr marL="0" marR="0" lvl="0" indent="0" algn="l" defTabSz="914400" rtl="0" eaLnBrk="0" fontAlgn="base" latinLnBrk="0" hangingPunct="0">
              <a:lnSpc>
                <a:spcPct val="100000"/>
              </a:lnSpc>
              <a:spcBef>
                <a:spcPct val="0"/>
              </a:spcBef>
              <a:spcAft>
                <a:spcPct val="0"/>
              </a:spcAft>
              <a:buClrTx/>
              <a:buSzTx/>
              <a:buFontTx/>
              <a:buNone/>
              <a:tabLst/>
            </a:pPr>
            <a:r>
              <a:rPr kumimoji="0" lang="es-MX" sz="2000" b="0" i="0" u="none" strike="noStrike" cap="none" normalizeH="0" baseline="0" dirty="0" smtClean="0">
                <a:ln>
                  <a:noFill/>
                </a:ln>
                <a:solidFill>
                  <a:schemeClr val="tx1"/>
                </a:solidFill>
                <a:effectLst/>
                <a:ea typeface="Calibri" pitchFamily="34" charset="0"/>
                <a:cs typeface="Times New Roman" pitchFamily="18" charset="0"/>
              </a:rPr>
              <a:t>Presenta la citación anual que han recibido los documentos de la revista por año de publicación. </a:t>
            </a:r>
            <a:endParaRPr kumimoji="0" lang="es-MX" sz="2000" b="0" i="0" u="none" strike="noStrike" cap="none" normalizeH="0" baseline="0" dirty="0" smtClean="0">
              <a:ln>
                <a:noFill/>
              </a:ln>
              <a:solidFill>
                <a:schemeClr val="tx1"/>
              </a:solidFill>
              <a:effectLst/>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1140"/>
                                        </p:tgtEl>
                                        <p:attrNameLst>
                                          <p:attrName>style.visibility</p:attrName>
                                        </p:attrNameLst>
                                      </p:cBhvr>
                                      <p:to>
                                        <p:strVal val="visible"/>
                                      </p:to>
                                    </p:set>
                                    <p:anim calcmode="lin" valueType="num">
                                      <p:cBhvr additive="base">
                                        <p:cTn id="7" dur="500" fill="hold"/>
                                        <p:tgtEl>
                                          <p:spTgt spid="91140"/>
                                        </p:tgtEl>
                                        <p:attrNameLst>
                                          <p:attrName>ppt_x</p:attrName>
                                        </p:attrNameLst>
                                      </p:cBhvr>
                                      <p:tavLst>
                                        <p:tav tm="0">
                                          <p:val>
                                            <p:strVal val="#ppt_x"/>
                                          </p:val>
                                        </p:tav>
                                        <p:tav tm="100000">
                                          <p:val>
                                            <p:strVal val="#ppt_x"/>
                                          </p:val>
                                        </p:tav>
                                      </p:tavLst>
                                    </p:anim>
                                    <p:anim calcmode="lin" valueType="num">
                                      <p:cBhvr additive="base">
                                        <p:cTn id="8" dur="500" fill="hold"/>
                                        <p:tgtEl>
                                          <p:spTgt spid="9114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1142"/>
                                        </p:tgtEl>
                                        <p:attrNameLst>
                                          <p:attrName>style.visibility</p:attrName>
                                        </p:attrNameLst>
                                      </p:cBhvr>
                                      <p:to>
                                        <p:strVal val="visible"/>
                                      </p:to>
                                    </p:set>
                                    <p:anim calcmode="lin" valueType="num">
                                      <p:cBhvr additive="base">
                                        <p:cTn id="11" dur="500" fill="hold"/>
                                        <p:tgtEl>
                                          <p:spTgt spid="91142"/>
                                        </p:tgtEl>
                                        <p:attrNameLst>
                                          <p:attrName>ppt_x</p:attrName>
                                        </p:attrNameLst>
                                      </p:cBhvr>
                                      <p:tavLst>
                                        <p:tav tm="0">
                                          <p:val>
                                            <p:strVal val="#ppt_x"/>
                                          </p:val>
                                        </p:tav>
                                        <p:tav tm="100000">
                                          <p:val>
                                            <p:strVal val="#ppt_x"/>
                                          </p:val>
                                        </p:tav>
                                      </p:tavLst>
                                    </p:anim>
                                    <p:anim calcmode="lin" valueType="num">
                                      <p:cBhvr additive="base">
                                        <p:cTn id="12" dur="500" fill="hold"/>
                                        <p:tgtEl>
                                          <p:spTgt spid="9114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4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CuadroTexto"/>
          <p:cNvSpPr txBox="1"/>
          <p:nvPr/>
        </p:nvSpPr>
        <p:spPr>
          <a:xfrm>
            <a:off x="840300" y="1637910"/>
            <a:ext cx="10932160" cy="523220"/>
          </a:xfrm>
          <a:prstGeom prst="rect">
            <a:avLst/>
          </a:prstGeom>
          <a:noFill/>
        </p:spPr>
        <p:txBody>
          <a:bodyPr wrap="square" rtlCol="0">
            <a:spAutoFit/>
          </a:bodyPr>
          <a:lstStyle/>
          <a:p>
            <a:pPr marL="457200" indent="-457200">
              <a:buBlip>
                <a:blip r:embed="rId2"/>
              </a:buBlip>
            </a:pPr>
            <a:r>
              <a:rPr lang="es-MX" sz="2800" dirty="0" smtClean="0"/>
              <a:t>Indización de revistas científicas con base en controles de calidad, </a:t>
            </a:r>
          </a:p>
        </p:txBody>
      </p:sp>
      <p:sp>
        <p:nvSpPr>
          <p:cNvPr id="5" name="4 CuadroTexto"/>
          <p:cNvSpPr txBox="1"/>
          <p:nvPr/>
        </p:nvSpPr>
        <p:spPr>
          <a:xfrm>
            <a:off x="831942" y="529726"/>
            <a:ext cx="5137112" cy="584775"/>
          </a:xfrm>
          <a:prstGeom prst="rect">
            <a:avLst/>
          </a:prstGeom>
          <a:noFill/>
        </p:spPr>
        <p:txBody>
          <a:bodyPr wrap="none" rtlCol="0">
            <a:spAutoFit/>
          </a:bodyPr>
          <a:lstStyle/>
          <a:p>
            <a:r>
              <a:rPr lang="es-MX" sz="3200" b="1" dirty="0">
                <a:cs typeface="Aharoni" pitchFamily="2" charset="-79"/>
              </a:rPr>
              <a:t>Funciones principales  </a:t>
            </a:r>
            <a:r>
              <a:rPr lang="es-MX" sz="3200" b="1" dirty="0" err="1" smtClean="0">
                <a:cs typeface="Aharoni" pitchFamily="2" charset="-79"/>
              </a:rPr>
              <a:t>SciELO</a:t>
            </a:r>
            <a:endParaRPr lang="es-MX" sz="3200" b="1" dirty="0">
              <a:cs typeface="Aharoni" pitchFamily="2" charset="-79"/>
            </a:endParaRPr>
          </a:p>
        </p:txBody>
      </p:sp>
      <p:sp>
        <p:nvSpPr>
          <p:cNvPr id="9" name="8 CuadroTexto"/>
          <p:cNvSpPr txBox="1"/>
          <p:nvPr/>
        </p:nvSpPr>
        <p:spPr>
          <a:xfrm>
            <a:off x="816236" y="2351785"/>
            <a:ext cx="10932160" cy="523220"/>
          </a:xfrm>
          <a:prstGeom prst="rect">
            <a:avLst/>
          </a:prstGeom>
          <a:noFill/>
        </p:spPr>
        <p:txBody>
          <a:bodyPr wrap="square" rtlCol="0">
            <a:spAutoFit/>
          </a:bodyPr>
          <a:lstStyle/>
          <a:p>
            <a:pPr marL="457200" indent="-457200">
              <a:buBlip>
                <a:blip r:embed="rId2"/>
              </a:buBlip>
            </a:pPr>
            <a:r>
              <a:rPr lang="es-MX" sz="2800" dirty="0" smtClean="0"/>
              <a:t>Publicación online en la web de los textos completos en acceso abierto</a:t>
            </a:r>
          </a:p>
        </p:txBody>
      </p:sp>
      <p:sp>
        <p:nvSpPr>
          <p:cNvPr id="10" name="9 CuadroTexto"/>
          <p:cNvSpPr txBox="1"/>
          <p:nvPr/>
        </p:nvSpPr>
        <p:spPr>
          <a:xfrm>
            <a:off x="856342" y="3819637"/>
            <a:ext cx="10932160" cy="954107"/>
          </a:xfrm>
          <a:prstGeom prst="rect">
            <a:avLst/>
          </a:prstGeom>
          <a:noFill/>
        </p:spPr>
        <p:txBody>
          <a:bodyPr wrap="square" rtlCol="0">
            <a:spAutoFit/>
          </a:bodyPr>
          <a:lstStyle/>
          <a:p>
            <a:pPr marL="457200" indent="-457200">
              <a:buBlip>
                <a:blip r:embed="rId2"/>
              </a:buBlip>
            </a:pPr>
            <a:r>
              <a:rPr lang="es-MX" sz="2800" dirty="0" smtClean="0"/>
              <a:t>Interoperabilidad en la web con índices, productos y servicios de indexación de contenidos científicos</a:t>
            </a:r>
            <a:endParaRPr lang="es-MX" sz="2800" dirty="0"/>
          </a:p>
        </p:txBody>
      </p:sp>
      <p:sp>
        <p:nvSpPr>
          <p:cNvPr id="11" name="10 CuadroTexto"/>
          <p:cNvSpPr txBox="1"/>
          <p:nvPr/>
        </p:nvSpPr>
        <p:spPr>
          <a:xfrm>
            <a:off x="832277" y="3105764"/>
            <a:ext cx="10932160" cy="523220"/>
          </a:xfrm>
          <a:prstGeom prst="rect">
            <a:avLst/>
          </a:prstGeom>
          <a:noFill/>
        </p:spPr>
        <p:txBody>
          <a:bodyPr wrap="square" rtlCol="0">
            <a:spAutoFit/>
          </a:bodyPr>
          <a:lstStyle/>
          <a:p>
            <a:pPr marL="457200" indent="-457200">
              <a:buBlip>
                <a:blip r:embed="rId2"/>
              </a:buBlip>
            </a:pPr>
            <a:r>
              <a:rPr lang="es-MX" sz="2800" dirty="0" smtClean="0"/>
              <a:t>Medir el desempeño en base a descarga de documentos y citaciones</a:t>
            </a:r>
          </a:p>
        </p:txBody>
      </p:sp>
      <p:sp>
        <p:nvSpPr>
          <p:cNvPr id="12" name="11 CuadroTexto"/>
          <p:cNvSpPr txBox="1"/>
          <p:nvPr/>
        </p:nvSpPr>
        <p:spPr>
          <a:xfrm>
            <a:off x="800357" y="3113785"/>
            <a:ext cx="10932160" cy="523220"/>
          </a:xfrm>
          <a:prstGeom prst="rect">
            <a:avLst/>
          </a:prstGeom>
          <a:noFill/>
        </p:spPr>
        <p:txBody>
          <a:bodyPr wrap="square" rtlCol="0">
            <a:spAutoFit/>
          </a:bodyPr>
          <a:lstStyle/>
          <a:p>
            <a:pPr marL="457200" indent="-457200">
              <a:buBlip>
                <a:blip r:embed="rId2"/>
              </a:buBlip>
            </a:pPr>
            <a:r>
              <a:rPr lang="es-MX" sz="2800" b="1" dirty="0" smtClean="0"/>
              <a:t>Medir el desempeño en base a descarga de documentos y citaciones</a:t>
            </a:r>
          </a:p>
        </p:txBody>
      </p:sp>
      <p:sp>
        <p:nvSpPr>
          <p:cNvPr id="13" name="12 Rectángulo"/>
          <p:cNvSpPr/>
          <p:nvPr/>
        </p:nvSpPr>
        <p:spPr>
          <a:xfrm>
            <a:off x="1332502" y="4273549"/>
            <a:ext cx="6937676" cy="1938992"/>
          </a:xfrm>
          <a:prstGeom prst="rect">
            <a:avLst/>
          </a:prstGeom>
        </p:spPr>
        <p:style>
          <a:lnRef idx="1">
            <a:schemeClr val="accent4"/>
          </a:lnRef>
          <a:fillRef idx="2">
            <a:schemeClr val="accent4"/>
          </a:fillRef>
          <a:effectRef idx="1">
            <a:schemeClr val="accent4"/>
          </a:effectRef>
          <a:fontRef idx="minor">
            <a:schemeClr val="dk1"/>
          </a:fontRef>
        </p:style>
        <p:txBody>
          <a:bodyPr wrap="square">
            <a:spAutoFit/>
          </a:bodyPr>
          <a:lstStyle/>
          <a:p>
            <a:r>
              <a:rPr lang="es-MX" sz="2000" dirty="0" smtClean="0"/>
              <a:t>“mejorar el bajo desempeño de las revistas de la Red SciELO, cuando es comparado con las revistas de los países desarrollados con base en los indicadores bibliométricos de citaciones, presentes en los índices de referencia internacional como el </a:t>
            </a:r>
            <a:r>
              <a:rPr lang="es-MX" sz="2000" dirty="0" err="1" smtClean="0"/>
              <a:t>Journal</a:t>
            </a:r>
            <a:r>
              <a:rPr lang="es-MX" sz="2000" dirty="0" smtClean="0"/>
              <a:t> </a:t>
            </a:r>
            <a:r>
              <a:rPr lang="es-MX" sz="2000" dirty="0" err="1" smtClean="0"/>
              <a:t>Citation</a:t>
            </a:r>
            <a:r>
              <a:rPr lang="es-MX" sz="2000" dirty="0" smtClean="0"/>
              <a:t> </a:t>
            </a:r>
            <a:r>
              <a:rPr lang="es-MX" sz="2000" dirty="0" err="1" smtClean="0"/>
              <a:t>Reports</a:t>
            </a:r>
            <a:r>
              <a:rPr lang="es-MX" sz="2000" dirty="0" smtClean="0"/>
              <a:t> (JCR), calculados a partir del Web of </a:t>
            </a:r>
            <a:r>
              <a:rPr lang="es-MX" sz="2000" dirty="0" err="1" smtClean="0"/>
              <a:t>Science</a:t>
            </a:r>
            <a:r>
              <a:rPr lang="es-MX" sz="2000" dirty="0" smtClean="0"/>
              <a:t> y el </a:t>
            </a:r>
            <a:r>
              <a:rPr lang="es-MX" sz="2000" dirty="0" err="1" smtClean="0"/>
              <a:t>Scimago</a:t>
            </a:r>
            <a:r>
              <a:rPr lang="es-MX" sz="2000" dirty="0" smtClean="0"/>
              <a:t> </a:t>
            </a:r>
            <a:r>
              <a:rPr lang="es-MX" sz="2000" dirty="0" err="1" smtClean="0"/>
              <a:t>Journal</a:t>
            </a:r>
            <a:r>
              <a:rPr lang="es-MX" sz="2000" dirty="0" smtClean="0"/>
              <a:t> Ranking a partir del </a:t>
            </a:r>
            <a:r>
              <a:rPr lang="es-MX" sz="2000" dirty="0" err="1" smtClean="0"/>
              <a:t>Scopus</a:t>
            </a:r>
            <a:r>
              <a:rPr lang="es-MX" sz="2000" dirty="0" smtClean="0"/>
              <a:t>. “</a:t>
            </a:r>
            <a:endParaRPr lang="es-MX" sz="2000" dirty="0"/>
          </a:p>
        </p:txBody>
      </p:sp>
      <p:sp>
        <p:nvSpPr>
          <p:cNvPr id="15" name="14 Rectángulo"/>
          <p:cNvSpPr/>
          <p:nvPr/>
        </p:nvSpPr>
        <p:spPr>
          <a:xfrm>
            <a:off x="6527599" y="840386"/>
            <a:ext cx="5301380" cy="1815882"/>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es-MX" sz="2400" dirty="0" smtClean="0"/>
              <a:t>“cerca de 90% de las revistas SciELO en el JCR y </a:t>
            </a:r>
            <a:r>
              <a:rPr lang="es-MX" sz="2400" dirty="0" err="1" smtClean="0"/>
              <a:t>Scimago</a:t>
            </a:r>
            <a:r>
              <a:rPr lang="es-MX" sz="2400" dirty="0" smtClean="0"/>
              <a:t> tienen factor de impacto debajo de la media en sus respectivas áreas temáticas.” </a:t>
            </a:r>
            <a:r>
              <a:rPr lang="es-MX" sz="1600" dirty="0" smtClean="0"/>
              <a:t>(Muñoz Patricia, Ontiveros Margarita y </a:t>
            </a:r>
            <a:r>
              <a:rPr lang="es-MX" sz="1600" dirty="0" err="1" smtClean="0"/>
              <a:t>Packer</a:t>
            </a:r>
            <a:r>
              <a:rPr lang="es-MX" sz="1600" dirty="0" smtClean="0"/>
              <a:t> Abel, 2013, p. 2)</a:t>
            </a:r>
            <a:endParaRPr lang="es-MX" sz="1600" dirty="0"/>
          </a:p>
        </p:txBody>
      </p:sp>
      <p:sp>
        <p:nvSpPr>
          <p:cNvPr id="16" name="CuadroTexto 5"/>
          <p:cNvSpPr txBox="1"/>
          <p:nvPr/>
        </p:nvSpPr>
        <p:spPr>
          <a:xfrm>
            <a:off x="1018359" y="6362006"/>
            <a:ext cx="10900925" cy="461665"/>
          </a:xfrm>
          <a:prstGeom prst="rect">
            <a:avLst/>
          </a:prstGeom>
          <a:noFill/>
        </p:spPr>
        <p:txBody>
          <a:bodyPr wrap="square" rtlCol="0">
            <a:spAutoFit/>
          </a:bodyPr>
          <a:lstStyle/>
          <a:p>
            <a:r>
              <a:rPr lang="es-MX" sz="1200" dirty="0" smtClean="0"/>
              <a:t>Patricia Muñoz, Margarita Ontiveros y Abel L. </a:t>
            </a:r>
            <a:r>
              <a:rPr lang="es-MX" sz="1200" dirty="0" err="1" smtClean="0"/>
              <a:t>Packer</a:t>
            </a:r>
            <a:r>
              <a:rPr lang="es-MX" sz="1200" dirty="0" smtClean="0">
                <a:hlinkClick r:id="rId3"/>
              </a:rPr>
              <a:t>. Líneas de acción para los años 2014 a 2016 para incrementar la visibilidad de las revistas y colecciones de la  Red SciELO</a:t>
            </a:r>
            <a:r>
              <a:rPr lang="es-MX" sz="1200" dirty="0" smtClean="0"/>
              <a:t>. Versión preliminar. Santiago de Chile, 25-27 Junio 2013. </a:t>
            </a:r>
            <a:endParaRPr lang="es-MX" sz="1200" dirty="0"/>
          </a:p>
        </p:txBody>
      </p:sp>
    </p:spTree>
    <p:extLst>
      <p:ext uri="{BB962C8B-B14F-4D97-AF65-F5344CB8AC3E}">
        <p14:creationId xmlns:p14="http://schemas.microsoft.com/office/powerpoint/2010/main" xmlns="" val="1016804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1000" fill="hold"/>
                                        <p:tgtEl>
                                          <p:spTgt spid="12"/>
                                        </p:tgtEl>
                                        <p:attrNameLst>
                                          <p:attrName>ppt_w</p:attrName>
                                        </p:attrNameLst>
                                      </p:cBhvr>
                                      <p:tavLst>
                                        <p:tav tm="0">
                                          <p:val>
                                            <p:strVal val="#ppt_w*0.70"/>
                                          </p:val>
                                        </p:tav>
                                        <p:tav tm="100000">
                                          <p:val>
                                            <p:strVal val="#ppt_w"/>
                                          </p:val>
                                        </p:tav>
                                      </p:tavLst>
                                    </p:anim>
                                    <p:anim calcmode="lin" valueType="num">
                                      <p:cBhvr>
                                        <p:cTn id="8" dur="1000" fill="hold"/>
                                        <p:tgtEl>
                                          <p:spTgt spid="12"/>
                                        </p:tgtEl>
                                        <p:attrNameLst>
                                          <p:attrName>ppt_h</p:attrName>
                                        </p:attrNameLst>
                                      </p:cBhvr>
                                      <p:tavLst>
                                        <p:tav tm="0">
                                          <p:val>
                                            <p:strVal val="#ppt_h"/>
                                          </p:val>
                                        </p:tav>
                                        <p:tav tm="100000">
                                          <p:val>
                                            <p:strVal val="#ppt_h"/>
                                          </p:val>
                                        </p:tav>
                                      </p:tavLst>
                                    </p:anim>
                                    <p:animEffect transition="in" filter="fade">
                                      <p:cBhvr>
                                        <p:cTn id="9" dur="1000"/>
                                        <p:tgtEl>
                                          <p:spTgt spid="12"/>
                                        </p:tgtEl>
                                      </p:cBhvr>
                                    </p:animEffect>
                                  </p:childTnLst>
                                </p:cTn>
                              </p:par>
                              <p:par>
                                <p:cTn id="10" presetID="1" presetClass="exit" presetSubtype="0" fill="hold" grpId="0" nodeType="withEffect">
                                  <p:stCondLst>
                                    <p:cond delay="0"/>
                                  </p:stCondLst>
                                  <p:childTnLst>
                                    <p:set>
                                      <p:cBhvr>
                                        <p:cTn id="11" dur="1" fill="hold">
                                          <p:stCondLst>
                                            <p:cond delay="0"/>
                                          </p:stCondLst>
                                        </p:cTn>
                                        <p:tgtEl>
                                          <p:spTgt spid="11"/>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3"/>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animBg="1"/>
      <p:bldP spid="1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MX"/>
          </a:p>
        </p:txBody>
      </p:sp>
      <p:graphicFrame>
        <p:nvGraphicFramePr>
          <p:cNvPr id="90113" name="Object 1"/>
          <p:cNvGraphicFramePr>
            <a:graphicFrameLocks noChangeAspect="1"/>
          </p:cNvGraphicFramePr>
          <p:nvPr/>
        </p:nvGraphicFramePr>
        <p:xfrm>
          <a:off x="609600" y="472428"/>
          <a:ext cx="5518984" cy="2559529"/>
        </p:xfrm>
        <a:graphic>
          <a:graphicData uri="http://schemas.openxmlformats.org/presentationml/2006/ole">
            <p:oleObj spid="_x0000_s90113" name="Imagen de mapa de bits" r:id="rId3" imgW="7268590" imgH="3362794" progId="PBrush">
              <p:embed/>
            </p:oleObj>
          </a:graphicData>
        </a:graphic>
      </p:graphicFrame>
      <p:graphicFrame>
        <p:nvGraphicFramePr>
          <p:cNvPr id="4" name="3 Tabla"/>
          <p:cNvGraphicFramePr>
            <a:graphicFrameLocks noGrp="1"/>
          </p:cNvGraphicFramePr>
          <p:nvPr/>
        </p:nvGraphicFramePr>
        <p:xfrm>
          <a:off x="5240504" y="1266523"/>
          <a:ext cx="5400675" cy="167640"/>
        </p:xfrm>
        <a:graphic>
          <a:graphicData uri="http://schemas.openxmlformats.org/drawingml/2006/table">
            <a:tbl>
              <a:tblPr/>
              <a:tblGrid>
                <a:gridCol w="5400675"/>
              </a:tblGrid>
              <a:tr h="0">
                <a:tc>
                  <a:txBody>
                    <a:bodyPr/>
                    <a:lstStyle/>
                    <a:p>
                      <a:pPr marL="111125" algn="just">
                        <a:spcAft>
                          <a:spcPts val="0"/>
                        </a:spcAft>
                      </a:pPr>
                      <a:endParaRPr lang="es-MX" sz="1100" b="1" dirty="0">
                        <a:latin typeface="Calibri"/>
                        <a:ea typeface="Times New Roman"/>
                      </a:endParaRPr>
                    </a:p>
                  </a:txBody>
                  <a:tcPr marL="68580" marR="68580" marT="0" marB="0">
                    <a:lnL>
                      <a:noFill/>
                    </a:lnL>
                    <a:lnR>
                      <a:noFill/>
                    </a:lnR>
                    <a:lnT>
                      <a:noFill/>
                    </a:lnT>
                    <a:lnB>
                      <a:noFill/>
                    </a:lnB>
                  </a:tcPr>
                </a:tc>
              </a:tr>
            </a:tbl>
          </a:graphicData>
        </a:graphic>
      </p:graphicFrame>
      <p:sp>
        <p:nvSpPr>
          <p:cNvPr id="5" name="4 CuadroTexto"/>
          <p:cNvSpPr txBox="1"/>
          <p:nvPr/>
        </p:nvSpPr>
        <p:spPr>
          <a:xfrm>
            <a:off x="6529137" y="673770"/>
            <a:ext cx="5454316" cy="2169825"/>
          </a:xfrm>
          <a:prstGeom prst="rect">
            <a:avLst/>
          </a:prstGeom>
          <a:noFill/>
        </p:spPr>
        <p:txBody>
          <a:bodyPr wrap="square" rtlCol="0">
            <a:spAutoFit/>
          </a:bodyPr>
          <a:lstStyle/>
          <a:p>
            <a:pPr marL="111125" algn="just">
              <a:spcAft>
                <a:spcPts val="0"/>
              </a:spcAft>
            </a:pPr>
            <a:r>
              <a:rPr lang="es-MX" sz="1600" b="1" dirty="0" smtClean="0">
                <a:ea typeface="Times New Roman"/>
              </a:rPr>
              <a:t>Indicadores de impacto</a:t>
            </a:r>
          </a:p>
          <a:p>
            <a:pPr marL="111125" algn="just">
              <a:spcAft>
                <a:spcPts val="600"/>
              </a:spcAft>
            </a:pPr>
            <a:r>
              <a:rPr lang="es-MX" sz="1600" dirty="0" smtClean="0">
                <a:ea typeface="Times New Roman"/>
              </a:rPr>
              <a:t>Se grafican el indicador </a:t>
            </a:r>
            <a:r>
              <a:rPr lang="es-MX" sz="1600" b="1" dirty="0" err="1" smtClean="0">
                <a:ea typeface="Times New Roman"/>
              </a:rPr>
              <a:t>Impact</a:t>
            </a:r>
            <a:r>
              <a:rPr lang="es-MX" sz="1600" b="1" dirty="0" smtClean="0">
                <a:ea typeface="Times New Roman"/>
              </a:rPr>
              <a:t> Factor</a:t>
            </a:r>
            <a:r>
              <a:rPr lang="es-MX" sz="1600" dirty="0" smtClean="0">
                <a:ea typeface="Times New Roman"/>
              </a:rPr>
              <a:t> obtenido por la revista en </a:t>
            </a:r>
            <a:r>
              <a:rPr lang="es-MX" sz="1600" b="1" dirty="0" err="1" smtClean="0">
                <a:ea typeface="Times New Roman"/>
              </a:rPr>
              <a:t>WoS</a:t>
            </a:r>
            <a:r>
              <a:rPr lang="es-MX" sz="1600" dirty="0" smtClean="0">
                <a:ea typeface="Times New Roman"/>
              </a:rPr>
              <a:t> y la mediana de su categoría en esta base posibilitando una valoración comparativa. De manera semejante se grafica el </a:t>
            </a:r>
            <a:r>
              <a:rPr lang="es-MX" sz="1600" b="1" dirty="0" smtClean="0">
                <a:ea typeface="Times New Roman"/>
              </a:rPr>
              <a:t>Factor de impacto </a:t>
            </a:r>
            <a:r>
              <a:rPr lang="es-MX" sz="1600" dirty="0" smtClean="0">
                <a:ea typeface="Times New Roman"/>
              </a:rPr>
              <a:t>obtenido en </a:t>
            </a:r>
            <a:r>
              <a:rPr lang="es-MX" sz="1600" b="1" dirty="0" smtClean="0">
                <a:ea typeface="Times New Roman"/>
              </a:rPr>
              <a:t>SciELO</a:t>
            </a:r>
            <a:r>
              <a:rPr lang="es-MX" sz="1600" dirty="0" smtClean="0">
                <a:ea typeface="Times New Roman"/>
              </a:rPr>
              <a:t> y la mediana de su área temática. Finalmente se grafica también el </a:t>
            </a:r>
            <a:r>
              <a:rPr lang="es-MX" sz="1600" b="1" dirty="0" err="1" smtClean="0">
                <a:ea typeface="Times New Roman"/>
              </a:rPr>
              <a:t>SCImago</a:t>
            </a:r>
            <a:r>
              <a:rPr lang="es-MX" sz="1600" b="1" dirty="0" smtClean="0">
                <a:ea typeface="Times New Roman"/>
              </a:rPr>
              <a:t> </a:t>
            </a:r>
            <a:r>
              <a:rPr lang="es-MX" sz="1600" b="1" dirty="0" err="1" smtClean="0">
                <a:ea typeface="Times New Roman"/>
              </a:rPr>
              <a:t>Journal</a:t>
            </a:r>
            <a:r>
              <a:rPr lang="es-MX" sz="1600" b="1" dirty="0" smtClean="0">
                <a:ea typeface="Times New Roman"/>
              </a:rPr>
              <a:t> Rank </a:t>
            </a:r>
            <a:r>
              <a:rPr lang="es-MX" sz="1600" dirty="0" smtClean="0">
                <a:ea typeface="Times New Roman"/>
              </a:rPr>
              <a:t>(SJR) de la revista. </a:t>
            </a:r>
            <a:endParaRPr lang="es-MX" sz="1600" b="1" dirty="0" smtClean="0">
              <a:ea typeface="Times New Roman"/>
            </a:endParaRPr>
          </a:p>
          <a:p>
            <a:endParaRPr lang="es-MX" dirty="0"/>
          </a:p>
        </p:txBody>
      </p:sp>
      <p:sp>
        <p:nvSpPr>
          <p:cNvPr id="90116" name="Rectangle 4"/>
          <p:cNvSpPr>
            <a:spLocks noChangeArrowheads="1"/>
          </p:cNvSpPr>
          <p:nvPr/>
        </p:nvSpPr>
        <p:spPr bwMode="auto">
          <a:xfrm>
            <a:off x="0" y="0"/>
            <a:ext cx="12192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s-MX"/>
          </a:p>
        </p:txBody>
      </p:sp>
      <p:sp>
        <p:nvSpPr>
          <p:cNvPr id="90117" name="Rectangle 5"/>
          <p:cNvSpPr>
            <a:spLocks noChangeArrowheads="1"/>
          </p:cNvSpPr>
          <p:nvPr/>
        </p:nvSpPr>
        <p:spPr bwMode="auto">
          <a:xfrm>
            <a:off x="6656599" y="3629274"/>
            <a:ext cx="5070180" cy="1769715"/>
          </a:xfrm>
          <a:prstGeom prst="rect">
            <a:avLst/>
          </a:prstGeom>
          <a:noFill/>
          <a:ln w="9525">
            <a:noFill/>
            <a:miter lim="800000"/>
            <a:headEnd/>
            <a:tailEnd/>
          </a:ln>
          <a:effectLst/>
        </p:spPr>
        <p:txBody>
          <a:bodyPr vert="horz" wrap="square" lIns="111090" tIns="45720" rIns="9144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s-MX" sz="1600" b="1" dirty="0" smtClean="0">
                <a:ea typeface="Times New Roman"/>
              </a:rPr>
              <a:t>Posicionamiento de la revista según FI en Web of </a:t>
            </a:r>
            <a:r>
              <a:rPr lang="es-MX" sz="1600" b="1" dirty="0" err="1" smtClean="0">
                <a:ea typeface="Times New Roman"/>
              </a:rPr>
              <a:t>Science</a:t>
            </a:r>
            <a:endParaRPr lang="es-MX" sz="1600" b="1" dirty="0" smtClean="0">
              <a:ea typeface="Times New Roman"/>
            </a:endParaRPr>
          </a:p>
          <a:p>
            <a:pPr marL="0" marR="0" lvl="0" indent="0" algn="l" defTabSz="914400" rtl="0" eaLnBrk="0" fontAlgn="base" latinLnBrk="0" hangingPunct="0">
              <a:lnSpc>
                <a:spcPct val="100000"/>
              </a:lnSpc>
              <a:spcBef>
                <a:spcPct val="0"/>
              </a:spcBef>
              <a:spcAft>
                <a:spcPct val="0"/>
              </a:spcAft>
              <a:buClrTx/>
              <a:buSzTx/>
              <a:buFontTx/>
              <a:buNone/>
              <a:tabLst/>
            </a:pPr>
            <a:r>
              <a:rPr lang="es-MX" sz="1600" dirty="0" smtClean="0">
                <a:ea typeface="Times New Roman"/>
              </a:rPr>
              <a:t>Indica el posicionamiento que ha obtenido la revista en los años que ha sido indizada en Web of </a:t>
            </a:r>
            <a:r>
              <a:rPr lang="es-MX" sz="1600" dirty="0" err="1" smtClean="0">
                <a:ea typeface="Times New Roman"/>
              </a:rPr>
              <a:t>Science</a:t>
            </a:r>
            <a:r>
              <a:rPr lang="es-MX" sz="1600" dirty="0" smtClean="0">
                <a:ea typeface="Times New Roman"/>
              </a:rPr>
              <a:t> según el FI. Muestra el número total de revistas que conformaron esa categoría específica en un año determinado y la posición que la revista ocupó en función del valor de Factor de impacto que obtuvo ese año. </a:t>
            </a:r>
            <a:endParaRPr lang="es-MX" sz="1600" dirty="0" smtClean="0">
              <a:ea typeface="Times New Roman"/>
            </a:endParaRPr>
          </a:p>
        </p:txBody>
      </p:sp>
      <p:pic>
        <p:nvPicPr>
          <p:cNvPr id="2" name="Picture 4"/>
          <p:cNvPicPr>
            <a:picLocks noChangeAspect="1" noChangeArrowheads="1"/>
          </p:cNvPicPr>
          <p:nvPr/>
        </p:nvPicPr>
        <p:blipFill>
          <a:blip r:embed="rId4" cstate="print"/>
          <a:srcRect/>
          <a:stretch>
            <a:fillRect/>
          </a:stretch>
        </p:blipFill>
        <p:spPr bwMode="auto">
          <a:xfrm>
            <a:off x="914400" y="3436883"/>
            <a:ext cx="5154775" cy="3189564"/>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0117"/>
                                        </p:tgtEl>
                                        <p:attrNameLst>
                                          <p:attrName>style.visibility</p:attrName>
                                        </p:attrNameLst>
                                      </p:cBhvr>
                                      <p:to>
                                        <p:strVal val="visible"/>
                                      </p:to>
                                    </p:set>
                                    <p:anim calcmode="lin" valueType="num">
                                      <p:cBhvr additive="base">
                                        <p:cTn id="11" dur="500" fill="hold"/>
                                        <p:tgtEl>
                                          <p:spTgt spid="90117"/>
                                        </p:tgtEl>
                                        <p:attrNameLst>
                                          <p:attrName>ppt_x</p:attrName>
                                        </p:attrNameLst>
                                      </p:cBhvr>
                                      <p:tavLst>
                                        <p:tav tm="0">
                                          <p:val>
                                            <p:strVal val="#ppt_x"/>
                                          </p:val>
                                        </p:tav>
                                        <p:tav tm="100000">
                                          <p:val>
                                            <p:strVal val="#ppt_x"/>
                                          </p:val>
                                        </p:tav>
                                      </p:tavLst>
                                    </p:anim>
                                    <p:anim calcmode="lin" valueType="num">
                                      <p:cBhvr additive="base">
                                        <p:cTn id="12" dur="500" fill="hold"/>
                                        <p:tgtEl>
                                          <p:spTgt spid="901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7 Rectángulo"/>
          <p:cNvSpPr/>
          <p:nvPr/>
        </p:nvSpPr>
        <p:spPr>
          <a:xfrm>
            <a:off x="6831104" y="4365812"/>
            <a:ext cx="4751296" cy="1174377"/>
          </a:xfrm>
          <a:prstGeom prst="rect">
            <a:avLst/>
          </a:prstGeom>
          <a:solidFill>
            <a:schemeClr val="accent6">
              <a:lumMod val="60000"/>
              <a:lumOff val="40000"/>
            </a:schemeClr>
          </a:solidFill>
          <a:ln w="254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 name="CuadroTexto 4"/>
          <p:cNvSpPr txBox="1"/>
          <p:nvPr/>
        </p:nvSpPr>
        <p:spPr>
          <a:xfrm>
            <a:off x="7743540" y="692882"/>
            <a:ext cx="4095533" cy="943413"/>
          </a:xfrm>
          <a:prstGeom prst="rect">
            <a:avLst/>
          </a:prstGeom>
          <a:solidFill>
            <a:sysClr val="window" lastClr="FFFFFF"/>
          </a:solidFill>
          <a:ln w="9525" cmpd="sng">
            <a:noFill/>
          </a:ln>
          <a:effectLst/>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marR="0" indent="0" algn="l" defTabSz="914400" eaLnBrk="1" fontAlgn="auto" latinLnBrk="0" hangingPunct="1">
              <a:lnSpc>
                <a:spcPct val="100000"/>
              </a:lnSpc>
              <a:spcBef>
                <a:spcPts val="0"/>
              </a:spcBef>
              <a:spcAft>
                <a:spcPts val="0"/>
              </a:spcAft>
              <a:buClrTx/>
              <a:buSzTx/>
              <a:buFontTx/>
              <a:buNone/>
              <a:tabLst/>
              <a:defRPr/>
            </a:pPr>
            <a:r>
              <a:rPr lang="pt-BR" sz="1600" dirty="0" smtClean="0">
                <a:solidFill>
                  <a:schemeClr val="dk1"/>
                </a:solidFill>
                <a:effectLst/>
                <a:latin typeface="+mn-lt"/>
                <a:ea typeface="+mn-ea"/>
                <a:cs typeface="+mn-cs"/>
              </a:rPr>
              <a:t>Registra</a:t>
            </a:r>
            <a:r>
              <a:rPr lang="pt-BR" sz="1600" baseline="0" dirty="0" smtClean="0">
                <a:solidFill>
                  <a:schemeClr val="dk1"/>
                </a:solidFill>
                <a:effectLst/>
                <a:latin typeface="+mn-lt"/>
                <a:ea typeface="+mn-ea"/>
                <a:cs typeface="+mn-cs"/>
              </a:rPr>
              <a:t> </a:t>
            </a:r>
            <a:r>
              <a:rPr lang="pt-BR" sz="1600" baseline="0" dirty="0" err="1" smtClean="0">
                <a:solidFill>
                  <a:schemeClr val="dk1"/>
                </a:solidFill>
                <a:effectLst/>
                <a:latin typeface="+mn-lt"/>
                <a:ea typeface="+mn-ea"/>
                <a:cs typeface="+mn-cs"/>
              </a:rPr>
              <a:t>la</a:t>
            </a:r>
            <a:r>
              <a:rPr lang="pt-BR" sz="1600" baseline="0" dirty="0" smtClean="0">
                <a:solidFill>
                  <a:schemeClr val="dk1"/>
                </a:solidFill>
                <a:effectLst/>
                <a:latin typeface="+mn-lt"/>
                <a:ea typeface="+mn-ea"/>
                <a:cs typeface="+mn-cs"/>
              </a:rPr>
              <a:t> </a:t>
            </a:r>
            <a:r>
              <a:rPr lang="pt-BR" sz="1600" baseline="0" dirty="0" err="1" smtClean="0">
                <a:solidFill>
                  <a:schemeClr val="dk1"/>
                </a:solidFill>
                <a:effectLst/>
                <a:latin typeface="+mn-lt"/>
                <a:ea typeface="+mn-ea"/>
                <a:cs typeface="+mn-cs"/>
              </a:rPr>
              <a:t>evolución</a:t>
            </a:r>
            <a:r>
              <a:rPr lang="pt-BR" sz="1600" baseline="0" dirty="0" smtClean="0">
                <a:solidFill>
                  <a:schemeClr val="dk1"/>
                </a:solidFill>
                <a:effectLst/>
                <a:latin typeface="+mn-lt"/>
                <a:ea typeface="+mn-ea"/>
                <a:cs typeface="+mn-cs"/>
              </a:rPr>
              <a:t> </a:t>
            </a:r>
            <a:r>
              <a:rPr lang="pt-BR" sz="1600" baseline="0" dirty="0" err="1" smtClean="0">
                <a:solidFill>
                  <a:schemeClr val="dk1"/>
                </a:solidFill>
                <a:effectLst/>
                <a:latin typeface="+mn-lt"/>
                <a:ea typeface="+mn-ea"/>
                <a:cs typeface="+mn-cs"/>
              </a:rPr>
              <a:t>del</a:t>
            </a:r>
            <a:r>
              <a:rPr lang="pt-BR" sz="1600" baseline="0" dirty="0" smtClean="0">
                <a:solidFill>
                  <a:schemeClr val="dk1"/>
                </a:solidFill>
                <a:effectLst/>
                <a:latin typeface="+mn-lt"/>
                <a:ea typeface="+mn-ea"/>
                <a:cs typeface="+mn-cs"/>
              </a:rPr>
              <a:t> SJR de </a:t>
            </a:r>
            <a:r>
              <a:rPr lang="pt-BR" sz="1600" baseline="0" dirty="0" err="1" smtClean="0">
                <a:solidFill>
                  <a:schemeClr val="dk1"/>
                </a:solidFill>
                <a:effectLst/>
                <a:latin typeface="+mn-lt"/>
                <a:ea typeface="+mn-ea"/>
                <a:cs typeface="+mn-cs"/>
              </a:rPr>
              <a:t>la</a:t>
            </a:r>
            <a:r>
              <a:rPr lang="pt-BR" sz="1600" baseline="0" dirty="0" smtClean="0">
                <a:solidFill>
                  <a:schemeClr val="dk1"/>
                </a:solidFill>
                <a:effectLst/>
                <a:latin typeface="+mn-lt"/>
                <a:ea typeface="+mn-ea"/>
                <a:cs typeface="+mn-cs"/>
              </a:rPr>
              <a:t> revista </a:t>
            </a:r>
            <a:r>
              <a:rPr lang="pt-BR" sz="1600" b="1" baseline="0" dirty="0" smtClean="0">
                <a:solidFill>
                  <a:schemeClr val="dk1"/>
                </a:solidFill>
                <a:latin typeface="+mn-lt"/>
                <a:ea typeface="+mn-ea"/>
                <a:cs typeface="+mn-cs"/>
              </a:rPr>
              <a:t> </a:t>
            </a:r>
            <a:r>
              <a:rPr lang="pt-BR" sz="1600" baseline="0" dirty="0" err="1" smtClean="0">
                <a:solidFill>
                  <a:schemeClr val="dk1"/>
                </a:solidFill>
                <a:effectLst/>
                <a:latin typeface="+mn-lt"/>
                <a:ea typeface="+mn-ea"/>
                <a:cs typeface="+mn-cs"/>
              </a:rPr>
              <a:t>según</a:t>
            </a:r>
            <a:r>
              <a:rPr lang="pt-BR" sz="1600" baseline="0" dirty="0" smtClean="0">
                <a:solidFill>
                  <a:schemeClr val="dk1"/>
                </a:solidFill>
                <a:effectLst/>
                <a:latin typeface="+mn-lt"/>
                <a:ea typeface="+mn-ea"/>
                <a:cs typeface="+mn-cs"/>
              </a:rPr>
              <a:t> </a:t>
            </a:r>
            <a:r>
              <a:rPr lang="pt-BR" sz="1600" b="1" baseline="0" dirty="0" err="1" smtClean="0">
                <a:solidFill>
                  <a:schemeClr val="dk1"/>
                </a:solidFill>
                <a:effectLst/>
                <a:latin typeface="+mn-lt"/>
                <a:ea typeface="+mn-ea"/>
                <a:cs typeface="+mn-cs"/>
              </a:rPr>
              <a:t>SCImago</a:t>
            </a:r>
            <a:r>
              <a:rPr lang="pt-BR" sz="1600" baseline="0" dirty="0" smtClean="0">
                <a:solidFill>
                  <a:schemeClr val="dk1"/>
                </a:solidFill>
                <a:effectLst/>
                <a:latin typeface="+mn-lt"/>
                <a:ea typeface="+mn-ea"/>
                <a:cs typeface="+mn-cs"/>
              </a:rPr>
              <a:t>, dentro </a:t>
            </a:r>
            <a:r>
              <a:rPr lang="pt-BR" sz="1600" baseline="0" dirty="0" err="1" smtClean="0">
                <a:solidFill>
                  <a:schemeClr val="dk1"/>
                </a:solidFill>
                <a:effectLst/>
                <a:latin typeface="+mn-lt"/>
                <a:ea typeface="+mn-ea"/>
                <a:cs typeface="+mn-cs"/>
              </a:rPr>
              <a:t>del</a:t>
            </a:r>
            <a:r>
              <a:rPr lang="pt-BR" sz="1600" baseline="0" dirty="0" smtClean="0">
                <a:solidFill>
                  <a:schemeClr val="dk1"/>
                </a:solidFill>
                <a:effectLst/>
                <a:latin typeface="+mn-lt"/>
                <a:ea typeface="+mn-ea"/>
                <a:cs typeface="+mn-cs"/>
              </a:rPr>
              <a:t> conjunto de revistas </a:t>
            </a:r>
            <a:r>
              <a:rPr lang="pt-BR" sz="1600" baseline="0" dirty="0" err="1" smtClean="0">
                <a:solidFill>
                  <a:schemeClr val="dk1"/>
                </a:solidFill>
                <a:effectLst/>
                <a:latin typeface="+mn-lt"/>
                <a:ea typeface="+mn-ea"/>
                <a:cs typeface="+mn-cs"/>
              </a:rPr>
              <a:t>su</a:t>
            </a:r>
            <a:r>
              <a:rPr lang="pt-BR" sz="1600" baseline="0" dirty="0" smtClean="0">
                <a:solidFill>
                  <a:schemeClr val="dk1"/>
                </a:solidFill>
                <a:effectLst/>
                <a:latin typeface="+mn-lt"/>
                <a:ea typeface="+mn-ea"/>
                <a:cs typeface="+mn-cs"/>
              </a:rPr>
              <a:t> área y </a:t>
            </a:r>
            <a:r>
              <a:rPr lang="pt-BR" sz="1600" baseline="0" dirty="0" err="1" smtClean="0">
                <a:solidFill>
                  <a:schemeClr val="dk1"/>
                </a:solidFill>
                <a:effectLst/>
                <a:latin typeface="+mn-lt"/>
                <a:ea typeface="+mn-ea"/>
                <a:cs typeface="+mn-cs"/>
              </a:rPr>
              <a:t>categoría</a:t>
            </a:r>
            <a:r>
              <a:rPr lang="pt-BR" sz="1600" baseline="0" dirty="0" smtClean="0">
                <a:solidFill>
                  <a:schemeClr val="dk1"/>
                </a:solidFill>
                <a:effectLst/>
                <a:latin typeface="+mn-lt"/>
                <a:ea typeface="+mn-ea"/>
                <a:cs typeface="+mn-cs"/>
              </a:rPr>
              <a:t>.</a:t>
            </a:r>
          </a:p>
          <a:p>
            <a:pPr marL="0" marR="0" indent="0" algn="l" defTabSz="914400" eaLnBrk="1" fontAlgn="auto" latinLnBrk="0" hangingPunct="1">
              <a:lnSpc>
                <a:spcPct val="100000"/>
              </a:lnSpc>
              <a:spcBef>
                <a:spcPts val="0"/>
              </a:spcBef>
              <a:spcAft>
                <a:spcPts val="0"/>
              </a:spcAft>
              <a:buClrTx/>
              <a:buSzTx/>
              <a:buFontTx/>
              <a:buNone/>
              <a:tabLst/>
              <a:defRPr/>
            </a:pPr>
            <a:r>
              <a:rPr lang="pt-BR" sz="1600" baseline="0" dirty="0" smtClean="0">
                <a:solidFill>
                  <a:schemeClr val="dk1"/>
                </a:solidFill>
                <a:effectLst/>
                <a:latin typeface="+mn-lt"/>
                <a:ea typeface="+mn-ea"/>
                <a:cs typeface="+mn-cs"/>
              </a:rPr>
              <a:t> </a:t>
            </a:r>
            <a:endParaRPr lang="pt-BR" sz="1600" baseline="0" dirty="0" smtClean="0">
              <a:solidFill>
                <a:schemeClr val="dk1"/>
              </a:solidFill>
              <a:effectLst/>
              <a:latin typeface="+mn-lt"/>
              <a:ea typeface="+mn-ea"/>
              <a:cs typeface="+mn-cs"/>
            </a:endParaRPr>
          </a:p>
        </p:txBody>
      </p:sp>
      <p:pic>
        <p:nvPicPr>
          <p:cNvPr id="89090" name="Picture 2"/>
          <p:cNvPicPr>
            <a:picLocks noChangeAspect="1" noChangeArrowheads="1"/>
          </p:cNvPicPr>
          <p:nvPr/>
        </p:nvPicPr>
        <p:blipFill>
          <a:blip r:embed="rId2" cstate="print"/>
          <a:srcRect/>
          <a:stretch>
            <a:fillRect/>
          </a:stretch>
        </p:blipFill>
        <p:spPr bwMode="auto">
          <a:xfrm>
            <a:off x="952250" y="2516051"/>
            <a:ext cx="5448550" cy="3170625"/>
          </a:xfrm>
          <a:prstGeom prst="rect">
            <a:avLst/>
          </a:prstGeom>
          <a:noFill/>
          <a:ln w="9525">
            <a:noFill/>
            <a:miter lim="800000"/>
            <a:headEnd/>
            <a:tailEnd/>
          </a:ln>
        </p:spPr>
      </p:pic>
      <p:sp>
        <p:nvSpPr>
          <p:cNvPr id="5" name="CuadroTexto 4"/>
          <p:cNvSpPr txBox="1"/>
          <p:nvPr/>
        </p:nvSpPr>
        <p:spPr>
          <a:xfrm>
            <a:off x="6882068" y="4341315"/>
            <a:ext cx="4990495" cy="1141793"/>
          </a:xfrm>
          <a:prstGeom prst="rect">
            <a:avLst/>
          </a:prstGeom>
          <a:noFill/>
          <a:ln>
            <a:noFill/>
          </a:ln>
        </p:spPr>
        <p:style>
          <a:lnRef idx="2">
            <a:schemeClr val="accent6">
              <a:shade val="50000"/>
            </a:schemeClr>
          </a:lnRef>
          <a:fillRef idx="1">
            <a:schemeClr val="accent6"/>
          </a:fillRef>
          <a:effectRef idx="0">
            <a:schemeClr val="accent6"/>
          </a:effectRef>
          <a:fontRef idx="minor">
            <a:schemeClr val="lt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marR="0" indent="0" algn="l" defTabSz="914400" eaLnBrk="1" fontAlgn="auto" latinLnBrk="0" hangingPunct="1">
              <a:lnSpc>
                <a:spcPct val="100000"/>
              </a:lnSpc>
              <a:spcBef>
                <a:spcPts val="0"/>
              </a:spcBef>
              <a:spcAft>
                <a:spcPts val="0"/>
              </a:spcAft>
              <a:buClrTx/>
              <a:buSzTx/>
              <a:buFontTx/>
              <a:buNone/>
              <a:tabLst/>
              <a:defRPr/>
            </a:pPr>
            <a:r>
              <a:rPr lang="pt-BR" sz="1800" baseline="0" dirty="0" err="1" smtClean="0">
                <a:solidFill>
                  <a:schemeClr val="tx1"/>
                </a:solidFill>
                <a:effectLst/>
                <a:latin typeface="+mn-lt"/>
                <a:ea typeface="+mn-ea"/>
                <a:cs typeface="+mn-cs"/>
              </a:rPr>
              <a:t>E</a:t>
            </a:r>
            <a:r>
              <a:rPr lang="pt-BR" sz="1800" baseline="0" dirty="0" err="1" smtClean="0">
                <a:solidFill>
                  <a:schemeClr val="tx1"/>
                </a:solidFill>
                <a:latin typeface="+mn-lt"/>
                <a:ea typeface="+mn-ea"/>
                <a:cs typeface="+mn-cs"/>
              </a:rPr>
              <a:t>n</a:t>
            </a:r>
            <a:r>
              <a:rPr lang="pt-BR" sz="1800" baseline="0" dirty="0" smtClean="0">
                <a:solidFill>
                  <a:schemeClr val="tx1"/>
                </a:solidFill>
                <a:latin typeface="+mn-lt"/>
                <a:ea typeface="+mn-ea"/>
                <a:cs typeface="+mn-cs"/>
              </a:rPr>
              <a:t> </a:t>
            </a:r>
            <a:r>
              <a:rPr lang="pt-BR" sz="1800" b="1" baseline="0" dirty="0">
                <a:solidFill>
                  <a:schemeClr val="tx1"/>
                </a:solidFill>
                <a:latin typeface="+mn-lt"/>
                <a:ea typeface="+mn-ea"/>
                <a:cs typeface="+mn-cs"/>
              </a:rPr>
              <a:t>SciELO</a:t>
            </a:r>
            <a:r>
              <a:rPr lang="pt-BR" sz="1800" baseline="0" dirty="0">
                <a:solidFill>
                  <a:schemeClr val="tx1"/>
                </a:solidFill>
                <a:latin typeface="+mn-lt"/>
                <a:ea typeface="+mn-ea"/>
                <a:cs typeface="+mn-cs"/>
              </a:rPr>
              <a:t> </a:t>
            </a:r>
            <a:r>
              <a:rPr lang="pt-BR" sz="1800" baseline="0" dirty="0">
                <a:solidFill>
                  <a:schemeClr val="tx1"/>
                </a:solidFill>
                <a:effectLst/>
                <a:latin typeface="+mn-lt"/>
                <a:ea typeface="+mn-ea"/>
                <a:cs typeface="+mn-cs"/>
              </a:rPr>
              <a:t>se calcula </a:t>
            </a:r>
            <a:r>
              <a:rPr lang="pt-BR" sz="1800" baseline="0" dirty="0" err="1">
                <a:solidFill>
                  <a:schemeClr val="tx1"/>
                </a:solidFill>
                <a:effectLst/>
                <a:latin typeface="+mn-lt"/>
                <a:ea typeface="+mn-ea"/>
                <a:cs typeface="+mn-cs"/>
              </a:rPr>
              <a:t>el</a:t>
            </a:r>
            <a:r>
              <a:rPr lang="pt-BR" sz="1800" baseline="0" dirty="0">
                <a:solidFill>
                  <a:schemeClr val="tx1"/>
                </a:solidFill>
                <a:effectLst/>
                <a:latin typeface="+mn-lt"/>
                <a:ea typeface="+mn-ea"/>
                <a:cs typeface="+mn-cs"/>
              </a:rPr>
              <a:t> FI a partir de </a:t>
            </a:r>
            <a:r>
              <a:rPr lang="pt-BR" sz="1800" baseline="0" dirty="0" err="1">
                <a:solidFill>
                  <a:schemeClr val="tx1"/>
                </a:solidFill>
                <a:effectLst/>
                <a:latin typeface="+mn-lt"/>
                <a:ea typeface="+mn-ea"/>
                <a:cs typeface="+mn-cs"/>
              </a:rPr>
              <a:t>las</a:t>
            </a:r>
            <a:r>
              <a:rPr lang="pt-BR" sz="1800" baseline="0" dirty="0">
                <a:solidFill>
                  <a:schemeClr val="tx1"/>
                </a:solidFill>
                <a:effectLst/>
                <a:latin typeface="+mn-lt"/>
                <a:ea typeface="+mn-ea"/>
                <a:cs typeface="+mn-cs"/>
              </a:rPr>
              <a:t> citas </a:t>
            </a:r>
            <a:r>
              <a:rPr lang="pt-BR" sz="1800" baseline="0" dirty="0" err="1">
                <a:solidFill>
                  <a:schemeClr val="tx1"/>
                </a:solidFill>
                <a:effectLst/>
                <a:latin typeface="+mn-lt"/>
                <a:ea typeface="+mn-ea"/>
                <a:cs typeface="+mn-cs"/>
              </a:rPr>
              <a:t>recibidas</a:t>
            </a:r>
            <a:r>
              <a:rPr lang="pt-BR" sz="1800" baseline="0" dirty="0">
                <a:solidFill>
                  <a:schemeClr val="tx1"/>
                </a:solidFill>
                <a:effectLst/>
                <a:latin typeface="+mn-lt"/>
                <a:ea typeface="+mn-ea"/>
                <a:cs typeface="+mn-cs"/>
              </a:rPr>
              <a:t>  provenientes de revistas </a:t>
            </a:r>
            <a:r>
              <a:rPr lang="pt-BR" sz="1800" baseline="0" dirty="0" err="1">
                <a:solidFill>
                  <a:schemeClr val="tx1"/>
                </a:solidFill>
                <a:effectLst/>
                <a:latin typeface="+mn-lt"/>
                <a:ea typeface="+mn-ea"/>
                <a:cs typeface="+mn-cs"/>
              </a:rPr>
              <a:t>básicamente</a:t>
            </a:r>
            <a:r>
              <a:rPr lang="pt-BR" sz="1800" baseline="0" dirty="0">
                <a:solidFill>
                  <a:schemeClr val="tx1"/>
                </a:solidFill>
                <a:effectLst/>
                <a:latin typeface="+mn-lt"/>
                <a:ea typeface="+mn-ea"/>
                <a:cs typeface="+mn-cs"/>
              </a:rPr>
              <a:t> </a:t>
            </a:r>
            <a:r>
              <a:rPr lang="pt-BR" sz="1800" baseline="0" dirty="0" err="1">
                <a:solidFill>
                  <a:schemeClr val="tx1"/>
                </a:solidFill>
                <a:effectLst/>
                <a:latin typeface="+mn-lt"/>
                <a:ea typeface="+mn-ea"/>
                <a:cs typeface="+mn-cs"/>
              </a:rPr>
              <a:t>latinoamericanas</a:t>
            </a:r>
            <a:r>
              <a:rPr lang="pt-BR" sz="1800" baseline="0" dirty="0">
                <a:solidFill>
                  <a:schemeClr val="tx1"/>
                </a:solidFill>
                <a:effectLst/>
                <a:latin typeface="+mn-lt"/>
                <a:ea typeface="+mn-ea"/>
                <a:cs typeface="+mn-cs"/>
              </a:rPr>
              <a:t>, por </a:t>
            </a:r>
            <a:r>
              <a:rPr lang="pt-BR" sz="1800" baseline="0" dirty="0" err="1">
                <a:solidFill>
                  <a:schemeClr val="tx1"/>
                </a:solidFill>
                <a:effectLst/>
                <a:latin typeface="+mn-lt"/>
                <a:ea typeface="+mn-ea"/>
                <a:cs typeface="+mn-cs"/>
              </a:rPr>
              <a:t>lo</a:t>
            </a:r>
            <a:r>
              <a:rPr lang="pt-BR" sz="1800" baseline="0" dirty="0">
                <a:solidFill>
                  <a:schemeClr val="tx1"/>
                </a:solidFill>
                <a:effectLst/>
                <a:latin typeface="+mn-lt"/>
                <a:ea typeface="+mn-ea"/>
                <a:cs typeface="+mn-cs"/>
              </a:rPr>
              <a:t> que </a:t>
            </a:r>
            <a:r>
              <a:rPr lang="pt-BR" sz="1800" baseline="0" dirty="0" err="1">
                <a:solidFill>
                  <a:schemeClr val="tx1"/>
                </a:solidFill>
                <a:effectLst/>
                <a:latin typeface="+mn-lt"/>
                <a:ea typeface="+mn-ea"/>
                <a:cs typeface="+mn-cs"/>
              </a:rPr>
              <a:t>el</a:t>
            </a:r>
            <a:r>
              <a:rPr lang="pt-BR" sz="1800" baseline="0" dirty="0">
                <a:solidFill>
                  <a:schemeClr val="tx1"/>
                </a:solidFill>
                <a:effectLst/>
                <a:latin typeface="+mn-lt"/>
                <a:ea typeface="+mn-ea"/>
                <a:cs typeface="+mn-cs"/>
              </a:rPr>
              <a:t> FI de </a:t>
            </a:r>
            <a:r>
              <a:rPr lang="pt-BR" sz="1800" b="1" baseline="0" dirty="0">
                <a:solidFill>
                  <a:schemeClr val="tx1"/>
                </a:solidFill>
                <a:effectLst/>
                <a:latin typeface="+mn-lt"/>
                <a:ea typeface="+mn-ea"/>
                <a:cs typeface="+mn-cs"/>
              </a:rPr>
              <a:t>SciELO</a:t>
            </a:r>
            <a:r>
              <a:rPr lang="pt-BR" sz="1800" baseline="0" dirty="0">
                <a:solidFill>
                  <a:schemeClr val="tx1"/>
                </a:solidFill>
                <a:effectLst/>
                <a:latin typeface="+mn-lt"/>
                <a:ea typeface="+mn-ea"/>
                <a:cs typeface="+mn-cs"/>
              </a:rPr>
              <a:t> representa </a:t>
            </a:r>
            <a:r>
              <a:rPr lang="pt-BR" sz="1800" baseline="0" dirty="0" err="1">
                <a:solidFill>
                  <a:schemeClr val="tx1"/>
                </a:solidFill>
                <a:effectLst/>
                <a:latin typeface="+mn-lt"/>
                <a:ea typeface="+mn-ea"/>
                <a:cs typeface="+mn-cs"/>
              </a:rPr>
              <a:t>un</a:t>
            </a:r>
            <a:r>
              <a:rPr lang="pt-BR" sz="1800" baseline="0" dirty="0">
                <a:solidFill>
                  <a:schemeClr val="tx1"/>
                </a:solidFill>
                <a:effectLst/>
                <a:latin typeface="+mn-lt"/>
                <a:ea typeface="+mn-ea"/>
                <a:cs typeface="+mn-cs"/>
              </a:rPr>
              <a:t> </a:t>
            </a:r>
            <a:r>
              <a:rPr lang="pt-BR" sz="1800" baseline="0" dirty="0" smtClean="0">
                <a:solidFill>
                  <a:schemeClr val="tx1"/>
                </a:solidFill>
                <a:effectLst/>
                <a:latin typeface="+mn-lt"/>
                <a:ea typeface="+mn-ea"/>
                <a:cs typeface="+mn-cs"/>
              </a:rPr>
              <a:t>FI </a:t>
            </a:r>
            <a:r>
              <a:rPr lang="pt-BR" sz="1800" baseline="0" dirty="0">
                <a:solidFill>
                  <a:schemeClr val="tx1"/>
                </a:solidFill>
                <a:effectLst/>
                <a:latin typeface="+mn-lt"/>
                <a:ea typeface="+mn-ea"/>
                <a:cs typeface="+mn-cs"/>
              </a:rPr>
              <a:t>regional. </a:t>
            </a:r>
          </a:p>
        </p:txBody>
      </p:sp>
      <p:pic>
        <p:nvPicPr>
          <p:cNvPr id="89092" name="Picture 4"/>
          <p:cNvPicPr>
            <a:picLocks noChangeAspect="1" noChangeArrowheads="1"/>
          </p:cNvPicPr>
          <p:nvPr/>
        </p:nvPicPr>
        <p:blipFill>
          <a:blip r:embed="rId3" cstate="print"/>
          <a:srcRect/>
          <a:stretch>
            <a:fillRect/>
          </a:stretch>
        </p:blipFill>
        <p:spPr bwMode="auto">
          <a:xfrm>
            <a:off x="656473" y="696079"/>
            <a:ext cx="6772275" cy="1038225"/>
          </a:xfrm>
          <a:prstGeom prst="rect">
            <a:avLst/>
          </a:prstGeom>
          <a:noFill/>
          <a:ln w="9525">
            <a:noFill/>
            <a:miter lim="800000"/>
            <a:headEnd/>
            <a:tailEnd/>
          </a:ln>
        </p:spPr>
      </p:pic>
      <p:sp>
        <p:nvSpPr>
          <p:cNvPr id="6" name="CuadroTexto 4"/>
          <p:cNvSpPr txBox="1"/>
          <p:nvPr/>
        </p:nvSpPr>
        <p:spPr>
          <a:xfrm>
            <a:off x="6864140" y="2984351"/>
            <a:ext cx="4990495" cy="1026716"/>
          </a:xfrm>
          <a:prstGeom prst="rect">
            <a:avLst/>
          </a:prstGeom>
          <a:solidFill>
            <a:schemeClr val="lt1"/>
          </a:solidFill>
          <a:ln w="9525" cmpd="sng">
            <a:noFill/>
          </a:ln>
          <a:effectLst/>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marL="0" marR="0" indent="0" algn="l" defTabSz="914400" eaLnBrk="1" fontAlgn="auto" latinLnBrk="0" hangingPunct="1">
              <a:lnSpc>
                <a:spcPct val="100000"/>
              </a:lnSpc>
              <a:spcBef>
                <a:spcPts val="0"/>
              </a:spcBef>
              <a:spcAft>
                <a:spcPts val="0"/>
              </a:spcAft>
              <a:buClrTx/>
              <a:buSzTx/>
              <a:buFontTx/>
              <a:buNone/>
              <a:tabLst/>
              <a:defRPr/>
            </a:pPr>
            <a:r>
              <a:rPr lang="pt-BR" sz="1800" dirty="0" smtClean="0">
                <a:solidFill>
                  <a:schemeClr val="dk1"/>
                </a:solidFill>
                <a:effectLst/>
                <a:latin typeface="+mn-lt"/>
                <a:ea typeface="+mn-ea"/>
                <a:cs typeface="+mn-cs"/>
              </a:rPr>
              <a:t>Registra</a:t>
            </a:r>
            <a:r>
              <a:rPr lang="pt-BR" sz="1800" baseline="0" dirty="0" smtClean="0">
                <a:solidFill>
                  <a:schemeClr val="dk1"/>
                </a:solidFill>
                <a:effectLst/>
                <a:latin typeface="+mn-lt"/>
                <a:ea typeface="+mn-ea"/>
                <a:cs typeface="+mn-cs"/>
              </a:rPr>
              <a:t> </a:t>
            </a:r>
            <a:r>
              <a:rPr lang="pt-BR" sz="1800" baseline="0" dirty="0" err="1">
                <a:solidFill>
                  <a:schemeClr val="dk1"/>
                </a:solidFill>
                <a:effectLst/>
                <a:latin typeface="+mn-lt"/>
                <a:ea typeface="+mn-ea"/>
                <a:cs typeface="+mn-cs"/>
              </a:rPr>
              <a:t>la</a:t>
            </a:r>
            <a:r>
              <a:rPr lang="pt-BR" sz="1800" baseline="0" dirty="0">
                <a:solidFill>
                  <a:schemeClr val="dk1"/>
                </a:solidFill>
                <a:effectLst/>
                <a:latin typeface="+mn-lt"/>
                <a:ea typeface="+mn-ea"/>
                <a:cs typeface="+mn-cs"/>
              </a:rPr>
              <a:t> </a:t>
            </a:r>
            <a:r>
              <a:rPr lang="pt-BR" sz="1800" baseline="0" dirty="0" err="1">
                <a:solidFill>
                  <a:schemeClr val="dk1"/>
                </a:solidFill>
                <a:effectLst/>
                <a:latin typeface="+mn-lt"/>
                <a:ea typeface="+mn-ea"/>
                <a:cs typeface="+mn-cs"/>
              </a:rPr>
              <a:t>evolución</a:t>
            </a:r>
            <a:r>
              <a:rPr lang="pt-BR" sz="1800" baseline="0" dirty="0">
                <a:solidFill>
                  <a:schemeClr val="dk1"/>
                </a:solidFill>
                <a:effectLst/>
                <a:latin typeface="+mn-lt"/>
                <a:ea typeface="+mn-ea"/>
                <a:cs typeface="+mn-cs"/>
              </a:rPr>
              <a:t> </a:t>
            </a:r>
            <a:r>
              <a:rPr lang="pt-BR" sz="1800" baseline="0" dirty="0" err="1">
                <a:solidFill>
                  <a:schemeClr val="dk1"/>
                </a:solidFill>
                <a:effectLst/>
                <a:latin typeface="+mn-lt"/>
                <a:ea typeface="+mn-ea"/>
                <a:cs typeface="+mn-cs"/>
              </a:rPr>
              <a:t>del</a:t>
            </a:r>
            <a:r>
              <a:rPr lang="pt-BR" sz="1800" baseline="0" dirty="0">
                <a:solidFill>
                  <a:schemeClr val="dk1"/>
                </a:solidFill>
                <a:effectLst/>
                <a:latin typeface="+mn-lt"/>
                <a:ea typeface="+mn-ea"/>
                <a:cs typeface="+mn-cs"/>
              </a:rPr>
              <a:t> </a:t>
            </a:r>
            <a:r>
              <a:rPr lang="pt-BR" sz="1800" baseline="0" dirty="0" err="1">
                <a:solidFill>
                  <a:schemeClr val="dk1"/>
                </a:solidFill>
                <a:effectLst/>
                <a:latin typeface="+mn-lt"/>
                <a:ea typeface="+mn-ea"/>
                <a:cs typeface="+mn-cs"/>
              </a:rPr>
              <a:t>posicionamiento</a:t>
            </a:r>
            <a:r>
              <a:rPr lang="pt-BR" sz="1800" baseline="0" dirty="0">
                <a:solidFill>
                  <a:schemeClr val="dk1"/>
                </a:solidFill>
                <a:effectLst/>
                <a:latin typeface="+mn-lt"/>
                <a:ea typeface="+mn-ea"/>
                <a:cs typeface="+mn-cs"/>
              </a:rPr>
              <a:t> </a:t>
            </a:r>
            <a:r>
              <a:rPr lang="pt-BR" sz="1800" baseline="0" dirty="0" smtClean="0">
                <a:solidFill>
                  <a:schemeClr val="dk1"/>
                </a:solidFill>
                <a:effectLst/>
                <a:latin typeface="+mn-lt"/>
                <a:ea typeface="+mn-ea"/>
                <a:cs typeface="+mn-cs"/>
              </a:rPr>
              <a:t>de </a:t>
            </a:r>
            <a:r>
              <a:rPr lang="pt-BR" sz="1800" baseline="0" dirty="0" err="1" smtClean="0">
                <a:solidFill>
                  <a:schemeClr val="dk1"/>
                </a:solidFill>
                <a:effectLst/>
                <a:latin typeface="+mn-lt"/>
                <a:ea typeface="+mn-ea"/>
                <a:cs typeface="+mn-cs"/>
              </a:rPr>
              <a:t>la</a:t>
            </a:r>
            <a:r>
              <a:rPr lang="pt-BR" sz="1800" baseline="0" dirty="0" smtClean="0">
                <a:solidFill>
                  <a:schemeClr val="dk1"/>
                </a:solidFill>
                <a:effectLst/>
                <a:latin typeface="+mn-lt"/>
                <a:ea typeface="+mn-ea"/>
                <a:cs typeface="+mn-cs"/>
              </a:rPr>
              <a:t> revista</a:t>
            </a:r>
            <a:r>
              <a:rPr lang="pt-BR" sz="1800" dirty="0" smtClean="0">
                <a:solidFill>
                  <a:schemeClr val="dk1"/>
                </a:solidFill>
                <a:effectLst/>
                <a:latin typeface="+mn-lt"/>
                <a:ea typeface="+mn-ea"/>
                <a:cs typeface="+mn-cs"/>
              </a:rPr>
              <a:t> </a:t>
            </a:r>
            <a:r>
              <a:rPr lang="pt-BR" sz="1800" b="0" baseline="0" dirty="0" err="1" smtClean="0">
                <a:solidFill>
                  <a:schemeClr val="dk1"/>
                </a:solidFill>
                <a:latin typeface="+mn-lt"/>
                <a:ea typeface="+mn-ea"/>
                <a:cs typeface="+mn-cs"/>
              </a:rPr>
              <a:t>según</a:t>
            </a:r>
            <a:r>
              <a:rPr lang="pt-BR" sz="1800" b="0" baseline="0" dirty="0" smtClean="0">
                <a:solidFill>
                  <a:schemeClr val="dk1"/>
                </a:solidFill>
                <a:latin typeface="+mn-lt"/>
                <a:ea typeface="+mn-ea"/>
                <a:cs typeface="+mn-cs"/>
              </a:rPr>
              <a:t> </a:t>
            </a:r>
            <a:r>
              <a:rPr lang="pt-BR" sz="1800" b="0" baseline="0" dirty="0" err="1">
                <a:solidFill>
                  <a:schemeClr val="dk1"/>
                </a:solidFill>
                <a:latin typeface="+mn-lt"/>
                <a:ea typeface="+mn-ea"/>
                <a:cs typeface="+mn-cs"/>
              </a:rPr>
              <a:t>el</a:t>
            </a:r>
            <a:r>
              <a:rPr lang="pt-BR" sz="1800" b="0" baseline="0" dirty="0">
                <a:solidFill>
                  <a:schemeClr val="dk1"/>
                </a:solidFill>
                <a:latin typeface="+mn-lt"/>
                <a:ea typeface="+mn-ea"/>
                <a:cs typeface="+mn-cs"/>
              </a:rPr>
              <a:t> FI </a:t>
            </a:r>
            <a:r>
              <a:rPr lang="pt-BR" sz="1800" baseline="0" dirty="0" err="1">
                <a:solidFill>
                  <a:schemeClr val="dk1"/>
                </a:solidFill>
                <a:effectLst/>
                <a:latin typeface="+mn-lt"/>
                <a:ea typeface="+mn-ea"/>
                <a:cs typeface="+mn-cs"/>
              </a:rPr>
              <a:t>en</a:t>
            </a:r>
            <a:r>
              <a:rPr lang="pt-BR" sz="1800" baseline="0" dirty="0">
                <a:solidFill>
                  <a:schemeClr val="dk1"/>
                </a:solidFill>
                <a:effectLst/>
                <a:latin typeface="+mn-lt"/>
                <a:ea typeface="+mn-ea"/>
                <a:cs typeface="+mn-cs"/>
              </a:rPr>
              <a:t> </a:t>
            </a:r>
            <a:r>
              <a:rPr lang="pt-BR" sz="1800" b="1" baseline="0" dirty="0">
                <a:solidFill>
                  <a:schemeClr val="dk1"/>
                </a:solidFill>
                <a:effectLst/>
                <a:latin typeface="+mn-lt"/>
                <a:ea typeface="+mn-ea"/>
                <a:cs typeface="+mn-cs"/>
              </a:rPr>
              <a:t>SciELO</a:t>
            </a:r>
            <a:r>
              <a:rPr lang="pt-BR" sz="1800" baseline="0" dirty="0">
                <a:solidFill>
                  <a:schemeClr val="dk1"/>
                </a:solidFill>
                <a:effectLst/>
                <a:latin typeface="+mn-lt"/>
                <a:ea typeface="+mn-ea"/>
                <a:cs typeface="+mn-cs"/>
              </a:rPr>
              <a:t> </a:t>
            </a:r>
            <a:r>
              <a:rPr lang="pt-BR" sz="1800" baseline="0" dirty="0" smtClean="0">
                <a:solidFill>
                  <a:schemeClr val="dk1"/>
                </a:solidFill>
                <a:effectLst/>
                <a:latin typeface="+mn-lt"/>
                <a:ea typeface="+mn-ea"/>
                <a:cs typeface="+mn-cs"/>
              </a:rPr>
              <a:t>dentro </a:t>
            </a:r>
            <a:r>
              <a:rPr lang="pt-BR" sz="1800" baseline="0" dirty="0" err="1">
                <a:solidFill>
                  <a:schemeClr val="dk1"/>
                </a:solidFill>
                <a:effectLst/>
                <a:latin typeface="+mn-lt"/>
                <a:ea typeface="+mn-ea"/>
                <a:cs typeface="+mn-cs"/>
              </a:rPr>
              <a:t>del</a:t>
            </a:r>
            <a:r>
              <a:rPr lang="pt-BR" sz="1800" baseline="0" dirty="0">
                <a:solidFill>
                  <a:schemeClr val="dk1"/>
                </a:solidFill>
                <a:effectLst/>
                <a:latin typeface="+mn-lt"/>
                <a:ea typeface="+mn-ea"/>
                <a:cs typeface="+mn-cs"/>
              </a:rPr>
              <a:t> conjunto de revistas que </a:t>
            </a:r>
            <a:r>
              <a:rPr lang="pt-BR" sz="1800" baseline="0" dirty="0" err="1">
                <a:solidFill>
                  <a:schemeClr val="dk1"/>
                </a:solidFill>
                <a:effectLst/>
                <a:latin typeface="+mn-lt"/>
                <a:ea typeface="+mn-ea"/>
                <a:cs typeface="+mn-cs"/>
              </a:rPr>
              <a:t>forman</a:t>
            </a:r>
            <a:r>
              <a:rPr lang="pt-BR" sz="1800" baseline="0" dirty="0">
                <a:solidFill>
                  <a:schemeClr val="dk1"/>
                </a:solidFill>
                <a:effectLst/>
                <a:latin typeface="+mn-lt"/>
                <a:ea typeface="+mn-ea"/>
                <a:cs typeface="+mn-cs"/>
              </a:rPr>
              <a:t> parte de </a:t>
            </a:r>
            <a:r>
              <a:rPr lang="pt-BR" sz="1800" baseline="0" dirty="0" err="1" smtClean="0">
                <a:solidFill>
                  <a:schemeClr val="dk1"/>
                </a:solidFill>
                <a:effectLst/>
                <a:latin typeface="+mn-lt"/>
                <a:ea typeface="+mn-ea"/>
                <a:cs typeface="+mn-cs"/>
              </a:rPr>
              <a:t>su</a:t>
            </a:r>
            <a:r>
              <a:rPr lang="pt-BR" sz="1800" baseline="0" dirty="0" smtClean="0">
                <a:solidFill>
                  <a:schemeClr val="dk1"/>
                </a:solidFill>
                <a:effectLst/>
                <a:latin typeface="+mn-lt"/>
                <a:ea typeface="+mn-ea"/>
                <a:cs typeface="+mn-cs"/>
              </a:rPr>
              <a:t> área. </a:t>
            </a:r>
          </a:p>
          <a:p>
            <a:pPr marL="0" marR="0" indent="0" algn="l" defTabSz="914400" eaLnBrk="1" fontAlgn="auto" latinLnBrk="0" hangingPunct="1">
              <a:lnSpc>
                <a:spcPct val="100000"/>
              </a:lnSpc>
              <a:spcBef>
                <a:spcPts val="0"/>
              </a:spcBef>
              <a:spcAft>
                <a:spcPts val="0"/>
              </a:spcAft>
              <a:buClrTx/>
              <a:buSzTx/>
              <a:buFontTx/>
              <a:buNone/>
              <a:tabLst/>
              <a:defRPr/>
            </a:pPr>
            <a:endParaRPr lang="pt-BR" sz="18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9090"/>
                                        </p:tgtEl>
                                        <p:attrNameLst>
                                          <p:attrName>style.visibility</p:attrName>
                                        </p:attrNameLst>
                                      </p:cBhvr>
                                      <p:to>
                                        <p:strVal val="visible"/>
                                      </p:to>
                                    </p:set>
                                    <p:anim calcmode="lin" valueType="num">
                                      <p:cBhvr additive="base">
                                        <p:cTn id="7" dur="500" fill="hold"/>
                                        <p:tgtEl>
                                          <p:spTgt spid="89090"/>
                                        </p:tgtEl>
                                        <p:attrNameLst>
                                          <p:attrName>ppt_x</p:attrName>
                                        </p:attrNameLst>
                                      </p:cBhvr>
                                      <p:tavLst>
                                        <p:tav tm="0">
                                          <p:val>
                                            <p:strVal val="#ppt_x"/>
                                          </p:val>
                                        </p:tav>
                                        <p:tav tm="100000">
                                          <p:val>
                                            <p:strVal val="#ppt_x"/>
                                          </p:val>
                                        </p:tav>
                                      </p:tavLst>
                                    </p:anim>
                                    <p:anim calcmode="lin" valueType="num">
                                      <p:cBhvr additive="base">
                                        <p:cTn id="8" dur="500" fill="hold"/>
                                        <p:tgtEl>
                                          <p:spTgt spid="8909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55"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p:cTn id="21" dur="1000" fill="hold"/>
                                        <p:tgtEl>
                                          <p:spTgt spid="8"/>
                                        </p:tgtEl>
                                        <p:attrNameLst>
                                          <p:attrName>ppt_w</p:attrName>
                                        </p:attrNameLst>
                                      </p:cBhvr>
                                      <p:tavLst>
                                        <p:tav tm="0">
                                          <p:val>
                                            <p:strVal val="#ppt_w*0.70"/>
                                          </p:val>
                                        </p:tav>
                                        <p:tav tm="100000">
                                          <p:val>
                                            <p:strVal val="#ppt_w"/>
                                          </p:val>
                                        </p:tav>
                                      </p:tavLst>
                                    </p:anim>
                                    <p:anim calcmode="lin" valueType="num">
                                      <p:cBhvr>
                                        <p:cTn id="22" dur="1000" fill="hold"/>
                                        <p:tgtEl>
                                          <p:spTgt spid="8"/>
                                        </p:tgtEl>
                                        <p:attrNameLst>
                                          <p:attrName>ppt_h</p:attrName>
                                        </p:attrNameLst>
                                      </p:cBhvr>
                                      <p:tavLst>
                                        <p:tav tm="0">
                                          <p:val>
                                            <p:strVal val="#ppt_h"/>
                                          </p:val>
                                        </p:tav>
                                        <p:tav tm="100000">
                                          <p:val>
                                            <p:strVal val="#ppt_h"/>
                                          </p:val>
                                        </p:tav>
                                      </p:tavLst>
                                    </p:anim>
                                    <p:animEffect transition="in" filter="fade">
                                      <p:cBhvr>
                                        <p:cTn id="23"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5" grpId="0"/>
      <p:bldP spid="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0" y="0"/>
            <a:ext cx="12192000" cy="685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3" name="Picture 2" descr="http://satori.geociencias.unam.mx/imagenes/portadas/20-3_grande.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06657" y="332364"/>
            <a:ext cx="1927574" cy="2891363"/>
          </a:xfrm>
          <a:prstGeom prst="rect">
            <a:avLst/>
          </a:prstGeom>
          <a:noFill/>
          <a:ln>
            <a:solidFill>
              <a:schemeClr val="tx1">
                <a:lumMod val="65000"/>
                <a:lumOff val="35000"/>
              </a:schemeClr>
            </a:solidFill>
          </a:ln>
          <a:extLst>
            <a:ext uri="{909E8E84-426E-40DD-AFC4-6F175D3DCCD1}">
              <a14:hiddenFill xmlns:a14="http://schemas.microsoft.com/office/drawing/2010/main" xmlns="">
                <a:solidFill>
                  <a:srgbClr val="FFFFFF"/>
                </a:solidFill>
              </a14:hiddenFill>
            </a:ext>
          </a:extLst>
        </p:spPr>
      </p:pic>
      <p:pic>
        <p:nvPicPr>
          <p:cNvPr id="134146" name="Picture 2"/>
          <p:cNvPicPr>
            <a:picLocks noChangeAspect="1" noChangeArrowheads="1"/>
          </p:cNvPicPr>
          <p:nvPr/>
        </p:nvPicPr>
        <p:blipFill>
          <a:blip r:embed="rId3" cstate="print"/>
          <a:srcRect/>
          <a:stretch>
            <a:fillRect/>
          </a:stretch>
        </p:blipFill>
        <p:spPr bwMode="auto">
          <a:xfrm>
            <a:off x="3040128" y="924994"/>
            <a:ext cx="8206794" cy="4692034"/>
          </a:xfrm>
          <a:prstGeom prst="rect">
            <a:avLst/>
          </a:prstGeom>
          <a:noFill/>
          <a:ln w="9525">
            <a:noFill/>
            <a:miter lim="800000"/>
            <a:headEnd/>
            <a:tailEnd/>
          </a:ln>
        </p:spPr>
      </p:pic>
    </p:spTree>
    <p:extLst>
      <p:ext uri="{BB962C8B-B14F-4D97-AF65-F5344CB8AC3E}">
        <p14:creationId xmlns:p14="http://schemas.microsoft.com/office/powerpoint/2010/main" xmlns="" val="224749659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0" y="0"/>
            <a:ext cx="12192000" cy="685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3" name="Picture 2" descr="http://satori.geociencias.unam.mx/imagenes/portadas/20-3_grande.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06657" y="332364"/>
            <a:ext cx="1927574" cy="2891363"/>
          </a:xfrm>
          <a:prstGeom prst="rect">
            <a:avLst/>
          </a:prstGeom>
          <a:noFill/>
          <a:ln>
            <a:solidFill>
              <a:schemeClr val="tx1">
                <a:lumMod val="65000"/>
                <a:lumOff val="35000"/>
              </a:schemeClr>
            </a:solidFill>
          </a:ln>
          <a:extLst>
            <a:ext uri="{909E8E84-426E-40DD-AFC4-6F175D3DCCD1}">
              <a14:hiddenFill xmlns:a14="http://schemas.microsoft.com/office/drawing/2010/main" xmlns="">
                <a:solidFill>
                  <a:srgbClr val="FFFFFF"/>
                </a:solidFill>
              </a14:hiddenFill>
            </a:ext>
          </a:extLst>
        </p:spPr>
      </p:pic>
      <p:pic>
        <p:nvPicPr>
          <p:cNvPr id="135170" name="Picture 2"/>
          <p:cNvPicPr>
            <a:picLocks noChangeAspect="1" noChangeArrowheads="1"/>
          </p:cNvPicPr>
          <p:nvPr/>
        </p:nvPicPr>
        <p:blipFill>
          <a:blip r:embed="rId3" cstate="print"/>
          <a:srcRect/>
          <a:stretch>
            <a:fillRect/>
          </a:stretch>
        </p:blipFill>
        <p:spPr bwMode="auto">
          <a:xfrm>
            <a:off x="3464183" y="914931"/>
            <a:ext cx="7444579" cy="4534147"/>
          </a:xfrm>
          <a:prstGeom prst="rect">
            <a:avLst/>
          </a:prstGeom>
          <a:noFill/>
          <a:ln w="9525">
            <a:noFill/>
            <a:miter lim="800000"/>
            <a:headEnd/>
            <a:tailEnd/>
          </a:ln>
        </p:spPr>
      </p:pic>
    </p:spTree>
    <p:extLst>
      <p:ext uri="{BB962C8B-B14F-4D97-AF65-F5344CB8AC3E}">
        <p14:creationId xmlns:p14="http://schemas.microsoft.com/office/powerpoint/2010/main" xmlns="" val="224749659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0" y="0"/>
            <a:ext cx="12192000" cy="685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3" name="Picture 2" descr="http://satori.geociencias.unam.mx/imagenes/portadas/20-3_grande.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06657" y="332364"/>
            <a:ext cx="1927574" cy="2891363"/>
          </a:xfrm>
          <a:prstGeom prst="rect">
            <a:avLst/>
          </a:prstGeom>
          <a:noFill/>
          <a:ln>
            <a:solidFill>
              <a:schemeClr val="tx1">
                <a:lumMod val="65000"/>
                <a:lumOff val="35000"/>
              </a:schemeClr>
            </a:solidFill>
          </a:ln>
          <a:extLst>
            <a:ext uri="{909E8E84-426E-40DD-AFC4-6F175D3DCCD1}">
              <a14:hiddenFill xmlns:a14="http://schemas.microsoft.com/office/drawing/2010/main" xmlns="">
                <a:solidFill>
                  <a:srgbClr val="FFFFFF"/>
                </a:solidFill>
              </a14:hiddenFill>
            </a:ext>
          </a:extLst>
        </p:spPr>
      </p:pic>
      <p:pic>
        <p:nvPicPr>
          <p:cNvPr id="136194" name="Picture 2"/>
          <p:cNvPicPr>
            <a:picLocks noChangeAspect="1" noChangeArrowheads="1"/>
          </p:cNvPicPr>
          <p:nvPr/>
        </p:nvPicPr>
        <p:blipFill>
          <a:blip r:embed="rId3" cstate="print"/>
          <a:srcRect/>
          <a:stretch>
            <a:fillRect/>
          </a:stretch>
        </p:blipFill>
        <p:spPr bwMode="auto">
          <a:xfrm>
            <a:off x="2763320" y="2109496"/>
            <a:ext cx="7934325" cy="3124200"/>
          </a:xfrm>
          <a:prstGeom prst="rect">
            <a:avLst/>
          </a:prstGeom>
          <a:noFill/>
          <a:ln w="9525">
            <a:noFill/>
            <a:miter lim="800000"/>
            <a:headEnd/>
            <a:tailEnd/>
          </a:ln>
        </p:spPr>
      </p:pic>
    </p:spTree>
    <p:extLst>
      <p:ext uri="{BB962C8B-B14F-4D97-AF65-F5344CB8AC3E}">
        <p14:creationId xmlns:p14="http://schemas.microsoft.com/office/powerpoint/2010/main" xmlns="" val="224749659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0" y="0"/>
            <a:ext cx="12192000" cy="685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3" name="Picture 2" descr="http://satori.geociencias.unam.mx/imagenes/portadas/20-3_grande.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06657" y="332364"/>
            <a:ext cx="1927574" cy="2891363"/>
          </a:xfrm>
          <a:prstGeom prst="rect">
            <a:avLst/>
          </a:prstGeom>
          <a:noFill/>
          <a:ln>
            <a:solidFill>
              <a:schemeClr val="tx1">
                <a:lumMod val="65000"/>
                <a:lumOff val="35000"/>
              </a:schemeClr>
            </a:solidFill>
          </a:ln>
          <a:extLst>
            <a:ext uri="{909E8E84-426E-40DD-AFC4-6F175D3DCCD1}">
              <a14:hiddenFill xmlns:a14="http://schemas.microsoft.com/office/drawing/2010/main" xmlns="">
                <a:solidFill>
                  <a:srgbClr val="FFFFFF"/>
                </a:solidFill>
              </a14:hiddenFill>
            </a:ext>
          </a:extLst>
        </p:spPr>
      </p:pic>
      <p:pic>
        <p:nvPicPr>
          <p:cNvPr id="137218" name="Picture 2"/>
          <p:cNvPicPr>
            <a:picLocks noChangeAspect="1" noChangeArrowheads="1"/>
          </p:cNvPicPr>
          <p:nvPr/>
        </p:nvPicPr>
        <p:blipFill>
          <a:blip r:embed="rId3" cstate="print"/>
          <a:srcRect/>
          <a:stretch>
            <a:fillRect/>
          </a:stretch>
        </p:blipFill>
        <p:spPr bwMode="auto">
          <a:xfrm>
            <a:off x="3358535" y="518127"/>
            <a:ext cx="7521751" cy="5677399"/>
          </a:xfrm>
          <a:prstGeom prst="rect">
            <a:avLst/>
          </a:prstGeom>
          <a:noFill/>
          <a:ln w="9525">
            <a:noFill/>
            <a:miter lim="800000"/>
            <a:headEnd/>
            <a:tailEnd/>
          </a:ln>
        </p:spPr>
      </p:pic>
    </p:spTree>
    <p:extLst>
      <p:ext uri="{BB962C8B-B14F-4D97-AF65-F5344CB8AC3E}">
        <p14:creationId xmlns:p14="http://schemas.microsoft.com/office/powerpoint/2010/main" xmlns="" val="224749659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0" y="0"/>
            <a:ext cx="12192000" cy="685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3" name="Picture 2" descr="http://satori.geociencias.unam.mx/imagenes/portadas/20-3_grande.jp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306657" y="332364"/>
            <a:ext cx="1927574" cy="2891363"/>
          </a:xfrm>
          <a:prstGeom prst="rect">
            <a:avLst/>
          </a:prstGeom>
          <a:noFill/>
          <a:ln>
            <a:solidFill>
              <a:schemeClr val="tx1">
                <a:lumMod val="65000"/>
                <a:lumOff val="35000"/>
              </a:schemeClr>
            </a:solidFill>
          </a:ln>
          <a:extLst>
            <a:ext uri="{909E8E84-426E-40DD-AFC4-6F175D3DCCD1}">
              <a14:hiddenFill xmlns:a14="http://schemas.microsoft.com/office/drawing/2010/main" xmlns="">
                <a:solidFill>
                  <a:srgbClr val="FFFFFF"/>
                </a:solidFill>
              </a14:hiddenFill>
            </a:ext>
          </a:extLst>
        </p:spPr>
      </p:pic>
      <p:pic>
        <p:nvPicPr>
          <p:cNvPr id="138242" name="Picture 2"/>
          <p:cNvPicPr>
            <a:picLocks noChangeAspect="1" noChangeArrowheads="1"/>
          </p:cNvPicPr>
          <p:nvPr/>
        </p:nvPicPr>
        <p:blipFill>
          <a:blip r:embed="rId3" cstate="print"/>
          <a:srcRect/>
          <a:stretch>
            <a:fillRect/>
          </a:stretch>
        </p:blipFill>
        <p:spPr bwMode="auto">
          <a:xfrm>
            <a:off x="3182710" y="605811"/>
            <a:ext cx="7485915" cy="1111022"/>
          </a:xfrm>
          <a:prstGeom prst="rect">
            <a:avLst/>
          </a:prstGeom>
          <a:noFill/>
          <a:ln w="9525">
            <a:noFill/>
            <a:miter lim="800000"/>
            <a:headEnd/>
            <a:tailEnd/>
          </a:ln>
        </p:spPr>
      </p:pic>
      <p:pic>
        <p:nvPicPr>
          <p:cNvPr id="138243" name="Picture 3"/>
          <p:cNvPicPr>
            <a:picLocks noChangeAspect="1" noChangeArrowheads="1"/>
          </p:cNvPicPr>
          <p:nvPr/>
        </p:nvPicPr>
        <p:blipFill>
          <a:blip r:embed="rId4" cstate="print"/>
          <a:srcRect/>
          <a:stretch>
            <a:fillRect/>
          </a:stretch>
        </p:blipFill>
        <p:spPr bwMode="auto">
          <a:xfrm>
            <a:off x="3528331" y="1938052"/>
            <a:ext cx="5951571" cy="4663544"/>
          </a:xfrm>
          <a:prstGeom prst="rect">
            <a:avLst/>
          </a:prstGeom>
          <a:noFill/>
          <a:ln w="9525">
            <a:noFill/>
            <a:miter lim="800000"/>
            <a:headEnd/>
            <a:tailEnd/>
          </a:ln>
        </p:spPr>
      </p:pic>
    </p:spTree>
    <p:extLst>
      <p:ext uri="{BB962C8B-B14F-4D97-AF65-F5344CB8AC3E}">
        <p14:creationId xmlns:p14="http://schemas.microsoft.com/office/powerpoint/2010/main" xmlns="" val="224749659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0" y="0"/>
            <a:ext cx="12192000" cy="685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140290" name="Picture 2" descr="http://www.latindex.org/fotRev/1070.jpg"/>
          <p:cNvPicPr>
            <a:picLocks noChangeAspect="1" noChangeArrowheads="1"/>
          </p:cNvPicPr>
          <p:nvPr/>
        </p:nvPicPr>
        <p:blipFill>
          <a:blip r:embed="rId2" cstate="print"/>
          <a:srcRect/>
          <a:stretch>
            <a:fillRect/>
          </a:stretch>
        </p:blipFill>
        <p:spPr bwMode="auto">
          <a:xfrm>
            <a:off x="304864" y="278363"/>
            <a:ext cx="1428750" cy="2066925"/>
          </a:xfrm>
          <a:prstGeom prst="rect">
            <a:avLst/>
          </a:prstGeom>
          <a:noFill/>
          <a:ln>
            <a:solidFill>
              <a:schemeClr val="tx1">
                <a:lumMod val="65000"/>
                <a:lumOff val="35000"/>
              </a:schemeClr>
            </a:solidFill>
          </a:ln>
        </p:spPr>
      </p:pic>
      <p:pic>
        <p:nvPicPr>
          <p:cNvPr id="176130" name="Picture 2"/>
          <p:cNvPicPr>
            <a:picLocks noChangeAspect="1" noChangeArrowheads="1"/>
          </p:cNvPicPr>
          <p:nvPr/>
        </p:nvPicPr>
        <p:blipFill>
          <a:blip r:embed="rId3" cstate="print"/>
          <a:srcRect/>
          <a:stretch>
            <a:fillRect/>
          </a:stretch>
        </p:blipFill>
        <p:spPr bwMode="auto">
          <a:xfrm>
            <a:off x="2432158" y="1138335"/>
            <a:ext cx="8416687" cy="4254759"/>
          </a:xfrm>
          <a:prstGeom prst="rect">
            <a:avLst/>
          </a:prstGeom>
          <a:noFill/>
          <a:ln w="9525">
            <a:noFill/>
            <a:miter lim="800000"/>
            <a:headEnd/>
            <a:tailEnd/>
          </a:ln>
        </p:spPr>
      </p:pic>
    </p:spTree>
    <p:extLst>
      <p:ext uri="{BB962C8B-B14F-4D97-AF65-F5344CB8AC3E}">
        <p14:creationId xmlns:p14="http://schemas.microsoft.com/office/powerpoint/2010/main" xmlns="" val="224749659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0" y="0"/>
            <a:ext cx="12192000" cy="685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140290" name="Picture 2" descr="http://www.latindex.org/fotRev/1070.jpg"/>
          <p:cNvPicPr>
            <a:picLocks noChangeAspect="1" noChangeArrowheads="1"/>
          </p:cNvPicPr>
          <p:nvPr/>
        </p:nvPicPr>
        <p:blipFill>
          <a:blip r:embed="rId2" cstate="print"/>
          <a:srcRect/>
          <a:stretch>
            <a:fillRect/>
          </a:stretch>
        </p:blipFill>
        <p:spPr bwMode="auto">
          <a:xfrm>
            <a:off x="304864" y="278363"/>
            <a:ext cx="1428750" cy="2066925"/>
          </a:xfrm>
          <a:prstGeom prst="rect">
            <a:avLst/>
          </a:prstGeom>
          <a:noFill/>
          <a:ln>
            <a:solidFill>
              <a:schemeClr val="tx1">
                <a:lumMod val="65000"/>
                <a:lumOff val="35000"/>
              </a:schemeClr>
            </a:solidFill>
          </a:ln>
        </p:spPr>
      </p:pic>
      <p:pic>
        <p:nvPicPr>
          <p:cNvPr id="177154" name="Picture 2"/>
          <p:cNvPicPr>
            <a:picLocks noChangeAspect="1" noChangeArrowheads="1"/>
          </p:cNvPicPr>
          <p:nvPr/>
        </p:nvPicPr>
        <p:blipFill>
          <a:blip r:embed="rId3" cstate="print"/>
          <a:srcRect/>
          <a:stretch>
            <a:fillRect/>
          </a:stretch>
        </p:blipFill>
        <p:spPr bwMode="auto">
          <a:xfrm>
            <a:off x="2620151" y="882742"/>
            <a:ext cx="7998085" cy="4783760"/>
          </a:xfrm>
          <a:prstGeom prst="rect">
            <a:avLst/>
          </a:prstGeom>
          <a:noFill/>
          <a:ln w="9525">
            <a:noFill/>
            <a:miter lim="800000"/>
            <a:headEnd/>
            <a:tailEnd/>
          </a:ln>
        </p:spPr>
      </p:pic>
    </p:spTree>
    <p:extLst>
      <p:ext uri="{BB962C8B-B14F-4D97-AF65-F5344CB8AC3E}">
        <p14:creationId xmlns:p14="http://schemas.microsoft.com/office/powerpoint/2010/main" xmlns="" val="224749659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0" y="0"/>
            <a:ext cx="12192000" cy="685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140290" name="Picture 2" descr="http://www.latindex.org/fotRev/1070.jpg"/>
          <p:cNvPicPr>
            <a:picLocks noChangeAspect="1" noChangeArrowheads="1"/>
          </p:cNvPicPr>
          <p:nvPr/>
        </p:nvPicPr>
        <p:blipFill>
          <a:blip r:embed="rId2" cstate="print"/>
          <a:srcRect/>
          <a:stretch>
            <a:fillRect/>
          </a:stretch>
        </p:blipFill>
        <p:spPr bwMode="auto">
          <a:xfrm>
            <a:off x="304864" y="278363"/>
            <a:ext cx="1428750" cy="2066925"/>
          </a:xfrm>
          <a:prstGeom prst="rect">
            <a:avLst/>
          </a:prstGeom>
          <a:noFill/>
          <a:ln>
            <a:solidFill>
              <a:schemeClr val="tx1">
                <a:lumMod val="65000"/>
                <a:lumOff val="35000"/>
              </a:schemeClr>
            </a:solidFill>
          </a:ln>
        </p:spPr>
      </p:pic>
      <p:pic>
        <p:nvPicPr>
          <p:cNvPr id="178178" name="Picture 2"/>
          <p:cNvPicPr>
            <a:picLocks noChangeAspect="1" noChangeArrowheads="1"/>
          </p:cNvPicPr>
          <p:nvPr/>
        </p:nvPicPr>
        <p:blipFill>
          <a:blip r:embed="rId3" cstate="print"/>
          <a:srcRect/>
          <a:stretch>
            <a:fillRect/>
          </a:stretch>
        </p:blipFill>
        <p:spPr bwMode="auto">
          <a:xfrm>
            <a:off x="2113870" y="1343608"/>
            <a:ext cx="9458979" cy="3375932"/>
          </a:xfrm>
          <a:prstGeom prst="rect">
            <a:avLst/>
          </a:prstGeom>
          <a:noFill/>
          <a:ln w="9525">
            <a:noFill/>
            <a:miter lim="800000"/>
            <a:headEnd/>
            <a:tailEnd/>
          </a:ln>
        </p:spPr>
      </p:pic>
    </p:spTree>
    <p:extLst>
      <p:ext uri="{BB962C8B-B14F-4D97-AF65-F5344CB8AC3E}">
        <p14:creationId xmlns:p14="http://schemas.microsoft.com/office/powerpoint/2010/main" xmlns="" val="22474965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p:cNvSpPr txBox="1"/>
          <p:nvPr/>
        </p:nvSpPr>
        <p:spPr>
          <a:xfrm>
            <a:off x="565482" y="1241880"/>
            <a:ext cx="2033336" cy="584775"/>
          </a:xfrm>
          <a:prstGeom prst="rect">
            <a:avLst/>
          </a:prstGeom>
          <a:noFill/>
        </p:spPr>
        <p:txBody>
          <a:bodyPr wrap="square" rtlCol="0">
            <a:spAutoFit/>
          </a:bodyPr>
          <a:lstStyle/>
          <a:p>
            <a:r>
              <a:rPr lang="es-MX" sz="3200" b="1" dirty="0" smtClean="0">
                <a:solidFill>
                  <a:srgbClr val="FF0000"/>
                </a:solidFill>
                <a:effectLst>
                  <a:outerShdw blurRad="38100" dist="38100" dir="2700000" algn="tl">
                    <a:srgbClr val="000000">
                      <a:alpha val="43137"/>
                    </a:srgbClr>
                  </a:outerShdw>
                </a:effectLst>
              </a:rPr>
              <a:t>Monitoreo</a:t>
            </a:r>
            <a:endParaRPr lang="es-MX" sz="2400" b="1" dirty="0"/>
          </a:p>
        </p:txBody>
      </p:sp>
      <p:sp>
        <p:nvSpPr>
          <p:cNvPr id="4" name="CuadroTexto 3"/>
          <p:cNvSpPr txBox="1"/>
          <p:nvPr/>
        </p:nvSpPr>
        <p:spPr>
          <a:xfrm>
            <a:off x="240630" y="1195713"/>
            <a:ext cx="336885" cy="646331"/>
          </a:xfrm>
          <a:prstGeom prst="rect">
            <a:avLst/>
          </a:prstGeom>
          <a:noFill/>
        </p:spPr>
        <p:txBody>
          <a:bodyPr wrap="square" rtlCol="0">
            <a:spAutoFit/>
          </a:bodyPr>
          <a:lstStyle/>
          <a:p>
            <a:r>
              <a:rPr lang="es-MX" sz="3600" dirty="0" smtClean="0">
                <a:effectLst>
                  <a:outerShdw blurRad="38100" dist="38100" dir="2700000" algn="tl">
                    <a:srgbClr val="000000">
                      <a:alpha val="43137"/>
                    </a:srgbClr>
                  </a:outerShdw>
                </a:effectLst>
              </a:rPr>
              <a:t>●</a:t>
            </a:r>
            <a:endParaRPr lang="es-MX" sz="3600" dirty="0">
              <a:effectLst>
                <a:outerShdw blurRad="38100" dist="38100" dir="2700000" algn="tl">
                  <a:srgbClr val="000000">
                    <a:alpha val="43137"/>
                  </a:srgbClr>
                </a:outerShdw>
              </a:effectLst>
            </a:endParaRPr>
          </a:p>
        </p:txBody>
      </p:sp>
      <p:sp>
        <p:nvSpPr>
          <p:cNvPr id="5" name="CuadroTexto 4"/>
          <p:cNvSpPr txBox="1"/>
          <p:nvPr/>
        </p:nvSpPr>
        <p:spPr>
          <a:xfrm>
            <a:off x="1756610" y="1917862"/>
            <a:ext cx="9492916" cy="1569660"/>
          </a:xfrm>
          <a:prstGeom prst="rect">
            <a:avLst/>
          </a:prstGeom>
          <a:noFill/>
        </p:spPr>
        <p:txBody>
          <a:bodyPr wrap="square" rtlCol="0">
            <a:spAutoFit/>
          </a:bodyPr>
          <a:lstStyle/>
          <a:p>
            <a:r>
              <a:rPr lang="es-MX" sz="2400" b="1" dirty="0" smtClean="0"/>
              <a:t>               Bases de datos </a:t>
            </a:r>
            <a:r>
              <a:rPr lang="es-MX" sz="2400" b="1" dirty="0" err="1" smtClean="0"/>
              <a:t>bibliométricas</a:t>
            </a:r>
            <a:r>
              <a:rPr lang="es-MX" sz="2400" b="1" dirty="0" smtClean="0"/>
              <a:t>: </a:t>
            </a:r>
          </a:p>
          <a:p>
            <a:r>
              <a:rPr lang="es-MX" sz="2400" b="1" dirty="0"/>
              <a:t> </a:t>
            </a:r>
            <a:r>
              <a:rPr lang="es-MX" sz="2400" b="1" dirty="0" smtClean="0"/>
              <a:t>                                                                              </a:t>
            </a:r>
            <a:r>
              <a:rPr lang="es-MX" sz="2400" b="1" dirty="0" err="1" smtClean="0"/>
              <a:t>WoS</a:t>
            </a:r>
            <a:r>
              <a:rPr lang="es-MX" sz="2400" b="1" dirty="0" smtClean="0"/>
              <a:t> , </a:t>
            </a:r>
            <a:r>
              <a:rPr lang="es-MX" sz="2400" b="1" dirty="0" err="1" smtClean="0"/>
              <a:t>SciELO</a:t>
            </a:r>
            <a:r>
              <a:rPr lang="es-MX" sz="2400" b="1" dirty="0" smtClean="0"/>
              <a:t> </a:t>
            </a:r>
            <a:r>
              <a:rPr lang="es-MX" sz="2400" b="1" dirty="0" err="1" smtClean="0"/>
              <a:t>Citation</a:t>
            </a:r>
            <a:r>
              <a:rPr lang="es-MX" sz="2400" b="1" dirty="0" smtClean="0"/>
              <a:t> </a:t>
            </a:r>
            <a:r>
              <a:rPr lang="es-MX" sz="2400" b="1" dirty="0" err="1" smtClean="0"/>
              <a:t>Index</a:t>
            </a:r>
            <a:endParaRPr lang="es-MX" sz="2400" b="1" dirty="0" smtClean="0"/>
          </a:p>
          <a:p>
            <a:r>
              <a:rPr lang="es-MX" sz="2400" b="1" dirty="0"/>
              <a:t> </a:t>
            </a:r>
            <a:r>
              <a:rPr lang="es-MX" sz="2400" b="1" dirty="0" smtClean="0"/>
              <a:t>                                                                              </a:t>
            </a:r>
            <a:r>
              <a:rPr lang="es-MX" sz="2400" b="1" dirty="0" err="1" smtClean="0"/>
              <a:t>SciELO</a:t>
            </a:r>
            <a:endParaRPr lang="es-MX" sz="2400" b="1" dirty="0" smtClean="0"/>
          </a:p>
          <a:p>
            <a:r>
              <a:rPr lang="es-MX" sz="2400" b="1" dirty="0"/>
              <a:t> </a:t>
            </a:r>
            <a:r>
              <a:rPr lang="es-MX" sz="2400" b="1" dirty="0" smtClean="0"/>
              <a:t>                                                                              </a:t>
            </a:r>
            <a:r>
              <a:rPr lang="es-MX" sz="2400" b="1" dirty="0" err="1" smtClean="0"/>
              <a:t>Scopus</a:t>
            </a:r>
            <a:endParaRPr lang="es-MX" b="1" dirty="0"/>
          </a:p>
        </p:txBody>
      </p:sp>
      <p:sp>
        <p:nvSpPr>
          <p:cNvPr id="6" name="CuadroTexto 5"/>
          <p:cNvSpPr txBox="1"/>
          <p:nvPr/>
        </p:nvSpPr>
        <p:spPr>
          <a:xfrm>
            <a:off x="607593" y="3800124"/>
            <a:ext cx="2442410" cy="584775"/>
          </a:xfrm>
          <a:prstGeom prst="rect">
            <a:avLst/>
          </a:prstGeom>
          <a:noFill/>
        </p:spPr>
        <p:txBody>
          <a:bodyPr wrap="square" rtlCol="0">
            <a:spAutoFit/>
          </a:bodyPr>
          <a:lstStyle/>
          <a:p>
            <a:r>
              <a:rPr lang="es-MX" sz="3200" b="1" dirty="0" err="1" smtClean="0">
                <a:solidFill>
                  <a:srgbClr val="FF0000"/>
                </a:solidFill>
                <a:effectLst>
                  <a:outerShdw blurRad="38100" dist="38100" dir="2700000" algn="tl">
                    <a:srgbClr val="000000">
                      <a:alpha val="43137"/>
                    </a:srgbClr>
                  </a:outerShdw>
                </a:effectLst>
              </a:rPr>
              <a:t>Graficación</a:t>
            </a:r>
            <a:r>
              <a:rPr lang="es-MX" sz="3200" b="1" dirty="0" smtClean="0">
                <a:solidFill>
                  <a:srgbClr val="FF0000"/>
                </a:solidFill>
              </a:rPr>
              <a:t> </a:t>
            </a:r>
            <a:endParaRPr lang="es-MX" sz="2400" b="1" dirty="0"/>
          </a:p>
        </p:txBody>
      </p:sp>
      <p:sp>
        <p:nvSpPr>
          <p:cNvPr id="7" name="CuadroTexto 6"/>
          <p:cNvSpPr txBox="1"/>
          <p:nvPr/>
        </p:nvSpPr>
        <p:spPr>
          <a:xfrm>
            <a:off x="240630" y="3738568"/>
            <a:ext cx="336885" cy="646331"/>
          </a:xfrm>
          <a:prstGeom prst="rect">
            <a:avLst/>
          </a:prstGeom>
          <a:noFill/>
        </p:spPr>
        <p:txBody>
          <a:bodyPr wrap="square" rtlCol="0">
            <a:spAutoFit/>
          </a:bodyPr>
          <a:lstStyle/>
          <a:p>
            <a:r>
              <a:rPr lang="es-MX" sz="3600" dirty="0" smtClean="0">
                <a:effectLst>
                  <a:outerShdw blurRad="38100" dist="38100" dir="2700000" algn="tl">
                    <a:srgbClr val="000000">
                      <a:alpha val="43137"/>
                    </a:srgbClr>
                  </a:outerShdw>
                </a:effectLst>
              </a:rPr>
              <a:t>●</a:t>
            </a:r>
            <a:endParaRPr lang="es-MX" sz="3600" dirty="0">
              <a:effectLst>
                <a:outerShdw blurRad="38100" dist="38100" dir="2700000" algn="tl">
                  <a:srgbClr val="000000">
                    <a:alpha val="43137"/>
                  </a:srgbClr>
                </a:outerShdw>
              </a:effectLst>
            </a:endParaRPr>
          </a:p>
        </p:txBody>
      </p:sp>
      <p:sp>
        <p:nvSpPr>
          <p:cNvPr id="8" name="CuadroTexto 7"/>
          <p:cNvSpPr txBox="1"/>
          <p:nvPr/>
        </p:nvSpPr>
        <p:spPr>
          <a:xfrm>
            <a:off x="3128211" y="3900385"/>
            <a:ext cx="3080084" cy="1200329"/>
          </a:xfrm>
          <a:prstGeom prst="rect">
            <a:avLst/>
          </a:prstGeom>
          <a:noFill/>
        </p:spPr>
        <p:txBody>
          <a:bodyPr wrap="square" rtlCol="0">
            <a:spAutoFit/>
          </a:bodyPr>
          <a:lstStyle/>
          <a:p>
            <a:r>
              <a:rPr lang="es-MX" sz="2400" b="1" dirty="0" smtClean="0"/>
              <a:t>impacto nacional</a:t>
            </a:r>
          </a:p>
          <a:p>
            <a:r>
              <a:rPr lang="es-MX" sz="2400" b="1" dirty="0"/>
              <a:t> </a:t>
            </a:r>
            <a:r>
              <a:rPr lang="es-MX" sz="2400" b="1" dirty="0" smtClean="0"/>
              <a:t>               regional </a:t>
            </a:r>
          </a:p>
          <a:p>
            <a:r>
              <a:rPr lang="es-MX" sz="2400" b="1" dirty="0"/>
              <a:t> </a:t>
            </a:r>
            <a:r>
              <a:rPr lang="es-MX" sz="2400" b="1" dirty="0" smtClean="0"/>
              <a:t>               internacional</a:t>
            </a:r>
            <a:endParaRPr lang="es-MX" sz="2400" b="1" dirty="0"/>
          </a:p>
        </p:txBody>
      </p:sp>
      <p:sp>
        <p:nvSpPr>
          <p:cNvPr id="9" name="CuadroTexto 8"/>
          <p:cNvSpPr txBox="1"/>
          <p:nvPr/>
        </p:nvSpPr>
        <p:spPr>
          <a:xfrm>
            <a:off x="7459578" y="3905324"/>
            <a:ext cx="3080084" cy="1200329"/>
          </a:xfrm>
          <a:prstGeom prst="rect">
            <a:avLst/>
          </a:prstGeom>
          <a:noFill/>
        </p:spPr>
        <p:txBody>
          <a:bodyPr wrap="square" rtlCol="0">
            <a:spAutoFit/>
          </a:bodyPr>
          <a:lstStyle/>
          <a:p>
            <a:r>
              <a:rPr lang="es-MX" sz="2400" b="1" dirty="0" smtClean="0"/>
              <a:t>Revistas individuales</a:t>
            </a:r>
          </a:p>
          <a:p>
            <a:r>
              <a:rPr lang="es-MX" sz="2400" b="1" dirty="0"/>
              <a:t> </a:t>
            </a:r>
            <a:r>
              <a:rPr lang="es-MX" sz="2400" b="1" dirty="0" smtClean="0"/>
              <a:t>               </a:t>
            </a:r>
          </a:p>
          <a:p>
            <a:r>
              <a:rPr lang="es-MX" sz="2400" b="1" dirty="0" smtClean="0"/>
              <a:t>Áreas temáticas</a:t>
            </a:r>
            <a:endParaRPr lang="es-MX" sz="2400" b="1" dirty="0"/>
          </a:p>
        </p:txBody>
      </p:sp>
      <p:sp>
        <p:nvSpPr>
          <p:cNvPr id="10" name="CuadroTexto 9"/>
          <p:cNvSpPr txBox="1"/>
          <p:nvPr/>
        </p:nvSpPr>
        <p:spPr>
          <a:xfrm>
            <a:off x="565482" y="5707112"/>
            <a:ext cx="1961148" cy="584775"/>
          </a:xfrm>
          <a:prstGeom prst="rect">
            <a:avLst/>
          </a:prstGeom>
          <a:noFill/>
        </p:spPr>
        <p:txBody>
          <a:bodyPr wrap="square" rtlCol="0">
            <a:spAutoFit/>
          </a:bodyPr>
          <a:lstStyle/>
          <a:p>
            <a:r>
              <a:rPr lang="es-MX" sz="3200" b="1" dirty="0" smtClean="0">
                <a:solidFill>
                  <a:srgbClr val="FF0000"/>
                </a:solidFill>
                <a:effectLst>
                  <a:outerShdw blurRad="38100" dist="38100" dir="2700000" algn="tl">
                    <a:srgbClr val="000000">
                      <a:alpha val="43137"/>
                    </a:srgbClr>
                  </a:outerShdw>
                </a:effectLst>
              </a:rPr>
              <a:t>Reportes</a:t>
            </a:r>
            <a:endParaRPr lang="es-MX" sz="2400" b="1" dirty="0"/>
          </a:p>
        </p:txBody>
      </p:sp>
      <p:sp>
        <p:nvSpPr>
          <p:cNvPr id="11" name="CuadroTexto 10"/>
          <p:cNvSpPr txBox="1"/>
          <p:nvPr/>
        </p:nvSpPr>
        <p:spPr>
          <a:xfrm>
            <a:off x="228597" y="5665869"/>
            <a:ext cx="336885" cy="646331"/>
          </a:xfrm>
          <a:prstGeom prst="rect">
            <a:avLst/>
          </a:prstGeom>
          <a:noFill/>
        </p:spPr>
        <p:txBody>
          <a:bodyPr wrap="square" rtlCol="0">
            <a:spAutoFit/>
          </a:bodyPr>
          <a:lstStyle/>
          <a:p>
            <a:r>
              <a:rPr lang="es-MX" sz="3600" dirty="0" smtClean="0">
                <a:effectLst>
                  <a:outerShdw blurRad="38100" dist="38100" dir="2700000" algn="tl">
                    <a:srgbClr val="000000">
                      <a:alpha val="43137"/>
                    </a:srgbClr>
                  </a:outerShdw>
                </a:effectLst>
              </a:rPr>
              <a:t>●</a:t>
            </a:r>
            <a:endParaRPr lang="es-MX" sz="3600" dirty="0">
              <a:effectLst>
                <a:outerShdw blurRad="38100" dist="38100" dir="2700000" algn="tl">
                  <a:srgbClr val="000000">
                    <a:alpha val="43137"/>
                  </a:srgbClr>
                </a:outerShdw>
              </a:effectLst>
            </a:endParaRPr>
          </a:p>
        </p:txBody>
      </p:sp>
      <p:sp>
        <p:nvSpPr>
          <p:cNvPr id="12" name="CuadroTexto 11"/>
          <p:cNvSpPr txBox="1"/>
          <p:nvPr/>
        </p:nvSpPr>
        <p:spPr>
          <a:xfrm>
            <a:off x="5882184" y="5665869"/>
            <a:ext cx="2539921" cy="830997"/>
          </a:xfrm>
          <a:prstGeom prst="rect">
            <a:avLst/>
          </a:prstGeom>
          <a:noFill/>
        </p:spPr>
        <p:txBody>
          <a:bodyPr wrap="square" rtlCol="0">
            <a:spAutoFit/>
          </a:bodyPr>
          <a:lstStyle/>
          <a:p>
            <a:pPr algn="ctr"/>
            <a:r>
              <a:rPr lang="es-MX" sz="2400" b="1" dirty="0" smtClean="0"/>
              <a:t>Evaluación revistas</a:t>
            </a:r>
            <a:endParaRPr lang="es-MX" sz="2400" b="1" dirty="0"/>
          </a:p>
        </p:txBody>
      </p:sp>
      <p:sp>
        <p:nvSpPr>
          <p:cNvPr id="13" name="CuadroTexto 12"/>
          <p:cNvSpPr txBox="1"/>
          <p:nvPr/>
        </p:nvSpPr>
        <p:spPr>
          <a:xfrm>
            <a:off x="9521052" y="5850535"/>
            <a:ext cx="2494546" cy="461665"/>
          </a:xfrm>
          <a:prstGeom prst="rect">
            <a:avLst/>
          </a:prstGeom>
          <a:noFill/>
        </p:spPr>
        <p:txBody>
          <a:bodyPr wrap="square" rtlCol="0">
            <a:spAutoFit/>
          </a:bodyPr>
          <a:lstStyle/>
          <a:p>
            <a:r>
              <a:rPr lang="es-MX" sz="2400" b="1" dirty="0" smtClean="0"/>
              <a:t>Índice CONACYT</a:t>
            </a:r>
            <a:endParaRPr lang="es-MX" sz="2400" b="1" dirty="0"/>
          </a:p>
        </p:txBody>
      </p:sp>
      <p:sp>
        <p:nvSpPr>
          <p:cNvPr id="14" name="CuadroTexto 13"/>
          <p:cNvSpPr txBox="1"/>
          <p:nvPr/>
        </p:nvSpPr>
        <p:spPr>
          <a:xfrm>
            <a:off x="2719137" y="1318824"/>
            <a:ext cx="11405936" cy="461665"/>
          </a:xfrm>
          <a:prstGeom prst="rect">
            <a:avLst/>
          </a:prstGeom>
          <a:noFill/>
        </p:spPr>
        <p:txBody>
          <a:bodyPr wrap="square" rtlCol="0">
            <a:spAutoFit/>
          </a:bodyPr>
          <a:lstStyle/>
          <a:p>
            <a:r>
              <a:rPr lang="es-MX" sz="2400" b="1" dirty="0" smtClean="0"/>
              <a:t>del impacto medido </a:t>
            </a:r>
            <a:r>
              <a:rPr lang="es-MX" sz="2400" b="1" smtClean="0"/>
              <a:t>en indicadores</a:t>
            </a:r>
            <a:endParaRPr lang="es-MX" sz="2400" b="1" dirty="0"/>
          </a:p>
        </p:txBody>
      </p:sp>
      <p:sp>
        <p:nvSpPr>
          <p:cNvPr id="18" name="CuadroTexto 17"/>
          <p:cNvSpPr txBox="1"/>
          <p:nvPr/>
        </p:nvSpPr>
        <p:spPr>
          <a:xfrm>
            <a:off x="3128211" y="5830222"/>
            <a:ext cx="2539921" cy="461665"/>
          </a:xfrm>
          <a:prstGeom prst="rect">
            <a:avLst/>
          </a:prstGeom>
          <a:noFill/>
        </p:spPr>
        <p:txBody>
          <a:bodyPr wrap="square" rtlCol="0">
            <a:spAutoFit/>
          </a:bodyPr>
          <a:lstStyle/>
          <a:p>
            <a:pPr algn="ctr"/>
            <a:r>
              <a:rPr lang="es-MX" sz="2400" b="1" dirty="0" smtClean="0"/>
              <a:t>Síntesis</a:t>
            </a:r>
            <a:endParaRPr lang="es-MX" sz="2400" b="1" dirty="0"/>
          </a:p>
        </p:txBody>
      </p:sp>
    </p:spTree>
    <p:extLst>
      <p:ext uri="{BB962C8B-B14F-4D97-AF65-F5344CB8AC3E}">
        <p14:creationId xmlns:p14="http://schemas.microsoft.com/office/powerpoint/2010/main" xmlns="" val="2409803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7"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1000"/>
                                        <p:tgtEl>
                                          <p:spTgt spid="5"/>
                                        </p:tgtEl>
                                      </p:cBhvr>
                                    </p:animEffect>
                                    <p:anim calcmode="lin" valueType="num">
                                      <p:cBhvr>
                                        <p:cTn id="12" dur="1000" fill="hold"/>
                                        <p:tgtEl>
                                          <p:spTgt spid="5"/>
                                        </p:tgtEl>
                                        <p:attrNameLst>
                                          <p:attrName>ppt_x</p:attrName>
                                        </p:attrNameLst>
                                      </p:cBhvr>
                                      <p:tavLst>
                                        <p:tav tm="0">
                                          <p:val>
                                            <p:strVal val="#ppt_x"/>
                                          </p:val>
                                        </p:tav>
                                        <p:tav tm="100000">
                                          <p:val>
                                            <p:strVal val="#ppt_x"/>
                                          </p:val>
                                        </p:tav>
                                      </p:tavLst>
                                    </p:anim>
                                    <p:anim calcmode="lin" valueType="num">
                                      <p:cBhvr>
                                        <p:cTn id="1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8"/>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2"/>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7" presetClass="entr" presetSubtype="10" fill="hold" grpId="0" nodeType="clickEffect">
                                  <p:stCondLst>
                                    <p:cond delay="0"/>
                                  </p:stCondLst>
                                  <p:childTnLst>
                                    <p:set>
                                      <p:cBhvr>
                                        <p:cTn id="33" dur="1" fill="hold">
                                          <p:stCondLst>
                                            <p:cond delay="0"/>
                                          </p:stCondLst>
                                        </p:cTn>
                                        <p:tgtEl>
                                          <p:spTgt spid="13"/>
                                        </p:tgtEl>
                                        <p:attrNameLst>
                                          <p:attrName>style.visibility</p:attrName>
                                        </p:attrNameLst>
                                      </p:cBhvr>
                                      <p:to>
                                        <p:strVal val="visible"/>
                                      </p:to>
                                    </p:set>
                                    <p:anim calcmode="lin" valueType="num">
                                      <p:cBhvr>
                                        <p:cTn id="34" dur="500" fill="hold"/>
                                        <p:tgtEl>
                                          <p:spTgt spid="13"/>
                                        </p:tgtEl>
                                        <p:attrNameLst>
                                          <p:attrName>ppt_w</p:attrName>
                                        </p:attrNameLst>
                                      </p:cBhvr>
                                      <p:tavLst>
                                        <p:tav tm="0">
                                          <p:val>
                                            <p:fltVal val="0"/>
                                          </p:val>
                                        </p:tav>
                                        <p:tav tm="100000">
                                          <p:val>
                                            <p:strVal val="#ppt_w"/>
                                          </p:val>
                                        </p:tav>
                                      </p:tavLst>
                                    </p:anim>
                                    <p:anim calcmode="lin" valueType="num">
                                      <p:cBhvr>
                                        <p:cTn id="35" dur="500" fill="hold"/>
                                        <p:tgtEl>
                                          <p:spTgt spid="1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9" grpId="0"/>
      <p:bldP spid="12" grpId="0"/>
      <p:bldP spid="13" grpId="0"/>
      <p:bldP spid="14" grpId="0"/>
      <p:bldP spid="18"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0" y="0"/>
            <a:ext cx="12192000" cy="685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140290" name="Picture 2" descr="http://www.latindex.org/fotRev/1070.jpg"/>
          <p:cNvPicPr>
            <a:picLocks noChangeAspect="1" noChangeArrowheads="1"/>
          </p:cNvPicPr>
          <p:nvPr/>
        </p:nvPicPr>
        <p:blipFill>
          <a:blip r:embed="rId2" cstate="print"/>
          <a:srcRect/>
          <a:stretch>
            <a:fillRect/>
          </a:stretch>
        </p:blipFill>
        <p:spPr bwMode="auto">
          <a:xfrm>
            <a:off x="304864" y="278363"/>
            <a:ext cx="1428750" cy="2066925"/>
          </a:xfrm>
          <a:prstGeom prst="rect">
            <a:avLst/>
          </a:prstGeom>
          <a:noFill/>
          <a:ln>
            <a:solidFill>
              <a:schemeClr val="tx1">
                <a:lumMod val="65000"/>
                <a:lumOff val="35000"/>
              </a:schemeClr>
            </a:solidFill>
          </a:ln>
        </p:spPr>
      </p:pic>
      <p:pic>
        <p:nvPicPr>
          <p:cNvPr id="179202" name="Picture 2"/>
          <p:cNvPicPr>
            <a:picLocks noChangeAspect="1" noChangeArrowheads="1"/>
          </p:cNvPicPr>
          <p:nvPr/>
        </p:nvPicPr>
        <p:blipFill>
          <a:blip r:embed="rId3" cstate="print"/>
          <a:srcRect/>
          <a:stretch>
            <a:fillRect/>
          </a:stretch>
        </p:blipFill>
        <p:spPr bwMode="auto">
          <a:xfrm>
            <a:off x="3277960" y="828973"/>
            <a:ext cx="6556505" cy="4488893"/>
          </a:xfrm>
          <a:prstGeom prst="rect">
            <a:avLst/>
          </a:prstGeom>
          <a:noFill/>
          <a:ln w="9525">
            <a:noFill/>
            <a:miter lim="800000"/>
            <a:headEnd/>
            <a:tailEnd/>
          </a:ln>
        </p:spPr>
      </p:pic>
    </p:spTree>
    <p:extLst>
      <p:ext uri="{BB962C8B-B14F-4D97-AF65-F5344CB8AC3E}">
        <p14:creationId xmlns:p14="http://schemas.microsoft.com/office/powerpoint/2010/main" xmlns="" val="224749659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0" y="0"/>
            <a:ext cx="12192000" cy="685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140290" name="Picture 2" descr="http://www.latindex.org/fotRev/1070.jpg"/>
          <p:cNvPicPr>
            <a:picLocks noChangeAspect="1" noChangeArrowheads="1"/>
          </p:cNvPicPr>
          <p:nvPr/>
        </p:nvPicPr>
        <p:blipFill>
          <a:blip r:embed="rId2" cstate="print"/>
          <a:srcRect/>
          <a:stretch>
            <a:fillRect/>
          </a:stretch>
        </p:blipFill>
        <p:spPr bwMode="auto">
          <a:xfrm>
            <a:off x="304864" y="278363"/>
            <a:ext cx="1428750" cy="2066925"/>
          </a:xfrm>
          <a:prstGeom prst="rect">
            <a:avLst/>
          </a:prstGeom>
          <a:noFill/>
          <a:ln>
            <a:solidFill>
              <a:schemeClr val="tx1">
                <a:lumMod val="65000"/>
                <a:lumOff val="35000"/>
              </a:schemeClr>
            </a:solidFill>
          </a:ln>
        </p:spPr>
      </p:pic>
      <p:pic>
        <p:nvPicPr>
          <p:cNvPr id="180226" name="Picture 2"/>
          <p:cNvPicPr>
            <a:picLocks noChangeAspect="1" noChangeArrowheads="1"/>
          </p:cNvPicPr>
          <p:nvPr/>
        </p:nvPicPr>
        <p:blipFill>
          <a:blip r:embed="rId3" cstate="print"/>
          <a:srcRect/>
          <a:stretch>
            <a:fillRect/>
          </a:stretch>
        </p:blipFill>
        <p:spPr bwMode="auto">
          <a:xfrm>
            <a:off x="2911928" y="498603"/>
            <a:ext cx="7183793" cy="1052797"/>
          </a:xfrm>
          <a:prstGeom prst="rect">
            <a:avLst/>
          </a:prstGeom>
          <a:noFill/>
          <a:ln w="9525">
            <a:noFill/>
            <a:miter lim="800000"/>
            <a:headEnd/>
            <a:tailEnd/>
          </a:ln>
        </p:spPr>
      </p:pic>
      <p:pic>
        <p:nvPicPr>
          <p:cNvPr id="180227" name="Picture 3"/>
          <p:cNvPicPr>
            <a:picLocks noChangeAspect="1" noChangeArrowheads="1"/>
          </p:cNvPicPr>
          <p:nvPr/>
        </p:nvPicPr>
        <p:blipFill>
          <a:blip r:embed="rId4" cstate="print"/>
          <a:srcRect/>
          <a:stretch>
            <a:fillRect/>
          </a:stretch>
        </p:blipFill>
        <p:spPr bwMode="auto">
          <a:xfrm>
            <a:off x="3271060" y="2051644"/>
            <a:ext cx="6022229" cy="4270040"/>
          </a:xfrm>
          <a:prstGeom prst="rect">
            <a:avLst/>
          </a:prstGeom>
          <a:noFill/>
          <a:ln w="9525">
            <a:noFill/>
            <a:miter lim="800000"/>
            <a:headEnd/>
            <a:tailEnd/>
          </a:ln>
        </p:spPr>
      </p:pic>
    </p:spTree>
    <p:extLst>
      <p:ext uri="{BB962C8B-B14F-4D97-AF65-F5344CB8AC3E}">
        <p14:creationId xmlns:p14="http://schemas.microsoft.com/office/powerpoint/2010/main" xmlns="" val="224749659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0" y="0"/>
            <a:ext cx="12192000" cy="6858000"/>
          </a:xfrm>
          <a:prstGeom prst="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aphicFrame>
        <p:nvGraphicFramePr>
          <p:cNvPr id="3" name="1 Gráfico"/>
          <p:cNvGraphicFramePr>
            <a:graphicFrameLocks/>
          </p:cNvGraphicFramePr>
          <p:nvPr>
            <p:extLst>
              <p:ext uri="{D42A27DB-BD31-4B8C-83A1-F6EECF244321}">
                <p14:modId xmlns:p14="http://schemas.microsoft.com/office/powerpoint/2010/main" xmlns="" val="1075525179"/>
              </p:ext>
            </p:extLst>
          </p:nvPr>
        </p:nvGraphicFramePr>
        <p:xfrm>
          <a:off x="0" y="0"/>
          <a:ext cx="12192000" cy="436465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2 Tabla"/>
          <p:cNvGraphicFramePr>
            <a:graphicFrameLocks noGrp="1"/>
          </p:cNvGraphicFramePr>
          <p:nvPr>
            <p:extLst>
              <p:ext uri="{D42A27DB-BD31-4B8C-83A1-F6EECF244321}">
                <p14:modId xmlns:p14="http://schemas.microsoft.com/office/powerpoint/2010/main" xmlns="" val="1257656647"/>
              </p:ext>
            </p:extLst>
          </p:nvPr>
        </p:nvGraphicFramePr>
        <p:xfrm>
          <a:off x="910138" y="4587240"/>
          <a:ext cx="10658476" cy="2270760"/>
        </p:xfrm>
        <a:graphic>
          <a:graphicData uri="http://schemas.openxmlformats.org/drawingml/2006/table">
            <a:tbl>
              <a:tblPr/>
              <a:tblGrid>
                <a:gridCol w="1241765"/>
                <a:gridCol w="7388496"/>
                <a:gridCol w="1448725"/>
                <a:gridCol w="579490"/>
              </a:tblGrid>
              <a:tr h="267385">
                <a:tc>
                  <a:txBody>
                    <a:bodyPr/>
                    <a:lstStyle/>
                    <a:p>
                      <a:pPr algn="l" fontAlgn="b"/>
                      <a:r>
                        <a:rPr lang="es-MX" sz="1800" b="1" i="0" u="none" strike="noStrike" dirty="0">
                          <a:solidFill>
                            <a:srgbClr val="F2F2F2"/>
                          </a:solidFill>
                          <a:effectLst/>
                          <a:latin typeface="Calibri"/>
                        </a:rPr>
                        <a:t>Cobertura</a:t>
                      </a:r>
                    </a:p>
                  </a:txBody>
                  <a:tcPr marL="9525" marR="9525" marT="9525" marB="0" anchor="b">
                    <a:lnL>
                      <a:noFill/>
                    </a:lnL>
                    <a:lnR>
                      <a:noFill/>
                    </a:lnR>
                    <a:lnT>
                      <a:noFill/>
                    </a:lnT>
                    <a:lnB w="6350" cap="flat" cmpd="sng" algn="ctr">
                      <a:solidFill>
                        <a:srgbClr val="262626"/>
                      </a:solidFill>
                      <a:prstDash val="solid"/>
                      <a:round/>
                      <a:headEnd type="none" w="med" len="med"/>
                      <a:tailEnd type="none" w="med" len="med"/>
                    </a:lnB>
                    <a:solidFill>
                      <a:srgbClr val="262626"/>
                    </a:solidFill>
                  </a:tcPr>
                </a:tc>
                <a:tc>
                  <a:txBody>
                    <a:bodyPr/>
                    <a:lstStyle/>
                    <a:p>
                      <a:pPr algn="ctr" fontAlgn="b"/>
                      <a:r>
                        <a:rPr lang="es-MX" sz="1800" b="1" i="0" u="none" strike="noStrike" dirty="0" smtClean="0">
                          <a:solidFill>
                            <a:srgbClr val="F2F2F2"/>
                          </a:solidFill>
                          <a:effectLst/>
                          <a:latin typeface="Calibri"/>
                        </a:rPr>
                        <a:t>Revista</a:t>
                      </a:r>
                      <a:endParaRPr lang="es-MX" sz="1800" b="1" i="0" u="none" strike="noStrike" dirty="0">
                        <a:solidFill>
                          <a:srgbClr val="F2F2F2"/>
                        </a:solidFill>
                        <a:effectLst/>
                        <a:latin typeface="Calibri"/>
                      </a:endParaRPr>
                    </a:p>
                  </a:txBody>
                  <a:tcPr marL="9525" marR="9525" marT="9525" marB="0" anchor="b">
                    <a:lnL>
                      <a:noFill/>
                    </a:lnL>
                    <a:lnR>
                      <a:noFill/>
                    </a:lnR>
                    <a:lnT>
                      <a:noFill/>
                    </a:lnT>
                    <a:lnB w="6350" cap="flat" cmpd="sng" algn="ctr">
                      <a:solidFill>
                        <a:srgbClr val="262626"/>
                      </a:solidFill>
                      <a:prstDash val="solid"/>
                      <a:round/>
                      <a:headEnd type="none" w="med" len="med"/>
                      <a:tailEnd type="none" w="med" len="med"/>
                    </a:lnB>
                    <a:solidFill>
                      <a:srgbClr val="262626"/>
                    </a:solidFill>
                  </a:tcPr>
                </a:tc>
                <a:tc>
                  <a:txBody>
                    <a:bodyPr/>
                    <a:lstStyle/>
                    <a:p>
                      <a:pPr algn="l" fontAlgn="b"/>
                      <a:r>
                        <a:rPr lang="es-MX" sz="1800" b="1" i="0" u="none" strike="noStrike">
                          <a:solidFill>
                            <a:srgbClr val="F2F2F2"/>
                          </a:solidFill>
                          <a:effectLst/>
                          <a:latin typeface="Calibri"/>
                        </a:rPr>
                        <a:t>Documentos</a:t>
                      </a:r>
                    </a:p>
                  </a:txBody>
                  <a:tcPr marL="9525" marR="9525" marT="9525" marB="0" anchor="b">
                    <a:lnL>
                      <a:noFill/>
                    </a:lnL>
                    <a:lnR>
                      <a:noFill/>
                    </a:lnR>
                    <a:lnT>
                      <a:noFill/>
                    </a:lnT>
                    <a:lnB w="6350" cap="flat" cmpd="sng" algn="ctr">
                      <a:solidFill>
                        <a:srgbClr val="262626"/>
                      </a:solidFill>
                      <a:prstDash val="solid"/>
                      <a:round/>
                      <a:headEnd type="none" w="med" len="med"/>
                      <a:tailEnd type="none" w="med" len="med"/>
                    </a:lnB>
                    <a:solidFill>
                      <a:srgbClr val="262626"/>
                    </a:solidFill>
                  </a:tcPr>
                </a:tc>
                <a:tc>
                  <a:txBody>
                    <a:bodyPr/>
                    <a:lstStyle/>
                    <a:p>
                      <a:pPr algn="l" fontAlgn="b"/>
                      <a:r>
                        <a:rPr lang="es-MX" sz="1800" b="1" i="0" u="none" strike="noStrike">
                          <a:solidFill>
                            <a:srgbClr val="F2F2F2"/>
                          </a:solidFill>
                          <a:effectLst/>
                          <a:latin typeface="Calibri"/>
                        </a:rPr>
                        <a:t>Citas</a:t>
                      </a:r>
                    </a:p>
                  </a:txBody>
                  <a:tcPr marL="9525" marR="9525" marT="9525" marB="0" anchor="b">
                    <a:lnL>
                      <a:noFill/>
                    </a:lnL>
                    <a:lnR>
                      <a:noFill/>
                    </a:lnR>
                    <a:lnT>
                      <a:noFill/>
                    </a:lnT>
                    <a:lnB w="6350" cap="flat" cmpd="sng" algn="ctr">
                      <a:solidFill>
                        <a:srgbClr val="262626"/>
                      </a:solidFill>
                      <a:prstDash val="solid"/>
                      <a:round/>
                      <a:headEnd type="none" w="med" len="med"/>
                      <a:tailEnd type="none" w="med" len="med"/>
                    </a:lnB>
                    <a:solidFill>
                      <a:srgbClr val="262626"/>
                    </a:solidFill>
                  </a:tcPr>
                </a:tc>
              </a:tr>
              <a:tr h="267385">
                <a:tc>
                  <a:txBody>
                    <a:bodyPr/>
                    <a:lstStyle/>
                    <a:p>
                      <a:pPr algn="l" fontAlgn="b"/>
                      <a:r>
                        <a:rPr lang="es-MX" sz="1800" b="0" i="0" u="none" strike="noStrike" dirty="0">
                          <a:solidFill>
                            <a:srgbClr val="F2F2F2"/>
                          </a:solidFill>
                          <a:effectLst/>
                          <a:latin typeface="Calibri"/>
                        </a:rPr>
                        <a:t>2008-2013</a:t>
                      </a:r>
                    </a:p>
                  </a:txBody>
                  <a:tcPr marL="9525" marR="9525" marT="9525"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l" fontAlgn="b"/>
                      <a:r>
                        <a:rPr lang="es-MX" sz="1800" b="0" i="0" u="none" strike="noStrike" dirty="0">
                          <a:solidFill>
                            <a:srgbClr val="F2F2F2"/>
                          </a:solidFill>
                          <a:effectLst/>
                          <a:latin typeface="Calibri"/>
                        </a:rPr>
                        <a:t>Revista mexicana de ciencias geológicas</a:t>
                      </a:r>
                    </a:p>
                  </a:txBody>
                  <a:tcPr marL="9525" marR="9525" marT="9525"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800" b="0" i="0" u="none" strike="noStrike" dirty="0">
                          <a:solidFill>
                            <a:srgbClr val="F2F2F2"/>
                          </a:solidFill>
                          <a:effectLst/>
                          <a:latin typeface="Calibri"/>
                        </a:rPr>
                        <a:t>287</a:t>
                      </a:r>
                    </a:p>
                  </a:txBody>
                  <a:tcPr marL="9525" marR="9525" marT="9525"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800" b="0" i="0" u="none" strike="noStrike">
                          <a:solidFill>
                            <a:srgbClr val="F2F2F2"/>
                          </a:solidFill>
                          <a:effectLst/>
                          <a:latin typeface="Calibri"/>
                        </a:rPr>
                        <a:t>872</a:t>
                      </a:r>
                    </a:p>
                  </a:txBody>
                  <a:tcPr marL="9525" marR="9525" marT="9525"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r>
              <a:tr h="267385">
                <a:tc>
                  <a:txBody>
                    <a:bodyPr/>
                    <a:lstStyle/>
                    <a:p>
                      <a:pPr algn="l" fontAlgn="b"/>
                      <a:r>
                        <a:rPr lang="es-MX" sz="1800" b="0" i="0" u="none" strike="noStrike" dirty="0">
                          <a:solidFill>
                            <a:srgbClr val="F2F2F2"/>
                          </a:solidFill>
                          <a:effectLst/>
                          <a:latin typeface="Calibri"/>
                        </a:rPr>
                        <a:t>2008-2013</a:t>
                      </a:r>
                    </a:p>
                  </a:txBody>
                  <a:tcPr marL="9525" marR="9525" marT="9525"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l" fontAlgn="b"/>
                      <a:r>
                        <a:rPr lang="es-MX" sz="1800" b="0" i="0" u="none" strike="noStrike" dirty="0">
                          <a:solidFill>
                            <a:srgbClr val="F2F2F2"/>
                          </a:solidFill>
                          <a:effectLst/>
                          <a:latin typeface="Calibri"/>
                        </a:rPr>
                        <a:t>Revista mexicana de física</a:t>
                      </a:r>
                    </a:p>
                  </a:txBody>
                  <a:tcPr marL="9525" marR="9525" marT="9525"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800" b="0" i="0" u="none" strike="noStrike" dirty="0">
                          <a:solidFill>
                            <a:srgbClr val="F2F2F2"/>
                          </a:solidFill>
                          <a:effectLst/>
                          <a:latin typeface="Calibri"/>
                        </a:rPr>
                        <a:t>786</a:t>
                      </a:r>
                    </a:p>
                  </a:txBody>
                  <a:tcPr marL="9525" marR="9525" marT="9525"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800" b="0" i="0" u="none" strike="noStrike" dirty="0">
                          <a:solidFill>
                            <a:srgbClr val="F2F2F2"/>
                          </a:solidFill>
                          <a:effectLst/>
                          <a:latin typeface="Calibri"/>
                        </a:rPr>
                        <a:t>664</a:t>
                      </a:r>
                    </a:p>
                  </a:txBody>
                  <a:tcPr marL="9525" marR="9525" marT="9525"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r>
              <a:tr h="267385">
                <a:tc>
                  <a:txBody>
                    <a:bodyPr/>
                    <a:lstStyle/>
                    <a:p>
                      <a:pPr algn="l" fontAlgn="b"/>
                      <a:r>
                        <a:rPr lang="es-MX" sz="1800" b="0" i="0" u="none" strike="noStrike">
                          <a:solidFill>
                            <a:srgbClr val="F2F2F2"/>
                          </a:solidFill>
                          <a:effectLst/>
                          <a:latin typeface="Calibri"/>
                        </a:rPr>
                        <a:t>2008-2013</a:t>
                      </a:r>
                    </a:p>
                  </a:txBody>
                  <a:tcPr marL="9525" marR="9525" marT="9525"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l" fontAlgn="b"/>
                      <a:r>
                        <a:rPr lang="es-MX" sz="1800" b="0" i="0" u="none" strike="noStrike" dirty="0">
                          <a:solidFill>
                            <a:srgbClr val="F2F2F2"/>
                          </a:solidFill>
                          <a:effectLst/>
                          <a:latin typeface="Calibri"/>
                        </a:rPr>
                        <a:t>Revista mexicana de astronomía y astrofísica</a:t>
                      </a:r>
                    </a:p>
                  </a:txBody>
                  <a:tcPr marL="9525" marR="9525" marT="9525"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800" b="0" i="0" u="none" strike="noStrike">
                          <a:solidFill>
                            <a:srgbClr val="F2F2F2"/>
                          </a:solidFill>
                          <a:effectLst/>
                          <a:latin typeface="Calibri"/>
                        </a:rPr>
                        <a:t>185</a:t>
                      </a:r>
                    </a:p>
                  </a:txBody>
                  <a:tcPr marL="9525" marR="9525" marT="9525"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800" b="0" i="0" u="none" strike="noStrike" dirty="0">
                          <a:solidFill>
                            <a:srgbClr val="F2F2F2"/>
                          </a:solidFill>
                          <a:effectLst/>
                          <a:latin typeface="Calibri"/>
                        </a:rPr>
                        <a:t>505</a:t>
                      </a:r>
                    </a:p>
                  </a:txBody>
                  <a:tcPr marL="9525" marR="9525" marT="9525"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r>
              <a:tr h="267385">
                <a:tc>
                  <a:txBody>
                    <a:bodyPr/>
                    <a:lstStyle/>
                    <a:p>
                      <a:pPr algn="l" fontAlgn="b"/>
                      <a:r>
                        <a:rPr lang="es-MX" sz="1800" b="0" i="0" u="none" strike="noStrike">
                          <a:solidFill>
                            <a:srgbClr val="F2F2F2"/>
                          </a:solidFill>
                          <a:effectLst/>
                          <a:latin typeface="Calibri"/>
                        </a:rPr>
                        <a:t>2008-2013</a:t>
                      </a:r>
                    </a:p>
                  </a:txBody>
                  <a:tcPr marL="9525" marR="9525" marT="9525"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l" fontAlgn="b"/>
                      <a:r>
                        <a:rPr lang="es-MX" sz="1800" b="0" i="0" u="none" strike="noStrike" dirty="0">
                          <a:solidFill>
                            <a:srgbClr val="F2F2F2"/>
                          </a:solidFill>
                          <a:effectLst/>
                          <a:latin typeface="Calibri"/>
                        </a:rPr>
                        <a:t>Ciencias marinas</a:t>
                      </a:r>
                    </a:p>
                  </a:txBody>
                  <a:tcPr marL="9525" marR="9525" marT="9525"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800" b="0" i="0" u="none" strike="noStrike">
                          <a:solidFill>
                            <a:srgbClr val="F2F2F2"/>
                          </a:solidFill>
                          <a:effectLst/>
                          <a:latin typeface="Calibri"/>
                        </a:rPr>
                        <a:t>226</a:t>
                      </a:r>
                    </a:p>
                  </a:txBody>
                  <a:tcPr marL="9525" marR="9525" marT="9525"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800" b="0" i="0" u="none" strike="noStrike" dirty="0">
                          <a:solidFill>
                            <a:srgbClr val="F2F2F2"/>
                          </a:solidFill>
                          <a:effectLst/>
                          <a:latin typeface="Calibri"/>
                        </a:rPr>
                        <a:t>463</a:t>
                      </a:r>
                    </a:p>
                  </a:txBody>
                  <a:tcPr marL="9525" marR="9525" marT="9525"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r>
              <a:tr h="267385">
                <a:tc>
                  <a:txBody>
                    <a:bodyPr/>
                    <a:lstStyle/>
                    <a:p>
                      <a:pPr algn="l" fontAlgn="b"/>
                      <a:r>
                        <a:rPr lang="es-MX" sz="1800" b="0" i="0" u="none" strike="noStrike">
                          <a:solidFill>
                            <a:srgbClr val="F2F2F2"/>
                          </a:solidFill>
                          <a:effectLst/>
                          <a:latin typeface="Calibri"/>
                        </a:rPr>
                        <a:t>2008-2013</a:t>
                      </a:r>
                    </a:p>
                  </a:txBody>
                  <a:tcPr marL="9525" marR="9525" marT="9525"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l" fontAlgn="b"/>
                      <a:r>
                        <a:rPr lang="es-MX" sz="1800" b="0" i="0" u="none" strike="noStrike" dirty="0">
                          <a:solidFill>
                            <a:srgbClr val="F2F2F2"/>
                          </a:solidFill>
                          <a:effectLst/>
                          <a:latin typeface="Calibri"/>
                        </a:rPr>
                        <a:t>Atmósfera</a:t>
                      </a:r>
                    </a:p>
                  </a:txBody>
                  <a:tcPr marL="9525" marR="9525" marT="9525"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800" b="0" i="0" u="none" strike="noStrike" dirty="0">
                          <a:solidFill>
                            <a:srgbClr val="F2F2F2"/>
                          </a:solidFill>
                          <a:effectLst/>
                          <a:latin typeface="Calibri"/>
                        </a:rPr>
                        <a:t>164</a:t>
                      </a:r>
                    </a:p>
                  </a:txBody>
                  <a:tcPr marL="9525" marR="9525" marT="9525"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800" b="0" i="0" u="none" strike="noStrike" dirty="0">
                          <a:solidFill>
                            <a:srgbClr val="F2F2F2"/>
                          </a:solidFill>
                          <a:effectLst/>
                          <a:latin typeface="Calibri"/>
                        </a:rPr>
                        <a:t>337</a:t>
                      </a:r>
                    </a:p>
                  </a:txBody>
                  <a:tcPr marL="9525" marR="9525" marT="9525"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r>
              <a:tr h="267385">
                <a:tc>
                  <a:txBody>
                    <a:bodyPr/>
                    <a:lstStyle/>
                    <a:p>
                      <a:pPr algn="l" fontAlgn="b"/>
                      <a:r>
                        <a:rPr lang="es-MX" sz="1800" b="0" i="0" u="none" strike="noStrike">
                          <a:solidFill>
                            <a:srgbClr val="F2F2F2"/>
                          </a:solidFill>
                          <a:effectLst/>
                          <a:latin typeface="Calibri"/>
                        </a:rPr>
                        <a:t>2008-2013</a:t>
                      </a:r>
                    </a:p>
                  </a:txBody>
                  <a:tcPr marL="9525" marR="9525" marT="9525"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l" fontAlgn="b"/>
                      <a:r>
                        <a:rPr lang="es-MX" sz="1800" b="0" i="0" u="none" strike="noStrike">
                          <a:solidFill>
                            <a:srgbClr val="F2F2F2"/>
                          </a:solidFill>
                          <a:effectLst/>
                          <a:latin typeface="Calibri"/>
                        </a:rPr>
                        <a:t>Geofísica internacional</a:t>
                      </a:r>
                    </a:p>
                  </a:txBody>
                  <a:tcPr marL="9525" marR="9525" marT="9525"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800" b="0" i="0" u="none" strike="noStrike" dirty="0">
                          <a:solidFill>
                            <a:srgbClr val="F2F2F2"/>
                          </a:solidFill>
                          <a:effectLst/>
                          <a:latin typeface="Calibri"/>
                        </a:rPr>
                        <a:t>181</a:t>
                      </a:r>
                    </a:p>
                  </a:txBody>
                  <a:tcPr marL="9525" marR="9525" marT="9525"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800" b="0" i="0" u="none" strike="noStrike" dirty="0">
                          <a:solidFill>
                            <a:srgbClr val="F2F2F2"/>
                          </a:solidFill>
                          <a:effectLst/>
                          <a:latin typeface="Calibri"/>
                        </a:rPr>
                        <a:t>290</a:t>
                      </a:r>
                    </a:p>
                  </a:txBody>
                  <a:tcPr marL="9525" marR="9525" marT="9525"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r>
              <a:tr h="267385">
                <a:tc>
                  <a:txBody>
                    <a:bodyPr/>
                    <a:lstStyle/>
                    <a:p>
                      <a:pPr algn="l" fontAlgn="b"/>
                      <a:r>
                        <a:rPr lang="es-MX" sz="1800" b="0" i="0" u="none" strike="noStrike">
                          <a:solidFill>
                            <a:srgbClr val="F2F2F2"/>
                          </a:solidFill>
                          <a:effectLst/>
                          <a:latin typeface="Calibri"/>
                        </a:rPr>
                        <a:t>2010-2013</a:t>
                      </a:r>
                    </a:p>
                  </a:txBody>
                  <a:tcPr marL="9525" marR="9525" marT="9525"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l" fontAlgn="b"/>
                      <a:r>
                        <a:rPr lang="es-MX" sz="1800" b="0" i="0" u="none" strike="noStrike">
                          <a:solidFill>
                            <a:srgbClr val="F2F2F2"/>
                          </a:solidFill>
                          <a:effectLst/>
                          <a:latin typeface="Calibri"/>
                        </a:rPr>
                        <a:t>Tecnología y Ciencias del Agua</a:t>
                      </a:r>
                    </a:p>
                  </a:txBody>
                  <a:tcPr marL="9525" marR="9525" marT="9525"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800" b="0" i="0" u="none" strike="noStrike">
                          <a:solidFill>
                            <a:srgbClr val="F2F2F2"/>
                          </a:solidFill>
                          <a:effectLst/>
                          <a:latin typeface="Calibri"/>
                        </a:rPr>
                        <a:t>194</a:t>
                      </a:r>
                    </a:p>
                  </a:txBody>
                  <a:tcPr marL="9525" marR="9525" marT="9525"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800" b="0" i="0" u="none" strike="noStrike" dirty="0">
                          <a:solidFill>
                            <a:srgbClr val="F2F2F2"/>
                          </a:solidFill>
                          <a:effectLst/>
                          <a:latin typeface="Calibri"/>
                        </a:rPr>
                        <a:t>31</a:t>
                      </a:r>
                    </a:p>
                  </a:txBody>
                  <a:tcPr marL="9525" marR="9525" marT="9525"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r>
            </a:tbl>
          </a:graphicData>
        </a:graphic>
      </p:graphicFrame>
    </p:spTree>
    <p:extLst>
      <p:ext uri="{BB962C8B-B14F-4D97-AF65-F5344CB8AC3E}">
        <p14:creationId xmlns:p14="http://schemas.microsoft.com/office/powerpoint/2010/main" xmlns="" val="266955523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0" y="0"/>
            <a:ext cx="12192000" cy="6858000"/>
          </a:xfrm>
          <a:prstGeom prst="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aphicFrame>
        <p:nvGraphicFramePr>
          <p:cNvPr id="3" name="1 Gráfico"/>
          <p:cNvGraphicFramePr/>
          <p:nvPr>
            <p:extLst>
              <p:ext uri="{D42A27DB-BD31-4B8C-83A1-F6EECF244321}">
                <p14:modId xmlns:p14="http://schemas.microsoft.com/office/powerpoint/2010/main" xmlns="" val="2219367916"/>
              </p:ext>
            </p:extLst>
          </p:nvPr>
        </p:nvGraphicFramePr>
        <p:xfrm>
          <a:off x="505326" y="144379"/>
          <a:ext cx="11181347" cy="455595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1 Tabla"/>
          <p:cNvGraphicFramePr>
            <a:graphicFrameLocks noGrp="1"/>
          </p:cNvGraphicFramePr>
          <p:nvPr>
            <p:extLst>
              <p:ext uri="{D42A27DB-BD31-4B8C-83A1-F6EECF244321}">
                <p14:modId xmlns:p14="http://schemas.microsoft.com/office/powerpoint/2010/main" xmlns="" val="1689939892"/>
              </p:ext>
            </p:extLst>
          </p:nvPr>
        </p:nvGraphicFramePr>
        <p:xfrm>
          <a:off x="2181727" y="4636165"/>
          <a:ext cx="8694821" cy="2221835"/>
        </p:xfrm>
        <a:graphic>
          <a:graphicData uri="http://schemas.openxmlformats.org/drawingml/2006/table">
            <a:tbl>
              <a:tblPr/>
              <a:tblGrid>
                <a:gridCol w="1119505"/>
                <a:gridCol w="3992899"/>
                <a:gridCol w="1119505"/>
                <a:gridCol w="1455357"/>
                <a:gridCol w="1007555"/>
              </a:tblGrid>
              <a:tr h="201985">
                <a:tc>
                  <a:txBody>
                    <a:bodyPr/>
                    <a:lstStyle/>
                    <a:p>
                      <a:pPr algn="ctr" fontAlgn="b"/>
                      <a:r>
                        <a:rPr lang="es-MX" sz="1200" b="1" i="0" u="none" strike="noStrike" dirty="0">
                          <a:solidFill>
                            <a:srgbClr val="F2F2F2"/>
                          </a:solidFill>
                          <a:effectLst/>
                          <a:latin typeface="Calibri"/>
                        </a:rPr>
                        <a:t>Cobertura</a:t>
                      </a:r>
                    </a:p>
                  </a:txBody>
                  <a:tcPr marL="9525" marR="9525" marT="9525" marB="0" anchor="b">
                    <a:lnL>
                      <a:noFill/>
                    </a:lnL>
                    <a:lnR>
                      <a:noFill/>
                    </a:lnR>
                    <a:lnT>
                      <a:noFill/>
                    </a:lnT>
                    <a:lnB w="6350" cap="flat" cmpd="sng" algn="ctr">
                      <a:solidFill>
                        <a:srgbClr val="262626"/>
                      </a:solidFill>
                      <a:prstDash val="solid"/>
                      <a:round/>
                      <a:headEnd type="none" w="med" len="med"/>
                      <a:tailEnd type="none" w="med" len="med"/>
                    </a:lnB>
                    <a:solidFill>
                      <a:srgbClr val="262626"/>
                    </a:solidFill>
                  </a:tcPr>
                </a:tc>
                <a:tc>
                  <a:txBody>
                    <a:bodyPr/>
                    <a:lstStyle/>
                    <a:p>
                      <a:pPr algn="ctr" fontAlgn="b"/>
                      <a:r>
                        <a:rPr lang="es-MX" sz="1200" b="1" i="0" u="none" strike="noStrike">
                          <a:solidFill>
                            <a:srgbClr val="F2F2F2"/>
                          </a:solidFill>
                          <a:effectLst/>
                          <a:latin typeface="Calibri"/>
                        </a:rPr>
                        <a:t>Revista</a:t>
                      </a:r>
                    </a:p>
                  </a:txBody>
                  <a:tcPr marL="9525" marR="9525" marT="9525" marB="0" anchor="b">
                    <a:lnL>
                      <a:noFill/>
                    </a:lnL>
                    <a:lnR>
                      <a:noFill/>
                    </a:lnR>
                    <a:lnT>
                      <a:noFill/>
                    </a:lnT>
                    <a:lnB w="6350" cap="flat" cmpd="sng" algn="ctr">
                      <a:solidFill>
                        <a:srgbClr val="262626"/>
                      </a:solidFill>
                      <a:prstDash val="solid"/>
                      <a:round/>
                      <a:headEnd type="none" w="med" len="med"/>
                      <a:tailEnd type="none" w="med" len="med"/>
                    </a:lnB>
                    <a:solidFill>
                      <a:srgbClr val="262626"/>
                    </a:solidFill>
                  </a:tcPr>
                </a:tc>
                <a:tc>
                  <a:txBody>
                    <a:bodyPr/>
                    <a:lstStyle/>
                    <a:p>
                      <a:pPr algn="l" fontAlgn="b"/>
                      <a:r>
                        <a:rPr lang="es-MX" sz="1200" b="1" i="0" u="none" strike="noStrike">
                          <a:solidFill>
                            <a:srgbClr val="F2F2F2"/>
                          </a:solidFill>
                          <a:effectLst/>
                          <a:latin typeface="Calibri"/>
                        </a:rPr>
                        <a:t>Artículos</a:t>
                      </a:r>
                    </a:p>
                  </a:txBody>
                  <a:tcPr marL="9525" marR="9525" marT="9525" marB="0" anchor="b">
                    <a:lnL>
                      <a:noFill/>
                    </a:lnL>
                    <a:lnR>
                      <a:noFill/>
                    </a:lnR>
                    <a:lnT>
                      <a:noFill/>
                    </a:lnT>
                    <a:lnB w="6350" cap="flat" cmpd="sng" algn="ctr">
                      <a:solidFill>
                        <a:srgbClr val="262626"/>
                      </a:solidFill>
                      <a:prstDash val="solid"/>
                      <a:round/>
                      <a:headEnd type="none" w="med" len="med"/>
                      <a:tailEnd type="none" w="med" len="med"/>
                    </a:lnB>
                    <a:solidFill>
                      <a:srgbClr val="262626"/>
                    </a:solidFill>
                  </a:tcPr>
                </a:tc>
                <a:tc>
                  <a:txBody>
                    <a:bodyPr/>
                    <a:lstStyle/>
                    <a:p>
                      <a:pPr algn="l" fontAlgn="b"/>
                      <a:r>
                        <a:rPr lang="es-MX" sz="1200" b="1" i="0" u="none" strike="noStrike">
                          <a:solidFill>
                            <a:srgbClr val="F2F2F2"/>
                          </a:solidFill>
                          <a:effectLst/>
                          <a:latin typeface="Calibri"/>
                        </a:rPr>
                        <a:t>Citas recibidas</a:t>
                      </a:r>
                    </a:p>
                  </a:txBody>
                  <a:tcPr marL="9525" marR="9525" marT="9525" marB="0" anchor="b">
                    <a:lnL>
                      <a:noFill/>
                    </a:lnL>
                    <a:lnR>
                      <a:noFill/>
                    </a:lnR>
                    <a:lnT>
                      <a:noFill/>
                    </a:lnT>
                    <a:lnB w="6350" cap="flat" cmpd="sng" algn="ctr">
                      <a:solidFill>
                        <a:srgbClr val="262626"/>
                      </a:solidFill>
                      <a:prstDash val="solid"/>
                      <a:round/>
                      <a:headEnd type="none" w="med" len="med"/>
                      <a:tailEnd type="none" w="med" len="med"/>
                    </a:lnB>
                    <a:solidFill>
                      <a:srgbClr val="262626"/>
                    </a:solidFill>
                  </a:tcPr>
                </a:tc>
                <a:tc>
                  <a:txBody>
                    <a:bodyPr/>
                    <a:lstStyle/>
                    <a:p>
                      <a:pPr algn="l" fontAlgn="b"/>
                      <a:r>
                        <a:rPr lang="es-MX" sz="1200" b="1" i="0" u="none" strike="noStrike">
                          <a:solidFill>
                            <a:srgbClr val="F2F2F2"/>
                          </a:solidFill>
                          <a:effectLst/>
                          <a:latin typeface="Calibri"/>
                        </a:rPr>
                        <a:t>Autocitas</a:t>
                      </a:r>
                    </a:p>
                  </a:txBody>
                  <a:tcPr marL="9525" marR="9525" marT="9525" marB="0" anchor="b">
                    <a:lnL>
                      <a:noFill/>
                    </a:lnL>
                    <a:lnR>
                      <a:noFill/>
                    </a:lnR>
                    <a:lnT>
                      <a:noFill/>
                    </a:lnT>
                    <a:lnB w="6350" cap="flat" cmpd="sng" algn="ctr">
                      <a:solidFill>
                        <a:srgbClr val="262626"/>
                      </a:solidFill>
                      <a:prstDash val="solid"/>
                      <a:round/>
                      <a:headEnd type="none" w="med" len="med"/>
                      <a:tailEnd type="none" w="med" len="med"/>
                    </a:lnB>
                    <a:solidFill>
                      <a:srgbClr val="262626"/>
                    </a:solidFill>
                  </a:tcPr>
                </a:tc>
              </a:tr>
              <a:tr h="201985">
                <a:tc>
                  <a:txBody>
                    <a:bodyPr/>
                    <a:lstStyle/>
                    <a:p>
                      <a:pPr algn="l" fontAlgn="b"/>
                      <a:r>
                        <a:rPr lang="es-MX" sz="1200" b="0" i="0" u="none" strike="noStrike" dirty="0">
                          <a:solidFill>
                            <a:srgbClr val="F2F2F2"/>
                          </a:solidFill>
                          <a:effectLst/>
                          <a:latin typeface="Calibri"/>
                        </a:rPr>
                        <a:t>2008-2013</a:t>
                      </a:r>
                    </a:p>
                  </a:txBody>
                  <a:tcPr marL="9525" marR="9525" marT="9525"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l" fontAlgn="b"/>
                      <a:r>
                        <a:rPr lang="es-MX" sz="1200" b="0" i="0" u="none" strike="noStrike" dirty="0">
                          <a:solidFill>
                            <a:srgbClr val="F2F2F2"/>
                          </a:solidFill>
                          <a:effectLst/>
                          <a:latin typeface="Calibri"/>
                        </a:rPr>
                        <a:t>Revista mexicana de ciencias geológicas</a:t>
                      </a:r>
                    </a:p>
                  </a:txBody>
                  <a:tcPr marL="9525" marR="9525" marT="9525"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200" b="0" i="0" u="none" strike="noStrike">
                          <a:solidFill>
                            <a:srgbClr val="F2F2F2"/>
                          </a:solidFill>
                          <a:effectLst/>
                          <a:latin typeface="Calibri"/>
                        </a:rPr>
                        <a:t>274</a:t>
                      </a:r>
                    </a:p>
                  </a:txBody>
                  <a:tcPr marL="9525" marR="9525" marT="9525"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200" b="0" i="0" u="none" strike="noStrike">
                          <a:solidFill>
                            <a:srgbClr val="F2F2F2"/>
                          </a:solidFill>
                          <a:effectLst/>
                          <a:latin typeface="Calibri"/>
                        </a:rPr>
                        <a:t>257</a:t>
                      </a:r>
                    </a:p>
                  </a:txBody>
                  <a:tcPr marL="9525" marR="9525" marT="9525"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200" b="0" i="0" u="none" strike="noStrike">
                          <a:solidFill>
                            <a:srgbClr val="F2F2F2"/>
                          </a:solidFill>
                          <a:effectLst/>
                          <a:latin typeface="Calibri"/>
                        </a:rPr>
                        <a:t>167</a:t>
                      </a:r>
                    </a:p>
                  </a:txBody>
                  <a:tcPr marL="9525" marR="9525" marT="9525"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r>
              <a:tr h="201985">
                <a:tc>
                  <a:txBody>
                    <a:bodyPr/>
                    <a:lstStyle/>
                    <a:p>
                      <a:pPr algn="l" fontAlgn="b"/>
                      <a:r>
                        <a:rPr lang="es-MX" sz="1200" b="0" i="0" u="none" strike="noStrike" dirty="0">
                          <a:solidFill>
                            <a:srgbClr val="F2F2F2"/>
                          </a:solidFill>
                          <a:effectLst/>
                          <a:latin typeface="Calibri"/>
                        </a:rPr>
                        <a:t>2008-2013</a:t>
                      </a:r>
                    </a:p>
                  </a:txBody>
                  <a:tcPr marL="9525" marR="9525" marT="9525"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l" fontAlgn="b"/>
                      <a:r>
                        <a:rPr lang="es-MX" sz="1200" b="0" i="0" u="none" strike="noStrike" dirty="0">
                          <a:solidFill>
                            <a:srgbClr val="F2F2F2"/>
                          </a:solidFill>
                          <a:effectLst/>
                          <a:latin typeface="Calibri"/>
                        </a:rPr>
                        <a:t>Revista mexicana de física</a:t>
                      </a:r>
                    </a:p>
                  </a:txBody>
                  <a:tcPr marL="9525" marR="9525" marT="9525"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200" b="0" i="0" u="none" strike="noStrike">
                          <a:solidFill>
                            <a:srgbClr val="F2F2F2"/>
                          </a:solidFill>
                          <a:effectLst/>
                          <a:latin typeface="Calibri"/>
                        </a:rPr>
                        <a:t>539</a:t>
                      </a:r>
                    </a:p>
                  </a:txBody>
                  <a:tcPr marL="9525" marR="9525" marT="9525"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200" b="0" i="0" u="none" strike="noStrike">
                          <a:solidFill>
                            <a:srgbClr val="F2F2F2"/>
                          </a:solidFill>
                          <a:effectLst/>
                          <a:latin typeface="Calibri"/>
                        </a:rPr>
                        <a:t>132</a:t>
                      </a:r>
                    </a:p>
                  </a:txBody>
                  <a:tcPr marL="9525" marR="9525" marT="9525"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200" b="0" i="0" u="none" strike="noStrike">
                          <a:solidFill>
                            <a:srgbClr val="F2F2F2"/>
                          </a:solidFill>
                          <a:effectLst/>
                          <a:latin typeface="Calibri"/>
                        </a:rPr>
                        <a:t>98</a:t>
                      </a:r>
                    </a:p>
                  </a:txBody>
                  <a:tcPr marL="9525" marR="9525" marT="9525"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r>
              <a:tr h="201985">
                <a:tc>
                  <a:txBody>
                    <a:bodyPr/>
                    <a:lstStyle/>
                    <a:p>
                      <a:pPr algn="l" fontAlgn="b"/>
                      <a:r>
                        <a:rPr lang="es-MX" sz="1200" b="0" i="0" u="none" strike="noStrike" dirty="0">
                          <a:solidFill>
                            <a:srgbClr val="F2F2F2"/>
                          </a:solidFill>
                          <a:effectLst/>
                          <a:latin typeface="Calibri"/>
                        </a:rPr>
                        <a:t>2009-2013</a:t>
                      </a:r>
                    </a:p>
                  </a:txBody>
                  <a:tcPr marL="9525" marR="9525" marT="9525"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l" fontAlgn="b"/>
                      <a:r>
                        <a:rPr lang="es-MX" sz="1200" b="0" i="0" u="none" strike="noStrike" dirty="0">
                          <a:solidFill>
                            <a:srgbClr val="F2F2F2"/>
                          </a:solidFill>
                          <a:effectLst/>
                          <a:latin typeface="Calibri"/>
                        </a:rPr>
                        <a:t>Ciencias marinas</a:t>
                      </a:r>
                    </a:p>
                  </a:txBody>
                  <a:tcPr marL="9525" marR="9525" marT="9525"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200" b="0" i="0" u="none" strike="noStrike">
                          <a:solidFill>
                            <a:srgbClr val="F2F2F2"/>
                          </a:solidFill>
                          <a:effectLst/>
                          <a:latin typeface="Calibri"/>
                        </a:rPr>
                        <a:t>191</a:t>
                      </a:r>
                    </a:p>
                  </a:txBody>
                  <a:tcPr marL="9525" marR="9525" marT="9525"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200" b="0" i="0" u="none" strike="noStrike">
                          <a:solidFill>
                            <a:srgbClr val="F2F2F2"/>
                          </a:solidFill>
                          <a:effectLst/>
                          <a:latin typeface="Calibri"/>
                        </a:rPr>
                        <a:t>121</a:t>
                      </a:r>
                    </a:p>
                  </a:txBody>
                  <a:tcPr marL="9525" marR="9525" marT="9525"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200" b="0" i="0" u="none" strike="noStrike">
                          <a:solidFill>
                            <a:srgbClr val="F2F2F2"/>
                          </a:solidFill>
                          <a:effectLst/>
                          <a:latin typeface="Calibri"/>
                        </a:rPr>
                        <a:t>61</a:t>
                      </a:r>
                    </a:p>
                  </a:txBody>
                  <a:tcPr marL="9525" marR="9525" marT="9525"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r>
              <a:tr h="201985">
                <a:tc>
                  <a:txBody>
                    <a:bodyPr/>
                    <a:lstStyle/>
                    <a:p>
                      <a:pPr algn="l" fontAlgn="b"/>
                      <a:r>
                        <a:rPr lang="es-MX" sz="1200" b="0" i="0" u="none" strike="noStrike">
                          <a:solidFill>
                            <a:srgbClr val="F2F2F2"/>
                          </a:solidFill>
                          <a:effectLst/>
                          <a:latin typeface="Calibri"/>
                        </a:rPr>
                        <a:t>2008-2013</a:t>
                      </a:r>
                    </a:p>
                  </a:txBody>
                  <a:tcPr marL="9525" marR="9525" marT="9525"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l" fontAlgn="b"/>
                      <a:r>
                        <a:rPr lang="es-MX" sz="1200" b="0" i="0" u="none" strike="noStrike" dirty="0">
                          <a:solidFill>
                            <a:srgbClr val="F2F2F2"/>
                          </a:solidFill>
                          <a:effectLst/>
                          <a:latin typeface="Calibri"/>
                        </a:rPr>
                        <a:t>Boletín de la Sociedad Geológica Mexicana</a:t>
                      </a:r>
                    </a:p>
                  </a:txBody>
                  <a:tcPr marL="9525" marR="9525" marT="9525"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200" b="0" i="0" u="none" strike="noStrike">
                          <a:solidFill>
                            <a:srgbClr val="F2F2F2"/>
                          </a:solidFill>
                          <a:effectLst/>
                          <a:latin typeface="Calibri"/>
                        </a:rPr>
                        <a:t>202</a:t>
                      </a:r>
                    </a:p>
                  </a:txBody>
                  <a:tcPr marL="9525" marR="9525" marT="9525"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200" b="0" i="0" u="none" strike="noStrike">
                          <a:solidFill>
                            <a:srgbClr val="F2F2F2"/>
                          </a:solidFill>
                          <a:effectLst/>
                          <a:latin typeface="Calibri"/>
                        </a:rPr>
                        <a:t>90</a:t>
                      </a:r>
                    </a:p>
                  </a:txBody>
                  <a:tcPr marL="9525" marR="9525" marT="9525"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200" b="0" i="0" u="none" strike="noStrike">
                          <a:solidFill>
                            <a:srgbClr val="F2F2F2"/>
                          </a:solidFill>
                          <a:effectLst/>
                          <a:latin typeface="Calibri"/>
                        </a:rPr>
                        <a:t>34</a:t>
                      </a:r>
                    </a:p>
                  </a:txBody>
                  <a:tcPr marL="9525" marR="9525" marT="9525"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r>
              <a:tr h="201985">
                <a:tc>
                  <a:txBody>
                    <a:bodyPr/>
                    <a:lstStyle/>
                    <a:p>
                      <a:pPr algn="l" fontAlgn="b"/>
                      <a:r>
                        <a:rPr lang="es-MX" sz="1200" b="0" i="0" u="none" strike="noStrike" dirty="0">
                          <a:solidFill>
                            <a:srgbClr val="F2F2F2"/>
                          </a:solidFill>
                          <a:effectLst/>
                          <a:latin typeface="Calibri"/>
                        </a:rPr>
                        <a:t>2008-2013</a:t>
                      </a:r>
                    </a:p>
                  </a:txBody>
                  <a:tcPr marL="9525" marR="9525" marT="9525"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l" fontAlgn="b"/>
                      <a:r>
                        <a:rPr lang="es-MX" sz="1200" b="0" i="0" u="none" strike="noStrike" dirty="0">
                          <a:solidFill>
                            <a:srgbClr val="F2F2F2"/>
                          </a:solidFill>
                          <a:effectLst/>
                          <a:latin typeface="Calibri"/>
                        </a:rPr>
                        <a:t>Atmósfera</a:t>
                      </a:r>
                    </a:p>
                  </a:txBody>
                  <a:tcPr marL="9525" marR="9525" marT="9525"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200" b="0" i="0" u="none" strike="noStrike">
                          <a:solidFill>
                            <a:srgbClr val="F2F2F2"/>
                          </a:solidFill>
                          <a:effectLst/>
                          <a:latin typeface="Calibri"/>
                        </a:rPr>
                        <a:t>157</a:t>
                      </a:r>
                    </a:p>
                  </a:txBody>
                  <a:tcPr marL="9525" marR="9525" marT="9525"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200" b="0" i="0" u="none" strike="noStrike">
                          <a:solidFill>
                            <a:srgbClr val="F2F2F2"/>
                          </a:solidFill>
                          <a:effectLst/>
                          <a:latin typeface="Calibri"/>
                        </a:rPr>
                        <a:t>71</a:t>
                      </a:r>
                    </a:p>
                  </a:txBody>
                  <a:tcPr marL="9525" marR="9525" marT="9525"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200" b="0" i="0" u="none" strike="noStrike">
                          <a:solidFill>
                            <a:srgbClr val="F2F2F2"/>
                          </a:solidFill>
                          <a:effectLst/>
                          <a:latin typeface="Calibri"/>
                        </a:rPr>
                        <a:t>33</a:t>
                      </a:r>
                    </a:p>
                  </a:txBody>
                  <a:tcPr marL="9525" marR="9525" marT="9525"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r>
              <a:tr h="201985">
                <a:tc>
                  <a:txBody>
                    <a:bodyPr/>
                    <a:lstStyle/>
                    <a:p>
                      <a:pPr algn="l" fontAlgn="b"/>
                      <a:r>
                        <a:rPr lang="es-MX" sz="1200" b="0" i="0" u="none" strike="noStrike">
                          <a:solidFill>
                            <a:srgbClr val="F2F2F2"/>
                          </a:solidFill>
                          <a:effectLst/>
                          <a:latin typeface="Calibri"/>
                        </a:rPr>
                        <a:t>2008-2013</a:t>
                      </a:r>
                    </a:p>
                  </a:txBody>
                  <a:tcPr marL="9525" marR="9525" marT="9525"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l" fontAlgn="b"/>
                      <a:r>
                        <a:rPr lang="es-MX" sz="1200" b="0" i="0" u="none" strike="noStrike" dirty="0">
                          <a:solidFill>
                            <a:srgbClr val="F2F2F2"/>
                          </a:solidFill>
                          <a:effectLst/>
                          <a:latin typeface="Calibri"/>
                        </a:rPr>
                        <a:t>Geofísica internacional</a:t>
                      </a:r>
                    </a:p>
                  </a:txBody>
                  <a:tcPr marL="9525" marR="9525" marT="9525"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200" b="0" i="0" u="none" strike="noStrike" dirty="0">
                          <a:solidFill>
                            <a:srgbClr val="F2F2F2"/>
                          </a:solidFill>
                          <a:effectLst/>
                          <a:latin typeface="Calibri"/>
                        </a:rPr>
                        <a:t>180</a:t>
                      </a:r>
                    </a:p>
                  </a:txBody>
                  <a:tcPr marL="9525" marR="9525" marT="9525"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200" b="0" i="0" u="none" strike="noStrike">
                          <a:solidFill>
                            <a:srgbClr val="F2F2F2"/>
                          </a:solidFill>
                          <a:effectLst/>
                          <a:latin typeface="Calibri"/>
                        </a:rPr>
                        <a:t>66</a:t>
                      </a:r>
                    </a:p>
                  </a:txBody>
                  <a:tcPr marL="9525" marR="9525" marT="9525"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200" b="0" i="0" u="none" strike="noStrike">
                          <a:solidFill>
                            <a:srgbClr val="F2F2F2"/>
                          </a:solidFill>
                          <a:effectLst/>
                          <a:latin typeface="Calibri"/>
                        </a:rPr>
                        <a:t>30</a:t>
                      </a:r>
                    </a:p>
                  </a:txBody>
                  <a:tcPr marL="9525" marR="9525" marT="9525"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r>
              <a:tr h="201985">
                <a:tc>
                  <a:txBody>
                    <a:bodyPr/>
                    <a:lstStyle/>
                    <a:p>
                      <a:pPr algn="l" fontAlgn="b"/>
                      <a:r>
                        <a:rPr lang="es-MX" sz="1200" b="0" i="0" u="none" strike="noStrike">
                          <a:solidFill>
                            <a:srgbClr val="F2F2F2"/>
                          </a:solidFill>
                          <a:effectLst/>
                          <a:latin typeface="Calibri"/>
                        </a:rPr>
                        <a:t>2008-2013</a:t>
                      </a:r>
                    </a:p>
                  </a:txBody>
                  <a:tcPr marL="9525" marR="9525" marT="9525"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l" fontAlgn="b"/>
                      <a:r>
                        <a:rPr lang="es-MX" sz="1200" b="0" i="0" u="none" strike="noStrike" dirty="0">
                          <a:solidFill>
                            <a:srgbClr val="F2F2F2"/>
                          </a:solidFill>
                          <a:effectLst/>
                          <a:latin typeface="Calibri"/>
                        </a:rPr>
                        <a:t>Investigaciones geográficas</a:t>
                      </a:r>
                    </a:p>
                  </a:txBody>
                  <a:tcPr marL="9525" marR="9525" marT="9525"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200" b="0" i="0" u="none" strike="noStrike" dirty="0">
                          <a:solidFill>
                            <a:srgbClr val="F2F2F2"/>
                          </a:solidFill>
                          <a:effectLst/>
                          <a:latin typeface="Calibri"/>
                        </a:rPr>
                        <a:t>145</a:t>
                      </a:r>
                    </a:p>
                  </a:txBody>
                  <a:tcPr marL="9525" marR="9525" marT="9525"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200" b="0" i="0" u="none" strike="noStrike">
                          <a:solidFill>
                            <a:srgbClr val="F2F2F2"/>
                          </a:solidFill>
                          <a:effectLst/>
                          <a:latin typeface="Calibri"/>
                        </a:rPr>
                        <a:t>50</a:t>
                      </a:r>
                    </a:p>
                  </a:txBody>
                  <a:tcPr marL="9525" marR="9525" marT="9525"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200" b="0" i="0" u="none" strike="noStrike">
                          <a:solidFill>
                            <a:srgbClr val="F2F2F2"/>
                          </a:solidFill>
                          <a:effectLst/>
                          <a:latin typeface="Calibri"/>
                        </a:rPr>
                        <a:t>11</a:t>
                      </a:r>
                    </a:p>
                  </a:txBody>
                  <a:tcPr marL="9525" marR="9525" marT="9525"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r>
              <a:tr h="201985">
                <a:tc>
                  <a:txBody>
                    <a:bodyPr/>
                    <a:lstStyle/>
                    <a:p>
                      <a:pPr algn="l" fontAlgn="b"/>
                      <a:r>
                        <a:rPr lang="es-MX" sz="1200" b="0" i="0" u="none" strike="noStrike">
                          <a:solidFill>
                            <a:srgbClr val="F2F2F2"/>
                          </a:solidFill>
                          <a:effectLst/>
                          <a:latin typeface="Calibri"/>
                        </a:rPr>
                        <a:t>2008-2013</a:t>
                      </a:r>
                    </a:p>
                  </a:txBody>
                  <a:tcPr marL="9525" marR="9525" marT="9525"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l" fontAlgn="b"/>
                      <a:r>
                        <a:rPr lang="es-MX" sz="1200" b="0" i="0" u="none" strike="noStrike" dirty="0">
                          <a:solidFill>
                            <a:srgbClr val="F2F2F2"/>
                          </a:solidFill>
                          <a:effectLst/>
                          <a:latin typeface="Calibri"/>
                        </a:rPr>
                        <a:t>Revista mexicana de física E</a:t>
                      </a:r>
                    </a:p>
                  </a:txBody>
                  <a:tcPr marL="9525" marR="9525" marT="9525"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200" b="0" i="0" u="none" strike="noStrike" dirty="0">
                          <a:solidFill>
                            <a:srgbClr val="F2F2F2"/>
                          </a:solidFill>
                          <a:effectLst/>
                          <a:latin typeface="Calibri"/>
                        </a:rPr>
                        <a:t>152</a:t>
                      </a:r>
                    </a:p>
                  </a:txBody>
                  <a:tcPr marL="9525" marR="9525" marT="9525"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200" b="0" i="0" u="none" strike="noStrike" dirty="0">
                          <a:solidFill>
                            <a:srgbClr val="F2F2F2"/>
                          </a:solidFill>
                          <a:effectLst/>
                          <a:latin typeface="Calibri"/>
                        </a:rPr>
                        <a:t>26</a:t>
                      </a:r>
                    </a:p>
                  </a:txBody>
                  <a:tcPr marL="9525" marR="9525" marT="9525"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200" b="0" i="0" u="none" strike="noStrike" dirty="0">
                          <a:solidFill>
                            <a:srgbClr val="F2F2F2"/>
                          </a:solidFill>
                          <a:effectLst/>
                          <a:latin typeface="Calibri"/>
                        </a:rPr>
                        <a:t>19</a:t>
                      </a:r>
                    </a:p>
                  </a:txBody>
                  <a:tcPr marL="9525" marR="9525" marT="9525"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r>
              <a:tr h="201985">
                <a:tc>
                  <a:txBody>
                    <a:bodyPr/>
                    <a:lstStyle/>
                    <a:p>
                      <a:pPr algn="l" fontAlgn="b"/>
                      <a:r>
                        <a:rPr lang="es-MX" sz="1200" b="0" i="0" u="none" strike="noStrike">
                          <a:solidFill>
                            <a:srgbClr val="F2F2F2"/>
                          </a:solidFill>
                          <a:effectLst/>
                          <a:latin typeface="Calibri"/>
                        </a:rPr>
                        <a:t>2008-2013</a:t>
                      </a:r>
                    </a:p>
                  </a:txBody>
                  <a:tcPr marL="9525" marR="9525" marT="9525"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l" fontAlgn="b"/>
                      <a:r>
                        <a:rPr lang="es-MX" sz="1200" b="0" i="0" u="none" strike="noStrike" dirty="0">
                          <a:solidFill>
                            <a:srgbClr val="F2F2F2"/>
                          </a:solidFill>
                          <a:effectLst/>
                          <a:latin typeface="Calibri"/>
                        </a:rPr>
                        <a:t>Superficies y vacío</a:t>
                      </a:r>
                    </a:p>
                  </a:txBody>
                  <a:tcPr marL="9525" marR="9525" marT="9525"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200" b="0" i="0" u="none" strike="noStrike">
                          <a:solidFill>
                            <a:srgbClr val="F2F2F2"/>
                          </a:solidFill>
                          <a:effectLst/>
                          <a:latin typeface="Calibri"/>
                        </a:rPr>
                        <a:t>147</a:t>
                      </a:r>
                    </a:p>
                  </a:txBody>
                  <a:tcPr marL="9525" marR="9525" marT="9525"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200" b="0" i="0" u="none" strike="noStrike" dirty="0">
                          <a:solidFill>
                            <a:srgbClr val="F2F2F2"/>
                          </a:solidFill>
                          <a:effectLst/>
                          <a:latin typeface="Calibri"/>
                        </a:rPr>
                        <a:t>15</a:t>
                      </a:r>
                    </a:p>
                  </a:txBody>
                  <a:tcPr marL="9525" marR="9525" marT="9525"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200" b="0" i="0" u="none" strike="noStrike" dirty="0">
                          <a:solidFill>
                            <a:srgbClr val="F2F2F2"/>
                          </a:solidFill>
                          <a:effectLst/>
                          <a:latin typeface="Calibri"/>
                        </a:rPr>
                        <a:t>6</a:t>
                      </a:r>
                    </a:p>
                  </a:txBody>
                  <a:tcPr marL="9525" marR="9525" marT="9525"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r>
              <a:tr h="201985">
                <a:tc>
                  <a:txBody>
                    <a:bodyPr/>
                    <a:lstStyle/>
                    <a:p>
                      <a:pPr algn="l" fontAlgn="b"/>
                      <a:r>
                        <a:rPr lang="es-MX" sz="1200" b="0" i="0" u="none" strike="noStrike">
                          <a:solidFill>
                            <a:srgbClr val="F2F2F2"/>
                          </a:solidFill>
                          <a:effectLst/>
                          <a:latin typeface="Calibri"/>
                        </a:rPr>
                        <a:t>2008-2013</a:t>
                      </a:r>
                    </a:p>
                  </a:txBody>
                  <a:tcPr marL="9525" marR="9525" marT="9525"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l" fontAlgn="b"/>
                      <a:r>
                        <a:rPr lang="es-MX" sz="1200" b="0" i="0" u="none" strike="noStrike">
                          <a:solidFill>
                            <a:srgbClr val="F2F2F2"/>
                          </a:solidFill>
                          <a:effectLst/>
                          <a:latin typeface="Calibri"/>
                        </a:rPr>
                        <a:t>**Revista mexicana de astronomía y astrofísica</a:t>
                      </a:r>
                    </a:p>
                  </a:txBody>
                  <a:tcPr marL="9525" marR="9525" marT="9525"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200" b="0" i="0" u="none" strike="noStrike" dirty="0">
                          <a:solidFill>
                            <a:srgbClr val="F2F2F2"/>
                          </a:solidFill>
                          <a:effectLst/>
                          <a:latin typeface="Calibri"/>
                        </a:rPr>
                        <a:t>177</a:t>
                      </a:r>
                    </a:p>
                  </a:txBody>
                  <a:tcPr marL="9525" marR="9525" marT="9525"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200" b="0" i="0" u="none" strike="noStrike" dirty="0">
                          <a:solidFill>
                            <a:srgbClr val="F2F2F2"/>
                          </a:solidFill>
                          <a:effectLst/>
                          <a:latin typeface="Calibri"/>
                        </a:rPr>
                        <a:t>1</a:t>
                      </a:r>
                    </a:p>
                  </a:txBody>
                  <a:tcPr marL="9525" marR="9525" marT="9525"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200" b="0" i="0" u="none" strike="noStrike" dirty="0">
                          <a:solidFill>
                            <a:srgbClr val="F2F2F2"/>
                          </a:solidFill>
                          <a:effectLst/>
                          <a:latin typeface="Calibri"/>
                        </a:rPr>
                        <a:t>0</a:t>
                      </a:r>
                    </a:p>
                  </a:txBody>
                  <a:tcPr marL="9525" marR="9525" marT="9525"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r>
            </a:tbl>
          </a:graphicData>
        </a:graphic>
      </p:graphicFrame>
    </p:spTree>
    <p:extLst>
      <p:ext uri="{BB962C8B-B14F-4D97-AF65-F5344CB8AC3E}">
        <p14:creationId xmlns:p14="http://schemas.microsoft.com/office/powerpoint/2010/main" xmlns="" val="221634086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0" y="0"/>
            <a:ext cx="12192000" cy="6858000"/>
          </a:xfrm>
          <a:prstGeom prst="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aphicFrame>
        <p:nvGraphicFramePr>
          <p:cNvPr id="3" name="1 Gráfico"/>
          <p:cNvGraphicFramePr>
            <a:graphicFrameLocks/>
          </p:cNvGraphicFramePr>
          <p:nvPr>
            <p:extLst>
              <p:ext uri="{D42A27DB-BD31-4B8C-83A1-F6EECF244321}">
                <p14:modId xmlns:p14="http://schemas.microsoft.com/office/powerpoint/2010/main" xmlns="" val="2587876230"/>
              </p:ext>
            </p:extLst>
          </p:nvPr>
        </p:nvGraphicFramePr>
        <p:xfrm>
          <a:off x="1527048" y="132674"/>
          <a:ext cx="9846804" cy="447141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2 Tabla"/>
          <p:cNvGraphicFramePr>
            <a:graphicFrameLocks noGrp="1"/>
          </p:cNvGraphicFramePr>
          <p:nvPr>
            <p:extLst>
              <p:ext uri="{D42A27DB-BD31-4B8C-83A1-F6EECF244321}">
                <p14:modId xmlns:p14="http://schemas.microsoft.com/office/powerpoint/2010/main" xmlns="" val="99994631"/>
              </p:ext>
            </p:extLst>
          </p:nvPr>
        </p:nvGraphicFramePr>
        <p:xfrm>
          <a:off x="1997932" y="4725870"/>
          <a:ext cx="8349226" cy="2016224"/>
        </p:xfrm>
        <a:graphic>
          <a:graphicData uri="http://schemas.openxmlformats.org/drawingml/2006/table">
            <a:tbl>
              <a:tblPr/>
              <a:tblGrid>
                <a:gridCol w="972726"/>
                <a:gridCol w="5787715"/>
                <a:gridCol w="1134846"/>
                <a:gridCol w="453939"/>
              </a:tblGrid>
              <a:tr h="288032">
                <a:tc>
                  <a:txBody>
                    <a:bodyPr/>
                    <a:lstStyle/>
                    <a:p>
                      <a:pPr algn="l" fontAlgn="b"/>
                      <a:r>
                        <a:rPr lang="es-MX" sz="1600" b="1" i="0" u="none" strike="noStrike" dirty="0">
                          <a:solidFill>
                            <a:srgbClr val="F2F2F2"/>
                          </a:solidFill>
                          <a:effectLst/>
                          <a:latin typeface="Calibri"/>
                        </a:rPr>
                        <a:t>Cobertura</a:t>
                      </a:r>
                    </a:p>
                  </a:txBody>
                  <a:tcPr marL="9525" marR="9525" marT="9525" marB="0" anchor="b">
                    <a:lnL>
                      <a:noFill/>
                    </a:lnL>
                    <a:lnR>
                      <a:noFill/>
                    </a:lnR>
                    <a:lnT>
                      <a:noFill/>
                    </a:lnT>
                    <a:lnB w="6350" cap="flat" cmpd="sng" algn="ctr">
                      <a:solidFill>
                        <a:srgbClr val="262626"/>
                      </a:solidFill>
                      <a:prstDash val="solid"/>
                      <a:round/>
                      <a:headEnd type="none" w="med" len="med"/>
                      <a:tailEnd type="none" w="med" len="med"/>
                    </a:lnB>
                    <a:solidFill>
                      <a:srgbClr val="262626"/>
                    </a:solidFill>
                  </a:tcPr>
                </a:tc>
                <a:tc>
                  <a:txBody>
                    <a:bodyPr/>
                    <a:lstStyle/>
                    <a:p>
                      <a:pPr algn="ctr" fontAlgn="b"/>
                      <a:r>
                        <a:rPr lang="es-MX" sz="1600" b="1" i="0" u="none" strike="noStrike" dirty="0" smtClean="0">
                          <a:solidFill>
                            <a:srgbClr val="F2F2F2"/>
                          </a:solidFill>
                          <a:effectLst/>
                          <a:latin typeface="Calibri"/>
                        </a:rPr>
                        <a:t>Revista</a:t>
                      </a:r>
                      <a:endParaRPr lang="es-MX" sz="1600" b="1" i="0" u="none" strike="noStrike" dirty="0">
                        <a:solidFill>
                          <a:srgbClr val="F2F2F2"/>
                        </a:solidFill>
                        <a:effectLst/>
                        <a:latin typeface="Calibri"/>
                      </a:endParaRPr>
                    </a:p>
                  </a:txBody>
                  <a:tcPr marL="9525" marR="9525" marT="9525" marB="0" anchor="b">
                    <a:lnL>
                      <a:noFill/>
                    </a:lnL>
                    <a:lnR>
                      <a:noFill/>
                    </a:lnR>
                    <a:lnT>
                      <a:noFill/>
                    </a:lnT>
                    <a:lnB w="6350" cap="flat" cmpd="sng" algn="ctr">
                      <a:solidFill>
                        <a:srgbClr val="262626"/>
                      </a:solidFill>
                      <a:prstDash val="solid"/>
                      <a:round/>
                      <a:headEnd type="none" w="med" len="med"/>
                      <a:tailEnd type="none" w="med" len="med"/>
                    </a:lnB>
                    <a:solidFill>
                      <a:srgbClr val="262626"/>
                    </a:solidFill>
                  </a:tcPr>
                </a:tc>
                <a:tc>
                  <a:txBody>
                    <a:bodyPr/>
                    <a:lstStyle/>
                    <a:p>
                      <a:pPr algn="l" fontAlgn="b"/>
                      <a:r>
                        <a:rPr lang="es-MX" sz="1600" b="1" i="0" u="none" strike="noStrike">
                          <a:solidFill>
                            <a:srgbClr val="F2F2F2"/>
                          </a:solidFill>
                          <a:effectLst/>
                          <a:latin typeface="Calibri"/>
                        </a:rPr>
                        <a:t>Documentos</a:t>
                      </a:r>
                    </a:p>
                  </a:txBody>
                  <a:tcPr marL="9525" marR="9525" marT="9525" marB="0" anchor="b">
                    <a:lnL>
                      <a:noFill/>
                    </a:lnL>
                    <a:lnR>
                      <a:noFill/>
                    </a:lnR>
                    <a:lnT>
                      <a:noFill/>
                    </a:lnT>
                    <a:lnB w="6350" cap="flat" cmpd="sng" algn="ctr">
                      <a:solidFill>
                        <a:srgbClr val="262626"/>
                      </a:solidFill>
                      <a:prstDash val="solid"/>
                      <a:round/>
                      <a:headEnd type="none" w="med" len="med"/>
                      <a:tailEnd type="none" w="med" len="med"/>
                    </a:lnB>
                    <a:solidFill>
                      <a:srgbClr val="262626"/>
                    </a:solidFill>
                  </a:tcPr>
                </a:tc>
                <a:tc>
                  <a:txBody>
                    <a:bodyPr/>
                    <a:lstStyle/>
                    <a:p>
                      <a:pPr algn="l" fontAlgn="b"/>
                      <a:r>
                        <a:rPr lang="es-MX" sz="1600" b="1" i="0" u="none" strike="noStrike">
                          <a:solidFill>
                            <a:srgbClr val="F2F2F2"/>
                          </a:solidFill>
                          <a:effectLst/>
                          <a:latin typeface="Calibri"/>
                        </a:rPr>
                        <a:t>Citas</a:t>
                      </a:r>
                    </a:p>
                  </a:txBody>
                  <a:tcPr marL="9525" marR="9525" marT="9525" marB="0" anchor="b">
                    <a:lnL>
                      <a:noFill/>
                    </a:lnL>
                    <a:lnR>
                      <a:noFill/>
                    </a:lnR>
                    <a:lnT>
                      <a:noFill/>
                    </a:lnT>
                    <a:lnB w="6350" cap="flat" cmpd="sng" algn="ctr">
                      <a:solidFill>
                        <a:srgbClr val="262626"/>
                      </a:solidFill>
                      <a:prstDash val="solid"/>
                      <a:round/>
                      <a:headEnd type="none" w="med" len="med"/>
                      <a:tailEnd type="none" w="med" len="med"/>
                    </a:lnB>
                    <a:solidFill>
                      <a:srgbClr val="262626"/>
                    </a:solidFill>
                  </a:tcPr>
                </a:tc>
              </a:tr>
              <a:tr h="288032">
                <a:tc>
                  <a:txBody>
                    <a:bodyPr/>
                    <a:lstStyle/>
                    <a:p>
                      <a:pPr algn="l" fontAlgn="b"/>
                      <a:r>
                        <a:rPr lang="es-MX" sz="1600" b="0" i="0" u="none" strike="noStrike" dirty="0">
                          <a:solidFill>
                            <a:srgbClr val="F2F2F2"/>
                          </a:solidFill>
                          <a:effectLst/>
                          <a:latin typeface="Calibri"/>
                        </a:rPr>
                        <a:t>2008-2013</a:t>
                      </a:r>
                    </a:p>
                  </a:txBody>
                  <a:tcPr marL="9525" marR="9525" marT="9525"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l" fontAlgn="b"/>
                      <a:r>
                        <a:rPr lang="es-MX" sz="1600" b="0" i="0" u="none" strike="noStrike" dirty="0">
                          <a:solidFill>
                            <a:srgbClr val="F2F2F2"/>
                          </a:solidFill>
                          <a:effectLst/>
                          <a:latin typeface="Calibri"/>
                        </a:rPr>
                        <a:t>Revista mexicana de biodiversidad</a:t>
                      </a:r>
                    </a:p>
                  </a:txBody>
                  <a:tcPr marL="9525" marR="9525" marT="9525"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600" b="0" i="0" u="none" strike="noStrike" dirty="0">
                          <a:solidFill>
                            <a:srgbClr val="F2F2F2"/>
                          </a:solidFill>
                          <a:effectLst/>
                          <a:latin typeface="Calibri"/>
                        </a:rPr>
                        <a:t>678</a:t>
                      </a:r>
                    </a:p>
                  </a:txBody>
                  <a:tcPr marL="9525" marR="9525" marT="9525"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600" b="0" i="0" u="none" strike="noStrike">
                          <a:solidFill>
                            <a:srgbClr val="F2F2F2"/>
                          </a:solidFill>
                          <a:effectLst/>
                          <a:latin typeface="Calibri"/>
                        </a:rPr>
                        <a:t>852</a:t>
                      </a:r>
                    </a:p>
                  </a:txBody>
                  <a:tcPr marL="9525" marR="9525" marT="9525"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r>
              <a:tr h="288032">
                <a:tc>
                  <a:txBody>
                    <a:bodyPr/>
                    <a:lstStyle/>
                    <a:p>
                      <a:pPr algn="l" fontAlgn="b"/>
                      <a:r>
                        <a:rPr lang="es-MX" sz="1600" b="0" i="0" u="none" strike="noStrike" dirty="0">
                          <a:solidFill>
                            <a:srgbClr val="F2F2F2"/>
                          </a:solidFill>
                          <a:effectLst/>
                          <a:latin typeface="Calibri"/>
                        </a:rPr>
                        <a:t>2008-2013</a:t>
                      </a:r>
                    </a:p>
                  </a:txBody>
                  <a:tcPr marL="9525" marR="9525" marT="9525"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l" fontAlgn="b"/>
                      <a:r>
                        <a:rPr lang="en-US" sz="1600" b="0" i="0" u="none" strike="noStrike" dirty="0">
                          <a:solidFill>
                            <a:srgbClr val="F2F2F2"/>
                          </a:solidFill>
                          <a:effectLst/>
                          <a:latin typeface="Calibri"/>
                        </a:rPr>
                        <a:t>Journal of the Mexican Chemical Society</a:t>
                      </a:r>
                    </a:p>
                  </a:txBody>
                  <a:tcPr marL="9525" marR="9525" marT="9525"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600" b="0" i="0" u="none" strike="noStrike" dirty="0">
                          <a:solidFill>
                            <a:srgbClr val="F2F2F2"/>
                          </a:solidFill>
                          <a:effectLst/>
                          <a:latin typeface="Calibri"/>
                        </a:rPr>
                        <a:t>279</a:t>
                      </a:r>
                    </a:p>
                  </a:txBody>
                  <a:tcPr marL="9525" marR="9525" marT="9525"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600" b="0" i="0" u="none" strike="noStrike" dirty="0">
                          <a:solidFill>
                            <a:srgbClr val="F2F2F2"/>
                          </a:solidFill>
                          <a:effectLst/>
                          <a:latin typeface="Calibri"/>
                        </a:rPr>
                        <a:t>446</a:t>
                      </a:r>
                    </a:p>
                  </a:txBody>
                  <a:tcPr marL="9525" marR="9525" marT="9525"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r>
              <a:tr h="288032">
                <a:tc>
                  <a:txBody>
                    <a:bodyPr/>
                    <a:lstStyle/>
                    <a:p>
                      <a:pPr algn="l" fontAlgn="b"/>
                      <a:r>
                        <a:rPr lang="es-MX" sz="1600" b="0" i="0" u="none" strike="noStrike">
                          <a:solidFill>
                            <a:srgbClr val="F2F2F2"/>
                          </a:solidFill>
                          <a:effectLst/>
                          <a:latin typeface="Calibri"/>
                        </a:rPr>
                        <a:t>2008-2013</a:t>
                      </a:r>
                    </a:p>
                  </a:txBody>
                  <a:tcPr marL="9525" marR="9525" marT="9525"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l" fontAlgn="b"/>
                      <a:r>
                        <a:rPr lang="es-MX" sz="1600" b="0" i="0" u="none" strike="noStrike" dirty="0">
                          <a:solidFill>
                            <a:srgbClr val="F2F2F2"/>
                          </a:solidFill>
                          <a:effectLst/>
                          <a:latin typeface="Calibri"/>
                        </a:rPr>
                        <a:t>Hidrobiológica</a:t>
                      </a:r>
                    </a:p>
                  </a:txBody>
                  <a:tcPr marL="9525" marR="9525" marT="9525"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600" b="0" i="0" u="none" strike="noStrike">
                          <a:solidFill>
                            <a:srgbClr val="F2F2F2"/>
                          </a:solidFill>
                          <a:effectLst/>
                          <a:latin typeface="Calibri"/>
                        </a:rPr>
                        <a:t>216</a:t>
                      </a:r>
                    </a:p>
                  </a:txBody>
                  <a:tcPr marL="9525" marR="9525" marT="9525"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600" b="0" i="0" u="none" strike="noStrike" dirty="0">
                          <a:solidFill>
                            <a:srgbClr val="F2F2F2"/>
                          </a:solidFill>
                          <a:effectLst/>
                          <a:latin typeface="Calibri"/>
                        </a:rPr>
                        <a:t>226</a:t>
                      </a:r>
                    </a:p>
                  </a:txBody>
                  <a:tcPr marL="9525" marR="9525" marT="9525"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r>
              <a:tr h="288032">
                <a:tc>
                  <a:txBody>
                    <a:bodyPr/>
                    <a:lstStyle/>
                    <a:p>
                      <a:pPr algn="l" fontAlgn="b"/>
                      <a:r>
                        <a:rPr lang="es-MX" sz="1600" b="0" i="0" u="none" strike="noStrike">
                          <a:solidFill>
                            <a:srgbClr val="F2F2F2"/>
                          </a:solidFill>
                          <a:effectLst/>
                          <a:latin typeface="Calibri"/>
                        </a:rPr>
                        <a:t>2008-2013</a:t>
                      </a:r>
                    </a:p>
                  </a:txBody>
                  <a:tcPr marL="9525" marR="9525" marT="9525"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l" fontAlgn="b"/>
                      <a:r>
                        <a:rPr lang="es-MX" sz="1600" b="0" i="0" u="none" strike="noStrike" dirty="0">
                          <a:solidFill>
                            <a:srgbClr val="F2F2F2"/>
                          </a:solidFill>
                          <a:effectLst/>
                          <a:latin typeface="Calibri"/>
                        </a:rPr>
                        <a:t>Revista internacional de contaminación ambiental </a:t>
                      </a:r>
                    </a:p>
                  </a:txBody>
                  <a:tcPr marL="9525" marR="9525" marT="9525"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600" b="0" i="0" u="none" strike="noStrike">
                          <a:solidFill>
                            <a:srgbClr val="F2F2F2"/>
                          </a:solidFill>
                          <a:effectLst/>
                          <a:latin typeface="Calibri"/>
                        </a:rPr>
                        <a:t>170</a:t>
                      </a:r>
                    </a:p>
                  </a:txBody>
                  <a:tcPr marL="9525" marR="9525" marT="9525"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600" b="0" i="0" u="none" strike="noStrike" dirty="0">
                          <a:solidFill>
                            <a:srgbClr val="F2F2F2"/>
                          </a:solidFill>
                          <a:effectLst/>
                          <a:latin typeface="Calibri"/>
                        </a:rPr>
                        <a:t>151</a:t>
                      </a:r>
                    </a:p>
                  </a:txBody>
                  <a:tcPr marL="9525" marR="9525" marT="9525"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r>
              <a:tr h="288032">
                <a:tc>
                  <a:txBody>
                    <a:bodyPr/>
                    <a:lstStyle/>
                    <a:p>
                      <a:pPr algn="l" fontAlgn="b"/>
                      <a:r>
                        <a:rPr lang="es-MX" sz="1600" b="0" i="0" u="none" strike="noStrike">
                          <a:solidFill>
                            <a:srgbClr val="F2F2F2"/>
                          </a:solidFill>
                          <a:effectLst/>
                          <a:latin typeface="Calibri"/>
                        </a:rPr>
                        <a:t>2008-2013</a:t>
                      </a:r>
                    </a:p>
                  </a:txBody>
                  <a:tcPr marL="9525" marR="9525" marT="9525"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l" fontAlgn="b"/>
                      <a:r>
                        <a:rPr lang="es-MX" sz="1600" b="0" i="0" u="none" strike="noStrike" dirty="0">
                          <a:solidFill>
                            <a:srgbClr val="F2F2F2"/>
                          </a:solidFill>
                          <a:effectLst/>
                          <a:latin typeface="Calibri"/>
                        </a:rPr>
                        <a:t>Acta botánica mexicana</a:t>
                      </a:r>
                    </a:p>
                  </a:txBody>
                  <a:tcPr marL="9525" marR="9525" marT="9525"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600" b="0" i="0" u="none" strike="noStrike">
                          <a:solidFill>
                            <a:srgbClr val="F2F2F2"/>
                          </a:solidFill>
                          <a:effectLst/>
                          <a:latin typeface="Calibri"/>
                        </a:rPr>
                        <a:t>170</a:t>
                      </a:r>
                    </a:p>
                  </a:txBody>
                  <a:tcPr marL="9525" marR="9525" marT="9525"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600" b="0" i="0" u="none" strike="noStrike" dirty="0">
                          <a:solidFill>
                            <a:srgbClr val="F2F2F2"/>
                          </a:solidFill>
                          <a:effectLst/>
                          <a:latin typeface="Calibri"/>
                        </a:rPr>
                        <a:t>144</a:t>
                      </a:r>
                    </a:p>
                  </a:txBody>
                  <a:tcPr marL="9525" marR="9525" marT="9525"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r>
              <a:tr h="288032">
                <a:tc>
                  <a:txBody>
                    <a:bodyPr/>
                    <a:lstStyle/>
                    <a:p>
                      <a:pPr algn="l" fontAlgn="b"/>
                      <a:r>
                        <a:rPr lang="es-MX" sz="1600" b="0" i="0" u="none" strike="noStrike">
                          <a:solidFill>
                            <a:srgbClr val="F2F2F2"/>
                          </a:solidFill>
                          <a:effectLst/>
                          <a:latin typeface="Calibri"/>
                        </a:rPr>
                        <a:t>2012-2013</a:t>
                      </a:r>
                    </a:p>
                  </a:txBody>
                  <a:tcPr marL="9525" marR="9525" marT="9525"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l" fontAlgn="b"/>
                      <a:r>
                        <a:rPr lang="es-MX" sz="1600" b="0" i="0" u="none" strike="noStrike" dirty="0" err="1">
                          <a:solidFill>
                            <a:srgbClr val="F2F2F2"/>
                          </a:solidFill>
                          <a:effectLst/>
                          <a:latin typeface="Calibri"/>
                        </a:rPr>
                        <a:t>Botanical</a:t>
                      </a:r>
                      <a:r>
                        <a:rPr lang="es-MX" sz="1600" b="0" i="0" u="none" strike="noStrike" dirty="0">
                          <a:solidFill>
                            <a:srgbClr val="F2F2F2"/>
                          </a:solidFill>
                          <a:effectLst/>
                          <a:latin typeface="Calibri"/>
                        </a:rPr>
                        <a:t> </a:t>
                      </a:r>
                      <a:r>
                        <a:rPr lang="es-MX" sz="1600" b="0" i="0" u="none" strike="noStrike" dirty="0" err="1">
                          <a:solidFill>
                            <a:srgbClr val="F2F2F2"/>
                          </a:solidFill>
                          <a:effectLst/>
                          <a:latin typeface="Calibri"/>
                        </a:rPr>
                        <a:t>Sciences</a:t>
                      </a:r>
                      <a:endParaRPr lang="es-MX" sz="1600" b="0" i="0" u="none" strike="noStrike" dirty="0">
                        <a:solidFill>
                          <a:srgbClr val="F2F2F2"/>
                        </a:solidFill>
                        <a:effectLst/>
                        <a:latin typeface="Calibri"/>
                      </a:endParaRPr>
                    </a:p>
                  </a:txBody>
                  <a:tcPr marL="9525" marR="9525" marT="9525"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600" b="0" i="0" u="none" strike="noStrike" dirty="0">
                          <a:solidFill>
                            <a:srgbClr val="F2F2F2"/>
                          </a:solidFill>
                          <a:effectLst/>
                          <a:latin typeface="Calibri"/>
                        </a:rPr>
                        <a:t>81</a:t>
                      </a:r>
                    </a:p>
                  </a:txBody>
                  <a:tcPr marL="9525" marR="9525" marT="9525"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600" b="0" i="0" u="none" strike="noStrike" dirty="0">
                          <a:solidFill>
                            <a:srgbClr val="F2F2F2"/>
                          </a:solidFill>
                          <a:effectLst/>
                          <a:latin typeface="Calibri"/>
                        </a:rPr>
                        <a:t>30</a:t>
                      </a:r>
                    </a:p>
                  </a:txBody>
                  <a:tcPr marL="9525" marR="9525" marT="9525"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r>
            </a:tbl>
          </a:graphicData>
        </a:graphic>
      </p:graphicFrame>
    </p:spTree>
    <p:extLst>
      <p:ext uri="{BB962C8B-B14F-4D97-AF65-F5344CB8AC3E}">
        <p14:creationId xmlns:p14="http://schemas.microsoft.com/office/powerpoint/2010/main" xmlns="" val="189299141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0" y="0"/>
            <a:ext cx="12192000" cy="6858000"/>
          </a:xfrm>
          <a:prstGeom prst="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aphicFrame>
        <p:nvGraphicFramePr>
          <p:cNvPr id="3" name="1 Gráfico"/>
          <p:cNvGraphicFramePr/>
          <p:nvPr>
            <p:extLst>
              <p:ext uri="{D42A27DB-BD31-4B8C-83A1-F6EECF244321}">
                <p14:modId xmlns:p14="http://schemas.microsoft.com/office/powerpoint/2010/main" xmlns="" val="1079036144"/>
              </p:ext>
            </p:extLst>
          </p:nvPr>
        </p:nvGraphicFramePr>
        <p:xfrm>
          <a:off x="900753" y="109182"/>
          <a:ext cx="10345002" cy="674881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xmlns="" val="387809562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0" y="0"/>
            <a:ext cx="12192000" cy="6858000"/>
          </a:xfrm>
          <a:prstGeom prst="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aphicFrame>
        <p:nvGraphicFramePr>
          <p:cNvPr id="3" name="2 Tabla"/>
          <p:cNvGraphicFramePr>
            <a:graphicFrameLocks noGrp="1"/>
          </p:cNvGraphicFramePr>
          <p:nvPr>
            <p:extLst>
              <p:ext uri="{D42A27DB-BD31-4B8C-83A1-F6EECF244321}">
                <p14:modId xmlns:p14="http://schemas.microsoft.com/office/powerpoint/2010/main" xmlns="" val="1814447984"/>
              </p:ext>
            </p:extLst>
          </p:nvPr>
        </p:nvGraphicFramePr>
        <p:xfrm>
          <a:off x="573207" y="1630112"/>
          <a:ext cx="10972798" cy="4686300"/>
        </p:xfrm>
        <a:graphic>
          <a:graphicData uri="http://schemas.openxmlformats.org/drawingml/2006/table">
            <a:tbl>
              <a:tblPr/>
              <a:tblGrid>
                <a:gridCol w="1412807"/>
                <a:gridCol w="5039011"/>
                <a:gridCol w="1412807"/>
                <a:gridCol w="1836649"/>
                <a:gridCol w="1271524"/>
              </a:tblGrid>
              <a:tr h="74011">
                <a:tc>
                  <a:txBody>
                    <a:bodyPr/>
                    <a:lstStyle/>
                    <a:p>
                      <a:pPr algn="ctr" fontAlgn="b"/>
                      <a:r>
                        <a:rPr lang="es-MX" sz="2000" b="1" i="0" u="none" strike="noStrike" dirty="0">
                          <a:solidFill>
                            <a:srgbClr val="F2F2F2"/>
                          </a:solidFill>
                          <a:effectLst/>
                          <a:latin typeface="Calibri"/>
                        </a:rPr>
                        <a:t>Cobertura</a:t>
                      </a:r>
                    </a:p>
                  </a:txBody>
                  <a:tcPr marL="9525" marR="9525" marT="9525" marB="0" anchor="b">
                    <a:lnL>
                      <a:noFill/>
                    </a:lnL>
                    <a:lnR>
                      <a:noFill/>
                    </a:lnR>
                    <a:lnT>
                      <a:noFill/>
                    </a:lnT>
                    <a:lnB w="6350" cap="flat" cmpd="sng" algn="ctr">
                      <a:solidFill>
                        <a:srgbClr val="262626"/>
                      </a:solidFill>
                      <a:prstDash val="solid"/>
                      <a:round/>
                      <a:headEnd type="none" w="med" len="med"/>
                      <a:tailEnd type="none" w="med" len="med"/>
                    </a:lnB>
                    <a:solidFill>
                      <a:srgbClr val="262626"/>
                    </a:solidFill>
                  </a:tcPr>
                </a:tc>
                <a:tc>
                  <a:txBody>
                    <a:bodyPr/>
                    <a:lstStyle/>
                    <a:p>
                      <a:pPr algn="ctr" fontAlgn="b"/>
                      <a:r>
                        <a:rPr lang="es-MX" sz="2000" b="1" i="0" u="none" strike="noStrike" dirty="0">
                          <a:solidFill>
                            <a:srgbClr val="F2F2F2"/>
                          </a:solidFill>
                          <a:effectLst/>
                          <a:latin typeface="Calibri"/>
                        </a:rPr>
                        <a:t>Revista</a:t>
                      </a:r>
                    </a:p>
                  </a:txBody>
                  <a:tcPr marL="9525" marR="9525" marT="9525" marB="0" anchor="b">
                    <a:lnL>
                      <a:noFill/>
                    </a:lnL>
                    <a:lnR>
                      <a:noFill/>
                    </a:lnR>
                    <a:lnT>
                      <a:noFill/>
                    </a:lnT>
                    <a:lnB w="6350" cap="flat" cmpd="sng" algn="ctr">
                      <a:solidFill>
                        <a:srgbClr val="262626"/>
                      </a:solidFill>
                      <a:prstDash val="solid"/>
                      <a:round/>
                      <a:headEnd type="none" w="med" len="med"/>
                      <a:tailEnd type="none" w="med" len="med"/>
                    </a:lnB>
                    <a:solidFill>
                      <a:srgbClr val="262626"/>
                    </a:solidFill>
                  </a:tcPr>
                </a:tc>
                <a:tc>
                  <a:txBody>
                    <a:bodyPr/>
                    <a:lstStyle/>
                    <a:p>
                      <a:pPr algn="l" fontAlgn="b"/>
                      <a:r>
                        <a:rPr lang="es-MX" sz="2000" b="1" i="0" u="none" strike="noStrike">
                          <a:solidFill>
                            <a:srgbClr val="F2F2F2"/>
                          </a:solidFill>
                          <a:effectLst/>
                          <a:latin typeface="Calibri"/>
                        </a:rPr>
                        <a:t>Artículos</a:t>
                      </a:r>
                    </a:p>
                  </a:txBody>
                  <a:tcPr marL="9525" marR="9525" marT="9525" marB="0" anchor="b">
                    <a:lnL>
                      <a:noFill/>
                    </a:lnL>
                    <a:lnR>
                      <a:noFill/>
                    </a:lnR>
                    <a:lnT>
                      <a:noFill/>
                    </a:lnT>
                    <a:lnB w="6350" cap="flat" cmpd="sng" algn="ctr">
                      <a:solidFill>
                        <a:srgbClr val="262626"/>
                      </a:solidFill>
                      <a:prstDash val="solid"/>
                      <a:round/>
                      <a:headEnd type="none" w="med" len="med"/>
                      <a:tailEnd type="none" w="med" len="med"/>
                    </a:lnB>
                    <a:solidFill>
                      <a:srgbClr val="262626"/>
                    </a:solidFill>
                  </a:tcPr>
                </a:tc>
                <a:tc>
                  <a:txBody>
                    <a:bodyPr/>
                    <a:lstStyle/>
                    <a:p>
                      <a:pPr algn="l" fontAlgn="b"/>
                      <a:r>
                        <a:rPr lang="es-MX" sz="2000" b="1" i="0" u="none" strike="noStrike" dirty="0">
                          <a:solidFill>
                            <a:srgbClr val="F2F2F2"/>
                          </a:solidFill>
                          <a:effectLst/>
                          <a:latin typeface="Calibri"/>
                        </a:rPr>
                        <a:t>Citas recibidas</a:t>
                      </a:r>
                    </a:p>
                  </a:txBody>
                  <a:tcPr marL="9525" marR="9525" marT="9525" marB="0" anchor="b">
                    <a:lnL>
                      <a:noFill/>
                    </a:lnL>
                    <a:lnR>
                      <a:noFill/>
                    </a:lnR>
                    <a:lnT>
                      <a:noFill/>
                    </a:lnT>
                    <a:lnB w="6350" cap="flat" cmpd="sng" algn="ctr">
                      <a:solidFill>
                        <a:srgbClr val="262626"/>
                      </a:solidFill>
                      <a:prstDash val="solid"/>
                      <a:round/>
                      <a:headEnd type="none" w="med" len="med"/>
                      <a:tailEnd type="none" w="med" len="med"/>
                    </a:lnB>
                    <a:solidFill>
                      <a:srgbClr val="262626"/>
                    </a:solidFill>
                  </a:tcPr>
                </a:tc>
                <a:tc>
                  <a:txBody>
                    <a:bodyPr/>
                    <a:lstStyle/>
                    <a:p>
                      <a:pPr algn="l" fontAlgn="b"/>
                      <a:r>
                        <a:rPr lang="es-MX" sz="2000" b="1" i="0" u="none" strike="noStrike">
                          <a:solidFill>
                            <a:srgbClr val="F2F2F2"/>
                          </a:solidFill>
                          <a:effectLst/>
                          <a:latin typeface="Calibri"/>
                        </a:rPr>
                        <a:t>Autocitas</a:t>
                      </a:r>
                    </a:p>
                  </a:txBody>
                  <a:tcPr marL="9525" marR="9525" marT="9525" marB="0" anchor="b">
                    <a:lnL>
                      <a:noFill/>
                    </a:lnL>
                    <a:lnR>
                      <a:noFill/>
                    </a:lnR>
                    <a:lnT>
                      <a:noFill/>
                    </a:lnT>
                    <a:lnB w="6350" cap="flat" cmpd="sng" algn="ctr">
                      <a:solidFill>
                        <a:srgbClr val="262626"/>
                      </a:solidFill>
                      <a:prstDash val="solid"/>
                      <a:round/>
                      <a:headEnd type="none" w="med" len="med"/>
                      <a:tailEnd type="none" w="med" len="med"/>
                    </a:lnB>
                    <a:solidFill>
                      <a:srgbClr val="262626"/>
                    </a:solidFill>
                  </a:tcPr>
                </a:tc>
              </a:tr>
              <a:tr h="85335">
                <a:tc>
                  <a:txBody>
                    <a:bodyPr/>
                    <a:lstStyle/>
                    <a:p>
                      <a:pPr algn="l" fontAlgn="b"/>
                      <a:r>
                        <a:rPr lang="es-MX" sz="2000" b="0" i="0" u="none" strike="noStrike" dirty="0">
                          <a:solidFill>
                            <a:srgbClr val="F2F2F2"/>
                          </a:solidFill>
                          <a:effectLst/>
                          <a:latin typeface="Calibri"/>
                        </a:rPr>
                        <a:t>2008-2013</a:t>
                      </a:r>
                    </a:p>
                  </a:txBody>
                  <a:tcPr marL="9525" marR="9525" marT="9525" marB="0" anchor="ctr">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l" fontAlgn="b"/>
                      <a:r>
                        <a:rPr lang="es-MX" sz="2000" b="0" i="0" u="none" strike="noStrike">
                          <a:solidFill>
                            <a:srgbClr val="F2F2F2"/>
                          </a:solidFill>
                          <a:effectLst/>
                          <a:latin typeface="Calibri"/>
                        </a:rPr>
                        <a:t>Revista mexicana de biodiversidad</a:t>
                      </a:r>
                    </a:p>
                  </a:txBody>
                  <a:tcPr marL="9525" marR="9525" marT="9525" marB="0" anchor="ctr">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2000" b="0" i="0" u="none" strike="noStrike" dirty="0">
                          <a:solidFill>
                            <a:srgbClr val="F2F2F2"/>
                          </a:solidFill>
                          <a:effectLst/>
                          <a:latin typeface="Calibri"/>
                        </a:rPr>
                        <a:t>680</a:t>
                      </a:r>
                    </a:p>
                  </a:txBody>
                  <a:tcPr marL="9525" marR="9525" marT="9525" marB="0" anchor="ctr">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2000" b="0" i="0" u="none" strike="noStrike">
                          <a:solidFill>
                            <a:srgbClr val="F2F2F2"/>
                          </a:solidFill>
                          <a:effectLst/>
                          <a:latin typeface="Calibri"/>
                        </a:rPr>
                        <a:t>363</a:t>
                      </a:r>
                    </a:p>
                  </a:txBody>
                  <a:tcPr marL="9525" marR="9525" marT="9525" marB="0" anchor="ctr">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2000" b="0" i="0" u="none" strike="noStrike">
                          <a:solidFill>
                            <a:srgbClr val="F2F2F2"/>
                          </a:solidFill>
                          <a:effectLst/>
                          <a:latin typeface="Calibri"/>
                        </a:rPr>
                        <a:t>140</a:t>
                      </a:r>
                    </a:p>
                  </a:txBody>
                  <a:tcPr marL="9525" marR="9525" marT="9525" marB="0" anchor="ctr">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r>
              <a:tr h="85335">
                <a:tc>
                  <a:txBody>
                    <a:bodyPr/>
                    <a:lstStyle/>
                    <a:p>
                      <a:pPr algn="l" fontAlgn="b"/>
                      <a:r>
                        <a:rPr lang="es-MX" sz="2000" b="0" i="0" u="none" strike="noStrike" dirty="0">
                          <a:solidFill>
                            <a:srgbClr val="F2F2F2"/>
                          </a:solidFill>
                          <a:effectLst/>
                          <a:latin typeface="Calibri"/>
                        </a:rPr>
                        <a:t>2008-2013</a:t>
                      </a:r>
                    </a:p>
                  </a:txBody>
                  <a:tcPr marL="9525" marR="9525" marT="9525" marB="0" anchor="ctr">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l" fontAlgn="b"/>
                      <a:r>
                        <a:rPr lang="es-MX" sz="2000" b="0" i="0" u="none" strike="noStrike">
                          <a:solidFill>
                            <a:srgbClr val="F2F2F2"/>
                          </a:solidFill>
                          <a:effectLst/>
                          <a:latin typeface="Calibri"/>
                        </a:rPr>
                        <a:t>Acta botánica mexicana</a:t>
                      </a:r>
                    </a:p>
                  </a:txBody>
                  <a:tcPr marL="9525" marR="9525" marT="9525" marB="0" anchor="ctr">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2000" b="0" i="0" u="none" strike="noStrike" dirty="0">
                          <a:solidFill>
                            <a:srgbClr val="F2F2F2"/>
                          </a:solidFill>
                          <a:effectLst/>
                          <a:latin typeface="Calibri"/>
                        </a:rPr>
                        <a:t>162</a:t>
                      </a:r>
                    </a:p>
                  </a:txBody>
                  <a:tcPr marL="9525" marR="9525" marT="9525" marB="0" anchor="ctr">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2000" b="0" i="0" u="none" strike="noStrike">
                          <a:solidFill>
                            <a:srgbClr val="F2F2F2"/>
                          </a:solidFill>
                          <a:effectLst/>
                          <a:latin typeface="Calibri"/>
                        </a:rPr>
                        <a:t>100</a:t>
                      </a:r>
                    </a:p>
                  </a:txBody>
                  <a:tcPr marL="9525" marR="9525" marT="9525" marB="0" anchor="ctr">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2000" b="0" i="0" u="none" strike="noStrike">
                          <a:solidFill>
                            <a:srgbClr val="F2F2F2"/>
                          </a:solidFill>
                          <a:effectLst/>
                          <a:latin typeface="Calibri"/>
                        </a:rPr>
                        <a:t>35</a:t>
                      </a:r>
                    </a:p>
                  </a:txBody>
                  <a:tcPr marL="9525" marR="9525" marT="9525" marB="0" anchor="ctr">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r>
              <a:tr h="85335">
                <a:tc>
                  <a:txBody>
                    <a:bodyPr/>
                    <a:lstStyle/>
                    <a:p>
                      <a:pPr algn="l" fontAlgn="b"/>
                      <a:r>
                        <a:rPr lang="es-MX" sz="2000" b="0" i="0" u="none" strike="noStrike" dirty="0">
                          <a:solidFill>
                            <a:srgbClr val="F2F2F2"/>
                          </a:solidFill>
                          <a:effectLst/>
                          <a:latin typeface="Calibri"/>
                        </a:rPr>
                        <a:t>2008-2013</a:t>
                      </a:r>
                    </a:p>
                  </a:txBody>
                  <a:tcPr marL="9525" marR="9525" marT="9525" marB="0" anchor="ctr">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l" fontAlgn="b"/>
                      <a:r>
                        <a:rPr lang="es-MX" sz="2000" b="0" i="0" u="none" strike="noStrike">
                          <a:solidFill>
                            <a:srgbClr val="F2F2F2"/>
                          </a:solidFill>
                          <a:effectLst/>
                          <a:latin typeface="Calibri"/>
                        </a:rPr>
                        <a:t>Hidrobiológica</a:t>
                      </a:r>
                    </a:p>
                  </a:txBody>
                  <a:tcPr marL="9525" marR="9525" marT="9525" marB="0" anchor="ctr">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2000" b="0" i="0" u="none" strike="noStrike">
                          <a:solidFill>
                            <a:srgbClr val="F2F2F2"/>
                          </a:solidFill>
                          <a:effectLst/>
                          <a:latin typeface="Calibri"/>
                        </a:rPr>
                        <a:t>194</a:t>
                      </a:r>
                    </a:p>
                  </a:txBody>
                  <a:tcPr marL="9525" marR="9525" marT="9525" marB="0" anchor="ctr">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2000" b="0" i="0" u="none" strike="noStrike" dirty="0">
                          <a:solidFill>
                            <a:srgbClr val="F2F2F2"/>
                          </a:solidFill>
                          <a:effectLst/>
                          <a:latin typeface="Calibri"/>
                        </a:rPr>
                        <a:t>95</a:t>
                      </a:r>
                    </a:p>
                  </a:txBody>
                  <a:tcPr marL="9525" marR="9525" marT="9525" marB="0" anchor="ctr">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2000" b="0" i="0" u="none" strike="noStrike">
                          <a:solidFill>
                            <a:srgbClr val="F2F2F2"/>
                          </a:solidFill>
                          <a:effectLst/>
                          <a:latin typeface="Calibri"/>
                        </a:rPr>
                        <a:t>21</a:t>
                      </a:r>
                    </a:p>
                  </a:txBody>
                  <a:tcPr marL="9525" marR="9525" marT="9525" marB="0" anchor="ctr">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r>
              <a:tr h="85335">
                <a:tc>
                  <a:txBody>
                    <a:bodyPr/>
                    <a:lstStyle/>
                    <a:p>
                      <a:pPr algn="l" fontAlgn="b"/>
                      <a:r>
                        <a:rPr lang="es-MX" sz="2000" b="0" i="0" u="none" strike="noStrike" dirty="0">
                          <a:solidFill>
                            <a:srgbClr val="F2F2F2"/>
                          </a:solidFill>
                          <a:effectLst/>
                          <a:latin typeface="Calibri"/>
                        </a:rPr>
                        <a:t>2009-2013</a:t>
                      </a:r>
                    </a:p>
                  </a:txBody>
                  <a:tcPr marL="9525" marR="9525" marT="9525" marB="0" anchor="ctr">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l" fontAlgn="b"/>
                      <a:r>
                        <a:rPr lang="es-MX" sz="2000" b="0" i="0" u="none" strike="noStrike">
                          <a:solidFill>
                            <a:srgbClr val="F2F2F2"/>
                          </a:solidFill>
                          <a:effectLst/>
                          <a:latin typeface="Calibri"/>
                        </a:rPr>
                        <a:t>Acta zoológica mexicana</a:t>
                      </a:r>
                    </a:p>
                  </a:txBody>
                  <a:tcPr marL="9525" marR="9525" marT="9525" marB="0" anchor="ctr">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2000" b="0" i="0" u="none" strike="noStrike">
                          <a:solidFill>
                            <a:srgbClr val="F2F2F2"/>
                          </a:solidFill>
                          <a:effectLst/>
                          <a:latin typeface="Calibri"/>
                        </a:rPr>
                        <a:t>306</a:t>
                      </a:r>
                    </a:p>
                  </a:txBody>
                  <a:tcPr marL="9525" marR="9525" marT="9525" marB="0" anchor="ctr">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2000" b="0" i="0" u="none" strike="noStrike" dirty="0">
                          <a:solidFill>
                            <a:srgbClr val="F2F2F2"/>
                          </a:solidFill>
                          <a:effectLst/>
                          <a:latin typeface="Calibri"/>
                        </a:rPr>
                        <a:t>93</a:t>
                      </a:r>
                    </a:p>
                  </a:txBody>
                  <a:tcPr marL="9525" marR="9525" marT="9525" marB="0" anchor="ctr">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2000" b="0" i="0" u="none" strike="noStrike">
                          <a:solidFill>
                            <a:srgbClr val="F2F2F2"/>
                          </a:solidFill>
                          <a:effectLst/>
                          <a:latin typeface="Calibri"/>
                        </a:rPr>
                        <a:t>29</a:t>
                      </a:r>
                    </a:p>
                  </a:txBody>
                  <a:tcPr marL="9525" marR="9525" marT="9525" marB="0" anchor="ctr">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r>
              <a:tr h="166082">
                <a:tc>
                  <a:txBody>
                    <a:bodyPr/>
                    <a:lstStyle/>
                    <a:p>
                      <a:pPr algn="l" fontAlgn="b"/>
                      <a:r>
                        <a:rPr lang="es-MX" sz="2000" b="0" i="0" u="none" strike="noStrike" dirty="0">
                          <a:solidFill>
                            <a:srgbClr val="F2F2F2"/>
                          </a:solidFill>
                          <a:effectLst/>
                          <a:latin typeface="Calibri"/>
                        </a:rPr>
                        <a:t>2008-2011</a:t>
                      </a:r>
                    </a:p>
                  </a:txBody>
                  <a:tcPr marL="9525" marR="9525" marT="9525" marB="0" anchor="ctr">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l" fontAlgn="b"/>
                      <a:r>
                        <a:rPr lang="es-MX" sz="2000" b="0" i="0" u="none" strike="noStrike" dirty="0">
                          <a:solidFill>
                            <a:srgbClr val="F2F2F2"/>
                          </a:solidFill>
                          <a:effectLst/>
                          <a:latin typeface="Calibri"/>
                        </a:rPr>
                        <a:t>Boletín de la Sociedad Botánica de México</a:t>
                      </a:r>
                      <a:br>
                        <a:rPr lang="es-MX" sz="2000" b="0" i="0" u="none" strike="noStrike" dirty="0">
                          <a:solidFill>
                            <a:srgbClr val="F2F2F2"/>
                          </a:solidFill>
                          <a:effectLst/>
                          <a:latin typeface="Calibri"/>
                        </a:rPr>
                      </a:br>
                      <a:r>
                        <a:rPr lang="es-MX" sz="2000" b="0" i="0" u="none" strike="noStrike" dirty="0">
                          <a:solidFill>
                            <a:srgbClr val="F2F2F2"/>
                          </a:solidFill>
                          <a:effectLst/>
                          <a:latin typeface="Calibri"/>
                        </a:rPr>
                        <a:t>(cambio de título a </a:t>
                      </a:r>
                      <a:r>
                        <a:rPr lang="es-MX" sz="2000" b="0" i="0" u="none" strike="noStrike" dirty="0" err="1">
                          <a:solidFill>
                            <a:srgbClr val="F2F2F2"/>
                          </a:solidFill>
                          <a:effectLst/>
                          <a:latin typeface="Calibri"/>
                        </a:rPr>
                        <a:t>Botanical</a:t>
                      </a:r>
                      <a:r>
                        <a:rPr lang="es-MX" sz="2000" b="0" i="0" u="none" strike="noStrike" dirty="0">
                          <a:solidFill>
                            <a:srgbClr val="F2F2F2"/>
                          </a:solidFill>
                          <a:effectLst/>
                          <a:latin typeface="Calibri"/>
                        </a:rPr>
                        <a:t> </a:t>
                      </a:r>
                      <a:r>
                        <a:rPr lang="es-MX" sz="2000" b="0" i="0" u="none" strike="noStrike" dirty="0" err="1">
                          <a:solidFill>
                            <a:srgbClr val="F2F2F2"/>
                          </a:solidFill>
                          <a:effectLst/>
                          <a:latin typeface="Calibri"/>
                        </a:rPr>
                        <a:t>Sciences</a:t>
                      </a:r>
                      <a:r>
                        <a:rPr lang="es-MX" sz="2000" b="0" i="0" u="none" strike="noStrike" dirty="0">
                          <a:solidFill>
                            <a:srgbClr val="F2F2F2"/>
                          </a:solidFill>
                          <a:effectLst/>
                          <a:latin typeface="Calibri"/>
                        </a:rPr>
                        <a:t>)</a:t>
                      </a:r>
                    </a:p>
                  </a:txBody>
                  <a:tcPr marL="9525" marR="9525" marT="9525" marB="0" anchor="ctr">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2000" b="0" i="0" u="none" strike="noStrike" dirty="0">
                          <a:solidFill>
                            <a:srgbClr val="F2F2F2"/>
                          </a:solidFill>
                          <a:effectLst/>
                          <a:latin typeface="Calibri"/>
                        </a:rPr>
                        <a:t>57</a:t>
                      </a:r>
                    </a:p>
                  </a:txBody>
                  <a:tcPr marL="9525" marR="9525" marT="9525" marB="0" anchor="ctr">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2000" b="0" i="0" u="none" strike="noStrike" dirty="0">
                          <a:solidFill>
                            <a:srgbClr val="F2F2F2"/>
                          </a:solidFill>
                          <a:effectLst/>
                          <a:latin typeface="Calibri"/>
                        </a:rPr>
                        <a:t>80</a:t>
                      </a:r>
                    </a:p>
                  </a:txBody>
                  <a:tcPr marL="9525" marR="9525" marT="9525" marB="0" anchor="ctr">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2000" b="0" i="0" u="none" strike="noStrike" dirty="0">
                          <a:solidFill>
                            <a:srgbClr val="F2F2F2"/>
                          </a:solidFill>
                          <a:effectLst/>
                          <a:latin typeface="Calibri"/>
                        </a:rPr>
                        <a:t>11</a:t>
                      </a:r>
                    </a:p>
                  </a:txBody>
                  <a:tcPr marL="9525" marR="9525" marT="9525" marB="0" anchor="ctr">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r>
              <a:tr h="85335">
                <a:tc>
                  <a:txBody>
                    <a:bodyPr/>
                    <a:lstStyle/>
                    <a:p>
                      <a:pPr algn="l" fontAlgn="b"/>
                      <a:r>
                        <a:rPr lang="es-MX" sz="2000" b="0" i="0" u="none" strike="noStrike" dirty="0">
                          <a:solidFill>
                            <a:srgbClr val="F2F2F2"/>
                          </a:solidFill>
                          <a:effectLst/>
                          <a:latin typeface="Calibri"/>
                        </a:rPr>
                        <a:t>2008-2013</a:t>
                      </a:r>
                    </a:p>
                  </a:txBody>
                  <a:tcPr marL="9525" marR="9525" marT="9525" marB="0" anchor="ctr">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l" fontAlgn="b"/>
                      <a:r>
                        <a:rPr lang="es-MX" sz="2000" b="0" i="0" u="none" strike="noStrike">
                          <a:solidFill>
                            <a:srgbClr val="F2F2F2"/>
                          </a:solidFill>
                          <a:effectLst/>
                          <a:latin typeface="Calibri"/>
                        </a:rPr>
                        <a:t>Revista internacional de contaminación ambiental</a:t>
                      </a:r>
                    </a:p>
                  </a:txBody>
                  <a:tcPr marL="9525" marR="9525" marT="9525" marB="0" anchor="ctr">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2000" b="0" i="0" u="none" strike="noStrike">
                          <a:solidFill>
                            <a:srgbClr val="F2F2F2"/>
                          </a:solidFill>
                          <a:effectLst/>
                          <a:latin typeface="Calibri"/>
                        </a:rPr>
                        <a:t>162</a:t>
                      </a:r>
                    </a:p>
                  </a:txBody>
                  <a:tcPr marL="9525" marR="9525" marT="9525" marB="0" anchor="ctr">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2000" b="0" i="0" u="none" strike="noStrike" dirty="0">
                          <a:solidFill>
                            <a:srgbClr val="F2F2F2"/>
                          </a:solidFill>
                          <a:effectLst/>
                          <a:latin typeface="Calibri"/>
                        </a:rPr>
                        <a:t>60</a:t>
                      </a:r>
                    </a:p>
                  </a:txBody>
                  <a:tcPr marL="9525" marR="9525" marT="9525" marB="0" anchor="ctr">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2000" b="0" i="0" u="none" strike="noStrike" dirty="0">
                          <a:solidFill>
                            <a:srgbClr val="F2F2F2"/>
                          </a:solidFill>
                          <a:effectLst/>
                          <a:latin typeface="Calibri"/>
                        </a:rPr>
                        <a:t>18</a:t>
                      </a:r>
                    </a:p>
                  </a:txBody>
                  <a:tcPr marL="9525" marR="9525" marT="9525" marB="0" anchor="ctr">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r>
              <a:tr h="85335">
                <a:tc>
                  <a:txBody>
                    <a:bodyPr/>
                    <a:lstStyle/>
                    <a:p>
                      <a:pPr algn="l" fontAlgn="b"/>
                      <a:r>
                        <a:rPr lang="es-MX" sz="2000" b="0" i="0" u="none" strike="noStrike" dirty="0">
                          <a:solidFill>
                            <a:srgbClr val="F2F2F2"/>
                          </a:solidFill>
                          <a:effectLst/>
                          <a:latin typeface="Calibri"/>
                        </a:rPr>
                        <a:t>2008-2012</a:t>
                      </a:r>
                    </a:p>
                  </a:txBody>
                  <a:tcPr marL="9525" marR="9525" marT="9525" marB="0" anchor="ctr">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l" fontAlgn="b"/>
                      <a:r>
                        <a:rPr lang="es-MX" sz="2000" b="0" i="0" u="none" strike="noStrike" dirty="0">
                          <a:solidFill>
                            <a:srgbClr val="F2F2F2"/>
                          </a:solidFill>
                          <a:effectLst/>
                          <a:latin typeface="Calibri"/>
                        </a:rPr>
                        <a:t>Revista mexicana de micología</a:t>
                      </a:r>
                    </a:p>
                  </a:txBody>
                  <a:tcPr marL="9525" marR="9525" marT="9525" marB="0" anchor="ctr">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2000" b="0" i="0" u="none" strike="noStrike">
                          <a:solidFill>
                            <a:srgbClr val="F2F2F2"/>
                          </a:solidFill>
                          <a:effectLst/>
                          <a:latin typeface="Calibri"/>
                        </a:rPr>
                        <a:t>94</a:t>
                      </a:r>
                    </a:p>
                  </a:txBody>
                  <a:tcPr marL="9525" marR="9525" marT="9525" marB="0" anchor="ctr">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2000" b="0" i="0" u="none" strike="noStrike" dirty="0">
                          <a:solidFill>
                            <a:srgbClr val="F2F2F2"/>
                          </a:solidFill>
                          <a:effectLst/>
                          <a:latin typeface="Calibri"/>
                        </a:rPr>
                        <a:t>60</a:t>
                      </a:r>
                    </a:p>
                  </a:txBody>
                  <a:tcPr marL="9525" marR="9525" marT="9525" marB="0" anchor="ctr">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2000" b="0" i="0" u="none" strike="noStrike" dirty="0">
                          <a:solidFill>
                            <a:srgbClr val="F2F2F2"/>
                          </a:solidFill>
                          <a:effectLst/>
                          <a:latin typeface="Calibri"/>
                        </a:rPr>
                        <a:t>24</a:t>
                      </a:r>
                    </a:p>
                  </a:txBody>
                  <a:tcPr marL="9525" marR="9525" marT="9525" marB="0" anchor="ctr">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r>
              <a:tr h="85335">
                <a:tc>
                  <a:txBody>
                    <a:bodyPr/>
                    <a:lstStyle/>
                    <a:p>
                      <a:pPr algn="l" fontAlgn="b"/>
                      <a:r>
                        <a:rPr lang="es-MX" sz="2000" b="0" i="0" u="none" strike="noStrike">
                          <a:solidFill>
                            <a:srgbClr val="F2F2F2"/>
                          </a:solidFill>
                          <a:effectLst/>
                          <a:latin typeface="Calibri"/>
                        </a:rPr>
                        <a:t>2008-2013</a:t>
                      </a:r>
                    </a:p>
                  </a:txBody>
                  <a:tcPr marL="9525" marR="9525" marT="9525" marB="0" anchor="ctr">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l" fontAlgn="b"/>
                      <a:r>
                        <a:rPr lang="en-US" sz="2000" b="0" i="0" u="none" strike="noStrike" dirty="0">
                          <a:solidFill>
                            <a:srgbClr val="F2F2F2"/>
                          </a:solidFill>
                          <a:effectLst/>
                          <a:latin typeface="Calibri"/>
                        </a:rPr>
                        <a:t>Journal of the Mexican Chemical Society</a:t>
                      </a:r>
                    </a:p>
                  </a:txBody>
                  <a:tcPr marL="9525" marR="9525" marT="9525" marB="0" anchor="ctr">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2000" b="0" i="0" u="none" strike="noStrike">
                          <a:solidFill>
                            <a:srgbClr val="F2F2F2"/>
                          </a:solidFill>
                          <a:effectLst/>
                          <a:latin typeface="Calibri"/>
                        </a:rPr>
                        <a:t>273</a:t>
                      </a:r>
                    </a:p>
                  </a:txBody>
                  <a:tcPr marL="9525" marR="9525" marT="9525" marB="0" anchor="ctr">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2000" b="0" i="0" u="none" strike="noStrike" dirty="0">
                          <a:solidFill>
                            <a:srgbClr val="F2F2F2"/>
                          </a:solidFill>
                          <a:effectLst/>
                          <a:latin typeface="Calibri"/>
                        </a:rPr>
                        <a:t>55</a:t>
                      </a:r>
                    </a:p>
                  </a:txBody>
                  <a:tcPr marL="9525" marR="9525" marT="9525" marB="0" anchor="ctr">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2000" b="0" i="0" u="none" strike="noStrike" dirty="0">
                          <a:solidFill>
                            <a:srgbClr val="F2F2F2"/>
                          </a:solidFill>
                          <a:effectLst/>
                          <a:latin typeface="Calibri"/>
                        </a:rPr>
                        <a:t>37</a:t>
                      </a:r>
                    </a:p>
                  </a:txBody>
                  <a:tcPr marL="9525" marR="9525" marT="9525" marB="0" anchor="ctr">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r>
              <a:tr h="85335">
                <a:tc>
                  <a:txBody>
                    <a:bodyPr/>
                    <a:lstStyle/>
                    <a:p>
                      <a:pPr algn="l" fontAlgn="b"/>
                      <a:r>
                        <a:rPr lang="es-MX" sz="2000" b="0" i="0" u="none" strike="noStrike">
                          <a:solidFill>
                            <a:srgbClr val="F2F2F2"/>
                          </a:solidFill>
                          <a:effectLst/>
                          <a:latin typeface="Calibri"/>
                        </a:rPr>
                        <a:t>2010-2013</a:t>
                      </a:r>
                    </a:p>
                  </a:txBody>
                  <a:tcPr marL="9525" marR="9525" marT="9525" marB="0" anchor="ctr">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l" fontAlgn="b"/>
                      <a:r>
                        <a:rPr lang="es-MX" sz="2000" b="0" i="0" u="none" strike="noStrike" dirty="0" err="1">
                          <a:solidFill>
                            <a:srgbClr val="F2F2F2"/>
                          </a:solidFill>
                          <a:effectLst/>
                          <a:latin typeface="Calibri"/>
                        </a:rPr>
                        <a:t>Huitzil</a:t>
                      </a:r>
                      <a:r>
                        <a:rPr lang="es-MX" sz="2000" b="0" i="0" u="none" strike="noStrike" dirty="0">
                          <a:solidFill>
                            <a:srgbClr val="F2F2F2"/>
                          </a:solidFill>
                          <a:effectLst/>
                          <a:latin typeface="Calibri"/>
                        </a:rPr>
                        <a:t>. Revista mexicana de ornitología</a:t>
                      </a:r>
                    </a:p>
                  </a:txBody>
                  <a:tcPr marL="9525" marR="9525" marT="9525" marB="0" anchor="ctr">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2000" b="0" i="0" u="none" strike="noStrike">
                          <a:solidFill>
                            <a:srgbClr val="F2F2F2"/>
                          </a:solidFill>
                          <a:effectLst/>
                          <a:latin typeface="Calibri"/>
                        </a:rPr>
                        <a:t>74</a:t>
                      </a:r>
                    </a:p>
                  </a:txBody>
                  <a:tcPr marL="9525" marR="9525" marT="9525" marB="0" anchor="ctr">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2000" b="0" i="0" u="none" strike="noStrike" dirty="0">
                          <a:solidFill>
                            <a:srgbClr val="F2F2F2"/>
                          </a:solidFill>
                          <a:effectLst/>
                          <a:latin typeface="Calibri"/>
                        </a:rPr>
                        <a:t>53</a:t>
                      </a:r>
                    </a:p>
                  </a:txBody>
                  <a:tcPr marL="9525" marR="9525" marT="9525" marB="0" anchor="ctr">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2000" b="0" i="0" u="none" strike="noStrike" dirty="0">
                          <a:solidFill>
                            <a:srgbClr val="F2F2F2"/>
                          </a:solidFill>
                          <a:effectLst/>
                          <a:latin typeface="Calibri"/>
                        </a:rPr>
                        <a:t>45</a:t>
                      </a:r>
                    </a:p>
                  </a:txBody>
                  <a:tcPr marL="9525" marR="9525" marT="9525" marB="0" anchor="ctr">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r>
              <a:tr h="85335">
                <a:tc>
                  <a:txBody>
                    <a:bodyPr/>
                    <a:lstStyle/>
                    <a:p>
                      <a:pPr algn="l" fontAlgn="b"/>
                      <a:r>
                        <a:rPr lang="es-MX" sz="2000" b="0" i="0" u="none" strike="noStrike">
                          <a:solidFill>
                            <a:srgbClr val="F2F2F2"/>
                          </a:solidFill>
                          <a:effectLst/>
                          <a:latin typeface="Calibri"/>
                        </a:rPr>
                        <a:t>2012-2013</a:t>
                      </a:r>
                    </a:p>
                  </a:txBody>
                  <a:tcPr marL="9525" marR="9525" marT="9525" marB="0" anchor="ctr">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l" fontAlgn="b"/>
                      <a:r>
                        <a:rPr lang="es-MX" sz="2000" b="0" i="0" u="none" strike="noStrike" dirty="0" err="1">
                          <a:solidFill>
                            <a:srgbClr val="F2F2F2"/>
                          </a:solidFill>
                          <a:effectLst/>
                          <a:latin typeface="Calibri"/>
                        </a:rPr>
                        <a:t>Botanical</a:t>
                      </a:r>
                      <a:r>
                        <a:rPr lang="es-MX" sz="2000" b="0" i="0" u="none" strike="noStrike" dirty="0">
                          <a:solidFill>
                            <a:srgbClr val="F2F2F2"/>
                          </a:solidFill>
                          <a:effectLst/>
                          <a:latin typeface="Calibri"/>
                        </a:rPr>
                        <a:t> </a:t>
                      </a:r>
                      <a:r>
                        <a:rPr lang="es-MX" sz="2000" b="0" i="0" u="none" strike="noStrike" dirty="0" err="1">
                          <a:solidFill>
                            <a:srgbClr val="F2F2F2"/>
                          </a:solidFill>
                          <a:effectLst/>
                          <a:latin typeface="Calibri"/>
                        </a:rPr>
                        <a:t>Sciences</a:t>
                      </a:r>
                      <a:endParaRPr lang="es-MX" sz="2000" b="0" i="0" u="none" strike="noStrike" dirty="0">
                        <a:solidFill>
                          <a:srgbClr val="F2F2F2"/>
                        </a:solidFill>
                        <a:effectLst/>
                        <a:latin typeface="Calibri"/>
                      </a:endParaRPr>
                    </a:p>
                  </a:txBody>
                  <a:tcPr marL="9525" marR="9525" marT="9525" marB="0" anchor="ctr">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2000" b="0" i="0" u="none" strike="noStrike">
                          <a:solidFill>
                            <a:srgbClr val="F2F2F2"/>
                          </a:solidFill>
                          <a:effectLst/>
                          <a:latin typeface="Calibri"/>
                        </a:rPr>
                        <a:t>74</a:t>
                      </a:r>
                    </a:p>
                  </a:txBody>
                  <a:tcPr marL="9525" marR="9525" marT="9525" marB="0" anchor="ctr">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2000" b="0" i="0" u="none" strike="noStrike" dirty="0">
                          <a:solidFill>
                            <a:srgbClr val="F2F2F2"/>
                          </a:solidFill>
                          <a:effectLst/>
                          <a:latin typeface="Calibri"/>
                        </a:rPr>
                        <a:t>0</a:t>
                      </a:r>
                    </a:p>
                  </a:txBody>
                  <a:tcPr marL="9525" marR="9525" marT="9525" marB="0" anchor="ctr">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2000" b="0" i="0" u="none" strike="noStrike" dirty="0">
                          <a:solidFill>
                            <a:srgbClr val="F2F2F2"/>
                          </a:solidFill>
                          <a:effectLst/>
                          <a:latin typeface="Calibri"/>
                        </a:rPr>
                        <a:t>0</a:t>
                      </a:r>
                    </a:p>
                  </a:txBody>
                  <a:tcPr marL="9525" marR="9525" marT="9525" marB="0" anchor="ctr">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r>
              <a:tr h="85335">
                <a:tc>
                  <a:txBody>
                    <a:bodyPr/>
                    <a:lstStyle/>
                    <a:p>
                      <a:pPr algn="l" fontAlgn="b"/>
                      <a:r>
                        <a:rPr lang="es-MX" sz="2000" b="0" i="0" u="none" strike="noStrike">
                          <a:solidFill>
                            <a:srgbClr val="F2F2F2"/>
                          </a:solidFill>
                          <a:effectLst/>
                          <a:latin typeface="Calibri"/>
                        </a:rPr>
                        <a:t>2012-2013</a:t>
                      </a:r>
                    </a:p>
                  </a:txBody>
                  <a:tcPr marL="9525" marR="9525" marT="9525" marB="0" anchor="ctr">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l" fontAlgn="b"/>
                      <a:r>
                        <a:rPr lang="es-MX" sz="2000" b="0" i="0" u="none" strike="noStrike">
                          <a:solidFill>
                            <a:srgbClr val="F2F2F2"/>
                          </a:solidFill>
                          <a:effectLst/>
                          <a:latin typeface="Calibri"/>
                        </a:rPr>
                        <a:t>Tip. Revista especializada en ciencias químico-biológicas</a:t>
                      </a:r>
                    </a:p>
                  </a:txBody>
                  <a:tcPr marL="9525" marR="9525" marT="9525" marB="0" anchor="ctr">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2000" b="0" i="0" u="none" strike="noStrike">
                          <a:solidFill>
                            <a:srgbClr val="F2F2F2"/>
                          </a:solidFill>
                          <a:effectLst/>
                          <a:latin typeface="Calibri"/>
                        </a:rPr>
                        <a:t>24</a:t>
                      </a:r>
                    </a:p>
                  </a:txBody>
                  <a:tcPr marL="9525" marR="9525" marT="9525" marB="0" anchor="ctr">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2000" b="0" i="0" u="none" strike="noStrike">
                          <a:solidFill>
                            <a:srgbClr val="F2F2F2"/>
                          </a:solidFill>
                          <a:effectLst/>
                          <a:latin typeface="Calibri"/>
                        </a:rPr>
                        <a:t> </a:t>
                      </a:r>
                    </a:p>
                  </a:txBody>
                  <a:tcPr marL="9525" marR="9525" marT="9525" marB="0" anchor="ctr">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2000" b="0" i="0" u="none" strike="noStrike" dirty="0">
                          <a:solidFill>
                            <a:srgbClr val="F2F2F2"/>
                          </a:solidFill>
                          <a:effectLst/>
                          <a:latin typeface="Calibri"/>
                        </a:rPr>
                        <a:t> </a:t>
                      </a:r>
                    </a:p>
                  </a:txBody>
                  <a:tcPr marL="9525" marR="9525" marT="9525" marB="0" anchor="ctr">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r>
            </a:tbl>
          </a:graphicData>
        </a:graphic>
      </p:graphicFrame>
    </p:spTree>
    <p:extLst>
      <p:ext uri="{BB962C8B-B14F-4D97-AF65-F5344CB8AC3E}">
        <p14:creationId xmlns:p14="http://schemas.microsoft.com/office/powerpoint/2010/main" xmlns="" val="263611250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0" y="0"/>
            <a:ext cx="12192000" cy="6858000"/>
          </a:xfrm>
          <a:prstGeom prst="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aphicFrame>
        <p:nvGraphicFramePr>
          <p:cNvPr id="3" name="1 Gráfico"/>
          <p:cNvGraphicFramePr>
            <a:graphicFrameLocks/>
          </p:cNvGraphicFramePr>
          <p:nvPr>
            <p:extLst>
              <p:ext uri="{D42A27DB-BD31-4B8C-83A1-F6EECF244321}">
                <p14:modId xmlns:p14="http://schemas.microsoft.com/office/powerpoint/2010/main" xmlns="" val="3890017891"/>
              </p:ext>
            </p:extLst>
          </p:nvPr>
        </p:nvGraphicFramePr>
        <p:xfrm>
          <a:off x="1522323" y="223420"/>
          <a:ext cx="9273056" cy="453964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2 Tabla"/>
          <p:cNvGraphicFramePr>
            <a:graphicFrameLocks noGrp="1"/>
          </p:cNvGraphicFramePr>
          <p:nvPr>
            <p:extLst>
              <p:ext uri="{D42A27DB-BD31-4B8C-83A1-F6EECF244321}">
                <p14:modId xmlns:p14="http://schemas.microsoft.com/office/powerpoint/2010/main" xmlns="" val="3519782070"/>
              </p:ext>
            </p:extLst>
          </p:nvPr>
        </p:nvGraphicFramePr>
        <p:xfrm>
          <a:off x="2630219" y="4747618"/>
          <a:ext cx="7210296" cy="1944215"/>
        </p:xfrm>
        <a:graphic>
          <a:graphicData uri="http://schemas.openxmlformats.org/drawingml/2006/table">
            <a:tbl>
              <a:tblPr/>
              <a:tblGrid>
                <a:gridCol w="840034"/>
                <a:gridCol w="4998205"/>
                <a:gridCol w="980041"/>
                <a:gridCol w="392016"/>
              </a:tblGrid>
              <a:tr h="277745">
                <a:tc>
                  <a:txBody>
                    <a:bodyPr/>
                    <a:lstStyle/>
                    <a:p>
                      <a:pPr algn="l" fontAlgn="b"/>
                      <a:r>
                        <a:rPr lang="es-MX" sz="1400" b="1" i="0" u="none" strike="noStrike" dirty="0">
                          <a:solidFill>
                            <a:srgbClr val="F2F2F2"/>
                          </a:solidFill>
                          <a:effectLst/>
                          <a:latin typeface="Calibri"/>
                        </a:rPr>
                        <a:t>Cobertura</a:t>
                      </a:r>
                    </a:p>
                  </a:txBody>
                  <a:tcPr marL="9525" marR="9525" marT="9525" marB="0" anchor="b">
                    <a:lnL>
                      <a:noFill/>
                    </a:lnL>
                    <a:lnR>
                      <a:noFill/>
                    </a:lnR>
                    <a:lnT>
                      <a:noFill/>
                    </a:lnT>
                    <a:lnB w="6350" cap="flat" cmpd="sng" algn="ctr">
                      <a:solidFill>
                        <a:srgbClr val="262626"/>
                      </a:solidFill>
                      <a:prstDash val="solid"/>
                      <a:round/>
                      <a:headEnd type="none" w="med" len="med"/>
                      <a:tailEnd type="none" w="med" len="med"/>
                    </a:lnB>
                    <a:solidFill>
                      <a:srgbClr val="262626"/>
                    </a:solidFill>
                  </a:tcPr>
                </a:tc>
                <a:tc>
                  <a:txBody>
                    <a:bodyPr/>
                    <a:lstStyle/>
                    <a:p>
                      <a:pPr algn="ctr" fontAlgn="b"/>
                      <a:r>
                        <a:rPr lang="es-MX" sz="1400" b="1" i="0" u="none" strike="noStrike" dirty="0" smtClean="0">
                          <a:solidFill>
                            <a:srgbClr val="F2F2F2"/>
                          </a:solidFill>
                          <a:effectLst/>
                          <a:latin typeface="Calibri"/>
                        </a:rPr>
                        <a:t>Revista</a:t>
                      </a:r>
                      <a:endParaRPr lang="es-MX" sz="1400" b="1" i="0" u="none" strike="noStrike" dirty="0">
                        <a:solidFill>
                          <a:srgbClr val="F2F2F2"/>
                        </a:solidFill>
                        <a:effectLst/>
                        <a:latin typeface="Calibri"/>
                      </a:endParaRPr>
                    </a:p>
                  </a:txBody>
                  <a:tcPr marL="9525" marR="9525" marT="9525" marB="0" anchor="b">
                    <a:lnL>
                      <a:noFill/>
                    </a:lnL>
                    <a:lnR>
                      <a:noFill/>
                    </a:lnR>
                    <a:lnT>
                      <a:noFill/>
                    </a:lnT>
                    <a:lnB w="6350" cap="flat" cmpd="sng" algn="ctr">
                      <a:solidFill>
                        <a:srgbClr val="262626"/>
                      </a:solidFill>
                      <a:prstDash val="solid"/>
                      <a:round/>
                      <a:headEnd type="none" w="med" len="med"/>
                      <a:tailEnd type="none" w="med" len="med"/>
                    </a:lnB>
                    <a:solidFill>
                      <a:srgbClr val="262626"/>
                    </a:solidFill>
                  </a:tcPr>
                </a:tc>
                <a:tc>
                  <a:txBody>
                    <a:bodyPr/>
                    <a:lstStyle/>
                    <a:p>
                      <a:pPr algn="l" fontAlgn="b"/>
                      <a:r>
                        <a:rPr lang="es-MX" sz="1400" b="1" i="0" u="none" strike="noStrike">
                          <a:solidFill>
                            <a:srgbClr val="F2F2F2"/>
                          </a:solidFill>
                          <a:effectLst/>
                          <a:latin typeface="Calibri"/>
                        </a:rPr>
                        <a:t>Documentos</a:t>
                      </a:r>
                    </a:p>
                  </a:txBody>
                  <a:tcPr marL="9525" marR="9525" marT="9525" marB="0" anchor="b">
                    <a:lnL>
                      <a:noFill/>
                    </a:lnL>
                    <a:lnR>
                      <a:noFill/>
                    </a:lnR>
                    <a:lnT>
                      <a:noFill/>
                    </a:lnT>
                    <a:lnB w="6350" cap="flat" cmpd="sng" algn="ctr">
                      <a:solidFill>
                        <a:srgbClr val="262626"/>
                      </a:solidFill>
                      <a:prstDash val="solid"/>
                      <a:round/>
                      <a:headEnd type="none" w="med" len="med"/>
                      <a:tailEnd type="none" w="med" len="med"/>
                    </a:lnB>
                    <a:solidFill>
                      <a:srgbClr val="262626"/>
                    </a:solidFill>
                  </a:tcPr>
                </a:tc>
                <a:tc>
                  <a:txBody>
                    <a:bodyPr/>
                    <a:lstStyle/>
                    <a:p>
                      <a:pPr algn="l" fontAlgn="b"/>
                      <a:r>
                        <a:rPr lang="es-MX" sz="1400" b="1" i="0" u="none" strike="noStrike">
                          <a:solidFill>
                            <a:srgbClr val="F2F2F2"/>
                          </a:solidFill>
                          <a:effectLst/>
                          <a:latin typeface="Calibri"/>
                        </a:rPr>
                        <a:t>Citas</a:t>
                      </a:r>
                    </a:p>
                  </a:txBody>
                  <a:tcPr marL="9525" marR="9525" marT="9525" marB="0" anchor="b">
                    <a:lnL>
                      <a:noFill/>
                    </a:lnL>
                    <a:lnR>
                      <a:noFill/>
                    </a:lnR>
                    <a:lnT>
                      <a:noFill/>
                    </a:lnT>
                    <a:lnB w="6350" cap="flat" cmpd="sng" algn="ctr">
                      <a:solidFill>
                        <a:srgbClr val="262626"/>
                      </a:solidFill>
                      <a:prstDash val="solid"/>
                      <a:round/>
                      <a:headEnd type="none" w="med" len="med"/>
                      <a:tailEnd type="none" w="med" len="med"/>
                    </a:lnB>
                    <a:solidFill>
                      <a:srgbClr val="262626"/>
                    </a:solidFill>
                  </a:tcPr>
                </a:tc>
              </a:tr>
              <a:tr h="277745">
                <a:tc>
                  <a:txBody>
                    <a:bodyPr/>
                    <a:lstStyle/>
                    <a:p>
                      <a:pPr algn="l" fontAlgn="b"/>
                      <a:r>
                        <a:rPr lang="es-MX" sz="1400" b="0" i="0" u="none" strike="noStrike" dirty="0">
                          <a:solidFill>
                            <a:srgbClr val="F2F2F2"/>
                          </a:solidFill>
                          <a:effectLst/>
                          <a:latin typeface="Calibri"/>
                        </a:rPr>
                        <a:t>2008-2013</a:t>
                      </a:r>
                    </a:p>
                  </a:txBody>
                  <a:tcPr marL="9525" marR="9525" marT="9525"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l" fontAlgn="b"/>
                      <a:r>
                        <a:rPr lang="es-MX" sz="1400" b="0" i="0" u="none" strike="noStrike" dirty="0" err="1" smtClean="0">
                          <a:solidFill>
                            <a:srgbClr val="F2F2F2"/>
                          </a:solidFill>
                          <a:effectLst/>
                          <a:latin typeface="Calibri"/>
                        </a:rPr>
                        <a:t>Agrociencia</a:t>
                      </a:r>
                      <a:endParaRPr lang="es-MX" sz="1400" b="0" i="0" u="none" strike="noStrike" dirty="0">
                        <a:solidFill>
                          <a:srgbClr val="F2F2F2"/>
                        </a:solidFill>
                        <a:effectLst/>
                        <a:latin typeface="Calibri"/>
                      </a:endParaRPr>
                    </a:p>
                  </a:txBody>
                  <a:tcPr marL="9525" marR="9525" marT="9525"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400" b="0" i="0" u="none" strike="noStrike" dirty="0">
                          <a:solidFill>
                            <a:srgbClr val="F2F2F2"/>
                          </a:solidFill>
                          <a:effectLst/>
                          <a:latin typeface="Calibri"/>
                        </a:rPr>
                        <a:t>462</a:t>
                      </a:r>
                    </a:p>
                  </a:txBody>
                  <a:tcPr marL="9525" marR="9525" marT="9525"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400" b="0" i="0" u="none" strike="noStrike">
                          <a:solidFill>
                            <a:srgbClr val="F2F2F2"/>
                          </a:solidFill>
                          <a:effectLst/>
                          <a:latin typeface="Calibri"/>
                        </a:rPr>
                        <a:t>485</a:t>
                      </a:r>
                    </a:p>
                  </a:txBody>
                  <a:tcPr marL="9525" marR="9525" marT="9525"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r>
              <a:tr h="277745">
                <a:tc>
                  <a:txBody>
                    <a:bodyPr/>
                    <a:lstStyle/>
                    <a:p>
                      <a:pPr algn="l" fontAlgn="b"/>
                      <a:r>
                        <a:rPr lang="es-MX" sz="1400" b="0" i="0" u="none" strike="noStrike">
                          <a:solidFill>
                            <a:srgbClr val="F2F2F2"/>
                          </a:solidFill>
                          <a:effectLst/>
                          <a:latin typeface="Calibri"/>
                        </a:rPr>
                        <a:t>2008-2013</a:t>
                      </a:r>
                    </a:p>
                  </a:txBody>
                  <a:tcPr marL="9525" marR="9525" marT="9525"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l" fontAlgn="b"/>
                      <a:r>
                        <a:rPr lang="es-MX" sz="1400" b="0" i="0" u="none" strike="noStrike" dirty="0">
                          <a:solidFill>
                            <a:srgbClr val="F2F2F2"/>
                          </a:solidFill>
                          <a:effectLst/>
                          <a:latin typeface="Calibri"/>
                        </a:rPr>
                        <a:t>Revista fitotecnia mexicana</a:t>
                      </a:r>
                    </a:p>
                  </a:txBody>
                  <a:tcPr marL="9525" marR="9525" marT="9525"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400" b="0" i="0" u="none" strike="noStrike" dirty="0">
                          <a:solidFill>
                            <a:srgbClr val="F2F2F2"/>
                          </a:solidFill>
                          <a:effectLst/>
                          <a:latin typeface="Calibri"/>
                        </a:rPr>
                        <a:t>296</a:t>
                      </a:r>
                    </a:p>
                  </a:txBody>
                  <a:tcPr marL="9525" marR="9525" marT="9525"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400" b="0" i="0" u="none" strike="noStrike" dirty="0">
                          <a:solidFill>
                            <a:srgbClr val="F2F2F2"/>
                          </a:solidFill>
                          <a:effectLst/>
                          <a:latin typeface="Calibri"/>
                        </a:rPr>
                        <a:t>114</a:t>
                      </a:r>
                    </a:p>
                  </a:txBody>
                  <a:tcPr marL="9525" marR="9525" marT="9525"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r>
              <a:tr h="277745">
                <a:tc>
                  <a:txBody>
                    <a:bodyPr/>
                    <a:lstStyle/>
                    <a:p>
                      <a:pPr algn="l" fontAlgn="b"/>
                      <a:r>
                        <a:rPr lang="es-MX" sz="1400" b="0" i="0" u="none" strike="noStrike">
                          <a:solidFill>
                            <a:srgbClr val="F2F2F2"/>
                          </a:solidFill>
                          <a:effectLst/>
                          <a:latin typeface="Calibri"/>
                        </a:rPr>
                        <a:t>2008-2013</a:t>
                      </a:r>
                    </a:p>
                  </a:txBody>
                  <a:tcPr marL="9525" marR="9525" marT="9525"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l" fontAlgn="b"/>
                      <a:r>
                        <a:rPr lang="es-MX" sz="1400" b="0" i="0" u="none" strike="noStrike" dirty="0">
                          <a:solidFill>
                            <a:srgbClr val="F2F2F2"/>
                          </a:solidFill>
                          <a:effectLst/>
                          <a:latin typeface="Calibri"/>
                        </a:rPr>
                        <a:t>Veterinaria México</a:t>
                      </a:r>
                    </a:p>
                  </a:txBody>
                  <a:tcPr marL="9525" marR="9525" marT="9525"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400" b="0" i="0" u="none" strike="noStrike">
                          <a:solidFill>
                            <a:srgbClr val="F2F2F2"/>
                          </a:solidFill>
                          <a:effectLst/>
                          <a:latin typeface="Calibri"/>
                        </a:rPr>
                        <a:t>157</a:t>
                      </a:r>
                    </a:p>
                  </a:txBody>
                  <a:tcPr marL="9525" marR="9525" marT="9525"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400" b="0" i="0" u="none" strike="noStrike" dirty="0">
                          <a:solidFill>
                            <a:srgbClr val="F2F2F2"/>
                          </a:solidFill>
                          <a:effectLst/>
                          <a:latin typeface="Calibri"/>
                        </a:rPr>
                        <a:t>91</a:t>
                      </a:r>
                    </a:p>
                  </a:txBody>
                  <a:tcPr marL="9525" marR="9525" marT="9525"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r>
              <a:tr h="277745">
                <a:tc>
                  <a:txBody>
                    <a:bodyPr/>
                    <a:lstStyle/>
                    <a:p>
                      <a:pPr algn="l" fontAlgn="b"/>
                      <a:r>
                        <a:rPr lang="es-MX" sz="1400" b="0" i="0" u="none" strike="noStrike">
                          <a:solidFill>
                            <a:srgbClr val="F2F2F2"/>
                          </a:solidFill>
                          <a:effectLst/>
                          <a:latin typeface="Calibri"/>
                        </a:rPr>
                        <a:t>2008-2013</a:t>
                      </a:r>
                    </a:p>
                  </a:txBody>
                  <a:tcPr marL="9525" marR="9525" marT="9525"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l" fontAlgn="b"/>
                      <a:r>
                        <a:rPr lang="es-MX" sz="1400" b="0" i="0" u="none" strike="noStrike" dirty="0">
                          <a:solidFill>
                            <a:srgbClr val="F2F2F2"/>
                          </a:solidFill>
                          <a:effectLst/>
                          <a:latin typeface="Calibri"/>
                        </a:rPr>
                        <a:t>Madera y bosques</a:t>
                      </a:r>
                    </a:p>
                  </a:txBody>
                  <a:tcPr marL="9525" marR="9525" marT="9525"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400" b="0" i="0" u="none" strike="noStrike">
                          <a:solidFill>
                            <a:srgbClr val="F2F2F2"/>
                          </a:solidFill>
                          <a:effectLst/>
                          <a:latin typeface="Calibri"/>
                        </a:rPr>
                        <a:t>123</a:t>
                      </a:r>
                    </a:p>
                  </a:txBody>
                  <a:tcPr marL="9525" marR="9525" marT="9525"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400" b="0" i="0" u="none" strike="noStrike" dirty="0">
                          <a:solidFill>
                            <a:srgbClr val="F2F2F2"/>
                          </a:solidFill>
                          <a:effectLst/>
                          <a:latin typeface="Calibri"/>
                        </a:rPr>
                        <a:t>88</a:t>
                      </a:r>
                    </a:p>
                  </a:txBody>
                  <a:tcPr marL="9525" marR="9525" marT="9525"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r>
              <a:tr h="277745">
                <a:tc>
                  <a:txBody>
                    <a:bodyPr/>
                    <a:lstStyle/>
                    <a:p>
                      <a:pPr algn="l" fontAlgn="b"/>
                      <a:r>
                        <a:rPr lang="es-MX" sz="1400" b="0" i="0" u="none" strike="noStrike">
                          <a:solidFill>
                            <a:srgbClr val="F2F2F2"/>
                          </a:solidFill>
                          <a:effectLst/>
                          <a:latin typeface="Calibri"/>
                        </a:rPr>
                        <a:t>2009-2013</a:t>
                      </a:r>
                    </a:p>
                  </a:txBody>
                  <a:tcPr marL="9525" marR="9525" marT="9525"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l" fontAlgn="b"/>
                      <a:r>
                        <a:rPr lang="es-MX" sz="1400" b="0" i="0" u="none" strike="noStrike" dirty="0">
                          <a:solidFill>
                            <a:srgbClr val="F2F2F2"/>
                          </a:solidFill>
                          <a:effectLst/>
                          <a:latin typeface="Calibri"/>
                        </a:rPr>
                        <a:t>Revista Chapingo. Serie ciencias forestales y del ambiente</a:t>
                      </a:r>
                    </a:p>
                  </a:txBody>
                  <a:tcPr marL="9525" marR="9525" marT="9525"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400" b="0" i="0" u="none" strike="noStrike" dirty="0">
                          <a:solidFill>
                            <a:srgbClr val="F2F2F2"/>
                          </a:solidFill>
                          <a:effectLst/>
                          <a:latin typeface="Calibri"/>
                        </a:rPr>
                        <a:t>193</a:t>
                      </a:r>
                    </a:p>
                  </a:txBody>
                  <a:tcPr marL="9525" marR="9525" marT="9525"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400" b="0" i="0" u="none" strike="noStrike" dirty="0">
                          <a:solidFill>
                            <a:srgbClr val="F2F2F2"/>
                          </a:solidFill>
                          <a:effectLst/>
                          <a:latin typeface="Calibri"/>
                        </a:rPr>
                        <a:t>44</a:t>
                      </a:r>
                    </a:p>
                  </a:txBody>
                  <a:tcPr marL="9525" marR="9525" marT="9525"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r>
              <a:tr h="277745">
                <a:tc>
                  <a:txBody>
                    <a:bodyPr/>
                    <a:lstStyle/>
                    <a:p>
                      <a:pPr algn="l" fontAlgn="b"/>
                      <a:r>
                        <a:rPr lang="es-MX" sz="1400" b="0" i="0" u="none" strike="noStrike">
                          <a:solidFill>
                            <a:srgbClr val="F2F2F2"/>
                          </a:solidFill>
                          <a:effectLst/>
                          <a:latin typeface="Calibri"/>
                        </a:rPr>
                        <a:t>2010-2013</a:t>
                      </a:r>
                    </a:p>
                  </a:txBody>
                  <a:tcPr marL="9525" marR="9525" marT="9525"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l" fontAlgn="b"/>
                      <a:r>
                        <a:rPr lang="es-MX" sz="1400" b="0" i="0" u="none" strike="noStrike">
                          <a:solidFill>
                            <a:srgbClr val="F2F2F2"/>
                          </a:solidFill>
                          <a:effectLst/>
                          <a:latin typeface="Calibri"/>
                        </a:rPr>
                        <a:t>Revista mexicana de ciencias pecuarias</a:t>
                      </a:r>
                    </a:p>
                  </a:txBody>
                  <a:tcPr marL="9525" marR="9525" marT="9525"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400" b="0" i="0" u="none" strike="noStrike" dirty="0">
                          <a:solidFill>
                            <a:srgbClr val="F2F2F2"/>
                          </a:solidFill>
                          <a:effectLst/>
                          <a:latin typeface="Calibri"/>
                        </a:rPr>
                        <a:t>153</a:t>
                      </a:r>
                    </a:p>
                  </a:txBody>
                  <a:tcPr marL="9525" marR="9525" marT="9525"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400" b="0" i="0" u="none" strike="noStrike" dirty="0">
                          <a:solidFill>
                            <a:srgbClr val="F2F2F2"/>
                          </a:solidFill>
                          <a:effectLst/>
                          <a:latin typeface="Calibri"/>
                        </a:rPr>
                        <a:t>28</a:t>
                      </a:r>
                    </a:p>
                  </a:txBody>
                  <a:tcPr marL="9525" marR="9525" marT="9525"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r>
            </a:tbl>
          </a:graphicData>
        </a:graphic>
      </p:graphicFrame>
    </p:spTree>
    <p:extLst>
      <p:ext uri="{BB962C8B-B14F-4D97-AF65-F5344CB8AC3E}">
        <p14:creationId xmlns:p14="http://schemas.microsoft.com/office/powerpoint/2010/main" xmlns="" val="151677313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0" y="0"/>
            <a:ext cx="12192000" cy="6858000"/>
          </a:xfrm>
          <a:prstGeom prst="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aphicFrame>
        <p:nvGraphicFramePr>
          <p:cNvPr id="3" name="1 Gráfico"/>
          <p:cNvGraphicFramePr/>
          <p:nvPr>
            <p:extLst>
              <p:ext uri="{D42A27DB-BD31-4B8C-83A1-F6EECF244321}">
                <p14:modId xmlns:p14="http://schemas.microsoft.com/office/powerpoint/2010/main" xmlns="" val="1154929195"/>
              </p:ext>
            </p:extLst>
          </p:nvPr>
        </p:nvGraphicFramePr>
        <p:xfrm>
          <a:off x="873456" y="150125"/>
          <a:ext cx="10112991" cy="480841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2 Tabla"/>
          <p:cNvGraphicFramePr>
            <a:graphicFrameLocks noGrp="1"/>
          </p:cNvGraphicFramePr>
          <p:nvPr>
            <p:extLst>
              <p:ext uri="{D42A27DB-BD31-4B8C-83A1-F6EECF244321}">
                <p14:modId xmlns:p14="http://schemas.microsoft.com/office/powerpoint/2010/main" xmlns="" val="471053743"/>
              </p:ext>
            </p:extLst>
          </p:nvPr>
        </p:nvGraphicFramePr>
        <p:xfrm>
          <a:off x="1632021" y="4740221"/>
          <a:ext cx="8562856" cy="1873746"/>
        </p:xfrm>
        <a:graphic>
          <a:graphicData uri="http://schemas.openxmlformats.org/drawingml/2006/table">
            <a:tbl>
              <a:tblPr/>
              <a:tblGrid>
                <a:gridCol w="1102514"/>
                <a:gridCol w="3932299"/>
                <a:gridCol w="1102514"/>
                <a:gridCol w="1433267"/>
                <a:gridCol w="992262"/>
              </a:tblGrid>
              <a:tr h="176368">
                <a:tc>
                  <a:txBody>
                    <a:bodyPr/>
                    <a:lstStyle/>
                    <a:p>
                      <a:pPr algn="l" fontAlgn="b"/>
                      <a:r>
                        <a:rPr lang="es-MX" sz="1400" b="1" i="0" u="none" strike="noStrike" dirty="0">
                          <a:solidFill>
                            <a:srgbClr val="F2F2F2"/>
                          </a:solidFill>
                          <a:effectLst/>
                          <a:latin typeface="Calibri"/>
                        </a:rPr>
                        <a:t>Cobertura</a:t>
                      </a:r>
                    </a:p>
                  </a:txBody>
                  <a:tcPr marL="9525" marR="9525" marT="9525" marB="0" anchor="ctr">
                    <a:lnL>
                      <a:noFill/>
                    </a:lnL>
                    <a:lnR>
                      <a:noFill/>
                    </a:lnR>
                    <a:lnT>
                      <a:noFill/>
                    </a:lnT>
                    <a:lnB w="6350" cap="flat" cmpd="sng" algn="ctr">
                      <a:solidFill>
                        <a:srgbClr val="262626"/>
                      </a:solidFill>
                      <a:prstDash val="solid"/>
                      <a:round/>
                      <a:headEnd type="none" w="med" len="med"/>
                      <a:tailEnd type="none" w="med" len="med"/>
                    </a:lnB>
                    <a:solidFill>
                      <a:srgbClr val="262626"/>
                    </a:solidFill>
                  </a:tcPr>
                </a:tc>
                <a:tc>
                  <a:txBody>
                    <a:bodyPr/>
                    <a:lstStyle/>
                    <a:p>
                      <a:pPr algn="l" fontAlgn="b"/>
                      <a:r>
                        <a:rPr lang="es-MX" sz="1400" b="1" i="0" u="none" strike="noStrike">
                          <a:solidFill>
                            <a:srgbClr val="F2F2F2"/>
                          </a:solidFill>
                          <a:effectLst/>
                          <a:latin typeface="Calibri"/>
                        </a:rPr>
                        <a:t>Revista</a:t>
                      </a:r>
                    </a:p>
                  </a:txBody>
                  <a:tcPr marL="9525" marR="9525" marT="9525" marB="0" anchor="ctr">
                    <a:lnL>
                      <a:noFill/>
                    </a:lnL>
                    <a:lnR>
                      <a:noFill/>
                    </a:lnR>
                    <a:lnT>
                      <a:noFill/>
                    </a:lnT>
                    <a:lnB w="6350" cap="flat" cmpd="sng" algn="ctr">
                      <a:solidFill>
                        <a:srgbClr val="262626"/>
                      </a:solidFill>
                      <a:prstDash val="solid"/>
                      <a:round/>
                      <a:headEnd type="none" w="med" len="med"/>
                      <a:tailEnd type="none" w="med" len="med"/>
                    </a:lnB>
                    <a:solidFill>
                      <a:srgbClr val="262626"/>
                    </a:solidFill>
                  </a:tcPr>
                </a:tc>
                <a:tc>
                  <a:txBody>
                    <a:bodyPr/>
                    <a:lstStyle/>
                    <a:p>
                      <a:pPr algn="ctr" fontAlgn="b"/>
                      <a:r>
                        <a:rPr lang="es-MX" sz="1400" b="1" i="0" u="none" strike="noStrike" dirty="0">
                          <a:solidFill>
                            <a:srgbClr val="F2F2F2"/>
                          </a:solidFill>
                          <a:effectLst/>
                          <a:latin typeface="Calibri"/>
                        </a:rPr>
                        <a:t>Artículos</a:t>
                      </a:r>
                    </a:p>
                  </a:txBody>
                  <a:tcPr marL="9525" marR="9525" marT="9525" marB="0" anchor="ctr">
                    <a:lnL>
                      <a:noFill/>
                    </a:lnL>
                    <a:lnR>
                      <a:noFill/>
                    </a:lnR>
                    <a:lnT>
                      <a:noFill/>
                    </a:lnT>
                    <a:lnB w="6350" cap="flat" cmpd="sng" algn="ctr">
                      <a:solidFill>
                        <a:srgbClr val="262626"/>
                      </a:solidFill>
                      <a:prstDash val="solid"/>
                      <a:round/>
                      <a:headEnd type="none" w="med" len="med"/>
                      <a:tailEnd type="none" w="med" len="med"/>
                    </a:lnB>
                    <a:solidFill>
                      <a:srgbClr val="262626"/>
                    </a:solidFill>
                  </a:tcPr>
                </a:tc>
                <a:tc>
                  <a:txBody>
                    <a:bodyPr/>
                    <a:lstStyle/>
                    <a:p>
                      <a:pPr algn="ctr" fontAlgn="b"/>
                      <a:r>
                        <a:rPr lang="es-MX" sz="1400" b="1" i="0" u="none" strike="noStrike">
                          <a:solidFill>
                            <a:srgbClr val="F2F2F2"/>
                          </a:solidFill>
                          <a:effectLst/>
                          <a:latin typeface="Calibri"/>
                        </a:rPr>
                        <a:t>Citas recibidas</a:t>
                      </a:r>
                    </a:p>
                  </a:txBody>
                  <a:tcPr marL="9525" marR="9525" marT="9525" marB="0" anchor="ctr">
                    <a:lnL>
                      <a:noFill/>
                    </a:lnL>
                    <a:lnR>
                      <a:noFill/>
                    </a:lnR>
                    <a:lnT>
                      <a:noFill/>
                    </a:lnT>
                    <a:lnB w="6350" cap="flat" cmpd="sng" algn="ctr">
                      <a:solidFill>
                        <a:srgbClr val="262626"/>
                      </a:solidFill>
                      <a:prstDash val="solid"/>
                      <a:round/>
                      <a:headEnd type="none" w="med" len="med"/>
                      <a:tailEnd type="none" w="med" len="med"/>
                    </a:lnB>
                    <a:solidFill>
                      <a:srgbClr val="262626"/>
                    </a:solidFill>
                  </a:tcPr>
                </a:tc>
                <a:tc>
                  <a:txBody>
                    <a:bodyPr/>
                    <a:lstStyle/>
                    <a:p>
                      <a:pPr algn="ctr" fontAlgn="b"/>
                      <a:r>
                        <a:rPr lang="es-MX" sz="1400" b="1" i="0" u="none" strike="noStrike">
                          <a:solidFill>
                            <a:srgbClr val="F2F2F2"/>
                          </a:solidFill>
                          <a:effectLst/>
                          <a:latin typeface="Calibri"/>
                        </a:rPr>
                        <a:t>Autocitas</a:t>
                      </a:r>
                    </a:p>
                  </a:txBody>
                  <a:tcPr marL="9525" marR="9525" marT="9525" marB="0" anchor="ctr">
                    <a:lnL>
                      <a:noFill/>
                    </a:lnL>
                    <a:lnR>
                      <a:noFill/>
                    </a:lnR>
                    <a:lnT>
                      <a:noFill/>
                    </a:lnT>
                    <a:lnB w="6350" cap="flat" cmpd="sng" algn="ctr">
                      <a:solidFill>
                        <a:srgbClr val="262626"/>
                      </a:solidFill>
                      <a:prstDash val="solid"/>
                      <a:round/>
                      <a:headEnd type="none" w="med" len="med"/>
                      <a:tailEnd type="none" w="med" len="med"/>
                    </a:lnB>
                    <a:solidFill>
                      <a:srgbClr val="262626"/>
                    </a:solidFill>
                  </a:tcPr>
                </a:tc>
              </a:tr>
              <a:tr h="167970">
                <a:tc>
                  <a:txBody>
                    <a:bodyPr/>
                    <a:lstStyle/>
                    <a:p>
                      <a:pPr algn="l" fontAlgn="b"/>
                      <a:r>
                        <a:rPr lang="es-MX" sz="1200" b="0" i="0" u="none" strike="noStrike">
                          <a:solidFill>
                            <a:srgbClr val="F2F2F2"/>
                          </a:solidFill>
                          <a:effectLst/>
                          <a:latin typeface="Calibri"/>
                        </a:rPr>
                        <a:t>2008-2013</a:t>
                      </a:r>
                    </a:p>
                  </a:txBody>
                  <a:tcPr marL="9525" marR="9525" marT="9525" marB="0" anchor="ctr">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l" fontAlgn="b"/>
                      <a:r>
                        <a:rPr lang="es-MX" sz="1200" b="0" i="0" u="none" strike="noStrike">
                          <a:solidFill>
                            <a:srgbClr val="F2F2F2"/>
                          </a:solidFill>
                          <a:effectLst/>
                          <a:latin typeface="Calibri"/>
                        </a:rPr>
                        <a:t>Agrociencia</a:t>
                      </a:r>
                    </a:p>
                  </a:txBody>
                  <a:tcPr marL="9525" marR="9525" marT="9525" marB="0" anchor="ctr">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200" b="0" i="0" u="none" strike="noStrike" dirty="0">
                          <a:solidFill>
                            <a:srgbClr val="F2F2F2"/>
                          </a:solidFill>
                          <a:effectLst/>
                          <a:latin typeface="Calibri"/>
                        </a:rPr>
                        <a:t>460</a:t>
                      </a:r>
                    </a:p>
                  </a:txBody>
                  <a:tcPr marL="9525" marR="9525" marT="9525" marB="0" anchor="ctr">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200" b="0" i="0" u="none" strike="noStrike">
                          <a:solidFill>
                            <a:srgbClr val="F2F2F2"/>
                          </a:solidFill>
                          <a:effectLst/>
                          <a:latin typeface="Calibri"/>
                        </a:rPr>
                        <a:t>363</a:t>
                      </a:r>
                    </a:p>
                  </a:txBody>
                  <a:tcPr marL="9525" marR="9525" marT="9525" marB="0" anchor="ctr">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200" b="0" i="0" u="none" strike="noStrike">
                          <a:solidFill>
                            <a:srgbClr val="F2F2F2"/>
                          </a:solidFill>
                          <a:effectLst/>
                          <a:latin typeface="Calibri"/>
                        </a:rPr>
                        <a:t>77</a:t>
                      </a:r>
                    </a:p>
                  </a:txBody>
                  <a:tcPr marL="9525" marR="9525" marT="9525" marB="0" anchor="ctr">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r>
              <a:tr h="167970">
                <a:tc>
                  <a:txBody>
                    <a:bodyPr/>
                    <a:lstStyle/>
                    <a:p>
                      <a:pPr algn="l" fontAlgn="b"/>
                      <a:r>
                        <a:rPr lang="es-MX" sz="1200" b="0" i="0" u="none" strike="noStrike">
                          <a:solidFill>
                            <a:srgbClr val="F2F2F2"/>
                          </a:solidFill>
                          <a:effectLst/>
                          <a:latin typeface="Calibri"/>
                        </a:rPr>
                        <a:t>2006-2009</a:t>
                      </a:r>
                    </a:p>
                  </a:txBody>
                  <a:tcPr marL="9525" marR="9525" marT="9525" marB="0" anchor="ctr">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l" fontAlgn="b"/>
                      <a:r>
                        <a:rPr lang="es-MX" sz="1200" b="0" i="0" u="none" strike="noStrike">
                          <a:solidFill>
                            <a:srgbClr val="F2F2F2"/>
                          </a:solidFill>
                          <a:effectLst/>
                          <a:latin typeface="Calibri"/>
                        </a:rPr>
                        <a:t>Agricultura técnica en México</a:t>
                      </a:r>
                    </a:p>
                  </a:txBody>
                  <a:tcPr marL="9525" marR="9525" marT="9525" marB="0" anchor="ctr">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200" b="0" i="0" u="none" strike="noStrike">
                          <a:solidFill>
                            <a:srgbClr val="F2F2F2"/>
                          </a:solidFill>
                          <a:effectLst/>
                          <a:latin typeface="Calibri"/>
                        </a:rPr>
                        <a:t>105</a:t>
                      </a:r>
                    </a:p>
                  </a:txBody>
                  <a:tcPr marL="9525" marR="9525" marT="9525" marB="0" anchor="ctr">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200" b="0" i="0" u="none" strike="noStrike" dirty="0">
                          <a:solidFill>
                            <a:srgbClr val="F2F2F2"/>
                          </a:solidFill>
                          <a:effectLst/>
                          <a:latin typeface="Calibri"/>
                        </a:rPr>
                        <a:t>139</a:t>
                      </a:r>
                    </a:p>
                  </a:txBody>
                  <a:tcPr marL="9525" marR="9525" marT="9525" marB="0" anchor="ctr">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200" b="0" i="0" u="none" strike="noStrike">
                          <a:solidFill>
                            <a:srgbClr val="F2F2F2"/>
                          </a:solidFill>
                          <a:effectLst/>
                          <a:latin typeface="Calibri"/>
                        </a:rPr>
                        <a:t>4</a:t>
                      </a:r>
                    </a:p>
                  </a:txBody>
                  <a:tcPr marL="9525" marR="9525" marT="9525" marB="0" anchor="ctr">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r>
              <a:tr h="167970">
                <a:tc>
                  <a:txBody>
                    <a:bodyPr/>
                    <a:lstStyle/>
                    <a:p>
                      <a:pPr algn="l" fontAlgn="b"/>
                      <a:r>
                        <a:rPr lang="es-MX" sz="1200" b="0" i="0" u="none" strike="noStrike">
                          <a:solidFill>
                            <a:srgbClr val="F2F2F2"/>
                          </a:solidFill>
                          <a:effectLst/>
                          <a:latin typeface="Calibri"/>
                        </a:rPr>
                        <a:t>2010-2013</a:t>
                      </a:r>
                    </a:p>
                  </a:txBody>
                  <a:tcPr marL="9525" marR="9525" marT="9525" marB="0" anchor="ctr">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l" fontAlgn="b"/>
                      <a:r>
                        <a:rPr lang="es-MX" sz="1200" b="0" i="0" u="none" strike="noStrike">
                          <a:solidFill>
                            <a:srgbClr val="F2F2F2"/>
                          </a:solidFill>
                          <a:effectLst/>
                          <a:latin typeface="Calibri"/>
                        </a:rPr>
                        <a:t>Revista mexicana de ciencias agrícolas </a:t>
                      </a:r>
                    </a:p>
                  </a:txBody>
                  <a:tcPr marL="9525" marR="9525" marT="9525" marB="0" anchor="ctr">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200" b="0" i="0" u="none" strike="noStrike">
                          <a:solidFill>
                            <a:srgbClr val="F2F2F2"/>
                          </a:solidFill>
                          <a:effectLst/>
                          <a:latin typeface="Calibri"/>
                        </a:rPr>
                        <a:t>388</a:t>
                      </a:r>
                    </a:p>
                  </a:txBody>
                  <a:tcPr marL="9525" marR="9525" marT="9525" marB="0" anchor="ctr">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200" b="0" i="0" u="none" strike="noStrike" dirty="0">
                          <a:solidFill>
                            <a:srgbClr val="F2F2F2"/>
                          </a:solidFill>
                          <a:effectLst/>
                          <a:latin typeface="Calibri"/>
                        </a:rPr>
                        <a:t>113</a:t>
                      </a:r>
                    </a:p>
                  </a:txBody>
                  <a:tcPr marL="9525" marR="9525" marT="9525" marB="0" anchor="ctr">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200" b="0" i="0" u="none" strike="noStrike">
                          <a:solidFill>
                            <a:srgbClr val="F2F2F2"/>
                          </a:solidFill>
                          <a:effectLst/>
                          <a:latin typeface="Calibri"/>
                        </a:rPr>
                        <a:t>71</a:t>
                      </a:r>
                    </a:p>
                  </a:txBody>
                  <a:tcPr marL="9525" marR="9525" marT="9525" marB="0" anchor="ctr">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r>
              <a:tr h="167970">
                <a:tc>
                  <a:txBody>
                    <a:bodyPr/>
                    <a:lstStyle/>
                    <a:p>
                      <a:pPr algn="l" fontAlgn="b"/>
                      <a:r>
                        <a:rPr lang="es-MX" sz="1200" b="0" i="0" u="none" strike="noStrike">
                          <a:solidFill>
                            <a:srgbClr val="F2F2F2"/>
                          </a:solidFill>
                          <a:effectLst/>
                          <a:latin typeface="Calibri"/>
                        </a:rPr>
                        <a:t>2008-2013</a:t>
                      </a:r>
                    </a:p>
                  </a:txBody>
                  <a:tcPr marL="9525" marR="9525" marT="9525" marB="0" anchor="ctr">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l" fontAlgn="b"/>
                      <a:r>
                        <a:rPr lang="es-MX" sz="1200" b="0" i="0" u="none" strike="noStrike">
                          <a:solidFill>
                            <a:srgbClr val="F2F2F2"/>
                          </a:solidFill>
                          <a:effectLst/>
                          <a:latin typeface="Calibri"/>
                        </a:rPr>
                        <a:t>Revista Chapingo. Serie horticultura</a:t>
                      </a:r>
                    </a:p>
                  </a:txBody>
                  <a:tcPr marL="9525" marR="9525" marT="9525" marB="0" anchor="ctr">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200" b="0" i="0" u="none" strike="noStrike">
                          <a:solidFill>
                            <a:srgbClr val="F2F2F2"/>
                          </a:solidFill>
                          <a:effectLst/>
                          <a:latin typeface="Calibri"/>
                        </a:rPr>
                        <a:t>216</a:t>
                      </a:r>
                    </a:p>
                  </a:txBody>
                  <a:tcPr marL="9525" marR="9525" marT="9525" marB="0" anchor="ctr">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200" b="0" i="0" u="none" strike="noStrike" dirty="0">
                          <a:solidFill>
                            <a:srgbClr val="F2F2F2"/>
                          </a:solidFill>
                          <a:effectLst/>
                          <a:latin typeface="Calibri"/>
                        </a:rPr>
                        <a:t>102</a:t>
                      </a:r>
                    </a:p>
                  </a:txBody>
                  <a:tcPr marL="9525" marR="9525" marT="9525" marB="0" anchor="ctr">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200" b="0" i="0" u="none" strike="noStrike">
                          <a:solidFill>
                            <a:srgbClr val="F2F2F2"/>
                          </a:solidFill>
                          <a:effectLst/>
                          <a:latin typeface="Calibri"/>
                        </a:rPr>
                        <a:t>39</a:t>
                      </a:r>
                    </a:p>
                  </a:txBody>
                  <a:tcPr marL="9525" marR="9525" marT="9525" marB="0" anchor="ctr">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r>
              <a:tr h="167970">
                <a:tc>
                  <a:txBody>
                    <a:bodyPr/>
                    <a:lstStyle/>
                    <a:p>
                      <a:pPr algn="l" fontAlgn="b"/>
                      <a:r>
                        <a:rPr lang="es-MX" sz="1200" b="0" i="0" u="none" strike="noStrike">
                          <a:solidFill>
                            <a:srgbClr val="F2F2F2"/>
                          </a:solidFill>
                          <a:effectLst/>
                          <a:latin typeface="Calibri"/>
                        </a:rPr>
                        <a:t>2010-2013</a:t>
                      </a:r>
                    </a:p>
                  </a:txBody>
                  <a:tcPr marL="9525" marR="9525" marT="9525" marB="0" anchor="ctr">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l" fontAlgn="b"/>
                      <a:r>
                        <a:rPr lang="es-MX" sz="1200" b="0" i="0" u="none" strike="noStrike">
                          <a:solidFill>
                            <a:srgbClr val="F2F2F2"/>
                          </a:solidFill>
                          <a:effectLst/>
                          <a:latin typeface="Calibri"/>
                        </a:rPr>
                        <a:t>Revista fitotecnia mexicana</a:t>
                      </a:r>
                    </a:p>
                  </a:txBody>
                  <a:tcPr marL="9525" marR="9525" marT="9525" marB="0" anchor="ctr">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200" b="0" i="0" u="none" strike="noStrike">
                          <a:solidFill>
                            <a:srgbClr val="F2F2F2"/>
                          </a:solidFill>
                          <a:effectLst/>
                          <a:latin typeface="Calibri"/>
                        </a:rPr>
                        <a:t>185</a:t>
                      </a:r>
                    </a:p>
                  </a:txBody>
                  <a:tcPr marL="9525" marR="9525" marT="9525" marB="0" anchor="ctr">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200" b="0" i="0" u="none" strike="noStrike" dirty="0">
                          <a:solidFill>
                            <a:srgbClr val="F2F2F2"/>
                          </a:solidFill>
                          <a:effectLst/>
                          <a:latin typeface="Calibri"/>
                        </a:rPr>
                        <a:t>93</a:t>
                      </a:r>
                    </a:p>
                  </a:txBody>
                  <a:tcPr marL="9525" marR="9525" marT="9525" marB="0" anchor="ctr">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200" b="0" i="0" u="none" strike="noStrike">
                          <a:solidFill>
                            <a:srgbClr val="F2F2F2"/>
                          </a:solidFill>
                          <a:effectLst/>
                          <a:latin typeface="Calibri"/>
                        </a:rPr>
                        <a:t>24</a:t>
                      </a:r>
                    </a:p>
                  </a:txBody>
                  <a:tcPr marL="9525" marR="9525" marT="9525" marB="0" anchor="ctr">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r>
              <a:tr h="304026">
                <a:tc>
                  <a:txBody>
                    <a:bodyPr/>
                    <a:lstStyle/>
                    <a:p>
                      <a:pPr algn="l" fontAlgn="b"/>
                      <a:r>
                        <a:rPr lang="es-MX" sz="1200" b="0" i="0" u="none" strike="noStrike">
                          <a:solidFill>
                            <a:srgbClr val="F2F2F2"/>
                          </a:solidFill>
                          <a:effectLst/>
                          <a:latin typeface="Calibri"/>
                        </a:rPr>
                        <a:t>2008-2013</a:t>
                      </a:r>
                    </a:p>
                  </a:txBody>
                  <a:tcPr marL="9525" marR="9525" marT="9525" marB="0" anchor="ctr">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l" fontAlgn="b"/>
                      <a:r>
                        <a:rPr lang="es-MX" sz="1200" b="0" i="0" u="none" strike="noStrike">
                          <a:solidFill>
                            <a:srgbClr val="F2F2F2"/>
                          </a:solidFill>
                          <a:effectLst/>
                          <a:latin typeface="Calibri"/>
                        </a:rPr>
                        <a:t>Revista Chapingo. Serie ciencias forestales y del ambiente</a:t>
                      </a:r>
                    </a:p>
                  </a:txBody>
                  <a:tcPr marL="9525" marR="9525" marT="9525" marB="0" anchor="ctr">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200" b="0" i="0" u="none" strike="noStrike">
                          <a:solidFill>
                            <a:srgbClr val="F2F2F2"/>
                          </a:solidFill>
                          <a:effectLst/>
                          <a:latin typeface="Calibri"/>
                        </a:rPr>
                        <a:t>197</a:t>
                      </a:r>
                    </a:p>
                  </a:txBody>
                  <a:tcPr marL="9525" marR="9525" marT="9525" marB="0" anchor="ctr">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200" b="0" i="0" u="none" strike="noStrike">
                          <a:solidFill>
                            <a:srgbClr val="F2F2F2"/>
                          </a:solidFill>
                          <a:effectLst/>
                          <a:latin typeface="Calibri"/>
                        </a:rPr>
                        <a:t>73</a:t>
                      </a:r>
                    </a:p>
                  </a:txBody>
                  <a:tcPr marL="9525" marR="9525" marT="9525" marB="0" anchor="ctr">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200" b="0" i="0" u="none" strike="noStrike" dirty="0">
                          <a:solidFill>
                            <a:srgbClr val="F2F2F2"/>
                          </a:solidFill>
                          <a:effectLst/>
                          <a:latin typeface="Calibri"/>
                        </a:rPr>
                        <a:t>22</a:t>
                      </a:r>
                    </a:p>
                  </a:txBody>
                  <a:tcPr marL="9525" marR="9525" marT="9525" marB="0" anchor="ctr">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r>
              <a:tr h="167970">
                <a:tc>
                  <a:txBody>
                    <a:bodyPr/>
                    <a:lstStyle/>
                    <a:p>
                      <a:pPr algn="l" fontAlgn="b"/>
                      <a:r>
                        <a:rPr lang="es-MX" sz="1200" b="0" i="0" u="none" strike="noStrike">
                          <a:solidFill>
                            <a:srgbClr val="F2F2F2"/>
                          </a:solidFill>
                          <a:effectLst/>
                          <a:latin typeface="Calibri"/>
                        </a:rPr>
                        <a:t>2008-2013</a:t>
                      </a:r>
                    </a:p>
                  </a:txBody>
                  <a:tcPr marL="9525" marR="9525" marT="9525" marB="0" anchor="ctr">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l" fontAlgn="b"/>
                      <a:r>
                        <a:rPr lang="es-MX" sz="1200" b="0" i="0" u="none" strike="noStrike">
                          <a:solidFill>
                            <a:srgbClr val="F2F2F2"/>
                          </a:solidFill>
                          <a:effectLst/>
                          <a:latin typeface="Calibri"/>
                        </a:rPr>
                        <a:t>Veterinaria México</a:t>
                      </a:r>
                    </a:p>
                  </a:txBody>
                  <a:tcPr marL="9525" marR="9525" marT="9525" marB="0" anchor="ctr">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200" b="0" i="0" u="none" strike="noStrike">
                          <a:solidFill>
                            <a:srgbClr val="F2F2F2"/>
                          </a:solidFill>
                          <a:effectLst/>
                          <a:latin typeface="Calibri"/>
                        </a:rPr>
                        <a:t>157</a:t>
                      </a:r>
                    </a:p>
                  </a:txBody>
                  <a:tcPr marL="9525" marR="9525" marT="9525" marB="0" anchor="ctr">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200" b="0" i="0" u="none" strike="noStrike">
                          <a:solidFill>
                            <a:srgbClr val="F2F2F2"/>
                          </a:solidFill>
                          <a:effectLst/>
                          <a:latin typeface="Calibri"/>
                        </a:rPr>
                        <a:t>71</a:t>
                      </a:r>
                    </a:p>
                  </a:txBody>
                  <a:tcPr marL="9525" marR="9525" marT="9525" marB="0" anchor="ctr">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200" b="0" i="0" u="none" strike="noStrike" dirty="0">
                          <a:solidFill>
                            <a:srgbClr val="F2F2F2"/>
                          </a:solidFill>
                          <a:effectLst/>
                          <a:latin typeface="Calibri"/>
                        </a:rPr>
                        <a:t>16</a:t>
                      </a:r>
                    </a:p>
                  </a:txBody>
                  <a:tcPr marL="9525" marR="9525" marT="9525" marB="0" anchor="ctr">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r>
              <a:tr h="167970">
                <a:tc>
                  <a:txBody>
                    <a:bodyPr/>
                    <a:lstStyle/>
                    <a:p>
                      <a:pPr algn="l" fontAlgn="b"/>
                      <a:r>
                        <a:rPr lang="es-MX" sz="1200" b="0" i="0" u="none" strike="noStrike">
                          <a:solidFill>
                            <a:srgbClr val="F2F2F2"/>
                          </a:solidFill>
                          <a:effectLst/>
                          <a:latin typeface="Calibri"/>
                        </a:rPr>
                        <a:t>2010-2013</a:t>
                      </a:r>
                    </a:p>
                  </a:txBody>
                  <a:tcPr marL="9525" marR="9525" marT="9525" marB="0" anchor="ctr">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l" fontAlgn="b"/>
                      <a:r>
                        <a:rPr lang="es-MX" sz="1200" b="0" i="0" u="none" strike="noStrike">
                          <a:solidFill>
                            <a:srgbClr val="F2F2F2"/>
                          </a:solidFill>
                          <a:effectLst/>
                          <a:latin typeface="Calibri"/>
                        </a:rPr>
                        <a:t>Revista mexicana de ciencias pecuarias</a:t>
                      </a:r>
                    </a:p>
                  </a:txBody>
                  <a:tcPr marL="9525" marR="9525" marT="9525" marB="0" anchor="ctr">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200" b="0" i="0" u="none" strike="noStrike">
                          <a:solidFill>
                            <a:srgbClr val="F2F2F2"/>
                          </a:solidFill>
                          <a:effectLst/>
                          <a:latin typeface="Calibri"/>
                        </a:rPr>
                        <a:t>149</a:t>
                      </a:r>
                    </a:p>
                  </a:txBody>
                  <a:tcPr marL="9525" marR="9525" marT="9525" marB="0" anchor="ctr">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200" b="0" i="0" u="none" strike="noStrike">
                          <a:solidFill>
                            <a:srgbClr val="F2F2F2"/>
                          </a:solidFill>
                          <a:effectLst/>
                          <a:latin typeface="Calibri"/>
                        </a:rPr>
                        <a:t>9</a:t>
                      </a:r>
                    </a:p>
                  </a:txBody>
                  <a:tcPr marL="9525" marR="9525" marT="9525" marB="0" anchor="ctr">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200" b="0" i="0" u="none" strike="noStrike" dirty="0">
                          <a:solidFill>
                            <a:srgbClr val="F2F2F2"/>
                          </a:solidFill>
                          <a:effectLst/>
                          <a:latin typeface="Calibri"/>
                        </a:rPr>
                        <a:t>0</a:t>
                      </a:r>
                    </a:p>
                  </a:txBody>
                  <a:tcPr marL="9525" marR="9525" marT="9525" marB="0" anchor="ctr">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r>
            </a:tbl>
          </a:graphicData>
        </a:graphic>
      </p:graphicFrame>
    </p:spTree>
    <p:extLst>
      <p:ext uri="{BB962C8B-B14F-4D97-AF65-F5344CB8AC3E}">
        <p14:creationId xmlns:p14="http://schemas.microsoft.com/office/powerpoint/2010/main" xmlns="" val="288386511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0" y="0"/>
            <a:ext cx="12192000" cy="6858000"/>
          </a:xfrm>
          <a:prstGeom prst="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aphicFrame>
        <p:nvGraphicFramePr>
          <p:cNvPr id="3" name="1 Gráfico"/>
          <p:cNvGraphicFramePr>
            <a:graphicFrameLocks/>
          </p:cNvGraphicFramePr>
          <p:nvPr>
            <p:extLst>
              <p:ext uri="{D42A27DB-BD31-4B8C-83A1-F6EECF244321}">
                <p14:modId xmlns:p14="http://schemas.microsoft.com/office/powerpoint/2010/main" xmlns="" val="1510021642"/>
              </p:ext>
            </p:extLst>
          </p:nvPr>
        </p:nvGraphicFramePr>
        <p:xfrm>
          <a:off x="968991" y="1"/>
          <a:ext cx="10304060" cy="67010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xmlns="" val="32970803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9873" name="Picture 1"/>
          <p:cNvPicPr>
            <a:picLocks noChangeAspect="1" noChangeArrowheads="1"/>
          </p:cNvPicPr>
          <p:nvPr/>
        </p:nvPicPr>
        <p:blipFill>
          <a:blip r:embed="rId2" cstate="print"/>
          <a:srcRect/>
          <a:stretch>
            <a:fillRect/>
          </a:stretch>
        </p:blipFill>
        <p:spPr bwMode="auto">
          <a:xfrm>
            <a:off x="1014412" y="0"/>
            <a:ext cx="10305603" cy="6858000"/>
          </a:xfrm>
          <a:prstGeom prst="rect">
            <a:avLst/>
          </a:prstGeom>
          <a:noFill/>
          <a:ln w="9525">
            <a:noFill/>
            <a:miter lim="800000"/>
            <a:headEnd/>
            <a:tailEnd/>
          </a:ln>
        </p:spPr>
      </p:pic>
      <p:sp>
        <p:nvSpPr>
          <p:cNvPr id="5" name="4 Rectángulo"/>
          <p:cNvSpPr/>
          <p:nvPr/>
        </p:nvSpPr>
        <p:spPr>
          <a:xfrm>
            <a:off x="5359065" y="3454478"/>
            <a:ext cx="3657600" cy="2062103"/>
          </a:xfrm>
          <a:prstGeom prst="rect">
            <a:avLst/>
          </a:prstGeom>
          <a:solidFill>
            <a:srgbClr val="FF0000"/>
          </a:solidFill>
          <a:ln w="63500">
            <a:solidFill>
              <a:srgbClr val="FF0000"/>
            </a:solidFill>
          </a:ln>
        </p:spPr>
        <p:txBody>
          <a:bodyPr wrap="square">
            <a:spAutoFit/>
          </a:bodyPr>
          <a:lstStyle/>
          <a:p>
            <a:r>
              <a:rPr lang="es-MX" sz="3200" b="1" dirty="0" smtClean="0">
                <a:solidFill>
                  <a:schemeClr val="bg1"/>
                </a:solidFill>
              </a:rPr>
              <a:t>1, 221</a:t>
            </a:r>
            <a:r>
              <a:rPr lang="es-MX" sz="3200" b="1" dirty="0" smtClean="0">
                <a:solidFill>
                  <a:schemeClr val="bg1"/>
                </a:solidFill>
              </a:rPr>
              <a:t>  </a:t>
            </a:r>
            <a:r>
              <a:rPr lang="es-MX" sz="3200" dirty="0" smtClean="0">
                <a:solidFill>
                  <a:schemeClr val="bg1"/>
                </a:solidFill>
              </a:rPr>
              <a:t>Revistas</a:t>
            </a:r>
          </a:p>
          <a:p>
            <a:r>
              <a:rPr lang="es-MX" sz="3200" b="1" dirty="0" smtClean="0">
                <a:solidFill>
                  <a:schemeClr val="bg1"/>
                </a:solidFill>
              </a:rPr>
              <a:t>36, 568</a:t>
            </a:r>
            <a:r>
              <a:rPr lang="es-MX" sz="3200" b="1" dirty="0" smtClean="0">
                <a:solidFill>
                  <a:schemeClr val="bg1"/>
                </a:solidFill>
              </a:rPr>
              <a:t>  </a:t>
            </a:r>
            <a:r>
              <a:rPr lang="es-MX" sz="3200" dirty="0" smtClean="0">
                <a:solidFill>
                  <a:schemeClr val="bg1"/>
                </a:solidFill>
              </a:rPr>
              <a:t>Números</a:t>
            </a:r>
          </a:p>
          <a:p>
            <a:r>
              <a:rPr lang="es-MX" sz="3200" b="1" dirty="0" smtClean="0">
                <a:solidFill>
                  <a:schemeClr val="bg1"/>
                </a:solidFill>
              </a:rPr>
              <a:t>532, 686</a:t>
            </a:r>
            <a:r>
              <a:rPr lang="es-MX" sz="3200" b="1" dirty="0" smtClean="0">
                <a:solidFill>
                  <a:schemeClr val="bg1"/>
                </a:solidFill>
              </a:rPr>
              <a:t>  </a:t>
            </a:r>
            <a:r>
              <a:rPr lang="es-MX" sz="3200" dirty="0" smtClean="0">
                <a:solidFill>
                  <a:schemeClr val="bg1"/>
                </a:solidFill>
              </a:rPr>
              <a:t>Artículos</a:t>
            </a:r>
          </a:p>
          <a:p>
            <a:r>
              <a:rPr lang="es-MX" sz="3200" b="1" dirty="0" smtClean="0">
                <a:solidFill>
                  <a:schemeClr val="bg1"/>
                </a:solidFill>
              </a:rPr>
              <a:t>11, 983, 383</a:t>
            </a:r>
            <a:r>
              <a:rPr lang="es-MX" sz="3200" b="1" dirty="0" smtClean="0">
                <a:solidFill>
                  <a:schemeClr val="bg1"/>
                </a:solidFill>
              </a:rPr>
              <a:t>  </a:t>
            </a:r>
            <a:r>
              <a:rPr lang="es-MX" sz="3200" dirty="0" smtClean="0">
                <a:solidFill>
                  <a:schemeClr val="bg1"/>
                </a:solidFill>
              </a:rPr>
              <a:t>Citas</a:t>
            </a:r>
            <a:endParaRPr lang="es-MX" sz="3200" dirty="0">
              <a:solidFill>
                <a:schemeClr val="bg1"/>
              </a:solidFill>
            </a:endParaRPr>
          </a:p>
        </p:txBody>
      </p:sp>
      <p:sp>
        <p:nvSpPr>
          <p:cNvPr id="4" name="3 Rectángulo"/>
          <p:cNvSpPr/>
          <p:nvPr/>
        </p:nvSpPr>
        <p:spPr>
          <a:xfrm>
            <a:off x="990004" y="260503"/>
            <a:ext cx="2255105" cy="369332"/>
          </a:xfrm>
          <a:prstGeom prst="rect">
            <a:avLst/>
          </a:prstGeom>
        </p:spPr>
        <p:txBody>
          <a:bodyPr wrap="none">
            <a:spAutoFit/>
          </a:bodyPr>
          <a:lstStyle/>
          <a:p>
            <a:r>
              <a:rPr lang="es-MX" dirty="0" smtClean="0">
                <a:hlinkClick r:id="rId3"/>
              </a:rPr>
              <a:t>http://www.scielo.org</a:t>
            </a:r>
            <a:endParaRPr lang="es-MX" dirty="0"/>
          </a:p>
        </p:txBody>
      </p:sp>
      <p:sp>
        <p:nvSpPr>
          <p:cNvPr id="6" name="5 Rectángulo"/>
          <p:cNvSpPr/>
          <p:nvPr/>
        </p:nvSpPr>
        <p:spPr>
          <a:xfrm>
            <a:off x="1853865" y="1601614"/>
            <a:ext cx="2349166" cy="1323439"/>
          </a:xfrm>
          <a:prstGeom prst="rect">
            <a:avLst/>
          </a:prstGeom>
          <a:solidFill>
            <a:srgbClr val="FF0000"/>
          </a:solidFill>
          <a:ln w="63500">
            <a:solidFill>
              <a:srgbClr val="FF0000"/>
            </a:solidFill>
          </a:ln>
        </p:spPr>
        <p:txBody>
          <a:bodyPr wrap="square">
            <a:spAutoFit/>
          </a:bodyPr>
          <a:lstStyle/>
          <a:p>
            <a:r>
              <a:rPr lang="es-MX" sz="2000" b="1" dirty="0" smtClean="0">
                <a:solidFill>
                  <a:schemeClr val="bg1"/>
                </a:solidFill>
              </a:rPr>
              <a:t>151  </a:t>
            </a:r>
            <a:r>
              <a:rPr lang="es-MX" sz="2000" dirty="0" smtClean="0">
                <a:solidFill>
                  <a:schemeClr val="bg1"/>
                </a:solidFill>
              </a:rPr>
              <a:t>Revistas</a:t>
            </a:r>
          </a:p>
          <a:p>
            <a:r>
              <a:rPr lang="es-MX" sz="2000" dirty="0" smtClean="0">
                <a:solidFill>
                  <a:schemeClr val="bg1"/>
                </a:solidFill>
              </a:rPr>
              <a:t>2,833</a:t>
            </a:r>
            <a:r>
              <a:rPr lang="es-MX" sz="2000" dirty="0" smtClean="0">
                <a:solidFill>
                  <a:schemeClr val="bg1"/>
                </a:solidFill>
              </a:rPr>
              <a:t>  Números</a:t>
            </a:r>
          </a:p>
          <a:p>
            <a:r>
              <a:rPr lang="es-MX" sz="2000" dirty="0" smtClean="0">
                <a:solidFill>
                  <a:schemeClr val="bg1"/>
                </a:solidFill>
              </a:rPr>
              <a:t>31,882   Artículos</a:t>
            </a:r>
          </a:p>
          <a:p>
            <a:r>
              <a:rPr lang="es-MX" sz="2000" dirty="0" smtClean="0">
                <a:solidFill>
                  <a:schemeClr val="bg1"/>
                </a:solidFill>
              </a:rPr>
              <a:t>827,427</a:t>
            </a:r>
            <a:r>
              <a:rPr lang="es-MX" sz="2000" b="1" dirty="0" smtClean="0">
                <a:solidFill>
                  <a:schemeClr val="bg1"/>
                </a:solidFill>
              </a:rPr>
              <a:t>  </a:t>
            </a:r>
            <a:r>
              <a:rPr lang="es-MX" sz="2000" dirty="0" smtClean="0">
                <a:solidFill>
                  <a:schemeClr val="bg1"/>
                </a:solidFill>
              </a:rPr>
              <a:t>Citas</a:t>
            </a:r>
            <a:endParaRPr lang="es-MX" sz="2000" dirty="0">
              <a:solidFill>
                <a:schemeClr val="bg1"/>
              </a:solidFill>
            </a:endParaRPr>
          </a:p>
        </p:txBody>
      </p:sp>
      <p:graphicFrame>
        <p:nvGraphicFramePr>
          <p:cNvPr id="7" name="6 Tabla"/>
          <p:cNvGraphicFramePr>
            <a:graphicFrameLocks noGrp="1"/>
          </p:cNvGraphicFramePr>
          <p:nvPr/>
        </p:nvGraphicFramePr>
        <p:xfrm>
          <a:off x="6797841" y="572224"/>
          <a:ext cx="4062663" cy="743229"/>
        </p:xfrm>
        <a:graphic>
          <a:graphicData uri="http://schemas.openxmlformats.org/drawingml/2006/table">
            <a:tbl>
              <a:tblPr/>
              <a:tblGrid>
                <a:gridCol w="1354221"/>
                <a:gridCol w="1354221"/>
                <a:gridCol w="1354221"/>
              </a:tblGrid>
              <a:tr h="743229">
                <a:tc>
                  <a:txBody>
                    <a:bodyPr/>
                    <a:lstStyle/>
                    <a:p>
                      <a:pPr algn="r" fontAlgn="b"/>
                      <a:endParaRPr lang="es-MX" sz="2800" b="1" i="0" u="none" strike="noStrike" dirty="0">
                        <a:latin typeface="Arial"/>
                      </a:endParaRPr>
                    </a:p>
                  </a:txBody>
                  <a:tcPr marL="0" marR="0" marT="0" marB="0" anchor="b">
                    <a:lnL>
                      <a:noFill/>
                    </a:lnL>
                    <a:lnR>
                      <a:noFill/>
                    </a:lnR>
                    <a:lnT>
                      <a:noFill/>
                    </a:lnT>
                    <a:lnB>
                      <a:noFill/>
                    </a:lnB>
                  </a:tcPr>
                </a:tc>
                <a:tc>
                  <a:txBody>
                    <a:bodyPr/>
                    <a:lstStyle/>
                    <a:p>
                      <a:pPr algn="r" fontAlgn="b"/>
                      <a:endParaRPr lang="es-MX" sz="2800" b="1" i="0" u="none" strike="noStrike" dirty="0">
                        <a:latin typeface="Arial"/>
                      </a:endParaRPr>
                    </a:p>
                  </a:txBody>
                  <a:tcPr marL="0" marR="0" marT="0" marB="0" anchor="b">
                    <a:lnL>
                      <a:noFill/>
                    </a:lnL>
                    <a:lnR>
                      <a:noFill/>
                    </a:lnR>
                    <a:lnT>
                      <a:noFill/>
                    </a:lnT>
                    <a:lnB>
                      <a:noFill/>
                    </a:lnB>
                  </a:tcPr>
                </a:tc>
                <a:tc>
                  <a:txBody>
                    <a:bodyPr/>
                    <a:lstStyle/>
                    <a:p>
                      <a:pPr algn="r" fontAlgn="b"/>
                      <a:endParaRPr lang="es-MX" sz="2800" b="1" i="0" u="none" strike="noStrike" dirty="0">
                        <a:latin typeface="Arial"/>
                      </a:endParaRPr>
                    </a:p>
                  </a:txBody>
                  <a:tcPr marL="0" marR="0" marT="0" marB="0" anchor="b">
                    <a:lnL>
                      <a:noFill/>
                    </a:lnL>
                    <a:lnR>
                      <a:noFill/>
                    </a:lnR>
                    <a:lnT>
                      <a:noFill/>
                    </a:lnT>
                    <a:lnB>
                      <a:noFill/>
                    </a:lnB>
                  </a:tcPr>
                </a:tc>
              </a:tr>
            </a:tbl>
          </a:graphicData>
        </a:graphic>
      </p:graphicFrame>
      <p:cxnSp>
        <p:nvCxnSpPr>
          <p:cNvPr id="14" name="13 Conector recto de flecha"/>
          <p:cNvCxnSpPr/>
          <p:nvPr/>
        </p:nvCxnSpPr>
        <p:spPr>
          <a:xfrm flipH="1" flipV="1">
            <a:off x="1941097" y="5021179"/>
            <a:ext cx="1138987" cy="16042"/>
          </a:xfrm>
          <a:prstGeom prst="straightConnector1">
            <a:avLst/>
          </a:prstGeom>
          <a:ln w="508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15 Conector recto"/>
          <p:cNvCxnSpPr>
            <a:stCxn id="6" idx="2"/>
          </p:cNvCxnSpPr>
          <p:nvPr/>
        </p:nvCxnSpPr>
        <p:spPr>
          <a:xfrm>
            <a:off x="3028448" y="2925053"/>
            <a:ext cx="35594" cy="2144252"/>
          </a:xfrm>
          <a:prstGeom prst="line">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8 CuadroTexto"/>
          <p:cNvSpPr txBox="1"/>
          <p:nvPr/>
        </p:nvSpPr>
        <p:spPr>
          <a:xfrm>
            <a:off x="10005281" y="6337665"/>
            <a:ext cx="1906291" cy="307777"/>
          </a:xfrm>
          <a:prstGeom prst="rect">
            <a:avLst/>
          </a:prstGeom>
          <a:noFill/>
        </p:spPr>
        <p:txBody>
          <a:bodyPr wrap="none" rtlCol="0">
            <a:spAutoFit/>
          </a:bodyPr>
          <a:lstStyle/>
          <a:p>
            <a:r>
              <a:rPr lang="es-MX" sz="1400" dirty="0" smtClean="0">
                <a:latin typeface="Arial" pitchFamily="34" charset="0"/>
                <a:cs typeface="Arial" pitchFamily="34" charset="0"/>
              </a:rPr>
              <a:t>SciELO, febrero 2015</a:t>
            </a:r>
            <a:endParaRPr lang="es-MX" sz="1400" dirty="0">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strVal val="#ppt_w*0.70"/>
                                          </p:val>
                                        </p:tav>
                                        <p:tav tm="100000">
                                          <p:val>
                                            <p:strVal val="#ppt_w"/>
                                          </p:val>
                                        </p:tav>
                                      </p:tavLst>
                                    </p:anim>
                                    <p:anim calcmode="lin" valueType="num">
                                      <p:cBhvr>
                                        <p:cTn id="8" dur="1000" fill="hold"/>
                                        <p:tgtEl>
                                          <p:spTgt spid="5"/>
                                        </p:tgtEl>
                                        <p:attrNameLst>
                                          <p:attrName>ppt_h</p:attrName>
                                        </p:attrNameLst>
                                      </p:cBhvr>
                                      <p:tavLst>
                                        <p:tav tm="0">
                                          <p:val>
                                            <p:strVal val="#ppt_h"/>
                                          </p:val>
                                        </p:tav>
                                        <p:tav tm="100000">
                                          <p:val>
                                            <p:strVal val="#ppt_h"/>
                                          </p:val>
                                        </p:tav>
                                      </p:tavLst>
                                    </p:anim>
                                    <p:animEffect transition="in" filter="fade">
                                      <p:cBhvr>
                                        <p:cTn id="9" dur="10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1000" fill="hold"/>
                                        <p:tgtEl>
                                          <p:spTgt spid="6"/>
                                        </p:tgtEl>
                                        <p:attrNameLst>
                                          <p:attrName>ppt_w</p:attrName>
                                        </p:attrNameLst>
                                      </p:cBhvr>
                                      <p:tavLst>
                                        <p:tav tm="0">
                                          <p:val>
                                            <p:strVal val="#ppt_w*0.70"/>
                                          </p:val>
                                        </p:tav>
                                        <p:tav tm="100000">
                                          <p:val>
                                            <p:strVal val="#ppt_w"/>
                                          </p:val>
                                        </p:tav>
                                      </p:tavLst>
                                    </p:anim>
                                    <p:anim calcmode="lin" valueType="num">
                                      <p:cBhvr>
                                        <p:cTn id="15" dur="1000" fill="hold"/>
                                        <p:tgtEl>
                                          <p:spTgt spid="6"/>
                                        </p:tgtEl>
                                        <p:attrNameLst>
                                          <p:attrName>ppt_h</p:attrName>
                                        </p:attrNameLst>
                                      </p:cBhvr>
                                      <p:tavLst>
                                        <p:tav tm="0">
                                          <p:val>
                                            <p:strVal val="#ppt_h"/>
                                          </p:val>
                                        </p:tav>
                                        <p:tav tm="100000">
                                          <p:val>
                                            <p:strVal val="#ppt_h"/>
                                          </p:val>
                                        </p:tav>
                                      </p:tavLst>
                                    </p:anim>
                                    <p:animEffect transition="in" filter="fade">
                                      <p:cBhvr>
                                        <p:cTn id="16" dur="1000"/>
                                        <p:tgtEl>
                                          <p:spTgt spid="6"/>
                                        </p:tgtEl>
                                      </p:cBhvr>
                                    </p:animEffect>
                                  </p:childTnLst>
                                </p:cTn>
                              </p:par>
                              <p:par>
                                <p:cTn id="17" presetID="1" presetClass="entr" presetSubtype="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0" y="0"/>
            <a:ext cx="12192000" cy="6858000"/>
          </a:xfrm>
          <a:prstGeom prst="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aphicFrame>
        <p:nvGraphicFramePr>
          <p:cNvPr id="3" name="2 Tabla"/>
          <p:cNvGraphicFramePr>
            <a:graphicFrameLocks noGrp="1"/>
          </p:cNvGraphicFramePr>
          <p:nvPr>
            <p:extLst>
              <p:ext uri="{D42A27DB-BD31-4B8C-83A1-F6EECF244321}">
                <p14:modId xmlns:p14="http://schemas.microsoft.com/office/powerpoint/2010/main" xmlns="" val="3224267560"/>
              </p:ext>
            </p:extLst>
          </p:nvPr>
        </p:nvGraphicFramePr>
        <p:xfrm>
          <a:off x="245658" y="1555845"/>
          <a:ext cx="10904560" cy="4128135"/>
        </p:xfrm>
        <a:graphic>
          <a:graphicData uri="http://schemas.openxmlformats.org/drawingml/2006/table">
            <a:tbl>
              <a:tblPr/>
              <a:tblGrid>
                <a:gridCol w="1270434"/>
                <a:gridCol w="6945520"/>
                <a:gridCol w="1692322"/>
                <a:gridCol w="996284"/>
              </a:tblGrid>
              <a:tr h="316107">
                <a:tc>
                  <a:txBody>
                    <a:bodyPr/>
                    <a:lstStyle/>
                    <a:p>
                      <a:pPr algn="r" fontAlgn="b"/>
                      <a:r>
                        <a:rPr lang="es-MX" sz="2000" b="1" i="0" u="none" strike="noStrike" dirty="0">
                          <a:solidFill>
                            <a:srgbClr val="F2F2F2"/>
                          </a:solidFill>
                          <a:effectLst/>
                          <a:latin typeface="Calibri"/>
                        </a:rPr>
                        <a:t>Cobertura</a:t>
                      </a:r>
                    </a:p>
                  </a:txBody>
                  <a:tcPr marL="9525" marR="9525" marT="9525" marB="0" anchor="b">
                    <a:lnL>
                      <a:noFill/>
                    </a:lnL>
                    <a:lnR>
                      <a:noFill/>
                    </a:lnR>
                    <a:lnT>
                      <a:noFill/>
                    </a:lnT>
                    <a:lnB w="6350" cap="flat" cmpd="sng" algn="ctr">
                      <a:solidFill>
                        <a:srgbClr val="262626"/>
                      </a:solidFill>
                      <a:prstDash val="solid"/>
                      <a:round/>
                      <a:headEnd type="none" w="med" len="med"/>
                      <a:tailEnd type="none" w="med" len="med"/>
                    </a:lnB>
                    <a:solidFill>
                      <a:srgbClr val="262626"/>
                    </a:solidFill>
                  </a:tcPr>
                </a:tc>
                <a:tc>
                  <a:txBody>
                    <a:bodyPr/>
                    <a:lstStyle/>
                    <a:p>
                      <a:pPr algn="ctr" fontAlgn="b"/>
                      <a:r>
                        <a:rPr lang="es-MX" sz="2400" b="1" i="0" u="none" strike="noStrike" dirty="0" smtClean="0">
                          <a:solidFill>
                            <a:srgbClr val="F2F2F2"/>
                          </a:solidFill>
                          <a:effectLst/>
                          <a:latin typeface="Calibri"/>
                        </a:rPr>
                        <a:t>Revista</a:t>
                      </a:r>
                      <a:endParaRPr lang="es-MX" sz="2400" b="1" i="0" u="none" strike="noStrike" dirty="0">
                        <a:solidFill>
                          <a:srgbClr val="F2F2F2"/>
                        </a:solidFill>
                        <a:effectLst/>
                        <a:latin typeface="Calibri"/>
                      </a:endParaRPr>
                    </a:p>
                  </a:txBody>
                  <a:tcPr marL="9525" marR="9525" marT="9525" marB="0" anchor="b">
                    <a:lnL>
                      <a:noFill/>
                    </a:lnL>
                    <a:lnR>
                      <a:noFill/>
                    </a:lnR>
                    <a:lnT>
                      <a:noFill/>
                    </a:lnT>
                    <a:lnB w="6350" cap="flat" cmpd="sng" algn="ctr">
                      <a:solidFill>
                        <a:srgbClr val="262626"/>
                      </a:solidFill>
                      <a:prstDash val="solid"/>
                      <a:round/>
                      <a:headEnd type="none" w="med" len="med"/>
                      <a:tailEnd type="none" w="med" len="med"/>
                    </a:lnB>
                    <a:solidFill>
                      <a:srgbClr val="262626"/>
                    </a:solidFill>
                  </a:tcPr>
                </a:tc>
                <a:tc>
                  <a:txBody>
                    <a:bodyPr/>
                    <a:lstStyle/>
                    <a:p>
                      <a:pPr algn="l" fontAlgn="b"/>
                      <a:r>
                        <a:rPr lang="es-MX" sz="2400" b="1" i="0" u="none" strike="noStrike">
                          <a:solidFill>
                            <a:srgbClr val="F2F2F2"/>
                          </a:solidFill>
                          <a:effectLst/>
                          <a:latin typeface="Calibri"/>
                        </a:rPr>
                        <a:t>Documentos</a:t>
                      </a:r>
                    </a:p>
                  </a:txBody>
                  <a:tcPr marL="9525" marR="9525" marT="9525" marB="0" anchor="b">
                    <a:lnL>
                      <a:noFill/>
                    </a:lnL>
                    <a:lnR>
                      <a:noFill/>
                    </a:lnR>
                    <a:lnT>
                      <a:noFill/>
                    </a:lnT>
                    <a:lnB w="6350" cap="flat" cmpd="sng" algn="ctr">
                      <a:solidFill>
                        <a:srgbClr val="262626"/>
                      </a:solidFill>
                      <a:prstDash val="solid"/>
                      <a:round/>
                      <a:headEnd type="none" w="med" len="med"/>
                      <a:tailEnd type="none" w="med" len="med"/>
                    </a:lnB>
                    <a:solidFill>
                      <a:srgbClr val="262626"/>
                    </a:solidFill>
                  </a:tcPr>
                </a:tc>
                <a:tc>
                  <a:txBody>
                    <a:bodyPr/>
                    <a:lstStyle/>
                    <a:p>
                      <a:pPr algn="l" fontAlgn="b"/>
                      <a:r>
                        <a:rPr lang="es-MX" sz="2400" b="1" i="0" u="none" strike="noStrike">
                          <a:solidFill>
                            <a:srgbClr val="F2F2F2"/>
                          </a:solidFill>
                          <a:effectLst/>
                          <a:latin typeface="Calibri"/>
                        </a:rPr>
                        <a:t>Citas</a:t>
                      </a:r>
                    </a:p>
                  </a:txBody>
                  <a:tcPr marL="9525" marR="9525" marT="9525" marB="0" anchor="b">
                    <a:lnL>
                      <a:noFill/>
                    </a:lnL>
                    <a:lnR>
                      <a:noFill/>
                    </a:lnR>
                    <a:lnT>
                      <a:noFill/>
                    </a:lnT>
                    <a:lnB w="6350" cap="flat" cmpd="sng" algn="ctr">
                      <a:solidFill>
                        <a:srgbClr val="262626"/>
                      </a:solidFill>
                      <a:prstDash val="solid"/>
                      <a:round/>
                      <a:headEnd type="none" w="med" len="med"/>
                      <a:tailEnd type="none" w="med" len="med"/>
                    </a:lnB>
                    <a:solidFill>
                      <a:srgbClr val="262626"/>
                    </a:solidFill>
                  </a:tcPr>
                </a:tc>
              </a:tr>
              <a:tr h="316107">
                <a:tc>
                  <a:txBody>
                    <a:bodyPr/>
                    <a:lstStyle/>
                    <a:p>
                      <a:pPr algn="r" fontAlgn="b"/>
                      <a:r>
                        <a:rPr lang="es-MX" sz="2000" b="0" i="0" u="none" strike="noStrike" dirty="0">
                          <a:solidFill>
                            <a:srgbClr val="F2F2F2"/>
                          </a:solidFill>
                          <a:effectLst/>
                          <a:latin typeface="Calibri"/>
                        </a:rPr>
                        <a:t>2008-2013</a:t>
                      </a:r>
                    </a:p>
                  </a:txBody>
                  <a:tcPr marL="9525" marR="9525" marT="9525"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l" fontAlgn="b"/>
                      <a:r>
                        <a:rPr lang="es-MX" sz="2400" b="0" i="0" u="none" strike="noStrike" dirty="0">
                          <a:solidFill>
                            <a:srgbClr val="F2F2F2"/>
                          </a:solidFill>
                          <a:effectLst/>
                          <a:latin typeface="Calibri"/>
                        </a:rPr>
                        <a:t>Investigación económica</a:t>
                      </a:r>
                    </a:p>
                  </a:txBody>
                  <a:tcPr marL="9525" marR="9525" marT="9525"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2400" b="0" i="0" u="none" strike="noStrike" dirty="0">
                          <a:solidFill>
                            <a:srgbClr val="F2F2F2"/>
                          </a:solidFill>
                          <a:effectLst/>
                          <a:latin typeface="Calibri"/>
                        </a:rPr>
                        <a:t>134</a:t>
                      </a:r>
                    </a:p>
                  </a:txBody>
                  <a:tcPr marL="9525" marR="9525" marT="9525"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2400" b="0" i="0" u="none" strike="noStrike">
                          <a:solidFill>
                            <a:srgbClr val="F2F2F2"/>
                          </a:solidFill>
                          <a:effectLst/>
                          <a:latin typeface="Calibri"/>
                        </a:rPr>
                        <a:t>45</a:t>
                      </a:r>
                    </a:p>
                  </a:txBody>
                  <a:tcPr marL="9525" marR="9525" marT="9525"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r>
              <a:tr h="316107">
                <a:tc>
                  <a:txBody>
                    <a:bodyPr/>
                    <a:lstStyle/>
                    <a:p>
                      <a:pPr algn="r" fontAlgn="b"/>
                      <a:r>
                        <a:rPr lang="es-MX" sz="2000" b="0" i="0" u="none" strike="noStrike" dirty="0">
                          <a:solidFill>
                            <a:srgbClr val="F2F2F2"/>
                          </a:solidFill>
                          <a:effectLst/>
                          <a:latin typeface="Calibri"/>
                        </a:rPr>
                        <a:t>2008-2013</a:t>
                      </a:r>
                    </a:p>
                  </a:txBody>
                  <a:tcPr marL="9525" marR="9525" marT="9525"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l" fontAlgn="b"/>
                      <a:r>
                        <a:rPr lang="es-MX" sz="2400" b="0" i="0" u="none" strike="noStrike" dirty="0" smtClean="0">
                          <a:solidFill>
                            <a:srgbClr val="F2F2F2"/>
                          </a:solidFill>
                          <a:effectLst/>
                          <a:latin typeface="Calibri"/>
                        </a:rPr>
                        <a:t>Trimestre Económico</a:t>
                      </a:r>
                      <a:endParaRPr lang="es-MX" sz="2400" b="0" i="0" u="none" strike="noStrike" dirty="0">
                        <a:solidFill>
                          <a:srgbClr val="F2F2F2"/>
                        </a:solidFill>
                        <a:effectLst/>
                        <a:latin typeface="Calibri"/>
                      </a:endParaRPr>
                    </a:p>
                  </a:txBody>
                  <a:tcPr marL="9525" marR="9525" marT="9525"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2400" b="0" i="0" u="none" strike="noStrike" dirty="0">
                          <a:solidFill>
                            <a:srgbClr val="F2F2F2"/>
                          </a:solidFill>
                          <a:effectLst/>
                          <a:latin typeface="Calibri"/>
                        </a:rPr>
                        <a:t>205</a:t>
                      </a:r>
                    </a:p>
                  </a:txBody>
                  <a:tcPr marL="9525" marR="9525" marT="9525"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2400" b="0" i="0" u="none" strike="noStrike">
                          <a:solidFill>
                            <a:srgbClr val="F2F2F2"/>
                          </a:solidFill>
                          <a:effectLst/>
                          <a:latin typeface="Calibri"/>
                        </a:rPr>
                        <a:t>43</a:t>
                      </a:r>
                    </a:p>
                  </a:txBody>
                  <a:tcPr marL="9525" marR="9525" marT="9525"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r>
              <a:tr h="307274">
                <a:tc>
                  <a:txBody>
                    <a:bodyPr/>
                    <a:lstStyle/>
                    <a:p>
                      <a:pPr algn="r" fontAlgn="b"/>
                      <a:r>
                        <a:rPr lang="es-MX" sz="2000" b="0" i="0" u="none" strike="noStrike" dirty="0">
                          <a:solidFill>
                            <a:srgbClr val="F2F2F2"/>
                          </a:solidFill>
                          <a:effectLst/>
                          <a:latin typeface="Calibri"/>
                        </a:rPr>
                        <a:t>2008-2013</a:t>
                      </a:r>
                    </a:p>
                  </a:txBody>
                  <a:tcPr marL="9525" marR="9525" marT="9525"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l" fontAlgn="b"/>
                      <a:r>
                        <a:rPr lang="es-MX" sz="2400" b="0" i="0" u="none" strike="noStrike" dirty="0" smtClean="0">
                          <a:solidFill>
                            <a:srgbClr val="F2F2F2"/>
                          </a:solidFill>
                          <a:effectLst/>
                          <a:latin typeface="Calibri"/>
                        </a:rPr>
                        <a:t>Investigación bibliotecológica </a:t>
                      </a:r>
                      <a:endParaRPr lang="es-MX" sz="2400" b="0" i="0" u="none" strike="noStrike" dirty="0">
                        <a:solidFill>
                          <a:srgbClr val="F2F2F2"/>
                        </a:solidFill>
                        <a:effectLst/>
                        <a:latin typeface="Calibri"/>
                      </a:endParaRPr>
                    </a:p>
                  </a:txBody>
                  <a:tcPr marL="9525" marR="9525" marT="9525"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2400" b="0" i="0" u="none" strike="noStrike">
                          <a:solidFill>
                            <a:srgbClr val="F2F2F2"/>
                          </a:solidFill>
                          <a:effectLst/>
                          <a:latin typeface="Calibri"/>
                        </a:rPr>
                        <a:t>207</a:t>
                      </a:r>
                    </a:p>
                  </a:txBody>
                  <a:tcPr marL="9525" marR="9525" marT="9525"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2400" b="0" i="0" u="none" strike="noStrike" dirty="0">
                          <a:solidFill>
                            <a:srgbClr val="F2F2F2"/>
                          </a:solidFill>
                          <a:effectLst/>
                          <a:latin typeface="Calibri"/>
                        </a:rPr>
                        <a:t>33</a:t>
                      </a:r>
                    </a:p>
                  </a:txBody>
                  <a:tcPr marL="9525" marR="9525" marT="9525"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r>
              <a:tr h="316107">
                <a:tc>
                  <a:txBody>
                    <a:bodyPr/>
                    <a:lstStyle/>
                    <a:p>
                      <a:pPr algn="r" fontAlgn="b"/>
                      <a:r>
                        <a:rPr lang="es-MX" sz="2000" b="0" i="0" u="none" strike="noStrike" dirty="0">
                          <a:solidFill>
                            <a:srgbClr val="F2F2F2"/>
                          </a:solidFill>
                          <a:effectLst/>
                          <a:latin typeface="Calibri"/>
                        </a:rPr>
                        <a:t>2008-2013</a:t>
                      </a:r>
                    </a:p>
                  </a:txBody>
                  <a:tcPr marL="9525" marR="9525" marT="9525"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l" fontAlgn="b"/>
                      <a:r>
                        <a:rPr lang="es-MX" sz="2400" b="0" i="0" u="none" strike="noStrike" dirty="0">
                          <a:solidFill>
                            <a:srgbClr val="F2F2F2"/>
                          </a:solidFill>
                          <a:effectLst/>
                          <a:latin typeface="Calibri"/>
                        </a:rPr>
                        <a:t>Política y gobierno</a:t>
                      </a:r>
                    </a:p>
                  </a:txBody>
                  <a:tcPr marL="9525" marR="9525" marT="9525"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2400" b="0" i="0" u="none" strike="noStrike">
                          <a:solidFill>
                            <a:srgbClr val="F2F2F2"/>
                          </a:solidFill>
                          <a:effectLst/>
                          <a:latin typeface="Calibri"/>
                        </a:rPr>
                        <a:t>159</a:t>
                      </a:r>
                    </a:p>
                  </a:txBody>
                  <a:tcPr marL="9525" marR="9525" marT="9525"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2400" b="0" i="0" u="none" strike="noStrike" dirty="0">
                          <a:solidFill>
                            <a:srgbClr val="F2F2F2"/>
                          </a:solidFill>
                          <a:effectLst/>
                          <a:latin typeface="Calibri"/>
                        </a:rPr>
                        <a:t>27</a:t>
                      </a:r>
                    </a:p>
                  </a:txBody>
                  <a:tcPr marL="9525" marR="9525" marT="9525"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r>
              <a:tr h="316107">
                <a:tc>
                  <a:txBody>
                    <a:bodyPr/>
                    <a:lstStyle/>
                    <a:p>
                      <a:pPr algn="r" fontAlgn="b"/>
                      <a:r>
                        <a:rPr lang="es-MX" sz="2000" b="0" i="0" u="none" strike="noStrike" dirty="0">
                          <a:solidFill>
                            <a:srgbClr val="F2F2F2"/>
                          </a:solidFill>
                          <a:effectLst/>
                          <a:latin typeface="Calibri"/>
                        </a:rPr>
                        <a:t>2008-2013</a:t>
                      </a:r>
                    </a:p>
                  </a:txBody>
                  <a:tcPr marL="9525" marR="9525" marT="9525"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l" fontAlgn="b"/>
                      <a:r>
                        <a:rPr lang="es-MX" sz="2400" b="0" i="0" u="none" strike="noStrike" dirty="0">
                          <a:solidFill>
                            <a:srgbClr val="F2F2F2"/>
                          </a:solidFill>
                          <a:effectLst/>
                          <a:latin typeface="Calibri"/>
                        </a:rPr>
                        <a:t>Papeles de población</a:t>
                      </a:r>
                    </a:p>
                  </a:txBody>
                  <a:tcPr marL="9525" marR="9525" marT="9525"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2400" b="0" i="0" u="none" strike="noStrike">
                          <a:solidFill>
                            <a:srgbClr val="F2F2F2"/>
                          </a:solidFill>
                          <a:effectLst/>
                          <a:latin typeface="Calibri"/>
                        </a:rPr>
                        <a:t>209</a:t>
                      </a:r>
                    </a:p>
                  </a:txBody>
                  <a:tcPr marL="9525" marR="9525" marT="9525"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2400" b="0" i="0" u="none" strike="noStrike" dirty="0">
                          <a:solidFill>
                            <a:srgbClr val="F2F2F2"/>
                          </a:solidFill>
                          <a:effectLst/>
                          <a:latin typeface="Calibri"/>
                        </a:rPr>
                        <a:t>21</a:t>
                      </a:r>
                    </a:p>
                  </a:txBody>
                  <a:tcPr marL="9525" marR="9525" marT="9525"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r>
              <a:tr h="316107">
                <a:tc>
                  <a:txBody>
                    <a:bodyPr/>
                    <a:lstStyle/>
                    <a:p>
                      <a:pPr algn="r" fontAlgn="b"/>
                      <a:r>
                        <a:rPr lang="es-MX" sz="2000" b="0" i="0" u="none" strike="noStrike" dirty="0">
                          <a:solidFill>
                            <a:srgbClr val="F2F2F2"/>
                          </a:solidFill>
                          <a:effectLst/>
                          <a:latin typeface="Calibri"/>
                        </a:rPr>
                        <a:t>2008-2013</a:t>
                      </a:r>
                    </a:p>
                  </a:txBody>
                  <a:tcPr marL="9525" marR="9525" marT="9525"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l" fontAlgn="b"/>
                      <a:r>
                        <a:rPr lang="es-MX" sz="2400" b="0" i="0" u="none" strike="noStrike" dirty="0">
                          <a:solidFill>
                            <a:srgbClr val="F2F2F2"/>
                          </a:solidFill>
                          <a:effectLst/>
                          <a:latin typeface="Calibri"/>
                        </a:rPr>
                        <a:t>Gestión y política pública</a:t>
                      </a:r>
                    </a:p>
                  </a:txBody>
                  <a:tcPr marL="9525" marR="9525" marT="9525"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2400" b="0" i="0" u="none" strike="noStrike">
                          <a:solidFill>
                            <a:srgbClr val="F2F2F2"/>
                          </a:solidFill>
                          <a:effectLst/>
                          <a:latin typeface="Calibri"/>
                        </a:rPr>
                        <a:t>111</a:t>
                      </a:r>
                    </a:p>
                  </a:txBody>
                  <a:tcPr marL="9525" marR="9525" marT="9525"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2400" b="0" i="0" u="none" strike="noStrike" dirty="0">
                          <a:solidFill>
                            <a:srgbClr val="F2F2F2"/>
                          </a:solidFill>
                          <a:effectLst/>
                          <a:latin typeface="Calibri"/>
                        </a:rPr>
                        <a:t>19</a:t>
                      </a:r>
                    </a:p>
                  </a:txBody>
                  <a:tcPr marL="9525" marR="9525" marT="9525"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r>
              <a:tr h="316107">
                <a:tc>
                  <a:txBody>
                    <a:bodyPr/>
                    <a:lstStyle/>
                    <a:p>
                      <a:pPr algn="r" fontAlgn="b"/>
                      <a:r>
                        <a:rPr lang="es-MX" sz="2000" b="0" i="0" u="none" strike="noStrike" dirty="0">
                          <a:solidFill>
                            <a:srgbClr val="F2F2F2"/>
                          </a:solidFill>
                          <a:effectLst/>
                          <a:latin typeface="Calibri"/>
                        </a:rPr>
                        <a:t>2008-2013</a:t>
                      </a:r>
                    </a:p>
                  </a:txBody>
                  <a:tcPr marL="9525" marR="9525" marT="9525"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l" fontAlgn="b"/>
                      <a:r>
                        <a:rPr lang="es-MX" sz="2400" b="0" i="0" u="none" strike="noStrike" dirty="0">
                          <a:solidFill>
                            <a:srgbClr val="F2F2F2"/>
                          </a:solidFill>
                          <a:effectLst/>
                          <a:latin typeface="Calibri"/>
                        </a:rPr>
                        <a:t>Convergencia</a:t>
                      </a:r>
                    </a:p>
                  </a:txBody>
                  <a:tcPr marL="9525" marR="9525" marT="9525"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2400" b="0" i="0" u="none" strike="noStrike" dirty="0">
                          <a:solidFill>
                            <a:srgbClr val="F2F2F2"/>
                          </a:solidFill>
                          <a:effectLst/>
                          <a:latin typeface="Calibri"/>
                        </a:rPr>
                        <a:t>239</a:t>
                      </a:r>
                    </a:p>
                  </a:txBody>
                  <a:tcPr marL="9525" marR="9525" marT="9525"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2400" b="0" i="0" u="none" strike="noStrike" dirty="0">
                          <a:solidFill>
                            <a:srgbClr val="F2F2F2"/>
                          </a:solidFill>
                          <a:effectLst/>
                          <a:latin typeface="Calibri"/>
                        </a:rPr>
                        <a:t>15</a:t>
                      </a:r>
                    </a:p>
                  </a:txBody>
                  <a:tcPr marL="9525" marR="9525" marT="9525"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r>
              <a:tr h="316107">
                <a:tc>
                  <a:txBody>
                    <a:bodyPr/>
                    <a:lstStyle/>
                    <a:p>
                      <a:pPr algn="r" fontAlgn="b"/>
                      <a:r>
                        <a:rPr lang="es-MX" sz="2000" b="0" i="0" u="none" strike="noStrike">
                          <a:solidFill>
                            <a:srgbClr val="F2F2F2"/>
                          </a:solidFill>
                          <a:effectLst/>
                          <a:latin typeface="Calibri"/>
                        </a:rPr>
                        <a:t>2009-2013</a:t>
                      </a:r>
                    </a:p>
                  </a:txBody>
                  <a:tcPr marL="9525" marR="9525" marT="9525"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l" fontAlgn="b"/>
                      <a:r>
                        <a:rPr lang="es-MX" sz="2400" b="0" i="0" u="none" strike="noStrike">
                          <a:solidFill>
                            <a:srgbClr val="F2F2F2"/>
                          </a:solidFill>
                          <a:effectLst/>
                          <a:latin typeface="Calibri"/>
                        </a:rPr>
                        <a:t>Economía mexicana. Nueva época</a:t>
                      </a:r>
                    </a:p>
                  </a:txBody>
                  <a:tcPr marL="9525" marR="9525" marT="9525"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2400" b="0" i="0" u="none" strike="noStrike" dirty="0">
                          <a:solidFill>
                            <a:srgbClr val="F2F2F2"/>
                          </a:solidFill>
                          <a:effectLst/>
                          <a:latin typeface="Calibri"/>
                        </a:rPr>
                        <a:t>58</a:t>
                      </a:r>
                    </a:p>
                  </a:txBody>
                  <a:tcPr marL="9525" marR="9525" marT="9525"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2400" b="0" i="0" u="none" strike="noStrike" dirty="0">
                          <a:solidFill>
                            <a:srgbClr val="F2F2F2"/>
                          </a:solidFill>
                          <a:effectLst/>
                          <a:latin typeface="Calibri"/>
                        </a:rPr>
                        <a:t>8</a:t>
                      </a:r>
                    </a:p>
                  </a:txBody>
                  <a:tcPr marL="9525" marR="9525" marT="9525"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r>
              <a:tr h="316107">
                <a:tc>
                  <a:txBody>
                    <a:bodyPr/>
                    <a:lstStyle/>
                    <a:p>
                      <a:pPr algn="r" fontAlgn="b"/>
                      <a:r>
                        <a:rPr lang="es-MX" sz="2000" b="0" i="0" u="none" strike="noStrike" dirty="0">
                          <a:solidFill>
                            <a:srgbClr val="F2F2F2"/>
                          </a:solidFill>
                          <a:effectLst/>
                          <a:latin typeface="Calibri"/>
                        </a:rPr>
                        <a:t>2008-2013</a:t>
                      </a:r>
                    </a:p>
                  </a:txBody>
                  <a:tcPr marL="9525" marR="9525" marT="9525"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l" fontAlgn="b"/>
                      <a:r>
                        <a:rPr lang="es-MX" sz="2400" b="0" i="0" u="none" strike="noStrike">
                          <a:solidFill>
                            <a:srgbClr val="F2F2F2"/>
                          </a:solidFill>
                          <a:effectLst/>
                          <a:latin typeface="Calibri"/>
                        </a:rPr>
                        <a:t>Perfiles latinoamericanos</a:t>
                      </a:r>
                    </a:p>
                  </a:txBody>
                  <a:tcPr marL="9525" marR="9525" marT="9525"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2400" b="0" i="0" u="none" strike="noStrike" dirty="0">
                          <a:solidFill>
                            <a:srgbClr val="F2F2F2"/>
                          </a:solidFill>
                          <a:effectLst/>
                          <a:latin typeface="Calibri"/>
                        </a:rPr>
                        <a:t>116</a:t>
                      </a:r>
                    </a:p>
                  </a:txBody>
                  <a:tcPr marL="9525" marR="9525" marT="9525"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2400" b="0" i="0" u="none" strike="noStrike" dirty="0">
                          <a:solidFill>
                            <a:srgbClr val="F2F2F2"/>
                          </a:solidFill>
                          <a:effectLst/>
                          <a:latin typeface="Calibri"/>
                        </a:rPr>
                        <a:t>7</a:t>
                      </a:r>
                    </a:p>
                  </a:txBody>
                  <a:tcPr marL="9525" marR="9525" marT="9525"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r>
              <a:tr h="316107">
                <a:tc>
                  <a:txBody>
                    <a:bodyPr/>
                    <a:lstStyle/>
                    <a:p>
                      <a:pPr algn="r" fontAlgn="b"/>
                      <a:r>
                        <a:rPr lang="es-MX" sz="2000" b="0" i="0" u="none" strike="noStrike" dirty="0">
                          <a:solidFill>
                            <a:srgbClr val="F2F2F2"/>
                          </a:solidFill>
                          <a:effectLst/>
                          <a:latin typeface="Calibri"/>
                        </a:rPr>
                        <a:t>2008-2011</a:t>
                      </a:r>
                    </a:p>
                  </a:txBody>
                  <a:tcPr marL="9525" marR="9525" marT="9525"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l" fontAlgn="b"/>
                      <a:r>
                        <a:rPr lang="es-MX" sz="2400" b="0" i="0" u="none" strike="noStrike">
                          <a:solidFill>
                            <a:srgbClr val="F2F2F2"/>
                          </a:solidFill>
                          <a:effectLst/>
                          <a:latin typeface="Calibri"/>
                        </a:rPr>
                        <a:t>Andamios</a:t>
                      </a:r>
                    </a:p>
                  </a:txBody>
                  <a:tcPr marL="9525" marR="9525" marT="9525"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2400" b="0" i="0" u="none" strike="noStrike" dirty="0">
                          <a:solidFill>
                            <a:srgbClr val="F2F2F2"/>
                          </a:solidFill>
                          <a:effectLst/>
                          <a:latin typeface="Calibri"/>
                        </a:rPr>
                        <a:t>128</a:t>
                      </a:r>
                    </a:p>
                  </a:txBody>
                  <a:tcPr marL="9525" marR="9525" marT="9525"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2400" b="0" i="0" u="none" strike="noStrike" dirty="0">
                          <a:solidFill>
                            <a:srgbClr val="F2F2F2"/>
                          </a:solidFill>
                          <a:effectLst/>
                          <a:latin typeface="Calibri"/>
                        </a:rPr>
                        <a:t>3</a:t>
                      </a:r>
                    </a:p>
                  </a:txBody>
                  <a:tcPr marL="9525" marR="9525" marT="9525"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r>
            </a:tbl>
          </a:graphicData>
        </a:graphic>
      </p:graphicFrame>
    </p:spTree>
    <p:extLst>
      <p:ext uri="{BB962C8B-B14F-4D97-AF65-F5344CB8AC3E}">
        <p14:creationId xmlns:p14="http://schemas.microsoft.com/office/powerpoint/2010/main" xmlns="" val="271499983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0" y="0"/>
            <a:ext cx="12192000" cy="6858000"/>
          </a:xfrm>
          <a:prstGeom prst="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aphicFrame>
        <p:nvGraphicFramePr>
          <p:cNvPr id="3" name="1 Gráfico"/>
          <p:cNvGraphicFramePr/>
          <p:nvPr>
            <p:extLst>
              <p:ext uri="{D42A27DB-BD31-4B8C-83A1-F6EECF244321}">
                <p14:modId xmlns:p14="http://schemas.microsoft.com/office/powerpoint/2010/main" xmlns="" val="2618708537"/>
              </p:ext>
            </p:extLst>
          </p:nvPr>
        </p:nvGraphicFramePr>
        <p:xfrm>
          <a:off x="750627" y="332657"/>
          <a:ext cx="10421429" cy="652534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xmlns="" val="318291793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0" y="0"/>
            <a:ext cx="12192000" cy="6858000"/>
          </a:xfrm>
          <a:prstGeom prst="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aphicFrame>
        <p:nvGraphicFramePr>
          <p:cNvPr id="3" name="3 Tabla"/>
          <p:cNvGraphicFramePr>
            <a:graphicFrameLocks noGrp="1"/>
          </p:cNvGraphicFramePr>
          <p:nvPr>
            <p:extLst>
              <p:ext uri="{D42A27DB-BD31-4B8C-83A1-F6EECF244321}">
                <p14:modId xmlns:p14="http://schemas.microsoft.com/office/powerpoint/2010/main" xmlns="" val="3120453830"/>
              </p:ext>
            </p:extLst>
          </p:nvPr>
        </p:nvGraphicFramePr>
        <p:xfrm>
          <a:off x="1817893" y="183961"/>
          <a:ext cx="8280922" cy="6423829"/>
        </p:xfrm>
        <a:graphic>
          <a:graphicData uri="http://schemas.openxmlformats.org/drawingml/2006/table">
            <a:tbl>
              <a:tblPr/>
              <a:tblGrid>
                <a:gridCol w="1066213"/>
                <a:gridCol w="3802826"/>
                <a:gridCol w="1066213"/>
                <a:gridCol w="1386076"/>
                <a:gridCol w="959594"/>
              </a:tblGrid>
              <a:tr h="158326">
                <a:tc>
                  <a:txBody>
                    <a:bodyPr/>
                    <a:lstStyle/>
                    <a:p>
                      <a:pPr algn="ctr" fontAlgn="b"/>
                      <a:r>
                        <a:rPr lang="es-MX" sz="1100" b="1" i="0" u="none" strike="noStrike" dirty="0">
                          <a:solidFill>
                            <a:srgbClr val="F2F2F2"/>
                          </a:solidFill>
                          <a:effectLst/>
                          <a:latin typeface="Calibri"/>
                        </a:rPr>
                        <a:t>Cobertura</a:t>
                      </a:r>
                    </a:p>
                  </a:txBody>
                  <a:tcPr marL="5977" marR="5977" marT="5977" marB="0" anchor="b">
                    <a:lnL>
                      <a:noFill/>
                    </a:lnL>
                    <a:lnR>
                      <a:noFill/>
                    </a:lnR>
                    <a:lnT>
                      <a:noFill/>
                    </a:lnT>
                    <a:lnB w="6350" cap="flat" cmpd="sng" algn="ctr">
                      <a:solidFill>
                        <a:srgbClr val="262626"/>
                      </a:solidFill>
                      <a:prstDash val="solid"/>
                      <a:round/>
                      <a:headEnd type="none" w="med" len="med"/>
                      <a:tailEnd type="none" w="med" len="med"/>
                    </a:lnB>
                    <a:solidFill>
                      <a:srgbClr val="262626"/>
                    </a:solidFill>
                  </a:tcPr>
                </a:tc>
                <a:tc>
                  <a:txBody>
                    <a:bodyPr/>
                    <a:lstStyle/>
                    <a:p>
                      <a:pPr algn="ctr" fontAlgn="b"/>
                      <a:r>
                        <a:rPr lang="es-MX" sz="1100" b="1" i="0" u="none" strike="noStrike">
                          <a:solidFill>
                            <a:srgbClr val="F2F2F2"/>
                          </a:solidFill>
                          <a:effectLst/>
                          <a:latin typeface="Calibri"/>
                        </a:rPr>
                        <a:t>Revista</a:t>
                      </a:r>
                    </a:p>
                  </a:txBody>
                  <a:tcPr marL="5977" marR="5977" marT="5977" marB="0" anchor="b">
                    <a:lnL>
                      <a:noFill/>
                    </a:lnL>
                    <a:lnR>
                      <a:noFill/>
                    </a:lnR>
                    <a:lnT>
                      <a:noFill/>
                    </a:lnT>
                    <a:lnB w="6350" cap="flat" cmpd="sng" algn="ctr">
                      <a:solidFill>
                        <a:srgbClr val="262626"/>
                      </a:solidFill>
                      <a:prstDash val="solid"/>
                      <a:round/>
                      <a:headEnd type="none" w="med" len="med"/>
                      <a:tailEnd type="none" w="med" len="med"/>
                    </a:lnB>
                    <a:solidFill>
                      <a:srgbClr val="262626"/>
                    </a:solidFill>
                  </a:tcPr>
                </a:tc>
                <a:tc>
                  <a:txBody>
                    <a:bodyPr/>
                    <a:lstStyle/>
                    <a:p>
                      <a:pPr algn="l" fontAlgn="b"/>
                      <a:r>
                        <a:rPr lang="es-MX" sz="1100" b="1" i="0" u="none" strike="noStrike">
                          <a:solidFill>
                            <a:srgbClr val="F2F2F2"/>
                          </a:solidFill>
                          <a:effectLst/>
                          <a:latin typeface="Calibri"/>
                        </a:rPr>
                        <a:t>Artículos</a:t>
                      </a:r>
                    </a:p>
                  </a:txBody>
                  <a:tcPr marL="5977" marR="5977" marT="5977" marB="0" anchor="b">
                    <a:lnL>
                      <a:noFill/>
                    </a:lnL>
                    <a:lnR>
                      <a:noFill/>
                    </a:lnR>
                    <a:lnT>
                      <a:noFill/>
                    </a:lnT>
                    <a:lnB w="6350" cap="flat" cmpd="sng" algn="ctr">
                      <a:solidFill>
                        <a:srgbClr val="262626"/>
                      </a:solidFill>
                      <a:prstDash val="solid"/>
                      <a:round/>
                      <a:headEnd type="none" w="med" len="med"/>
                      <a:tailEnd type="none" w="med" len="med"/>
                    </a:lnB>
                    <a:solidFill>
                      <a:srgbClr val="262626"/>
                    </a:solidFill>
                  </a:tcPr>
                </a:tc>
                <a:tc>
                  <a:txBody>
                    <a:bodyPr/>
                    <a:lstStyle/>
                    <a:p>
                      <a:pPr algn="l" fontAlgn="b"/>
                      <a:r>
                        <a:rPr lang="es-MX" sz="1100" b="1" i="0" u="none" strike="noStrike">
                          <a:solidFill>
                            <a:srgbClr val="F2F2F2"/>
                          </a:solidFill>
                          <a:effectLst/>
                          <a:latin typeface="Calibri"/>
                        </a:rPr>
                        <a:t>Citas recibidas</a:t>
                      </a:r>
                    </a:p>
                  </a:txBody>
                  <a:tcPr marL="5977" marR="5977" marT="5977" marB="0" anchor="b">
                    <a:lnL>
                      <a:noFill/>
                    </a:lnL>
                    <a:lnR>
                      <a:noFill/>
                    </a:lnR>
                    <a:lnT>
                      <a:noFill/>
                    </a:lnT>
                    <a:lnB w="6350" cap="flat" cmpd="sng" algn="ctr">
                      <a:solidFill>
                        <a:srgbClr val="262626"/>
                      </a:solidFill>
                      <a:prstDash val="solid"/>
                      <a:round/>
                      <a:headEnd type="none" w="med" len="med"/>
                      <a:tailEnd type="none" w="med" len="med"/>
                    </a:lnB>
                    <a:solidFill>
                      <a:srgbClr val="262626"/>
                    </a:solidFill>
                  </a:tcPr>
                </a:tc>
                <a:tc>
                  <a:txBody>
                    <a:bodyPr/>
                    <a:lstStyle/>
                    <a:p>
                      <a:pPr algn="l" fontAlgn="b"/>
                      <a:r>
                        <a:rPr lang="es-MX" sz="1100" b="1" i="0" u="none" strike="noStrike">
                          <a:solidFill>
                            <a:srgbClr val="F2F2F2"/>
                          </a:solidFill>
                          <a:effectLst/>
                          <a:latin typeface="Calibri"/>
                        </a:rPr>
                        <a:t>Autocitas</a:t>
                      </a:r>
                    </a:p>
                  </a:txBody>
                  <a:tcPr marL="5977" marR="5977" marT="5977" marB="0" anchor="b">
                    <a:lnL>
                      <a:noFill/>
                    </a:lnL>
                    <a:lnR>
                      <a:noFill/>
                    </a:lnR>
                    <a:lnT>
                      <a:noFill/>
                    </a:lnT>
                    <a:lnB w="6350" cap="flat" cmpd="sng" algn="ctr">
                      <a:solidFill>
                        <a:srgbClr val="262626"/>
                      </a:solidFill>
                      <a:prstDash val="solid"/>
                      <a:round/>
                      <a:headEnd type="none" w="med" len="med"/>
                      <a:tailEnd type="none" w="med" len="med"/>
                    </a:lnB>
                    <a:solidFill>
                      <a:srgbClr val="262626"/>
                    </a:solidFill>
                  </a:tcPr>
                </a:tc>
              </a:tr>
              <a:tr h="158326">
                <a:tc>
                  <a:txBody>
                    <a:bodyPr/>
                    <a:lstStyle/>
                    <a:p>
                      <a:pPr algn="l" fontAlgn="b"/>
                      <a:r>
                        <a:rPr lang="es-MX" sz="1100" b="0" i="0" u="none" strike="noStrike" dirty="0">
                          <a:solidFill>
                            <a:srgbClr val="F2F2F2"/>
                          </a:solidFill>
                          <a:effectLst/>
                          <a:latin typeface="Calibri"/>
                        </a:rPr>
                        <a:t>2008-2013</a:t>
                      </a:r>
                    </a:p>
                  </a:txBody>
                  <a:tcPr marL="5977" marR="5977" marT="5977"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l" fontAlgn="b"/>
                      <a:r>
                        <a:rPr lang="es-MX" sz="1100" b="0" i="0" u="none" strike="noStrike">
                          <a:solidFill>
                            <a:srgbClr val="F2F2F2"/>
                          </a:solidFill>
                          <a:effectLst/>
                          <a:latin typeface="Calibri"/>
                        </a:rPr>
                        <a:t>Revista mexicana de sociología</a:t>
                      </a:r>
                    </a:p>
                  </a:txBody>
                  <a:tcPr marL="5977" marR="5977" marT="5977"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100" b="0" i="0" u="none" strike="noStrike">
                          <a:solidFill>
                            <a:srgbClr val="F2F2F2"/>
                          </a:solidFill>
                          <a:effectLst/>
                          <a:latin typeface="Calibri"/>
                        </a:rPr>
                        <a:t>125</a:t>
                      </a:r>
                    </a:p>
                  </a:txBody>
                  <a:tcPr marL="5977" marR="5977" marT="5977"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100" b="0" i="0" u="none" strike="noStrike">
                          <a:solidFill>
                            <a:srgbClr val="F2F2F2"/>
                          </a:solidFill>
                          <a:effectLst/>
                          <a:latin typeface="Calibri"/>
                        </a:rPr>
                        <a:t>83</a:t>
                      </a:r>
                    </a:p>
                  </a:txBody>
                  <a:tcPr marL="5977" marR="5977" marT="5977"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100" b="0" i="0" u="none" strike="noStrike">
                          <a:solidFill>
                            <a:srgbClr val="F2F2F2"/>
                          </a:solidFill>
                          <a:effectLst/>
                          <a:latin typeface="Calibri"/>
                        </a:rPr>
                        <a:t>8</a:t>
                      </a:r>
                    </a:p>
                  </a:txBody>
                  <a:tcPr marL="5977" marR="5977" marT="5977"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r>
              <a:tr h="158326">
                <a:tc>
                  <a:txBody>
                    <a:bodyPr/>
                    <a:lstStyle/>
                    <a:p>
                      <a:pPr algn="l" fontAlgn="b"/>
                      <a:r>
                        <a:rPr lang="es-MX" sz="1100" b="0" i="0" u="none" strike="noStrike" dirty="0">
                          <a:solidFill>
                            <a:srgbClr val="F2F2F2"/>
                          </a:solidFill>
                          <a:effectLst/>
                          <a:latin typeface="Calibri"/>
                        </a:rPr>
                        <a:t>2009-2013</a:t>
                      </a:r>
                    </a:p>
                  </a:txBody>
                  <a:tcPr marL="5977" marR="5977" marT="5977"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l" fontAlgn="b"/>
                      <a:r>
                        <a:rPr lang="es-MX" sz="1100" b="0" i="0" u="none" strike="noStrike">
                          <a:solidFill>
                            <a:srgbClr val="F2F2F2"/>
                          </a:solidFill>
                          <a:effectLst/>
                          <a:latin typeface="Calibri"/>
                        </a:rPr>
                        <a:t>Papeles de población</a:t>
                      </a:r>
                    </a:p>
                  </a:txBody>
                  <a:tcPr marL="5977" marR="5977" marT="5977"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100" b="0" i="0" u="none" strike="noStrike">
                          <a:solidFill>
                            <a:srgbClr val="F2F2F2"/>
                          </a:solidFill>
                          <a:effectLst/>
                          <a:latin typeface="Calibri"/>
                        </a:rPr>
                        <a:t>152</a:t>
                      </a:r>
                    </a:p>
                  </a:txBody>
                  <a:tcPr marL="5977" marR="5977" marT="5977"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100" b="0" i="0" u="none" strike="noStrike">
                          <a:solidFill>
                            <a:srgbClr val="F2F2F2"/>
                          </a:solidFill>
                          <a:effectLst/>
                          <a:latin typeface="Calibri"/>
                        </a:rPr>
                        <a:t>70</a:t>
                      </a:r>
                    </a:p>
                  </a:txBody>
                  <a:tcPr marL="5977" marR="5977" marT="5977"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100" b="0" i="0" u="none" strike="noStrike">
                          <a:solidFill>
                            <a:srgbClr val="F2F2F2"/>
                          </a:solidFill>
                          <a:effectLst/>
                          <a:latin typeface="Calibri"/>
                        </a:rPr>
                        <a:t>27</a:t>
                      </a:r>
                    </a:p>
                  </a:txBody>
                  <a:tcPr marL="5977" marR="5977" marT="5977"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r>
              <a:tr h="158326">
                <a:tc>
                  <a:txBody>
                    <a:bodyPr/>
                    <a:lstStyle/>
                    <a:p>
                      <a:pPr algn="l" fontAlgn="b"/>
                      <a:r>
                        <a:rPr lang="es-MX" sz="1100" b="0" i="0" u="none" strike="noStrike">
                          <a:solidFill>
                            <a:srgbClr val="F2F2F2"/>
                          </a:solidFill>
                          <a:effectLst/>
                          <a:latin typeface="Calibri"/>
                        </a:rPr>
                        <a:t>2008-2013</a:t>
                      </a:r>
                    </a:p>
                  </a:txBody>
                  <a:tcPr marL="5977" marR="5977" marT="5977"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l" fontAlgn="b"/>
                      <a:r>
                        <a:rPr lang="es-MX" sz="1100" b="0" i="0" u="none" strike="noStrike" dirty="0">
                          <a:solidFill>
                            <a:srgbClr val="F2F2F2"/>
                          </a:solidFill>
                          <a:effectLst/>
                          <a:latin typeface="Calibri"/>
                        </a:rPr>
                        <a:t>Comunicación y sociedad</a:t>
                      </a:r>
                    </a:p>
                  </a:txBody>
                  <a:tcPr marL="5977" marR="5977" marT="5977"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100" b="0" i="0" u="none" strike="noStrike">
                          <a:solidFill>
                            <a:srgbClr val="F2F2F2"/>
                          </a:solidFill>
                          <a:effectLst/>
                          <a:latin typeface="Calibri"/>
                        </a:rPr>
                        <a:t>87</a:t>
                      </a:r>
                    </a:p>
                  </a:txBody>
                  <a:tcPr marL="5977" marR="5977" marT="5977"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100" b="0" i="0" u="none" strike="noStrike">
                          <a:solidFill>
                            <a:srgbClr val="F2F2F2"/>
                          </a:solidFill>
                          <a:effectLst/>
                          <a:latin typeface="Calibri"/>
                        </a:rPr>
                        <a:t>66</a:t>
                      </a:r>
                    </a:p>
                  </a:txBody>
                  <a:tcPr marL="5977" marR="5977" marT="5977"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100" b="0" i="0" u="none" strike="noStrike">
                          <a:solidFill>
                            <a:srgbClr val="F2F2F2"/>
                          </a:solidFill>
                          <a:effectLst/>
                          <a:latin typeface="Calibri"/>
                        </a:rPr>
                        <a:t>17</a:t>
                      </a:r>
                    </a:p>
                  </a:txBody>
                  <a:tcPr marL="5977" marR="5977" marT="5977"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r>
              <a:tr h="158326">
                <a:tc>
                  <a:txBody>
                    <a:bodyPr/>
                    <a:lstStyle/>
                    <a:p>
                      <a:pPr algn="l" fontAlgn="b"/>
                      <a:r>
                        <a:rPr lang="es-MX" sz="1100" b="0" i="0" u="none" strike="noStrike" dirty="0">
                          <a:solidFill>
                            <a:srgbClr val="F2F2F2"/>
                          </a:solidFill>
                          <a:effectLst/>
                          <a:latin typeface="Calibri"/>
                        </a:rPr>
                        <a:t>2008-2013</a:t>
                      </a:r>
                    </a:p>
                  </a:txBody>
                  <a:tcPr marL="5977" marR="5977" marT="5977"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l" fontAlgn="b"/>
                      <a:r>
                        <a:rPr lang="es-MX" sz="1100" b="0" i="0" u="none" strike="noStrike" dirty="0">
                          <a:solidFill>
                            <a:srgbClr val="F2F2F2"/>
                          </a:solidFill>
                          <a:effectLst/>
                          <a:latin typeface="Calibri"/>
                        </a:rPr>
                        <a:t>Región y sociedad</a:t>
                      </a:r>
                    </a:p>
                  </a:txBody>
                  <a:tcPr marL="5977" marR="5977" marT="5977"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100" b="0" i="0" u="none" strike="noStrike">
                          <a:solidFill>
                            <a:srgbClr val="F2F2F2"/>
                          </a:solidFill>
                          <a:effectLst/>
                          <a:latin typeface="Calibri"/>
                        </a:rPr>
                        <a:t>164</a:t>
                      </a:r>
                    </a:p>
                  </a:txBody>
                  <a:tcPr marL="5977" marR="5977" marT="5977"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100" b="0" i="0" u="none" strike="noStrike">
                          <a:solidFill>
                            <a:srgbClr val="F2F2F2"/>
                          </a:solidFill>
                          <a:effectLst/>
                          <a:latin typeface="Calibri"/>
                        </a:rPr>
                        <a:t>55</a:t>
                      </a:r>
                    </a:p>
                  </a:txBody>
                  <a:tcPr marL="5977" marR="5977" marT="5977"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100" b="0" i="0" u="none" strike="noStrike">
                          <a:solidFill>
                            <a:srgbClr val="F2F2F2"/>
                          </a:solidFill>
                          <a:effectLst/>
                          <a:latin typeface="Calibri"/>
                        </a:rPr>
                        <a:t>14</a:t>
                      </a:r>
                    </a:p>
                  </a:txBody>
                  <a:tcPr marL="5977" marR="5977" marT="5977"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r>
              <a:tr h="158326">
                <a:tc>
                  <a:txBody>
                    <a:bodyPr/>
                    <a:lstStyle/>
                    <a:p>
                      <a:pPr algn="l" fontAlgn="b"/>
                      <a:r>
                        <a:rPr lang="es-MX" sz="1100" b="0" i="0" u="none" strike="noStrike">
                          <a:solidFill>
                            <a:srgbClr val="F2F2F2"/>
                          </a:solidFill>
                          <a:effectLst/>
                          <a:latin typeface="Calibri"/>
                        </a:rPr>
                        <a:t>2008-2013</a:t>
                      </a:r>
                    </a:p>
                  </a:txBody>
                  <a:tcPr marL="5977" marR="5977" marT="5977"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l" fontAlgn="b"/>
                      <a:r>
                        <a:rPr lang="es-MX" sz="1100" b="0" i="0" u="none" strike="noStrike" dirty="0">
                          <a:solidFill>
                            <a:srgbClr val="F2F2F2"/>
                          </a:solidFill>
                          <a:effectLst/>
                          <a:latin typeface="Calibri"/>
                        </a:rPr>
                        <a:t>Frontera norte</a:t>
                      </a:r>
                    </a:p>
                  </a:txBody>
                  <a:tcPr marL="5977" marR="5977" marT="5977"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100" b="0" i="0" u="none" strike="noStrike">
                          <a:solidFill>
                            <a:srgbClr val="F2F2F2"/>
                          </a:solidFill>
                          <a:effectLst/>
                          <a:latin typeface="Calibri"/>
                        </a:rPr>
                        <a:t>90</a:t>
                      </a:r>
                    </a:p>
                  </a:txBody>
                  <a:tcPr marL="5977" marR="5977" marT="5977"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100" b="0" i="0" u="none" strike="noStrike">
                          <a:solidFill>
                            <a:srgbClr val="F2F2F2"/>
                          </a:solidFill>
                          <a:effectLst/>
                          <a:latin typeface="Calibri"/>
                        </a:rPr>
                        <a:t>54</a:t>
                      </a:r>
                    </a:p>
                  </a:txBody>
                  <a:tcPr marL="5977" marR="5977" marT="5977"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100" b="0" i="0" u="none" strike="noStrike">
                          <a:solidFill>
                            <a:srgbClr val="F2F2F2"/>
                          </a:solidFill>
                          <a:effectLst/>
                          <a:latin typeface="Calibri"/>
                        </a:rPr>
                        <a:t>4</a:t>
                      </a:r>
                    </a:p>
                  </a:txBody>
                  <a:tcPr marL="5977" marR="5977" marT="5977"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r>
              <a:tr h="158326">
                <a:tc>
                  <a:txBody>
                    <a:bodyPr/>
                    <a:lstStyle/>
                    <a:p>
                      <a:pPr algn="l" fontAlgn="b"/>
                      <a:r>
                        <a:rPr lang="es-MX" sz="1100" b="0" i="0" u="none" strike="noStrike">
                          <a:solidFill>
                            <a:srgbClr val="F2F2F2"/>
                          </a:solidFill>
                          <a:effectLst/>
                          <a:latin typeface="Calibri"/>
                        </a:rPr>
                        <a:t>2008-2013</a:t>
                      </a:r>
                    </a:p>
                  </a:txBody>
                  <a:tcPr marL="5977" marR="5977" marT="5977"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l" fontAlgn="b"/>
                      <a:r>
                        <a:rPr lang="es-MX" sz="1100" b="0" i="0" u="none" strike="noStrike" dirty="0">
                          <a:solidFill>
                            <a:srgbClr val="F2F2F2"/>
                          </a:solidFill>
                          <a:effectLst/>
                          <a:latin typeface="Calibri"/>
                        </a:rPr>
                        <a:t>Migración y desarrollo</a:t>
                      </a:r>
                    </a:p>
                  </a:txBody>
                  <a:tcPr marL="5977" marR="5977" marT="5977"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100" b="0" i="0" u="none" strike="noStrike">
                          <a:solidFill>
                            <a:srgbClr val="F2F2F2"/>
                          </a:solidFill>
                          <a:effectLst/>
                          <a:latin typeface="Calibri"/>
                        </a:rPr>
                        <a:t>62</a:t>
                      </a:r>
                    </a:p>
                  </a:txBody>
                  <a:tcPr marL="5977" marR="5977" marT="5977"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100" b="0" i="0" u="none" strike="noStrike">
                          <a:solidFill>
                            <a:srgbClr val="F2F2F2"/>
                          </a:solidFill>
                          <a:effectLst/>
                          <a:latin typeface="Calibri"/>
                        </a:rPr>
                        <a:t>48</a:t>
                      </a:r>
                    </a:p>
                  </a:txBody>
                  <a:tcPr marL="5977" marR="5977" marT="5977"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100" b="0" i="0" u="none" strike="noStrike">
                          <a:solidFill>
                            <a:srgbClr val="F2F2F2"/>
                          </a:solidFill>
                          <a:effectLst/>
                          <a:latin typeface="Calibri"/>
                        </a:rPr>
                        <a:t>16</a:t>
                      </a:r>
                    </a:p>
                  </a:txBody>
                  <a:tcPr marL="5977" marR="5977" marT="5977"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r>
              <a:tr h="158326">
                <a:tc>
                  <a:txBody>
                    <a:bodyPr/>
                    <a:lstStyle/>
                    <a:p>
                      <a:pPr algn="l" fontAlgn="b"/>
                      <a:r>
                        <a:rPr lang="es-MX" sz="1100" b="0" i="0" u="none" strike="noStrike">
                          <a:solidFill>
                            <a:srgbClr val="F2F2F2"/>
                          </a:solidFill>
                          <a:effectLst/>
                          <a:latin typeface="Calibri"/>
                        </a:rPr>
                        <a:t>2008-2013</a:t>
                      </a:r>
                    </a:p>
                  </a:txBody>
                  <a:tcPr marL="5977" marR="5977" marT="5977"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l" fontAlgn="b"/>
                      <a:r>
                        <a:rPr lang="es-MX" sz="1100" b="0" i="0" u="none" strike="noStrike" dirty="0">
                          <a:solidFill>
                            <a:srgbClr val="F2F2F2"/>
                          </a:solidFill>
                          <a:effectLst/>
                          <a:latin typeface="Calibri"/>
                        </a:rPr>
                        <a:t>Política y gobierno</a:t>
                      </a:r>
                    </a:p>
                  </a:txBody>
                  <a:tcPr marL="5977" marR="5977" marT="5977"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100" b="0" i="0" u="none" strike="noStrike">
                          <a:solidFill>
                            <a:srgbClr val="F2F2F2"/>
                          </a:solidFill>
                          <a:effectLst/>
                          <a:latin typeface="Calibri"/>
                        </a:rPr>
                        <a:t>69</a:t>
                      </a:r>
                    </a:p>
                  </a:txBody>
                  <a:tcPr marL="5977" marR="5977" marT="5977"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100" b="0" i="0" u="none" strike="noStrike">
                          <a:solidFill>
                            <a:srgbClr val="F2F2F2"/>
                          </a:solidFill>
                          <a:effectLst/>
                          <a:latin typeface="Calibri"/>
                        </a:rPr>
                        <a:t>42</a:t>
                      </a:r>
                    </a:p>
                  </a:txBody>
                  <a:tcPr marL="5977" marR="5977" marT="5977"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100" b="0" i="0" u="none" strike="noStrike">
                          <a:solidFill>
                            <a:srgbClr val="F2F2F2"/>
                          </a:solidFill>
                          <a:effectLst/>
                          <a:latin typeface="Calibri"/>
                        </a:rPr>
                        <a:t>6</a:t>
                      </a:r>
                    </a:p>
                  </a:txBody>
                  <a:tcPr marL="5977" marR="5977" marT="5977"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r>
              <a:tr h="158326">
                <a:tc>
                  <a:txBody>
                    <a:bodyPr/>
                    <a:lstStyle/>
                    <a:p>
                      <a:pPr algn="l" fontAlgn="b"/>
                      <a:r>
                        <a:rPr lang="es-MX" sz="1100" b="0" i="0" u="none" strike="noStrike">
                          <a:solidFill>
                            <a:srgbClr val="F2F2F2"/>
                          </a:solidFill>
                          <a:effectLst/>
                          <a:latin typeface="Calibri"/>
                        </a:rPr>
                        <a:t>2008-2013</a:t>
                      </a:r>
                    </a:p>
                  </a:txBody>
                  <a:tcPr marL="5977" marR="5977" marT="5977"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l" fontAlgn="b"/>
                      <a:r>
                        <a:rPr lang="es-MX" sz="1100" b="0" i="0" u="none" strike="noStrike" dirty="0">
                          <a:solidFill>
                            <a:srgbClr val="F2F2F2"/>
                          </a:solidFill>
                          <a:effectLst/>
                          <a:latin typeface="Calibri"/>
                        </a:rPr>
                        <a:t>Migraciones internacionales</a:t>
                      </a:r>
                    </a:p>
                  </a:txBody>
                  <a:tcPr marL="5977" marR="5977" marT="5977"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100" b="0" i="0" u="none" strike="noStrike">
                          <a:solidFill>
                            <a:srgbClr val="F2F2F2"/>
                          </a:solidFill>
                          <a:effectLst/>
                          <a:latin typeface="Calibri"/>
                        </a:rPr>
                        <a:t>85</a:t>
                      </a:r>
                    </a:p>
                  </a:txBody>
                  <a:tcPr marL="5977" marR="5977" marT="5977"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100" b="0" i="0" u="none" strike="noStrike">
                          <a:solidFill>
                            <a:srgbClr val="F2F2F2"/>
                          </a:solidFill>
                          <a:effectLst/>
                          <a:latin typeface="Calibri"/>
                        </a:rPr>
                        <a:t>38</a:t>
                      </a:r>
                    </a:p>
                  </a:txBody>
                  <a:tcPr marL="5977" marR="5977" marT="5977"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100" b="0" i="0" u="none" strike="noStrike">
                          <a:solidFill>
                            <a:srgbClr val="F2F2F2"/>
                          </a:solidFill>
                          <a:effectLst/>
                          <a:latin typeface="Calibri"/>
                        </a:rPr>
                        <a:t>9</a:t>
                      </a:r>
                    </a:p>
                  </a:txBody>
                  <a:tcPr marL="5977" marR="5977" marT="5977"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r>
              <a:tr h="158326">
                <a:tc>
                  <a:txBody>
                    <a:bodyPr/>
                    <a:lstStyle/>
                    <a:p>
                      <a:pPr algn="l" fontAlgn="b"/>
                      <a:r>
                        <a:rPr lang="es-MX" sz="1100" b="0" i="0" u="none" strike="noStrike">
                          <a:solidFill>
                            <a:srgbClr val="F2F2F2"/>
                          </a:solidFill>
                          <a:effectLst/>
                          <a:latin typeface="Calibri"/>
                        </a:rPr>
                        <a:t>2008-2013</a:t>
                      </a:r>
                    </a:p>
                  </a:txBody>
                  <a:tcPr marL="5977" marR="5977" marT="5977"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l" fontAlgn="b"/>
                      <a:r>
                        <a:rPr lang="es-MX" sz="1100" b="0" i="0" u="none" strike="noStrike" dirty="0">
                          <a:solidFill>
                            <a:srgbClr val="F2F2F2"/>
                          </a:solidFill>
                          <a:effectLst/>
                          <a:latin typeface="Calibri"/>
                        </a:rPr>
                        <a:t>Gestión y política pública</a:t>
                      </a:r>
                    </a:p>
                  </a:txBody>
                  <a:tcPr marL="5977" marR="5977" marT="5977"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100" b="0" i="0" u="none" strike="noStrike">
                          <a:solidFill>
                            <a:srgbClr val="F2F2F2"/>
                          </a:solidFill>
                          <a:effectLst/>
                          <a:latin typeface="Calibri"/>
                        </a:rPr>
                        <a:t>71</a:t>
                      </a:r>
                    </a:p>
                  </a:txBody>
                  <a:tcPr marL="5977" marR="5977" marT="5977"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100" b="0" i="0" u="none" strike="noStrike">
                          <a:solidFill>
                            <a:srgbClr val="F2F2F2"/>
                          </a:solidFill>
                          <a:effectLst/>
                          <a:latin typeface="Calibri"/>
                        </a:rPr>
                        <a:t>35</a:t>
                      </a:r>
                    </a:p>
                  </a:txBody>
                  <a:tcPr marL="5977" marR="5977" marT="5977"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100" b="0" i="0" u="none" strike="noStrike">
                          <a:solidFill>
                            <a:srgbClr val="F2F2F2"/>
                          </a:solidFill>
                          <a:effectLst/>
                          <a:latin typeface="Calibri"/>
                        </a:rPr>
                        <a:t>12</a:t>
                      </a:r>
                    </a:p>
                  </a:txBody>
                  <a:tcPr marL="5977" marR="5977" marT="5977"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r>
              <a:tr h="158326">
                <a:tc>
                  <a:txBody>
                    <a:bodyPr/>
                    <a:lstStyle/>
                    <a:p>
                      <a:pPr algn="l" fontAlgn="b"/>
                      <a:r>
                        <a:rPr lang="es-MX" sz="1100" b="0" i="0" u="none" strike="noStrike">
                          <a:solidFill>
                            <a:srgbClr val="F2F2F2"/>
                          </a:solidFill>
                          <a:effectLst/>
                          <a:latin typeface="Calibri"/>
                        </a:rPr>
                        <a:t>2009-2013</a:t>
                      </a:r>
                    </a:p>
                  </a:txBody>
                  <a:tcPr marL="5977" marR="5977" marT="5977"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l" fontAlgn="b"/>
                      <a:r>
                        <a:rPr lang="es-MX" sz="1100" b="0" i="0" u="none" strike="noStrike">
                          <a:solidFill>
                            <a:srgbClr val="F2F2F2"/>
                          </a:solidFill>
                          <a:effectLst/>
                          <a:latin typeface="Calibri"/>
                        </a:rPr>
                        <a:t>Investigación económica</a:t>
                      </a:r>
                    </a:p>
                  </a:txBody>
                  <a:tcPr marL="5977" marR="5977" marT="5977"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100" b="0" i="0" u="none" strike="noStrike">
                          <a:solidFill>
                            <a:srgbClr val="F2F2F2"/>
                          </a:solidFill>
                          <a:effectLst/>
                          <a:latin typeface="Calibri"/>
                        </a:rPr>
                        <a:t>105</a:t>
                      </a:r>
                    </a:p>
                  </a:txBody>
                  <a:tcPr marL="5977" marR="5977" marT="5977"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100" b="0" i="0" u="none" strike="noStrike">
                          <a:solidFill>
                            <a:srgbClr val="F2F2F2"/>
                          </a:solidFill>
                          <a:effectLst/>
                          <a:latin typeface="Calibri"/>
                        </a:rPr>
                        <a:t>35</a:t>
                      </a:r>
                    </a:p>
                  </a:txBody>
                  <a:tcPr marL="5977" marR="5977" marT="5977"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100" b="0" i="0" u="none" strike="noStrike">
                          <a:solidFill>
                            <a:srgbClr val="F2F2F2"/>
                          </a:solidFill>
                          <a:effectLst/>
                          <a:latin typeface="Calibri"/>
                        </a:rPr>
                        <a:t>13</a:t>
                      </a:r>
                    </a:p>
                  </a:txBody>
                  <a:tcPr marL="5977" marR="5977" marT="5977"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r>
              <a:tr h="158326">
                <a:tc>
                  <a:txBody>
                    <a:bodyPr/>
                    <a:lstStyle/>
                    <a:p>
                      <a:pPr algn="l" fontAlgn="b"/>
                      <a:r>
                        <a:rPr lang="es-MX" sz="1100" b="0" i="0" u="none" strike="noStrike">
                          <a:solidFill>
                            <a:srgbClr val="F2F2F2"/>
                          </a:solidFill>
                          <a:effectLst/>
                          <a:latin typeface="Calibri"/>
                        </a:rPr>
                        <a:t>2008-2013</a:t>
                      </a:r>
                    </a:p>
                  </a:txBody>
                  <a:tcPr marL="5977" marR="5977" marT="5977"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l" fontAlgn="b"/>
                      <a:r>
                        <a:rPr lang="es-MX" sz="1100" b="0" i="0" u="none" strike="noStrike" dirty="0">
                          <a:solidFill>
                            <a:srgbClr val="F2F2F2"/>
                          </a:solidFill>
                          <a:effectLst/>
                          <a:latin typeface="Calibri"/>
                        </a:rPr>
                        <a:t>Contaduría y administración</a:t>
                      </a:r>
                    </a:p>
                  </a:txBody>
                  <a:tcPr marL="5977" marR="5977" marT="5977"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100" b="0" i="0" u="none" strike="noStrike">
                          <a:solidFill>
                            <a:srgbClr val="F2F2F2"/>
                          </a:solidFill>
                          <a:effectLst/>
                          <a:latin typeface="Calibri"/>
                        </a:rPr>
                        <a:t>166</a:t>
                      </a:r>
                    </a:p>
                  </a:txBody>
                  <a:tcPr marL="5977" marR="5977" marT="5977"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100" b="0" i="0" u="none" strike="noStrike">
                          <a:solidFill>
                            <a:srgbClr val="F2F2F2"/>
                          </a:solidFill>
                          <a:effectLst/>
                          <a:latin typeface="Calibri"/>
                        </a:rPr>
                        <a:t>32</a:t>
                      </a:r>
                    </a:p>
                  </a:txBody>
                  <a:tcPr marL="5977" marR="5977" marT="5977"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100" b="0" i="0" u="none" strike="noStrike">
                          <a:solidFill>
                            <a:srgbClr val="F2F2F2"/>
                          </a:solidFill>
                          <a:effectLst/>
                          <a:latin typeface="Calibri"/>
                        </a:rPr>
                        <a:t>17</a:t>
                      </a:r>
                    </a:p>
                  </a:txBody>
                  <a:tcPr marL="5977" marR="5977" marT="5977"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r>
              <a:tr h="158326">
                <a:tc>
                  <a:txBody>
                    <a:bodyPr/>
                    <a:lstStyle/>
                    <a:p>
                      <a:pPr algn="l" fontAlgn="b"/>
                      <a:r>
                        <a:rPr lang="es-MX" sz="1100" b="0" i="0" u="none" strike="noStrike">
                          <a:solidFill>
                            <a:srgbClr val="F2F2F2"/>
                          </a:solidFill>
                          <a:effectLst/>
                          <a:latin typeface="Calibri"/>
                        </a:rPr>
                        <a:t>2008-2013</a:t>
                      </a:r>
                    </a:p>
                  </a:txBody>
                  <a:tcPr marL="5977" marR="5977" marT="5977"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l" fontAlgn="b"/>
                      <a:r>
                        <a:rPr lang="es-MX" sz="1100" b="0" i="0" u="none" strike="noStrike">
                          <a:solidFill>
                            <a:srgbClr val="F2F2F2"/>
                          </a:solidFill>
                          <a:effectLst/>
                          <a:latin typeface="Calibri"/>
                        </a:rPr>
                        <a:t>Convergencia</a:t>
                      </a:r>
                    </a:p>
                  </a:txBody>
                  <a:tcPr marL="5977" marR="5977" marT="5977"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100" b="0" i="0" u="none" strike="noStrike">
                          <a:solidFill>
                            <a:srgbClr val="F2F2F2"/>
                          </a:solidFill>
                          <a:effectLst/>
                          <a:latin typeface="Calibri"/>
                        </a:rPr>
                        <a:t>185</a:t>
                      </a:r>
                    </a:p>
                  </a:txBody>
                  <a:tcPr marL="5977" marR="5977" marT="5977"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100" b="0" i="0" u="none" strike="noStrike">
                          <a:solidFill>
                            <a:srgbClr val="F2F2F2"/>
                          </a:solidFill>
                          <a:effectLst/>
                          <a:latin typeface="Calibri"/>
                        </a:rPr>
                        <a:t>32</a:t>
                      </a:r>
                    </a:p>
                  </a:txBody>
                  <a:tcPr marL="5977" marR="5977" marT="5977"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100" b="0" i="0" u="none" strike="noStrike">
                          <a:solidFill>
                            <a:srgbClr val="F2F2F2"/>
                          </a:solidFill>
                          <a:effectLst/>
                          <a:latin typeface="Calibri"/>
                        </a:rPr>
                        <a:t>5</a:t>
                      </a:r>
                    </a:p>
                  </a:txBody>
                  <a:tcPr marL="5977" marR="5977" marT="5977"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r>
              <a:tr h="158326">
                <a:tc>
                  <a:txBody>
                    <a:bodyPr/>
                    <a:lstStyle/>
                    <a:p>
                      <a:pPr algn="l" fontAlgn="b"/>
                      <a:r>
                        <a:rPr lang="es-MX" sz="1100" b="0" i="0" u="none" strike="noStrike">
                          <a:solidFill>
                            <a:srgbClr val="F2F2F2"/>
                          </a:solidFill>
                          <a:effectLst/>
                          <a:latin typeface="Calibri"/>
                        </a:rPr>
                        <a:t>2008-2013</a:t>
                      </a:r>
                    </a:p>
                  </a:txBody>
                  <a:tcPr marL="5977" marR="5977" marT="5977"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l" fontAlgn="b"/>
                      <a:r>
                        <a:rPr lang="es-MX" sz="1100" b="0" i="0" u="none" strike="noStrike" dirty="0">
                          <a:solidFill>
                            <a:srgbClr val="F2F2F2"/>
                          </a:solidFill>
                          <a:effectLst/>
                          <a:latin typeface="Calibri"/>
                        </a:rPr>
                        <a:t>Investigación bibliotecológica</a:t>
                      </a:r>
                    </a:p>
                  </a:txBody>
                  <a:tcPr marL="5977" marR="5977" marT="5977"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100" b="0" i="0" u="none" strike="noStrike">
                          <a:solidFill>
                            <a:srgbClr val="F2F2F2"/>
                          </a:solidFill>
                          <a:effectLst/>
                          <a:latin typeface="Calibri"/>
                        </a:rPr>
                        <a:t>144</a:t>
                      </a:r>
                    </a:p>
                  </a:txBody>
                  <a:tcPr marL="5977" marR="5977" marT="5977"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100" b="0" i="0" u="none" strike="noStrike">
                          <a:solidFill>
                            <a:srgbClr val="F2F2F2"/>
                          </a:solidFill>
                          <a:effectLst/>
                          <a:latin typeface="Calibri"/>
                        </a:rPr>
                        <a:t>29</a:t>
                      </a:r>
                    </a:p>
                  </a:txBody>
                  <a:tcPr marL="5977" marR="5977" marT="5977"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100" b="0" i="0" u="none" strike="noStrike">
                          <a:solidFill>
                            <a:srgbClr val="F2F2F2"/>
                          </a:solidFill>
                          <a:effectLst/>
                          <a:latin typeface="Calibri"/>
                        </a:rPr>
                        <a:t>13</a:t>
                      </a:r>
                    </a:p>
                  </a:txBody>
                  <a:tcPr marL="5977" marR="5977" marT="5977"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r>
              <a:tr h="158326">
                <a:tc>
                  <a:txBody>
                    <a:bodyPr/>
                    <a:lstStyle/>
                    <a:p>
                      <a:pPr algn="l" fontAlgn="b"/>
                      <a:r>
                        <a:rPr lang="es-MX" sz="1100" b="0" i="0" u="none" strike="noStrike">
                          <a:solidFill>
                            <a:srgbClr val="F2F2F2"/>
                          </a:solidFill>
                          <a:effectLst/>
                          <a:latin typeface="Calibri"/>
                        </a:rPr>
                        <a:t>2008-2013</a:t>
                      </a:r>
                    </a:p>
                  </a:txBody>
                  <a:tcPr marL="5977" marR="5977" marT="5977"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l" fontAlgn="b"/>
                      <a:r>
                        <a:rPr lang="es-MX" sz="1100" b="0" i="0" u="none" strike="noStrike">
                          <a:solidFill>
                            <a:srgbClr val="F2F2F2"/>
                          </a:solidFill>
                          <a:effectLst/>
                          <a:latin typeface="Calibri"/>
                        </a:rPr>
                        <a:t>Perfiles latinoamericanos</a:t>
                      </a:r>
                    </a:p>
                  </a:txBody>
                  <a:tcPr marL="5977" marR="5977" marT="5977"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100" b="0" i="0" u="none" strike="noStrike">
                          <a:solidFill>
                            <a:srgbClr val="F2F2F2"/>
                          </a:solidFill>
                          <a:effectLst/>
                          <a:latin typeface="Calibri"/>
                        </a:rPr>
                        <a:t>82</a:t>
                      </a:r>
                    </a:p>
                  </a:txBody>
                  <a:tcPr marL="5977" marR="5977" marT="5977"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100" b="0" i="0" u="none" strike="noStrike">
                          <a:solidFill>
                            <a:srgbClr val="F2F2F2"/>
                          </a:solidFill>
                          <a:effectLst/>
                          <a:latin typeface="Calibri"/>
                        </a:rPr>
                        <a:t>27</a:t>
                      </a:r>
                    </a:p>
                  </a:txBody>
                  <a:tcPr marL="5977" marR="5977" marT="5977"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100" b="0" i="0" u="none" strike="noStrike">
                          <a:solidFill>
                            <a:srgbClr val="F2F2F2"/>
                          </a:solidFill>
                          <a:effectLst/>
                          <a:latin typeface="Calibri"/>
                        </a:rPr>
                        <a:t>2</a:t>
                      </a:r>
                    </a:p>
                  </a:txBody>
                  <a:tcPr marL="5977" marR="5977" marT="5977"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r>
              <a:tr h="158326">
                <a:tc>
                  <a:txBody>
                    <a:bodyPr/>
                    <a:lstStyle/>
                    <a:p>
                      <a:pPr algn="l" fontAlgn="b"/>
                      <a:r>
                        <a:rPr lang="es-MX" sz="1100" b="0" i="0" u="none" strike="noStrike">
                          <a:solidFill>
                            <a:srgbClr val="F2F2F2"/>
                          </a:solidFill>
                          <a:effectLst/>
                          <a:latin typeface="Calibri"/>
                        </a:rPr>
                        <a:t>2010-2013</a:t>
                      </a:r>
                    </a:p>
                  </a:txBody>
                  <a:tcPr marL="5977" marR="5977" marT="5977"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l" fontAlgn="b"/>
                      <a:r>
                        <a:rPr lang="es-MX" sz="1100" b="0" i="0" u="none" strike="noStrike" dirty="0">
                          <a:solidFill>
                            <a:srgbClr val="F2F2F2"/>
                          </a:solidFill>
                          <a:effectLst/>
                          <a:latin typeface="Calibri"/>
                        </a:rPr>
                        <a:t>Problemas del desarrollo</a:t>
                      </a:r>
                    </a:p>
                  </a:txBody>
                  <a:tcPr marL="5977" marR="5977" marT="5977"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100" b="0" i="0" u="none" strike="noStrike">
                          <a:solidFill>
                            <a:srgbClr val="F2F2F2"/>
                          </a:solidFill>
                          <a:effectLst/>
                          <a:latin typeface="Calibri"/>
                        </a:rPr>
                        <a:t>106</a:t>
                      </a:r>
                    </a:p>
                  </a:txBody>
                  <a:tcPr marL="5977" marR="5977" marT="5977"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100" b="0" i="0" u="none" strike="noStrike">
                          <a:solidFill>
                            <a:srgbClr val="F2F2F2"/>
                          </a:solidFill>
                          <a:effectLst/>
                          <a:latin typeface="Calibri"/>
                        </a:rPr>
                        <a:t>26</a:t>
                      </a:r>
                    </a:p>
                  </a:txBody>
                  <a:tcPr marL="5977" marR="5977" marT="5977"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100" b="0" i="0" u="none" strike="noStrike">
                          <a:solidFill>
                            <a:srgbClr val="F2F2F2"/>
                          </a:solidFill>
                          <a:effectLst/>
                          <a:latin typeface="Calibri"/>
                        </a:rPr>
                        <a:t>13</a:t>
                      </a:r>
                    </a:p>
                  </a:txBody>
                  <a:tcPr marL="5977" marR="5977" marT="5977"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r>
              <a:tr h="158326">
                <a:tc>
                  <a:txBody>
                    <a:bodyPr/>
                    <a:lstStyle/>
                    <a:p>
                      <a:pPr algn="l" fontAlgn="b"/>
                      <a:r>
                        <a:rPr lang="es-MX" sz="1100" b="0" i="0" u="none" strike="noStrike">
                          <a:solidFill>
                            <a:srgbClr val="F2F2F2"/>
                          </a:solidFill>
                          <a:effectLst/>
                          <a:latin typeface="Calibri"/>
                        </a:rPr>
                        <a:t>2008-2012</a:t>
                      </a:r>
                    </a:p>
                  </a:txBody>
                  <a:tcPr marL="5977" marR="5977" marT="5977"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l" fontAlgn="b"/>
                      <a:r>
                        <a:rPr lang="es-MX" sz="1100" b="0" i="0" u="none" strike="noStrike" dirty="0">
                          <a:solidFill>
                            <a:srgbClr val="F2F2F2"/>
                          </a:solidFill>
                          <a:effectLst/>
                          <a:latin typeface="Calibri"/>
                        </a:rPr>
                        <a:t>Andamios, revista de investigación social</a:t>
                      </a:r>
                    </a:p>
                  </a:txBody>
                  <a:tcPr marL="5977" marR="5977" marT="5977"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100" b="0" i="0" u="none" strike="noStrike">
                          <a:solidFill>
                            <a:srgbClr val="F2F2F2"/>
                          </a:solidFill>
                          <a:effectLst/>
                          <a:latin typeface="Calibri"/>
                        </a:rPr>
                        <a:t>145</a:t>
                      </a:r>
                    </a:p>
                  </a:txBody>
                  <a:tcPr marL="5977" marR="5977" marT="5977"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100" b="0" i="0" u="none" strike="noStrike">
                          <a:solidFill>
                            <a:srgbClr val="F2F2F2"/>
                          </a:solidFill>
                          <a:effectLst/>
                          <a:latin typeface="Calibri"/>
                        </a:rPr>
                        <a:t>25</a:t>
                      </a:r>
                    </a:p>
                  </a:txBody>
                  <a:tcPr marL="5977" marR="5977" marT="5977"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100" b="0" i="0" u="none" strike="noStrike">
                          <a:solidFill>
                            <a:srgbClr val="F2F2F2"/>
                          </a:solidFill>
                          <a:effectLst/>
                          <a:latin typeface="Calibri"/>
                        </a:rPr>
                        <a:t>1</a:t>
                      </a:r>
                    </a:p>
                  </a:txBody>
                  <a:tcPr marL="5977" marR="5977" marT="5977"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r>
              <a:tr h="158326">
                <a:tc>
                  <a:txBody>
                    <a:bodyPr/>
                    <a:lstStyle/>
                    <a:p>
                      <a:pPr algn="l" fontAlgn="b"/>
                      <a:r>
                        <a:rPr lang="es-MX" sz="1100" b="0" i="0" u="none" strike="noStrike">
                          <a:solidFill>
                            <a:srgbClr val="F2F2F2"/>
                          </a:solidFill>
                          <a:effectLst/>
                          <a:latin typeface="Calibri"/>
                        </a:rPr>
                        <a:t>2008-2013</a:t>
                      </a:r>
                    </a:p>
                  </a:txBody>
                  <a:tcPr marL="5977" marR="5977" marT="5977"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l" fontAlgn="b"/>
                      <a:r>
                        <a:rPr lang="es-MX" sz="1100" b="0" i="0" u="none" strike="noStrike">
                          <a:solidFill>
                            <a:srgbClr val="F2F2F2"/>
                          </a:solidFill>
                          <a:effectLst/>
                          <a:latin typeface="Calibri"/>
                        </a:rPr>
                        <a:t>Estudios fronterizos</a:t>
                      </a:r>
                    </a:p>
                  </a:txBody>
                  <a:tcPr marL="5977" marR="5977" marT="5977"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100" b="0" i="0" u="none" strike="noStrike" dirty="0">
                          <a:solidFill>
                            <a:srgbClr val="F2F2F2"/>
                          </a:solidFill>
                          <a:effectLst/>
                          <a:latin typeface="Calibri"/>
                        </a:rPr>
                        <a:t>82</a:t>
                      </a:r>
                    </a:p>
                  </a:txBody>
                  <a:tcPr marL="5977" marR="5977" marT="5977"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100" b="0" i="0" u="none" strike="noStrike">
                          <a:solidFill>
                            <a:srgbClr val="F2F2F2"/>
                          </a:solidFill>
                          <a:effectLst/>
                          <a:latin typeface="Calibri"/>
                        </a:rPr>
                        <a:t>20</a:t>
                      </a:r>
                    </a:p>
                  </a:txBody>
                  <a:tcPr marL="5977" marR="5977" marT="5977"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100" b="0" i="0" u="none" strike="noStrike">
                          <a:solidFill>
                            <a:srgbClr val="F2F2F2"/>
                          </a:solidFill>
                          <a:effectLst/>
                          <a:latin typeface="Calibri"/>
                        </a:rPr>
                        <a:t>2</a:t>
                      </a:r>
                    </a:p>
                  </a:txBody>
                  <a:tcPr marL="5977" marR="5977" marT="5977"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r>
              <a:tr h="158326">
                <a:tc>
                  <a:txBody>
                    <a:bodyPr/>
                    <a:lstStyle/>
                    <a:p>
                      <a:pPr algn="l" fontAlgn="b"/>
                      <a:r>
                        <a:rPr lang="es-MX" sz="1100" b="0" i="0" u="none" strike="noStrike">
                          <a:solidFill>
                            <a:srgbClr val="F2F2F2"/>
                          </a:solidFill>
                          <a:effectLst/>
                          <a:latin typeface="Calibri"/>
                        </a:rPr>
                        <a:t>2008-2013</a:t>
                      </a:r>
                    </a:p>
                  </a:txBody>
                  <a:tcPr marL="5977" marR="5977" marT="5977"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l" fontAlgn="b"/>
                      <a:r>
                        <a:rPr lang="es-MX" sz="1100" b="0" i="0" u="none" strike="noStrike" dirty="0">
                          <a:solidFill>
                            <a:srgbClr val="F2F2F2"/>
                          </a:solidFill>
                          <a:effectLst/>
                          <a:latin typeface="Calibri"/>
                        </a:rPr>
                        <a:t>Norteamérica</a:t>
                      </a:r>
                    </a:p>
                  </a:txBody>
                  <a:tcPr marL="5977" marR="5977" marT="5977"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100" b="0" i="0" u="none" strike="noStrike" dirty="0">
                          <a:solidFill>
                            <a:srgbClr val="F2F2F2"/>
                          </a:solidFill>
                          <a:effectLst/>
                          <a:latin typeface="Calibri"/>
                        </a:rPr>
                        <a:t>81</a:t>
                      </a:r>
                    </a:p>
                  </a:txBody>
                  <a:tcPr marL="5977" marR="5977" marT="5977"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100" b="0" i="0" u="none" strike="noStrike">
                          <a:solidFill>
                            <a:srgbClr val="F2F2F2"/>
                          </a:solidFill>
                          <a:effectLst/>
                          <a:latin typeface="Calibri"/>
                        </a:rPr>
                        <a:t>20</a:t>
                      </a:r>
                    </a:p>
                  </a:txBody>
                  <a:tcPr marL="5977" marR="5977" marT="5977"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100" b="0" i="0" u="none" strike="noStrike">
                          <a:solidFill>
                            <a:srgbClr val="F2F2F2"/>
                          </a:solidFill>
                          <a:effectLst/>
                          <a:latin typeface="Calibri"/>
                        </a:rPr>
                        <a:t>3</a:t>
                      </a:r>
                    </a:p>
                  </a:txBody>
                  <a:tcPr marL="5977" marR="5977" marT="5977"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r>
              <a:tr h="158326">
                <a:tc>
                  <a:txBody>
                    <a:bodyPr/>
                    <a:lstStyle/>
                    <a:p>
                      <a:pPr algn="l" fontAlgn="b"/>
                      <a:r>
                        <a:rPr lang="es-MX" sz="1100" b="0" i="0" u="none" strike="noStrike">
                          <a:solidFill>
                            <a:srgbClr val="F2F2F2"/>
                          </a:solidFill>
                          <a:effectLst/>
                          <a:latin typeface="Calibri"/>
                        </a:rPr>
                        <a:t>2009-2013</a:t>
                      </a:r>
                    </a:p>
                  </a:txBody>
                  <a:tcPr marL="5977" marR="5977" marT="5977"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l" fontAlgn="b"/>
                      <a:r>
                        <a:rPr lang="es-MX" sz="1100" b="0" i="0" u="none" strike="noStrike" dirty="0">
                          <a:solidFill>
                            <a:srgbClr val="F2F2F2"/>
                          </a:solidFill>
                          <a:effectLst/>
                          <a:latin typeface="Calibri"/>
                        </a:rPr>
                        <a:t>Revista mexicana de ciencias políticas y sociales</a:t>
                      </a:r>
                    </a:p>
                  </a:txBody>
                  <a:tcPr marL="5977" marR="5977" marT="5977"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100" b="0" i="0" u="none" strike="noStrike" dirty="0">
                          <a:solidFill>
                            <a:srgbClr val="F2F2F2"/>
                          </a:solidFill>
                          <a:effectLst/>
                          <a:latin typeface="Calibri"/>
                        </a:rPr>
                        <a:t>112</a:t>
                      </a:r>
                    </a:p>
                  </a:txBody>
                  <a:tcPr marL="5977" marR="5977" marT="5977"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100" b="0" i="0" u="none" strike="noStrike">
                          <a:solidFill>
                            <a:srgbClr val="F2F2F2"/>
                          </a:solidFill>
                          <a:effectLst/>
                          <a:latin typeface="Calibri"/>
                        </a:rPr>
                        <a:t>16</a:t>
                      </a:r>
                    </a:p>
                  </a:txBody>
                  <a:tcPr marL="5977" marR="5977" marT="5977"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100" b="0" i="0" u="none" strike="noStrike">
                          <a:solidFill>
                            <a:srgbClr val="F2F2F2"/>
                          </a:solidFill>
                          <a:effectLst/>
                          <a:latin typeface="Calibri"/>
                        </a:rPr>
                        <a:t>3</a:t>
                      </a:r>
                    </a:p>
                  </a:txBody>
                  <a:tcPr marL="5977" marR="5977" marT="5977"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r>
              <a:tr h="158326">
                <a:tc>
                  <a:txBody>
                    <a:bodyPr/>
                    <a:lstStyle/>
                    <a:p>
                      <a:pPr algn="l" fontAlgn="b"/>
                      <a:r>
                        <a:rPr lang="es-MX" sz="1100" b="0" i="0" u="none" strike="noStrike" dirty="0">
                          <a:solidFill>
                            <a:srgbClr val="F2F2F2"/>
                          </a:solidFill>
                          <a:effectLst/>
                          <a:latin typeface="Calibri"/>
                        </a:rPr>
                        <a:t>2008-2013</a:t>
                      </a:r>
                    </a:p>
                  </a:txBody>
                  <a:tcPr marL="5977" marR="5977" marT="5977"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l" fontAlgn="b"/>
                      <a:r>
                        <a:rPr lang="es-MX" sz="1100" b="0" i="0" u="none" strike="noStrike">
                          <a:solidFill>
                            <a:srgbClr val="F2F2F2"/>
                          </a:solidFill>
                          <a:effectLst/>
                          <a:latin typeface="Calibri"/>
                        </a:rPr>
                        <a:t>Economía mexicana. Nueva época</a:t>
                      </a:r>
                    </a:p>
                  </a:txBody>
                  <a:tcPr marL="5977" marR="5977" marT="5977"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100" b="0" i="0" u="none" strike="noStrike" dirty="0">
                          <a:solidFill>
                            <a:srgbClr val="F2F2F2"/>
                          </a:solidFill>
                          <a:effectLst/>
                          <a:latin typeface="Calibri"/>
                        </a:rPr>
                        <a:t>66</a:t>
                      </a:r>
                    </a:p>
                  </a:txBody>
                  <a:tcPr marL="5977" marR="5977" marT="5977"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100" b="0" i="0" u="none" strike="noStrike">
                          <a:solidFill>
                            <a:srgbClr val="F2F2F2"/>
                          </a:solidFill>
                          <a:effectLst/>
                          <a:latin typeface="Calibri"/>
                        </a:rPr>
                        <a:t>9</a:t>
                      </a:r>
                    </a:p>
                  </a:txBody>
                  <a:tcPr marL="5977" marR="5977" marT="5977"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100" b="0" i="0" u="none" strike="noStrike">
                          <a:solidFill>
                            <a:srgbClr val="F2F2F2"/>
                          </a:solidFill>
                          <a:effectLst/>
                          <a:latin typeface="Calibri"/>
                        </a:rPr>
                        <a:t>2</a:t>
                      </a:r>
                    </a:p>
                  </a:txBody>
                  <a:tcPr marL="5977" marR="5977" marT="5977"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r>
              <a:tr h="158326">
                <a:tc>
                  <a:txBody>
                    <a:bodyPr/>
                    <a:lstStyle/>
                    <a:p>
                      <a:pPr algn="l" fontAlgn="b"/>
                      <a:r>
                        <a:rPr lang="es-MX" sz="1100" b="0" i="0" u="none" strike="noStrike">
                          <a:solidFill>
                            <a:srgbClr val="F2F2F2"/>
                          </a:solidFill>
                          <a:effectLst/>
                          <a:latin typeface="Calibri"/>
                        </a:rPr>
                        <a:t>2010-2013</a:t>
                      </a:r>
                    </a:p>
                  </a:txBody>
                  <a:tcPr marL="5977" marR="5977" marT="5977"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l" fontAlgn="b"/>
                      <a:r>
                        <a:rPr lang="es-MX" sz="1100" b="0" i="0" u="none" strike="noStrike" dirty="0">
                          <a:solidFill>
                            <a:srgbClr val="F2F2F2"/>
                          </a:solidFill>
                          <a:effectLst/>
                          <a:latin typeface="Calibri"/>
                        </a:rPr>
                        <a:t>Economía UNAM</a:t>
                      </a:r>
                    </a:p>
                  </a:txBody>
                  <a:tcPr marL="5977" marR="5977" marT="5977"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100" b="0" i="0" u="none" strike="noStrike" dirty="0">
                          <a:solidFill>
                            <a:srgbClr val="F2F2F2"/>
                          </a:solidFill>
                          <a:effectLst/>
                          <a:latin typeface="Calibri"/>
                        </a:rPr>
                        <a:t>66</a:t>
                      </a:r>
                    </a:p>
                  </a:txBody>
                  <a:tcPr marL="5977" marR="5977" marT="5977"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100" b="0" i="0" u="none" strike="noStrike" dirty="0">
                          <a:solidFill>
                            <a:srgbClr val="F2F2F2"/>
                          </a:solidFill>
                          <a:effectLst/>
                          <a:latin typeface="Calibri"/>
                        </a:rPr>
                        <a:t>7</a:t>
                      </a:r>
                    </a:p>
                  </a:txBody>
                  <a:tcPr marL="5977" marR="5977" marT="5977"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100" b="0" i="0" u="none" strike="noStrike">
                          <a:solidFill>
                            <a:srgbClr val="F2F2F2"/>
                          </a:solidFill>
                          <a:effectLst/>
                          <a:latin typeface="Calibri"/>
                        </a:rPr>
                        <a:t>1</a:t>
                      </a:r>
                    </a:p>
                  </a:txBody>
                  <a:tcPr marL="5977" marR="5977" marT="5977"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r>
              <a:tr h="158326">
                <a:tc>
                  <a:txBody>
                    <a:bodyPr/>
                    <a:lstStyle/>
                    <a:p>
                      <a:pPr algn="l" fontAlgn="b"/>
                      <a:r>
                        <a:rPr lang="es-MX" sz="1100" b="0" i="0" u="none" strike="noStrike">
                          <a:solidFill>
                            <a:srgbClr val="F2F2F2"/>
                          </a:solidFill>
                          <a:effectLst/>
                          <a:latin typeface="Calibri"/>
                        </a:rPr>
                        <a:t>2008-2013</a:t>
                      </a:r>
                    </a:p>
                  </a:txBody>
                  <a:tcPr marL="5977" marR="5977" marT="5977"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l" fontAlgn="b"/>
                      <a:r>
                        <a:rPr lang="es-MX" sz="1100" b="0" i="0" u="none" strike="noStrike" dirty="0">
                          <a:solidFill>
                            <a:srgbClr val="F2F2F2"/>
                          </a:solidFill>
                          <a:effectLst/>
                          <a:latin typeface="Calibri"/>
                        </a:rPr>
                        <a:t>Estudios sociales</a:t>
                      </a:r>
                    </a:p>
                  </a:txBody>
                  <a:tcPr marL="5977" marR="5977" marT="5977"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100" b="0" i="0" u="none" strike="noStrike" dirty="0">
                          <a:solidFill>
                            <a:srgbClr val="F2F2F2"/>
                          </a:solidFill>
                          <a:effectLst/>
                          <a:latin typeface="Calibri"/>
                        </a:rPr>
                        <a:t>137</a:t>
                      </a:r>
                    </a:p>
                  </a:txBody>
                  <a:tcPr marL="5977" marR="5977" marT="5977"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100" b="0" i="0" u="none" strike="noStrike" dirty="0">
                          <a:solidFill>
                            <a:srgbClr val="F2F2F2"/>
                          </a:solidFill>
                          <a:effectLst/>
                          <a:latin typeface="Calibri"/>
                        </a:rPr>
                        <a:t>6</a:t>
                      </a:r>
                    </a:p>
                  </a:txBody>
                  <a:tcPr marL="5977" marR="5977" marT="5977"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100" b="0" i="0" u="none" strike="noStrike">
                          <a:solidFill>
                            <a:srgbClr val="F2F2F2"/>
                          </a:solidFill>
                          <a:effectLst/>
                          <a:latin typeface="Calibri"/>
                        </a:rPr>
                        <a:t>0</a:t>
                      </a:r>
                    </a:p>
                  </a:txBody>
                  <a:tcPr marL="5977" marR="5977" marT="5977"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r>
              <a:tr h="158326">
                <a:tc>
                  <a:txBody>
                    <a:bodyPr/>
                    <a:lstStyle/>
                    <a:p>
                      <a:pPr algn="l" fontAlgn="b"/>
                      <a:r>
                        <a:rPr lang="es-MX" sz="1100" b="0" i="0" u="none" strike="noStrike">
                          <a:solidFill>
                            <a:srgbClr val="F2F2F2"/>
                          </a:solidFill>
                          <a:effectLst/>
                          <a:latin typeface="Calibri"/>
                        </a:rPr>
                        <a:t>2012-2013</a:t>
                      </a:r>
                    </a:p>
                  </a:txBody>
                  <a:tcPr marL="5977" marR="5977" marT="5977"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l" fontAlgn="b"/>
                      <a:r>
                        <a:rPr lang="es-MX" sz="1100" b="0" i="0" u="none" strike="noStrike" dirty="0">
                          <a:solidFill>
                            <a:srgbClr val="F2F2F2"/>
                          </a:solidFill>
                          <a:effectLst/>
                          <a:latin typeface="Calibri"/>
                        </a:rPr>
                        <a:t>Boletín mexicano de derecho comparado</a:t>
                      </a:r>
                    </a:p>
                  </a:txBody>
                  <a:tcPr marL="5977" marR="5977" marT="5977"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100" b="0" i="0" u="none" strike="noStrike" dirty="0">
                          <a:solidFill>
                            <a:srgbClr val="F2F2F2"/>
                          </a:solidFill>
                          <a:effectLst/>
                          <a:latin typeface="Calibri"/>
                        </a:rPr>
                        <a:t>57</a:t>
                      </a:r>
                    </a:p>
                  </a:txBody>
                  <a:tcPr marL="5977" marR="5977" marT="5977"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100" b="0" i="0" u="none" strike="noStrike" dirty="0">
                          <a:solidFill>
                            <a:srgbClr val="F2F2F2"/>
                          </a:solidFill>
                          <a:effectLst/>
                          <a:latin typeface="Calibri"/>
                        </a:rPr>
                        <a:t>5</a:t>
                      </a:r>
                    </a:p>
                  </a:txBody>
                  <a:tcPr marL="5977" marR="5977" marT="5977"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100" b="0" i="0" u="none" strike="noStrike">
                          <a:solidFill>
                            <a:srgbClr val="F2F2F2"/>
                          </a:solidFill>
                          <a:effectLst/>
                          <a:latin typeface="Calibri"/>
                        </a:rPr>
                        <a:t>2</a:t>
                      </a:r>
                    </a:p>
                  </a:txBody>
                  <a:tcPr marL="5977" marR="5977" marT="5977"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r>
              <a:tr h="158326">
                <a:tc>
                  <a:txBody>
                    <a:bodyPr/>
                    <a:lstStyle/>
                    <a:p>
                      <a:pPr algn="l" fontAlgn="b"/>
                      <a:r>
                        <a:rPr lang="es-MX" sz="1100" b="0" i="0" u="none" strike="noStrike">
                          <a:solidFill>
                            <a:srgbClr val="F2F2F2"/>
                          </a:solidFill>
                          <a:effectLst/>
                          <a:latin typeface="Calibri"/>
                        </a:rPr>
                        <a:t>2008-2013</a:t>
                      </a:r>
                    </a:p>
                  </a:txBody>
                  <a:tcPr marL="5977" marR="5977" marT="5977"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l" fontAlgn="b"/>
                      <a:r>
                        <a:rPr lang="es-MX" sz="1100" b="0" i="0" u="none" strike="noStrike" dirty="0">
                          <a:solidFill>
                            <a:srgbClr val="F2F2F2"/>
                          </a:solidFill>
                          <a:effectLst/>
                          <a:latin typeface="Calibri"/>
                        </a:rPr>
                        <a:t>En-claves del pensamiento</a:t>
                      </a:r>
                    </a:p>
                  </a:txBody>
                  <a:tcPr marL="5977" marR="5977" marT="5977"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100" b="0" i="0" u="none" strike="noStrike">
                          <a:solidFill>
                            <a:srgbClr val="F2F2F2"/>
                          </a:solidFill>
                          <a:effectLst/>
                          <a:latin typeface="Calibri"/>
                        </a:rPr>
                        <a:t>105</a:t>
                      </a:r>
                    </a:p>
                  </a:txBody>
                  <a:tcPr marL="5977" marR="5977" marT="5977"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100" b="0" i="0" u="none" strike="noStrike" dirty="0">
                          <a:solidFill>
                            <a:srgbClr val="F2F2F2"/>
                          </a:solidFill>
                          <a:effectLst/>
                          <a:latin typeface="Calibri"/>
                        </a:rPr>
                        <a:t>5</a:t>
                      </a:r>
                    </a:p>
                  </a:txBody>
                  <a:tcPr marL="5977" marR="5977" marT="5977"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100" b="0" i="0" u="none" strike="noStrike">
                          <a:solidFill>
                            <a:srgbClr val="F2F2F2"/>
                          </a:solidFill>
                          <a:effectLst/>
                          <a:latin typeface="Calibri"/>
                        </a:rPr>
                        <a:t>4</a:t>
                      </a:r>
                    </a:p>
                  </a:txBody>
                  <a:tcPr marL="5977" marR="5977" marT="5977"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r>
              <a:tr h="158326">
                <a:tc>
                  <a:txBody>
                    <a:bodyPr/>
                    <a:lstStyle/>
                    <a:p>
                      <a:pPr algn="l" fontAlgn="b"/>
                      <a:r>
                        <a:rPr lang="es-MX" sz="1100" b="0" i="0" u="none" strike="noStrike">
                          <a:solidFill>
                            <a:srgbClr val="F2F2F2"/>
                          </a:solidFill>
                          <a:effectLst/>
                          <a:latin typeface="Calibri"/>
                        </a:rPr>
                        <a:t>2009-2013</a:t>
                      </a:r>
                    </a:p>
                  </a:txBody>
                  <a:tcPr marL="5977" marR="5977" marT="5977"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l" fontAlgn="b"/>
                      <a:r>
                        <a:rPr lang="es-MX" sz="1100" b="0" i="0" u="none" strike="noStrike">
                          <a:solidFill>
                            <a:srgbClr val="F2F2F2"/>
                          </a:solidFill>
                          <a:effectLst/>
                          <a:latin typeface="Calibri"/>
                        </a:rPr>
                        <a:t>Nueva antropología</a:t>
                      </a:r>
                    </a:p>
                  </a:txBody>
                  <a:tcPr marL="5977" marR="5977" marT="5977"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100" b="0" i="0" u="none" strike="noStrike" dirty="0">
                          <a:solidFill>
                            <a:srgbClr val="F2F2F2"/>
                          </a:solidFill>
                          <a:effectLst/>
                          <a:latin typeface="Calibri"/>
                        </a:rPr>
                        <a:t>66</a:t>
                      </a:r>
                    </a:p>
                  </a:txBody>
                  <a:tcPr marL="5977" marR="5977" marT="5977"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100" b="0" i="0" u="none" strike="noStrike" dirty="0">
                          <a:solidFill>
                            <a:srgbClr val="F2F2F2"/>
                          </a:solidFill>
                          <a:effectLst/>
                          <a:latin typeface="Calibri"/>
                        </a:rPr>
                        <a:t>5</a:t>
                      </a:r>
                    </a:p>
                  </a:txBody>
                  <a:tcPr marL="5977" marR="5977" marT="5977"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100" b="0" i="0" u="none" strike="noStrike">
                          <a:solidFill>
                            <a:srgbClr val="F2F2F2"/>
                          </a:solidFill>
                          <a:effectLst/>
                          <a:latin typeface="Calibri"/>
                        </a:rPr>
                        <a:t>2</a:t>
                      </a:r>
                    </a:p>
                  </a:txBody>
                  <a:tcPr marL="5977" marR="5977" marT="5977"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r>
              <a:tr h="158326">
                <a:tc>
                  <a:txBody>
                    <a:bodyPr/>
                    <a:lstStyle/>
                    <a:p>
                      <a:pPr algn="l" fontAlgn="b"/>
                      <a:r>
                        <a:rPr lang="es-MX" sz="1100" b="0" i="0" u="none" strike="noStrike">
                          <a:solidFill>
                            <a:srgbClr val="F2F2F2"/>
                          </a:solidFill>
                          <a:effectLst/>
                          <a:latin typeface="Calibri"/>
                        </a:rPr>
                        <a:t>2009-2013</a:t>
                      </a:r>
                    </a:p>
                  </a:txBody>
                  <a:tcPr marL="5977" marR="5977" marT="5977"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l" fontAlgn="b"/>
                      <a:r>
                        <a:rPr lang="es-MX" sz="1100" b="0" i="0" u="none" strike="noStrike">
                          <a:solidFill>
                            <a:srgbClr val="F2F2F2"/>
                          </a:solidFill>
                          <a:effectLst/>
                          <a:latin typeface="Calibri"/>
                        </a:rPr>
                        <a:t>Culturales</a:t>
                      </a:r>
                    </a:p>
                  </a:txBody>
                  <a:tcPr marL="5977" marR="5977" marT="5977"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100" b="0" i="0" u="none" strike="noStrike" dirty="0">
                          <a:solidFill>
                            <a:srgbClr val="F2F2F2"/>
                          </a:solidFill>
                          <a:effectLst/>
                          <a:latin typeface="Calibri"/>
                        </a:rPr>
                        <a:t>59</a:t>
                      </a:r>
                    </a:p>
                  </a:txBody>
                  <a:tcPr marL="5977" marR="5977" marT="5977"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100" b="0" i="0" u="none" strike="noStrike" dirty="0">
                          <a:solidFill>
                            <a:srgbClr val="F2F2F2"/>
                          </a:solidFill>
                          <a:effectLst/>
                          <a:latin typeface="Calibri"/>
                        </a:rPr>
                        <a:t>4</a:t>
                      </a:r>
                    </a:p>
                  </a:txBody>
                  <a:tcPr marL="5977" marR="5977" marT="5977"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100" b="0" i="0" u="none" strike="noStrike">
                          <a:solidFill>
                            <a:srgbClr val="F2F2F2"/>
                          </a:solidFill>
                          <a:effectLst/>
                          <a:latin typeface="Calibri"/>
                        </a:rPr>
                        <a:t>0</a:t>
                      </a:r>
                    </a:p>
                  </a:txBody>
                  <a:tcPr marL="5977" marR="5977" marT="5977"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r>
              <a:tr h="158326">
                <a:tc>
                  <a:txBody>
                    <a:bodyPr/>
                    <a:lstStyle/>
                    <a:p>
                      <a:pPr algn="l" fontAlgn="b"/>
                      <a:r>
                        <a:rPr lang="es-MX" sz="1100" b="0" i="0" u="none" strike="noStrike">
                          <a:solidFill>
                            <a:srgbClr val="F2F2F2"/>
                          </a:solidFill>
                          <a:effectLst/>
                          <a:latin typeface="Calibri"/>
                        </a:rPr>
                        <a:t>2009-2013</a:t>
                      </a:r>
                    </a:p>
                  </a:txBody>
                  <a:tcPr marL="5977" marR="5977" marT="5977"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l" fontAlgn="b"/>
                      <a:r>
                        <a:rPr lang="es-MX" sz="1100" b="0" i="0" u="none" strike="noStrike">
                          <a:solidFill>
                            <a:srgbClr val="F2F2F2"/>
                          </a:solidFill>
                          <a:effectLst/>
                          <a:latin typeface="Calibri"/>
                        </a:rPr>
                        <a:t>Economía: teoría y práctica</a:t>
                      </a:r>
                    </a:p>
                  </a:txBody>
                  <a:tcPr marL="5977" marR="5977" marT="5977"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100" b="0" i="0" u="none" strike="noStrike" dirty="0">
                          <a:solidFill>
                            <a:srgbClr val="F2F2F2"/>
                          </a:solidFill>
                          <a:effectLst/>
                          <a:latin typeface="Calibri"/>
                        </a:rPr>
                        <a:t>52</a:t>
                      </a:r>
                    </a:p>
                  </a:txBody>
                  <a:tcPr marL="5977" marR="5977" marT="5977"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100" b="0" i="0" u="none" strike="noStrike" dirty="0">
                          <a:solidFill>
                            <a:srgbClr val="F2F2F2"/>
                          </a:solidFill>
                          <a:effectLst/>
                          <a:latin typeface="Calibri"/>
                        </a:rPr>
                        <a:t>4</a:t>
                      </a:r>
                    </a:p>
                  </a:txBody>
                  <a:tcPr marL="5977" marR="5977" marT="5977"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100" b="0" i="0" u="none" strike="noStrike" dirty="0">
                          <a:solidFill>
                            <a:srgbClr val="F2F2F2"/>
                          </a:solidFill>
                          <a:effectLst/>
                          <a:latin typeface="Calibri"/>
                        </a:rPr>
                        <a:t>2</a:t>
                      </a:r>
                    </a:p>
                  </a:txBody>
                  <a:tcPr marL="5977" marR="5977" marT="5977"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r>
              <a:tr h="158326">
                <a:tc>
                  <a:txBody>
                    <a:bodyPr/>
                    <a:lstStyle/>
                    <a:p>
                      <a:pPr algn="l" fontAlgn="b"/>
                      <a:r>
                        <a:rPr lang="es-MX" sz="1100" b="0" i="0" u="none" strike="noStrike">
                          <a:solidFill>
                            <a:srgbClr val="F2F2F2"/>
                          </a:solidFill>
                          <a:effectLst/>
                          <a:latin typeface="Calibri"/>
                        </a:rPr>
                        <a:t>2012-2013</a:t>
                      </a:r>
                    </a:p>
                  </a:txBody>
                  <a:tcPr marL="5977" marR="5977" marT="5977"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l" fontAlgn="b"/>
                      <a:r>
                        <a:rPr lang="es-MX" sz="1100" b="0" i="0" u="none" strike="noStrike">
                          <a:solidFill>
                            <a:srgbClr val="F2F2F2"/>
                          </a:solidFill>
                          <a:effectLst/>
                          <a:latin typeface="Calibri"/>
                        </a:rPr>
                        <a:t>Cultura y representaciones sociales</a:t>
                      </a:r>
                    </a:p>
                  </a:txBody>
                  <a:tcPr marL="5977" marR="5977" marT="5977"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100" b="0" i="0" u="none" strike="noStrike">
                          <a:solidFill>
                            <a:srgbClr val="F2F2F2"/>
                          </a:solidFill>
                          <a:effectLst/>
                          <a:latin typeface="Calibri"/>
                        </a:rPr>
                        <a:t>24</a:t>
                      </a:r>
                    </a:p>
                  </a:txBody>
                  <a:tcPr marL="5977" marR="5977" marT="5977"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100" b="0" i="0" u="none" strike="noStrike" dirty="0">
                          <a:solidFill>
                            <a:srgbClr val="F2F2F2"/>
                          </a:solidFill>
                          <a:effectLst/>
                          <a:latin typeface="Calibri"/>
                        </a:rPr>
                        <a:t>2</a:t>
                      </a:r>
                    </a:p>
                  </a:txBody>
                  <a:tcPr marL="5977" marR="5977" marT="5977"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100" b="0" i="0" u="none" strike="noStrike" dirty="0">
                          <a:solidFill>
                            <a:srgbClr val="F2F2F2"/>
                          </a:solidFill>
                          <a:effectLst/>
                          <a:latin typeface="Calibri"/>
                        </a:rPr>
                        <a:t>2</a:t>
                      </a:r>
                    </a:p>
                  </a:txBody>
                  <a:tcPr marL="5977" marR="5977" marT="5977"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r>
              <a:tr h="158326">
                <a:tc>
                  <a:txBody>
                    <a:bodyPr/>
                    <a:lstStyle/>
                    <a:p>
                      <a:pPr algn="l" fontAlgn="b"/>
                      <a:r>
                        <a:rPr lang="es-MX" sz="1100" b="0" i="0" u="none" strike="noStrike">
                          <a:solidFill>
                            <a:srgbClr val="F2F2F2"/>
                          </a:solidFill>
                          <a:effectLst/>
                          <a:latin typeface="Calibri"/>
                        </a:rPr>
                        <a:t>2011-2013</a:t>
                      </a:r>
                    </a:p>
                  </a:txBody>
                  <a:tcPr marL="5977" marR="5977" marT="5977"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l" fontAlgn="b"/>
                      <a:r>
                        <a:rPr lang="es-MX" sz="1100" b="0" i="0" u="none" strike="noStrike">
                          <a:solidFill>
                            <a:srgbClr val="F2F2F2"/>
                          </a:solidFill>
                          <a:effectLst/>
                          <a:latin typeface="Calibri"/>
                        </a:rPr>
                        <a:t>Economía, sociedad y territorio</a:t>
                      </a:r>
                    </a:p>
                  </a:txBody>
                  <a:tcPr marL="5977" marR="5977" marT="5977"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100" b="0" i="0" u="none" strike="noStrike">
                          <a:solidFill>
                            <a:srgbClr val="F2F2F2"/>
                          </a:solidFill>
                          <a:effectLst/>
                          <a:latin typeface="Calibri"/>
                        </a:rPr>
                        <a:t>72</a:t>
                      </a:r>
                    </a:p>
                  </a:txBody>
                  <a:tcPr marL="5977" marR="5977" marT="5977"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100" b="0" i="0" u="none" strike="noStrike" dirty="0">
                          <a:solidFill>
                            <a:srgbClr val="F2F2F2"/>
                          </a:solidFill>
                          <a:effectLst/>
                          <a:latin typeface="Calibri"/>
                        </a:rPr>
                        <a:t>2</a:t>
                      </a:r>
                    </a:p>
                  </a:txBody>
                  <a:tcPr marL="5977" marR="5977" marT="5977"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100" b="0" i="0" u="none" strike="noStrike" dirty="0">
                          <a:solidFill>
                            <a:srgbClr val="F2F2F2"/>
                          </a:solidFill>
                          <a:effectLst/>
                          <a:latin typeface="Calibri"/>
                        </a:rPr>
                        <a:t>0</a:t>
                      </a:r>
                    </a:p>
                  </a:txBody>
                  <a:tcPr marL="5977" marR="5977" marT="5977"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r>
              <a:tr h="158326">
                <a:tc>
                  <a:txBody>
                    <a:bodyPr/>
                    <a:lstStyle/>
                    <a:p>
                      <a:pPr algn="l" fontAlgn="b"/>
                      <a:r>
                        <a:rPr lang="es-MX" sz="1100" b="0" i="0" u="none" strike="noStrike">
                          <a:solidFill>
                            <a:srgbClr val="F2F2F2"/>
                          </a:solidFill>
                          <a:effectLst/>
                          <a:latin typeface="Calibri"/>
                        </a:rPr>
                        <a:t>2009-2013</a:t>
                      </a:r>
                    </a:p>
                  </a:txBody>
                  <a:tcPr marL="5977" marR="5977" marT="5977"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l" fontAlgn="b"/>
                      <a:r>
                        <a:rPr lang="es-MX" sz="1100" b="0" i="0" u="none" strike="noStrike">
                          <a:solidFill>
                            <a:srgbClr val="F2F2F2"/>
                          </a:solidFill>
                          <a:effectLst/>
                          <a:latin typeface="Calibri"/>
                        </a:rPr>
                        <a:t>LiminaR</a:t>
                      </a:r>
                    </a:p>
                  </a:txBody>
                  <a:tcPr marL="5977" marR="5977" marT="5977"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100" b="0" i="0" u="none" strike="noStrike">
                          <a:solidFill>
                            <a:srgbClr val="F2F2F2"/>
                          </a:solidFill>
                          <a:effectLst/>
                          <a:latin typeface="Calibri"/>
                        </a:rPr>
                        <a:t>100</a:t>
                      </a:r>
                    </a:p>
                  </a:txBody>
                  <a:tcPr marL="5977" marR="5977" marT="5977"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100" b="0" i="0" u="none" strike="noStrike" dirty="0">
                          <a:solidFill>
                            <a:srgbClr val="F2F2F2"/>
                          </a:solidFill>
                          <a:effectLst/>
                          <a:latin typeface="Calibri"/>
                        </a:rPr>
                        <a:t>2</a:t>
                      </a:r>
                    </a:p>
                  </a:txBody>
                  <a:tcPr marL="5977" marR="5977" marT="5977"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100" b="0" i="0" u="none" strike="noStrike" dirty="0">
                          <a:solidFill>
                            <a:srgbClr val="F2F2F2"/>
                          </a:solidFill>
                          <a:effectLst/>
                          <a:latin typeface="Calibri"/>
                        </a:rPr>
                        <a:t>2</a:t>
                      </a:r>
                    </a:p>
                  </a:txBody>
                  <a:tcPr marL="5977" marR="5977" marT="5977"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r>
              <a:tr h="158326">
                <a:tc>
                  <a:txBody>
                    <a:bodyPr/>
                    <a:lstStyle/>
                    <a:p>
                      <a:pPr algn="l" fontAlgn="b"/>
                      <a:r>
                        <a:rPr lang="es-MX" sz="1100" b="0" i="0" u="none" strike="noStrike">
                          <a:solidFill>
                            <a:srgbClr val="F2F2F2"/>
                          </a:solidFill>
                          <a:effectLst/>
                          <a:latin typeface="Calibri"/>
                        </a:rPr>
                        <a:t>2008-2013</a:t>
                      </a:r>
                    </a:p>
                  </a:txBody>
                  <a:tcPr marL="5977" marR="5977" marT="5977"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l" fontAlgn="b"/>
                      <a:r>
                        <a:rPr lang="es-MX" sz="1100" b="0" i="0" u="none" strike="noStrike">
                          <a:solidFill>
                            <a:srgbClr val="F2F2F2"/>
                          </a:solidFill>
                          <a:effectLst/>
                          <a:latin typeface="Calibri"/>
                        </a:rPr>
                        <a:t>Argumentos</a:t>
                      </a:r>
                    </a:p>
                  </a:txBody>
                  <a:tcPr marL="5977" marR="5977" marT="5977"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100" b="0" i="0" u="none" strike="noStrike">
                          <a:solidFill>
                            <a:srgbClr val="F2F2F2"/>
                          </a:solidFill>
                          <a:effectLst/>
                          <a:latin typeface="Calibri"/>
                        </a:rPr>
                        <a:t>150</a:t>
                      </a:r>
                    </a:p>
                  </a:txBody>
                  <a:tcPr marL="5977" marR="5977" marT="5977"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100" b="0" i="0" u="none" strike="noStrike">
                          <a:solidFill>
                            <a:srgbClr val="F2F2F2"/>
                          </a:solidFill>
                          <a:effectLst/>
                          <a:latin typeface="Calibri"/>
                        </a:rPr>
                        <a:t>1</a:t>
                      </a:r>
                    </a:p>
                  </a:txBody>
                  <a:tcPr marL="5977" marR="5977" marT="5977"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100" b="0" i="0" u="none" strike="noStrike" dirty="0">
                          <a:solidFill>
                            <a:srgbClr val="F2F2F2"/>
                          </a:solidFill>
                          <a:effectLst/>
                          <a:latin typeface="Calibri"/>
                        </a:rPr>
                        <a:t>0</a:t>
                      </a:r>
                    </a:p>
                  </a:txBody>
                  <a:tcPr marL="5977" marR="5977" marT="5977"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r>
              <a:tr h="158326">
                <a:tc>
                  <a:txBody>
                    <a:bodyPr/>
                    <a:lstStyle/>
                    <a:p>
                      <a:pPr algn="l" fontAlgn="b"/>
                      <a:r>
                        <a:rPr lang="es-MX" sz="1100" b="0" i="0" u="none" strike="noStrike">
                          <a:solidFill>
                            <a:srgbClr val="F2F2F2"/>
                          </a:solidFill>
                          <a:effectLst/>
                          <a:latin typeface="Calibri"/>
                        </a:rPr>
                        <a:t>2012-2013</a:t>
                      </a:r>
                    </a:p>
                  </a:txBody>
                  <a:tcPr marL="5977" marR="5977" marT="5977"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l" fontAlgn="b"/>
                      <a:r>
                        <a:rPr lang="es-MX" sz="1100" b="0" i="0" u="none" strike="noStrike">
                          <a:solidFill>
                            <a:srgbClr val="F2F2F2"/>
                          </a:solidFill>
                          <a:effectLst/>
                          <a:latin typeface="Calibri"/>
                        </a:rPr>
                        <a:t>Isonomía</a:t>
                      </a:r>
                    </a:p>
                  </a:txBody>
                  <a:tcPr marL="5977" marR="5977" marT="5977"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100" b="0" i="0" u="none" strike="noStrike">
                          <a:solidFill>
                            <a:srgbClr val="F2F2F2"/>
                          </a:solidFill>
                          <a:effectLst/>
                          <a:latin typeface="Calibri"/>
                        </a:rPr>
                        <a:t>26</a:t>
                      </a:r>
                    </a:p>
                  </a:txBody>
                  <a:tcPr marL="5977" marR="5977" marT="5977"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100" b="0" i="0" u="none" strike="noStrike">
                          <a:solidFill>
                            <a:srgbClr val="F2F2F2"/>
                          </a:solidFill>
                          <a:effectLst/>
                          <a:latin typeface="Calibri"/>
                        </a:rPr>
                        <a:t>1</a:t>
                      </a:r>
                    </a:p>
                  </a:txBody>
                  <a:tcPr marL="5977" marR="5977" marT="5977"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100" b="0" i="0" u="none" strike="noStrike" dirty="0">
                          <a:solidFill>
                            <a:srgbClr val="F2F2F2"/>
                          </a:solidFill>
                          <a:effectLst/>
                          <a:latin typeface="Calibri"/>
                        </a:rPr>
                        <a:t>1</a:t>
                      </a:r>
                    </a:p>
                  </a:txBody>
                  <a:tcPr marL="5977" marR="5977" marT="5977"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r>
              <a:tr h="158326">
                <a:tc>
                  <a:txBody>
                    <a:bodyPr/>
                    <a:lstStyle/>
                    <a:p>
                      <a:pPr algn="l" fontAlgn="b"/>
                      <a:r>
                        <a:rPr lang="es-MX" sz="1100" b="0" i="0" u="none" strike="noStrike">
                          <a:solidFill>
                            <a:srgbClr val="F2F2F2"/>
                          </a:solidFill>
                          <a:effectLst/>
                          <a:latin typeface="Calibri"/>
                        </a:rPr>
                        <a:t>2008-2013</a:t>
                      </a:r>
                    </a:p>
                  </a:txBody>
                  <a:tcPr marL="5977" marR="5977" marT="5977"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l" fontAlgn="b"/>
                      <a:r>
                        <a:rPr lang="es-MX" sz="1100" b="0" i="0" u="none" strike="noStrike">
                          <a:solidFill>
                            <a:srgbClr val="F2F2F2"/>
                          </a:solidFill>
                          <a:effectLst/>
                          <a:latin typeface="Calibri"/>
                        </a:rPr>
                        <a:t>Confines de relaciones internacionales y ciencia política</a:t>
                      </a:r>
                    </a:p>
                  </a:txBody>
                  <a:tcPr marL="5977" marR="5977" marT="5977"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100" b="0" i="0" u="none" strike="noStrike">
                          <a:solidFill>
                            <a:srgbClr val="F2F2F2"/>
                          </a:solidFill>
                          <a:effectLst/>
                          <a:latin typeface="Calibri"/>
                        </a:rPr>
                        <a:t>60</a:t>
                      </a:r>
                    </a:p>
                  </a:txBody>
                  <a:tcPr marL="5977" marR="5977" marT="5977"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100" b="0" i="0" u="none" strike="noStrike">
                          <a:solidFill>
                            <a:srgbClr val="F2F2F2"/>
                          </a:solidFill>
                          <a:effectLst/>
                          <a:latin typeface="Calibri"/>
                        </a:rPr>
                        <a:t> </a:t>
                      </a:r>
                    </a:p>
                  </a:txBody>
                  <a:tcPr marL="5977" marR="5977" marT="5977"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100" b="0" i="0" u="none" strike="noStrike" dirty="0">
                          <a:solidFill>
                            <a:srgbClr val="F2F2F2"/>
                          </a:solidFill>
                          <a:effectLst/>
                          <a:latin typeface="Calibri"/>
                        </a:rPr>
                        <a:t> </a:t>
                      </a:r>
                    </a:p>
                  </a:txBody>
                  <a:tcPr marL="5977" marR="5977" marT="5977"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r>
              <a:tr h="158326">
                <a:tc>
                  <a:txBody>
                    <a:bodyPr/>
                    <a:lstStyle/>
                    <a:p>
                      <a:pPr algn="l" fontAlgn="b"/>
                      <a:r>
                        <a:rPr lang="es-MX" sz="1100" b="0" i="0" u="none" strike="noStrike">
                          <a:solidFill>
                            <a:srgbClr val="F2F2F2"/>
                          </a:solidFill>
                          <a:effectLst/>
                          <a:latin typeface="Calibri"/>
                        </a:rPr>
                        <a:t>2010-2013</a:t>
                      </a:r>
                    </a:p>
                  </a:txBody>
                  <a:tcPr marL="5977" marR="5977" marT="5977"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l" fontAlgn="b"/>
                      <a:r>
                        <a:rPr lang="es-MX" sz="1100" b="0" i="0" u="none" strike="noStrike">
                          <a:solidFill>
                            <a:srgbClr val="F2F2F2"/>
                          </a:solidFill>
                          <a:effectLst/>
                          <a:latin typeface="Calibri"/>
                        </a:rPr>
                        <a:t>Estudios políticos</a:t>
                      </a:r>
                    </a:p>
                  </a:txBody>
                  <a:tcPr marL="5977" marR="5977" marT="5977"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100" b="0" i="0" u="none" strike="noStrike">
                          <a:solidFill>
                            <a:srgbClr val="F2F2F2"/>
                          </a:solidFill>
                          <a:effectLst/>
                          <a:latin typeface="Calibri"/>
                        </a:rPr>
                        <a:t>95</a:t>
                      </a:r>
                    </a:p>
                  </a:txBody>
                  <a:tcPr marL="5977" marR="5977" marT="5977"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100" b="0" i="0" u="none" strike="noStrike">
                          <a:solidFill>
                            <a:srgbClr val="F2F2F2"/>
                          </a:solidFill>
                          <a:effectLst/>
                          <a:latin typeface="Calibri"/>
                        </a:rPr>
                        <a:t> </a:t>
                      </a:r>
                    </a:p>
                  </a:txBody>
                  <a:tcPr marL="5977" marR="5977" marT="5977"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100" b="0" i="0" u="none" strike="noStrike" dirty="0">
                          <a:solidFill>
                            <a:srgbClr val="F2F2F2"/>
                          </a:solidFill>
                          <a:effectLst/>
                          <a:latin typeface="Calibri"/>
                        </a:rPr>
                        <a:t> </a:t>
                      </a:r>
                    </a:p>
                  </a:txBody>
                  <a:tcPr marL="5977" marR="5977" marT="5977"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r>
              <a:tr h="158326">
                <a:tc>
                  <a:txBody>
                    <a:bodyPr/>
                    <a:lstStyle/>
                    <a:p>
                      <a:pPr algn="l" fontAlgn="b"/>
                      <a:r>
                        <a:rPr lang="es-MX" sz="1100" b="0" i="0" u="none" strike="noStrike">
                          <a:solidFill>
                            <a:srgbClr val="F2F2F2"/>
                          </a:solidFill>
                          <a:effectLst/>
                          <a:latin typeface="Calibri"/>
                        </a:rPr>
                        <a:t>2011-2013</a:t>
                      </a:r>
                    </a:p>
                  </a:txBody>
                  <a:tcPr marL="5977" marR="5977" marT="5977"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l" fontAlgn="b"/>
                      <a:r>
                        <a:rPr lang="es-MX" sz="1100" b="0" i="0" u="none" strike="noStrike">
                          <a:solidFill>
                            <a:srgbClr val="F2F2F2"/>
                          </a:solidFill>
                          <a:effectLst/>
                          <a:latin typeface="Calibri"/>
                        </a:rPr>
                        <a:t>Polis</a:t>
                      </a:r>
                    </a:p>
                  </a:txBody>
                  <a:tcPr marL="5977" marR="5977" marT="5977"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100" b="0" i="0" u="none" strike="noStrike">
                          <a:solidFill>
                            <a:srgbClr val="F2F2F2"/>
                          </a:solidFill>
                          <a:effectLst/>
                          <a:latin typeface="Calibri"/>
                        </a:rPr>
                        <a:t>35</a:t>
                      </a:r>
                    </a:p>
                  </a:txBody>
                  <a:tcPr marL="5977" marR="5977" marT="5977"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100" b="0" i="0" u="none" strike="noStrike">
                          <a:solidFill>
                            <a:srgbClr val="F2F2F2"/>
                          </a:solidFill>
                          <a:effectLst/>
                          <a:latin typeface="Calibri"/>
                        </a:rPr>
                        <a:t> </a:t>
                      </a:r>
                    </a:p>
                  </a:txBody>
                  <a:tcPr marL="5977" marR="5977" marT="5977"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100" b="0" i="0" u="none" strike="noStrike" dirty="0">
                          <a:solidFill>
                            <a:srgbClr val="F2F2F2"/>
                          </a:solidFill>
                          <a:effectLst/>
                          <a:latin typeface="Calibri"/>
                        </a:rPr>
                        <a:t> </a:t>
                      </a:r>
                    </a:p>
                  </a:txBody>
                  <a:tcPr marL="5977" marR="5977" marT="5977"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r>
              <a:tr h="158326">
                <a:tc>
                  <a:txBody>
                    <a:bodyPr/>
                    <a:lstStyle/>
                    <a:p>
                      <a:pPr algn="l" fontAlgn="b"/>
                      <a:r>
                        <a:rPr lang="es-MX" sz="1100" b="0" i="0" u="none" strike="noStrike">
                          <a:solidFill>
                            <a:srgbClr val="F2F2F2"/>
                          </a:solidFill>
                          <a:effectLst/>
                          <a:latin typeface="Calibri"/>
                        </a:rPr>
                        <a:t>2008-2013</a:t>
                      </a:r>
                    </a:p>
                  </a:txBody>
                  <a:tcPr marL="5977" marR="5977" marT="5977"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l" fontAlgn="b"/>
                      <a:r>
                        <a:rPr lang="es-MX" sz="1100" b="0" i="0" u="none" strike="noStrike" dirty="0">
                          <a:solidFill>
                            <a:srgbClr val="F2F2F2"/>
                          </a:solidFill>
                          <a:effectLst/>
                          <a:latin typeface="Calibri"/>
                        </a:rPr>
                        <a:t>Sociológica (México)</a:t>
                      </a:r>
                    </a:p>
                  </a:txBody>
                  <a:tcPr marL="5977" marR="5977" marT="5977"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100" b="0" i="0" u="none" strike="noStrike">
                          <a:solidFill>
                            <a:srgbClr val="F2F2F2"/>
                          </a:solidFill>
                          <a:effectLst/>
                          <a:latin typeface="Calibri"/>
                        </a:rPr>
                        <a:t>94</a:t>
                      </a:r>
                    </a:p>
                  </a:txBody>
                  <a:tcPr marL="5977" marR="5977" marT="5977"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100" b="0" i="0" u="none" strike="noStrike">
                          <a:solidFill>
                            <a:srgbClr val="F2F2F2"/>
                          </a:solidFill>
                          <a:effectLst/>
                          <a:latin typeface="Calibri"/>
                        </a:rPr>
                        <a:t> </a:t>
                      </a:r>
                    </a:p>
                  </a:txBody>
                  <a:tcPr marL="5977" marR="5977" marT="5977"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100" b="0" i="0" u="none" strike="noStrike" dirty="0">
                          <a:solidFill>
                            <a:srgbClr val="F2F2F2"/>
                          </a:solidFill>
                          <a:effectLst/>
                          <a:latin typeface="Calibri"/>
                        </a:rPr>
                        <a:t> </a:t>
                      </a:r>
                    </a:p>
                  </a:txBody>
                  <a:tcPr marL="5977" marR="5977" marT="5977"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r>
            </a:tbl>
          </a:graphicData>
        </a:graphic>
      </p:graphicFrame>
    </p:spTree>
    <p:extLst>
      <p:ext uri="{BB962C8B-B14F-4D97-AF65-F5344CB8AC3E}">
        <p14:creationId xmlns:p14="http://schemas.microsoft.com/office/powerpoint/2010/main" xmlns="" val="201287959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0" y="0"/>
            <a:ext cx="12192000" cy="6858000"/>
          </a:xfrm>
          <a:prstGeom prst="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aphicFrame>
        <p:nvGraphicFramePr>
          <p:cNvPr id="3" name="1 Gráfico"/>
          <p:cNvGraphicFramePr>
            <a:graphicFrameLocks/>
          </p:cNvGraphicFramePr>
          <p:nvPr>
            <p:extLst>
              <p:ext uri="{D42A27DB-BD31-4B8C-83A1-F6EECF244321}">
                <p14:modId xmlns:p14="http://schemas.microsoft.com/office/powerpoint/2010/main" xmlns="" val="1879048582"/>
              </p:ext>
            </p:extLst>
          </p:nvPr>
        </p:nvGraphicFramePr>
        <p:xfrm>
          <a:off x="1525909" y="321349"/>
          <a:ext cx="9719845" cy="491939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4 Tabla"/>
          <p:cNvGraphicFramePr>
            <a:graphicFrameLocks noGrp="1"/>
          </p:cNvGraphicFramePr>
          <p:nvPr>
            <p:extLst>
              <p:ext uri="{D42A27DB-BD31-4B8C-83A1-F6EECF244321}">
                <p14:modId xmlns:p14="http://schemas.microsoft.com/office/powerpoint/2010/main" xmlns="" val="201284793"/>
              </p:ext>
            </p:extLst>
          </p:nvPr>
        </p:nvGraphicFramePr>
        <p:xfrm>
          <a:off x="2333768" y="4826788"/>
          <a:ext cx="7795594" cy="1800199"/>
        </p:xfrm>
        <a:graphic>
          <a:graphicData uri="http://schemas.openxmlformats.org/drawingml/2006/table">
            <a:tbl>
              <a:tblPr/>
              <a:tblGrid>
                <a:gridCol w="908224"/>
                <a:gridCol w="5403936"/>
                <a:gridCol w="1059596"/>
                <a:gridCol w="423838"/>
              </a:tblGrid>
              <a:tr h="374299">
                <a:tc>
                  <a:txBody>
                    <a:bodyPr/>
                    <a:lstStyle/>
                    <a:p>
                      <a:pPr algn="l" fontAlgn="b"/>
                      <a:r>
                        <a:rPr lang="es-MX" sz="1400" b="1" i="0" u="none" strike="noStrike" dirty="0">
                          <a:solidFill>
                            <a:srgbClr val="F2F2F2"/>
                          </a:solidFill>
                          <a:effectLst/>
                          <a:latin typeface="Calibri"/>
                        </a:rPr>
                        <a:t>Cobertura</a:t>
                      </a:r>
                    </a:p>
                  </a:txBody>
                  <a:tcPr marL="9525" marR="9525" marT="9525" marB="0" anchor="b">
                    <a:lnL>
                      <a:noFill/>
                    </a:lnL>
                    <a:lnR>
                      <a:noFill/>
                    </a:lnR>
                    <a:lnT>
                      <a:noFill/>
                    </a:lnT>
                    <a:lnB w="6350" cap="flat" cmpd="sng" algn="ctr">
                      <a:solidFill>
                        <a:srgbClr val="262626"/>
                      </a:solidFill>
                      <a:prstDash val="solid"/>
                      <a:round/>
                      <a:headEnd type="none" w="med" len="med"/>
                      <a:tailEnd type="none" w="med" len="med"/>
                    </a:lnB>
                    <a:solidFill>
                      <a:srgbClr val="262626"/>
                    </a:solidFill>
                  </a:tcPr>
                </a:tc>
                <a:tc>
                  <a:txBody>
                    <a:bodyPr/>
                    <a:lstStyle/>
                    <a:p>
                      <a:pPr algn="ctr" fontAlgn="b"/>
                      <a:r>
                        <a:rPr lang="es-MX" sz="1400" b="1" i="0" u="none" strike="noStrike" dirty="0">
                          <a:solidFill>
                            <a:srgbClr val="F2F2F2"/>
                          </a:solidFill>
                          <a:effectLst/>
                          <a:latin typeface="Calibri"/>
                        </a:rPr>
                        <a:t>Revista</a:t>
                      </a:r>
                    </a:p>
                  </a:txBody>
                  <a:tcPr marL="9525" marR="9525" marT="9525" marB="0" anchor="b">
                    <a:lnL>
                      <a:noFill/>
                    </a:lnL>
                    <a:lnR>
                      <a:noFill/>
                    </a:lnR>
                    <a:lnT>
                      <a:noFill/>
                    </a:lnT>
                    <a:lnB w="6350" cap="flat" cmpd="sng" algn="ctr">
                      <a:solidFill>
                        <a:srgbClr val="262626"/>
                      </a:solidFill>
                      <a:prstDash val="solid"/>
                      <a:round/>
                      <a:headEnd type="none" w="med" len="med"/>
                      <a:tailEnd type="none" w="med" len="med"/>
                    </a:lnB>
                    <a:solidFill>
                      <a:srgbClr val="262626"/>
                    </a:solidFill>
                  </a:tcPr>
                </a:tc>
                <a:tc>
                  <a:txBody>
                    <a:bodyPr/>
                    <a:lstStyle/>
                    <a:p>
                      <a:pPr algn="l" fontAlgn="b"/>
                      <a:r>
                        <a:rPr lang="es-MX" sz="1400" b="1" i="0" u="none" strike="noStrike">
                          <a:solidFill>
                            <a:srgbClr val="F2F2F2"/>
                          </a:solidFill>
                          <a:effectLst/>
                          <a:latin typeface="Calibri"/>
                        </a:rPr>
                        <a:t>Documentos</a:t>
                      </a:r>
                    </a:p>
                  </a:txBody>
                  <a:tcPr marL="9525" marR="9525" marT="9525" marB="0" anchor="b">
                    <a:lnL>
                      <a:noFill/>
                    </a:lnL>
                    <a:lnR>
                      <a:noFill/>
                    </a:lnR>
                    <a:lnT>
                      <a:noFill/>
                    </a:lnT>
                    <a:lnB w="6350" cap="flat" cmpd="sng" algn="ctr">
                      <a:solidFill>
                        <a:srgbClr val="262626"/>
                      </a:solidFill>
                      <a:prstDash val="solid"/>
                      <a:round/>
                      <a:headEnd type="none" w="med" len="med"/>
                      <a:tailEnd type="none" w="med" len="med"/>
                    </a:lnB>
                    <a:solidFill>
                      <a:srgbClr val="262626"/>
                    </a:solidFill>
                  </a:tcPr>
                </a:tc>
                <a:tc>
                  <a:txBody>
                    <a:bodyPr/>
                    <a:lstStyle/>
                    <a:p>
                      <a:pPr algn="l" fontAlgn="b"/>
                      <a:r>
                        <a:rPr lang="es-MX" sz="1400" b="1" i="0" u="none" strike="noStrike">
                          <a:solidFill>
                            <a:srgbClr val="F2F2F2"/>
                          </a:solidFill>
                          <a:effectLst/>
                          <a:latin typeface="Calibri"/>
                        </a:rPr>
                        <a:t>Citas</a:t>
                      </a:r>
                    </a:p>
                  </a:txBody>
                  <a:tcPr marL="9525" marR="9525" marT="9525" marB="0" anchor="b">
                    <a:lnL>
                      <a:noFill/>
                    </a:lnL>
                    <a:lnR>
                      <a:noFill/>
                    </a:lnR>
                    <a:lnT>
                      <a:noFill/>
                    </a:lnT>
                    <a:lnB w="6350" cap="flat" cmpd="sng" algn="ctr">
                      <a:solidFill>
                        <a:srgbClr val="262626"/>
                      </a:solidFill>
                      <a:prstDash val="solid"/>
                      <a:round/>
                      <a:headEnd type="none" w="med" len="med"/>
                      <a:tailEnd type="none" w="med" len="med"/>
                    </a:lnB>
                    <a:solidFill>
                      <a:srgbClr val="262626"/>
                    </a:solidFill>
                  </a:tcPr>
                </a:tc>
              </a:tr>
              <a:tr h="356475">
                <a:tc>
                  <a:txBody>
                    <a:bodyPr/>
                    <a:lstStyle/>
                    <a:p>
                      <a:pPr algn="l" fontAlgn="b"/>
                      <a:r>
                        <a:rPr lang="es-MX" sz="1400" b="0" i="0" u="none" strike="noStrike">
                          <a:solidFill>
                            <a:srgbClr val="F2F2F2"/>
                          </a:solidFill>
                          <a:effectLst/>
                          <a:latin typeface="Calibri"/>
                        </a:rPr>
                        <a:t>2008-2013</a:t>
                      </a:r>
                    </a:p>
                  </a:txBody>
                  <a:tcPr marL="9525" marR="9525" marT="9525"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l" fontAlgn="b"/>
                      <a:r>
                        <a:rPr lang="es-MX" sz="1400" b="0" i="0" u="none" strike="noStrike" dirty="0">
                          <a:solidFill>
                            <a:srgbClr val="F2F2F2"/>
                          </a:solidFill>
                          <a:effectLst/>
                          <a:latin typeface="Calibri"/>
                        </a:rPr>
                        <a:t>Revista Mexicana de Psicología</a:t>
                      </a:r>
                    </a:p>
                  </a:txBody>
                  <a:tcPr marL="9525" marR="9525" marT="9525"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400" b="0" i="0" u="none" strike="noStrike" dirty="0">
                          <a:solidFill>
                            <a:srgbClr val="F2F2F2"/>
                          </a:solidFill>
                          <a:effectLst/>
                          <a:latin typeface="Calibri"/>
                        </a:rPr>
                        <a:t>136</a:t>
                      </a:r>
                    </a:p>
                  </a:txBody>
                  <a:tcPr marL="9525" marR="9525" marT="9525"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400" b="0" i="0" u="none" strike="noStrike" dirty="0">
                          <a:solidFill>
                            <a:srgbClr val="F2F2F2"/>
                          </a:solidFill>
                          <a:effectLst/>
                          <a:latin typeface="Calibri"/>
                        </a:rPr>
                        <a:t>140</a:t>
                      </a:r>
                    </a:p>
                  </a:txBody>
                  <a:tcPr marL="9525" marR="9525" marT="9525"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r>
              <a:tr h="356475">
                <a:tc>
                  <a:txBody>
                    <a:bodyPr/>
                    <a:lstStyle/>
                    <a:p>
                      <a:pPr algn="l" fontAlgn="b"/>
                      <a:r>
                        <a:rPr lang="es-MX" sz="1400" b="0" i="0" u="none" strike="noStrike">
                          <a:solidFill>
                            <a:srgbClr val="F2F2F2"/>
                          </a:solidFill>
                          <a:effectLst/>
                          <a:latin typeface="Calibri"/>
                        </a:rPr>
                        <a:t>2008-2013</a:t>
                      </a:r>
                    </a:p>
                  </a:txBody>
                  <a:tcPr marL="9525" marR="9525" marT="9525"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l" fontAlgn="b"/>
                      <a:r>
                        <a:rPr lang="es-MX" sz="1400" b="0" i="0" u="none" strike="noStrike" dirty="0">
                          <a:solidFill>
                            <a:srgbClr val="F2F2F2"/>
                          </a:solidFill>
                          <a:effectLst/>
                          <a:latin typeface="Calibri"/>
                        </a:rPr>
                        <a:t>Revista latinoamericana de investigación en matemática educativa</a:t>
                      </a:r>
                    </a:p>
                  </a:txBody>
                  <a:tcPr marL="9525" marR="9525" marT="9525"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400" b="0" i="0" u="none" strike="noStrike">
                          <a:solidFill>
                            <a:srgbClr val="F2F2F2"/>
                          </a:solidFill>
                          <a:effectLst/>
                          <a:latin typeface="Calibri"/>
                        </a:rPr>
                        <a:t>91</a:t>
                      </a:r>
                    </a:p>
                  </a:txBody>
                  <a:tcPr marL="9525" marR="9525" marT="9525"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400" b="0" i="0" u="none" strike="noStrike" dirty="0">
                          <a:solidFill>
                            <a:srgbClr val="F2F2F2"/>
                          </a:solidFill>
                          <a:effectLst/>
                          <a:latin typeface="Calibri"/>
                        </a:rPr>
                        <a:t>82</a:t>
                      </a:r>
                    </a:p>
                  </a:txBody>
                  <a:tcPr marL="9525" marR="9525" marT="9525"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r>
              <a:tr h="356475">
                <a:tc>
                  <a:txBody>
                    <a:bodyPr/>
                    <a:lstStyle/>
                    <a:p>
                      <a:pPr algn="l" fontAlgn="b"/>
                      <a:r>
                        <a:rPr lang="es-MX" sz="1400" b="0" i="0" u="none" strike="noStrike">
                          <a:solidFill>
                            <a:srgbClr val="F2F2F2"/>
                          </a:solidFill>
                          <a:effectLst/>
                          <a:latin typeface="Calibri"/>
                        </a:rPr>
                        <a:t>2008-2013</a:t>
                      </a:r>
                    </a:p>
                  </a:txBody>
                  <a:tcPr marL="9525" marR="9525" marT="9525"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l" fontAlgn="b"/>
                      <a:r>
                        <a:rPr lang="es-MX" sz="1400" b="0" i="0" u="none" strike="noStrike" dirty="0">
                          <a:solidFill>
                            <a:srgbClr val="F2F2F2"/>
                          </a:solidFill>
                          <a:effectLst/>
                          <a:latin typeface="Calibri"/>
                        </a:rPr>
                        <a:t>Historia Mexicana</a:t>
                      </a:r>
                    </a:p>
                  </a:txBody>
                  <a:tcPr marL="9525" marR="9525" marT="9525"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400" b="0" i="0" u="none" strike="noStrike" dirty="0">
                          <a:solidFill>
                            <a:srgbClr val="F2F2F2"/>
                          </a:solidFill>
                          <a:effectLst/>
                          <a:latin typeface="Calibri"/>
                        </a:rPr>
                        <a:t>419</a:t>
                      </a:r>
                    </a:p>
                  </a:txBody>
                  <a:tcPr marL="9525" marR="9525" marT="9525"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400" b="0" i="0" u="none" strike="noStrike" dirty="0">
                          <a:solidFill>
                            <a:srgbClr val="F2F2F2"/>
                          </a:solidFill>
                          <a:effectLst/>
                          <a:latin typeface="Calibri"/>
                        </a:rPr>
                        <a:t>28</a:t>
                      </a:r>
                    </a:p>
                  </a:txBody>
                  <a:tcPr marL="9525" marR="9525" marT="9525"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r>
              <a:tr h="356475">
                <a:tc>
                  <a:txBody>
                    <a:bodyPr/>
                    <a:lstStyle/>
                    <a:p>
                      <a:pPr algn="l" fontAlgn="b"/>
                      <a:r>
                        <a:rPr lang="es-MX" sz="1400" b="0" i="0" u="none" strike="noStrike">
                          <a:solidFill>
                            <a:srgbClr val="F2F2F2"/>
                          </a:solidFill>
                          <a:effectLst/>
                          <a:latin typeface="Calibri"/>
                        </a:rPr>
                        <a:t>2008-2013</a:t>
                      </a:r>
                    </a:p>
                  </a:txBody>
                  <a:tcPr marL="9525" marR="9525" marT="9525"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l" fontAlgn="b"/>
                      <a:r>
                        <a:rPr lang="es-MX" sz="1400" b="0" i="0" u="none" strike="noStrike">
                          <a:solidFill>
                            <a:srgbClr val="F2F2F2"/>
                          </a:solidFill>
                          <a:effectLst/>
                          <a:latin typeface="Calibri"/>
                        </a:rPr>
                        <a:t>Crítica-Revista Hispanoamericana de Filosofía</a:t>
                      </a:r>
                    </a:p>
                  </a:txBody>
                  <a:tcPr marL="9525" marR="9525" marT="9525"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400" b="0" i="0" u="none" strike="noStrike">
                          <a:solidFill>
                            <a:srgbClr val="F2F2F2"/>
                          </a:solidFill>
                          <a:effectLst/>
                          <a:latin typeface="Calibri"/>
                        </a:rPr>
                        <a:t>119</a:t>
                      </a:r>
                    </a:p>
                  </a:txBody>
                  <a:tcPr marL="9525" marR="9525" marT="9525"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400" b="0" i="0" u="none" strike="noStrike" dirty="0">
                          <a:solidFill>
                            <a:srgbClr val="F2F2F2"/>
                          </a:solidFill>
                          <a:effectLst/>
                          <a:latin typeface="Calibri"/>
                        </a:rPr>
                        <a:t>16</a:t>
                      </a:r>
                    </a:p>
                  </a:txBody>
                  <a:tcPr marL="9525" marR="9525" marT="9525"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r>
            </a:tbl>
          </a:graphicData>
        </a:graphic>
      </p:graphicFrame>
    </p:spTree>
    <p:extLst>
      <p:ext uri="{BB962C8B-B14F-4D97-AF65-F5344CB8AC3E}">
        <p14:creationId xmlns:p14="http://schemas.microsoft.com/office/powerpoint/2010/main" xmlns="" val="392437255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0" y="0"/>
            <a:ext cx="12192000" cy="6858000"/>
          </a:xfrm>
          <a:prstGeom prst="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aphicFrame>
        <p:nvGraphicFramePr>
          <p:cNvPr id="3" name="1 Gráfico"/>
          <p:cNvGraphicFramePr/>
          <p:nvPr>
            <p:extLst>
              <p:ext uri="{D42A27DB-BD31-4B8C-83A1-F6EECF244321}">
                <p14:modId xmlns:p14="http://schemas.microsoft.com/office/powerpoint/2010/main" xmlns="" val="2024404743"/>
              </p:ext>
            </p:extLst>
          </p:nvPr>
        </p:nvGraphicFramePr>
        <p:xfrm>
          <a:off x="723331" y="332657"/>
          <a:ext cx="10536072" cy="634109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xmlns="" val="198047914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177421" y="0"/>
            <a:ext cx="12192000" cy="6858000"/>
          </a:xfrm>
          <a:prstGeom prst="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aphicFrame>
        <p:nvGraphicFramePr>
          <p:cNvPr id="3" name="3 Tabla"/>
          <p:cNvGraphicFramePr>
            <a:graphicFrameLocks noGrp="1"/>
          </p:cNvGraphicFramePr>
          <p:nvPr>
            <p:extLst>
              <p:ext uri="{D42A27DB-BD31-4B8C-83A1-F6EECF244321}">
                <p14:modId xmlns:p14="http://schemas.microsoft.com/office/powerpoint/2010/main" xmlns="" val="1635956855"/>
              </p:ext>
            </p:extLst>
          </p:nvPr>
        </p:nvGraphicFramePr>
        <p:xfrm>
          <a:off x="586854" y="0"/>
          <a:ext cx="10715767" cy="6890712"/>
        </p:xfrm>
        <a:graphic>
          <a:graphicData uri="http://schemas.openxmlformats.org/drawingml/2006/table">
            <a:tbl>
              <a:tblPr/>
              <a:tblGrid>
                <a:gridCol w="928047"/>
                <a:gridCol w="5789786"/>
                <a:gridCol w="962567"/>
                <a:gridCol w="1793624"/>
                <a:gridCol w="1241743"/>
              </a:tblGrid>
              <a:tr h="189038">
                <a:tc>
                  <a:txBody>
                    <a:bodyPr/>
                    <a:lstStyle/>
                    <a:p>
                      <a:pPr algn="ctr" fontAlgn="b"/>
                      <a:r>
                        <a:rPr lang="es-MX" sz="1600" b="1" i="0" u="none" strike="noStrike" dirty="0">
                          <a:solidFill>
                            <a:srgbClr val="F2F2F2"/>
                          </a:solidFill>
                          <a:effectLst/>
                          <a:latin typeface="Calibri"/>
                        </a:rPr>
                        <a:t>Cobertura</a:t>
                      </a:r>
                    </a:p>
                  </a:txBody>
                  <a:tcPr marL="7676" marR="7676" marT="7676" marB="0" anchor="ctr">
                    <a:lnL>
                      <a:noFill/>
                    </a:lnL>
                    <a:lnR>
                      <a:noFill/>
                    </a:lnR>
                    <a:lnT>
                      <a:noFill/>
                    </a:lnT>
                    <a:lnB w="6350" cap="flat" cmpd="sng" algn="ctr">
                      <a:solidFill>
                        <a:srgbClr val="262626"/>
                      </a:solidFill>
                      <a:prstDash val="solid"/>
                      <a:round/>
                      <a:headEnd type="none" w="med" len="med"/>
                      <a:tailEnd type="none" w="med" len="med"/>
                    </a:lnB>
                    <a:solidFill>
                      <a:srgbClr val="262626"/>
                    </a:solidFill>
                  </a:tcPr>
                </a:tc>
                <a:tc>
                  <a:txBody>
                    <a:bodyPr/>
                    <a:lstStyle/>
                    <a:p>
                      <a:pPr algn="ctr" fontAlgn="b"/>
                      <a:r>
                        <a:rPr lang="es-MX" sz="1600" b="1" i="0" u="none" strike="noStrike" dirty="0">
                          <a:solidFill>
                            <a:srgbClr val="F2F2F2"/>
                          </a:solidFill>
                          <a:effectLst/>
                          <a:latin typeface="Calibri"/>
                        </a:rPr>
                        <a:t>Revista</a:t>
                      </a:r>
                    </a:p>
                  </a:txBody>
                  <a:tcPr marL="7676" marR="7676" marT="7676" marB="0" anchor="ctr">
                    <a:lnL>
                      <a:noFill/>
                    </a:lnL>
                    <a:lnR>
                      <a:noFill/>
                    </a:lnR>
                    <a:lnT>
                      <a:noFill/>
                    </a:lnT>
                    <a:lnB w="6350" cap="flat" cmpd="sng" algn="ctr">
                      <a:solidFill>
                        <a:srgbClr val="262626"/>
                      </a:solidFill>
                      <a:prstDash val="solid"/>
                      <a:round/>
                      <a:headEnd type="none" w="med" len="med"/>
                      <a:tailEnd type="none" w="med" len="med"/>
                    </a:lnB>
                    <a:solidFill>
                      <a:srgbClr val="262626"/>
                    </a:solidFill>
                  </a:tcPr>
                </a:tc>
                <a:tc>
                  <a:txBody>
                    <a:bodyPr/>
                    <a:lstStyle/>
                    <a:p>
                      <a:pPr algn="l" fontAlgn="b"/>
                      <a:r>
                        <a:rPr lang="es-MX" sz="1600" b="1" i="0" u="none" strike="noStrike">
                          <a:solidFill>
                            <a:srgbClr val="F2F2F2"/>
                          </a:solidFill>
                          <a:effectLst/>
                          <a:latin typeface="Calibri"/>
                        </a:rPr>
                        <a:t>Artículos</a:t>
                      </a:r>
                    </a:p>
                  </a:txBody>
                  <a:tcPr marL="7676" marR="7676" marT="7676" marB="0" anchor="ctr">
                    <a:lnL>
                      <a:noFill/>
                    </a:lnL>
                    <a:lnR>
                      <a:noFill/>
                    </a:lnR>
                    <a:lnT>
                      <a:noFill/>
                    </a:lnT>
                    <a:lnB w="6350" cap="flat" cmpd="sng" algn="ctr">
                      <a:solidFill>
                        <a:srgbClr val="262626"/>
                      </a:solidFill>
                      <a:prstDash val="solid"/>
                      <a:round/>
                      <a:headEnd type="none" w="med" len="med"/>
                      <a:tailEnd type="none" w="med" len="med"/>
                    </a:lnB>
                    <a:solidFill>
                      <a:srgbClr val="262626"/>
                    </a:solidFill>
                  </a:tcPr>
                </a:tc>
                <a:tc>
                  <a:txBody>
                    <a:bodyPr/>
                    <a:lstStyle/>
                    <a:p>
                      <a:pPr algn="l" fontAlgn="b"/>
                      <a:r>
                        <a:rPr lang="es-MX" sz="1600" b="1" i="0" u="none" strike="noStrike">
                          <a:solidFill>
                            <a:srgbClr val="F2F2F2"/>
                          </a:solidFill>
                          <a:effectLst/>
                          <a:latin typeface="Calibri"/>
                        </a:rPr>
                        <a:t>Citas recibidas</a:t>
                      </a:r>
                    </a:p>
                  </a:txBody>
                  <a:tcPr marL="7676" marR="7676" marT="7676" marB="0" anchor="ctr">
                    <a:lnL>
                      <a:noFill/>
                    </a:lnL>
                    <a:lnR>
                      <a:noFill/>
                    </a:lnR>
                    <a:lnT>
                      <a:noFill/>
                    </a:lnT>
                    <a:lnB w="6350" cap="flat" cmpd="sng" algn="ctr">
                      <a:solidFill>
                        <a:srgbClr val="262626"/>
                      </a:solidFill>
                      <a:prstDash val="solid"/>
                      <a:round/>
                      <a:headEnd type="none" w="med" len="med"/>
                      <a:tailEnd type="none" w="med" len="med"/>
                    </a:lnB>
                    <a:solidFill>
                      <a:srgbClr val="262626"/>
                    </a:solidFill>
                  </a:tcPr>
                </a:tc>
                <a:tc>
                  <a:txBody>
                    <a:bodyPr/>
                    <a:lstStyle/>
                    <a:p>
                      <a:pPr algn="l" fontAlgn="b"/>
                      <a:r>
                        <a:rPr lang="es-MX" sz="1600" b="1" i="0" u="none" strike="noStrike">
                          <a:solidFill>
                            <a:srgbClr val="F2F2F2"/>
                          </a:solidFill>
                          <a:effectLst/>
                          <a:latin typeface="Calibri"/>
                        </a:rPr>
                        <a:t>Autocitas</a:t>
                      </a:r>
                    </a:p>
                  </a:txBody>
                  <a:tcPr marL="7676" marR="7676" marT="7676" marB="0" anchor="ctr">
                    <a:lnL>
                      <a:noFill/>
                    </a:lnL>
                    <a:lnR>
                      <a:noFill/>
                    </a:lnR>
                    <a:lnT>
                      <a:noFill/>
                    </a:lnT>
                    <a:lnB w="6350" cap="flat" cmpd="sng" algn="ctr">
                      <a:solidFill>
                        <a:srgbClr val="262626"/>
                      </a:solidFill>
                      <a:prstDash val="solid"/>
                      <a:round/>
                      <a:headEnd type="none" w="med" len="med"/>
                      <a:tailEnd type="none" w="med" len="med"/>
                    </a:lnB>
                    <a:solidFill>
                      <a:srgbClr val="262626"/>
                    </a:solidFill>
                  </a:tcPr>
                </a:tc>
              </a:tr>
              <a:tr h="180037">
                <a:tc>
                  <a:txBody>
                    <a:bodyPr/>
                    <a:lstStyle/>
                    <a:p>
                      <a:pPr algn="l" fontAlgn="b"/>
                      <a:r>
                        <a:rPr lang="es-MX" sz="1600" b="0" i="0" u="none" strike="noStrike" dirty="0">
                          <a:solidFill>
                            <a:srgbClr val="F2F2F2"/>
                          </a:solidFill>
                          <a:effectLst/>
                          <a:latin typeface="Calibri"/>
                        </a:rPr>
                        <a:t>2008-2013</a:t>
                      </a:r>
                    </a:p>
                  </a:txBody>
                  <a:tcPr marL="7676" marR="7676" marT="7676" marB="0" anchor="ctr">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l" fontAlgn="b"/>
                      <a:r>
                        <a:rPr lang="es-MX" sz="1600" b="0" i="0" u="none" strike="noStrike" dirty="0">
                          <a:solidFill>
                            <a:srgbClr val="F2F2F2"/>
                          </a:solidFill>
                          <a:effectLst/>
                          <a:latin typeface="Calibri"/>
                        </a:rPr>
                        <a:t>Revista mexicana de investigación educativa</a:t>
                      </a:r>
                    </a:p>
                  </a:txBody>
                  <a:tcPr marL="7676" marR="7676" marT="7676" marB="0" anchor="ctr">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600" b="0" i="0" u="none" strike="noStrike">
                          <a:solidFill>
                            <a:srgbClr val="F2F2F2"/>
                          </a:solidFill>
                          <a:effectLst/>
                          <a:latin typeface="Calibri"/>
                        </a:rPr>
                        <a:t>245</a:t>
                      </a:r>
                    </a:p>
                  </a:txBody>
                  <a:tcPr marL="7676" marR="7676" marT="7676" marB="0" anchor="ctr">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600" b="0" i="0" u="none" strike="noStrike">
                          <a:solidFill>
                            <a:srgbClr val="F2F2F2"/>
                          </a:solidFill>
                          <a:effectLst/>
                          <a:latin typeface="Calibri"/>
                        </a:rPr>
                        <a:t>158</a:t>
                      </a:r>
                    </a:p>
                  </a:txBody>
                  <a:tcPr marL="7676" marR="7676" marT="7676" marB="0" anchor="ctr">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600" b="0" i="0" u="none" strike="noStrike">
                          <a:solidFill>
                            <a:srgbClr val="F2F2F2"/>
                          </a:solidFill>
                          <a:effectLst/>
                          <a:latin typeface="Calibri"/>
                        </a:rPr>
                        <a:t>49</a:t>
                      </a:r>
                    </a:p>
                  </a:txBody>
                  <a:tcPr marL="7676" marR="7676" marT="7676" marB="0" anchor="ctr">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r>
              <a:tr h="180037">
                <a:tc>
                  <a:txBody>
                    <a:bodyPr/>
                    <a:lstStyle/>
                    <a:p>
                      <a:pPr algn="l" fontAlgn="b"/>
                      <a:r>
                        <a:rPr lang="es-MX" sz="1600" b="0" i="0" u="none" strike="noStrike" dirty="0">
                          <a:solidFill>
                            <a:srgbClr val="F2F2F2"/>
                          </a:solidFill>
                          <a:effectLst/>
                          <a:latin typeface="Calibri"/>
                        </a:rPr>
                        <a:t>2008-2013</a:t>
                      </a:r>
                    </a:p>
                  </a:txBody>
                  <a:tcPr marL="7676" marR="7676" marT="7676" marB="0" anchor="ctr">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l" fontAlgn="b"/>
                      <a:r>
                        <a:rPr lang="es-MX" sz="1600" b="0" i="0" u="none" strike="noStrike" dirty="0">
                          <a:solidFill>
                            <a:srgbClr val="F2F2F2"/>
                          </a:solidFill>
                          <a:effectLst/>
                          <a:latin typeface="Calibri"/>
                        </a:rPr>
                        <a:t>Perfiles educativos</a:t>
                      </a:r>
                    </a:p>
                  </a:txBody>
                  <a:tcPr marL="7676" marR="7676" marT="7676" marB="0" anchor="ctr">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600" b="0" i="0" u="none" strike="noStrike">
                          <a:solidFill>
                            <a:srgbClr val="F2F2F2"/>
                          </a:solidFill>
                          <a:effectLst/>
                          <a:latin typeface="Calibri"/>
                        </a:rPr>
                        <a:t>216</a:t>
                      </a:r>
                    </a:p>
                  </a:txBody>
                  <a:tcPr marL="7676" marR="7676" marT="7676" marB="0" anchor="ctr">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600" b="0" i="0" u="none" strike="noStrike">
                          <a:solidFill>
                            <a:srgbClr val="F2F2F2"/>
                          </a:solidFill>
                          <a:effectLst/>
                          <a:latin typeface="Calibri"/>
                        </a:rPr>
                        <a:t>98</a:t>
                      </a:r>
                    </a:p>
                  </a:txBody>
                  <a:tcPr marL="7676" marR="7676" marT="7676" marB="0" anchor="ctr">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600" b="0" i="0" u="none" strike="noStrike">
                          <a:solidFill>
                            <a:srgbClr val="F2F2F2"/>
                          </a:solidFill>
                          <a:effectLst/>
                          <a:latin typeface="Calibri"/>
                        </a:rPr>
                        <a:t>29</a:t>
                      </a:r>
                    </a:p>
                  </a:txBody>
                  <a:tcPr marL="7676" marR="7676" marT="7676" marB="0" anchor="ctr">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r>
              <a:tr h="180037">
                <a:tc>
                  <a:txBody>
                    <a:bodyPr/>
                    <a:lstStyle/>
                    <a:p>
                      <a:pPr algn="l" fontAlgn="b"/>
                      <a:r>
                        <a:rPr lang="es-MX" sz="1600" b="0" i="0" u="none" strike="noStrike" dirty="0">
                          <a:solidFill>
                            <a:srgbClr val="F2F2F2"/>
                          </a:solidFill>
                          <a:effectLst/>
                          <a:latin typeface="Calibri"/>
                        </a:rPr>
                        <a:t>2008-2013</a:t>
                      </a:r>
                    </a:p>
                  </a:txBody>
                  <a:tcPr marL="7676" marR="7676" marT="7676" marB="0" anchor="ctr">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l" fontAlgn="b"/>
                      <a:r>
                        <a:rPr lang="es-MX" sz="1600" b="0" i="0" u="none" strike="noStrike" dirty="0">
                          <a:solidFill>
                            <a:srgbClr val="F2F2F2"/>
                          </a:solidFill>
                          <a:effectLst/>
                          <a:latin typeface="Calibri"/>
                        </a:rPr>
                        <a:t>Revista electrónica de investigación educativa</a:t>
                      </a:r>
                    </a:p>
                  </a:txBody>
                  <a:tcPr marL="7676" marR="7676" marT="7676" marB="0" anchor="ctr">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600" b="0" i="0" u="none" strike="noStrike">
                          <a:solidFill>
                            <a:srgbClr val="F2F2F2"/>
                          </a:solidFill>
                          <a:effectLst/>
                          <a:latin typeface="Calibri"/>
                        </a:rPr>
                        <a:t>150</a:t>
                      </a:r>
                    </a:p>
                  </a:txBody>
                  <a:tcPr marL="7676" marR="7676" marT="7676" marB="0" anchor="ctr">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600" b="0" i="0" u="none" strike="noStrike">
                          <a:solidFill>
                            <a:srgbClr val="F2F2F2"/>
                          </a:solidFill>
                          <a:effectLst/>
                          <a:latin typeface="Calibri"/>
                        </a:rPr>
                        <a:t>89</a:t>
                      </a:r>
                    </a:p>
                  </a:txBody>
                  <a:tcPr marL="7676" marR="7676" marT="7676" marB="0" anchor="ctr">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600" b="0" i="0" u="none" strike="noStrike">
                          <a:solidFill>
                            <a:srgbClr val="F2F2F2"/>
                          </a:solidFill>
                          <a:effectLst/>
                          <a:latin typeface="Calibri"/>
                        </a:rPr>
                        <a:t>12</a:t>
                      </a:r>
                    </a:p>
                  </a:txBody>
                  <a:tcPr marL="7676" marR="7676" marT="7676" marB="0" anchor="ctr">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r>
              <a:tr h="180037">
                <a:tc>
                  <a:txBody>
                    <a:bodyPr/>
                    <a:lstStyle/>
                    <a:p>
                      <a:pPr algn="l" fontAlgn="b"/>
                      <a:r>
                        <a:rPr lang="es-MX" sz="1600" b="0" i="0" u="none" strike="noStrike">
                          <a:solidFill>
                            <a:srgbClr val="F2F2F2"/>
                          </a:solidFill>
                          <a:effectLst/>
                          <a:latin typeface="Calibri"/>
                        </a:rPr>
                        <a:t>2008-2012</a:t>
                      </a:r>
                    </a:p>
                  </a:txBody>
                  <a:tcPr marL="7676" marR="7676" marT="7676" marB="0" anchor="ctr">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l" fontAlgn="b"/>
                      <a:r>
                        <a:rPr lang="es-MX" sz="1600" b="0" i="0" u="none" strike="noStrike" dirty="0">
                          <a:solidFill>
                            <a:srgbClr val="F2F2F2"/>
                          </a:solidFill>
                          <a:effectLst/>
                          <a:latin typeface="Calibri"/>
                        </a:rPr>
                        <a:t>Revista de la educación superior</a:t>
                      </a:r>
                    </a:p>
                  </a:txBody>
                  <a:tcPr marL="7676" marR="7676" marT="7676" marB="0" anchor="ctr">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600" b="0" i="0" u="none" strike="noStrike">
                          <a:solidFill>
                            <a:srgbClr val="F2F2F2"/>
                          </a:solidFill>
                          <a:effectLst/>
                          <a:latin typeface="Calibri"/>
                        </a:rPr>
                        <a:t>127</a:t>
                      </a:r>
                    </a:p>
                  </a:txBody>
                  <a:tcPr marL="7676" marR="7676" marT="7676" marB="0" anchor="ctr">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600" b="0" i="0" u="none" strike="noStrike">
                          <a:solidFill>
                            <a:srgbClr val="F2F2F2"/>
                          </a:solidFill>
                          <a:effectLst/>
                          <a:latin typeface="Calibri"/>
                        </a:rPr>
                        <a:t>59</a:t>
                      </a:r>
                    </a:p>
                  </a:txBody>
                  <a:tcPr marL="7676" marR="7676" marT="7676" marB="0" anchor="ctr">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600" b="0" i="0" u="none" strike="noStrike">
                          <a:solidFill>
                            <a:srgbClr val="F2F2F2"/>
                          </a:solidFill>
                          <a:effectLst/>
                          <a:latin typeface="Calibri"/>
                        </a:rPr>
                        <a:t>9</a:t>
                      </a:r>
                    </a:p>
                  </a:txBody>
                  <a:tcPr marL="7676" marR="7676" marT="7676" marB="0" anchor="ctr">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r>
              <a:tr h="180037">
                <a:tc>
                  <a:txBody>
                    <a:bodyPr/>
                    <a:lstStyle/>
                    <a:p>
                      <a:pPr algn="l" fontAlgn="b"/>
                      <a:r>
                        <a:rPr lang="es-MX" sz="1600" b="0" i="0" u="none" strike="noStrike">
                          <a:solidFill>
                            <a:srgbClr val="F2F2F2"/>
                          </a:solidFill>
                          <a:effectLst/>
                          <a:latin typeface="Calibri"/>
                        </a:rPr>
                        <a:t>2008-2012</a:t>
                      </a:r>
                    </a:p>
                  </a:txBody>
                  <a:tcPr marL="7676" marR="7676" marT="7676" marB="0" anchor="ctr">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l" fontAlgn="b"/>
                      <a:r>
                        <a:rPr lang="es-MX" sz="1600" b="0" i="0" u="none" strike="noStrike" dirty="0">
                          <a:solidFill>
                            <a:srgbClr val="F2F2F2"/>
                          </a:solidFill>
                          <a:effectLst/>
                          <a:latin typeface="Calibri"/>
                        </a:rPr>
                        <a:t>Educación matemática</a:t>
                      </a:r>
                    </a:p>
                  </a:txBody>
                  <a:tcPr marL="7676" marR="7676" marT="7676" marB="0" anchor="ctr">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600" b="0" i="0" u="none" strike="noStrike">
                          <a:solidFill>
                            <a:srgbClr val="F2F2F2"/>
                          </a:solidFill>
                          <a:effectLst/>
                          <a:latin typeface="Calibri"/>
                        </a:rPr>
                        <a:t>81</a:t>
                      </a:r>
                    </a:p>
                  </a:txBody>
                  <a:tcPr marL="7676" marR="7676" marT="7676" marB="0" anchor="ctr">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600" b="0" i="0" u="none" strike="noStrike">
                          <a:solidFill>
                            <a:srgbClr val="F2F2F2"/>
                          </a:solidFill>
                          <a:effectLst/>
                          <a:latin typeface="Calibri"/>
                        </a:rPr>
                        <a:t>38</a:t>
                      </a:r>
                    </a:p>
                  </a:txBody>
                  <a:tcPr marL="7676" marR="7676" marT="7676" marB="0" anchor="ctr">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600" b="0" i="0" u="none" strike="noStrike">
                          <a:solidFill>
                            <a:srgbClr val="F2F2F2"/>
                          </a:solidFill>
                          <a:effectLst/>
                          <a:latin typeface="Calibri"/>
                        </a:rPr>
                        <a:t>17</a:t>
                      </a:r>
                    </a:p>
                  </a:txBody>
                  <a:tcPr marL="7676" marR="7676" marT="7676" marB="0" anchor="ctr">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r>
              <a:tr h="180037">
                <a:tc>
                  <a:txBody>
                    <a:bodyPr/>
                    <a:lstStyle/>
                    <a:p>
                      <a:pPr algn="l" fontAlgn="b"/>
                      <a:r>
                        <a:rPr lang="es-MX" sz="1600" b="0" i="0" u="none" strike="noStrike">
                          <a:solidFill>
                            <a:srgbClr val="F2F2F2"/>
                          </a:solidFill>
                          <a:effectLst/>
                          <a:latin typeface="Calibri"/>
                        </a:rPr>
                        <a:t>2009-2013</a:t>
                      </a:r>
                    </a:p>
                  </a:txBody>
                  <a:tcPr marL="7676" marR="7676" marT="7676" marB="0" anchor="ctr">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l" fontAlgn="b"/>
                      <a:r>
                        <a:rPr lang="es-MX" sz="1600" b="0" i="0" u="none" strike="noStrike" dirty="0">
                          <a:solidFill>
                            <a:srgbClr val="F2F2F2"/>
                          </a:solidFill>
                          <a:effectLst/>
                          <a:latin typeface="Calibri"/>
                        </a:rPr>
                        <a:t>Desacatos</a:t>
                      </a:r>
                    </a:p>
                  </a:txBody>
                  <a:tcPr marL="7676" marR="7676" marT="7676" marB="0" anchor="ctr">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600" b="0" i="0" u="none" strike="noStrike">
                          <a:solidFill>
                            <a:srgbClr val="F2F2F2"/>
                          </a:solidFill>
                          <a:effectLst/>
                          <a:latin typeface="Calibri"/>
                        </a:rPr>
                        <a:t>124</a:t>
                      </a:r>
                    </a:p>
                  </a:txBody>
                  <a:tcPr marL="7676" marR="7676" marT="7676" marB="0" anchor="ctr">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600" b="0" i="0" u="none" strike="noStrike">
                          <a:solidFill>
                            <a:srgbClr val="F2F2F2"/>
                          </a:solidFill>
                          <a:effectLst/>
                          <a:latin typeface="Calibri"/>
                        </a:rPr>
                        <a:t>35</a:t>
                      </a:r>
                    </a:p>
                  </a:txBody>
                  <a:tcPr marL="7676" marR="7676" marT="7676" marB="0" anchor="ctr">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600" b="0" i="0" u="none" strike="noStrike">
                          <a:solidFill>
                            <a:srgbClr val="F2F2F2"/>
                          </a:solidFill>
                          <a:effectLst/>
                          <a:latin typeface="Calibri"/>
                        </a:rPr>
                        <a:t>1</a:t>
                      </a:r>
                    </a:p>
                  </a:txBody>
                  <a:tcPr marL="7676" marR="7676" marT="7676" marB="0" anchor="ctr">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r>
              <a:tr h="180037">
                <a:tc>
                  <a:txBody>
                    <a:bodyPr/>
                    <a:lstStyle/>
                    <a:p>
                      <a:pPr algn="l" fontAlgn="b"/>
                      <a:r>
                        <a:rPr lang="es-MX" sz="1600" b="0" i="0" u="none" strike="noStrike">
                          <a:solidFill>
                            <a:srgbClr val="F2F2F2"/>
                          </a:solidFill>
                          <a:effectLst/>
                          <a:latin typeface="Calibri"/>
                        </a:rPr>
                        <a:t>2008-2013</a:t>
                      </a:r>
                    </a:p>
                  </a:txBody>
                  <a:tcPr marL="7676" marR="7676" marT="7676" marB="0" anchor="ctr">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l" fontAlgn="b"/>
                      <a:r>
                        <a:rPr lang="es-MX" sz="1600" b="0" i="0" u="none" strike="noStrike" dirty="0">
                          <a:solidFill>
                            <a:srgbClr val="F2F2F2"/>
                          </a:solidFill>
                          <a:effectLst/>
                          <a:latin typeface="Calibri"/>
                        </a:rPr>
                        <a:t>Política y cultura</a:t>
                      </a:r>
                    </a:p>
                  </a:txBody>
                  <a:tcPr marL="7676" marR="7676" marT="7676" marB="0" anchor="ctr">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600" b="0" i="0" u="none" strike="noStrike">
                          <a:solidFill>
                            <a:srgbClr val="F2F2F2"/>
                          </a:solidFill>
                          <a:effectLst/>
                          <a:latin typeface="Calibri"/>
                        </a:rPr>
                        <a:t>119</a:t>
                      </a:r>
                    </a:p>
                  </a:txBody>
                  <a:tcPr marL="7676" marR="7676" marT="7676" marB="0" anchor="ctr">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600" b="0" i="0" u="none" strike="noStrike">
                          <a:solidFill>
                            <a:srgbClr val="F2F2F2"/>
                          </a:solidFill>
                          <a:effectLst/>
                          <a:latin typeface="Calibri"/>
                        </a:rPr>
                        <a:t>32</a:t>
                      </a:r>
                    </a:p>
                  </a:txBody>
                  <a:tcPr marL="7676" marR="7676" marT="7676" marB="0" anchor="ctr">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600" b="0" i="0" u="none" strike="noStrike">
                          <a:solidFill>
                            <a:srgbClr val="F2F2F2"/>
                          </a:solidFill>
                          <a:effectLst/>
                          <a:latin typeface="Calibri"/>
                        </a:rPr>
                        <a:t>4</a:t>
                      </a:r>
                    </a:p>
                  </a:txBody>
                  <a:tcPr marL="7676" marR="7676" marT="7676" marB="0" anchor="ctr">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r>
              <a:tr h="180037">
                <a:tc>
                  <a:txBody>
                    <a:bodyPr/>
                    <a:lstStyle/>
                    <a:p>
                      <a:pPr algn="l" fontAlgn="b"/>
                      <a:r>
                        <a:rPr lang="es-MX" sz="1600" b="0" i="0" u="none" strike="noStrike">
                          <a:solidFill>
                            <a:srgbClr val="F2F2F2"/>
                          </a:solidFill>
                          <a:effectLst/>
                          <a:latin typeface="Calibri"/>
                        </a:rPr>
                        <a:t>2008-2013</a:t>
                      </a:r>
                    </a:p>
                  </a:txBody>
                  <a:tcPr marL="7676" marR="7676" marT="7676" marB="0" anchor="ctr">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l" fontAlgn="b"/>
                      <a:r>
                        <a:rPr lang="es-MX" sz="1600" b="0" i="0" u="none" strike="noStrike" dirty="0" err="1">
                          <a:solidFill>
                            <a:srgbClr val="F2F2F2"/>
                          </a:solidFill>
                          <a:effectLst/>
                          <a:latin typeface="Calibri"/>
                        </a:rPr>
                        <a:t>Diánoia</a:t>
                      </a:r>
                      <a:endParaRPr lang="es-MX" sz="1600" b="0" i="0" u="none" strike="noStrike" dirty="0">
                        <a:solidFill>
                          <a:srgbClr val="F2F2F2"/>
                        </a:solidFill>
                        <a:effectLst/>
                        <a:latin typeface="Calibri"/>
                      </a:endParaRPr>
                    </a:p>
                  </a:txBody>
                  <a:tcPr marL="7676" marR="7676" marT="7676" marB="0" anchor="ctr">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600" b="0" i="0" u="none" strike="noStrike">
                          <a:solidFill>
                            <a:srgbClr val="F2F2F2"/>
                          </a:solidFill>
                          <a:effectLst/>
                          <a:latin typeface="Calibri"/>
                        </a:rPr>
                        <a:t>103</a:t>
                      </a:r>
                    </a:p>
                  </a:txBody>
                  <a:tcPr marL="7676" marR="7676" marT="7676" marB="0" anchor="ctr">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600" b="0" i="0" u="none" strike="noStrike">
                          <a:solidFill>
                            <a:srgbClr val="F2F2F2"/>
                          </a:solidFill>
                          <a:effectLst/>
                          <a:latin typeface="Calibri"/>
                        </a:rPr>
                        <a:t>20</a:t>
                      </a:r>
                    </a:p>
                  </a:txBody>
                  <a:tcPr marL="7676" marR="7676" marT="7676" marB="0" anchor="ctr">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600" b="0" i="0" u="none" strike="noStrike">
                          <a:solidFill>
                            <a:srgbClr val="F2F2F2"/>
                          </a:solidFill>
                          <a:effectLst/>
                          <a:latin typeface="Calibri"/>
                        </a:rPr>
                        <a:t>11</a:t>
                      </a:r>
                    </a:p>
                  </a:txBody>
                  <a:tcPr marL="7676" marR="7676" marT="7676" marB="0" anchor="ctr">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r>
              <a:tr h="330689">
                <a:tc>
                  <a:txBody>
                    <a:bodyPr/>
                    <a:lstStyle/>
                    <a:p>
                      <a:pPr algn="l" fontAlgn="b"/>
                      <a:r>
                        <a:rPr lang="es-MX" sz="1600" b="0" i="0" u="none" strike="noStrike">
                          <a:solidFill>
                            <a:srgbClr val="F2F2F2"/>
                          </a:solidFill>
                          <a:effectLst/>
                          <a:latin typeface="Calibri"/>
                        </a:rPr>
                        <a:t>2008-2013</a:t>
                      </a:r>
                    </a:p>
                  </a:txBody>
                  <a:tcPr marL="7676" marR="7676" marT="7676" marB="0" anchor="ctr">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l" fontAlgn="b"/>
                      <a:r>
                        <a:rPr lang="es-MX" sz="1600" b="0" i="0" u="none" strike="noStrike" dirty="0">
                          <a:solidFill>
                            <a:srgbClr val="F2F2F2"/>
                          </a:solidFill>
                          <a:effectLst/>
                          <a:latin typeface="Calibri"/>
                        </a:rPr>
                        <a:t>Estudios de historia moderna y contemporánea de México</a:t>
                      </a:r>
                    </a:p>
                  </a:txBody>
                  <a:tcPr marL="7676" marR="7676" marT="7676" marB="0" anchor="ctr">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600" b="0" i="0" u="none" strike="noStrike">
                          <a:solidFill>
                            <a:srgbClr val="F2F2F2"/>
                          </a:solidFill>
                          <a:effectLst/>
                          <a:latin typeface="Calibri"/>
                        </a:rPr>
                        <a:t>55</a:t>
                      </a:r>
                    </a:p>
                  </a:txBody>
                  <a:tcPr marL="7676" marR="7676" marT="7676" marB="0" anchor="ctr">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600" b="0" i="0" u="none" strike="noStrike">
                          <a:solidFill>
                            <a:srgbClr val="F2F2F2"/>
                          </a:solidFill>
                          <a:effectLst/>
                          <a:latin typeface="Calibri"/>
                        </a:rPr>
                        <a:t>20</a:t>
                      </a:r>
                    </a:p>
                  </a:txBody>
                  <a:tcPr marL="7676" marR="7676" marT="7676" marB="0" anchor="ctr">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600" b="0" i="0" u="none" strike="noStrike">
                          <a:solidFill>
                            <a:srgbClr val="F2F2F2"/>
                          </a:solidFill>
                          <a:effectLst/>
                          <a:latin typeface="Calibri"/>
                        </a:rPr>
                        <a:t>5</a:t>
                      </a:r>
                    </a:p>
                  </a:txBody>
                  <a:tcPr marL="7676" marR="7676" marT="7676" marB="0" anchor="ctr">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r>
              <a:tr h="180037">
                <a:tc>
                  <a:txBody>
                    <a:bodyPr/>
                    <a:lstStyle/>
                    <a:p>
                      <a:pPr algn="l" fontAlgn="b"/>
                      <a:r>
                        <a:rPr lang="es-MX" sz="1600" b="0" i="0" u="none" strike="noStrike">
                          <a:solidFill>
                            <a:srgbClr val="F2F2F2"/>
                          </a:solidFill>
                          <a:effectLst/>
                          <a:latin typeface="Calibri"/>
                        </a:rPr>
                        <a:t>2008-2013</a:t>
                      </a:r>
                    </a:p>
                  </a:txBody>
                  <a:tcPr marL="7676" marR="7676" marT="7676" marB="0" anchor="ctr">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l" fontAlgn="b"/>
                      <a:r>
                        <a:rPr lang="es-MX" sz="1600" b="0" i="0" u="none" strike="noStrike" dirty="0">
                          <a:solidFill>
                            <a:srgbClr val="F2F2F2"/>
                          </a:solidFill>
                          <a:effectLst/>
                          <a:latin typeface="Calibri"/>
                        </a:rPr>
                        <a:t>Alteridades</a:t>
                      </a:r>
                    </a:p>
                  </a:txBody>
                  <a:tcPr marL="7676" marR="7676" marT="7676" marB="0" anchor="ctr">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600" b="0" i="0" u="none" strike="noStrike">
                          <a:solidFill>
                            <a:srgbClr val="F2F2F2"/>
                          </a:solidFill>
                          <a:effectLst/>
                          <a:latin typeface="Calibri"/>
                        </a:rPr>
                        <a:t>113</a:t>
                      </a:r>
                    </a:p>
                  </a:txBody>
                  <a:tcPr marL="7676" marR="7676" marT="7676" marB="0" anchor="ctr">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600" b="0" i="0" u="none" strike="noStrike">
                          <a:solidFill>
                            <a:srgbClr val="F2F2F2"/>
                          </a:solidFill>
                          <a:effectLst/>
                          <a:latin typeface="Calibri"/>
                        </a:rPr>
                        <a:t>17</a:t>
                      </a:r>
                    </a:p>
                  </a:txBody>
                  <a:tcPr marL="7676" marR="7676" marT="7676" marB="0" anchor="ctr">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600" b="0" i="0" u="none" strike="noStrike">
                          <a:solidFill>
                            <a:srgbClr val="F2F2F2"/>
                          </a:solidFill>
                          <a:effectLst/>
                          <a:latin typeface="Calibri"/>
                        </a:rPr>
                        <a:t>1</a:t>
                      </a:r>
                    </a:p>
                  </a:txBody>
                  <a:tcPr marL="7676" marR="7676" marT="7676" marB="0" anchor="ctr">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r>
              <a:tr h="180037">
                <a:tc>
                  <a:txBody>
                    <a:bodyPr/>
                    <a:lstStyle/>
                    <a:p>
                      <a:pPr algn="l" fontAlgn="b"/>
                      <a:r>
                        <a:rPr lang="es-MX" sz="1600" b="0" i="0" u="none" strike="noStrike">
                          <a:solidFill>
                            <a:srgbClr val="F2F2F2"/>
                          </a:solidFill>
                          <a:effectLst/>
                          <a:latin typeface="Calibri"/>
                        </a:rPr>
                        <a:t>2008-2013</a:t>
                      </a:r>
                    </a:p>
                  </a:txBody>
                  <a:tcPr marL="7676" marR="7676" marT="7676" marB="0" anchor="ctr">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l" fontAlgn="b"/>
                      <a:r>
                        <a:rPr lang="es-MX" sz="1600" b="0" i="0" u="none" strike="noStrike" dirty="0">
                          <a:solidFill>
                            <a:srgbClr val="F2F2F2"/>
                          </a:solidFill>
                          <a:effectLst/>
                          <a:latin typeface="Calibri"/>
                        </a:rPr>
                        <a:t>América Latina en la historia económica</a:t>
                      </a:r>
                    </a:p>
                  </a:txBody>
                  <a:tcPr marL="7676" marR="7676" marT="7676" marB="0" anchor="ctr">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600" b="0" i="0" u="none" strike="noStrike">
                          <a:solidFill>
                            <a:srgbClr val="F2F2F2"/>
                          </a:solidFill>
                          <a:effectLst/>
                          <a:latin typeface="Calibri"/>
                        </a:rPr>
                        <a:t>95</a:t>
                      </a:r>
                    </a:p>
                  </a:txBody>
                  <a:tcPr marL="7676" marR="7676" marT="7676" marB="0" anchor="ctr">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600" b="0" i="0" u="none" strike="noStrike">
                          <a:solidFill>
                            <a:srgbClr val="F2F2F2"/>
                          </a:solidFill>
                          <a:effectLst/>
                          <a:latin typeface="Calibri"/>
                        </a:rPr>
                        <a:t>16</a:t>
                      </a:r>
                    </a:p>
                  </a:txBody>
                  <a:tcPr marL="7676" marR="7676" marT="7676" marB="0" anchor="ctr">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600" b="0" i="0" u="none" strike="noStrike">
                          <a:solidFill>
                            <a:srgbClr val="F2F2F2"/>
                          </a:solidFill>
                          <a:effectLst/>
                          <a:latin typeface="Calibri"/>
                        </a:rPr>
                        <a:t>5</a:t>
                      </a:r>
                    </a:p>
                  </a:txBody>
                  <a:tcPr marL="7676" marR="7676" marT="7676" marB="0" anchor="ctr">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r>
              <a:tr h="180037">
                <a:tc>
                  <a:txBody>
                    <a:bodyPr/>
                    <a:lstStyle/>
                    <a:p>
                      <a:pPr algn="l" fontAlgn="b"/>
                      <a:r>
                        <a:rPr lang="es-MX" sz="1600" b="0" i="0" u="none" strike="noStrike">
                          <a:solidFill>
                            <a:srgbClr val="F2F2F2"/>
                          </a:solidFill>
                          <a:effectLst/>
                          <a:latin typeface="Calibri"/>
                        </a:rPr>
                        <a:t>2008-2013</a:t>
                      </a:r>
                    </a:p>
                  </a:txBody>
                  <a:tcPr marL="7676" marR="7676" marT="7676" marB="0" anchor="ctr">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l" fontAlgn="b"/>
                      <a:r>
                        <a:rPr lang="es-MX" sz="1600" b="0" i="0" u="none" strike="noStrike" dirty="0">
                          <a:solidFill>
                            <a:srgbClr val="F2F2F2"/>
                          </a:solidFill>
                          <a:effectLst/>
                          <a:latin typeface="Calibri"/>
                        </a:rPr>
                        <a:t>Signos filosóficos</a:t>
                      </a:r>
                    </a:p>
                  </a:txBody>
                  <a:tcPr marL="7676" marR="7676" marT="7676" marB="0" anchor="ctr">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600" b="0" i="0" u="none" strike="noStrike">
                          <a:solidFill>
                            <a:srgbClr val="F2F2F2"/>
                          </a:solidFill>
                          <a:effectLst/>
                          <a:latin typeface="Calibri"/>
                        </a:rPr>
                        <a:t>61</a:t>
                      </a:r>
                    </a:p>
                  </a:txBody>
                  <a:tcPr marL="7676" marR="7676" marT="7676" marB="0" anchor="ctr">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600" b="0" i="0" u="none" strike="noStrike">
                          <a:solidFill>
                            <a:srgbClr val="F2F2F2"/>
                          </a:solidFill>
                          <a:effectLst/>
                          <a:latin typeface="Calibri"/>
                        </a:rPr>
                        <a:t>14</a:t>
                      </a:r>
                    </a:p>
                  </a:txBody>
                  <a:tcPr marL="7676" marR="7676" marT="7676" marB="0" anchor="ctr">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600" b="0" i="0" u="none" strike="noStrike">
                          <a:solidFill>
                            <a:srgbClr val="F2F2F2"/>
                          </a:solidFill>
                          <a:effectLst/>
                          <a:latin typeface="Calibri"/>
                        </a:rPr>
                        <a:t>4</a:t>
                      </a:r>
                    </a:p>
                  </a:txBody>
                  <a:tcPr marL="7676" marR="7676" marT="7676" marB="0" anchor="ctr">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r>
              <a:tr h="180037">
                <a:tc>
                  <a:txBody>
                    <a:bodyPr/>
                    <a:lstStyle/>
                    <a:p>
                      <a:pPr algn="l" fontAlgn="b"/>
                      <a:r>
                        <a:rPr lang="es-MX" sz="1600" b="0" i="0" u="none" strike="noStrike">
                          <a:solidFill>
                            <a:srgbClr val="F2F2F2"/>
                          </a:solidFill>
                          <a:effectLst/>
                          <a:latin typeface="Calibri"/>
                        </a:rPr>
                        <a:t>2009-2013</a:t>
                      </a:r>
                    </a:p>
                  </a:txBody>
                  <a:tcPr marL="7676" marR="7676" marT="7676" marB="0" anchor="ctr">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l" fontAlgn="b"/>
                      <a:r>
                        <a:rPr lang="es-MX" sz="1600" b="0" i="0" u="none" strike="noStrike" dirty="0" err="1">
                          <a:solidFill>
                            <a:srgbClr val="F2F2F2"/>
                          </a:solidFill>
                          <a:effectLst/>
                          <a:latin typeface="Calibri"/>
                        </a:rPr>
                        <a:t>Sinéctica</a:t>
                      </a:r>
                      <a:endParaRPr lang="es-MX" sz="1600" b="0" i="0" u="none" strike="noStrike" dirty="0">
                        <a:solidFill>
                          <a:srgbClr val="F2F2F2"/>
                        </a:solidFill>
                        <a:effectLst/>
                        <a:latin typeface="Calibri"/>
                      </a:endParaRPr>
                    </a:p>
                  </a:txBody>
                  <a:tcPr marL="7676" marR="7676" marT="7676" marB="0" anchor="ctr">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600" b="0" i="0" u="none" strike="noStrike">
                          <a:solidFill>
                            <a:srgbClr val="F2F2F2"/>
                          </a:solidFill>
                          <a:effectLst/>
                          <a:latin typeface="Calibri"/>
                        </a:rPr>
                        <a:t>87</a:t>
                      </a:r>
                    </a:p>
                  </a:txBody>
                  <a:tcPr marL="7676" marR="7676" marT="7676" marB="0" anchor="ctr">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600" b="0" i="0" u="none" strike="noStrike">
                          <a:solidFill>
                            <a:srgbClr val="F2F2F2"/>
                          </a:solidFill>
                          <a:effectLst/>
                          <a:latin typeface="Calibri"/>
                        </a:rPr>
                        <a:t>13</a:t>
                      </a:r>
                    </a:p>
                  </a:txBody>
                  <a:tcPr marL="7676" marR="7676" marT="7676" marB="0" anchor="ctr">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600" b="0" i="0" u="none" strike="noStrike" dirty="0">
                          <a:solidFill>
                            <a:srgbClr val="F2F2F2"/>
                          </a:solidFill>
                          <a:effectLst/>
                          <a:latin typeface="Calibri"/>
                        </a:rPr>
                        <a:t>5</a:t>
                      </a:r>
                    </a:p>
                  </a:txBody>
                  <a:tcPr marL="7676" marR="7676" marT="7676" marB="0" anchor="ctr">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r>
              <a:tr h="180037">
                <a:tc>
                  <a:txBody>
                    <a:bodyPr/>
                    <a:lstStyle/>
                    <a:p>
                      <a:pPr algn="l" fontAlgn="b"/>
                      <a:r>
                        <a:rPr lang="es-MX" sz="1600" b="0" i="0" u="none" strike="noStrike">
                          <a:solidFill>
                            <a:srgbClr val="F2F2F2"/>
                          </a:solidFill>
                          <a:effectLst/>
                          <a:latin typeface="Calibri"/>
                        </a:rPr>
                        <a:t>2010-2013</a:t>
                      </a:r>
                    </a:p>
                  </a:txBody>
                  <a:tcPr marL="7676" marR="7676" marT="7676" marB="0" anchor="ctr">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l" fontAlgn="b"/>
                      <a:r>
                        <a:rPr lang="es-MX" sz="1600" b="0" i="0" u="none" strike="noStrike" dirty="0">
                          <a:solidFill>
                            <a:srgbClr val="F2F2F2"/>
                          </a:solidFill>
                          <a:effectLst/>
                          <a:latin typeface="Calibri"/>
                        </a:rPr>
                        <a:t>Secuencia</a:t>
                      </a:r>
                    </a:p>
                  </a:txBody>
                  <a:tcPr marL="7676" marR="7676" marT="7676" marB="0" anchor="ctr">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600" b="0" i="0" u="none" strike="noStrike">
                          <a:solidFill>
                            <a:srgbClr val="F2F2F2"/>
                          </a:solidFill>
                          <a:effectLst/>
                          <a:latin typeface="Calibri"/>
                        </a:rPr>
                        <a:t>72</a:t>
                      </a:r>
                    </a:p>
                  </a:txBody>
                  <a:tcPr marL="7676" marR="7676" marT="7676" marB="0" anchor="ctr">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600" b="0" i="0" u="none" strike="noStrike">
                          <a:solidFill>
                            <a:srgbClr val="F2F2F2"/>
                          </a:solidFill>
                          <a:effectLst/>
                          <a:latin typeface="Calibri"/>
                        </a:rPr>
                        <a:t>8</a:t>
                      </a:r>
                    </a:p>
                  </a:txBody>
                  <a:tcPr marL="7676" marR="7676" marT="7676" marB="0" anchor="ctr">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600" b="0" i="0" u="none" strike="noStrike">
                          <a:solidFill>
                            <a:srgbClr val="F2F2F2"/>
                          </a:solidFill>
                          <a:effectLst/>
                          <a:latin typeface="Calibri"/>
                        </a:rPr>
                        <a:t>1</a:t>
                      </a:r>
                    </a:p>
                  </a:txBody>
                  <a:tcPr marL="7676" marR="7676" marT="7676" marB="0" anchor="ctr">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r>
              <a:tr h="180037">
                <a:tc>
                  <a:txBody>
                    <a:bodyPr/>
                    <a:lstStyle/>
                    <a:p>
                      <a:pPr algn="l" fontAlgn="b"/>
                      <a:r>
                        <a:rPr lang="es-MX" sz="1600" b="0" i="0" u="none" strike="noStrike">
                          <a:solidFill>
                            <a:srgbClr val="F2F2F2"/>
                          </a:solidFill>
                          <a:effectLst/>
                          <a:latin typeface="Calibri"/>
                        </a:rPr>
                        <a:t>2008-2013</a:t>
                      </a:r>
                    </a:p>
                  </a:txBody>
                  <a:tcPr marL="7676" marR="7676" marT="7676" marB="0" anchor="ctr">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l" fontAlgn="b"/>
                      <a:r>
                        <a:rPr lang="es-MX" sz="1600" b="0" i="0" u="none" strike="noStrike" dirty="0">
                          <a:solidFill>
                            <a:srgbClr val="F2F2F2"/>
                          </a:solidFill>
                          <a:effectLst/>
                          <a:latin typeface="Calibri"/>
                        </a:rPr>
                        <a:t>Estudios de cultura maya</a:t>
                      </a:r>
                    </a:p>
                  </a:txBody>
                  <a:tcPr marL="7676" marR="7676" marT="7676" marB="0" anchor="ctr">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600" b="0" i="0" u="none" strike="noStrike" dirty="0">
                          <a:solidFill>
                            <a:srgbClr val="F2F2F2"/>
                          </a:solidFill>
                          <a:effectLst/>
                          <a:latin typeface="Calibri"/>
                        </a:rPr>
                        <a:t>78</a:t>
                      </a:r>
                    </a:p>
                  </a:txBody>
                  <a:tcPr marL="7676" marR="7676" marT="7676" marB="0" anchor="ctr">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600" b="0" i="0" u="none" strike="noStrike">
                          <a:solidFill>
                            <a:srgbClr val="F2F2F2"/>
                          </a:solidFill>
                          <a:effectLst/>
                          <a:latin typeface="Calibri"/>
                        </a:rPr>
                        <a:t>7</a:t>
                      </a:r>
                    </a:p>
                  </a:txBody>
                  <a:tcPr marL="7676" marR="7676" marT="7676" marB="0" anchor="ctr">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600" b="0" i="0" u="none" strike="noStrike">
                          <a:solidFill>
                            <a:srgbClr val="F2F2F2"/>
                          </a:solidFill>
                          <a:effectLst/>
                          <a:latin typeface="Calibri"/>
                        </a:rPr>
                        <a:t>2</a:t>
                      </a:r>
                    </a:p>
                  </a:txBody>
                  <a:tcPr marL="7676" marR="7676" marT="7676" marB="0" anchor="ctr">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r>
              <a:tr h="272123">
                <a:tc>
                  <a:txBody>
                    <a:bodyPr/>
                    <a:lstStyle/>
                    <a:p>
                      <a:pPr algn="l" fontAlgn="b"/>
                      <a:r>
                        <a:rPr lang="es-MX" sz="1600" b="0" i="0" u="none" strike="noStrike">
                          <a:solidFill>
                            <a:srgbClr val="F2F2F2"/>
                          </a:solidFill>
                          <a:effectLst/>
                          <a:latin typeface="Calibri"/>
                        </a:rPr>
                        <a:t>2008-2013</a:t>
                      </a:r>
                    </a:p>
                  </a:txBody>
                  <a:tcPr marL="7676" marR="7676" marT="7676" marB="0" anchor="ctr">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l" fontAlgn="b"/>
                      <a:r>
                        <a:rPr lang="es-MX" sz="1600" b="0" i="0" u="none" strike="noStrike">
                          <a:solidFill>
                            <a:srgbClr val="F2F2F2"/>
                          </a:solidFill>
                          <a:effectLst/>
                          <a:latin typeface="Calibri"/>
                        </a:rPr>
                        <a:t>Revista latinoamericana de investigación en matemática educativa</a:t>
                      </a:r>
                    </a:p>
                  </a:txBody>
                  <a:tcPr marL="7676" marR="7676" marT="7676" marB="0" anchor="ctr">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600" b="0" i="0" u="none" strike="noStrike" dirty="0">
                          <a:solidFill>
                            <a:srgbClr val="F2F2F2"/>
                          </a:solidFill>
                          <a:effectLst/>
                          <a:latin typeface="Calibri"/>
                        </a:rPr>
                        <a:t>74</a:t>
                      </a:r>
                    </a:p>
                  </a:txBody>
                  <a:tcPr marL="7676" marR="7676" marT="7676" marB="0" anchor="ctr">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600" b="0" i="0" u="none" strike="noStrike">
                          <a:solidFill>
                            <a:srgbClr val="F2F2F2"/>
                          </a:solidFill>
                          <a:effectLst/>
                          <a:latin typeface="Calibri"/>
                        </a:rPr>
                        <a:t>7</a:t>
                      </a:r>
                    </a:p>
                  </a:txBody>
                  <a:tcPr marL="7676" marR="7676" marT="7676" marB="0" anchor="ctr">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600" b="0" i="0" u="none" strike="noStrike">
                          <a:solidFill>
                            <a:srgbClr val="F2F2F2"/>
                          </a:solidFill>
                          <a:effectLst/>
                          <a:latin typeface="Calibri"/>
                        </a:rPr>
                        <a:t>1</a:t>
                      </a:r>
                    </a:p>
                  </a:txBody>
                  <a:tcPr marL="7676" marR="7676" marT="7676" marB="0" anchor="ctr">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r>
              <a:tr h="216024">
                <a:tc>
                  <a:txBody>
                    <a:bodyPr/>
                    <a:lstStyle/>
                    <a:p>
                      <a:pPr algn="l" fontAlgn="b"/>
                      <a:r>
                        <a:rPr lang="es-MX" sz="1600" b="0" i="0" u="none" strike="noStrike">
                          <a:solidFill>
                            <a:srgbClr val="F2F2F2"/>
                          </a:solidFill>
                          <a:effectLst/>
                          <a:latin typeface="Calibri"/>
                        </a:rPr>
                        <a:t>2009-2013</a:t>
                      </a:r>
                    </a:p>
                  </a:txBody>
                  <a:tcPr marL="7676" marR="7676" marT="7676" marB="0" anchor="ctr">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l" fontAlgn="b"/>
                      <a:r>
                        <a:rPr lang="es-MX" sz="1600" b="0" i="0" u="none" strike="noStrike">
                          <a:solidFill>
                            <a:srgbClr val="F2F2F2"/>
                          </a:solidFill>
                          <a:effectLst/>
                          <a:latin typeface="Calibri"/>
                        </a:rPr>
                        <a:t>Latinoamérica. Revista de estudios Latinoamericanos</a:t>
                      </a:r>
                    </a:p>
                  </a:txBody>
                  <a:tcPr marL="7676" marR="7676" marT="7676" marB="0" anchor="ctr">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600" b="0" i="0" u="none" strike="noStrike" dirty="0">
                          <a:solidFill>
                            <a:srgbClr val="F2F2F2"/>
                          </a:solidFill>
                          <a:effectLst/>
                          <a:latin typeface="Calibri"/>
                        </a:rPr>
                        <a:t>80</a:t>
                      </a:r>
                    </a:p>
                  </a:txBody>
                  <a:tcPr marL="7676" marR="7676" marT="7676" marB="0" anchor="ctr">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600" b="0" i="0" u="none" strike="noStrike">
                          <a:solidFill>
                            <a:srgbClr val="F2F2F2"/>
                          </a:solidFill>
                          <a:effectLst/>
                          <a:latin typeface="Calibri"/>
                        </a:rPr>
                        <a:t>4</a:t>
                      </a:r>
                    </a:p>
                  </a:txBody>
                  <a:tcPr marL="7676" marR="7676" marT="7676" marB="0" anchor="ctr">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600" b="0" i="0" u="none" strike="noStrike">
                          <a:solidFill>
                            <a:srgbClr val="F2F2F2"/>
                          </a:solidFill>
                          <a:effectLst/>
                          <a:latin typeface="Calibri"/>
                        </a:rPr>
                        <a:t>1</a:t>
                      </a:r>
                    </a:p>
                  </a:txBody>
                  <a:tcPr marL="7676" marR="7676" marT="7676" marB="0" anchor="ctr">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r>
              <a:tr h="216024">
                <a:tc>
                  <a:txBody>
                    <a:bodyPr/>
                    <a:lstStyle/>
                    <a:p>
                      <a:pPr algn="l" fontAlgn="b"/>
                      <a:r>
                        <a:rPr lang="es-MX" sz="1600" b="0" i="0" u="none" strike="noStrike">
                          <a:solidFill>
                            <a:srgbClr val="F2F2F2"/>
                          </a:solidFill>
                          <a:effectLst/>
                          <a:latin typeface="Calibri"/>
                        </a:rPr>
                        <a:t>2010-2013</a:t>
                      </a:r>
                    </a:p>
                  </a:txBody>
                  <a:tcPr marL="7676" marR="7676" marT="7676" marB="0" anchor="ctr">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l" fontAlgn="b"/>
                      <a:r>
                        <a:rPr lang="es-MX" sz="1600" b="0" i="0" u="none" strike="noStrike">
                          <a:solidFill>
                            <a:srgbClr val="F2F2F2"/>
                          </a:solidFill>
                          <a:effectLst/>
                          <a:latin typeface="Calibri"/>
                        </a:rPr>
                        <a:t>Anales del Instituto de Investigaciones Estéticas</a:t>
                      </a:r>
                    </a:p>
                  </a:txBody>
                  <a:tcPr marL="7676" marR="7676" marT="7676" marB="0" anchor="ctr">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600" b="0" i="0" u="none" strike="noStrike" dirty="0">
                          <a:solidFill>
                            <a:srgbClr val="F2F2F2"/>
                          </a:solidFill>
                          <a:effectLst/>
                          <a:latin typeface="Calibri"/>
                        </a:rPr>
                        <a:t>42</a:t>
                      </a:r>
                    </a:p>
                  </a:txBody>
                  <a:tcPr marL="7676" marR="7676" marT="7676" marB="0" anchor="ctr">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600" b="0" i="0" u="none" strike="noStrike" dirty="0">
                          <a:solidFill>
                            <a:srgbClr val="F2F2F2"/>
                          </a:solidFill>
                          <a:effectLst/>
                          <a:latin typeface="Calibri"/>
                        </a:rPr>
                        <a:t>3</a:t>
                      </a:r>
                    </a:p>
                  </a:txBody>
                  <a:tcPr marL="7676" marR="7676" marT="7676" marB="0" anchor="ctr">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600" b="0" i="0" u="none" strike="noStrike">
                          <a:solidFill>
                            <a:srgbClr val="F2F2F2"/>
                          </a:solidFill>
                          <a:effectLst/>
                          <a:latin typeface="Calibri"/>
                        </a:rPr>
                        <a:t>2</a:t>
                      </a:r>
                    </a:p>
                  </a:txBody>
                  <a:tcPr marL="7676" marR="7676" marT="7676" marB="0" anchor="ctr">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r>
              <a:tr h="180037">
                <a:tc>
                  <a:txBody>
                    <a:bodyPr/>
                    <a:lstStyle/>
                    <a:p>
                      <a:pPr algn="l" fontAlgn="b"/>
                      <a:r>
                        <a:rPr lang="es-MX" sz="1600" b="0" i="0" u="none" strike="noStrike">
                          <a:solidFill>
                            <a:srgbClr val="F2F2F2"/>
                          </a:solidFill>
                          <a:effectLst/>
                          <a:latin typeface="Calibri"/>
                        </a:rPr>
                        <a:t>2008-2013</a:t>
                      </a:r>
                    </a:p>
                  </a:txBody>
                  <a:tcPr marL="7676" marR="7676" marT="7676" marB="0" anchor="ctr">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l" fontAlgn="b"/>
                      <a:r>
                        <a:rPr lang="es-MX" sz="1600" b="0" i="0" u="none" strike="noStrike">
                          <a:solidFill>
                            <a:srgbClr val="F2F2F2"/>
                          </a:solidFill>
                          <a:effectLst/>
                          <a:latin typeface="Calibri"/>
                        </a:rPr>
                        <a:t>Península</a:t>
                      </a:r>
                    </a:p>
                  </a:txBody>
                  <a:tcPr marL="7676" marR="7676" marT="7676" marB="0" anchor="ctr">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600" b="0" i="0" u="none" strike="noStrike" dirty="0">
                          <a:solidFill>
                            <a:srgbClr val="F2F2F2"/>
                          </a:solidFill>
                          <a:effectLst/>
                          <a:latin typeface="Calibri"/>
                        </a:rPr>
                        <a:t>59</a:t>
                      </a:r>
                    </a:p>
                  </a:txBody>
                  <a:tcPr marL="7676" marR="7676" marT="7676" marB="0" anchor="ctr">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600" b="0" i="0" u="none" strike="noStrike" dirty="0">
                          <a:solidFill>
                            <a:srgbClr val="F2F2F2"/>
                          </a:solidFill>
                          <a:effectLst/>
                          <a:latin typeface="Calibri"/>
                        </a:rPr>
                        <a:t>2</a:t>
                      </a:r>
                    </a:p>
                  </a:txBody>
                  <a:tcPr marL="7676" marR="7676" marT="7676" marB="0" anchor="ctr">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600" b="0" i="0" u="none" strike="noStrike">
                          <a:solidFill>
                            <a:srgbClr val="F2F2F2"/>
                          </a:solidFill>
                          <a:effectLst/>
                          <a:latin typeface="Calibri"/>
                        </a:rPr>
                        <a:t>1</a:t>
                      </a:r>
                    </a:p>
                  </a:txBody>
                  <a:tcPr marL="7676" marR="7676" marT="7676" marB="0" anchor="ctr">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r>
              <a:tr h="180037">
                <a:tc>
                  <a:txBody>
                    <a:bodyPr/>
                    <a:lstStyle/>
                    <a:p>
                      <a:pPr algn="l" fontAlgn="b"/>
                      <a:r>
                        <a:rPr lang="es-MX" sz="1600" b="0" i="0" u="none" strike="noStrike">
                          <a:solidFill>
                            <a:srgbClr val="F2F2F2"/>
                          </a:solidFill>
                          <a:effectLst/>
                          <a:latin typeface="Calibri"/>
                        </a:rPr>
                        <a:t>2011-2013</a:t>
                      </a:r>
                    </a:p>
                  </a:txBody>
                  <a:tcPr marL="7676" marR="7676" marT="7676" marB="0" anchor="ctr">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l" fontAlgn="b"/>
                      <a:r>
                        <a:rPr lang="es-MX" sz="1600" b="0" i="0" u="none" strike="noStrike">
                          <a:solidFill>
                            <a:srgbClr val="F2F2F2"/>
                          </a:solidFill>
                          <a:effectLst/>
                          <a:latin typeface="Calibri"/>
                        </a:rPr>
                        <a:t>Revista IUS</a:t>
                      </a:r>
                    </a:p>
                  </a:txBody>
                  <a:tcPr marL="7676" marR="7676" marT="7676" marB="0" anchor="ctr">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600" b="0" i="0" u="none" strike="noStrike">
                          <a:solidFill>
                            <a:srgbClr val="F2F2F2"/>
                          </a:solidFill>
                          <a:effectLst/>
                          <a:latin typeface="Calibri"/>
                        </a:rPr>
                        <a:t>69</a:t>
                      </a:r>
                    </a:p>
                  </a:txBody>
                  <a:tcPr marL="7676" marR="7676" marT="7676" marB="0" anchor="ctr">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600" b="0" i="0" u="none" strike="noStrike" dirty="0">
                          <a:solidFill>
                            <a:srgbClr val="F2F2F2"/>
                          </a:solidFill>
                          <a:effectLst/>
                          <a:latin typeface="Calibri"/>
                        </a:rPr>
                        <a:t>2</a:t>
                      </a:r>
                    </a:p>
                  </a:txBody>
                  <a:tcPr marL="7676" marR="7676" marT="7676" marB="0" anchor="ctr">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600" b="0" i="0" u="none" strike="noStrike">
                          <a:solidFill>
                            <a:srgbClr val="F2F2F2"/>
                          </a:solidFill>
                          <a:effectLst/>
                          <a:latin typeface="Calibri"/>
                        </a:rPr>
                        <a:t>0</a:t>
                      </a:r>
                    </a:p>
                  </a:txBody>
                  <a:tcPr marL="7676" marR="7676" marT="7676" marB="0" anchor="ctr">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r>
              <a:tr h="180037">
                <a:tc>
                  <a:txBody>
                    <a:bodyPr/>
                    <a:lstStyle/>
                    <a:p>
                      <a:pPr algn="l" fontAlgn="b"/>
                      <a:r>
                        <a:rPr lang="es-MX" sz="1600" b="0" i="0" u="none" strike="noStrike">
                          <a:solidFill>
                            <a:srgbClr val="F2F2F2"/>
                          </a:solidFill>
                          <a:effectLst/>
                          <a:latin typeface="Calibri"/>
                        </a:rPr>
                        <a:t>2008-2013</a:t>
                      </a:r>
                    </a:p>
                  </a:txBody>
                  <a:tcPr marL="7676" marR="7676" marT="7676" marB="0" anchor="ctr">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l" fontAlgn="b"/>
                      <a:r>
                        <a:rPr lang="es-MX" sz="1600" b="0" i="0" u="none" strike="noStrike">
                          <a:solidFill>
                            <a:srgbClr val="F2F2F2"/>
                          </a:solidFill>
                          <a:effectLst/>
                          <a:latin typeface="Calibri"/>
                        </a:rPr>
                        <a:t>Tópicos del seminario</a:t>
                      </a:r>
                    </a:p>
                  </a:txBody>
                  <a:tcPr marL="7676" marR="7676" marT="7676" marB="0" anchor="ctr">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600" b="0" i="0" u="none" strike="noStrike">
                          <a:solidFill>
                            <a:srgbClr val="F2F2F2"/>
                          </a:solidFill>
                          <a:effectLst/>
                          <a:latin typeface="Calibri"/>
                        </a:rPr>
                        <a:t>68</a:t>
                      </a:r>
                    </a:p>
                  </a:txBody>
                  <a:tcPr marL="7676" marR="7676" marT="7676" marB="0" anchor="ctr">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600" b="0" i="0" u="none" strike="noStrike" dirty="0">
                          <a:solidFill>
                            <a:srgbClr val="F2F2F2"/>
                          </a:solidFill>
                          <a:effectLst/>
                          <a:latin typeface="Calibri"/>
                        </a:rPr>
                        <a:t>2</a:t>
                      </a:r>
                    </a:p>
                  </a:txBody>
                  <a:tcPr marL="7676" marR="7676" marT="7676" marB="0" anchor="ctr">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600" b="0" i="0" u="none" strike="noStrike">
                          <a:solidFill>
                            <a:srgbClr val="F2F2F2"/>
                          </a:solidFill>
                          <a:effectLst/>
                          <a:latin typeface="Calibri"/>
                        </a:rPr>
                        <a:t>0</a:t>
                      </a:r>
                    </a:p>
                  </a:txBody>
                  <a:tcPr marL="7676" marR="7676" marT="7676" marB="0" anchor="ctr">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r>
              <a:tr h="180037">
                <a:tc>
                  <a:txBody>
                    <a:bodyPr/>
                    <a:lstStyle/>
                    <a:p>
                      <a:pPr algn="l" fontAlgn="b"/>
                      <a:r>
                        <a:rPr lang="es-MX" sz="1600" b="0" i="0" u="none" strike="noStrike">
                          <a:solidFill>
                            <a:srgbClr val="F2F2F2"/>
                          </a:solidFill>
                          <a:effectLst/>
                          <a:latin typeface="Calibri"/>
                        </a:rPr>
                        <a:t>2012-2013</a:t>
                      </a:r>
                    </a:p>
                  </a:txBody>
                  <a:tcPr marL="7676" marR="7676" marT="7676" marB="0" anchor="ctr">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l" fontAlgn="b"/>
                      <a:r>
                        <a:rPr lang="es-MX" sz="1600" b="0" i="0" u="none" strike="noStrike">
                          <a:solidFill>
                            <a:srgbClr val="F2F2F2"/>
                          </a:solidFill>
                          <a:effectLst/>
                          <a:latin typeface="Calibri"/>
                        </a:rPr>
                        <a:t>Acta poética</a:t>
                      </a:r>
                    </a:p>
                  </a:txBody>
                  <a:tcPr marL="7676" marR="7676" marT="7676" marB="0" anchor="ctr">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600" b="0" i="0" u="none" strike="noStrike">
                          <a:solidFill>
                            <a:srgbClr val="F2F2F2"/>
                          </a:solidFill>
                          <a:effectLst/>
                          <a:latin typeface="Calibri"/>
                        </a:rPr>
                        <a:t>39</a:t>
                      </a:r>
                    </a:p>
                  </a:txBody>
                  <a:tcPr marL="7676" marR="7676" marT="7676" marB="0" anchor="ctr">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600" b="0" i="0" u="none" strike="noStrike" dirty="0">
                          <a:solidFill>
                            <a:srgbClr val="F2F2F2"/>
                          </a:solidFill>
                          <a:effectLst/>
                          <a:latin typeface="Calibri"/>
                        </a:rPr>
                        <a:t>1</a:t>
                      </a:r>
                    </a:p>
                  </a:txBody>
                  <a:tcPr marL="7676" marR="7676" marT="7676" marB="0" anchor="ctr">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600" b="0" i="0" u="none" strike="noStrike" dirty="0">
                          <a:solidFill>
                            <a:srgbClr val="F2F2F2"/>
                          </a:solidFill>
                          <a:effectLst/>
                          <a:latin typeface="Calibri"/>
                        </a:rPr>
                        <a:t>1</a:t>
                      </a:r>
                    </a:p>
                  </a:txBody>
                  <a:tcPr marL="7676" marR="7676" marT="7676" marB="0" anchor="ctr">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r>
              <a:tr h="180037">
                <a:tc>
                  <a:txBody>
                    <a:bodyPr/>
                    <a:lstStyle/>
                    <a:p>
                      <a:pPr algn="l" fontAlgn="b"/>
                      <a:r>
                        <a:rPr lang="es-MX" sz="1600" b="0" i="0" u="none" strike="noStrike">
                          <a:solidFill>
                            <a:srgbClr val="F2F2F2"/>
                          </a:solidFill>
                          <a:effectLst/>
                          <a:latin typeface="Calibri"/>
                        </a:rPr>
                        <a:t>2013</a:t>
                      </a:r>
                    </a:p>
                  </a:txBody>
                  <a:tcPr marL="7676" marR="7676" marT="7676" marB="0" anchor="ctr">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l" fontAlgn="b"/>
                      <a:r>
                        <a:rPr lang="es-MX" sz="1600" b="0" i="0" u="none" strike="noStrike">
                          <a:solidFill>
                            <a:srgbClr val="F2F2F2"/>
                          </a:solidFill>
                          <a:effectLst/>
                          <a:latin typeface="Calibri"/>
                        </a:rPr>
                        <a:t>Revista iberoamericana de educación superior</a:t>
                      </a:r>
                    </a:p>
                  </a:txBody>
                  <a:tcPr marL="7676" marR="7676" marT="7676" marB="0" anchor="ctr">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600" b="0" i="0" u="none" strike="noStrike">
                          <a:solidFill>
                            <a:srgbClr val="F2F2F2"/>
                          </a:solidFill>
                          <a:effectLst/>
                          <a:latin typeface="Calibri"/>
                        </a:rPr>
                        <a:t>23</a:t>
                      </a:r>
                    </a:p>
                  </a:txBody>
                  <a:tcPr marL="7676" marR="7676" marT="7676" marB="0" anchor="ctr">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600" b="0" i="0" u="none" strike="noStrike" dirty="0">
                          <a:solidFill>
                            <a:srgbClr val="F2F2F2"/>
                          </a:solidFill>
                          <a:effectLst/>
                          <a:latin typeface="Calibri"/>
                        </a:rPr>
                        <a:t>1</a:t>
                      </a:r>
                    </a:p>
                  </a:txBody>
                  <a:tcPr marL="7676" marR="7676" marT="7676" marB="0" anchor="ctr">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600" b="0" i="0" u="none" strike="noStrike" dirty="0">
                          <a:solidFill>
                            <a:srgbClr val="F2F2F2"/>
                          </a:solidFill>
                          <a:effectLst/>
                          <a:latin typeface="Calibri"/>
                        </a:rPr>
                        <a:t>1</a:t>
                      </a:r>
                    </a:p>
                  </a:txBody>
                  <a:tcPr marL="7676" marR="7676" marT="7676" marB="0" anchor="ctr">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r>
              <a:tr h="180037">
                <a:tc>
                  <a:txBody>
                    <a:bodyPr/>
                    <a:lstStyle/>
                    <a:p>
                      <a:pPr algn="l" fontAlgn="b"/>
                      <a:r>
                        <a:rPr lang="es-MX" sz="1600" b="0" i="0" u="none" strike="noStrike">
                          <a:solidFill>
                            <a:srgbClr val="F2F2F2"/>
                          </a:solidFill>
                          <a:effectLst/>
                          <a:latin typeface="Calibri"/>
                        </a:rPr>
                        <a:t>2008-2013</a:t>
                      </a:r>
                    </a:p>
                  </a:txBody>
                  <a:tcPr marL="7676" marR="7676" marT="7676" marB="0" anchor="ctr">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l" fontAlgn="b"/>
                      <a:r>
                        <a:rPr lang="es-MX" sz="1600" b="0" i="0" u="none" strike="noStrike">
                          <a:solidFill>
                            <a:srgbClr val="F2F2F2"/>
                          </a:solidFill>
                          <a:effectLst/>
                          <a:latin typeface="Calibri"/>
                        </a:rPr>
                        <a:t>Tzintzun</a:t>
                      </a:r>
                    </a:p>
                  </a:txBody>
                  <a:tcPr marL="7676" marR="7676" marT="7676" marB="0" anchor="ctr">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600" b="0" i="0" u="none" strike="noStrike">
                          <a:solidFill>
                            <a:srgbClr val="F2F2F2"/>
                          </a:solidFill>
                          <a:effectLst/>
                          <a:latin typeface="Calibri"/>
                        </a:rPr>
                        <a:t>58</a:t>
                      </a:r>
                    </a:p>
                  </a:txBody>
                  <a:tcPr marL="7676" marR="7676" marT="7676" marB="0" anchor="ctr">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600" b="0" i="0" u="none" strike="noStrike" dirty="0">
                          <a:solidFill>
                            <a:srgbClr val="F2F2F2"/>
                          </a:solidFill>
                          <a:effectLst/>
                          <a:latin typeface="Calibri"/>
                        </a:rPr>
                        <a:t>1</a:t>
                      </a:r>
                    </a:p>
                  </a:txBody>
                  <a:tcPr marL="7676" marR="7676" marT="7676" marB="0" anchor="ctr">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600" b="0" i="0" u="none" strike="noStrike" dirty="0">
                          <a:solidFill>
                            <a:srgbClr val="F2F2F2"/>
                          </a:solidFill>
                          <a:effectLst/>
                          <a:latin typeface="Calibri"/>
                        </a:rPr>
                        <a:t>0</a:t>
                      </a:r>
                    </a:p>
                  </a:txBody>
                  <a:tcPr marL="7676" marR="7676" marT="7676" marB="0" anchor="ctr">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r>
              <a:tr h="180037">
                <a:tc>
                  <a:txBody>
                    <a:bodyPr/>
                    <a:lstStyle/>
                    <a:p>
                      <a:pPr algn="l" fontAlgn="b"/>
                      <a:r>
                        <a:rPr lang="es-MX" sz="1600" b="0" i="0" u="none" strike="noStrike">
                          <a:solidFill>
                            <a:srgbClr val="F2F2F2"/>
                          </a:solidFill>
                          <a:effectLst/>
                          <a:latin typeface="Calibri"/>
                        </a:rPr>
                        <a:t>2010-2013</a:t>
                      </a:r>
                    </a:p>
                  </a:txBody>
                  <a:tcPr marL="7676" marR="7676" marT="7676" marB="0" anchor="ctr">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l" fontAlgn="b"/>
                      <a:r>
                        <a:rPr lang="es-MX" sz="1600" b="0" i="0" u="none" strike="noStrike">
                          <a:solidFill>
                            <a:srgbClr val="F2F2F2"/>
                          </a:solidFill>
                          <a:effectLst/>
                          <a:latin typeface="Calibri"/>
                        </a:rPr>
                        <a:t>Estudios de cultura náhuatl</a:t>
                      </a:r>
                    </a:p>
                  </a:txBody>
                  <a:tcPr marL="7676" marR="7676" marT="7676" marB="0" anchor="ctr">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600" b="0" i="0" u="none" strike="noStrike">
                          <a:solidFill>
                            <a:srgbClr val="F2F2F2"/>
                          </a:solidFill>
                          <a:effectLst/>
                          <a:latin typeface="Calibri"/>
                        </a:rPr>
                        <a:t>27</a:t>
                      </a:r>
                    </a:p>
                  </a:txBody>
                  <a:tcPr marL="7676" marR="7676" marT="7676" marB="0" anchor="ctr">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600" b="0" i="0" u="none" strike="noStrike">
                          <a:solidFill>
                            <a:srgbClr val="F2F2F2"/>
                          </a:solidFill>
                          <a:effectLst/>
                          <a:latin typeface="Calibri"/>
                        </a:rPr>
                        <a:t>0</a:t>
                      </a:r>
                    </a:p>
                  </a:txBody>
                  <a:tcPr marL="7676" marR="7676" marT="7676" marB="0" anchor="ctr">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600" b="0" i="0" u="none" strike="noStrike" dirty="0">
                          <a:solidFill>
                            <a:srgbClr val="F2F2F2"/>
                          </a:solidFill>
                          <a:effectLst/>
                          <a:latin typeface="Calibri"/>
                        </a:rPr>
                        <a:t>0</a:t>
                      </a:r>
                    </a:p>
                  </a:txBody>
                  <a:tcPr marL="7676" marR="7676" marT="7676" marB="0" anchor="ctr">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r>
              <a:tr h="180037">
                <a:tc>
                  <a:txBody>
                    <a:bodyPr/>
                    <a:lstStyle/>
                    <a:p>
                      <a:pPr algn="l" fontAlgn="b"/>
                      <a:r>
                        <a:rPr lang="es-MX" sz="1600" b="0" i="0" u="none" strike="noStrike">
                          <a:solidFill>
                            <a:srgbClr val="F2F2F2"/>
                          </a:solidFill>
                          <a:effectLst/>
                          <a:latin typeface="Calibri"/>
                        </a:rPr>
                        <a:t>2011-2013</a:t>
                      </a:r>
                    </a:p>
                  </a:txBody>
                  <a:tcPr marL="7676" marR="7676" marT="7676" marB="0" anchor="ctr">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l" fontAlgn="b"/>
                      <a:r>
                        <a:rPr lang="es-MX" sz="1600" b="0" i="0" u="none" strike="noStrike">
                          <a:solidFill>
                            <a:srgbClr val="F2F2F2"/>
                          </a:solidFill>
                          <a:effectLst/>
                          <a:latin typeface="Calibri"/>
                        </a:rPr>
                        <a:t>Literatura mexicana</a:t>
                      </a:r>
                    </a:p>
                  </a:txBody>
                  <a:tcPr marL="7676" marR="7676" marT="7676" marB="0" anchor="ctr">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600" b="0" i="0" u="none" strike="noStrike">
                          <a:solidFill>
                            <a:srgbClr val="F2F2F2"/>
                          </a:solidFill>
                          <a:effectLst/>
                          <a:latin typeface="Calibri"/>
                        </a:rPr>
                        <a:t>43</a:t>
                      </a:r>
                    </a:p>
                  </a:txBody>
                  <a:tcPr marL="7676" marR="7676" marT="7676" marB="0" anchor="ctr">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600" b="0" i="0" u="none" strike="noStrike">
                          <a:solidFill>
                            <a:srgbClr val="F2F2F2"/>
                          </a:solidFill>
                          <a:effectLst/>
                          <a:latin typeface="Calibri"/>
                        </a:rPr>
                        <a:t>0</a:t>
                      </a:r>
                    </a:p>
                  </a:txBody>
                  <a:tcPr marL="7676" marR="7676" marT="7676" marB="0" anchor="ctr">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600" b="0" i="0" u="none" strike="noStrike" dirty="0">
                          <a:solidFill>
                            <a:srgbClr val="F2F2F2"/>
                          </a:solidFill>
                          <a:effectLst/>
                          <a:latin typeface="Calibri"/>
                        </a:rPr>
                        <a:t>0</a:t>
                      </a:r>
                    </a:p>
                  </a:txBody>
                  <a:tcPr marL="7676" marR="7676" marT="7676" marB="0" anchor="ctr">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r>
            </a:tbl>
          </a:graphicData>
        </a:graphic>
      </p:graphicFrame>
    </p:spTree>
    <p:extLst>
      <p:ext uri="{BB962C8B-B14F-4D97-AF65-F5344CB8AC3E}">
        <p14:creationId xmlns:p14="http://schemas.microsoft.com/office/powerpoint/2010/main" xmlns="" val="184246747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0" y="0"/>
            <a:ext cx="12192000" cy="6858000"/>
          </a:xfrm>
          <a:prstGeom prst="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aphicFrame>
        <p:nvGraphicFramePr>
          <p:cNvPr id="3" name="1 Gráfico"/>
          <p:cNvGraphicFramePr>
            <a:graphicFrameLocks/>
          </p:cNvGraphicFramePr>
          <p:nvPr>
            <p:extLst>
              <p:ext uri="{D42A27DB-BD31-4B8C-83A1-F6EECF244321}">
                <p14:modId xmlns:p14="http://schemas.microsoft.com/office/powerpoint/2010/main" xmlns="" val="1827303581"/>
              </p:ext>
            </p:extLst>
          </p:nvPr>
        </p:nvGraphicFramePr>
        <p:xfrm>
          <a:off x="2345475" y="286602"/>
          <a:ext cx="7416824" cy="484495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2 Tabla"/>
          <p:cNvGraphicFramePr>
            <a:graphicFrameLocks noGrp="1"/>
          </p:cNvGraphicFramePr>
          <p:nvPr>
            <p:extLst>
              <p:ext uri="{D42A27DB-BD31-4B8C-83A1-F6EECF244321}">
                <p14:modId xmlns:p14="http://schemas.microsoft.com/office/powerpoint/2010/main" xmlns="" val="1081844229"/>
              </p:ext>
            </p:extLst>
          </p:nvPr>
        </p:nvGraphicFramePr>
        <p:xfrm>
          <a:off x="2364320" y="5488508"/>
          <a:ext cx="7421125" cy="851535"/>
        </p:xfrm>
        <a:graphic>
          <a:graphicData uri="http://schemas.openxmlformats.org/drawingml/2006/table">
            <a:tbl>
              <a:tblPr/>
              <a:tblGrid>
                <a:gridCol w="1026326"/>
                <a:gridCol w="4402225"/>
                <a:gridCol w="1255594"/>
                <a:gridCol w="736980"/>
              </a:tblGrid>
              <a:tr h="200025">
                <a:tc>
                  <a:txBody>
                    <a:bodyPr/>
                    <a:lstStyle/>
                    <a:p>
                      <a:pPr algn="l" fontAlgn="b"/>
                      <a:r>
                        <a:rPr lang="es-MX" sz="1800" b="1" i="0" u="none" strike="noStrike" dirty="0">
                          <a:solidFill>
                            <a:srgbClr val="F2F2F2"/>
                          </a:solidFill>
                          <a:effectLst/>
                          <a:latin typeface="Calibri"/>
                        </a:rPr>
                        <a:t>Cobertura</a:t>
                      </a:r>
                    </a:p>
                  </a:txBody>
                  <a:tcPr marL="9525" marR="9525" marT="9525" marB="0" anchor="b">
                    <a:lnL>
                      <a:noFill/>
                    </a:lnL>
                    <a:lnR>
                      <a:noFill/>
                    </a:lnR>
                    <a:lnT>
                      <a:noFill/>
                    </a:lnT>
                    <a:lnB w="6350" cap="flat" cmpd="sng" algn="ctr">
                      <a:solidFill>
                        <a:srgbClr val="262626"/>
                      </a:solidFill>
                      <a:prstDash val="solid"/>
                      <a:round/>
                      <a:headEnd type="none" w="med" len="med"/>
                      <a:tailEnd type="none" w="med" len="med"/>
                    </a:lnB>
                    <a:solidFill>
                      <a:srgbClr val="262626"/>
                    </a:solidFill>
                  </a:tcPr>
                </a:tc>
                <a:tc>
                  <a:txBody>
                    <a:bodyPr/>
                    <a:lstStyle/>
                    <a:p>
                      <a:pPr algn="ctr" fontAlgn="b"/>
                      <a:r>
                        <a:rPr lang="es-MX" sz="1800" b="1" i="0" u="none" strike="noStrike" dirty="0" smtClean="0">
                          <a:solidFill>
                            <a:srgbClr val="F2F2F2"/>
                          </a:solidFill>
                          <a:effectLst/>
                          <a:latin typeface="Calibri"/>
                        </a:rPr>
                        <a:t>Revista</a:t>
                      </a:r>
                      <a:endParaRPr lang="es-MX" sz="1800" b="1" i="0" u="none" strike="noStrike" dirty="0">
                        <a:solidFill>
                          <a:srgbClr val="F2F2F2"/>
                        </a:solidFill>
                        <a:effectLst/>
                        <a:latin typeface="Calibri"/>
                      </a:endParaRPr>
                    </a:p>
                  </a:txBody>
                  <a:tcPr marL="9525" marR="9525" marT="9525" marB="0" anchor="b">
                    <a:lnL>
                      <a:noFill/>
                    </a:lnL>
                    <a:lnR>
                      <a:noFill/>
                    </a:lnR>
                    <a:lnT>
                      <a:noFill/>
                    </a:lnT>
                    <a:lnB w="6350" cap="flat" cmpd="sng" algn="ctr">
                      <a:solidFill>
                        <a:srgbClr val="262626"/>
                      </a:solidFill>
                      <a:prstDash val="solid"/>
                      <a:round/>
                      <a:headEnd type="none" w="med" len="med"/>
                      <a:tailEnd type="none" w="med" len="med"/>
                    </a:lnB>
                    <a:solidFill>
                      <a:srgbClr val="262626"/>
                    </a:solidFill>
                  </a:tcPr>
                </a:tc>
                <a:tc>
                  <a:txBody>
                    <a:bodyPr/>
                    <a:lstStyle/>
                    <a:p>
                      <a:pPr algn="l" fontAlgn="b"/>
                      <a:r>
                        <a:rPr lang="es-MX" sz="1800" b="1" i="0" u="none" strike="noStrike">
                          <a:solidFill>
                            <a:srgbClr val="F2F2F2"/>
                          </a:solidFill>
                          <a:effectLst/>
                          <a:latin typeface="Calibri"/>
                        </a:rPr>
                        <a:t>Documentos</a:t>
                      </a:r>
                    </a:p>
                  </a:txBody>
                  <a:tcPr marL="9525" marR="9525" marT="9525" marB="0" anchor="b">
                    <a:lnL>
                      <a:noFill/>
                    </a:lnL>
                    <a:lnR>
                      <a:noFill/>
                    </a:lnR>
                    <a:lnT>
                      <a:noFill/>
                    </a:lnT>
                    <a:lnB w="6350" cap="flat" cmpd="sng" algn="ctr">
                      <a:solidFill>
                        <a:srgbClr val="262626"/>
                      </a:solidFill>
                      <a:prstDash val="solid"/>
                      <a:round/>
                      <a:headEnd type="none" w="med" len="med"/>
                      <a:tailEnd type="none" w="med" len="med"/>
                    </a:lnB>
                    <a:solidFill>
                      <a:srgbClr val="262626"/>
                    </a:solidFill>
                  </a:tcPr>
                </a:tc>
                <a:tc>
                  <a:txBody>
                    <a:bodyPr/>
                    <a:lstStyle/>
                    <a:p>
                      <a:pPr algn="l" fontAlgn="b"/>
                      <a:r>
                        <a:rPr lang="es-MX" sz="1800" b="1" i="0" u="none" strike="noStrike">
                          <a:solidFill>
                            <a:srgbClr val="F2F2F2"/>
                          </a:solidFill>
                          <a:effectLst/>
                          <a:latin typeface="Calibri"/>
                        </a:rPr>
                        <a:t>Citas</a:t>
                      </a:r>
                    </a:p>
                  </a:txBody>
                  <a:tcPr marL="9525" marR="9525" marT="9525" marB="0" anchor="b">
                    <a:lnL>
                      <a:noFill/>
                    </a:lnL>
                    <a:lnR>
                      <a:noFill/>
                    </a:lnR>
                    <a:lnT>
                      <a:noFill/>
                    </a:lnT>
                    <a:lnB w="6350" cap="flat" cmpd="sng" algn="ctr">
                      <a:solidFill>
                        <a:srgbClr val="262626"/>
                      </a:solidFill>
                      <a:prstDash val="solid"/>
                      <a:round/>
                      <a:headEnd type="none" w="med" len="med"/>
                      <a:tailEnd type="none" w="med" len="med"/>
                    </a:lnB>
                    <a:solidFill>
                      <a:srgbClr val="262626"/>
                    </a:solidFill>
                  </a:tcPr>
                </a:tc>
              </a:tr>
              <a:tr h="190500">
                <a:tc>
                  <a:txBody>
                    <a:bodyPr/>
                    <a:lstStyle/>
                    <a:p>
                      <a:pPr algn="l" fontAlgn="b"/>
                      <a:r>
                        <a:rPr lang="es-MX" sz="1800" b="0" i="0" u="none" strike="noStrike">
                          <a:solidFill>
                            <a:srgbClr val="F2F2F2"/>
                          </a:solidFill>
                          <a:effectLst/>
                          <a:latin typeface="Calibri"/>
                        </a:rPr>
                        <a:t>2008-2013</a:t>
                      </a:r>
                    </a:p>
                  </a:txBody>
                  <a:tcPr marL="9525" marR="9525" marT="9525"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l" fontAlgn="b"/>
                      <a:r>
                        <a:rPr lang="es-MX" sz="1800" b="0" i="0" u="none" strike="noStrike" dirty="0">
                          <a:solidFill>
                            <a:srgbClr val="F2F2F2"/>
                          </a:solidFill>
                          <a:effectLst/>
                          <a:latin typeface="Calibri"/>
                        </a:rPr>
                        <a:t>Revista mexicana de ingeniería química</a:t>
                      </a:r>
                    </a:p>
                  </a:txBody>
                  <a:tcPr marL="9525" marR="9525" marT="9525"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800" b="0" i="0" u="none" strike="noStrike" dirty="0">
                          <a:solidFill>
                            <a:srgbClr val="F2F2F2"/>
                          </a:solidFill>
                          <a:effectLst/>
                          <a:latin typeface="Calibri"/>
                        </a:rPr>
                        <a:t>254</a:t>
                      </a:r>
                    </a:p>
                  </a:txBody>
                  <a:tcPr marL="9525" marR="9525" marT="9525"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800" b="0" i="0" u="none" strike="noStrike" dirty="0">
                          <a:solidFill>
                            <a:srgbClr val="F2F2F2"/>
                          </a:solidFill>
                          <a:effectLst/>
                          <a:latin typeface="Calibri"/>
                        </a:rPr>
                        <a:t>377</a:t>
                      </a:r>
                    </a:p>
                  </a:txBody>
                  <a:tcPr marL="9525" marR="9525" marT="9525"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r>
              <a:tr h="190500">
                <a:tc>
                  <a:txBody>
                    <a:bodyPr/>
                    <a:lstStyle/>
                    <a:p>
                      <a:pPr algn="l" fontAlgn="b"/>
                      <a:r>
                        <a:rPr lang="es-MX" sz="1800" b="0" i="0" u="none" strike="noStrike">
                          <a:solidFill>
                            <a:srgbClr val="F2F2F2"/>
                          </a:solidFill>
                          <a:effectLst/>
                          <a:latin typeface="Calibri"/>
                        </a:rPr>
                        <a:t>2008-2013</a:t>
                      </a:r>
                    </a:p>
                  </a:txBody>
                  <a:tcPr marL="9525" marR="9525" marT="9525"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l" fontAlgn="b"/>
                      <a:r>
                        <a:rPr lang="en-US" sz="1800" b="0" i="0" u="none" strike="noStrike" dirty="0">
                          <a:solidFill>
                            <a:srgbClr val="F2F2F2"/>
                          </a:solidFill>
                          <a:effectLst/>
                          <a:latin typeface="Calibri"/>
                        </a:rPr>
                        <a:t>Journal of applied research and technology</a:t>
                      </a:r>
                    </a:p>
                  </a:txBody>
                  <a:tcPr marL="9525" marR="9525" marT="9525"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800" b="0" i="0" u="none" strike="noStrike" dirty="0">
                          <a:solidFill>
                            <a:srgbClr val="F2F2F2"/>
                          </a:solidFill>
                          <a:effectLst/>
                          <a:latin typeface="Calibri"/>
                        </a:rPr>
                        <a:t>274</a:t>
                      </a:r>
                    </a:p>
                  </a:txBody>
                  <a:tcPr marL="9525" marR="9525" marT="9525"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800" b="0" i="0" u="none" strike="noStrike" dirty="0">
                          <a:solidFill>
                            <a:srgbClr val="F2F2F2"/>
                          </a:solidFill>
                          <a:effectLst/>
                          <a:latin typeface="Calibri"/>
                        </a:rPr>
                        <a:t>247</a:t>
                      </a:r>
                    </a:p>
                  </a:txBody>
                  <a:tcPr marL="9525" marR="9525" marT="9525"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r>
            </a:tbl>
          </a:graphicData>
        </a:graphic>
      </p:graphicFrame>
    </p:spTree>
    <p:extLst>
      <p:ext uri="{BB962C8B-B14F-4D97-AF65-F5344CB8AC3E}">
        <p14:creationId xmlns:p14="http://schemas.microsoft.com/office/powerpoint/2010/main" xmlns="" val="44813401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0" y="0"/>
            <a:ext cx="12192000" cy="6858000"/>
          </a:xfrm>
          <a:prstGeom prst="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aphicFrame>
        <p:nvGraphicFramePr>
          <p:cNvPr id="3" name="1 Gráfico"/>
          <p:cNvGraphicFramePr/>
          <p:nvPr>
            <p:extLst>
              <p:ext uri="{D42A27DB-BD31-4B8C-83A1-F6EECF244321}">
                <p14:modId xmlns:p14="http://schemas.microsoft.com/office/powerpoint/2010/main" xmlns="" val="2131877150"/>
              </p:ext>
            </p:extLst>
          </p:nvPr>
        </p:nvGraphicFramePr>
        <p:xfrm>
          <a:off x="1009935" y="218365"/>
          <a:ext cx="10263116" cy="500872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2 Tabla"/>
          <p:cNvGraphicFramePr>
            <a:graphicFrameLocks noGrp="1"/>
          </p:cNvGraphicFramePr>
          <p:nvPr>
            <p:extLst>
              <p:ext uri="{D42A27DB-BD31-4B8C-83A1-F6EECF244321}">
                <p14:modId xmlns:p14="http://schemas.microsoft.com/office/powerpoint/2010/main" xmlns="" val="936579684"/>
              </p:ext>
            </p:extLst>
          </p:nvPr>
        </p:nvGraphicFramePr>
        <p:xfrm>
          <a:off x="1906091" y="5131559"/>
          <a:ext cx="8379818" cy="1726441"/>
        </p:xfrm>
        <a:graphic>
          <a:graphicData uri="http://schemas.openxmlformats.org/drawingml/2006/table">
            <a:tbl>
              <a:tblPr/>
              <a:tblGrid>
                <a:gridCol w="722313"/>
                <a:gridCol w="4036222"/>
                <a:gridCol w="1131651"/>
                <a:gridCol w="1471146"/>
                <a:gridCol w="1018486"/>
              </a:tblGrid>
              <a:tr h="245009">
                <a:tc>
                  <a:txBody>
                    <a:bodyPr/>
                    <a:lstStyle/>
                    <a:p>
                      <a:pPr algn="ctr" fontAlgn="b"/>
                      <a:r>
                        <a:rPr lang="es-MX" sz="1200" b="1" i="0" u="none" strike="noStrike" dirty="0">
                          <a:solidFill>
                            <a:srgbClr val="F2F2F2"/>
                          </a:solidFill>
                          <a:effectLst/>
                          <a:latin typeface="Calibri"/>
                        </a:rPr>
                        <a:t>Cobertura</a:t>
                      </a:r>
                    </a:p>
                  </a:txBody>
                  <a:tcPr marL="9525" marR="9525" marT="9525" marB="0" anchor="ctr">
                    <a:lnL>
                      <a:noFill/>
                    </a:lnL>
                    <a:lnR>
                      <a:noFill/>
                    </a:lnR>
                    <a:lnT>
                      <a:noFill/>
                    </a:lnT>
                    <a:lnB w="6350" cap="flat" cmpd="sng" algn="ctr">
                      <a:solidFill>
                        <a:srgbClr val="262626"/>
                      </a:solidFill>
                      <a:prstDash val="solid"/>
                      <a:round/>
                      <a:headEnd type="none" w="med" len="med"/>
                      <a:tailEnd type="none" w="med" len="med"/>
                    </a:lnB>
                    <a:solidFill>
                      <a:srgbClr val="262626"/>
                    </a:solidFill>
                  </a:tcPr>
                </a:tc>
                <a:tc>
                  <a:txBody>
                    <a:bodyPr/>
                    <a:lstStyle/>
                    <a:p>
                      <a:pPr algn="ctr" fontAlgn="b"/>
                      <a:r>
                        <a:rPr lang="es-MX" sz="1200" b="1" i="0" u="none" strike="noStrike">
                          <a:solidFill>
                            <a:srgbClr val="F2F2F2"/>
                          </a:solidFill>
                          <a:effectLst/>
                          <a:latin typeface="Calibri"/>
                        </a:rPr>
                        <a:t>Revista</a:t>
                      </a:r>
                    </a:p>
                  </a:txBody>
                  <a:tcPr marL="9525" marR="9525" marT="9525" marB="0" anchor="ctr">
                    <a:lnL>
                      <a:noFill/>
                    </a:lnL>
                    <a:lnR>
                      <a:noFill/>
                    </a:lnR>
                    <a:lnT>
                      <a:noFill/>
                    </a:lnT>
                    <a:lnB w="6350" cap="flat" cmpd="sng" algn="ctr">
                      <a:solidFill>
                        <a:srgbClr val="262626"/>
                      </a:solidFill>
                      <a:prstDash val="solid"/>
                      <a:round/>
                      <a:headEnd type="none" w="med" len="med"/>
                      <a:tailEnd type="none" w="med" len="med"/>
                    </a:lnB>
                    <a:solidFill>
                      <a:srgbClr val="262626"/>
                    </a:solidFill>
                  </a:tcPr>
                </a:tc>
                <a:tc>
                  <a:txBody>
                    <a:bodyPr/>
                    <a:lstStyle/>
                    <a:p>
                      <a:pPr algn="ctr" fontAlgn="b"/>
                      <a:r>
                        <a:rPr lang="es-MX" sz="1200" b="1" i="0" u="none" strike="noStrike">
                          <a:solidFill>
                            <a:srgbClr val="F2F2F2"/>
                          </a:solidFill>
                          <a:effectLst/>
                          <a:latin typeface="Calibri"/>
                        </a:rPr>
                        <a:t>Artículos</a:t>
                      </a:r>
                    </a:p>
                  </a:txBody>
                  <a:tcPr marL="9525" marR="9525" marT="9525" marB="0" anchor="ctr">
                    <a:lnL>
                      <a:noFill/>
                    </a:lnL>
                    <a:lnR>
                      <a:noFill/>
                    </a:lnR>
                    <a:lnT>
                      <a:noFill/>
                    </a:lnT>
                    <a:lnB w="6350" cap="flat" cmpd="sng" algn="ctr">
                      <a:solidFill>
                        <a:srgbClr val="262626"/>
                      </a:solidFill>
                      <a:prstDash val="solid"/>
                      <a:round/>
                      <a:headEnd type="none" w="med" len="med"/>
                      <a:tailEnd type="none" w="med" len="med"/>
                    </a:lnB>
                    <a:solidFill>
                      <a:srgbClr val="262626"/>
                    </a:solidFill>
                  </a:tcPr>
                </a:tc>
                <a:tc>
                  <a:txBody>
                    <a:bodyPr/>
                    <a:lstStyle/>
                    <a:p>
                      <a:pPr algn="ctr" fontAlgn="b"/>
                      <a:r>
                        <a:rPr lang="es-MX" sz="1200" b="1" i="0" u="none" strike="noStrike">
                          <a:solidFill>
                            <a:srgbClr val="F2F2F2"/>
                          </a:solidFill>
                          <a:effectLst/>
                          <a:latin typeface="Calibri"/>
                        </a:rPr>
                        <a:t>Citas recibidas</a:t>
                      </a:r>
                    </a:p>
                  </a:txBody>
                  <a:tcPr marL="9525" marR="9525" marT="9525" marB="0" anchor="ctr">
                    <a:lnL>
                      <a:noFill/>
                    </a:lnL>
                    <a:lnR>
                      <a:noFill/>
                    </a:lnR>
                    <a:lnT>
                      <a:noFill/>
                    </a:lnT>
                    <a:lnB w="6350" cap="flat" cmpd="sng" algn="ctr">
                      <a:solidFill>
                        <a:srgbClr val="262626"/>
                      </a:solidFill>
                      <a:prstDash val="solid"/>
                      <a:round/>
                      <a:headEnd type="none" w="med" len="med"/>
                      <a:tailEnd type="none" w="med" len="med"/>
                    </a:lnB>
                    <a:solidFill>
                      <a:srgbClr val="262626"/>
                    </a:solidFill>
                  </a:tcPr>
                </a:tc>
                <a:tc>
                  <a:txBody>
                    <a:bodyPr/>
                    <a:lstStyle/>
                    <a:p>
                      <a:pPr algn="ctr" fontAlgn="b"/>
                      <a:r>
                        <a:rPr lang="es-MX" sz="1200" b="1" i="0" u="none" strike="noStrike" dirty="0" err="1">
                          <a:solidFill>
                            <a:srgbClr val="F2F2F2"/>
                          </a:solidFill>
                          <a:effectLst/>
                          <a:latin typeface="Calibri"/>
                        </a:rPr>
                        <a:t>Autocitas</a:t>
                      </a:r>
                      <a:endParaRPr lang="es-MX" sz="1200" b="1" i="0" u="none" strike="noStrike" dirty="0">
                        <a:solidFill>
                          <a:srgbClr val="F2F2F2"/>
                        </a:solidFill>
                        <a:effectLst/>
                        <a:latin typeface="Calibri"/>
                      </a:endParaRPr>
                    </a:p>
                  </a:txBody>
                  <a:tcPr marL="9525" marR="9525" marT="9525" marB="0" anchor="ctr">
                    <a:lnL>
                      <a:noFill/>
                    </a:lnL>
                    <a:lnR>
                      <a:noFill/>
                    </a:lnR>
                    <a:lnT>
                      <a:noFill/>
                    </a:lnT>
                    <a:lnB w="6350" cap="flat" cmpd="sng" algn="ctr">
                      <a:solidFill>
                        <a:srgbClr val="262626"/>
                      </a:solidFill>
                      <a:prstDash val="solid"/>
                      <a:round/>
                      <a:headEnd type="none" w="med" len="med"/>
                      <a:tailEnd type="none" w="med" len="med"/>
                    </a:lnB>
                    <a:solidFill>
                      <a:srgbClr val="262626"/>
                    </a:solidFill>
                  </a:tcPr>
                </a:tc>
              </a:tr>
              <a:tr h="235676">
                <a:tc>
                  <a:txBody>
                    <a:bodyPr/>
                    <a:lstStyle/>
                    <a:p>
                      <a:pPr algn="l" fontAlgn="b"/>
                      <a:r>
                        <a:rPr lang="es-MX" sz="1200" b="0" i="0" u="none" strike="noStrike" dirty="0">
                          <a:solidFill>
                            <a:srgbClr val="F2F2F2"/>
                          </a:solidFill>
                          <a:effectLst/>
                          <a:latin typeface="Calibri"/>
                        </a:rPr>
                        <a:t>2008-2013</a:t>
                      </a:r>
                    </a:p>
                  </a:txBody>
                  <a:tcPr marL="9525" marR="9525" marT="9525" marB="0" anchor="ctr">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l" fontAlgn="b"/>
                      <a:r>
                        <a:rPr lang="es-MX" sz="1200" b="0" i="0" u="none" strike="noStrike" dirty="0">
                          <a:solidFill>
                            <a:srgbClr val="F2F2F2"/>
                          </a:solidFill>
                          <a:effectLst/>
                          <a:latin typeface="Calibri"/>
                        </a:rPr>
                        <a:t>Revista mexicana de ingeniería química</a:t>
                      </a:r>
                    </a:p>
                  </a:txBody>
                  <a:tcPr marL="9525" marR="9525" marT="9525" marB="0" anchor="ctr">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200" b="0" i="0" u="none" strike="noStrike">
                          <a:solidFill>
                            <a:srgbClr val="F2F2F2"/>
                          </a:solidFill>
                          <a:effectLst/>
                          <a:latin typeface="Calibri"/>
                        </a:rPr>
                        <a:t>211</a:t>
                      </a:r>
                    </a:p>
                  </a:txBody>
                  <a:tcPr marL="9525" marR="9525" marT="9525" marB="0" anchor="ctr">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200" b="0" i="0" u="none" strike="noStrike">
                          <a:solidFill>
                            <a:srgbClr val="F2F2F2"/>
                          </a:solidFill>
                          <a:effectLst/>
                          <a:latin typeface="Calibri"/>
                        </a:rPr>
                        <a:t>142</a:t>
                      </a:r>
                    </a:p>
                  </a:txBody>
                  <a:tcPr marL="9525" marR="9525" marT="9525" marB="0" anchor="ctr">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200" b="0" i="0" u="none" strike="noStrike" dirty="0">
                          <a:solidFill>
                            <a:srgbClr val="F2F2F2"/>
                          </a:solidFill>
                          <a:effectLst/>
                          <a:latin typeface="Calibri"/>
                        </a:rPr>
                        <a:t>116</a:t>
                      </a:r>
                    </a:p>
                  </a:txBody>
                  <a:tcPr marL="9525" marR="9525" marT="9525" marB="0" anchor="ctr">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r>
              <a:tr h="235676">
                <a:tc>
                  <a:txBody>
                    <a:bodyPr/>
                    <a:lstStyle/>
                    <a:p>
                      <a:pPr algn="l" fontAlgn="b"/>
                      <a:r>
                        <a:rPr lang="es-MX" sz="1200" b="0" i="0" u="none" strike="noStrike">
                          <a:solidFill>
                            <a:srgbClr val="F2F2F2"/>
                          </a:solidFill>
                          <a:effectLst/>
                          <a:latin typeface="Calibri"/>
                        </a:rPr>
                        <a:t>2008-2013</a:t>
                      </a:r>
                    </a:p>
                  </a:txBody>
                  <a:tcPr marL="9525" marR="9525" marT="9525" marB="0" anchor="ctr">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l" fontAlgn="b"/>
                      <a:r>
                        <a:rPr lang="en-US" sz="1200" b="0" i="0" u="none" strike="noStrike" dirty="0">
                          <a:solidFill>
                            <a:srgbClr val="F2F2F2"/>
                          </a:solidFill>
                          <a:effectLst/>
                          <a:latin typeface="Calibri"/>
                        </a:rPr>
                        <a:t>Journal of applied research and technology</a:t>
                      </a:r>
                    </a:p>
                  </a:txBody>
                  <a:tcPr marL="9525" marR="9525" marT="9525" marB="0" anchor="ctr">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200" b="0" i="0" u="none" strike="noStrike">
                          <a:solidFill>
                            <a:srgbClr val="F2F2F2"/>
                          </a:solidFill>
                          <a:effectLst/>
                          <a:latin typeface="Calibri"/>
                        </a:rPr>
                        <a:t>259</a:t>
                      </a:r>
                    </a:p>
                  </a:txBody>
                  <a:tcPr marL="9525" marR="9525" marT="9525" marB="0" anchor="ctr">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200" b="0" i="0" u="none" strike="noStrike">
                          <a:solidFill>
                            <a:srgbClr val="F2F2F2"/>
                          </a:solidFill>
                          <a:effectLst/>
                          <a:latin typeface="Calibri"/>
                        </a:rPr>
                        <a:t>89</a:t>
                      </a:r>
                    </a:p>
                  </a:txBody>
                  <a:tcPr marL="9525" marR="9525" marT="9525" marB="0" anchor="ctr">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200" b="0" i="0" u="none" strike="noStrike" dirty="0">
                          <a:solidFill>
                            <a:srgbClr val="F2F2F2"/>
                          </a:solidFill>
                          <a:effectLst/>
                          <a:latin typeface="Calibri"/>
                        </a:rPr>
                        <a:t>85</a:t>
                      </a:r>
                    </a:p>
                  </a:txBody>
                  <a:tcPr marL="9525" marR="9525" marT="9525" marB="0" anchor="ctr">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r>
              <a:tr h="235676">
                <a:tc>
                  <a:txBody>
                    <a:bodyPr/>
                    <a:lstStyle/>
                    <a:p>
                      <a:pPr algn="l" fontAlgn="b"/>
                      <a:r>
                        <a:rPr lang="es-MX" sz="1200" b="0" i="0" u="none" strike="noStrike">
                          <a:solidFill>
                            <a:srgbClr val="F2F2F2"/>
                          </a:solidFill>
                          <a:effectLst/>
                          <a:latin typeface="Calibri"/>
                        </a:rPr>
                        <a:t>2008-2013</a:t>
                      </a:r>
                    </a:p>
                  </a:txBody>
                  <a:tcPr marL="9525" marR="9525" marT="9525" marB="0" anchor="ctr">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l" fontAlgn="b"/>
                      <a:r>
                        <a:rPr lang="es-MX" sz="1200" b="0" i="0" u="none" strike="noStrike" dirty="0">
                          <a:solidFill>
                            <a:srgbClr val="F2F2F2"/>
                          </a:solidFill>
                          <a:effectLst/>
                          <a:latin typeface="Calibri"/>
                        </a:rPr>
                        <a:t>Computación y sistemas</a:t>
                      </a:r>
                    </a:p>
                  </a:txBody>
                  <a:tcPr marL="9525" marR="9525" marT="9525" marB="0" anchor="ctr">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200" b="0" i="0" u="none" strike="noStrike">
                          <a:solidFill>
                            <a:srgbClr val="F2F2F2"/>
                          </a:solidFill>
                          <a:effectLst/>
                          <a:latin typeface="Calibri"/>
                        </a:rPr>
                        <a:t>216</a:t>
                      </a:r>
                    </a:p>
                  </a:txBody>
                  <a:tcPr marL="9525" marR="9525" marT="9525" marB="0" anchor="ctr">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200" b="0" i="0" u="none" strike="noStrike">
                          <a:solidFill>
                            <a:srgbClr val="F2F2F2"/>
                          </a:solidFill>
                          <a:effectLst/>
                          <a:latin typeface="Calibri"/>
                        </a:rPr>
                        <a:t>32</a:t>
                      </a:r>
                    </a:p>
                  </a:txBody>
                  <a:tcPr marL="9525" marR="9525" marT="9525" marB="0" anchor="ctr">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200" b="0" i="0" u="none" strike="noStrike" dirty="0">
                          <a:solidFill>
                            <a:srgbClr val="F2F2F2"/>
                          </a:solidFill>
                          <a:effectLst/>
                          <a:latin typeface="Calibri"/>
                        </a:rPr>
                        <a:t>15</a:t>
                      </a:r>
                    </a:p>
                  </a:txBody>
                  <a:tcPr marL="9525" marR="9525" marT="9525" marB="0" anchor="ctr">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r>
              <a:tr h="235676">
                <a:tc>
                  <a:txBody>
                    <a:bodyPr/>
                    <a:lstStyle/>
                    <a:p>
                      <a:pPr algn="l" fontAlgn="b"/>
                      <a:r>
                        <a:rPr lang="es-MX" sz="1200" b="0" i="0" u="none" strike="noStrike">
                          <a:solidFill>
                            <a:srgbClr val="F2F2F2"/>
                          </a:solidFill>
                          <a:effectLst/>
                          <a:latin typeface="Calibri"/>
                        </a:rPr>
                        <a:t>2008-2013</a:t>
                      </a:r>
                    </a:p>
                  </a:txBody>
                  <a:tcPr marL="9525" marR="9525" marT="9525" marB="0" anchor="ctr">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l" fontAlgn="b"/>
                      <a:r>
                        <a:rPr lang="es-MX" sz="1200" b="0" i="0" u="none" strike="noStrike" dirty="0">
                          <a:solidFill>
                            <a:srgbClr val="F2F2F2"/>
                          </a:solidFill>
                          <a:effectLst/>
                          <a:latin typeface="Calibri"/>
                        </a:rPr>
                        <a:t>Ingeniería, investigación y tecnología</a:t>
                      </a:r>
                    </a:p>
                  </a:txBody>
                  <a:tcPr marL="9525" marR="9525" marT="9525" marB="0" anchor="ctr">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200" b="0" i="0" u="none" strike="noStrike" dirty="0">
                          <a:solidFill>
                            <a:srgbClr val="F2F2F2"/>
                          </a:solidFill>
                          <a:effectLst/>
                          <a:latin typeface="Calibri"/>
                        </a:rPr>
                        <a:t>246</a:t>
                      </a:r>
                    </a:p>
                  </a:txBody>
                  <a:tcPr marL="9525" marR="9525" marT="9525" marB="0" anchor="ctr">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200" b="0" i="0" u="none" strike="noStrike">
                          <a:solidFill>
                            <a:srgbClr val="F2F2F2"/>
                          </a:solidFill>
                          <a:effectLst/>
                          <a:latin typeface="Calibri"/>
                        </a:rPr>
                        <a:t>20</a:t>
                      </a:r>
                    </a:p>
                  </a:txBody>
                  <a:tcPr marL="9525" marR="9525" marT="9525" marB="0" anchor="ctr">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200" b="0" i="0" u="none" strike="noStrike" dirty="0">
                          <a:solidFill>
                            <a:srgbClr val="F2F2F2"/>
                          </a:solidFill>
                          <a:effectLst/>
                          <a:latin typeface="Calibri"/>
                        </a:rPr>
                        <a:t>9</a:t>
                      </a:r>
                    </a:p>
                  </a:txBody>
                  <a:tcPr marL="9525" marR="9525" marT="9525" marB="0" anchor="ctr">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r>
              <a:tr h="303052">
                <a:tc>
                  <a:txBody>
                    <a:bodyPr/>
                    <a:lstStyle/>
                    <a:p>
                      <a:pPr algn="l" fontAlgn="b"/>
                      <a:r>
                        <a:rPr lang="es-MX" sz="1200" b="0" i="0" u="none" strike="noStrike" dirty="0">
                          <a:solidFill>
                            <a:srgbClr val="F2F2F2"/>
                          </a:solidFill>
                          <a:effectLst/>
                          <a:latin typeface="Calibri"/>
                        </a:rPr>
                        <a:t>2011-2013</a:t>
                      </a:r>
                    </a:p>
                  </a:txBody>
                  <a:tcPr marL="9525" marR="9525" marT="9525" marB="0" anchor="ctr">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l" fontAlgn="b"/>
                      <a:r>
                        <a:rPr lang="es-MX" sz="1200" b="0" i="0" u="none" strike="noStrike">
                          <a:solidFill>
                            <a:srgbClr val="F2F2F2"/>
                          </a:solidFill>
                          <a:effectLst/>
                          <a:latin typeface="Calibri"/>
                        </a:rPr>
                        <a:t>Concreto y cemento. Investigación y desarrollo</a:t>
                      </a:r>
                    </a:p>
                  </a:txBody>
                  <a:tcPr marL="9525" marR="9525" marT="9525" marB="0" anchor="ctr">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200" b="0" i="0" u="none" strike="noStrike" dirty="0">
                          <a:solidFill>
                            <a:srgbClr val="F2F2F2"/>
                          </a:solidFill>
                          <a:effectLst/>
                          <a:latin typeface="Calibri"/>
                        </a:rPr>
                        <a:t>24</a:t>
                      </a:r>
                    </a:p>
                  </a:txBody>
                  <a:tcPr marL="9525" marR="9525" marT="9525" marB="0" anchor="ctr">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200" b="0" i="0" u="none" strike="noStrike" dirty="0">
                          <a:solidFill>
                            <a:srgbClr val="F2F2F2"/>
                          </a:solidFill>
                          <a:effectLst/>
                          <a:latin typeface="Calibri"/>
                        </a:rPr>
                        <a:t>7</a:t>
                      </a:r>
                    </a:p>
                  </a:txBody>
                  <a:tcPr marL="9525" marR="9525" marT="9525" marB="0" anchor="ctr">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200" b="0" i="0" u="none" strike="noStrike" dirty="0">
                          <a:solidFill>
                            <a:srgbClr val="F2F2F2"/>
                          </a:solidFill>
                          <a:effectLst/>
                          <a:latin typeface="Calibri"/>
                        </a:rPr>
                        <a:t>3</a:t>
                      </a:r>
                    </a:p>
                  </a:txBody>
                  <a:tcPr marL="9525" marR="9525" marT="9525" marB="0" anchor="ctr">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r>
              <a:tr h="235676">
                <a:tc>
                  <a:txBody>
                    <a:bodyPr/>
                    <a:lstStyle/>
                    <a:p>
                      <a:pPr algn="l" fontAlgn="b"/>
                      <a:r>
                        <a:rPr lang="es-MX" sz="1200" b="0" i="0" u="none" strike="noStrike" dirty="0">
                          <a:solidFill>
                            <a:srgbClr val="F2F2F2"/>
                          </a:solidFill>
                          <a:effectLst/>
                          <a:latin typeface="Calibri"/>
                        </a:rPr>
                        <a:t>2008-2013</a:t>
                      </a:r>
                    </a:p>
                  </a:txBody>
                  <a:tcPr marL="9525" marR="9525" marT="9525" marB="0" anchor="ctr">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l" fontAlgn="b"/>
                      <a:r>
                        <a:rPr lang="es-MX" sz="1200" b="0" i="0" u="none" strike="noStrike">
                          <a:solidFill>
                            <a:srgbClr val="F2F2F2"/>
                          </a:solidFill>
                          <a:effectLst/>
                          <a:latin typeface="Calibri"/>
                        </a:rPr>
                        <a:t>Polibits</a:t>
                      </a:r>
                    </a:p>
                  </a:txBody>
                  <a:tcPr marL="9525" marR="9525" marT="9525" marB="0" anchor="ctr">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200" b="0" i="0" u="none" strike="noStrike">
                          <a:solidFill>
                            <a:srgbClr val="F2F2F2"/>
                          </a:solidFill>
                          <a:effectLst/>
                          <a:latin typeface="Calibri"/>
                        </a:rPr>
                        <a:t>131</a:t>
                      </a:r>
                    </a:p>
                  </a:txBody>
                  <a:tcPr marL="9525" marR="9525" marT="9525" marB="0" anchor="ctr">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200" b="0" i="0" u="none" strike="noStrike" dirty="0">
                          <a:solidFill>
                            <a:srgbClr val="F2F2F2"/>
                          </a:solidFill>
                          <a:effectLst/>
                          <a:latin typeface="Calibri"/>
                        </a:rPr>
                        <a:t>3</a:t>
                      </a:r>
                    </a:p>
                  </a:txBody>
                  <a:tcPr marL="9525" marR="9525" marT="9525" marB="0" anchor="ctr">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200" b="0" i="0" u="none" strike="noStrike" dirty="0">
                          <a:solidFill>
                            <a:srgbClr val="F2F2F2"/>
                          </a:solidFill>
                          <a:effectLst/>
                          <a:latin typeface="Calibri"/>
                        </a:rPr>
                        <a:t>1</a:t>
                      </a:r>
                    </a:p>
                  </a:txBody>
                  <a:tcPr marL="9525" marR="9525" marT="9525" marB="0" anchor="ctr">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r>
            </a:tbl>
          </a:graphicData>
        </a:graphic>
      </p:graphicFrame>
    </p:spTree>
    <p:extLst>
      <p:ext uri="{BB962C8B-B14F-4D97-AF65-F5344CB8AC3E}">
        <p14:creationId xmlns:p14="http://schemas.microsoft.com/office/powerpoint/2010/main" xmlns="" val="292332942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0" y="0"/>
            <a:ext cx="12192000" cy="6858000"/>
          </a:xfrm>
          <a:prstGeom prst="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aphicFrame>
        <p:nvGraphicFramePr>
          <p:cNvPr id="3" name="1 Gráfico"/>
          <p:cNvGraphicFramePr>
            <a:graphicFrameLocks/>
          </p:cNvGraphicFramePr>
          <p:nvPr>
            <p:extLst>
              <p:ext uri="{D42A27DB-BD31-4B8C-83A1-F6EECF244321}">
                <p14:modId xmlns:p14="http://schemas.microsoft.com/office/powerpoint/2010/main" xmlns="" val="187267763"/>
              </p:ext>
            </p:extLst>
          </p:nvPr>
        </p:nvGraphicFramePr>
        <p:xfrm>
          <a:off x="561474" y="44623"/>
          <a:ext cx="10684042" cy="534552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4 Tabla"/>
          <p:cNvGraphicFramePr>
            <a:graphicFrameLocks noGrp="1"/>
          </p:cNvGraphicFramePr>
          <p:nvPr>
            <p:extLst>
              <p:ext uri="{D42A27DB-BD31-4B8C-83A1-F6EECF244321}">
                <p14:modId xmlns:p14="http://schemas.microsoft.com/office/powerpoint/2010/main" xmlns="" val="3346541987"/>
              </p:ext>
            </p:extLst>
          </p:nvPr>
        </p:nvGraphicFramePr>
        <p:xfrm>
          <a:off x="1411704" y="5057797"/>
          <a:ext cx="9543457" cy="1800203"/>
        </p:xfrm>
        <a:graphic>
          <a:graphicData uri="http://schemas.openxmlformats.org/drawingml/2006/table">
            <a:tbl>
              <a:tblPr/>
              <a:tblGrid>
                <a:gridCol w="1111859"/>
                <a:gridCol w="6615561"/>
                <a:gridCol w="1297169"/>
                <a:gridCol w="518868"/>
              </a:tblGrid>
              <a:tr h="268115">
                <a:tc>
                  <a:txBody>
                    <a:bodyPr/>
                    <a:lstStyle/>
                    <a:p>
                      <a:pPr algn="l" fontAlgn="b"/>
                      <a:r>
                        <a:rPr lang="es-MX" sz="1600" b="1" i="0" u="none" strike="noStrike" dirty="0">
                          <a:solidFill>
                            <a:srgbClr val="F2F2F2"/>
                          </a:solidFill>
                          <a:effectLst/>
                          <a:latin typeface="Calibri"/>
                        </a:rPr>
                        <a:t>Cobertura</a:t>
                      </a:r>
                    </a:p>
                  </a:txBody>
                  <a:tcPr marL="9525" marR="9525" marT="9525" marB="0" anchor="b">
                    <a:lnL>
                      <a:noFill/>
                    </a:lnL>
                    <a:lnR>
                      <a:noFill/>
                    </a:lnR>
                    <a:lnT>
                      <a:noFill/>
                    </a:lnT>
                    <a:lnB w="6350" cap="flat" cmpd="sng" algn="ctr">
                      <a:solidFill>
                        <a:srgbClr val="262626"/>
                      </a:solidFill>
                      <a:prstDash val="solid"/>
                      <a:round/>
                      <a:headEnd type="none" w="med" len="med"/>
                      <a:tailEnd type="none" w="med" len="med"/>
                    </a:lnB>
                    <a:solidFill>
                      <a:srgbClr val="262626"/>
                    </a:solidFill>
                  </a:tcPr>
                </a:tc>
                <a:tc>
                  <a:txBody>
                    <a:bodyPr/>
                    <a:lstStyle/>
                    <a:p>
                      <a:pPr algn="ctr" fontAlgn="b"/>
                      <a:r>
                        <a:rPr lang="es-MX" sz="1600" b="1" i="0" u="none" strike="noStrike">
                          <a:solidFill>
                            <a:srgbClr val="F2F2F2"/>
                          </a:solidFill>
                          <a:effectLst/>
                          <a:latin typeface="Calibri"/>
                        </a:rPr>
                        <a:t>Revista</a:t>
                      </a:r>
                    </a:p>
                  </a:txBody>
                  <a:tcPr marL="9525" marR="9525" marT="9525" marB="0" anchor="b">
                    <a:lnL>
                      <a:noFill/>
                    </a:lnL>
                    <a:lnR>
                      <a:noFill/>
                    </a:lnR>
                    <a:lnT>
                      <a:noFill/>
                    </a:lnT>
                    <a:lnB w="6350" cap="flat" cmpd="sng" algn="ctr">
                      <a:solidFill>
                        <a:srgbClr val="262626"/>
                      </a:solidFill>
                      <a:prstDash val="solid"/>
                      <a:round/>
                      <a:headEnd type="none" w="med" len="med"/>
                      <a:tailEnd type="none" w="med" len="med"/>
                    </a:lnB>
                    <a:solidFill>
                      <a:srgbClr val="262626"/>
                    </a:solidFill>
                  </a:tcPr>
                </a:tc>
                <a:tc>
                  <a:txBody>
                    <a:bodyPr/>
                    <a:lstStyle/>
                    <a:p>
                      <a:pPr algn="l" fontAlgn="b"/>
                      <a:r>
                        <a:rPr lang="es-MX" sz="1600" b="1" i="0" u="none" strike="noStrike">
                          <a:solidFill>
                            <a:srgbClr val="F2F2F2"/>
                          </a:solidFill>
                          <a:effectLst/>
                          <a:latin typeface="Calibri"/>
                        </a:rPr>
                        <a:t>Documentos</a:t>
                      </a:r>
                    </a:p>
                  </a:txBody>
                  <a:tcPr marL="9525" marR="9525" marT="9525" marB="0" anchor="b">
                    <a:lnL>
                      <a:noFill/>
                    </a:lnL>
                    <a:lnR>
                      <a:noFill/>
                    </a:lnR>
                    <a:lnT>
                      <a:noFill/>
                    </a:lnT>
                    <a:lnB w="6350" cap="flat" cmpd="sng" algn="ctr">
                      <a:solidFill>
                        <a:srgbClr val="262626"/>
                      </a:solidFill>
                      <a:prstDash val="solid"/>
                      <a:round/>
                      <a:headEnd type="none" w="med" len="med"/>
                      <a:tailEnd type="none" w="med" len="med"/>
                    </a:lnB>
                    <a:solidFill>
                      <a:srgbClr val="262626"/>
                    </a:solidFill>
                  </a:tcPr>
                </a:tc>
                <a:tc>
                  <a:txBody>
                    <a:bodyPr/>
                    <a:lstStyle/>
                    <a:p>
                      <a:pPr algn="l" fontAlgn="b"/>
                      <a:r>
                        <a:rPr lang="es-MX" sz="1600" b="1" i="0" u="none" strike="noStrike">
                          <a:solidFill>
                            <a:srgbClr val="F2F2F2"/>
                          </a:solidFill>
                          <a:effectLst/>
                          <a:latin typeface="Calibri"/>
                        </a:rPr>
                        <a:t>Citas</a:t>
                      </a:r>
                    </a:p>
                  </a:txBody>
                  <a:tcPr marL="9525" marR="9525" marT="9525" marB="0" anchor="b">
                    <a:lnL>
                      <a:noFill/>
                    </a:lnL>
                    <a:lnR>
                      <a:noFill/>
                    </a:lnR>
                    <a:lnT>
                      <a:noFill/>
                    </a:lnT>
                    <a:lnB w="6350" cap="flat" cmpd="sng" algn="ctr">
                      <a:solidFill>
                        <a:srgbClr val="262626"/>
                      </a:solidFill>
                      <a:prstDash val="solid"/>
                      <a:round/>
                      <a:headEnd type="none" w="med" len="med"/>
                      <a:tailEnd type="none" w="med" len="med"/>
                    </a:lnB>
                    <a:solidFill>
                      <a:srgbClr val="262626"/>
                    </a:solidFill>
                  </a:tcPr>
                </a:tc>
              </a:tr>
              <a:tr h="255348">
                <a:tc>
                  <a:txBody>
                    <a:bodyPr/>
                    <a:lstStyle/>
                    <a:p>
                      <a:pPr algn="l" fontAlgn="b"/>
                      <a:r>
                        <a:rPr lang="es-MX" sz="1600" b="0" i="0" u="none" strike="noStrike" dirty="0">
                          <a:solidFill>
                            <a:srgbClr val="F2F2F2"/>
                          </a:solidFill>
                          <a:effectLst/>
                          <a:latin typeface="Calibri"/>
                        </a:rPr>
                        <a:t>2008-2013</a:t>
                      </a:r>
                    </a:p>
                  </a:txBody>
                  <a:tcPr marL="9525" marR="9525" marT="9525"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l" fontAlgn="b"/>
                      <a:r>
                        <a:rPr lang="es-MX" sz="1600" b="0" i="0" u="none" strike="noStrike">
                          <a:solidFill>
                            <a:srgbClr val="F2F2F2"/>
                          </a:solidFill>
                          <a:effectLst/>
                          <a:latin typeface="Calibri"/>
                        </a:rPr>
                        <a:t>Annals of Hepatology</a:t>
                      </a:r>
                    </a:p>
                  </a:txBody>
                  <a:tcPr marL="9525" marR="9525" marT="9525"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600" b="0" i="0" u="none" strike="noStrike" dirty="0">
                          <a:solidFill>
                            <a:srgbClr val="F2F2F2"/>
                          </a:solidFill>
                          <a:effectLst/>
                          <a:latin typeface="Calibri"/>
                        </a:rPr>
                        <a:t>611</a:t>
                      </a:r>
                    </a:p>
                  </a:txBody>
                  <a:tcPr marL="9525" marR="9525" marT="9525"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600" b="0" i="0" u="none" strike="noStrike" dirty="0">
                          <a:solidFill>
                            <a:srgbClr val="F2F2F2"/>
                          </a:solidFill>
                          <a:effectLst/>
                          <a:latin typeface="Calibri"/>
                        </a:rPr>
                        <a:t>2277</a:t>
                      </a:r>
                    </a:p>
                  </a:txBody>
                  <a:tcPr marL="9525" marR="9525" marT="9525"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r>
              <a:tr h="255348">
                <a:tc>
                  <a:txBody>
                    <a:bodyPr/>
                    <a:lstStyle/>
                    <a:p>
                      <a:pPr algn="l" fontAlgn="b"/>
                      <a:r>
                        <a:rPr lang="es-MX" sz="1600" b="0" i="0" u="none" strike="noStrike" dirty="0">
                          <a:solidFill>
                            <a:srgbClr val="F2F2F2"/>
                          </a:solidFill>
                          <a:effectLst/>
                          <a:latin typeface="Calibri"/>
                        </a:rPr>
                        <a:t>2008-2013</a:t>
                      </a:r>
                    </a:p>
                  </a:txBody>
                  <a:tcPr marL="9525" marR="9525" marT="9525"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l" fontAlgn="b"/>
                      <a:r>
                        <a:rPr lang="es-MX" sz="1600" b="0" i="0" u="none" strike="noStrike">
                          <a:solidFill>
                            <a:srgbClr val="F2F2F2"/>
                          </a:solidFill>
                          <a:effectLst/>
                          <a:latin typeface="Calibri"/>
                        </a:rPr>
                        <a:t>Salud Pública de México</a:t>
                      </a:r>
                    </a:p>
                  </a:txBody>
                  <a:tcPr marL="9525" marR="9525" marT="9525"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600" b="0" i="0" u="none" strike="noStrike">
                          <a:solidFill>
                            <a:srgbClr val="F2F2F2"/>
                          </a:solidFill>
                          <a:effectLst/>
                          <a:latin typeface="Calibri"/>
                        </a:rPr>
                        <a:t>862</a:t>
                      </a:r>
                    </a:p>
                  </a:txBody>
                  <a:tcPr marL="9525" marR="9525" marT="9525"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600" b="0" i="0" u="none" strike="noStrike" dirty="0">
                          <a:solidFill>
                            <a:srgbClr val="F2F2F2"/>
                          </a:solidFill>
                          <a:effectLst/>
                          <a:latin typeface="Calibri"/>
                        </a:rPr>
                        <a:t>1747</a:t>
                      </a:r>
                    </a:p>
                  </a:txBody>
                  <a:tcPr marL="9525" marR="9525" marT="9525"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r>
              <a:tr h="255348">
                <a:tc>
                  <a:txBody>
                    <a:bodyPr/>
                    <a:lstStyle/>
                    <a:p>
                      <a:pPr algn="l" fontAlgn="b"/>
                      <a:r>
                        <a:rPr lang="es-MX" sz="1600" b="0" i="0" u="none" strike="noStrike" dirty="0">
                          <a:solidFill>
                            <a:srgbClr val="F2F2F2"/>
                          </a:solidFill>
                          <a:effectLst/>
                          <a:latin typeface="Calibri"/>
                        </a:rPr>
                        <a:t>2008-2012</a:t>
                      </a:r>
                    </a:p>
                  </a:txBody>
                  <a:tcPr marL="9525" marR="9525" marT="9525"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l" fontAlgn="b"/>
                      <a:r>
                        <a:rPr lang="es-MX" sz="1600" b="0" i="0" u="none" strike="noStrike" dirty="0">
                          <a:solidFill>
                            <a:srgbClr val="F2F2F2"/>
                          </a:solidFill>
                          <a:effectLst/>
                          <a:latin typeface="Calibri"/>
                        </a:rPr>
                        <a:t>Revista de investigación clínica</a:t>
                      </a:r>
                    </a:p>
                  </a:txBody>
                  <a:tcPr marL="9525" marR="9525" marT="9525"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600" b="0" i="0" u="none" strike="noStrike">
                          <a:solidFill>
                            <a:srgbClr val="F2F2F2"/>
                          </a:solidFill>
                          <a:effectLst/>
                          <a:latin typeface="Calibri"/>
                        </a:rPr>
                        <a:t>352</a:t>
                      </a:r>
                    </a:p>
                  </a:txBody>
                  <a:tcPr marL="9525" marR="9525" marT="9525"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600" b="0" i="0" u="none" strike="noStrike" dirty="0">
                          <a:solidFill>
                            <a:srgbClr val="F2F2F2"/>
                          </a:solidFill>
                          <a:effectLst/>
                          <a:latin typeface="Calibri"/>
                        </a:rPr>
                        <a:t>420</a:t>
                      </a:r>
                    </a:p>
                  </a:txBody>
                  <a:tcPr marL="9525" marR="9525" marT="9525"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r>
              <a:tr h="255348">
                <a:tc>
                  <a:txBody>
                    <a:bodyPr/>
                    <a:lstStyle/>
                    <a:p>
                      <a:pPr algn="l" fontAlgn="b"/>
                      <a:r>
                        <a:rPr lang="es-MX" sz="1600" b="0" i="0" u="none" strike="noStrike" dirty="0">
                          <a:solidFill>
                            <a:srgbClr val="F2F2F2"/>
                          </a:solidFill>
                          <a:effectLst/>
                          <a:latin typeface="Calibri"/>
                        </a:rPr>
                        <a:t>2008-2013</a:t>
                      </a:r>
                    </a:p>
                  </a:txBody>
                  <a:tcPr marL="9525" marR="9525" marT="9525"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l" fontAlgn="b"/>
                      <a:r>
                        <a:rPr lang="es-MX" sz="1600" b="0" i="0" u="none" strike="noStrike">
                          <a:solidFill>
                            <a:srgbClr val="F2F2F2"/>
                          </a:solidFill>
                          <a:effectLst/>
                          <a:latin typeface="Calibri"/>
                        </a:rPr>
                        <a:t>Salud mental  </a:t>
                      </a:r>
                    </a:p>
                  </a:txBody>
                  <a:tcPr marL="9525" marR="9525" marT="9525"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600" b="0" i="0" u="none" strike="noStrike">
                          <a:solidFill>
                            <a:srgbClr val="F2F2F2"/>
                          </a:solidFill>
                          <a:effectLst/>
                          <a:latin typeface="Calibri"/>
                        </a:rPr>
                        <a:t>369</a:t>
                      </a:r>
                    </a:p>
                  </a:txBody>
                  <a:tcPr marL="9525" marR="9525" marT="9525"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600" b="0" i="0" u="none" strike="noStrike" dirty="0">
                          <a:solidFill>
                            <a:srgbClr val="F2F2F2"/>
                          </a:solidFill>
                          <a:effectLst/>
                          <a:latin typeface="Calibri"/>
                        </a:rPr>
                        <a:t>239</a:t>
                      </a:r>
                    </a:p>
                  </a:txBody>
                  <a:tcPr marL="9525" marR="9525" marT="9525"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r>
              <a:tr h="255348">
                <a:tc>
                  <a:txBody>
                    <a:bodyPr/>
                    <a:lstStyle/>
                    <a:p>
                      <a:pPr algn="l" fontAlgn="b"/>
                      <a:r>
                        <a:rPr lang="es-MX" sz="1600" b="0" i="0" u="none" strike="noStrike" dirty="0">
                          <a:solidFill>
                            <a:srgbClr val="F2F2F2"/>
                          </a:solidFill>
                          <a:effectLst/>
                          <a:latin typeface="Calibri"/>
                        </a:rPr>
                        <a:t>2008-2013</a:t>
                      </a:r>
                    </a:p>
                  </a:txBody>
                  <a:tcPr marL="9525" marR="9525" marT="9525"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l" fontAlgn="b"/>
                      <a:r>
                        <a:rPr lang="es-MX" sz="1600" b="0" i="0" u="none" strike="noStrike">
                          <a:solidFill>
                            <a:srgbClr val="F2F2F2"/>
                          </a:solidFill>
                          <a:effectLst/>
                          <a:latin typeface="Calibri"/>
                        </a:rPr>
                        <a:t>Gaceta médica de México</a:t>
                      </a:r>
                    </a:p>
                  </a:txBody>
                  <a:tcPr marL="9525" marR="9525" marT="9525"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600" b="0" i="0" u="none" strike="noStrike">
                          <a:solidFill>
                            <a:srgbClr val="F2F2F2"/>
                          </a:solidFill>
                          <a:effectLst/>
                          <a:latin typeface="Calibri"/>
                        </a:rPr>
                        <a:t>542</a:t>
                      </a:r>
                    </a:p>
                  </a:txBody>
                  <a:tcPr marL="9525" marR="9525" marT="9525"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600" b="0" i="0" u="none" strike="noStrike" dirty="0">
                          <a:solidFill>
                            <a:srgbClr val="F2F2F2"/>
                          </a:solidFill>
                          <a:effectLst/>
                          <a:latin typeface="Calibri"/>
                        </a:rPr>
                        <a:t>229</a:t>
                      </a:r>
                    </a:p>
                  </a:txBody>
                  <a:tcPr marL="9525" marR="9525" marT="9525"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r>
              <a:tr h="255348">
                <a:tc>
                  <a:txBody>
                    <a:bodyPr/>
                    <a:lstStyle/>
                    <a:p>
                      <a:pPr algn="l" fontAlgn="b"/>
                      <a:r>
                        <a:rPr lang="es-MX" sz="1600" b="0" i="0" u="none" strike="noStrike">
                          <a:solidFill>
                            <a:srgbClr val="F2F2F2"/>
                          </a:solidFill>
                          <a:effectLst/>
                          <a:latin typeface="Calibri"/>
                        </a:rPr>
                        <a:t>2008-2013</a:t>
                      </a:r>
                    </a:p>
                  </a:txBody>
                  <a:tcPr marL="9525" marR="9525" marT="9525"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l" fontAlgn="b"/>
                      <a:r>
                        <a:rPr lang="es-MX" sz="1600" b="0" i="0" u="none" strike="noStrike" dirty="0">
                          <a:solidFill>
                            <a:srgbClr val="F2F2F2"/>
                          </a:solidFill>
                          <a:effectLst/>
                          <a:latin typeface="Calibri"/>
                        </a:rPr>
                        <a:t>Cirugía y Cirujanos</a:t>
                      </a:r>
                    </a:p>
                  </a:txBody>
                  <a:tcPr marL="9525" marR="9525" marT="9525"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600" b="0" i="0" u="none" strike="noStrike" dirty="0">
                          <a:solidFill>
                            <a:srgbClr val="F2F2F2"/>
                          </a:solidFill>
                          <a:effectLst/>
                          <a:latin typeface="Calibri"/>
                        </a:rPr>
                        <a:t>557</a:t>
                      </a:r>
                    </a:p>
                  </a:txBody>
                  <a:tcPr marL="9525" marR="9525" marT="9525"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1600" b="0" i="0" u="none" strike="noStrike" dirty="0">
                          <a:solidFill>
                            <a:srgbClr val="F2F2F2"/>
                          </a:solidFill>
                          <a:effectLst/>
                          <a:latin typeface="Calibri"/>
                        </a:rPr>
                        <a:t>142</a:t>
                      </a:r>
                    </a:p>
                  </a:txBody>
                  <a:tcPr marL="9525" marR="9525" marT="9525"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r>
            </a:tbl>
          </a:graphicData>
        </a:graphic>
      </p:graphicFrame>
    </p:spTree>
    <p:extLst>
      <p:ext uri="{BB962C8B-B14F-4D97-AF65-F5344CB8AC3E}">
        <p14:creationId xmlns:p14="http://schemas.microsoft.com/office/powerpoint/2010/main" xmlns="" val="159797441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0" y="0"/>
            <a:ext cx="12192000" cy="6858000"/>
          </a:xfrm>
          <a:prstGeom prst="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aphicFrame>
        <p:nvGraphicFramePr>
          <p:cNvPr id="3" name="1 Gráfico"/>
          <p:cNvGraphicFramePr/>
          <p:nvPr>
            <p:extLst>
              <p:ext uri="{D42A27DB-BD31-4B8C-83A1-F6EECF244321}">
                <p14:modId xmlns:p14="http://schemas.microsoft.com/office/powerpoint/2010/main" xmlns="" val="851303750"/>
              </p:ext>
            </p:extLst>
          </p:nvPr>
        </p:nvGraphicFramePr>
        <p:xfrm>
          <a:off x="737937" y="144379"/>
          <a:ext cx="9930063" cy="656122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xmlns="" val="38867822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0" y="0"/>
            <a:ext cx="12192000"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aphicFrame>
        <p:nvGraphicFramePr>
          <p:cNvPr id="3" name="1 Gráfico"/>
          <p:cNvGraphicFramePr>
            <a:graphicFrameLocks/>
          </p:cNvGraphicFramePr>
          <p:nvPr>
            <p:extLst>
              <p:ext uri="{D42A27DB-BD31-4B8C-83A1-F6EECF244321}">
                <p14:modId xmlns:p14="http://schemas.microsoft.com/office/powerpoint/2010/main" xmlns="" val="10452578"/>
              </p:ext>
            </p:extLst>
          </p:nvPr>
        </p:nvGraphicFramePr>
        <p:xfrm>
          <a:off x="641445" y="22893"/>
          <a:ext cx="7038731" cy="632331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5 Gráfico"/>
          <p:cNvGraphicFramePr>
            <a:graphicFrameLocks/>
          </p:cNvGraphicFramePr>
          <p:nvPr>
            <p:extLst>
              <p:ext uri="{D42A27DB-BD31-4B8C-83A1-F6EECF244321}">
                <p14:modId xmlns:p14="http://schemas.microsoft.com/office/powerpoint/2010/main" xmlns="" val="3365905537"/>
              </p:ext>
            </p:extLst>
          </p:nvPr>
        </p:nvGraphicFramePr>
        <p:xfrm>
          <a:off x="6591868" y="996285"/>
          <a:ext cx="5281683" cy="5377219"/>
        </p:xfrm>
        <a:graphic>
          <a:graphicData uri="http://schemas.openxmlformats.org/drawingml/2006/chart">
            <c:chart xmlns:c="http://schemas.openxmlformats.org/drawingml/2006/chart" xmlns:r="http://schemas.openxmlformats.org/officeDocument/2006/relationships" r:id="rId3"/>
          </a:graphicData>
        </a:graphic>
      </p:graphicFrame>
      <p:sp>
        <p:nvSpPr>
          <p:cNvPr id="5" name="7 CuadroTexto"/>
          <p:cNvSpPr txBox="1"/>
          <p:nvPr/>
        </p:nvSpPr>
        <p:spPr>
          <a:xfrm>
            <a:off x="9856319" y="6407402"/>
            <a:ext cx="2225289" cy="307777"/>
          </a:xfrm>
          <a:prstGeom prst="rect">
            <a:avLst/>
          </a:prstGeom>
          <a:noFill/>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s-MX" sz="1400" dirty="0" smtClean="0">
                <a:latin typeface="Arial" pitchFamily="34" charset="0"/>
                <a:cs typeface="Arial" pitchFamily="34" charset="0"/>
              </a:rPr>
              <a:t>SciELO, septiembre 2015</a:t>
            </a:r>
            <a:endParaRPr lang="es-MX" sz="1400" dirty="0">
              <a:latin typeface="Arial" pitchFamily="34" charset="0"/>
              <a:cs typeface="Arial" pitchFamily="34" charset="0"/>
            </a:endParaRPr>
          </a:p>
        </p:txBody>
      </p:sp>
    </p:spTree>
    <p:extLst>
      <p:ext uri="{BB962C8B-B14F-4D97-AF65-F5344CB8AC3E}">
        <p14:creationId xmlns:p14="http://schemas.microsoft.com/office/powerpoint/2010/main" xmlns="" val="123833280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0" y="0"/>
            <a:ext cx="12192000" cy="6858000"/>
          </a:xfrm>
          <a:prstGeom prst="rect">
            <a:avLst/>
          </a:prstGeom>
          <a:solidFill>
            <a:schemeClr val="tx1">
              <a:lumMod val="85000"/>
              <a:lumOff val="1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graphicFrame>
        <p:nvGraphicFramePr>
          <p:cNvPr id="3" name="2 Tabla"/>
          <p:cNvGraphicFramePr>
            <a:graphicFrameLocks noGrp="1"/>
          </p:cNvGraphicFramePr>
          <p:nvPr>
            <p:extLst>
              <p:ext uri="{D42A27DB-BD31-4B8C-83A1-F6EECF244321}">
                <p14:modId xmlns:p14="http://schemas.microsoft.com/office/powerpoint/2010/main" xmlns="" val="995083489"/>
              </p:ext>
            </p:extLst>
          </p:nvPr>
        </p:nvGraphicFramePr>
        <p:xfrm>
          <a:off x="224589" y="1190715"/>
          <a:ext cx="11967410" cy="4118610"/>
        </p:xfrm>
        <a:graphic>
          <a:graphicData uri="http://schemas.openxmlformats.org/drawingml/2006/table">
            <a:tbl>
              <a:tblPr/>
              <a:tblGrid>
                <a:gridCol w="1657582"/>
                <a:gridCol w="5753871"/>
                <a:gridCol w="1295929"/>
                <a:gridCol w="1658956"/>
                <a:gridCol w="1601072"/>
              </a:tblGrid>
              <a:tr h="186876">
                <a:tc>
                  <a:txBody>
                    <a:bodyPr/>
                    <a:lstStyle/>
                    <a:p>
                      <a:pPr algn="ctr" fontAlgn="b"/>
                      <a:r>
                        <a:rPr lang="es-MX" sz="2400" b="1" i="0" u="none" strike="noStrike" dirty="0">
                          <a:solidFill>
                            <a:srgbClr val="F2F2F2"/>
                          </a:solidFill>
                          <a:effectLst/>
                          <a:latin typeface="Calibri"/>
                        </a:rPr>
                        <a:t>Cobertura</a:t>
                      </a:r>
                    </a:p>
                  </a:txBody>
                  <a:tcPr marL="9525" marR="9525" marT="9525" marB="0" anchor="b">
                    <a:lnL>
                      <a:noFill/>
                    </a:lnL>
                    <a:lnR>
                      <a:noFill/>
                    </a:lnR>
                    <a:lnT>
                      <a:noFill/>
                    </a:lnT>
                    <a:lnB w="6350" cap="flat" cmpd="sng" algn="ctr">
                      <a:solidFill>
                        <a:srgbClr val="262626"/>
                      </a:solidFill>
                      <a:prstDash val="solid"/>
                      <a:round/>
                      <a:headEnd type="none" w="med" len="med"/>
                      <a:tailEnd type="none" w="med" len="med"/>
                    </a:lnB>
                    <a:solidFill>
                      <a:srgbClr val="262626"/>
                    </a:solidFill>
                  </a:tcPr>
                </a:tc>
                <a:tc>
                  <a:txBody>
                    <a:bodyPr/>
                    <a:lstStyle/>
                    <a:p>
                      <a:pPr algn="ctr" fontAlgn="b"/>
                      <a:r>
                        <a:rPr lang="es-MX" sz="2400" b="1" i="0" u="none" strike="noStrike" dirty="0">
                          <a:solidFill>
                            <a:srgbClr val="F2F2F2"/>
                          </a:solidFill>
                          <a:effectLst/>
                          <a:latin typeface="Calibri"/>
                        </a:rPr>
                        <a:t>Revista</a:t>
                      </a:r>
                    </a:p>
                  </a:txBody>
                  <a:tcPr marL="9525" marR="9525" marT="9525" marB="0" anchor="b">
                    <a:lnL>
                      <a:noFill/>
                    </a:lnL>
                    <a:lnR>
                      <a:noFill/>
                    </a:lnR>
                    <a:lnT>
                      <a:noFill/>
                    </a:lnT>
                    <a:lnB w="6350" cap="flat" cmpd="sng" algn="ctr">
                      <a:solidFill>
                        <a:srgbClr val="262626"/>
                      </a:solidFill>
                      <a:prstDash val="solid"/>
                      <a:round/>
                      <a:headEnd type="none" w="med" len="med"/>
                      <a:tailEnd type="none" w="med" len="med"/>
                    </a:lnB>
                    <a:solidFill>
                      <a:srgbClr val="262626"/>
                    </a:solidFill>
                  </a:tcPr>
                </a:tc>
                <a:tc>
                  <a:txBody>
                    <a:bodyPr/>
                    <a:lstStyle/>
                    <a:p>
                      <a:pPr algn="ctr" fontAlgn="b"/>
                      <a:r>
                        <a:rPr lang="es-MX" sz="2400" b="1" i="0" u="none" strike="noStrike" dirty="0">
                          <a:solidFill>
                            <a:srgbClr val="F2F2F2"/>
                          </a:solidFill>
                          <a:effectLst/>
                          <a:latin typeface="Calibri"/>
                        </a:rPr>
                        <a:t>Artículos</a:t>
                      </a:r>
                    </a:p>
                  </a:txBody>
                  <a:tcPr marL="9525" marR="9525" marT="9525" marB="0" anchor="b">
                    <a:lnL>
                      <a:noFill/>
                    </a:lnL>
                    <a:lnR>
                      <a:noFill/>
                    </a:lnR>
                    <a:lnT>
                      <a:noFill/>
                    </a:lnT>
                    <a:lnB w="6350" cap="flat" cmpd="sng" algn="ctr">
                      <a:solidFill>
                        <a:srgbClr val="262626"/>
                      </a:solidFill>
                      <a:prstDash val="solid"/>
                      <a:round/>
                      <a:headEnd type="none" w="med" len="med"/>
                      <a:tailEnd type="none" w="med" len="med"/>
                    </a:lnB>
                    <a:solidFill>
                      <a:srgbClr val="262626"/>
                    </a:solidFill>
                  </a:tcPr>
                </a:tc>
                <a:tc>
                  <a:txBody>
                    <a:bodyPr/>
                    <a:lstStyle/>
                    <a:p>
                      <a:pPr algn="ctr" fontAlgn="b"/>
                      <a:r>
                        <a:rPr lang="es-MX" sz="2400" b="1" i="0" u="none" strike="noStrike" dirty="0">
                          <a:solidFill>
                            <a:srgbClr val="F2F2F2"/>
                          </a:solidFill>
                          <a:effectLst/>
                          <a:latin typeface="Calibri"/>
                        </a:rPr>
                        <a:t>Citas recibidas</a:t>
                      </a:r>
                    </a:p>
                  </a:txBody>
                  <a:tcPr marL="9525" marR="9525" marT="9525" marB="0" anchor="b">
                    <a:lnL>
                      <a:noFill/>
                    </a:lnL>
                    <a:lnR>
                      <a:noFill/>
                    </a:lnR>
                    <a:lnT>
                      <a:noFill/>
                    </a:lnT>
                    <a:lnB w="6350" cap="flat" cmpd="sng" algn="ctr">
                      <a:solidFill>
                        <a:srgbClr val="262626"/>
                      </a:solidFill>
                      <a:prstDash val="solid"/>
                      <a:round/>
                      <a:headEnd type="none" w="med" len="med"/>
                      <a:tailEnd type="none" w="med" len="med"/>
                    </a:lnB>
                    <a:solidFill>
                      <a:srgbClr val="262626"/>
                    </a:solidFill>
                  </a:tcPr>
                </a:tc>
                <a:tc>
                  <a:txBody>
                    <a:bodyPr/>
                    <a:lstStyle/>
                    <a:p>
                      <a:pPr algn="ctr" fontAlgn="b"/>
                      <a:r>
                        <a:rPr lang="es-MX" sz="2400" b="1" i="0" u="none" strike="noStrike" dirty="0" err="1">
                          <a:solidFill>
                            <a:srgbClr val="F2F2F2"/>
                          </a:solidFill>
                          <a:effectLst/>
                          <a:latin typeface="Calibri"/>
                        </a:rPr>
                        <a:t>Autocitas</a:t>
                      </a:r>
                      <a:endParaRPr lang="es-MX" sz="2400" b="1" i="0" u="none" strike="noStrike" dirty="0">
                        <a:solidFill>
                          <a:srgbClr val="F2F2F2"/>
                        </a:solidFill>
                        <a:effectLst/>
                        <a:latin typeface="Calibri"/>
                      </a:endParaRPr>
                    </a:p>
                  </a:txBody>
                  <a:tcPr marL="9525" marR="9525" marT="9525" marB="0" anchor="b">
                    <a:lnL>
                      <a:noFill/>
                    </a:lnL>
                    <a:lnR>
                      <a:noFill/>
                    </a:lnR>
                    <a:lnT>
                      <a:noFill/>
                    </a:lnT>
                    <a:lnB w="6350" cap="flat" cmpd="sng" algn="ctr">
                      <a:solidFill>
                        <a:srgbClr val="262626"/>
                      </a:solidFill>
                      <a:prstDash val="solid"/>
                      <a:round/>
                      <a:headEnd type="none" w="med" len="med"/>
                      <a:tailEnd type="none" w="med" len="med"/>
                    </a:lnB>
                    <a:solidFill>
                      <a:srgbClr val="262626"/>
                    </a:solidFill>
                  </a:tcPr>
                </a:tc>
              </a:tr>
              <a:tr h="186876">
                <a:tc>
                  <a:txBody>
                    <a:bodyPr/>
                    <a:lstStyle/>
                    <a:p>
                      <a:pPr algn="l" fontAlgn="b"/>
                      <a:r>
                        <a:rPr lang="es-MX" sz="2000" b="0" i="0" u="none" strike="noStrike" dirty="0">
                          <a:solidFill>
                            <a:srgbClr val="F2F2F2"/>
                          </a:solidFill>
                          <a:effectLst/>
                          <a:latin typeface="Calibri"/>
                        </a:rPr>
                        <a:t>2008-2013</a:t>
                      </a:r>
                    </a:p>
                  </a:txBody>
                  <a:tcPr marL="9525" marR="9525" marT="9525"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l" fontAlgn="b"/>
                      <a:r>
                        <a:rPr lang="es-MX" sz="2400" b="0" i="0" u="none" strike="noStrike" dirty="0">
                          <a:solidFill>
                            <a:srgbClr val="F2F2F2"/>
                          </a:solidFill>
                          <a:effectLst/>
                          <a:latin typeface="Calibri"/>
                        </a:rPr>
                        <a:t>Salud pública de México</a:t>
                      </a:r>
                    </a:p>
                  </a:txBody>
                  <a:tcPr marL="9525" marR="9525" marT="9525"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2400" b="0" i="0" u="none" strike="noStrike">
                          <a:solidFill>
                            <a:srgbClr val="F2F2F2"/>
                          </a:solidFill>
                          <a:effectLst/>
                          <a:latin typeface="Calibri"/>
                        </a:rPr>
                        <a:t>611</a:t>
                      </a:r>
                    </a:p>
                  </a:txBody>
                  <a:tcPr marL="9525" marR="9525" marT="9525"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2400" b="0" i="0" u="none" strike="noStrike">
                          <a:solidFill>
                            <a:srgbClr val="F2F2F2"/>
                          </a:solidFill>
                          <a:effectLst/>
                          <a:latin typeface="Calibri"/>
                        </a:rPr>
                        <a:t>1011</a:t>
                      </a:r>
                    </a:p>
                  </a:txBody>
                  <a:tcPr marL="9525" marR="9525" marT="9525"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2400" b="0" i="0" u="none" strike="noStrike">
                          <a:solidFill>
                            <a:srgbClr val="F2F2F2"/>
                          </a:solidFill>
                          <a:effectLst/>
                          <a:latin typeface="Calibri"/>
                        </a:rPr>
                        <a:t>377</a:t>
                      </a:r>
                    </a:p>
                  </a:txBody>
                  <a:tcPr marL="9525" marR="9525" marT="9525"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r>
              <a:tr h="186876">
                <a:tc>
                  <a:txBody>
                    <a:bodyPr/>
                    <a:lstStyle/>
                    <a:p>
                      <a:pPr algn="l" fontAlgn="b"/>
                      <a:r>
                        <a:rPr lang="es-MX" sz="2000" b="0" i="0" u="none" strike="noStrike" dirty="0">
                          <a:solidFill>
                            <a:srgbClr val="F2F2F2"/>
                          </a:solidFill>
                          <a:effectLst/>
                          <a:latin typeface="Calibri"/>
                        </a:rPr>
                        <a:t>2008-2013</a:t>
                      </a:r>
                    </a:p>
                  </a:txBody>
                  <a:tcPr marL="9525" marR="9525" marT="9525"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l" fontAlgn="b"/>
                      <a:r>
                        <a:rPr lang="es-MX" sz="2400" b="0" i="0" u="none" strike="noStrike" dirty="0">
                          <a:solidFill>
                            <a:srgbClr val="F2F2F2"/>
                          </a:solidFill>
                          <a:effectLst/>
                          <a:latin typeface="Calibri"/>
                        </a:rPr>
                        <a:t>Salud mental</a:t>
                      </a:r>
                    </a:p>
                  </a:txBody>
                  <a:tcPr marL="9525" marR="9525" marT="9525"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2400" b="0" i="0" u="none" strike="noStrike">
                          <a:solidFill>
                            <a:srgbClr val="F2F2F2"/>
                          </a:solidFill>
                          <a:effectLst/>
                          <a:latin typeface="Calibri"/>
                        </a:rPr>
                        <a:t>315</a:t>
                      </a:r>
                    </a:p>
                  </a:txBody>
                  <a:tcPr marL="9525" marR="9525" marT="9525"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2400" b="0" i="0" u="none" strike="noStrike">
                          <a:solidFill>
                            <a:srgbClr val="F2F2F2"/>
                          </a:solidFill>
                          <a:effectLst/>
                          <a:latin typeface="Calibri"/>
                        </a:rPr>
                        <a:t>302</a:t>
                      </a:r>
                    </a:p>
                  </a:txBody>
                  <a:tcPr marL="9525" marR="9525" marT="9525"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2400" b="0" i="0" u="none" strike="noStrike">
                          <a:solidFill>
                            <a:srgbClr val="F2F2F2"/>
                          </a:solidFill>
                          <a:effectLst/>
                          <a:latin typeface="Calibri"/>
                        </a:rPr>
                        <a:t>126</a:t>
                      </a:r>
                    </a:p>
                  </a:txBody>
                  <a:tcPr marL="9525" marR="9525" marT="9525"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r>
              <a:tr h="252229">
                <a:tc>
                  <a:txBody>
                    <a:bodyPr/>
                    <a:lstStyle/>
                    <a:p>
                      <a:pPr algn="l" fontAlgn="b"/>
                      <a:r>
                        <a:rPr lang="es-MX" sz="2000" b="0" i="0" u="none" strike="noStrike" dirty="0">
                          <a:solidFill>
                            <a:srgbClr val="F2F2F2"/>
                          </a:solidFill>
                          <a:effectLst/>
                          <a:latin typeface="Calibri"/>
                        </a:rPr>
                        <a:t>2008-2013</a:t>
                      </a:r>
                    </a:p>
                  </a:txBody>
                  <a:tcPr marL="9525" marR="9525" marT="9525"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l" fontAlgn="b"/>
                      <a:r>
                        <a:rPr lang="es-MX" sz="2400" b="0" i="0" u="none" strike="noStrike" dirty="0">
                          <a:solidFill>
                            <a:srgbClr val="F2F2F2"/>
                          </a:solidFill>
                          <a:effectLst/>
                          <a:latin typeface="Calibri"/>
                        </a:rPr>
                        <a:t>Boletín médico del hospital infantil de México</a:t>
                      </a:r>
                    </a:p>
                  </a:txBody>
                  <a:tcPr marL="9525" marR="9525" marT="9525"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2400" b="0" i="0" u="none" strike="noStrike">
                          <a:solidFill>
                            <a:srgbClr val="F2F2F2"/>
                          </a:solidFill>
                          <a:effectLst/>
                          <a:latin typeface="Calibri"/>
                        </a:rPr>
                        <a:t>314</a:t>
                      </a:r>
                    </a:p>
                  </a:txBody>
                  <a:tcPr marL="9525" marR="9525" marT="9525"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2400" b="0" i="0" u="none" strike="noStrike">
                          <a:solidFill>
                            <a:srgbClr val="F2F2F2"/>
                          </a:solidFill>
                          <a:effectLst/>
                          <a:latin typeface="Calibri"/>
                        </a:rPr>
                        <a:t>142</a:t>
                      </a:r>
                    </a:p>
                  </a:txBody>
                  <a:tcPr marL="9525" marR="9525" marT="9525"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2400" b="0" i="0" u="none" strike="noStrike">
                          <a:solidFill>
                            <a:srgbClr val="F2F2F2"/>
                          </a:solidFill>
                          <a:effectLst/>
                          <a:latin typeface="Calibri"/>
                        </a:rPr>
                        <a:t>73</a:t>
                      </a:r>
                    </a:p>
                  </a:txBody>
                  <a:tcPr marL="9525" marR="9525" marT="9525"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r>
              <a:tr h="186876">
                <a:tc>
                  <a:txBody>
                    <a:bodyPr/>
                    <a:lstStyle/>
                    <a:p>
                      <a:pPr algn="l" fontAlgn="b"/>
                      <a:r>
                        <a:rPr lang="es-MX" sz="2000" b="0" i="0" u="none" strike="noStrike" dirty="0">
                          <a:solidFill>
                            <a:srgbClr val="F2F2F2"/>
                          </a:solidFill>
                          <a:effectLst/>
                          <a:latin typeface="Calibri"/>
                        </a:rPr>
                        <a:t>2008-2013</a:t>
                      </a:r>
                    </a:p>
                  </a:txBody>
                  <a:tcPr marL="9525" marR="9525" marT="9525"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l" fontAlgn="b"/>
                      <a:r>
                        <a:rPr lang="es-MX" sz="2400" b="0" i="0" u="none" strike="noStrike" dirty="0">
                          <a:solidFill>
                            <a:srgbClr val="F2F2F2"/>
                          </a:solidFill>
                          <a:effectLst/>
                          <a:latin typeface="Calibri"/>
                        </a:rPr>
                        <a:t>Archivos de Cardiología de México</a:t>
                      </a:r>
                    </a:p>
                  </a:txBody>
                  <a:tcPr marL="9525" marR="9525" marT="9525"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2400" b="0" i="0" u="none" strike="noStrike">
                          <a:solidFill>
                            <a:srgbClr val="F2F2F2"/>
                          </a:solidFill>
                          <a:effectLst/>
                          <a:latin typeface="Calibri"/>
                        </a:rPr>
                        <a:t>270</a:t>
                      </a:r>
                    </a:p>
                  </a:txBody>
                  <a:tcPr marL="9525" marR="9525" marT="9525"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2400" b="0" i="0" u="none" strike="noStrike">
                          <a:solidFill>
                            <a:srgbClr val="F2F2F2"/>
                          </a:solidFill>
                          <a:effectLst/>
                          <a:latin typeface="Calibri"/>
                        </a:rPr>
                        <a:t>135</a:t>
                      </a:r>
                    </a:p>
                  </a:txBody>
                  <a:tcPr marL="9525" marR="9525" marT="9525"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2400" b="0" i="0" u="none" strike="noStrike" dirty="0">
                          <a:solidFill>
                            <a:srgbClr val="F2F2F2"/>
                          </a:solidFill>
                          <a:effectLst/>
                          <a:latin typeface="Calibri"/>
                        </a:rPr>
                        <a:t>87</a:t>
                      </a:r>
                    </a:p>
                  </a:txBody>
                  <a:tcPr marL="9525" marR="9525" marT="9525"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r>
              <a:tr h="252229">
                <a:tc>
                  <a:txBody>
                    <a:bodyPr/>
                    <a:lstStyle/>
                    <a:p>
                      <a:pPr algn="l" fontAlgn="b"/>
                      <a:r>
                        <a:rPr lang="es-MX" sz="2000" b="0" i="0" u="none" strike="noStrike" dirty="0">
                          <a:solidFill>
                            <a:srgbClr val="F2F2F2"/>
                          </a:solidFill>
                          <a:effectLst/>
                          <a:latin typeface="Calibri"/>
                        </a:rPr>
                        <a:t>2010-2013</a:t>
                      </a:r>
                    </a:p>
                  </a:txBody>
                  <a:tcPr marL="9525" marR="9525" marT="9525"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l" fontAlgn="b"/>
                      <a:r>
                        <a:rPr lang="es-MX" sz="2400" b="0" i="0" u="none" strike="noStrike" dirty="0">
                          <a:solidFill>
                            <a:srgbClr val="F2F2F2"/>
                          </a:solidFill>
                          <a:effectLst/>
                          <a:latin typeface="Calibri"/>
                        </a:rPr>
                        <a:t>Revista mexicana de </a:t>
                      </a:r>
                      <a:r>
                        <a:rPr lang="es-MX" sz="2400" b="0" i="0" u="none" strike="noStrike" dirty="0" err="1">
                          <a:solidFill>
                            <a:srgbClr val="F2F2F2"/>
                          </a:solidFill>
                          <a:effectLst/>
                          <a:latin typeface="Calibri"/>
                        </a:rPr>
                        <a:t>transtornos</a:t>
                      </a:r>
                      <a:r>
                        <a:rPr lang="es-MX" sz="2400" b="0" i="0" u="none" strike="noStrike" dirty="0">
                          <a:solidFill>
                            <a:srgbClr val="F2F2F2"/>
                          </a:solidFill>
                          <a:effectLst/>
                          <a:latin typeface="Calibri"/>
                        </a:rPr>
                        <a:t> alimentarios</a:t>
                      </a:r>
                    </a:p>
                  </a:txBody>
                  <a:tcPr marL="9525" marR="9525" marT="9525"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2400" b="0" i="0" u="none" strike="noStrike">
                          <a:solidFill>
                            <a:srgbClr val="F2F2F2"/>
                          </a:solidFill>
                          <a:effectLst/>
                          <a:latin typeface="Calibri"/>
                        </a:rPr>
                        <a:t>55</a:t>
                      </a:r>
                    </a:p>
                  </a:txBody>
                  <a:tcPr marL="9525" marR="9525" marT="9525"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2400" b="0" i="0" u="none" strike="noStrike">
                          <a:solidFill>
                            <a:srgbClr val="F2F2F2"/>
                          </a:solidFill>
                          <a:effectLst/>
                          <a:latin typeface="Calibri"/>
                        </a:rPr>
                        <a:t>42</a:t>
                      </a:r>
                    </a:p>
                  </a:txBody>
                  <a:tcPr marL="9525" marR="9525" marT="9525"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2400" b="0" i="0" u="none" strike="noStrike">
                          <a:solidFill>
                            <a:srgbClr val="F2F2F2"/>
                          </a:solidFill>
                          <a:effectLst/>
                          <a:latin typeface="Calibri"/>
                        </a:rPr>
                        <a:t>32</a:t>
                      </a:r>
                    </a:p>
                  </a:txBody>
                  <a:tcPr marL="9525" marR="9525" marT="9525"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r>
              <a:tr h="186876">
                <a:tc>
                  <a:txBody>
                    <a:bodyPr/>
                    <a:lstStyle/>
                    <a:p>
                      <a:pPr algn="l" fontAlgn="b"/>
                      <a:r>
                        <a:rPr lang="es-MX" sz="2000" b="0" i="0" u="none" strike="noStrike" dirty="0">
                          <a:solidFill>
                            <a:srgbClr val="F2F2F2"/>
                          </a:solidFill>
                          <a:effectLst/>
                          <a:latin typeface="Calibri"/>
                        </a:rPr>
                        <a:t>2011-2013</a:t>
                      </a:r>
                    </a:p>
                  </a:txBody>
                  <a:tcPr marL="9525" marR="9525" marT="9525"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l" fontAlgn="b"/>
                      <a:r>
                        <a:rPr lang="es-MX" sz="2400" b="0" i="0" u="none" strike="noStrike" dirty="0">
                          <a:solidFill>
                            <a:srgbClr val="F2F2F2"/>
                          </a:solidFill>
                          <a:effectLst/>
                          <a:latin typeface="Calibri"/>
                        </a:rPr>
                        <a:t>Acta de  investigación psicológica</a:t>
                      </a:r>
                    </a:p>
                  </a:txBody>
                  <a:tcPr marL="9525" marR="9525" marT="9525"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2400" b="0" i="0" u="none" strike="noStrike" dirty="0">
                          <a:solidFill>
                            <a:srgbClr val="F2F2F2"/>
                          </a:solidFill>
                          <a:effectLst/>
                          <a:latin typeface="Calibri"/>
                        </a:rPr>
                        <a:t>85</a:t>
                      </a:r>
                    </a:p>
                  </a:txBody>
                  <a:tcPr marL="9525" marR="9525" marT="9525"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2400" b="0" i="0" u="none" strike="noStrike">
                          <a:solidFill>
                            <a:srgbClr val="F2F2F2"/>
                          </a:solidFill>
                          <a:effectLst/>
                          <a:latin typeface="Calibri"/>
                        </a:rPr>
                        <a:t>5</a:t>
                      </a:r>
                    </a:p>
                  </a:txBody>
                  <a:tcPr marL="9525" marR="9525" marT="9525"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2400" b="0" i="0" u="none" strike="noStrike">
                          <a:solidFill>
                            <a:srgbClr val="F2F2F2"/>
                          </a:solidFill>
                          <a:effectLst/>
                          <a:latin typeface="Calibri"/>
                        </a:rPr>
                        <a:t>3</a:t>
                      </a:r>
                    </a:p>
                  </a:txBody>
                  <a:tcPr marL="9525" marR="9525" marT="9525"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r>
              <a:tr h="186876">
                <a:tc>
                  <a:txBody>
                    <a:bodyPr/>
                    <a:lstStyle/>
                    <a:p>
                      <a:pPr algn="l" fontAlgn="b"/>
                      <a:r>
                        <a:rPr lang="es-MX" sz="2000" b="0" i="0" u="none" strike="noStrike" dirty="0">
                          <a:solidFill>
                            <a:srgbClr val="F2F2F2"/>
                          </a:solidFill>
                          <a:effectLst/>
                          <a:latin typeface="Calibri"/>
                        </a:rPr>
                        <a:t>2012-2013</a:t>
                      </a:r>
                    </a:p>
                  </a:txBody>
                  <a:tcPr marL="9525" marR="9525" marT="9525"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l" fontAlgn="b"/>
                      <a:r>
                        <a:rPr lang="es-MX" sz="2400" b="0" i="0" u="none" strike="noStrike" dirty="0">
                          <a:solidFill>
                            <a:srgbClr val="F2F2F2"/>
                          </a:solidFill>
                          <a:effectLst/>
                          <a:latin typeface="Calibri"/>
                        </a:rPr>
                        <a:t>Enfermería universitaria</a:t>
                      </a:r>
                    </a:p>
                  </a:txBody>
                  <a:tcPr marL="9525" marR="9525" marT="9525"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2400" b="0" i="0" u="none" strike="noStrike" dirty="0">
                          <a:solidFill>
                            <a:srgbClr val="F2F2F2"/>
                          </a:solidFill>
                          <a:effectLst/>
                          <a:latin typeface="Calibri"/>
                        </a:rPr>
                        <a:t>42</a:t>
                      </a:r>
                    </a:p>
                  </a:txBody>
                  <a:tcPr marL="9525" marR="9525" marT="9525"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2400" b="0" i="0" u="none" strike="noStrike">
                          <a:solidFill>
                            <a:srgbClr val="F2F2F2"/>
                          </a:solidFill>
                          <a:effectLst/>
                          <a:latin typeface="Calibri"/>
                        </a:rPr>
                        <a:t>1</a:t>
                      </a:r>
                    </a:p>
                  </a:txBody>
                  <a:tcPr marL="9525" marR="9525" marT="9525"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2400" b="0" i="0" u="none" strike="noStrike">
                          <a:solidFill>
                            <a:srgbClr val="F2F2F2"/>
                          </a:solidFill>
                          <a:effectLst/>
                          <a:latin typeface="Calibri"/>
                        </a:rPr>
                        <a:t>0</a:t>
                      </a:r>
                    </a:p>
                  </a:txBody>
                  <a:tcPr marL="9525" marR="9525" marT="9525"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r>
              <a:tr h="186876">
                <a:tc>
                  <a:txBody>
                    <a:bodyPr/>
                    <a:lstStyle/>
                    <a:p>
                      <a:pPr algn="l" fontAlgn="b"/>
                      <a:r>
                        <a:rPr lang="es-MX" sz="2000" b="0" i="0" u="none" strike="noStrike" dirty="0">
                          <a:solidFill>
                            <a:srgbClr val="F2F2F2"/>
                          </a:solidFill>
                          <a:effectLst/>
                          <a:latin typeface="Calibri"/>
                        </a:rPr>
                        <a:t>2012-2013</a:t>
                      </a:r>
                    </a:p>
                  </a:txBody>
                  <a:tcPr marL="9525" marR="9525" marT="9525"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l" fontAlgn="b"/>
                      <a:r>
                        <a:rPr lang="es-MX" sz="2400" b="0" i="0" u="none" strike="noStrike">
                          <a:solidFill>
                            <a:srgbClr val="F2F2F2"/>
                          </a:solidFill>
                          <a:effectLst/>
                          <a:latin typeface="Calibri"/>
                        </a:rPr>
                        <a:t>Revista mexicana de cardiología</a:t>
                      </a:r>
                    </a:p>
                  </a:txBody>
                  <a:tcPr marL="9525" marR="9525" marT="9525"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2400" b="0" i="0" u="none" strike="noStrike" dirty="0">
                          <a:solidFill>
                            <a:srgbClr val="F2F2F2"/>
                          </a:solidFill>
                          <a:effectLst/>
                          <a:latin typeface="Calibri"/>
                        </a:rPr>
                        <a:t>26</a:t>
                      </a:r>
                    </a:p>
                  </a:txBody>
                  <a:tcPr marL="9525" marR="9525" marT="9525"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2400" b="0" i="0" u="none" strike="noStrike" dirty="0">
                          <a:solidFill>
                            <a:srgbClr val="F2F2F2"/>
                          </a:solidFill>
                          <a:effectLst/>
                          <a:latin typeface="Calibri"/>
                        </a:rPr>
                        <a:t>1</a:t>
                      </a:r>
                    </a:p>
                  </a:txBody>
                  <a:tcPr marL="9525" marR="9525" marT="9525"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2400" b="0" i="0" u="none" strike="noStrike" dirty="0">
                          <a:solidFill>
                            <a:srgbClr val="F2F2F2"/>
                          </a:solidFill>
                          <a:effectLst/>
                          <a:latin typeface="Calibri"/>
                        </a:rPr>
                        <a:t>1</a:t>
                      </a:r>
                    </a:p>
                  </a:txBody>
                  <a:tcPr marL="9525" marR="9525" marT="9525"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r>
              <a:tr h="186876">
                <a:tc>
                  <a:txBody>
                    <a:bodyPr/>
                    <a:lstStyle/>
                    <a:p>
                      <a:pPr algn="l" fontAlgn="b"/>
                      <a:r>
                        <a:rPr lang="es-MX" sz="2000" b="0" i="0" u="none" strike="noStrike" dirty="0">
                          <a:solidFill>
                            <a:srgbClr val="F2F2F2"/>
                          </a:solidFill>
                          <a:effectLst/>
                          <a:latin typeface="Calibri"/>
                        </a:rPr>
                        <a:t>2013</a:t>
                      </a:r>
                    </a:p>
                  </a:txBody>
                  <a:tcPr marL="9525" marR="9525" marT="9525"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l" fontAlgn="b"/>
                      <a:r>
                        <a:rPr lang="es-MX" sz="2400" b="0" i="0" u="none" strike="noStrike" dirty="0">
                          <a:solidFill>
                            <a:srgbClr val="F2F2F2"/>
                          </a:solidFill>
                          <a:effectLst/>
                          <a:latin typeface="Calibri"/>
                        </a:rPr>
                        <a:t>Revista odontológica mexicana</a:t>
                      </a:r>
                    </a:p>
                  </a:txBody>
                  <a:tcPr marL="9525" marR="9525" marT="9525"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2400" b="0" i="0" u="none" strike="noStrike" dirty="0">
                          <a:solidFill>
                            <a:srgbClr val="F2F2F2"/>
                          </a:solidFill>
                          <a:effectLst/>
                          <a:latin typeface="Calibri"/>
                        </a:rPr>
                        <a:t>32</a:t>
                      </a:r>
                    </a:p>
                  </a:txBody>
                  <a:tcPr marL="9525" marR="9525" marT="9525"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2400" b="0" i="0" u="none" strike="noStrike" dirty="0">
                          <a:solidFill>
                            <a:srgbClr val="F2F2F2"/>
                          </a:solidFill>
                          <a:effectLst/>
                          <a:latin typeface="Calibri"/>
                        </a:rPr>
                        <a:t>0</a:t>
                      </a:r>
                    </a:p>
                  </a:txBody>
                  <a:tcPr marL="9525" marR="9525" marT="9525"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c>
                  <a:txBody>
                    <a:bodyPr/>
                    <a:lstStyle/>
                    <a:p>
                      <a:pPr algn="ctr" fontAlgn="b"/>
                      <a:r>
                        <a:rPr lang="es-MX" sz="2400" b="0" i="0" u="none" strike="noStrike" dirty="0">
                          <a:solidFill>
                            <a:srgbClr val="F2F2F2"/>
                          </a:solidFill>
                          <a:effectLst/>
                          <a:latin typeface="Calibri"/>
                        </a:rPr>
                        <a:t>0</a:t>
                      </a:r>
                    </a:p>
                  </a:txBody>
                  <a:tcPr marL="9525" marR="9525" marT="9525" marB="0" anchor="b">
                    <a:lnL w="6350" cap="flat" cmpd="sng" algn="ctr">
                      <a:solidFill>
                        <a:srgbClr val="262626"/>
                      </a:solidFill>
                      <a:prstDash val="solid"/>
                      <a:round/>
                      <a:headEnd type="none" w="med" len="med"/>
                      <a:tailEnd type="none" w="med" len="med"/>
                    </a:lnL>
                    <a:lnR w="6350" cap="flat" cmpd="sng" algn="ctr">
                      <a:solidFill>
                        <a:srgbClr val="262626"/>
                      </a:solidFill>
                      <a:prstDash val="solid"/>
                      <a:round/>
                      <a:headEnd type="none" w="med" len="med"/>
                      <a:tailEnd type="none" w="med" len="med"/>
                    </a:lnR>
                    <a:lnT w="6350" cap="flat" cmpd="sng" algn="ctr">
                      <a:solidFill>
                        <a:srgbClr val="262626"/>
                      </a:solidFill>
                      <a:prstDash val="solid"/>
                      <a:round/>
                      <a:headEnd type="none" w="med" len="med"/>
                      <a:tailEnd type="none" w="med" len="med"/>
                    </a:lnT>
                    <a:lnB w="6350" cap="flat" cmpd="sng" algn="ctr">
                      <a:solidFill>
                        <a:srgbClr val="262626"/>
                      </a:solidFill>
                      <a:prstDash val="solid"/>
                      <a:round/>
                      <a:headEnd type="none" w="med" len="med"/>
                      <a:tailEnd type="none" w="med" len="med"/>
                    </a:lnB>
                    <a:solidFill>
                      <a:srgbClr val="404040"/>
                    </a:solidFill>
                  </a:tcPr>
                </a:tc>
              </a:tr>
            </a:tbl>
          </a:graphicData>
        </a:graphic>
      </p:graphicFrame>
    </p:spTree>
    <p:extLst>
      <p:ext uri="{BB962C8B-B14F-4D97-AF65-F5344CB8AC3E}">
        <p14:creationId xmlns:p14="http://schemas.microsoft.com/office/powerpoint/2010/main" xmlns="" val="243992139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p:cNvSpPr/>
          <p:nvPr/>
        </p:nvSpPr>
        <p:spPr>
          <a:xfrm>
            <a:off x="1050824" y="1884745"/>
            <a:ext cx="10067624" cy="646331"/>
          </a:xfrm>
          <a:prstGeom prst="rect">
            <a:avLst/>
          </a:prstGeom>
          <a:noFill/>
        </p:spPr>
        <p:txBody>
          <a:bodyPr wrap="square">
            <a:spAutoFit/>
          </a:bodyPr>
          <a:lstStyle/>
          <a:p>
            <a:r>
              <a:rPr lang="es-MX" dirty="0" smtClean="0"/>
              <a:t>Andrés, Ana. 2009. </a:t>
            </a:r>
            <a:r>
              <a:rPr lang="es-MX" dirty="0" err="1" smtClean="0"/>
              <a:t>Measuring</a:t>
            </a:r>
            <a:r>
              <a:rPr lang="es-MX" dirty="0" smtClean="0"/>
              <a:t> </a:t>
            </a:r>
            <a:r>
              <a:rPr lang="es-MX" dirty="0" err="1" smtClean="0"/>
              <a:t>Academic</a:t>
            </a:r>
            <a:r>
              <a:rPr lang="es-MX" dirty="0" smtClean="0"/>
              <a:t> </a:t>
            </a:r>
            <a:r>
              <a:rPr lang="es-MX" dirty="0" err="1" smtClean="0"/>
              <a:t>Research</a:t>
            </a:r>
            <a:r>
              <a:rPr lang="es-MX" dirty="0" smtClean="0"/>
              <a:t>. </a:t>
            </a:r>
            <a:r>
              <a:rPr lang="es-MX" dirty="0" err="1" smtClean="0"/>
              <a:t>How</a:t>
            </a:r>
            <a:r>
              <a:rPr lang="es-MX" dirty="0" smtClean="0"/>
              <a:t> </a:t>
            </a:r>
            <a:r>
              <a:rPr lang="es-MX" dirty="0" err="1" smtClean="0"/>
              <a:t>to</a:t>
            </a:r>
            <a:r>
              <a:rPr lang="es-MX" dirty="0" smtClean="0"/>
              <a:t> </a:t>
            </a:r>
            <a:r>
              <a:rPr lang="es-MX" dirty="0" err="1" smtClean="0"/>
              <a:t>undertake</a:t>
            </a:r>
            <a:r>
              <a:rPr lang="es-MX" dirty="0" smtClean="0"/>
              <a:t> a </a:t>
            </a:r>
            <a:r>
              <a:rPr lang="es-MX" dirty="0" err="1" smtClean="0"/>
              <a:t>bibliometric</a:t>
            </a:r>
            <a:r>
              <a:rPr lang="es-MX" dirty="0" smtClean="0"/>
              <a:t> </a:t>
            </a:r>
            <a:r>
              <a:rPr lang="es-MX" dirty="0" err="1" smtClean="0"/>
              <a:t>study</a:t>
            </a:r>
            <a:r>
              <a:rPr lang="es-MX" dirty="0" smtClean="0"/>
              <a:t>. UK: </a:t>
            </a:r>
            <a:r>
              <a:rPr lang="es-MX" dirty="0" err="1" smtClean="0"/>
              <a:t>Chandos</a:t>
            </a:r>
            <a:r>
              <a:rPr lang="es-MX" dirty="0" smtClean="0"/>
              <a:t> Publishing,.</a:t>
            </a:r>
            <a:endParaRPr lang="es-MX" dirty="0"/>
          </a:p>
        </p:txBody>
      </p:sp>
      <p:sp>
        <p:nvSpPr>
          <p:cNvPr id="6" name="5 CuadroTexto"/>
          <p:cNvSpPr txBox="1"/>
          <p:nvPr/>
        </p:nvSpPr>
        <p:spPr>
          <a:xfrm>
            <a:off x="1062281" y="1323059"/>
            <a:ext cx="9997440" cy="369332"/>
          </a:xfrm>
          <a:prstGeom prst="rect">
            <a:avLst/>
          </a:prstGeom>
          <a:noFill/>
        </p:spPr>
        <p:txBody>
          <a:bodyPr wrap="square" rtlCol="0">
            <a:spAutoFit/>
          </a:bodyPr>
          <a:lstStyle/>
          <a:p>
            <a:r>
              <a:rPr lang="es-MX" dirty="0" err="1" smtClean="0"/>
              <a:t>Amin</a:t>
            </a:r>
            <a:r>
              <a:rPr lang="es-MX" dirty="0" smtClean="0"/>
              <a:t>, M. and M. Mabe. </a:t>
            </a:r>
            <a:r>
              <a:rPr lang="es-MX" dirty="0" smtClean="0"/>
              <a:t>2000. </a:t>
            </a:r>
            <a:r>
              <a:rPr lang="es-MX" dirty="0" err="1" smtClean="0"/>
              <a:t>Impact</a:t>
            </a:r>
            <a:r>
              <a:rPr lang="es-MX" dirty="0" smtClean="0"/>
              <a:t> </a:t>
            </a:r>
            <a:r>
              <a:rPr lang="es-MX" dirty="0" err="1" smtClean="0"/>
              <a:t>Factors</a:t>
            </a:r>
            <a:r>
              <a:rPr lang="es-MX" dirty="0" smtClean="0"/>
              <a:t>: Use </a:t>
            </a:r>
            <a:r>
              <a:rPr lang="es-MX" dirty="0" err="1" smtClean="0"/>
              <a:t>andAbuse</a:t>
            </a:r>
            <a:r>
              <a:rPr lang="es-MX" dirty="0" smtClean="0"/>
              <a:t>. </a:t>
            </a:r>
            <a:r>
              <a:rPr lang="es-MX" dirty="0" err="1" smtClean="0"/>
              <a:t>Perspectives</a:t>
            </a:r>
            <a:r>
              <a:rPr lang="es-MX" dirty="0" smtClean="0"/>
              <a:t> in Publishing. No. </a:t>
            </a:r>
            <a:r>
              <a:rPr lang="es-MX" dirty="0" smtClean="0"/>
              <a:t>1.</a:t>
            </a:r>
            <a:endParaRPr lang="es-MX" dirty="0"/>
          </a:p>
        </p:txBody>
      </p:sp>
      <p:sp>
        <p:nvSpPr>
          <p:cNvPr id="7" name="6 CuadroTexto"/>
          <p:cNvSpPr txBox="1"/>
          <p:nvPr/>
        </p:nvSpPr>
        <p:spPr>
          <a:xfrm>
            <a:off x="1044308" y="3434619"/>
            <a:ext cx="9997440" cy="646331"/>
          </a:xfrm>
          <a:prstGeom prst="rect">
            <a:avLst/>
          </a:prstGeom>
          <a:noFill/>
        </p:spPr>
        <p:txBody>
          <a:bodyPr wrap="square" rtlCol="0">
            <a:spAutoFit/>
          </a:bodyPr>
          <a:lstStyle/>
          <a:p>
            <a:r>
              <a:rPr lang="es-MX" dirty="0" err="1" smtClean="0"/>
              <a:t>McBurney</a:t>
            </a:r>
            <a:r>
              <a:rPr lang="es-MX" dirty="0" smtClean="0"/>
              <a:t> , K.M. And P. L. Novak. Mabe. </a:t>
            </a:r>
            <a:r>
              <a:rPr lang="es-MX" dirty="0" err="1" smtClean="0"/>
              <a:t>What</a:t>
            </a:r>
            <a:r>
              <a:rPr lang="es-MX" dirty="0" smtClean="0"/>
              <a:t> </a:t>
            </a:r>
            <a:r>
              <a:rPr lang="es-MX" dirty="0" err="1" smtClean="0"/>
              <a:t>is</a:t>
            </a:r>
            <a:r>
              <a:rPr lang="es-MX" dirty="0" smtClean="0"/>
              <a:t> </a:t>
            </a:r>
            <a:r>
              <a:rPr lang="es-MX" dirty="0" err="1" smtClean="0"/>
              <a:t>bibliometrics</a:t>
            </a:r>
            <a:r>
              <a:rPr lang="es-MX" dirty="0" smtClean="0"/>
              <a:t> and </a:t>
            </a:r>
            <a:r>
              <a:rPr lang="es-MX" dirty="0" err="1" smtClean="0"/>
              <a:t>Why</a:t>
            </a:r>
            <a:r>
              <a:rPr lang="es-MX" dirty="0" smtClean="0"/>
              <a:t> </a:t>
            </a:r>
            <a:r>
              <a:rPr lang="es-MX" dirty="0" err="1" smtClean="0"/>
              <a:t>should</a:t>
            </a:r>
            <a:r>
              <a:rPr lang="es-MX" dirty="0" smtClean="0"/>
              <a:t> </a:t>
            </a:r>
            <a:r>
              <a:rPr lang="es-MX" dirty="0" err="1" smtClean="0"/>
              <a:t>you</a:t>
            </a:r>
            <a:r>
              <a:rPr lang="es-MX" dirty="0" smtClean="0"/>
              <a:t> </a:t>
            </a:r>
            <a:r>
              <a:rPr lang="es-MX" dirty="0" err="1" smtClean="0"/>
              <a:t>care</a:t>
            </a:r>
            <a:r>
              <a:rPr lang="es-MX" dirty="0" smtClean="0"/>
              <a:t>.? </a:t>
            </a:r>
            <a:r>
              <a:rPr lang="es-MX" dirty="0" err="1" smtClean="0"/>
              <a:t>Reflections</a:t>
            </a:r>
            <a:r>
              <a:rPr lang="es-MX" dirty="0" smtClean="0"/>
              <a:t> and </a:t>
            </a:r>
            <a:r>
              <a:rPr lang="es-MX" dirty="0" err="1" smtClean="0"/>
              <a:t>Communication</a:t>
            </a:r>
            <a:r>
              <a:rPr lang="es-MX" dirty="0" smtClean="0"/>
              <a:t>,  2002. </a:t>
            </a:r>
            <a:endParaRPr lang="es-MX" dirty="0"/>
          </a:p>
        </p:txBody>
      </p:sp>
      <p:sp>
        <p:nvSpPr>
          <p:cNvPr id="9" name="8 CuadroTexto"/>
          <p:cNvSpPr txBox="1"/>
          <p:nvPr/>
        </p:nvSpPr>
        <p:spPr>
          <a:xfrm>
            <a:off x="1035171" y="633815"/>
            <a:ext cx="1415580" cy="400110"/>
          </a:xfrm>
          <a:prstGeom prst="rect">
            <a:avLst/>
          </a:prstGeom>
          <a:noFill/>
        </p:spPr>
        <p:txBody>
          <a:bodyPr wrap="none" rtlCol="0">
            <a:spAutoFit/>
          </a:bodyPr>
          <a:lstStyle/>
          <a:p>
            <a:r>
              <a:rPr lang="es-MX" sz="2000" b="1" dirty="0" smtClean="0"/>
              <a:t>Referencias</a:t>
            </a:r>
            <a:endParaRPr lang="es-MX" sz="2000" b="1" dirty="0"/>
          </a:p>
        </p:txBody>
      </p:sp>
      <p:sp>
        <p:nvSpPr>
          <p:cNvPr id="10" name="9 Rectángulo"/>
          <p:cNvSpPr/>
          <p:nvPr/>
        </p:nvSpPr>
        <p:spPr>
          <a:xfrm>
            <a:off x="1055048" y="4349412"/>
            <a:ext cx="10860505" cy="923330"/>
          </a:xfrm>
          <a:prstGeom prst="rect">
            <a:avLst/>
          </a:prstGeom>
          <a:noFill/>
        </p:spPr>
        <p:txBody>
          <a:bodyPr wrap="square">
            <a:spAutoFit/>
          </a:bodyPr>
          <a:lstStyle/>
          <a:p>
            <a:r>
              <a:rPr lang="es-MX" dirty="0" smtClean="0"/>
              <a:t>Muñoz, Patricia, Margarita Ontiveros y Abel </a:t>
            </a:r>
            <a:r>
              <a:rPr lang="es-MX" dirty="0" err="1" smtClean="0"/>
              <a:t>L.Packer</a:t>
            </a:r>
            <a:r>
              <a:rPr lang="es-MX" dirty="0" smtClean="0"/>
              <a:t>. Líneas de acción para los años 2014 a 2016 para incrementar la visibilidad de las revistas y colecciones de la  Red SciELO. Versión preliminar. Santiago de Chile, 25-27 Junio 2013 [Consulta: 15 febrero 2015]. </a:t>
            </a:r>
            <a:endParaRPr lang="es-MX" dirty="0"/>
          </a:p>
        </p:txBody>
      </p:sp>
      <p:sp>
        <p:nvSpPr>
          <p:cNvPr id="11" name="10 CuadroTexto"/>
          <p:cNvSpPr txBox="1"/>
          <p:nvPr/>
        </p:nvSpPr>
        <p:spPr>
          <a:xfrm>
            <a:off x="1051207" y="5407609"/>
            <a:ext cx="10305925" cy="369332"/>
          </a:xfrm>
          <a:prstGeom prst="rect">
            <a:avLst/>
          </a:prstGeom>
          <a:noFill/>
        </p:spPr>
        <p:txBody>
          <a:bodyPr wrap="square" rtlCol="0">
            <a:spAutoFit/>
          </a:bodyPr>
          <a:lstStyle/>
          <a:p>
            <a:r>
              <a:rPr lang="es-MX" dirty="0" smtClean="0"/>
              <a:t>Pope, Nancy N. 1992. </a:t>
            </a:r>
            <a:r>
              <a:rPr lang="es-MX" dirty="0" err="1" smtClean="0"/>
              <a:t>Accuracy</a:t>
            </a:r>
            <a:r>
              <a:rPr lang="es-MX" dirty="0" smtClean="0"/>
              <a:t> of </a:t>
            </a:r>
            <a:r>
              <a:rPr lang="es-MX" dirty="0" err="1" smtClean="0"/>
              <a:t>References</a:t>
            </a:r>
            <a:r>
              <a:rPr lang="es-MX" dirty="0" smtClean="0"/>
              <a:t>  in Ten Library </a:t>
            </a:r>
            <a:r>
              <a:rPr lang="es-MX" dirty="0" err="1" smtClean="0"/>
              <a:t>Science</a:t>
            </a:r>
            <a:r>
              <a:rPr lang="es-MX" dirty="0" smtClean="0"/>
              <a:t> </a:t>
            </a:r>
            <a:r>
              <a:rPr lang="es-MX" dirty="0" err="1" smtClean="0"/>
              <a:t>Journals</a:t>
            </a:r>
            <a:r>
              <a:rPr lang="es-MX" dirty="0" smtClean="0"/>
              <a:t>. RQ,  32(4), 240-243.</a:t>
            </a:r>
            <a:endParaRPr lang="es-MX" dirty="0"/>
          </a:p>
        </p:txBody>
      </p:sp>
      <p:sp>
        <p:nvSpPr>
          <p:cNvPr id="14" name="13 Rectángulo"/>
          <p:cNvSpPr/>
          <p:nvPr/>
        </p:nvSpPr>
        <p:spPr>
          <a:xfrm>
            <a:off x="1052105" y="2750906"/>
            <a:ext cx="8349914" cy="369332"/>
          </a:xfrm>
          <a:prstGeom prst="rect">
            <a:avLst/>
          </a:prstGeom>
          <a:noFill/>
        </p:spPr>
        <p:txBody>
          <a:bodyPr wrap="square">
            <a:spAutoFit/>
          </a:bodyPr>
          <a:lstStyle/>
          <a:p>
            <a:r>
              <a:rPr lang="es-MX" dirty="0" err="1" smtClean="0"/>
              <a:t>Boyce</a:t>
            </a:r>
            <a:r>
              <a:rPr lang="es-MX" dirty="0" smtClean="0"/>
              <a:t>, B.R., &amp; </a:t>
            </a:r>
            <a:r>
              <a:rPr lang="es-MX" dirty="0" err="1" smtClean="0"/>
              <a:t>Banning</a:t>
            </a:r>
            <a:r>
              <a:rPr lang="es-MX" dirty="0" smtClean="0"/>
              <a:t>, C.S. 1979. Data </a:t>
            </a:r>
            <a:r>
              <a:rPr lang="es-MX" dirty="0" err="1" smtClean="0"/>
              <a:t>accuracy</a:t>
            </a:r>
            <a:r>
              <a:rPr lang="es-MX" dirty="0" smtClean="0"/>
              <a:t> in </a:t>
            </a:r>
            <a:r>
              <a:rPr lang="es-MX" dirty="0" err="1" smtClean="0"/>
              <a:t>Citation</a:t>
            </a:r>
            <a:r>
              <a:rPr lang="es-MX" dirty="0" smtClean="0"/>
              <a:t> </a:t>
            </a:r>
            <a:r>
              <a:rPr lang="es-MX" dirty="0" err="1" smtClean="0"/>
              <a:t>Studies</a:t>
            </a:r>
            <a:r>
              <a:rPr lang="es-MX" dirty="0" smtClean="0"/>
              <a:t>. RQ, 18(4), 349-350.</a:t>
            </a:r>
            <a:endParaRPr lang="es-MX" dirty="0"/>
          </a:p>
        </p:txBody>
      </p:sp>
    </p:spTree>
    <p:extLst>
      <p:ext uri="{BB962C8B-B14F-4D97-AF65-F5344CB8AC3E}">
        <p14:creationId xmlns:p14="http://schemas.microsoft.com/office/powerpoint/2010/main" xmlns="" val="350644210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0" y="0"/>
            <a:ext cx="12192000" cy="685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 name="Rectangle 2"/>
          <p:cNvSpPr txBox="1">
            <a:spLocks noChangeArrowheads="1"/>
          </p:cNvSpPr>
          <p:nvPr/>
        </p:nvSpPr>
        <p:spPr>
          <a:xfrm>
            <a:off x="3415552" y="990601"/>
            <a:ext cx="7772400" cy="485298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80000"/>
              </a:lnSpc>
              <a:defRPr/>
            </a:pPr>
            <a:endParaRPr lang="es-MX" sz="1800" dirty="0" smtClean="0"/>
          </a:p>
          <a:p>
            <a:pPr>
              <a:lnSpc>
                <a:spcPct val="80000"/>
              </a:lnSpc>
              <a:buNone/>
              <a:defRPr/>
            </a:pPr>
            <a:r>
              <a:rPr lang="es-MX" b="1" dirty="0" smtClean="0">
                <a:solidFill>
                  <a:schemeClr val="accent2"/>
                </a:solidFill>
                <a:effectLst>
                  <a:outerShdw blurRad="38100" dist="38100" dir="2700000" algn="tl">
                    <a:srgbClr val="C0C0C0"/>
                  </a:outerShdw>
                </a:effectLst>
              </a:rPr>
              <a:t>Arturo Rendón Cruz           </a:t>
            </a:r>
            <a:r>
              <a:rPr lang="es-MX" b="1" dirty="0" smtClean="0">
                <a:solidFill>
                  <a:schemeClr val="accent2"/>
                </a:solidFill>
                <a:effectLst>
                  <a:outerShdw blurRad="38100" dist="38100" dir="2700000" algn="tl">
                    <a:srgbClr val="C0C0C0"/>
                  </a:outerShdw>
                </a:effectLst>
                <a:hlinkClick r:id="rId2"/>
              </a:rPr>
              <a:t>achwazer@gmail.com</a:t>
            </a:r>
          </a:p>
          <a:p>
            <a:pPr algn="ctr">
              <a:lnSpc>
                <a:spcPct val="80000"/>
              </a:lnSpc>
              <a:buFontTx/>
              <a:buNone/>
              <a:defRPr/>
            </a:pPr>
            <a:endParaRPr lang="es-MX" b="1" dirty="0" smtClean="0">
              <a:solidFill>
                <a:srgbClr val="FF9900"/>
              </a:solidFill>
              <a:effectLst>
                <a:outerShdw blurRad="38100" dist="38100" dir="2700000" algn="tl">
                  <a:srgbClr val="C0C0C0"/>
                </a:outerShdw>
              </a:effectLst>
            </a:endParaRPr>
          </a:p>
          <a:p>
            <a:pPr>
              <a:lnSpc>
                <a:spcPct val="80000"/>
              </a:lnSpc>
              <a:buFontTx/>
              <a:buNone/>
              <a:defRPr/>
            </a:pPr>
            <a:r>
              <a:rPr lang="es-MX" b="1" dirty="0" err="1" smtClean="0">
                <a:solidFill>
                  <a:schemeClr val="accent2"/>
                </a:solidFill>
                <a:effectLst>
                  <a:outerShdw blurRad="38100" dist="38100" dir="2700000" algn="tl">
                    <a:srgbClr val="C0C0C0"/>
                  </a:outerShdw>
                </a:effectLst>
              </a:rPr>
              <a:t>Oralia</a:t>
            </a:r>
            <a:r>
              <a:rPr lang="es-MX" b="1" dirty="0" smtClean="0">
                <a:solidFill>
                  <a:schemeClr val="accent2"/>
                </a:solidFill>
                <a:effectLst>
                  <a:outerShdw blurRad="38100" dist="38100" dir="2700000" algn="tl">
                    <a:srgbClr val="C0C0C0"/>
                  </a:outerShdw>
                </a:effectLst>
              </a:rPr>
              <a:t> Carrillo Romero      </a:t>
            </a:r>
            <a:r>
              <a:rPr lang="es-MX" b="1" dirty="0" smtClean="0">
                <a:solidFill>
                  <a:schemeClr val="accent2"/>
                </a:solidFill>
                <a:effectLst>
                  <a:outerShdw blurRad="38100" dist="38100" dir="2700000" algn="tl">
                    <a:srgbClr val="C0C0C0"/>
                  </a:outerShdw>
                </a:effectLst>
                <a:hlinkClick r:id="rId2"/>
              </a:rPr>
              <a:t>oralia@dgb.unam.mx</a:t>
            </a:r>
            <a:endParaRPr lang="es-MX" b="1" dirty="0" smtClean="0">
              <a:solidFill>
                <a:schemeClr val="accent2"/>
              </a:solidFill>
              <a:effectLst>
                <a:outerShdw blurRad="38100" dist="38100" dir="2700000" algn="tl">
                  <a:srgbClr val="C0C0C0"/>
                </a:outerShdw>
              </a:effectLst>
            </a:endParaRPr>
          </a:p>
          <a:p>
            <a:pPr>
              <a:lnSpc>
                <a:spcPct val="80000"/>
              </a:lnSpc>
              <a:buFontTx/>
              <a:buNone/>
              <a:defRPr/>
            </a:pPr>
            <a:endParaRPr lang="es-MX" b="1" dirty="0">
              <a:solidFill>
                <a:schemeClr val="accent2"/>
              </a:solidFill>
              <a:effectLst>
                <a:outerShdw blurRad="38100" dist="38100" dir="2700000" algn="tl">
                  <a:srgbClr val="C0C0C0"/>
                </a:outerShdw>
              </a:effectLst>
            </a:endParaRPr>
          </a:p>
          <a:p>
            <a:pPr>
              <a:lnSpc>
                <a:spcPct val="80000"/>
              </a:lnSpc>
              <a:buFontTx/>
              <a:buNone/>
              <a:defRPr/>
            </a:pPr>
            <a:r>
              <a:rPr lang="es-MX" b="1" dirty="0" smtClean="0">
                <a:solidFill>
                  <a:schemeClr val="accent2"/>
                </a:solidFill>
                <a:effectLst>
                  <a:outerShdw blurRad="38100" dist="38100" dir="2700000" algn="tl">
                    <a:srgbClr val="C0C0C0"/>
                  </a:outerShdw>
                </a:effectLst>
              </a:rPr>
              <a:t>Antonio Sánchez Pereyra  </a:t>
            </a:r>
            <a:r>
              <a:rPr lang="es-MX" b="1" dirty="0" smtClean="0">
                <a:solidFill>
                  <a:schemeClr val="accent2"/>
                </a:solidFill>
                <a:effectLst>
                  <a:outerShdw blurRad="38100" dist="38100" dir="2700000" algn="tl">
                    <a:srgbClr val="C0C0C0"/>
                  </a:outerShdw>
                </a:effectLst>
                <a:hlinkClick r:id="rId3"/>
              </a:rPr>
              <a:t>asp@unam.mx</a:t>
            </a:r>
            <a:endParaRPr lang="es-MX" b="1" dirty="0" smtClean="0">
              <a:solidFill>
                <a:schemeClr val="accent2"/>
              </a:solidFill>
              <a:effectLst>
                <a:outerShdw blurRad="38100" dist="38100" dir="2700000" algn="tl">
                  <a:srgbClr val="C0C0C0"/>
                </a:outerShdw>
              </a:effectLst>
            </a:endParaRPr>
          </a:p>
          <a:p>
            <a:pPr>
              <a:lnSpc>
                <a:spcPct val="80000"/>
              </a:lnSpc>
              <a:buFontTx/>
              <a:buNone/>
              <a:defRPr/>
            </a:pPr>
            <a:endParaRPr lang="es-MX" b="1" dirty="0" smtClean="0">
              <a:solidFill>
                <a:schemeClr val="accent2"/>
              </a:solidFill>
              <a:effectLst>
                <a:outerShdw blurRad="38100" dist="38100" dir="2700000" algn="tl">
                  <a:srgbClr val="C0C0C0"/>
                </a:outerShdw>
              </a:effectLst>
            </a:endParaRPr>
          </a:p>
          <a:p>
            <a:pPr>
              <a:lnSpc>
                <a:spcPct val="80000"/>
              </a:lnSpc>
              <a:buFontTx/>
              <a:buNone/>
              <a:defRPr/>
            </a:pPr>
            <a:r>
              <a:rPr lang="es-MX" b="1" dirty="0" smtClean="0">
                <a:effectLst>
                  <a:outerShdw blurRad="38100" dist="38100" dir="2700000" algn="tl">
                    <a:srgbClr val="C0C0C0"/>
                  </a:outerShdw>
                </a:effectLst>
              </a:rPr>
              <a:t>Dirección General de Bibliotecas – UNAM</a:t>
            </a:r>
          </a:p>
          <a:p>
            <a:pPr>
              <a:lnSpc>
                <a:spcPct val="80000"/>
              </a:lnSpc>
              <a:buFontTx/>
              <a:buNone/>
              <a:defRPr/>
            </a:pPr>
            <a:r>
              <a:rPr lang="es-MX" b="1" dirty="0" smtClean="0">
                <a:solidFill>
                  <a:schemeClr val="accent2"/>
                </a:solidFill>
                <a:effectLst>
                  <a:outerShdw blurRad="38100" dist="38100" dir="2700000" algn="tl">
                    <a:srgbClr val="C0C0C0"/>
                  </a:outerShdw>
                </a:effectLst>
                <a:hlinkClick r:id="rId4"/>
              </a:rPr>
              <a:t>scielo@dgb.unam.mx</a:t>
            </a:r>
            <a:endParaRPr lang="es-MX" b="1" dirty="0" smtClean="0">
              <a:solidFill>
                <a:schemeClr val="accent2"/>
              </a:solidFill>
              <a:effectLst>
                <a:outerShdw blurRad="38100" dist="38100" dir="2700000" algn="tl">
                  <a:srgbClr val="C0C0C0"/>
                </a:outerShdw>
              </a:effectLst>
            </a:endParaRPr>
          </a:p>
          <a:p>
            <a:pPr>
              <a:lnSpc>
                <a:spcPct val="80000"/>
              </a:lnSpc>
              <a:buFontTx/>
              <a:buNone/>
              <a:defRPr/>
            </a:pPr>
            <a:endParaRPr lang="es-ES" b="1" dirty="0">
              <a:solidFill>
                <a:schemeClr val="accent2"/>
              </a:solidFill>
              <a:effectLst>
                <a:outerShdw blurRad="38100" dist="38100" dir="2700000" algn="tl">
                  <a:srgbClr val="C0C0C0"/>
                </a:outerShdw>
              </a:effectLst>
            </a:endParaRPr>
          </a:p>
        </p:txBody>
      </p:sp>
      <p:pic>
        <p:nvPicPr>
          <p:cNvPr id="133122" name="Picture 2" descr="Scientific Electronic Library Online"/>
          <p:cNvPicPr>
            <a:picLocks noChangeAspect="1" noChangeArrowheads="1"/>
          </p:cNvPicPr>
          <p:nvPr/>
        </p:nvPicPr>
        <p:blipFill>
          <a:blip r:embed="rId5" cstate="print"/>
          <a:srcRect/>
          <a:stretch>
            <a:fillRect/>
          </a:stretch>
        </p:blipFill>
        <p:spPr bwMode="auto">
          <a:xfrm>
            <a:off x="801034" y="4335463"/>
            <a:ext cx="1828800" cy="1133476"/>
          </a:xfrm>
          <a:prstGeom prst="rect">
            <a:avLst/>
          </a:prstGeom>
          <a:noFill/>
        </p:spPr>
      </p:pic>
      <p:pic>
        <p:nvPicPr>
          <p:cNvPr id="8" name="Picture 6"/>
          <p:cNvPicPr>
            <a:picLocks noChangeAspect="1" noChangeArrowheads="1"/>
          </p:cNvPicPr>
          <p:nvPr/>
        </p:nvPicPr>
        <p:blipFill>
          <a:blip r:embed="rId6" cstate="print">
            <a:extLst>
              <a:ext uri="{28A0092B-C50C-407E-A947-70E740481C1C}">
                <a14:useLocalDpi xmlns:a14="http://schemas.microsoft.com/office/drawing/2010/main" xmlns="" val="0"/>
              </a:ext>
            </a:extLst>
          </a:blip>
          <a:srcRect/>
          <a:stretch>
            <a:fillRect/>
          </a:stretch>
        </p:blipFill>
        <p:spPr bwMode="auto">
          <a:xfrm>
            <a:off x="1005136" y="2734905"/>
            <a:ext cx="1403920" cy="1352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33124" name="Picture 4"/>
          <p:cNvPicPr>
            <a:picLocks noChangeAspect="1" noChangeArrowheads="1"/>
          </p:cNvPicPr>
          <p:nvPr/>
        </p:nvPicPr>
        <p:blipFill>
          <a:blip r:embed="rId7" cstate="print"/>
          <a:srcRect/>
          <a:stretch>
            <a:fillRect/>
          </a:stretch>
        </p:blipFill>
        <p:spPr bwMode="auto">
          <a:xfrm>
            <a:off x="1043549" y="1004047"/>
            <a:ext cx="1441747" cy="1434353"/>
          </a:xfrm>
          <a:prstGeom prst="rect">
            <a:avLst/>
          </a:prstGeom>
          <a:noFill/>
          <a:ln w="9525">
            <a:noFill/>
            <a:miter lim="800000"/>
            <a:headEnd/>
            <a:tailEnd/>
          </a:ln>
        </p:spPr>
      </p:pic>
    </p:spTree>
    <p:extLst>
      <p:ext uri="{BB962C8B-B14F-4D97-AF65-F5344CB8AC3E}">
        <p14:creationId xmlns:p14="http://schemas.microsoft.com/office/powerpoint/2010/main" xmlns="" val="5009322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0" y="0"/>
            <a:ext cx="12192000"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3" name="7 Elipse"/>
          <p:cNvSpPr/>
          <p:nvPr/>
        </p:nvSpPr>
        <p:spPr>
          <a:xfrm>
            <a:off x="2414232" y="781049"/>
            <a:ext cx="7415567" cy="5807221"/>
          </a:xfrm>
          <a:prstGeom prst="ellipse">
            <a:avLst/>
          </a:prstGeom>
          <a:solidFill>
            <a:schemeClr val="bg1">
              <a:lumMod val="50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 name="12 CuadroTexto"/>
          <p:cNvSpPr txBox="1"/>
          <p:nvPr/>
        </p:nvSpPr>
        <p:spPr>
          <a:xfrm>
            <a:off x="423874" y="487681"/>
            <a:ext cx="4262426" cy="523220"/>
          </a:xfrm>
          <a:prstGeom prst="rect">
            <a:avLst/>
          </a:prstGeom>
          <a:solidFill>
            <a:schemeClr val="bg1"/>
          </a:solidFill>
        </p:spPr>
        <p:txBody>
          <a:bodyPr wrap="square" rtlCol="0">
            <a:spAutoFit/>
          </a:bodyPr>
          <a:lstStyle/>
          <a:p>
            <a:r>
              <a:rPr lang="es-MX" sz="2800" b="1" dirty="0" smtClean="0">
                <a:solidFill>
                  <a:srgbClr val="C00000"/>
                </a:solidFill>
              </a:rPr>
              <a:t>RED SciELO 1</a:t>
            </a:r>
            <a:r>
              <a:rPr lang="es-MX" sz="2800" b="1" dirty="0" smtClean="0">
                <a:solidFill>
                  <a:srgbClr val="C00000"/>
                </a:solidFill>
              </a:rPr>
              <a:t>, 220 </a:t>
            </a:r>
            <a:r>
              <a:rPr lang="es-MX" sz="2800" b="1" dirty="0" smtClean="0">
                <a:solidFill>
                  <a:srgbClr val="C00000"/>
                </a:solidFill>
              </a:rPr>
              <a:t>revistas </a:t>
            </a:r>
            <a:endParaRPr lang="es-MX" sz="2800" b="1" dirty="0">
              <a:solidFill>
                <a:srgbClr val="C00000"/>
              </a:solidFill>
            </a:endParaRPr>
          </a:p>
        </p:txBody>
      </p:sp>
      <p:grpSp>
        <p:nvGrpSpPr>
          <p:cNvPr id="5" name="1 Grupo"/>
          <p:cNvGrpSpPr/>
          <p:nvPr/>
        </p:nvGrpSpPr>
        <p:grpSpPr>
          <a:xfrm rot="3647891">
            <a:off x="3808389" y="1211916"/>
            <a:ext cx="5108565" cy="4841259"/>
            <a:chOff x="-79553" y="79553"/>
            <a:chExt cx="2833725" cy="2674620"/>
          </a:xfrm>
        </p:grpSpPr>
        <p:sp>
          <p:nvSpPr>
            <p:cNvPr id="6" name="2 Forma libre"/>
            <p:cNvSpPr/>
            <p:nvPr/>
          </p:nvSpPr>
          <p:spPr>
            <a:xfrm>
              <a:off x="514350" y="79553"/>
              <a:ext cx="1645920" cy="1645920"/>
            </a:xfrm>
            <a:custGeom>
              <a:avLst/>
              <a:gdLst>
                <a:gd name="connsiteX0" fmla="*/ 0 w 1645920"/>
                <a:gd name="connsiteY0" fmla="*/ 822960 h 1645920"/>
                <a:gd name="connsiteX1" fmla="*/ 822960 w 1645920"/>
                <a:gd name="connsiteY1" fmla="*/ 0 h 1645920"/>
                <a:gd name="connsiteX2" fmla="*/ 1645920 w 1645920"/>
                <a:gd name="connsiteY2" fmla="*/ 822960 h 1645920"/>
                <a:gd name="connsiteX3" fmla="*/ 822960 w 1645920"/>
                <a:gd name="connsiteY3" fmla="*/ 1645920 h 1645920"/>
                <a:gd name="connsiteX4" fmla="*/ 0 w 1645920"/>
                <a:gd name="connsiteY4" fmla="*/ 822960 h 16459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5920" h="1645920">
                  <a:moveTo>
                    <a:pt x="0" y="822960"/>
                  </a:moveTo>
                  <a:cubicBezTo>
                    <a:pt x="0" y="368452"/>
                    <a:pt x="368452" y="0"/>
                    <a:pt x="822960" y="0"/>
                  </a:cubicBezTo>
                  <a:cubicBezTo>
                    <a:pt x="1277468" y="0"/>
                    <a:pt x="1645920" y="368452"/>
                    <a:pt x="1645920" y="822960"/>
                  </a:cubicBezTo>
                  <a:cubicBezTo>
                    <a:pt x="1645920" y="1277468"/>
                    <a:pt x="1277468" y="1645920"/>
                    <a:pt x="822960" y="1645920"/>
                  </a:cubicBezTo>
                  <a:cubicBezTo>
                    <a:pt x="368452" y="1645920"/>
                    <a:pt x="0" y="1277468"/>
                    <a:pt x="0" y="822960"/>
                  </a:cubicBezTo>
                  <a:close/>
                </a:path>
              </a:pathLst>
            </a:custGeom>
            <a:solidFill>
              <a:srgbClr val="008080">
                <a:alpha val="96000"/>
              </a:srgbClr>
            </a:solidFill>
            <a:ln w="76200">
              <a:noFill/>
            </a:ln>
          </p:spPr>
          <p:style>
            <a:lnRef idx="2">
              <a:schemeClr val="lt1">
                <a:hueOff val="0"/>
                <a:satOff val="0"/>
                <a:lumOff val="0"/>
                <a:alphaOff val="0"/>
              </a:schemeClr>
            </a:lnRef>
            <a:fillRef idx="1">
              <a:schemeClr val="accent5">
                <a:alpha val="50000"/>
                <a:hueOff val="0"/>
                <a:satOff val="0"/>
                <a:lumOff val="0"/>
                <a:alphaOff val="0"/>
              </a:schemeClr>
            </a:fillRef>
            <a:effectRef idx="0">
              <a:schemeClr val="accent5">
                <a:alpha val="50000"/>
                <a:hueOff val="0"/>
                <a:satOff val="0"/>
                <a:lumOff val="0"/>
                <a:alphaOff val="0"/>
              </a:schemeClr>
            </a:effectRef>
            <a:fontRef idx="minor">
              <a:schemeClr val="tx1"/>
            </a:fontRef>
          </p:style>
          <p:txBody>
            <a:bodyPr spcFirstLastPara="0" vert="horz" wrap="square" lIns="219456" tIns="288036" rIns="219456" bIns="617220" numCol="1" spcCol="1270" anchor="ctr" anchorCtr="0">
              <a:no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lgn="ctr" defTabSz="1511300">
                <a:lnSpc>
                  <a:spcPct val="90000"/>
                </a:lnSpc>
                <a:spcBef>
                  <a:spcPct val="0"/>
                </a:spcBef>
                <a:spcAft>
                  <a:spcPct val="35000"/>
                </a:spcAft>
              </a:pPr>
              <a:endParaRPr lang="es-MX" sz="3400"/>
            </a:p>
          </p:txBody>
        </p:sp>
        <p:sp>
          <p:nvSpPr>
            <p:cNvPr id="7" name="3 Forma libre"/>
            <p:cNvSpPr/>
            <p:nvPr/>
          </p:nvSpPr>
          <p:spPr>
            <a:xfrm>
              <a:off x="1108252" y="1108253"/>
              <a:ext cx="1645920" cy="1645920"/>
            </a:xfrm>
            <a:custGeom>
              <a:avLst/>
              <a:gdLst>
                <a:gd name="connsiteX0" fmla="*/ 0 w 1645920"/>
                <a:gd name="connsiteY0" fmla="*/ 822960 h 1645920"/>
                <a:gd name="connsiteX1" fmla="*/ 822960 w 1645920"/>
                <a:gd name="connsiteY1" fmla="*/ 0 h 1645920"/>
                <a:gd name="connsiteX2" fmla="*/ 1645920 w 1645920"/>
                <a:gd name="connsiteY2" fmla="*/ 822960 h 1645920"/>
                <a:gd name="connsiteX3" fmla="*/ 822960 w 1645920"/>
                <a:gd name="connsiteY3" fmla="*/ 1645920 h 1645920"/>
                <a:gd name="connsiteX4" fmla="*/ 0 w 1645920"/>
                <a:gd name="connsiteY4" fmla="*/ 822960 h 16459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5920" h="1645920">
                  <a:moveTo>
                    <a:pt x="0" y="822960"/>
                  </a:moveTo>
                  <a:cubicBezTo>
                    <a:pt x="0" y="368452"/>
                    <a:pt x="368452" y="0"/>
                    <a:pt x="822960" y="0"/>
                  </a:cubicBezTo>
                  <a:cubicBezTo>
                    <a:pt x="1277468" y="0"/>
                    <a:pt x="1645920" y="368452"/>
                    <a:pt x="1645920" y="822960"/>
                  </a:cubicBezTo>
                  <a:cubicBezTo>
                    <a:pt x="1645920" y="1277468"/>
                    <a:pt x="1277468" y="1645920"/>
                    <a:pt x="822960" y="1645920"/>
                  </a:cubicBezTo>
                  <a:cubicBezTo>
                    <a:pt x="368452" y="1645920"/>
                    <a:pt x="0" y="1277468"/>
                    <a:pt x="0" y="822960"/>
                  </a:cubicBezTo>
                  <a:close/>
                </a:path>
              </a:pathLst>
            </a:custGeom>
            <a:solidFill>
              <a:srgbClr val="C00000">
                <a:alpha val="51000"/>
              </a:srgbClr>
            </a:solidFill>
            <a:ln w="76200">
              <a:noFill/>
            </a:ln>
          </p:spPr>
          <p:style>
            <a:lnRef idx="2">
              <a:schemeClr val="lt1">
                <a:hueOff val="0"/>
                <a:satOff val="0"/>
                <a:lumOff val="0"/>
                <a:alphaOff val="0"/>
              </a:schemeClr>
            </a:lnRef>
            <a:fillRef idx="1">
              <a:schemeClr val="accent5">
                <a:alpha val="50000"/>
                <a:hueOff val="-4966938"/>
                <a:satOff val="19906"/>
                <a:lumOff val="4314"/>
                <a:alphaOff val="0"/>
              </a:schemeClr>
            </a:fillRef>
            <a:effectRef idx="0">
              <a:schemeClr val="accent5">
                <a:alpha val="50000"/>
                <a:hueOff val="-4966938"/>
                <a:satOff val="19906"/>
                <a:lumOff val="4314"/>
                <a:alphaOff val="0"/>
              </a:schemeClr>
            </a:effectRef>
            <a:fontRef idx="minor">
              <a:schemeClr val="tx1"/>
            </a:fontRef>
          </p:style>
          <p:txBody>
            <a:bodyPr spcFirstLastPara="0" vert="horz" wrap="square" lIns="503378" tIns="425197" rIns="154990" bIns="315467" numCol="1" spcCol="1270" anchor="ctr" anchorCtr="0">
              <a:no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lgn="ctr" defTabSz="1200150">
                <a:lnSpc>
                  <a:spcPct val="90000"/>
                </a:lnSpc>
                <a:spcBef>
                  <a:spcPct val="0"/>
                </a:spcBef>
                <a:spcAft>
                  <a:spcPct val="35000"/>
                </a:spcAft>
              </a:pPr>
              <a:endParaRPr lang="es-MX" sz="2700"/>
            </a:p>
          </p:txBody>
        </p:sp>
        <p:sp>
          <p:nvSpPr>
            <p:cNvPr id="8" name="4 Forma libre"/>
            <p:cNvSpPr/>
            <p:nvPr/>
          </p:nvSpPr>
          <p:spPr>
            <a:xfrm>
              <a:off x="-79553" y="1108253"/>
              <a:ext cx="1645920" cy="1645920"/>
            </a:xfrm>
            <a:custGeom>
              <a:avLst/>
              <a:gdLst>
                <a:gd name="connsiteX0" fmla="*/ 0 w 1645920"/>
                <a:gd name="connsiteY0" fmla="*/ 822960 h 1645920"/>
                <a:gd name="connsiteX1" fmla="*/ 822960 w 1645920"/>
                <a:gd name="connsiteY1" fmla="*/ 0 h 1645920"/>
                <a:gd name="connsiteX2" fmla="*/ 1645920 w 1645920"/>
                <a:gd name="connsiteY2" fmla="*/ 822960 h 1645920"/>
                <a:gd name="connsiteX3" fmla="*/ 822960 w 1645920"/>
                <a:gd name="connsiteY3" fmla="*/ 1645920 h 1645920"/>
                <a:gd name="connsiteX4" fmla="*/ 0 w 1645920"/>
                <a:gd name="connsiteY4" fmla="*/ 822960 h 16459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5920" h="1645920">
                  <a:moveTo>
                    <a:pt x="0" y="822960"/>
                  </a:moveTo>
                  <a:cubicBezTo>
                    <a:pt x="0" y="368452"/>
                    <a:pt x="368452" y="0"/>
                    <a:pt x="822960" y="0"/>
                  </a:cubicBezTo>
                  <a:cubicBezTo>
                    <a:pt x="1277468" y="0"/>
                    <a:pt x="1645920" y="368452"/>
                    <a:pt x="1645920" y="822960"/>
                  </a:cubicBezTo>
                  <a:cubicBezTo>
                    <a:pt x="1645920" y="1277468"/>
                    <a:pt x="1277468" y="1645920"/>
                    <a:pt x="822960" y="1645920"/>
                  </a:cubicBezTo>
                  <a:cubicBezTo>
                    <a:pt x="368452" y="1645920"/>
                    <a:pt x="0" y="1277468"/>
                    <a:pt x="0" y="822960"/>
                  </a:cubicBezTo>
                  <a:close/>
                </a:path>
              </a:pathLst>
            </a:custGeom>
            <a:solidFill>
              <a:schemeClr val="accent6">
                <a:lumMod val="75000"/>
                <a:alpha val="51000"/>
              </a:schemeClr>
            </a:solidFill>
            <a:ln w="76200">
              <a:noFill/>
            </a:ln>
          </p:spPr>
          <p:style>
            <a:lnRef idx="2">
              <a:schemeClr val="lt1">
                <a:hueOff val="0"/>
                <a:satOff val="0"/>
                <a:lumOff val="0"/>
                <a:alphaOff val="0"/>
              </a:schemeClr>
            </a:lnRef>
            <a:fillRef idx="1">
              <a:schemeClr val="accent5">
                <a:alpha val="50000"/>
                <a:hueOff val="-9933876"/>
                <a:satOff val="39811"/>
                <a:lumOff val="8628"/>
                <a:alphaOff val="0"/>
              </a:schemeClr>
            </a:fillRef>
            <a:effectRef idx="0">
              <a:schemeClr val="accent5">
                <a:alpha val="50000"/>
                <a:hueOff val="-9933876"/>
                <a:satOff val="39811"/>
                <a:lumOff val="8628"/>
                <a:alphaOff val="0"/>
              </a:schemeClr>
            </a:effectRef>
            <a:fontRef idx="minor">
              <a:schemeClr val="tx1"/>
            </a:fontRef>
          </p:style>
          <p:txBody>
            <a:bodyPr spcFirstLastPara="0" vert="horz" wrap="square" lIns="154991" tIns="425197" rIns="503377" bIns="315467" numCol="1" spcCol="1270" anchor="ctr" anchorCtr="0">
              <a:no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lgn="ctr" defTabSz="1200150">
                <a:lnSpc>
                  <a:spcPct val="90000"/>
                </a:lnSpc>
                <a:spcBef>
                  <a:spcPct val="0"/>
                </a:spcBef>
                <a:spcAft>
                  <a:spcPct val="35000"/>
                </a:spcAft>
              </a:pPr>
              <a:endParaRPr lang="es-MX" sz="2700"/>
            </a:p>
          </p:txBody>
        </p:sp>
      </p:grpSp>
      <p:sp>
        <p:nvSpPr>
          <p:cNvPr id="9" name="1 CuadroTexto"/>
          <p:cNvSpPr txBox="1"/>
          <p:nvPr/>
        </p:nvSpPr>
        <p:spPr>
          <a:xfrm>
            <a:off x="5733382" y="4496787"/>
            <a:ext cx="725235" cy="584775"/>
          </a:xfrm>
          <a:prstGeom prst="rect">
            <a:avLst/>
          </a:prstGeom>
          <a:noFill/>
        </p:spPr>
        <p:txBody>
          <a:bodyPr wrap="square" rtlCol="0">
            <a:spAutoFit/>
          </a:bodyPr>
          <a:lstStyle/>
          <a:p>
            <a:r>
              <a:rPr lang="es-MX" sz="3200" b="1" dirty="0" smtClean="0"/>
              <a:t>23</a:t>
            </a:r>
            <a:endParaRPr lang="es-MX" sz="3200" b="1" dirty="0"/>
          </a:p>
        </p:txBody>
      </p:sp>
      <p:sp>
        <p:nvSpPr>
          <p:cNvPr id="10" name="9 CuadroTexto"/>
          <p:cNvSpPr txBox="1"/>
          <p:nvPr/>
        </p:nvSpPr>
        <p:spPr>
          <a:xfrm>
            <a:off x="7032104" y="2924944"/>
            <a:ext cx="797446" cy="584775"/>
          </a:xfrm>
          <a:prstGeom prst="rect">
            <a:avLst/>
          </a:prstGeom>
          <a:noFill/>
        </p:spPr>
        <p:txBody>
          <a:bodyPr wrap="square" rtlCol="0">
            <a:spAutoFit/>
          </a:bodyPr>
          <a:lstStyle/>
          <a:p>
            <a:r>
              <a:rPr lang="es-MX" sz="3200" b="1" dirty="0" smtClean="0"/>
              <a:t>15</a:t>
            </a:r>
            <a:endParaRPr lang="es-MX" sz="3200" b="1" dirty="0"/>
          </a:p>
        </p:txBody>
      </p:sp>
      <p:sp>
        <p:nvSpPr>
          <p:cNvPr id="11" name="11 CuadroTexto"/>
          <p:cNvSpPr txBox="1"/>
          <p:nvPr/>
        </p:nvSpPr>
        <p:spPr>
          <a:xfrm>
            <a:off x="6381750" y="1010636"/>
            <a:ext cx="910867" cy="584775"/>
          </a:xfrm>
          <a:prstGeom prst="rect">
            <a:avLst/>
          </a:prstGeom>
          <a:noFill/>
        </p:spPr>
        <p:txBody>
          <a:bodyPr wrap="square" rtlCol="0">
            <a:spAutoFit/>
          </a:bodyPr>
          <a:lstStyle/>
          <a:p>
            <a:r>
              <a:rPr lang="es-MX" sz="3200" b="1" dirty="0" smtClean="0"/>
              <a:t>144</a:t>
            </a:r>
            <a:endParaRPr lang="es-MX" sz="2800" b="1" dirty="0"/>
          </a:p>
        </p:txBody>
      </p:sp>
      <p:sp>
        <p:nvSpPr>
          <p:cNvPr id="12" name="21 CuadroTexto"/>
          <p:cNvSpPr txBox="1"/>
          <p:nvPr/>
        </p:nvSpPr>
        <p:spPr>
          <a:xfrm>
            <a:off x="5829300" y="2776532"/>
            <a:ext cx="628650" cy="523220"/>
          </a:xfrm>
          <a:prstGeom prst="rect">
            <a:avLst/>
          </a:prstGeom>
          <a:noFill/>
        </p:spPr>
        <p:txBody>
          <a:bodyPr wrap="square" rtlCol="0">
            <a:spAutoFit/>
          </a:bodyPr>
          <a:lstStyle/>
          <a:p>
            <a:r>
              <a:rPr lang="es-MX" sz="2800" b="1" dirty="0" smtClean="0">
                <a:solidFill>
                  <a:schemeClr val="bg1"/>
                </a:solidFill>
              </a:rPr>
              <a:t>11</a:t>
            </a:r>
            <a:endParaRPr lang="es-MX" sz="2800" b="1" dirty="0">
              <a:solidFill>
                <a:schemeClr val="bg1"/>
              </a:solidFill>
            </a:endParaRPr>
          </a:p>
        </p:txBody>
      </p:sp>
      <p:sp>
        <p:nvSpPr>
          <p:cNvPr id="13" name="22 CuadroTexto"/>
          <p:cNvSpPr txBox="1"/>
          <p:nvPr/>
        </p:nvSpPr>
        <p:spPr>
          <a:xfrm>
            <a:off x="6641583" y="3986227"/>
            <a:ext cx="668272" cy="523220"/>
          </a:xfrm>
          <a:prstGeom prst="rect">
            <a:avLst/>
          </a:prstGeom>
          <a:noFill/>
        </p:spPr>
        <p:txBody>
          <a:bodyPr wrap="square" rtlCol="0">
            <a:spAutoFit/>
          </a:bodyPr>
          <a:lstStyle/>
          <a:p>
            <a:r>
              <a:rPr lang="es-MX" sz="2800" b="1" dirty="0" smtClean="0">
                <a:solidFill>
                  <a:schemeClr val="bg1"/>
                </a:solidFill>
              </a:rPr>
              <a:t>18</a:t>
            </a:r>
            <a:endParaRPr lang="es-MX" sz="2800" b="1" dirty="0">
              <a:solidFill>
                <a:schemeClr val="bg1"/>
              </a:solidFill>
            </a:endParaRPr>
          </a:p>
        </p:txBody>
      </p:sp>
      <p:sp>
        <p:nvSpPr>
          <p:cNvPr id="14" name="24 CuadroTexto"/>
          <p:cNvSpPr txBox="1"/>
          <p:nvPr/>
        </p:nvSpPr>
        <p:spPr>
          <a:xfrm>
            <a:off x="5832848" y="3463154"/>
            <a:ext cx="928662" cy="584775"/>
          </a:xfrm>
          <a:prstGeom prst="rect">
            <a:avLst/>
          </a:prstGeom>
          <a:noFill/>
        </p:spPr>
        <p:txBody>
          <a:bodyPr wrap="square" rtlCol="0">
            <a:spAutoFit/>
          </a:bodyPr>
          <a:lstStyle/>
          <a:p>
            <a:r>
              <a:rPr lang="es-MX" sz="3200" b="1" dirty="0" smtClean="0">
                <a:solidFill>
                  <a:srgbClr val="FFFF00"/>
                </a:solidFill>
                <a:effectLst>
                  <a:outerShdw blurRad="38100" dist="38100" dir="2700000" algn="tl">
                    <a:srgbClr val="000000">
                      <a:alpha val="43137"/>
                    </a:srgbClr>
                  </a:outerShdw>
                </a:effectLst>
              </a:rPr>
              <a:t>25</a:t>
            </a:r>
            <a:endParaRPr lang="es-MX" sz="3200" b="1" dirty="0">
              <a:solidFill>
                <a:srgbClr val="FFFF00"/>
              </a:solidFill>
              <a:effectLst>
                <a:outerShdw blurRad="38100" dist="38100" dir="2700000" algn="tl">
                  <a:srgbClr val="000000">
                    <a:alpha val="43137"/>
                  </a:srgbClr>
                </a:outerShdw>
              </a:effectLst>
            </a:endParaRPr>
          </a:p>
        </p:txBody>
      </p:sp>
      <p:pic>
        <p:nvPicPr>
          <p:cNvPr id="16" name="Picture 4" descr="Scientific Electronic Library Online"/>
          <p:cNvPicPr>
            <a:picLocks noChangeAspect="1" noChangeArrowheads="1"/>
          </p:cNvPicPr>
          <p:nvPr/>
        </p:nvPicPr>
        <p:blipFill>
          <a:blip r:embed="rId2" cstate="print">
            <a:lum bright="-50000"/>
          </a:blip>
          <a:srcRect/>
          <a:stretch>
            <a:fillRect/>
          </a:stretch>
        </p:blipFill>
        <p:spPr bwMode="auto">
          <a:xfrm>
            <a:off x="5073006" y="895350"/>
            <a:ext cx="1137294" cy="704886"/>
          </a:xfrm>
          <a:prstGeom prst="rect">
            <a:avLst/>
          </a:prstGeom>
          <a:solidFill>
            <a:schemeClr val="bg1">
              <a:lumMod val="65000"/>
              <a:alpha val="60000"/>
            </a:schemeClr>
          </a:solidFill>
          <a:effectLst>
            <a:outerShdw blurRad="393700" sx="1000" sy="1000" algn="ctr" rotWithShape="0">
              <a:srgbClr val="000000"/>
            </a:outerShdw>
          </a:effectLst>
        </p:spPr>
      </p:pic>
      <p:pic>
        <p:nvPicPr>
          <p:cNvPr id="17" name="Picture 2" descr="Select to go to the Scopus main search page"/>
          <p:cNvPicPr>
            <a:picLocks noChangeAspect="1" noChangeArrowheads="1"/>
          </p:cNvPicPr>
          <p:nvPr/>
        </p:nvPicPr>
        <p:blipFill>
          <a:blip r:embed="rId3" cstate="print">
            <a:lum bright="35000" contrast="46000"/>
          </a:blip>
          <a:srcRect/>
          <a:stretch>
            <a:fillRect/>
          </a:stretch>
        </p:blipFill>
        <p:spPr bwMode="auto">
          <a:xfrm>
            <a:off x="6566422" y="2228401"/>
            <a:ext cx="1718439" cy="522271"/>
          </a:xfrm>
          <a:prstGeom prst="rect">
            <a:avLst/>
          </a:prstGeom>
          <a:noFill/>
        </p:spPr>
      </p:pic>
      <p:sp>
        <p:nvSpPr>
          <p:cNvPr id="18" name="27 CuadroTexto"/>
          <p:cNvSpPr txBox="1"/>
          <p:nvPr/>
        </p:nvSpPr>
        <p:spPr>
          <a:xfrm>
            <a:off x="3918114" y="2166128"/>
            <a:ext cx="1800200" cy="954107"/>
          </a:xfrm>
          <a:prstGeom prst="rect">
            <a:avLst/>
          </a:prstGeom>
          <a:noFill/>
        </p:spPr>
        <p:txBody>
          <a:bodyPr wrap="square" rtlCol="0">
            <a:spAutoFit/>
          </a:bodyPr>
          <a:lstStyle/>
          <a:p>
            <a:r>
              <a:rPr lang="es-MX" sz="2800" b="1" dirty="0">
                <a:solidFill>
                  <a:schemeClr val="accent6">
                    <a:lumMod val="50000"/>
                  </a:schemeClr>
                </a:solidFill>
                <a:latin typeface="Arial" pitchFamily="34" charset="0"/>
                <a:cs typeface="Arial" pitchFamily="34" charset="0"/>
              </a:rPr>
              <a:t>Web of </a:t>
            </a:r>
            <a:r>
              <a:rPr lang="es-MX" sz="2800" b="1" dirty="0" err="1">
                <a:solidFill>
                  <a:schemeClr val="accent6">
                    <a:lumMod val="50000"/>
                  </a:schemeClr>
                </a:solidFill>
                <a:latin typeface="Arial" pitchFamily="34" charset="0"/>
                <a:cs typeface="Arial" pitchFamily="34" charset="0"/>
              </a:rPr>
              <a:t>Science</a:t>
            </a:r>
            <a:endParaRPr lang="es-MX" sz="2800" b="1" dirty="0">
              <a:solidFill>
                <a:schemeClr val="accent6">
                  <a:lumMod val="50000"/>
                </a:schemeClr>
              </a:solidFill>
              <a:latin typeface="Arial" pitchFamily="34" charset="0"/>
              <a:cs typeface="Arial" pitchFamily="34" charset="0"/>
            </a:endParaRPr>
          </a:p>
        </p:txBody>
      </p:sp>
      <p:sp>
        <p:nvSpPr>
          <p:cNvPr id="20" name="27 CuadroTexto"/>
          <p:cNvSpPr txBox="1"/>
          <p:nvPr/>
        </p:nvSpPr>
        <p:spPr>
          <a:xfrm>
            <a:off x="5086514" y="5346208"/>
            <a:ext cx="2167726" cy="523220"/>
          </a:xfrm>
          <a:prstGeom prst="rect">
            <a:avLst/>
          </a:prstGeom>
          <a:noFill/>
        </p:spPr>
        <p:txBody>
          <a:bodyPr wrap="square" rtlCol="0">
            <a:spAutoFit/>
          </a:bodyPr>
          <a:lstStyle/>
          <a:p>
            <a:r>
              <a:rPr lang="es-MX" sz="2800" b="1" dirty="0" smtClean="0">
                <a:solidFill>
                  <a:srgbClr val="C00000"/>
                </a:solidFill>
                <a:latin typeface="Arial" pitchFamily="34" charset="0"/>
                <a:cs typeface="Arial" pitchFamily="34" charset="0"/>
              </a:rPr>
              <a:t>SciELO CI</a:t>
            </a:r>
            <a:endParaRPr lang="es-MX" sz="2800" b="1" dirty="0">
              <a:solidFill>
                <a:srgbClr val="C00000"/>
              </a:solidFill>
              <a:latin typeface="Arial" pitchFamily="34" charset="0"/>
              <a:cs typeface="Arial" pitchFamily="34" charset="0"/>
            </a:endParaRPr>
          </a:p>
        </p:txBody>
      </p:sp>
      <p:sp>
        <p:nvSpPr>
          <p:cNvPr id="23" name="22 CuadroTexto"/>
          <p:cNvSpPr txBox="1"/>
          <p:nvPr/>
        </p:nvSpPr>
        <p:spPr>
          <a:xfrm>
            <a:off x="8765628" y="236483"/>
            <a:ext cx="3231931" cy="1384995"/>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r>
              <a:rPr lang="es-MX" sz="2800" b="1" dirty="0" smtClean="0"/>
              <a:t>52 títulos solamente  están indizados en SciELO</a:t>
            </a:r>
            <a:endParaRPr lang="es-MX" sz="2800" b="1" dirty="0"/>
          </a:p>
        </p:txBody>
      </p:sp>
      <p:sp>
        <p:nvSpPr>
          <p:cNvPr id="21" name="20 CuadroTexto"/>
          <p:cNvSpPr txBox="1"/>
          <p:nvPr/>
        </p:nvSpPr>
        <p:spPr>
          <a:xfrm>
            <a:off x="10005281" y="6337665"/>
            <a:ext cx="1906291" cy="307777"/>
          </a:xfrm>
          <a:prstGeom prst="rect">
            <a:avLst/>
          </a:prstGeom>
          <a:noFill/>
        </p:spPr>
        <p:txBody>
          <a:bodyPr wrap="none" rtlCol="0">
            <a:spAutoFit/>
          </a:bodyPr>
          <a:lstStyle/>
          <a:p>
            <a:r>
              <a:rPr lang="es-MX" sz="1400" dirty="0" smtClean="0">
                <a:latin typeface="Arial" pitchFamily="34" charset="0"/>
                <a:cs typeface="Arial" pitchFamily="34" charset="0"/>
              </a:rPr>
              <a:t>SciELO, febrero 2015</a:t>
            </a:r>
            <a:endParaRPr lang="es-MX" sz="1400" dirty="0">
              <a:latin typeface="Arial" pitchFamily="34" charset="0"/>
              <a:cs typeface="Arial" pitchFamily="34" charset="0"/>
            </a:endParaRPr>
          </a:p>
        </p:txBody>
      </p:sp>
    </p:spTree>
    <p:extLst>
      <p:ext uri="{BB962C8B-B14F-4D97-AF65-F5344CB8AC3E}">
        <p14:creationId xmlns:p14="http://schemas.microsoft.com/office/powerpoint/2010/main" xmlns="" val="1184812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strips(downLeft)">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CuadroTexto"/>
          <p:cNvSpPr txBox="1"/>
          <p:nvPr/>
        </p:nvSpPr>
        <p:spPr>
          <a:xfrm>
            <a:off x="38866" y="69964"/>
            <a:ext cx="5256584" cy="400110"/>
          </a:xfrm>
          <a:prstGeom prst="rect">
            <a:avLst/>
          </a:prstGeom>
          <a:noFill/>
        </p:spPr>
        <p:txBody>
          <a:bodyPr wrap="square" rtlCol="0">
            <a:spAutoFit/>
          </a:bodyPr>
          <a:lstStyle/>
          <a:p>
            <a:r>
              <a:rPr lang="es-MX" sz="2000" b="1" dirty="0">
                <a:solidFill>
                  <a:schemeClr val="bg2">
                    <a:lumMod val="25000"/>
                  </a:schemeClr>
                </a:solidFill>
                <a:latin typeface="+mj-lt"/>
              </a:rPr>
              <a:t>Sistemas con información </a:t>
            </a:r>
            <a:r>
              <a:rPr lang="es-MX" sz="2000" b="1" dirty="0" err="1">
                <a:solidFill>
                  <a:schemeClr val="bg2">
                    <a:lumMod val="25000"/>
                  </a:schemeClr>
                </a:solidFill>
                <a:latin typeface="+mj-lt"/>
              </a:rPr>
              <a:t>bibliométrica</a:t>
            </a:r>
            <a:endParaRPr lang="es-MX" sz="2000" b="1" dirty="0">
              <a:solidFill>
                <a:schemeClr val="bg2">
                  <a:lumMod val="25000"/>
                </a:schemeClr>
              </a:solidFill>
              <a:latin typeface="+mj-lt"/>
            </a:endParaRPr>
          </a:p>
        </p:txBody>
      </p:sp>
      <p:pic>
        <p:nvPicPr>
          <p:cNvPr id="6" name="Picture 7"/>
          <p:cNvPicPr>
            <a:picLocks noChangeAspect="1" noChangeArrowheads="1"/>
          </p:cNvPicPr>
          <p:nvPr/>
        </p:nvPicPr>
        <p:blipFill>
          <a:blip r:embed="rId2" cstate="print"/>
          <a:srcRect/>
          <a:stretch>
            <a:fillRect/>
          </a:stretch>
        </p:blipFill>
        <p:spPr bwMode="auto">
          <a:xfrm>
            <a:off x="38866" y="655760"/>
            <a:ext cx="3806196" cy="2530902"/>
          </a:xfrm>
          <a:prstGeom prst="rect">
            <a:avLst/>
          </a:prstGeom>
          <a:noFill/>
          <a:ln w="9525">
            <a:noFill/>
            <a:miter lim="800000"/>
            <a:headEnd/>
            <a:tailEnd/>
          </a:ln>
          <a:effectLst>
            <a:outerShdw blurRad="50800" dist="76200" dir="5400000" algn="ctr" rotWithShape="0">
              <a:srgbClr val="000000">
                <a:alpha val="43137"/>
              </a:srgbClr>
            </a:outerShdw>
          </a:effectLst>
        </p:spPr>
      </p:pic>
      <p:pic>
        <p:nvPicPr>
          <p:cNvPr id="7" name="Picture 9"/>
          <p:cNvPicPr>
            <a:picLocks noChangeAspect="1" noChangeArrowheads="1"/>
          </p:cNvPicPr>
          <p:nvPr/>
        </p:nvPicPr>
        <p:blipFill>
          <a:blip r:embed="rId3" cstate="print"/>
          <a:srcRect/>
          <a:stretch>
            <a:fillRect/>
          </a:stretch>
        </p:blipFill>
        <p:spPr bwMode="auto">
          <a:xfrm>
            <a:off x="38867" y="3643314"/>
            <a:ext cx="3806195" cy="3061202"/>
          </a:xfrm>
          <a:prstGeom prst="rect">
            <a:avLst/>
          </a:prstGeom>
          <a:noFill/>
          <a:ln w="9525">
            <a:noFill/>
            <a:miter lim="800000"/>
            <a:headEnd/>
            <a:tailEnd/>
          </a:ln>
          <a:effectLst>
            <a:outerShdw blurRad="50800" dist="76200" dir="5400000" algn="ctr" rotWithShape="0">
              <a:srgbClr val="000000">
                <a:alpha val="43137"/>
              </a:srgbClr>
            </a:outerShdw>
          </a:effectLst>
        </p:spPr>
      </p:pic>
      <p:pic>
        <p:nvPicPr>
          <p:cNvPr id="8" name="Picture 6"/>
          <p:cNvPicPr>
            <a:picLocks noChangeAspect="1" noChangeArrowheads="1"/>
          </p:cNvPicPr>
          <p:nvPr/>
        </p:nvPicPr>
        <p:blipFill>
          <a:blip r:embed="rId4" cstate="print"/>
          <a:srcRect/>
          <a:stretch>
            <a:fillRect/>
          </a:stretch>
        </p:blipFill>
        <p:spPr bwMode="auto">
          <a:xfrm>
            <a:off x="4095737" y="588909"/>
            <a:ext cx="3946188" cy="2597753"/>
          </a:xfrm>
          <a:prstGeom prst="rect">
            <a:avLst/>
          </a:prstGeom>
          <a:noFill/>
          <a:ln w="9525">
            <a:noFill/>
            <a:miter lim="800000"/>
            <a:headEnd/>
            <a:tailEnd/>
          </a:ln>
          <a:effectLst>
            <a:outerShdw blurRad="50800" dist="76200" dir="5400000" algn="ctr" rotWithShape="0">
              <a:srgbClr val="000000">
                <a:alpha val="43137"/>
              </a:srgbClr>
            </a:outerShdw>
          </a:effectLst>
        </p:spPr>
      </p:pic>
      <p:pic>
        <p:nvPicPr>
          <p:cNvPr id="10" name="Picture 10"/>
          <p:cNvPicPr>
            <a:picLocks noChangeAspect="1" noChangeArrowheads="1"/>
          </p:cNvPicPr>
          <p:nvPr/>
        </p:nvPicPr>
        <p:blipFill>
          <a:blip r:embed="rId5" cstate="print"/>
          <a:srcRect/>
          <a:stretch>
            <a:fillRect/>
          </a:stretch>
        </p:blipFill>
        <p:spPr bwMode="auto">
          <a:xfrm>
            <a:off x="4095736" y="3714752"/>
            <a:ext cx="3857652" cy="2989764"/>
          </a:xfrm>
          <a:prstGeom prst="rect">
            <a:avLst/>
          </a:prstGeom>
          <a:noFill/>
          <a:ln w="9525">
            <a:noFill/>
            <a:miter lim="800000"/>
            <a:headEnd/>
            <a:tailEnd/>
          </a:ln>
          <a:effectLst>
            <a:outerShdw blurRad="50800" dist="88900" dir="5400000" algn="ctr" rotWithShape="0">
              <a:srgbClr val="000000">
                <a:alpha val="43137"/>
              </a:srgbClr>
            </a:outerShdw>
          </a:effectLst>
        </p:spPr>
      </p:pic>
      <p:pic>
        <p:nvPicPr>
          <p:cNvPr id="11" name="Picture 8"/>
          <p:cNvPicPr>
            <a:picLocks noChangeAspect="1" noChangeArrowheads="1"/>
          </p:cNvPicPr>
          <p:nvPr/>
        </p:nvPicPr>
        <p:blipFill rotWithShape="1">
          <a:blip r:embed="rId6" cstate="print"/>
          <a:srcRect r="28523"/>
          <a:stretch/>
        </p:blipFill>
        <p:spPr bwMode="auto">
          <a:xfrm>
            <a:off x="8227716" y="518708"/>
            <a:ext cx="3746488" cy="2701379"/>
          </a:xfrm>
          <a:prstGeom prst="rect">
            <a:avLst/>
          </a:prstGeom>
          <a:noFill/>
          <a:ln w="9525">
            <a:noFill/>
            <a:miter lim="800000"/>
            <a:headEnd/>
            <a:tailEnd/>
          </a:ln>
          <a:effectLst>
            <a:outerShdw blurRad="50800" dist="88900" dir="5400000" algn="ctr" rotWithShape="0">
              <a:srgbClr val="000000">
                <a:alpha val="43137"/>
              </a:srgbClr>
            </a:outerShdw>
          </a:effectLst>
        </p:spPr>
      </p:pic>
      <p:pic>
        <p:nvPicPr>
          <p:cNvPr id="12" name="Picture 11"/>
          <p:cNvPicPr>
            <a:picLocks noChangeAspect="1" noChangeArrowheads="1"/>
          </p:cNvPicPr>
          <p:nvPr/>
        </p:nvPicPr>
        <p:blipFill>
          <a:blip r:embed="rId7" cstate="print"/>
          <a:srcRect/>
          <a:stretch>
            <a:fillRect/>
          </a:stretch>
        </p:blipFill>
        <p:spPr bwMode="auto">
          <a:xfrm>
            <a:off x="8197862" y="3683687"/>
            <a:ext cx="3746488" cy="3020829"/>
          </a:xfrm>
          <a:prstGeom prst="rect">
            <a:avLst/>
          </a:prstGeom>
          <a:noFill/>
          <a:ln w="9525">
            <a:noFill/>
            <a:miter lim="800000"/>
            <a:headEnd/>
            <a:tailEnd/>
          </a:ln>
          <a:effectLst>
            <a:outerShdw blurRad="50800" dist="76200" dir="5400000" algn="ctr" rotWithShape="0">
              <a:srgbClr val="000000">
                <a:alpha val="43137"/>
              </a:srgbClr>
            </a:outerShdw>
          </a:effectLst>
        </p:spPr>
      </p:pic>
      <p:sp>
        <p:nvSpPr>
          <p:cNvPr id="14" name="13 CuadroTexto"/>
          <p:cNvSpPr txBox="1"/>
          <p:nvPr/>
        </p:nvSpPr>
        <p:spPr>
          <a:xfrm>
            <a:off x="4848523" y="163399"/>
            <a:ext cx="5444558" cy="338554"/>
          </a:xfrm>
          <a:prstGeom prst="rect">
            <a:avLst/>
          </a:prstGeom>
          <a:effectLst>
            <a:outerShdw blurRad="50800" dist="50800" dir="5400000" algn="ctr" rotWithShape="0">
              <a:srgbClr val="000000">
                <a:alpha val="43137"/>
              </a:srgbClr>
            </a:outerShdw>
          </a:effectLst>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s-MX" sz="1600" dirty="0">
                <a:solidFill>
                  <a:schemeClr val="tx1">
                    <a:lumMod val="65000"/>
                    <a:lumOff val="35000"/>
                  </a:schemeClr>
                </a:solidFill>
                <a:latin typeface="+mj-lt"/>
              </a:rPr>
              <a:t>Indización del registro bibliográfico del artículo y sus referencias </a:t>
            </a:r>
          </a:p>
        </p:txBody>
      </p:sp>
      <p:sp>
        <p:nvSpPr>
          <p:cNvPr id="16" name="15 CuadroTexto"/>
          <p:cNvSpPr txBox="1"/>
          <p:nvPr/>
        </p:nvSpPr>
        <p:spPr>
          <a:xfrm>
            <a:off x="2524100" y="2356168"/>
            <a:ext cx="857256" cy="307777"/>
          </a:xfrm>
          <a:prstGeom prst="rect">
            <a:avLst/>
          </a:prstGeom>
          <a:effectLst>
            <a:outerShdw blurRad="50800" dist="63500" dir="2700000" algn="t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s-MX" sz="1400" dirty="0">
                <a:latin typeface="+mj-lt"/>
              </a:rPr>
              <a:t>Índice h</a:t>
            </a:r>
          </a:p>
        </p:txBody>
      </p:sp>
      <p:grpSp>
        <p:nvGrpSpPr>
          <p:cNvPr id="2" name="23 Grupo"/>
          <p:cNvGrpSpPr/>
          <p:nvPr/>
        </p:nvGrpSpPr>
        <p:grpSpPr>
          <a:xfrm>
            <a:off x="1881158" y="4929199"/>
            <a:ext cx="1879252" cy="1775317"/>
            <a:chOff x="434718" y="4961856"/>
            <a:chExt cx="1879252" cy="1775317"/>
          </a:xfrm>
          <a:effectLst>
            <a:outerShdw blurRad="50800" dist="76200" dir="5400000" algn="ctr" rotWithShape="0">
              <a:srgbClr val="000000">
                <a:alpha val="43137"/>
              </a:srgbClr>
            </a:outerShdw>
          </a:effectLst>
        </p:grpSpPr>
        <p:sp>
          <p:nvSpPr>
            <p:cNvPr id="18" name="17 CuadroTexto"/>
            <p:cNvSpPr txBox="1"/>
            <p:nvPr/>
          </p:nvSpPr>
          <p:spPr>
            <a:xfrm>
              <a:off x="439482" y="4961856"/>
              <a:ext cx="928694" cy="30777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s-MX" sz="1400" dirty="0">
                  <a:latin typeface="+mj-lt"/>
                </a:rPr>
                <a:t>FI 2 años</a:t>
              </a:r>
            </a:p>
          </p:txBody>
        </p:sp>
        <p:sp>
          <p:nvSpPr>
            <p:cNvPr id="19" name="18 CuadroTexto"/>
            <p:cNvSpPr txBox="1"/>
            <p:nvPr/>
          </p:nvSpPr>
          <p:spPr>
            <a:xfrm>
              <a:off x="434718" y="5572140"/>
              <a:ext cx="1873038" cy="30777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s-MX" sz="1400" dirty="0">
                  <a:latin typeface="+mj-lt"/>
                </a:rPr>
                <a:t>Índice de inmediatez</a:t>
              </a:r>
            </a:p>
          </p:txBody>
        </p:sp>
        <p:sp>
          <p:nvSpPr>
            <p:cNvPr id="20" name="19 CuadroTexto"/>
            <p:cNvSpPr txBox="1"/>
            <p:nvPr/>
          </p:nvSpPr>
          <p:spPr>
            <a:xfrm>
              <a:off x="439538" y="5286388"/>
              <a:ext cx="1368152" cy="30777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s-MX" sz="1400" dirty="0">
                  <a:latin typeface="+mj-lt"/>
                </a:rPr>
                <a:t>FI 5 años</a:t>
              </a:r>
            </a:p>
          </p:txBody>
        </p:sp>
        <p:sp>
          <p:nvSpPr>
            <p:cNvPr id="21" name="20 CuadroTexto"/>
            <p:cNvSpPr txBox="1"/>
            <p:nvPr/>
          </p:nvSpPr>
          <p:spPr>
            <a:xfrm>
              <a:off x="439482" y="6143644"/>
              <a:ext cx="1874488" cy="30777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s-MX" sz="1400" dirty="0" err="1">
                  <a:latin typeface="+mj-lt"/>
                </a:rPr>
                <a:t>Eigenfactor</a:t>
              </a:r>
              <a:endParaRPr lang="es-MX" sz="1400" dirty="0">
                <a:latin typeface="+mj-lt"/>
              </a:endParaRPr>
            </a:p>
          </p:txBody>
        </p:sp>
        <p:sp>
          <p:nvSpPr>
            <p:cNvPr id="22" name="21 CuadroTexto"/>
            <p:cNvSpPr txBox="1"/>
            <p:nvPr/>
          </p:nvSpPr>
          <p:spPr>
            <a:xfrm>
              <a:off x="439482" y="6429396"/>
              <a:ext cx="1874488" cy="30777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s-MX" sz="1400" dirty="0" err="1">
                  <a:latin typeface="+mj-lt"/>
                </a:rPr>
                <a:t>Article</a:t>
              </a:r>
              <a:r>
                <a:rPr lang="es-MX" sz="1400" dirty="0">
                  <a:latin typeface="+mj-lt"/>
                </a:rPr>
                <a:t> </a:t>
              </a:r>
              <a:r>
                <a:rPr lang="es-MX" sz="1400" dirty="0" err="1">
                  <a:latin typeface="+mj-lt"/>
                </a:rPr>
                <a:t>influence</a:t>
              </a:r>
              <a:endParaRPr lang="es-MX" sz="1400" dirty="0">
                <a:latin typeface="+mj-lt"/>
              </a:endParaRPr>
            </a:p>
          </p:txBody>
        </p:sp>
        <p:sp>
          <p:nvSpPr>
            <p:cNvPr id="23" name="22 CuadroTexto"/>
            <p:cNvSpPr txBox="1"/>
            <p:nvPr/>
          </p:nvSpPr>
          <p:spPr>
            <a:xfrm>
              <a:off x="439482" y="5857892"/>
              <a:ext cx="1874488" cy="30777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s-MX" sz="1400" dirty="0">
                  <a:latin typeface="+mj-lt"/>
                </a:rPr>
                <a:t>Vida media Citada</a:t>
              </a:r>
            </a:p>
          </p:txBody>
        </p:sp>
      </p:grpSp>
      <p:grpSp>
        <p:nvGrpSpPr>
          <p:cNvPr id="3" name="31 Grupo"/>
          <p:cNvGrpSpPr/>
          <p:nvPr/>
        </p:nvGrpSpPr>
        <p:grpSpPr>
          <a:xfrm>
            <a:off x="8591566" y="5357827"/>
            <a:ext cx="1879252" cy="1203813"/>
            <a:chOff x="7067566" y="5357826"/>
            <a:chExt cx="1879252" cy="1203813"/>
          </a:xfrm>
          <a:solidFill>
            <a:srgbClr val="6FAC46"/>
          </a:solidFill>
          <a:effectLst>
            <a:outerShdw blurRad="50800" dist="63500" dir="5400000" algn="ctr" rotWithShape="0">
              <a:srgbClr val="000000">
                <a:alpha val="43137"/>
              </a:srgbClr>
            </a:outerShdw>
          </a:effectLst>
        </p:grpSpPr>
        <p:sp>
          <p:nvSpPr>
            <p:cNvPr id="26" name="25 CuadroTexto"/>
            <p:cNvSpPr txBox="1"/>
            <p:nvPr/>
          </p:nvSpPr>
          <p:spPr>
            <a:xfrm>
              <a:off x="7072330" y="5357826"/>
              <a:ext cx="928694" cy="307777"/>
            </a:xfrm>
            <a:prstGeom prst="rect">
              <a:avLst/>
            </a:prstGeom>
            <a:grpFill/>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s-MX" sz="1400" dirty="0">
                  <a:latin typeface="+mj-lt"/>
                </a:rPr>
                <a:t>FI 2 años</a:t>
              </a:r>
            </a:p>
          </p:txBody>
        </p:sp>
        <p:sp>
          <p:nvSpPr>
            <p:cNvPr id="27" name="26 CuadroTexto"/>
            <p:cNvSpPr txBox="1"/>
            <p:nvPr/>
          </p:nvSpPr>
          <p:spPr>
            <a:xfrm>
              <a:off x="7067566" y="5968110"/>
              <a:ext cx="1873038" cy="307777"/>
            </a:xfrm>
            <a:prstGeom prst="rect">
              <a:avLst/>
            </a:prstGeom>
            <a:grpFill/>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s-MX" sz="1400" dirty="0">
                  <a:latin typeface="+mj-lt"/>
                </a:rPr>
                <a:t>Índice de inmediatez</a:t>
              </a:r>
            </a:p>
          </p:txBody>
        </p:sp>
        <p:sp>
          <p:nvSpPr>
            <p:cNvPr id="28" name="27 CuadroTexto"/>
            <p:cNvSpPr txBox="1"/>
            <p:nvPr/>
          </p:nvSpPr>
          <p:spPr>
            <a:xfrm>
              <a:off x="7072386" y="5682358"/>
              <a:ext cx="1368152" cy="307777"/>
            </a:xfrm>
            <a:prstGeom prst="rect">
              <a:avLst/>
            </a:prstGeom>
            <a:grpFill/>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s-MX" sz="1400" dirty="0">
                  <a:latin typeface="+mj-lt"/>
                </a:rPr>
                <a:t>FI 3 años</a:t>
              </a:r>
            </a:p>
          </p:txBody>
        </p:sp>
        <p:sp>
          <p:nvSpPr>
            <p:cNvPr id="31" name="30 CuadroTexto"/>
            <p:cNvSpPr txBox="1"/>
            <p:nvPr/>
          </p:nvSpPr>
          <p:spPr>
            <a:xfrm>
              <a:off x="7072330" y="6253862"/>
              <a:ext cx="1874488" cy="307777"/>
            </a:xfrm>
            <a:prstGeom prst="rect">
              <a:avLst/>
            </a:prstGeom>
            <a:grpFill/>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s-MX" sz="1400" dirty="0">
                  <a:latin typeface="+mj-lt"/>
                </a:rPr>
                <a:t>Vida media Citada</a:t>
              </a:r>
            </a:p>
          </p:txBody>
        </p:sp>
      </p:grpSp>
      <p:sp>
        <p:nvSpPr>
          <p:cNvPr id="35" name="34 CuadroTexto"/>
          <p:cNvSpPr txBox="1"/>
          <p:nvPr/>
        </p:nvSpPr>
        <p:spPr>
          <a:xfrm>
            <a:off x="5584756" y="2658629"/>
            <a:ext cx="2214578" cy="307777"/>
          </a:xfrm>
          <a:prstGeom prst="rect">
            <a:avLst/>
          </a:prstGeom>
          <a:effectLst>
            <a:outerShdw blurRad="50800" dist="50800" dir="5400000" algn="ctr" rotWithShape="0">
              <a:srgbClr val="000000">
                <a:alpha val="43137"/>
              </a:srgbClr>
            </a:outerShdw>
          </a:effectLst>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s-MX" sz="1400" dirty="0" err="1">
                <a:latin typeface="+mj-lt"/>
              </a:rPr>
              <a:t>Scimago</a:t>
            </a:r>
            <a:r>
              <a:rPr lang="es-MX" sz="1400" dirty="0">
                <a:latin typeface="+mj-lt"/>
              </a:rPr>
              <a:t> </a:t>
            </a:r>
            <a:r>
              <a:rPr lang="es-MX" sz="1400" dirty="0" err="1">
                <a:latin typeface="+mj-lt"/>
              </a:rPr>
              <a:t>Journal</a:t>
            </a:r>
            <a:r>
              <a:rPr lang="es-MX" sz="1400" dirty="0">
                <a:latin typeface="+mj-lt"/>
              </a:rPr>
              <a:t> Ranking</a:t>
            </a:r>
          </a:p>
        </p:txBody>
      </p:sp>
      <p:sp>
        <p:nvSpPr>
          <p:cNvPr id="36" name="35 CuadroTexto"/>
          <p:cNvSpPr txBox="1"/>
          <p:nvPr/>
        </p:nvSpPr>
        <p:spPr>
          <a:xfrm>
            <a:off x="4979848" y="5957351"/>
            <a:ext cx="1596177" cy="307777"/>
          </a:xfrm>
          <a:prstGeom prst="rect">
            <a:avLst/>
          </a:prstGeom>
          <a:effectLst>
            <a:outerShdw blurRad="50800" dist="76200" dir="5400000" algn="ctr" rotWithShape="0">
              <a:srgbClr val="000000">
                <a:alpha val="43137"/>
              </a:srgbClr>
            </a:outerShdw>
          </a:effectLst>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s-MX" sz="1400" dirty="0">
                <a:latin typeface="+mj-lt"/>
              </a:rPr>
              <a:t>Índice h</a:t>
            </a:r>
          </a:p>
        </p:txBody>
      </p:sp>
      <p:sp>
        <p:nvSpPr>
          <p:cNvPr id="38" name="37 CuadroTexto"/>
          <p:cNvSpPr txBox="1"/>
          <p:nvPr/>
        </p:nvSpPr>
        <p:spPr>
          <a:xfrm>
            <a:off x="6942078" y="2284484"/>
            <a:ext cx="857256" cy="307777"/>
          </a:xfrm>
          <a:prstGeom prst="rect">
            <a:avLst/>
          </a:prstGeom>
          <a:effectLst>
            <a:outerShdw blurRad="50800" dist="50800" dir="5400000" algn="ctr" rotWithShape="0">
              <a:srgbClr val="000000">
                <a:alpha val="43137"/>
              </a:srgbClr>
            </a:outerShdw>
          </a:effectLst>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s-MX" sz="1400" dirty="0">
                <a:latin typeface="+mj-lt"/>
              </a:rPr>
              <a:t>SNIP</a:t>
            </a:r>
          </a:p>
        </p:txBody>
      </p:sp>
      <p:sp>
        <p:nvSpPr>
          <p:cNvPr id="30" name="34 CuadroTexto"/>
          <p:cNvSpPr txBox="1"/>
          <p:nvPr/>
        </p:nvSpPr>
        <p:spPr>
          <a:xfrm>
            <a:off x="5010233" y="6327330"/>
            <a:ext cx="2214578" cy="307777"/>
          </a:xfrm>
          <a:prstGeom prst="rect">
            <a:avLst/>
          </a:prstGeom>
          <a:effectLst>
            <a:outerShdw blurRad="50800" dist="50800" dir="5400000" algn="ctr" rotWithShape="0">
              <a:srgbClr val="000000">
                <a:alpha val="43137"/>
              </a:srgbClr>
            </a:outerShdw>
          </a:effectLst>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s-MX" sz="1400" dirty="0" err="1">
                <a:latin typeface="+mj-lt"/>
              </a:rPr>
              <a:t>Scimago</a:t>
            </a:r>
            <a:r>
              <a:rPr lang="es-MX" sz="1400" dirty="0">
                <a:latin typeface="+mj-lt"/>
              </a:rPr>
              <a:t> </a:t>
            </a:r>
            <a:r>
              <a:rPr lang="es-MX" sz="1400" dirty="0" err="1">
                <a:latin typeface="+mj-lt"/>
              </a:rPr>
              <a:t>Journal</a:t>
            </a:r>
            <a:r>
              <a:rPr lang="es-MX" sz="1400" dirty="0">
                <a:latin typeface="+mj-lt"/>
              </a:rPr>
              <a:t> Ranking</a:t>
            </a:r>
          </a:p>
        </p:txBody>
      </p:sp>
      <p:sp>
        <p:nvSpPr>
          <p:cNvPr id="33" name="Flecha a la derecha con bandas 32"/>
          <p:cNvSpPr/>
          <p:nvPr/>
        </p:nvSpPr>
        <p:spPr>
          <a:xfrm rot="5400000">
            <a:off x="1377771" y="3122575"/>
            <a:ext cx="614362" cy="514024"/>
          </a:xfrm>
          <a:prstGeom prst="striped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0" name="Flecha a la derecha con bandas 39"/>
          <p:cNvSpPr/>
          <p:nvPr/>
        </p:nvSpPr>
        <p:spPr>
          <a:xfrm rot="5400000">
            <a:off x="9571933" y="3161384"/>
            <a:ext cx="614362" cy="514024"/>
          </a:xfrm>
          <a:prstGeom prst="striped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1" name="Flecha a la derecha con bandas 40"/>
          <p:cNvSpPr/>
          <p:nvPr/>
        </p:nvSpPr>
        <p:spPr>
          <a:xfrm rot="5400000">
            <a:off x="5714281" y="3150559"/>
            <a:ext cx="614362" cy="514024"/>
          </a:xfrm>
          <a:prstGeom prst="striped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42" name="14 CuadroTexto"/>
          <p:cNvSpPr txBox="1"/>
          <p:nvPr/>
        </p:nvSpPr>
        <p:spPr>
          <a:xfrm>
            <a:off x="4974361" y="3275364"/>
            <a:ext cx="3857652" cy="369332"/>
          </a:xfrm>
          <a:prstGeom prst="rect">
            <a:avLst/>
          </a:prstGeom>
          <a:effectLst>
            <a:outerShdw blurRad="50800" dist="88900" dir="2700000" algn="tl" rotWithShape="0">
              <a:prstClr val="black">
                <a:alpha val="40000"/>
              </a:prstClr>
            </a:outerShdw>
          </a:effectLst>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s-MX" dirty="0">
                <a:solidFill>
                  <a:schemeClr val="tx1">
                    <a:lumMod val="65000"/>
                    <a:lumOff val="35000"/>
                  </a:schemeClr>
                </a:solidFill>
              </a:rPr>
              <a:t>Información consolidada,  </a:t>
            </a:r>
            <a:r>
              <a:rPr lang="es-MX" b="1" dirty="0">
                <a:solidFill>
                  <a:schemeClr val="tx1">
                    <a:lumMod val="65000"/>
                    <a:lumOff val="35000"/>
                  </a:schemeClr>
                </a:solidFill>
              </a:rPr>
              <a:t>indicadores</a:t>
            </a:r>
            <a:endParaRPr lang="es-MX" dirty="0">
              <a:solidFill>
                <a:schemeClr val="tx1">
                  <a:lumMod val="65000"/>
                  <a:lumOff val="35000"/>
                </a:schemeClr>
              </a:solidFill>
            </a:endParaRPr>
          </a:p>
        </p:txBody>
      </p:sp>
    </p:spTree>
    <p:extLst>
      <p:ext uri="{BB962C8B-B14F-4D97-AF65-F5344CB8AC3E}">
        <p14:creationId xmlns:p14="http://schemas.microsoft.com/office/powerpoint/2010/main" xmlns="" val="1085787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16"/>
                                        </p:tgtEl>
                                        <p:attrNameLst>
                                          <p:attrName>style.visibility</p:attrName>
                                        </p:attrNameLst>
                                      </p:cBhvr>
                                      <p:to>
                                        <p:strVal val="visible"/>
                                      </p:to>
                                    </p:set>
                                    <p:anim calcmode="lin" valueType="num">
                                      <p:cBhvr>
                                        <p:cTn id="14" dur="500" fill="hold"/>
                                        <p:tgtEl>
                                          <p:spTgt spid="16"/>
                                        </p:tgtEl>
                                        <p:attrNameLst>
                                          <p:attrName>ppt_w</p:attrName>
                                        </p:attrNameLst>
                                      </p:cBhvr>
                                      <p:tavLst>
                                        <p:tav tm="0">
                                          <p:val>
                                            <p:fltVal val="0"/>
                                          </p:val>
                                        </p:tav>
                                        <p:tav tm="100000">
                                          <p:val>
                                            <p:strVal val="#ppt_w"/>
                                          </p:val>
                                        </p:tav>
                                      </p:tavLst>
                                    </p:anim>
                                    <p:anim calcmode="lin" valueType="num">
                                      <p:cBhvr>
                                        <p:cTn id="15" dur="500" fill="hold"/>
                                        <p:tgtEl>
                                          <p:spTgt spid="16"/>
                                        </p:tgtEl>
                                        <p:attrNameLst>
                                          <p:attrName>ppt_h</p:attrName>
                                        </p:attrNameLst>
                                      </p:cBhvr>
                                      <p:tavLst>
                                        <p:tav tm="0">
                                          <p:val>
                                            <p:fltVal val="0"/>
                                          </p:val>
                                        </p:tav>
                                        <p:tav tm="100000">
                                          <p:val>
                                            <p:strVal val="#ppt_h"/>
                                          </p:val>
                                        </p:tav>
                                      </p:tavLst>
                                    </p:anim>
                                    <p:animEffect transition="in" filter="fade">
                                      <p:cBhvr>
                                        <p:cTn id="16" dur="500"/>
                                        <p:tgtEl>
                                          <p:spTgt spid="16"/>
                                        </p:tgtEl>
                                      </p:cBhvr>
                                    </p:animEffect>
                                  </p:childTnLst>
                                </p:cTn>
                              </p:par>
                              <p:par>
                                <p:cTn id="17" presetID="53" presetClass="entr" presetSubtype="16" fill="hold" grpId="0" nodeType="withEffect">
                                  <p:stCondLst>
                                    <p:cond delay="0"/>
                                  </p:stCondLst>
                                  <p:childTnLst>
                                    <p:set>
                                      <p:cBhvr>
                                        <p:cTn id="18" dur="1" fill="hold">
                                          <p:stCondLst>
                                            <p:cond delay="0"/>
                                          </p:stCondLst>
                                        </p:cTn>
                                        <p:tgtEl>
                                          <p:spTgt spid="38"/>
                                        </p:tgtEl>
                                        <p:attrNameLst>
                                          <p:attrName>style.visibility</p:attrName>
                                        </p:attrNameLst>
                                      </p:cBhvr>
                                      <p:to>
                                        <p:strVal val="visible"/>
                                      </p:to>
                                    </p:set>
                                    <p:anim calcmode="lin" valueType="num">
                                      <p:cBhvr>
                                        <p:cTn id="19" dur="500" fill="hold"/>
                                        <p:tgtEl>
                                          <p:spTgt spid="38"/>
                                        </p:tgtEl>
                                        <p:attrNameLst>
                                          <p:attrName>ppt_w</p:attrName>
                                        </p:attrNameLst>
                                      </p:cBhvr>
                                      <p:tavLst>
                                        <p:tav tm="0">
                                          <p:val>
                                            <p:fltVal val="0"/>
                                          </p:val>
                                        </p:tav>
                                        <p:tav tm="100000">
                                          <p:val>
                                            <p:strVal val="#ppt_w"/>
                                          </p:val>
                                        </p:tav>
                                      </p:tavLst>
                                    </p:anim>
                                    <p:anim calcmode="lin" valueType="num">
                                      <p:cBhvr>
                                        <p:cTn id="20" dur="500" fill="hold"/>
                                        <p:tgtEl>
                                          <p:spTgt spid="38"/>
                                        </p:tgtEl>
                                        <p:attrNameLst>
                                          <p:attrName>ppt_h</p:attrName>
                                        </p:attrNameLst>
                                      </p:cBhvr>
                                      <p:tavLst>
                                        <p:tav tm="0">
                                          <p:val>
                                            <p:fltVal val="0"/>
                                          </p:val>
                                        </p:tav>
                                        <p:tav tm="100000">
                                          <p:val>
                                            <p:strVal val="#ppt_h"/>
                                          </p:val>
                                        </p:tav>
                                      </p:tavLst>
                                    </p:anim>
                                    <p:animEffect transition="in" filter="fade">
                                      <p:cBhvr>
                                        <p:cTn id="21" dur="500"/>
                                        <p:tgtEl>
                                          <p:spTgt spid="38"/>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35"/>
                                        </p:tgtEl>
                                        <p:attrNameLst>
                                          <p:attrName>style.visibility</p:attrName>
                                        </p:attrNameLst>
                                      </p:cBhvr>
                                      <p:to>
                                        <p:strVal val="visible"/>
                                      </p:to>
                                    </p:set>
                                    <p:anim calcmode="lin" valueType="num">
                                      <p:cBhvr>
                                        <p:cTn id="24" dur="500" fill="hold"/>
                                        <p:tgtEl>
                                          <p:spTgt spid="35"/>
                                        </p:tgtEl>
                                        <p:attrNameLst>
                                          <p:attrName>ppt_w</p:attrName>
                                        </p:attrNameLst>
                                      </p:cBhvr>
                                      <p:tavLst>
                                        <p:tav tm="0">
                                          <p:val>
                                            <p:fltVal val="0"/>
                                          </p:val>
                                        </p:tav>
                                        <p:tav tm="100000">
                                          <p:val>
                                            <p:strVal val="#ppt_w"/>
                                          </p:val>
                                        </p:tav>
                                      </p:tavLst>
                                    </p:anim>
                                    <p:anim calcmode="lin" valueType="num">
                                      <p:cBhvr>
                                        <p:cTn id="25" dur="500" fill="hold"/>
                                        <p:tgtEl>
                                          <p:spTgt spid="35"/>
                                        </p:tgtEl>
                                        <p:attrNameLst>
                                          <p:attrName>ppt_h</p:attrName>
                                        </p:attrNameLst>
                                      </p:cBhvr>
                                      <p:tavLst>
                                        <p:tav tm="0">
                                          <p:val>
                                            <p:fltVal val="0"/>
                                          </p:val>
                                        </p:tav>
                                        <p:tav tm="100000">
                                          <p:val>
                                            <p:strVal val="#ppt_h"/>
                                          </p:val>
                                        </p:tav>
                                      </p:tavLst>
                                    </p:anim>
                                    <p:animEffect transition="in" filter="fade">
                                      <p:cBhvr>
                                        <p:cTn id="26" dur="500"/>
                                        <p:tgtEl>
                                          <p:spTgt spid="35"/>
                                        </p:tgtEl>
                                      </p:cBhvr>
                                    </p:animEffect>
                                  </p:childTnLst>
                                </p:cTn>
                              </p:par>
                            </p:childTnLst>
                          </p:cTn>
                        </p:par>
                      </p:childTnLst>
                    </p:cTn>
                  </p:par>
                  <p:par>
                    <p:cTn id="27" fill="hold">
                      <p:stCondLst>
                        <p:cond delay="indefinite"/>
                      </p:stCondLst>
                      <p:childTnLst>
                        <p:par>
                          <p:cTn id="28" fill="hold">
                            <p:stCondLst>
                              <p:cond delay="0"/>
                            </p:stCondLst>
                            <p:childTnLst>
                              <p:par>
                                <p:cTn id="29" presetID="47" presetClass="entr" presetSubtype="0" fill="hold" grpId="0" nodeType="clickEffect">
                                  <p:stCondLst>
                                    <p:cond delay="0"/>
                                  </p:stCondLst>
                                  <p:childTnLst>
                                    <p:set>
                                      <p:cBhvr>
                                        <p:cTn id="30" dur="1" fill="hold">
                                          <p:stCondLst>
                                            <p:cond delay="0"/>
                                          </p:stCondLst>
                                        </p:cTn>
                                        <p:tgtEl>
                                          <p:spTgt spid="33"/>
                                        </p:tgtEl>
                                        <p:attrNameLst>
                                          <p:attrName>style.visibility</p:attrName>
                                        </p:attrNameLst>
                                      </p:cBhvr>
                                      <p:to>
                                        <p:strVal val="visible"/>
                                      </p:to>
                                    </p:set>
                                    <p:animEffect transition="in" filter="fade">
                                      <p:cBhvr>
                                        <p:cTn id="31" dur="1000"/>
                                        <p:tgtEl>
                                          <p:spTgt spid="33"/>
                                        </p:tgtEl>
                                      </p:cBhvr>
                                    </p:animEffect>
                                    <p:anim calcmode="lin" valueType="num">
                                      <p:cBhvr>
                                        <p:cTn id="32" dur="1000" fill="hold"/>
                                        <p:tgtEl>
                                          <p:spTgt spid="33"/>
                                        </p:tgtEl>
                                        <p:attrNameLst>
                                          <p:attrName>ppt_x</p:attrName>
                                        </p:attrNameLst>
                                      </p:cBhvr>
                                      <p:tavLst>
                                        <p:tav tm="0">
                                          <p:val>
                                            <p:strVal val="#ppt_x"/>
                                          </p:val>
                                        </p:tav>
                                        <p:tav tm="100000">
                                          <p:val>
                                            <p:strVal val="#ppt_x"/>
                                          </p:val>
                                        </p:tav>
                                      </p:tavLst>
                                    </p:anim>
                                    <p:anim calcmode="lin" valueType="num">
                                      <p:cBhvr>
                                        <p:cTn id="33" dur="1000" fill="hold"/>
                                        <p:tgtEl>
                                          <p:spTgt spid="33"/>
                                        </p:tgtEl>
                                        <p:attrNameLst>
                                          <p:attrName>ppt_y</p:attrName>
                                        </p:attrNameLst>
                                      </p:cBhvr>
                                      <p:tavLst>
                                        <p:tav tm="0">
                                          <p:val>
                                            <p:strVal val="#ppt_y-.1"/>
                                          </p:val>
                                        </p:tav>
                                        <p:tav tm="100000">
                                          <p:val>
                                            <p:strVal val="#ppt_y"/>
                                          </p:val>
                                        </p:tav>
                                      </p:tavLst>
                                    </p:anim>
                                  </p:childTnLst>
                                </p:cTn>
                              </p:par>
                              <p:par>
                                <p:cTn id="34" presetID="47" presetClass="entr" presetSubtype="0" fill="hold" grpId="0" nodeType="withEffect">
                                  <p:stCondLst>
                                    <p:cond delay="0"/>
                                  </p:stCondLst>
                                  <p:childTnLst>
                                    <p:set>
                                      <p:cBhvr>
                                        <p:cTn id="35" dur="1" fill="hold">
                                          <p:stCondLst>
                                            <p:cond delay="0"/>
                                          </p:stCondLst>
                                        </p:cTn>
                                        <p:tgtEl>
                                          <p:spTgt spid="41"/>
                                        </p:tgtEl>
                                        <p:attrNameLst>
                                          <p:attrName>style.visibility</p:attrName>
                                        </p:attrNameLst>
                                      </p:cBhvr>
                                      <p:to>
                                        <p:strVal val="visible"/>
                                      </p:to>
                                    </p:set>
                                    <p:animEffect transition="in" filter="fade">
                                      <p:cBhvr>
                                        <p:cTn id="36" dur="1000"/>
                                        <p:tgtEl>
                                          <p:spTgt spid="41"/>
                                        </p:tgtEl>
                                      </p:cBhvr>
                                    </p:animEffect>
                                    <p:anim calcmode="lin" valueType="num">
                                      <p:cBhvr>
                                        <p:cTn id="37" dur="1000" fill="hold"/>
                                        <p:tgtEl>
                                          <p:spTgt spid="41"/>
                                        </p:tgtEl>
                                        <p:attrNameLst>
                                          <p:attrName>ppt_x</p:attrName>
                                        </p:attrNameLst>
                                      </p:cBhvr>
                                      <p:tavLst>
                                        <p:tav tm="0">
                                          <p:val>
                                            <p:strVal val="#ppt_x"/>
                                          </p:val>
                                        </p:tav>
                                        <p:tav tm="100000">
                                          <p:val>
                                            <p:strVal val="#ppt_x"/>
                                          </p:val>
                                        </p:tav>
                                      </p:tavLst>
                                    </p:anim>
                                    <p:anim calcmode="lin" valueType="num">
                                      <p:cBhvr>
                                        <p:cTn id="38" dur="1000" fill="hold"/>
                                        <p:tgtEl>
                                          <p:spTgt spid="41"/>
                                        </p:tgtEl>
                                        <p:attrNameLst>
                                          <p:attrName>ppt_y</p:attrName>
                                        </p:attrNameLst>
                                      </p:cBhvr>
                                      <p:tavLst>
                                        <p:tav tm="0">
                                          <p:val>
                                            <p:strVal val="#ppt_y-.1"/>
                                          </p:val>
                                        </p:tav>
                                        <p:tav tm="100000">
                                          <p:val>
                                            <p:strVal val="#ppt_y"/>
                                          </p:val>
                                        </p:tav>
                                      </p:tavLst>
                                    </p:anim>
                                  </p:childTnLst>
                                </p:cTn>
                              </p:par>
                              <p:par>
                                <p:cTn id="39" presetID="47" presetClass="entr" presetSubtype="0" fill="hold" grpId="0" nodeType="withEffect">
                                  <p:stCondLst>
                                    <p:cond delay="0"/>
                                  </p:stCondLst>
                                  <p:childTnLst>
                                    <p:set>
                                      <p:cBhvr>
                                        <p:cTn id="40" dur="1" fill="hold">
                                          <p:stCondLst>
                                            <p:cond delay="0"/>
                                          </p:stCondLst>
                                        </p:cTn>
                                        <p:tgtEl>
                                          <p:spTgt spid="40"/>
                                        </p:tgtEl>
                                        <p:attrNameLst>
                                          <p:attrName>style.visibility</p:attrName>
                                        </p:attrNameLst>
                                      </p:cBhvr>
                                      <p:to>
                                        <p:strVal val="visible"/>
                                      </p:to>
                                    </p:set>
                                    <p:animEffect transition="in" filter="fade">
                                      <p:cBhvr>
                                        <p:cTn id="41" dur="1000"/>
                                        <p:tgtEl>
                                          <p:spTgt spid="40"/>
                                        </p:tgtEl>
                                      </p:cBhvr>
                                    </p:animEffect>
                                    <p:anim calcmode="lin" valueType="num">
                                      <p:cBhvr>
                                        <p:cTn id="42" dur="1000" fill="hold"/>
                                        <p:tgtEl>
                                          <p:spTgt spid="40"/>
                                        </p:tgtEl>
                                        <p:attrNameLst>
                                          <p:attrName>ppt_x</p:attrName>
                                        </p:attrNameLst>
                                      </p:cBhvr>
                                      <p:tavLst>
                                        <p:tav tm="0">
                                          <p:val>
                                            <p:strVal val="#ppt_x"/>
                                          </p:val>
                                        </p:tav>
                                        <p:tav tm="100000">
                                          <p:val>
                                            <p:strVal val="#ppt_x"/>
                                          </p:val>
                                        </p:tav>
                                      </p:tavLst>
                                    </p:anim>
                                    <p:anim calcmode="lin" valueType="num">
                                      <p:cBhvr>
                                        <p:cTn id="43" dur="1000" fill="hold"/>
                                        <p:tgtEl>
                                          <p:spTgt spid="40"/>
                                        </p:tgtEl>
                                        <p:attrNameLst>
                                          <p:attrName>ppt_y</p:attrName>
                                        </p:attrNameLst>
                                      </p:cBhvr>
                                      <p:tavLst>
                                        <p:tav tm="0">
                                          <p:val>
                                            <p:strVal val="#ppt_y-.1"/>
                                          </p:val>
                                        </p:tav>
                                        <p:tav tm="100000">
                                          <p:val>
                                            <p:strVal val="#ppt_y"/>
                                          </p:val>
                                        </p:tav>
                                      </p:tavLst>
                                    </p:anim>
                                  </p:childTnLst>
                                </p:cTn>
                              </p:par>
                              <p:par>
                                <p:cTn id="44" presetID="47" presetClass="entr" presetSubtype="0" fill="hold" nodeType="withEffect">
                                  <p:stCondLst>
                                    <p:cond delay="0"/>
                                  </p:stCondLst>
                                  <p:childTnLst>
                                    <p:set>
                                      <p:cBhvr>
                                        <p:cTn id="45" dur="1" fill="hold">
                                          <p:stCondLst>
                                            <p:cond delay="0"/>
                                          </p:stCondLst>
                                        </p:cTn>
                                        <p:tgtEl>
                                          <p:spTgt spid="7"/>
                                        </p:tgtEl>
                                        <p:attrNameLst>
                                          <p:attrName>style.visibility</p:attrName>
                                        </p:attrNameLst>
                                      </p:cBhvr>
                                      <p:to>
                                        <p:strVal val="visible"/>
                                      </p:to>
                                    </p:set>
                                    <p:animEffect transition="in" filter="fade">
                                      <p:cBhvr>
                                        <p:cTn id="46" dur="1000"/>
                                        <p:tgtEl>
                                          <p:spTgt spid="7"/>
                                        </p:tgtEl>
                                      </p:cBhvr>
                                    </p:animEffect>
                                    <p:anim calcmode="lin" valueType="num">
                                      <p:cBhvr>
                                        <p:cTn id="47" dur="1000" fill="hold"/>
                                        <p:tgtEl>
                                          <p:spTgt spid="7"/>
                                        </p:tgtEl>
                                        <p:attrNameLst>
                                          <p:attrName>ppt_x</p:attrName>
                                        </p:attrNameLst>
                                      </p:cBhvr>
                                      <p:tavLst>
                                        <p:tav tm="0">
                                          <p:val>
                                            <p:strVal val="#ppt_x"/>
                                          </p:val>
                                        </p:tav>
                                        <p:tav tm="100000">
                                          <p:val>
                                            <p:strVal val="#ppt_x"/>
                                          </p:val>
                                        </p:tav>
                                      </p:tavLst>
                                    </p:anim>
                                    <p:anim calcmode="lin" valueType="num">
                                      <p:cBhvr>
                                        <p:cTn id="48" dur="1000" fill="hold"/>
                                        <p:tgtEl>
                                          <p:spTgt spid="7"/>
                                        </p:tgtEl>
                                        <p:attrNameLst>
                                          <p:attrName>ppt_y</p:attrName>
                                        </p:attrNameLst>
                                      </p:cBhvr>
                                      <p:tavLst>
                                        <p:tav tm="0">
                                          <p:val>
                                            <p:strVal val="#ppt_y-.1"/>
                                          </p:val>
                                        </p:tav>
                                        <p:tav tm="100000">
                                          <p:val>
                                            <p:strVal val="#ppt_y"/>
                                          </p:val>
                                        </p:tav>
                                      </p:tavLst>
                                    </p:anim>
                                  </p:childTnLst>
                                </p:cTn>
                              </p:par>
                              <p:par>
                                <p:cTn id="49" presetID="47" presetClass="entr" presetSubtype="0" fill="hold" nodeType="withEffect">
                                  <p:stCondLst>
                                    <p:cond delay="0"/>
                                  </p:stCondLst>
                                  <p:childTnLst>
                                    <p:set>
                                      <p:cBhvr>
                                        <p:cTn id="50" dur="1" fill="hold">
                                          <p:stCondLst>
                                            <p:cond delay="0"/>
                                          </p:stCondLst>
                                        </p:cTn>
                                        <p:tgtEl>
                                          <p:spTgt spid="10"/>
                                        </p:tgtEl>
                                        <p:attrNameLst>
                                          <p:attrName>style.visibility</p:attrName>
                                        </p:attrNameLst>
                                      </p:cBhvr>
                                      <p:to>
                                        <p:strVal val="visible"/>
                                      </p:to>
                                    </p:set>
                                    <p:animEffect transition="in" filter="fade">
                                      <p:cBhvr>
                                        <p:cTn id="51" dur="1000"/>
                                        <p:tgtEl>
                                          <p:spTgt spid="10"/>
                                        </p:tgtEl>
                                      </p:cBhvr>
                                    </p:animEffect>
                                    <p:anim calcmode="lin" valueType="num">
                                      <p:cBhvr>
                                        <p:cTn id="52" dur="1000" fill="hold"/>
                                        <p:tgtEl>
                                          <p:spTgt spid="10"/>
                                        </p:tgtEl>
                                        <p:attrNameLst>
                                          <p:attrName>ppt_x</p:attrName>
                                        </p:attrNameLst>
                                      </p:cBhvr>
                                      <p:tavLst>
                                        <p:tav tm="0">
                                          <p:val>
                                            <p:strVal val="#ppt_x"/>
                                          </p:val>
                                        </p:tav>
                                        <p:tav tm="100000">
                                          <p:val>
                                            <p:strVal val="#ppt_x"/>
                                          </p:val>
                                        </p:tav>
                                      </p:tavLst>
                                    </p:anim>
                                    <p:anim calcmode="lin" valueType="num">
                                      <p:cBhvr>
                                        <p:cTn id="53" dur="1000" fill="hold"/>
                                        <p:tgtEl>
                                          <p:spTgt spid="10"/>
                                        </p:tgtEl>
                                        <p:attrNameLst>
                                          <p:attrName>ppt_y</p:attrName>
                                        </p:attrNameLst>
                                      </p:cBhvr>
                                      <p:tavLst>
                                        <p:tav tm="0">
                                          <p:val>
                                            <p:strVal val="#ppt_y-.1"/>
                                          </p:val>
                                        </p:tav>
                                        <p:tav tm="100000">
                                          <p:val>
                                            <p:strVal val="#ppt_y"/>
                                          </p:val>
                                        </p:tav>
                                      </p:tavLst>
                                    </p:anim>
                                  </p:childTnLst>
                                </p:cTn>
                              </p:par>
                              <p:par>
                                <p:cTn id="54" presetID="47" presetClass="entr" presetSubtype="0" fill="hold" nodeType="withEffect">
                                  <p:stCondLst>
                                    <p:cond delay="0"/>
                                  </p:stCondLst>
                                  <p:childTnLst>
                                    <p:set>
                                      <p:cBhvr>
                                        <p:cTn id="55" dur="1" fill="hold">
                                          <p:stCondLst>
                                            <p:cond delay="0"/>
                                          </p:stCondLst>
                                        </p:cTn>
                                        <p:tgtEl>
                                          <p:spTgt spid="12"/>
                                        </p:tgtEl>
                                        <p:attrNameLst>
                                          <p:attrName>style.visibility</p:attrName>
                                        </p:attrNameLst>
                                      </p:cBhvr>
                                      <p:to>
                                        <p:strVal val="visible"/>
                                      </p:to>
                                    </p:set>
                                    <p:animEffect transition="in" filter="fade">
                                      <p:cBhvr>
                                        <p:cTn id="56" dur="1000"/>
                                        <p:tgtEl>
                                          <p:spTgt spid="12"/>
                                        </p:tgtEl>
                                      </p:cBhvr>
                                    </p:animEffect>
                                    <p:anim calcmode="lin" valueType="num">
                                      <p:cBhvr>
                                        <p:cTn id="57" dur="1000" fill="hold"/>
                                        <p:tgtEl>
                                          <p:spTgt spid="12"/>
                                        </p:tgtEl>
                                        <p:attrNameLst>
                                          <p:attrName>ppt_x</p:attrName>
                                        </p:attrNameLst>
                                      </p:cBhvr>
                                      <p:tavLst>
                                        <p:tav tm="0">
                                          <p:val>
                                            <p:strVal val="#ppt_x"/>
                                          </p:val>
                                        </p:tav>
                                        <p:tav tm="100000">
                                          <p:val>
                                            <p:strVal val="#ppt_x"/>
                                          </p:val>
                                        </p:tav>
                                      </p:tavLst>
                                    </p:anim>
                                    <p:anim calcmode="lin" valueType="num">
                                      <p:cBhvr>
                                        <p:cTn id="58"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53" presetClass="entr" presetSubtype="16" fill="hold" grpId="0" nodeType="clickEffect">
                                  <p:stCondLst>
                                    <p:cond delay="0"/>
                                  </p:stCondLst>
                                  <p:childTnLst>
                                    <p:set>
                                      <p:cBhvr>
                                        <p:cTn id="62" dur="1" fill="hold">
                                          <p:stCondLst>
                                            <p:cond delay="0"/>
                                          </p:stCondLst>
                                        </p:cTn>
                                        <p:tgtEl>
                                          <p:spTgt spid="42"/>
                                        </p:tgtEl>
                                        <p:attrNameLst>
                                          <p:attrName>style.visibility</p:attrName>
                                        </p:attrNameLst>
                                      </p:cBhvr>
                                      <p:to>
                                        <p:strVal val="visible"/>
                                      </p:to>
                                    </p:set>
                                    <p:anim calcmode="lin" valueType="num">
                                      <p:cBhvr>
                                        <p:cTn id="63" dur="500" fill="hold"/>
                                        <p:tgtEl>
                                          <p:spTgt spid="42"/>
                                        </p:tgtEl>
                                        <p:attrNameLst>
                                          <p:attrName>ppt_w</p:attrName>
                                        </p:attrNameLst>
                                      </p:cBhvr>
                                      <p:tavLst>
                                        <p:tav tm="0">
                                          <p:val>
                                            <p:fltVal val="0"/>
                                          </p:val>
                                        </p:tav>
                                        <p:tav tm="100000">
                                          <p:val>
                                            <p:strVal val="#ppt_w"/>
                                          </p:val>
                                        </p:tav>
                                      </p:tavLst>
                                    </p:anim>
                                    <p:anim calcmode="lin" valueType="num">
                                      <p:cBhvr>
                                        <p:cTn id="64" dur="500" fill="hold"/>
                                        <p:tgtEl>
                                          <p:spTgt spid="42"/>
                                        </p:tgtEl>
                                        <p:attrNameLst>
                                          <p:attrName>ppt_h</p:attrName>
                                        </p:attrNameLst>
                                      </p:cBhvr>
                                      <p:tavLst>
                                        <p:tav tm="0">
                                          <p:val>
                                            <p:fltVal val="0"/>
                                          </p:val>
                                        </p:tav>
                                        <p:tav tm="100000">
                                          <p:val>
                                            <p:strVal val="#ppt_h"/>
                                          </p:val>
                                        </p:tav>
                                      </p:tavLst>
                                    </p:anim>
                                    <p:animEffect transition="in" filter="fade">
                                      <p:cBhvr>
                                        <p:cTn id="65" dur="500"/>
                                        <p:tgtEl>
                                          <p:spTgt spid="42"/>
                                        </p:tgtEl>
                                      </p:cBhvr>
                                    </p:animEffect>
                                  </p:childTnLst>
                                </p:cTn>
                              </p:par>
                            </p:childTnLst>
                          </p:cTn>
                        </p:par>
                      </p:childTnLst>
                    </p:cTn>
                  </p:par>
                  <p:par>
                    <p:cTn id="66" fill="hold">
                      <p:stCondLst>
                        <p:cond delay="indefinite"/>
                      </p:stCondLst>
                      <p:childTnLst>
                        <p:par>
                          <p:cTn id="67" fill="hold">
                            <p:stCondLst>
                              <p:cond delay="0"/>
                            </p:stCondLst>
                            <p:childTnLst>
                              <p:par>
                                <p:cTn id="68" presetID="53" presetClass="entr" presetSubtype="16" fill="hold" nodeType="clickEffect">
                                  <p:stCondLst>
                                    <p:cond delay="0"/>
                                  </p:stCondLst>
                                  <p:childTnLst>
                                    <p:set>
                                      <p:cBhvr>
                                        <p:cTn id="69" dur="1" fill="hold">
                                          <p:stCondLst>
                                            <p:cond delay="0"/>
                                          </p:stCondLst>
                                        </p:cTn>
                                        <p:tgtEl>
                                          <p:spTgt spid="2"/>
                                        </p:tgtEl>
                                        <p:attrNameLst>
                                          <p:attrName>style.visibility</p:attrName>
                                        </p:attrNameLst>
                                      </p:cBhvr>
                                      <p:to>
                                        <p:strVal val="visible"/>
                                      </p:to>
                                    </p:set>
                                    <p:anim calcmode="lin" valueType="num">
                                      <p:cBhvr>
                                        <p:cTn id="70" dur="500" fill="hold"/>
                                        <p:tgtEl>
                                          <p:spTgt spid="2"/>
                                        </p:tgtEl>
                                        <p:attrNameLst>
                                          <p:attrName>ppt_w</p:attrName>
                                        </p:attrNameLst>
                                      </p:cBhvr>
                                      <p:tavLst>
                                        <p:tav tm="0">
                                          <p:val>
                                            <p:fltVal val="0"/>
                                          </p:val>
                                        </p:tav>
                                        <p:tav tm="100000">
                                          <p:val>
                                            <p:strVal val="#ppt_w"/>
                                          </p:val>
                                        </p:tav>
                                      </p:tavLst>
                                    </p:anim>
                                    <p:anim calcmode="lin" valueType="num">
                                      <p:cBhvr>
                                        <p:cTn id="71" dur="500" fill="hold"/>
                                        <p:tgtEl>
                                          <p:spTgt spid="2"/>
                                        </p:tgtEl>
                                        <p:attrNameLst>
                                          <p:attrName>ppt_h</p:attrName>
                                        </p:attrNameLst>
                                      </p:cBhvr>
                                      <p:tavLst>
                                        <p:tav tm="0">
                                          <p:val>
                                            <p:fltVal val="0"/>
                                          </p:val>
                                        </p:tav>
                                        <p:tav tm="100000">
                                          <p:val>
                                            <p:strVal val="#ppt_h"/>
                                          </p:val>
                                        </p:tav>
                                      </p:tavLst>
                                    </p:anim>
                                    <p:animEffect transition="in" filter="fade">
                                      <p:cBhvr>
                                        <p:cTn id="72" dur="500"/>
                                        <p:tgtEl>
                                          <p:spTgt spid="2"/>
                                        </p:tgtEl>
                                      </p:cBhvr>
                                    </p:animEffect>
                                  </p:childTnLst>
                                </p:cTn>
                              </p:par>
                              <p:par>
                                <p:cTn id="73" presetID="53" presetClass="entr" presetSubtype="16" fill="hold" grpId="0" nodeType="withEffect">
                                  <p:stCondLst>
                                    <p:cond delay="0"/>
                                  </p:stCondLst>
                                  <p:childTnLst>
                                    <p:set>
                                      <p:cBhvr>
                                        <p:cTn id="74" dur="1" fill="hold">
                                          <p:stCondLst>
                                            <p:cond delay="0"/>
                                          </p:stCondLst>
                                        </p:cTn>
                                        <p:tgtEl>
                                          <p:spTgt spid="36"/>
                                        </p:tgtEl>
                                        <p:attrNameLst>
                                          <p:attrName>style.visibility</p:attrName>
                                        </p:attrNameLst>
                                      </p:cBhvr>
                                      <p:to>
                                        <p:strVal val="visible"/>
                                      </p:to>
                                    </p:set>
                                    <p:anim calcmode="lin" valueType="num">
                                      <p:cBhvr>
                                        <p:cTn id="75" dur="500" fill="hold"/>
                                        <p:tgtEl>
                                          <p:spTgt spid="36"/>
                                        </p:tgtEl>
                                        <p:attrNameLst>
                                          <p:attrName>ppt_w</p:attrName>
                                        </p:attrNameLst>
                                      </p:cBhvr>
                                      <p:tavLst>
                                        <p:tav tm="0">
                                          <p:val>
                                            <p:fltVal val="0"/>
                                          </p:val>
                                        </p:tav>
                                        <p:tav tm="100000">
                                          <p:val>
                                            <p:strVal val="#ppt_w"/>
                                          </p:val>
                                        </p:tav>
                                      </p:tavLst>
                                    </p:anim>
                                    <p:anim calcmode="lin" valueType="num">
                                      <p:cBhvr>
                                        <p:cTn id="76" dur="500" fill="hold"/>
                                        <p:tgtEl>
                                          <p:spTgt spid="36"/>
                                        </p:tgtEl>
                                        <p:attrNameLst>
                                          <p:attrName>ppt_h</p:attrName>
                                        </p:attrNameLst>
                                      </p:cBhvr>
                                      <p:tavLst>
                                        <p:tav tm="0">
                                          <p:val>
                                            <p:fltVal val="0"/>
                                          </p:val>
                                        </p:tav>
                                        <p:tav tm="100000">
                                          <p:val>
                                            <p:strVal val="#ppt_h"/>
                                          </p:val>
                                        </p:tav>
                                      </p:tavLst>
                                    </p:anim>
                                    <p:animEffect transition="in" filter="fade">
                                      <p:cBhvr>
                                        <p:cTn id="77" dur="500"/>
                                        <p:tgtEl>
                                          <p:spTgt spid="36"/>
                                        </p:tgtEl>
                                      </p:cBhvr>
                                    </p:animEffect>
                                  </p:childTnLst>
                                </p:cTn>
                              </p:par>
                              <p:par>
                                <p:cTn id="78" presetID="53" presetClass="entr" presetSubtype="16" fill="hold" grpId="0" nodeType="withEffect">
                                  <p:stCondLst>
                                    <p:cond delay="0"/>
                                  </p:stCondLst>
                                  <p:childTnLst>
                                    <p:set>
                                      <p:cBhvr>
                                        <p:cTn id="79" dur="1" fill="hold">
                                          <p:stCondLst>
                                            <p:cond delay="0"/>
                                          </p:stCondLst>
                                        </p:cTn>
                                        <p:tgtEl>
                                          <p:spTgt spid="30"/>
                                        </p:tgtEl>
                                        <p:attrNameLst>
                                          <p:attrName>style.visibility</p:attrName>
                                        </p:attrNameLst>
                                      </p:cBhvr>
                                      <p:to>
                                        <p:strVal val="visible"/>
                                      </p:to>
                                    </p:set>
                                    <p:anim calcmode="lin" valueType="num">
                                      <p:cBhvr>
                                        <p:cTn id="80" dur="500" fill="hold"/>
                                        <p:tgtEl>
                                          <p:spTgt spid="30"/>
                                        </p:tgtEl>
                                        <p:attrNameLst>
                                          <p:attrName>ppt_w</p:attrName>
                                        </p:attrNameLst>
                                      </p:cBhvr>
                                      <p:tavLst>
                                        <p:tav tm="0">
                                          <p:val>
                                            <p:fltVal val="0"/>
                                          </p:val>
                                        </p:tav>
                                        <p:tav tm="100000">
                                          <p:val>
                                            <p:strVal val="#ppt_w"/>
                                          </p:val>
                                        </p:tav>
                                      </p:tavLst>
                                    </p:anim>
                                    <p:anim calcmode="lin" valueType="num">
                                      <p:cBhvr>
                                        <p:cTn id="81" dur="500" fill="hold"/>
                                        <p:tgtEl>
                                          <p:spTgt spid="30"/>
                                        </p:tgtEl>
                                        <p:attrNameLst>
                                          <p:attrName>ppt_h</p:attrName>
                                        </p:attrNameLst>
                                      </p:cBhvr>
                                      <p:tavLst>
                                        <p:tav tm="0">
                                          <p:val>
                                            <p:fltVal val="0"/>
                                          </p:val>
                                        </p:tav>
                                        <p:tav tm="100000">
                                          <p:val>
                                            <p:strVal val="#ppt_h"/>
                                          </p:val>
                                        </p:tav>
                                      </p:tavLst>
                                    </p:anim>
                                    <p:animEffect transition="in" filter="fade">
                                      <p:cBhvr>
                                        <p:cTn id="82" dur="500"/>
                                        <p:tgtEl>
                                          <p:spTgt spid="30"/>
                                        </p:tgtEl>
                                      </p:cBhvr>
                                    </p:animEffect>
                                  </p:childTnLst>
                                </p:cTn>
                              </p:par>
                              <p:par>
                                <p:cTn id="83" presetID="53" presetClass="entr" presetSubtype="16" fill="hold" nodeType="withEffect">
                                  <p:stCondLst>
                                    <p:cond delay="0"/>
                                  </p:stCondLst>
                                  <p:childTnLst>
                                    <p:set>
                                      <p:cBhvr>
                                        <p:cTn id="84" dur="1" fill="hold">
                                          <p:stCondLst>
                                            <p:cond delay="0"/>
                                          </p:stCondLst>
                                        </p:cTn>
                                        <p:tgtEl>
                                          <p:spTgt spid="3"/>
                                        </p:tgtEl>
                                        <p:attrNameLst>
                                          <p:attrName>style.visibility</p:attrName>
                                        </p:attrNameLst>
                                      </p:cBhvr>
                                      <p:to>
                                        <p:strVal val="visible"/>
                                      </p:to>
                                    </p:set>
                                    <p:anim calcmode="lin" valueType="num">
                                      <p:cBhvr>
                                        <p:cTn id="85" dur="500" fill="hold"/>
                                        <p:tgtEl>
                                          <p:spTgt spid="3"/>
                                        </p:tgtEl>
                                        <p:attrNameLst>
                                          <p:attrName>ppt_w</p:attrName>
                                        </p:attrNameLst>
                                      </p:cBhvr>
                                      <p:tavLst>
                                        <p:tav tm="0">
                                          <p:val>
                                            <p:fltVal val="0"/>
                                          </p:val>
                                        </p:tav>
                                        <p:tav tm="100000">
                                          <p:val>
                                            <p:strVal val="#ppt_w"/>
                                          </p:val>
                                        </p:tav>
                                      </p:tavLst>
                                    </p:anim>
                                    <p:anim calcmode="lin" valueType="num">
                                      <p:cBhvr>
                                        <p:cTn id="86" dur="500" fill="hold"/>
                                        <p:tgtEl>
                                          <p:spTgt spid="3"/>
                                        </p:tgtEl>
                                        <p:attrNameLst>
                                          <p:attrName>ppt_h</p:attrName>
                                        </p:attrNameLst>
                                      </p:cBhvr>
                                      <p:tavLst>
                                        <p:tav tm="0">
                                          <p:val>
                                            <p:fltVal val="0"/>
                                          </p:val>
                                        </p:tav>
                                        <p:tav tm="100000">
                                          <p:val>
                                            <p:strVal val="#ppt_h"/>
                                          </p:val>
                                        </p:tav>
                                      </p:tavLst>
                                    </p:anim>
                                    <p:animEffect transition="in" filter="fade">
                                      <p:cBhvr>
                                        <p:cTn id="8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6" grpId="0" animBg="1"/>
      <p:bldP spid="35" grpId="0" animBg="1"/>
      <p:bldP spid="36" grpId="0" animBg="1"/>
      <p:bldP spid="38" grpId="0" animBg="1"/>
      <p:bldP spid="30" grpId="0" animBg="1"/>
      <p:bldP spid="33" grpId="0" animBg="1"/>
      <p:bldP spid="40" grpId="0" animBg="1"/>
      <p:bldP spid="41" grpId="0" animBg="1"/>
      <p:bldP spid="4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Rectángulo"/>
          <p:cNvSpPr/>
          <p:nvPr/>
        </p:nvSpPr>
        <p:spPr>
          <a:xfrm>
            <a:off x="2153505" y="833358"/>
            <a:ext cx="8125097" cy="461665"/>
          </a:xfrm>
          <a:prstGeom prst="rect">
            <a:avLst/>
          </a:prstGeom>
        </p:spPr>
        <p:txBody>
          <a:bodyPr wrap="square">
            <a:spAutoFit/>
          </a:bodyPr>
          <a:lstStyle/>
          <a:p>
            <a:r>
              <a:rPr lang="es-MX" sz="2400" b="1" dirty="0" smtClean="0"/>
              <a:t>Citación de la revista, 2008-2014 (SciELO)</a:t>
            </a:r>
            <a:endParaRPr lang="es-MX" sz="2400" b="1" dirty="0"/>
          </a:p>
        </p:txBody>
      </p:sp>
      <p:pic>
        <p:nvPicPr>
          <p:cNvPr id="1025" name="Picture 1"/>
          <p:cNvPicPr>
            <a:picLocks noChangeAspect="1" noChangeArrowheads="1"/>
          </p:cNvPicPr>
          <p:nvPr/>
        </p:nvPicPr>
        <p:blipFill>
          <a:blip r:embed="rId2" cstate="print"/>
          <a:srcRect/>
          <a:stretch>
            <a:fillRect/>
          </a:stretch>
        </p:blipFill>
        <p:spPr bwMode="auto">
          <a:xfrm>
            <a:off x="2028322" y="1950720"/>
            <a:ext cx="9658237" cy="3840480"/>
          </a:xfrm>
          <a:prstGeom prst="rect">
            <a:avLst/>
          </a:prstGeom>
          <a:noFill/>
          <a:ln w="9525">
            <a:noFill/>
            <a:miter lim="800000"/>
            <a:headEnd/>
            <a:tailEnd/>
          </a:ln>
        </p:spPr>
      </p:pic>
      <p:pic>
        <p:nvPicPr>
          <p:cNvPr id="1028" name="Picture 4"/>
          <p:cNvPicPr>
            <a:picLocks noChangeAspect="1" noChangeArrowheads="1"/>
          </p:cNvPicPr>
          <p:nvPr/>
        </p:nvPicPr>
        <p:blipFill>
          <a:blip r:embed="rId3" cstate="print"/>
          <a:srcRect/>
          <a:stretch>
            <a:fillRect/>
          </a:stretch>
        </p:blipFill>
        <p:spPr bwMode="auto">
          <a:xfrm>
            <a:off x="2042540" y="1991376"/>
            <a:ext cx="9663810" cy="3854132"/>
          </a:xfrm>
          <a:prstGeom prst="rect">
            <a:avLst/>
          </a:prstGeom>
          <a:noFill/>
          <a:ln w="9525">
            <a:noFill/>
            <a:miter lim="800000"/>
            <a:headEnd/>
            <a:tailEnd/>
          </a:ln>
        </p:spPr>
      </p:pic>
      <p:sp>
        <p:nvSpPr>
          <p:cNvPr id="7" name="6 CuadroTexto"/>
          <p:cNvSpPr txBox="1"/>
          <p:nvPr/>
        </p:nvSpPr>
        <p:spPr>
          <a:xfrm>
            <a:off x="9925070" y="6321623"/>
            <a:ext cx="1906291" cy="307777"/>
          </a:xfrm>
          <a:prstGeom prst="rect">
            <a:avLst/>
          </a:prstGeom>
          <a:noFill/>
        </p:spPr>
        <p:txBody>
          <a:bodyPr wrap="none" rtlCol="0">
            <a:spAutoFit/>
          </a:bodyPr>
          <a:lstStyle/>
          <a:p>
            <a:r>
              <a:rPr lang="es-MX" sz="1400" dirty="0" smtClean="0">
                <a:latin typeface="Arial" pitchFamily="34" charset="0"/>
                <a:cs typeface="Arial" pitchFamily="34" charset="0"/>
              </a:rPr>
              <a:t>SciELO, febrero 2015</a:t>
            </a:r>
            <a:endParaRPr lang="es-MX" sz="1400" dirty="0">
              <a:latin typeface="Arial" pitchFamily="34" charset="0"/>
              <a:cs typeface="Arial" pitchFamily="34" charset="0"/>
            </a:endParaRPr>
          </a:p>
        </p:txBody>
      </p:sp>
      <p:pic>
        <p:nvPicPr>
          <p:cNvPr id="8" name="Picture 2" descr="http://www.latindex.org/fotRev/10025.jpg"/>
          <p:cNvPicPr>
            <a:picLocks noChangeAspect="1" noChangeArrowheads="1"/>
          </p:cNvPicPr>
          <p:nvPr/>
        </p:nvPicPr>
        <p:blipFill>
          <a:blip r:embed="rId4" cstate="print"/>
          <a:srcRect/>
          <a:stretch>
            <a:fillRect/>
          </a:stretch>
        </p:blipFill>
        <p:spPr bwMode="auto">
          <a:xfrm>
            <a:off x="348079" y="2055108"/>
            <a:ext cx="1428750" cy="2066925"/>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1025"/>
                                        </p:tgtEl>
                                        <p:attrNameLst>
                                          <p:attrName>style.visibility</p:attrName>
                                        </p:attrNameLst>
                                      </p:cBhvr>
                                      <p:to>
                                        <p:strVal val="hidden"/>
                                      </p:to>
                                    </p:set>
                                  </p:childTnLst>
                                </p:cTn>
                              </p:par>
                              <p:par>
                                <p:cTn id="9" presetID="1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slide(fromBottom)">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7 CuadroTexto"/>
          <p:cNvSpPr txBox="1"/>
          <p:nvPr/>
        </p:nvSpPr>
        <p:spPr>
          <a:xfrm>
            <a:off x="9925070" y="6321623"/>
            <a:ext cx="1906291" cy="307777"/>
          </a:xfrm>
          <a:prstGeom prst="rect">
            <a:avLst/>
          </a:prstGeom>
          <a:noFill/>
        </p:spPr>
        <p:txBody>
          <a:bodyPr wrap="none" rtlCol="0">
            <a:spAutoFit/>
          </a:bodyPr>
          <a:lstStyle/>
          <a:p>
            <a:r>
              <a:rPr lang="es-MX" sz="1400" dirty="0" smtClean="0">
                <a:latin typeface="Arial" pitchFamily="34" charset="0"/>
                <a:cs typeface="Arial" pitchFamily="34" charset="0"/>
              </a:rPr>
              <a:t>SciELO, febrero 2015</a:t>
            </a:r>
            <a:endParaRPr lang="es-MX" sz="1400" dirty="0">
              <a:latin typeface="Arial" pitchFamily="34" charset="0"/>
              <a:cs typeface="Arial" pitchFamily="34" charset="0"/>
            </a:endParaRPr>
          </a:p>
        </p:txBody>
      </p:sp>
      <p:pic>
        <p:nvPicPr>
          <p:cNvPr id="40962" name="Picture 2" descr="http://www.latindex.org/fotRev/10025.jpg"/>
          <p:cNvPicPr>
            <a:picLocks noChangeAspect="1" noChangeArrowheads="1"/>
          </p:cNvPicPr>
          <p:nvPr/>
        </p:nvPicPr>
        <p:blipFill>
          <a:blip r:embed="rId2" cstate="print"/>
          <a:srcRect/>
          <a:stretch>
            <a:fillRect/>
          </a:stretch>
        </p:blipFill>
        <p:spPr bwMode="auto">
          <a:xfrm>
            <a:off x="530109" y="1501165"/>
            <a:ext cx="1428750" cy="2066925"/>
          </a:xfrm>
          <a:prstGeom prst="rect">
            <a:avLst/>
          </a:prstGeom>
          <a:noFill/>
        </p:spPr>
      </p:pic>
      <p:sp>
        <p:nvSpPr>
          <p:cNvPr id="6" name="5 Rectángulo"/>
          <p:cNvSpPr/>
          <p:nvPr/>
        </p:nvSpPr>
        <p:spPr>
          <a:xfrm>
            <a:off x="3011921" y="441471"/>
            <a:ext cx="8125097" cy="830997"/>
          </a:xfrm>
          <a:prstGeom prst="rect">
            <a:avLst/>
          </a:prstGeom>
        </p:spPr>
        <p:txBody>
          <a:bodyPr wrap="square">
            <a:spAutoFit/>
          </a:bodyPr>
          <a:lstStyle/>
          <a:p>
            <a:r>
              <a:rPr lang="es-MX" sz="2400" b="1" dirty="0" smtClean="0"/>
              <a:t>Citación total recibida por año de publicación del documento</a:t>
            </a:r>
            <a:br>
              <a:rPr lang="es-MX" sz="2400" b="1" dirty="0" smtClean="0"/>
            </a:br>
            <a:r>
              <a:rPr lang="es-MX" sz="2400" b="1" dirty="0" smtClean="0"/>
              <a:t>2008-2014 (SciELO)</a:t>
            </a:r>
            <a:endParaRPr lang="es-MX" sz="2400" b="1" dirty="0"/>
          </a:p>
        </p:txBody>
      </p:sp>
      <p:pic>
        <p:nvPicPr>
          <p:cNvPr id="100353" name="Picture 1"/>
          <p:cNvPicPr>
            <a:picLocks noChangeAspect="1" noChangeArrowheads="1"/>
          </p:cNvPicPr>
          <p:nvPr/>
        </p:nvPicPr>
        <p:blipFill>
          <a:blip r:embed="rId3" cstate="print"/>
          <a:srcRect/>
          <a:stretch>
            <a:fillRect/>
          </a:stretch>
        </p:blipFill>
        <p:spPr bwMode="auto">
          <a:xfrm>
            <a:off x="2570388" y="1564724"/>
            <a:ext cx="9302319" cy="448151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10.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1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1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1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1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1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16.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Concourse</Template>
  <TotalTime>3715</TotalTime>
  <Words>2532</Words>
  <Application>Microsoft Office PowerPoint</Application>
  <PresentationFormat>Personalizado</PresentationFormat>
  <Paragraphs>965</Paragraphs>
  <Slides>52</Slides>
  <Notes>1</Notes>
  <HiddenSlides>0</HiddenSlides>
  <MMClips>0</MMClips>
  <ScaleCrop>false</ScaleCrop>
  <HeadingPairs>
    <vt:vector size="6" baseType="variant">
      <vt:variant>
        <vt:lpstr>Tema</vt:lpstr>
      </vt:variant>
      <vt:variant>
        <vt:i4>1</vt:i4>
      </vt:variant>
      <vt:variant>
        <vt:lpstr>Servidores OLE incrustados</vt:lpstr>
      </vt:variant>
      <vt:variant>
        <vt:i4>1</vt:i4>
      </vt:variant>
      <vt:variant>
        <vt:lpstr>Títulos de diapositiva</vt:lpstr>
      </vt:variant>
      <vt:variant>
        <vt:i4>52</vt:i4>
      </vt:variant>
    </vt:vector>
  </HeadingPairs>
  <TitlesOfParts>
    <vt:vector size="54" baseType="lpstr">
      <vt:lpstr>Tema de Office</vt:lpstr>
      <vt:lpstr>Imagen de mapa de bits</vt:lpstr>
      <vt:lpstr>Diapositiva 1</vt:lpstr>
      <vt:lpstr>Diapositiva 2</vt:lpstr>
      <vt:lpstr>Diapositiva 3</vt:lpstr>
      <vt:lpstr>Diapositiva 4</vt:lpstr>
      <vt:lpstr>Diapositiva 5</vt:lpstr>
      <vt:lpstr>Diapositiva 6</vt:lpstr>
      <vt:lpstr>Diapositiva 7</vt:lpstr>
      <vt:lpstr>Diapositiva 8</vt:lpstr>
      <vt:lpstr>Diapositiva 9</vt:lpstr>
      <vt:lpstr>Diapositiva 10</vt:lpstr>
      <vt:lpstr>Diapositiva 11</vt:lpstr>
      <vt:lpstr>Diapositiva 12</vt:lpstr>
      <vt:lpstr>Diapositiva 13</vt:lpstr>
      <vt:lpstr>Diapositiva 14</vt:lpstr>
      <vt:lpstr>Diapositiva 15</vt:lpstr>
      <vt:lpstr>Diapositiva 16</vt:lpstr>
      <vt:lpstr>Diapositiva 17</vt:lpstr>
      <vt:lpstr>Diapositiva 18</vt:lpstr>
      <vt:lpstr>Diapositiva 19</vt:lpstr>
      <vt:lpstr>Diapositiva 20</vt:lpstr>
      <vt:lpstr>Diapositiva 21</vt:lpstr>
      <vt:lpstr>Diapositiva 22</vt:lpstr>
      <vt:lpstr>Diapositiva 23</vt:lpstr>
      <vt:lpstr>Diapositiva 24</vt:lpstr>
      <vt:lpstr>Diapositiva 25</vt:lpstr>
      <vt:lpstr>Diapositiva 26</vt:lpstr>
      <vt:lpstr>Diapositiva 27</vt:lpstr>
      <vt:lpstr>Diapositiva 28</vt:lpstr>
      <vt:lpstr>Diapositiva 29</vt:lpstr>
      <vt:lpstr>Diapositiva 30</vt:lpstr>
      <vt:lpstr>Diapositiva 31</vt:lpstr>
      <vt:lpstr>Diapositiva 32</vt:lpstr>
      <vt:lpstr>Diapositiva 33</vt:lpstr>
      <vt:lpstr>Diapositiva 34</vt:lpstr>
      <vt:lpstr>Diapositiva 35</vt:lpstr>
      <vt:lpstr>Diapositiva 36</vt:lpstr>
      <vt:lpstr>Diapositiva 37</vt:lpstr>
      <vt:lpstr>Diapositiva 38</vt:lpstr>
      <vt:lpstr>Diapositiva 39</vt:lpstr>
      <vt:lpstr>Diapositiva 40</vt:lpstr>
      <vt:lpstr>Diapositiva 41</vt:lpstr>
      <vt:lpstr>Diapositiva 42</vt:lpstr>
      <vt:lpstr>Diapositiva 43</vt:lpstr>
      <vt:lpstr>Diapositiva 44</vt:lpstr>
      <vt:lpstr>Diapositiva 45</vt:lpstr>
      <vt:lpstr>Diapositiva 46</vt:lpstr>
      <vt:lpstr>Diapositiva 47</vt:lpstr>
      <vt:lpstr>Diapositiva 48</vt:lpstr>
      <vt:lpstr>Diapositiva 49</vt:lpstr>
      <vt:lpstr>Diapositiva 50</vt:lpstr>
      <vt:lpstr>Diapositiva 51</vt:lpstr>
      <vt:lpstr>Diapositiva 52</vt:lpstr>
    </vt:vector>
  </TitlesOfParts>
  <Company>Microsoft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SCIELO</dc:creator>
  <cp:lastModifiedBy>ORALIA CARRILLO</cp:lastModifiedBy>
  <cp:revision>331</cp:revision>
  <dcterms:created xsi:type="dcterms:W3CDTF">2014-09-19T00:13:07Z</dcterms:created>
  <dcterms:modified xsi:type="dcterms:W3CDTF">2015-02-27T00:20:19Z</dcterms:modified>
</cp:coreProperties>
</file>