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80" r:id="rId2"/>
    <p:sldId id="260" r:id="rId3"/>
    <p:sldId id="256" r:id="rId4"/>
    <p:sldId id="257" r:id="rId5"/>
    <p:sldId id="258" r:id="rId6"/>
    <p:sldId id="259" r:id="rId7"/>
    <p:sldId id="261" r:id="rId8"/>
    <p:sldId id="287" r:id="rId9"/>
    <p:sldId id="288" r:id="rId10"/>
    <p:sldId id="289" r:id="rId11"/>
    <p:sldId id="290" r:id="rId12"/>
    <p:sldId id="291" r:id="rId13"/>
    <p:sldId id="273" r:id="rId14"/>
    <p:sldId id="274" r:id="rId15"/>
    <p:sldId id="275" r:id="rId16"/>
    <p:sldId id="272" r:id="rId17"/>
    <p:sldId id="276" r:id="rId18"/>
    <p:sldId id="262" r:id="rId19"/>
    <p:sldId id="279" r:id="rId20"/>
    <p:sldId id="278" r:id="rId21"/>
    <p:sldId id="285" r:id="rId22"/>
    <p:sldId id="292" r:id="rId23"/>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CC9900"/>
    <a:srgbClr val="CC6600"/>
    <a:srgbClr val="00CC00"/>
    <a:srgbClr val="339966"/>
    <a:srgbClr val="FF99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74" autoAdjust="0"/>
    <p:restoredTop sz="66272" autoAdjust="0"/>
  </p:normalViewPr>
  <p:slideViewPr>
    <p:cSldViewPr>
      <p:cViewPr>
        <p:scale>
          <a:sx n="110" d="100"/>
          <a:sy n="110" d="100"/>
        </p:scale>
        <p:origin x="-978" y="-15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88FDAE-616A-46AE-9C86-1E26B20FC233}" type="datetimeFigureOut">
              <a:rPr lang="es-MX" smtClean="0"/>
              <a:pPr/>
              <a:t>20/02/2015</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5BFA32-D96A-40AE-BB8F-85A1B206B426}" type="slidenum">
              <a:rPr lang="es-MX" smtClean="0"/>
              <a:pPr/>
              <a:t>‹Nº›</a:t>
            </a:fld>
            <a:endParaRPr lang="es-MX"/>
          </a:p>
        </p:txBody>
      </p:sp>
    </p:spTree>
    <p:extLst>
      <p:ext uri="{BB962C8B-B14F-4D97-AF65-F5344CB8AC3E}">
        <p14:creationId xmlns:p14="http://schemas.microsoft.com/office/powerpoint/2010/main" val="2109608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C15BFA32-D96A-40AE-BB8F-85A1B206B426}" type="slidenum">
              <a:rPr lang="es-MX" smtClean="0"/>
              <a:pPr/>
              <a:t>1</a:t>
            </a:fld>
            <a:endParaRPr lang="es-MX"/>
          </a:p>
        </p:txBody>
      </p:sp>
    </p:spTree>
    <p:extLst>
      <p:ext uri="{BB962C8B-B14F-4D97-AF65-F5344CB8AC3E}">
        <p14:creationId xmlns:p14="http://schemas.microsoft.com/office/powerpoint/2010/main" val="3391190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A2C7FB72-3348-4904-AD82-9123F1F1D77A}" type="datetimeFigureOut">
              <a:rPr lang="es-MX" smtClean="0"/>
              <a:pPr/>
              <a:t>20/02/2015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091FAA3-70D9-42C6-A69B-4F0D4DD917FC}" type="slidenum">
              <a:rPr lang="es-MX" smtClean="0"/>
              <a:pPr/>
              <a:t>‹Nº›</a:t>
            </a:fld>
            <a:endParaRPr lang="es-MX"/>
          </a:p>
        </p:txBody>
      </p:sp>
    </p:spTree>
    <p:extLst>
      <p:ext uri="{BB962C8B-B14F-4D97-AF65-F5344CB8AC3E}">
        <p14:creationId xmlns:p14="http://schemas.microsoft.com/office/powerpoint/2010/main" val="2193742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A2C7FB72-3348-4904-AD82-9123F1F1D77A}" type="datetimeFigureOut">
              <a:rPr lang="es-MX" smtClean="0"/>
              <a:pPr/>
              <a:t>20/02/2015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091FAA3-70D9-42C6-A69B-4F0D4DD917FC}" type="slidenum">
              <a:rPr lang="es-MX" smtClean="0"/>
              <a:pPr/>
              <a:t>‹Nº›</a:t>
            </a:fld>
            <a:endParaRPr lang="es-MX"/>
          </a:p>
        </p:txBody>
      </p:sp>
    </p:spTree>
    <p:extLst>
      <p:ext uri="{BB962C8B-B14F-4D97-AF65-F5344CB8AC3E}">
        <p14:creationId xmlns:p14="http://schemas.microsoft.com/office/powerpoint/2010/main" val="2806657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A2C7FB72-3348-4904-AD82-9123F1F1D77A}" type="datetimeFigureOut">
              <a:rPr lang="es-MX" smtClean="0"/>
              <a:pPr/>
              <a:t>20/02/2015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091FAA3-70D9-42C6-A69B-4F0D4DD917FC}" type="slidenum">
              <a:rPr lang="es-MX" smtClean="0"/>
              <a:pPr/>
              <a:t>‹Nº›</a:t>
            </a:fld>
            <a:endParaRPr lang="es-MX"/>
          </a:p>
        </p:txBody>
      </p:sp>
    </p:spTree>
    <p:extLst>
      <p:ext uri="{BB962C8B-B14F-4D97-AF65-F5344CB8AC3E}">
        <p14:creationId xmlns:p14="http://schemas.microsoft.com/office/powerpoint/2010/main" val="4236400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A2C7FB72-3348-4904-AD82-9123F1F1D77A}" type="datetimeFigureOut">
              <a:rPr lang="es-MX" smtClean="0"/>
              <a:pPr/>
              <a:t>20/02/2015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091FAA3-70D9-42C6-A69B-4F0D4DD917FC}" type="slidenum">
              <a:rPr lang="es-MX" smtClean="0"/>
              <a:pPr/>
              <a:t>‹Nº›</a:t>
            </a:fld>
            <a:endParaRPr lang="es-MX"/>
          </a:p>
        </p:txBody>
      </p:sp>
    </p:spTree>
    <p:extLst>
      <p:ext uri="{BB962C8B-B14F-4D97-AF65-F5344CB8AC3E}">
        <p14:creationId xmlns:p14="http://schemas.microsoft.com/office/powerpoint/2010/main" val="1791428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A2C7FB72-3348-4904-AD82-9123F1F1D77A}" type="datetimeFigureOut">
              <a:rPr lang="es-MX" smtClean="0"/>
              <a:pPr/>
              <a:t>20/02/2015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091FAA3-70D9-42C6-A69B-4F0D4DD917FC}" type="slidenum">
              <a:rPr lang="es-MX" smtClean="0"/>
              <a:pPr/>
              <a:t>‹Nº›</a:t>
            </a:fld>
            <a:endParaRPr lang="es-MX"/>
          </a:p>
        </p:txBody>
      </p:sp>
    </p:spTree>
    <p:extLst>
      <p:ext uri="{BB962C8B-B14F-4D97-AF65-F5344CB8AC3E}">
        <p14:creationId xmlns:p14="http://schemas.microsoft.com/office/powerpoint/2010/main" val="3823461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A2C7FB72-3348-4904-AD82-9123F1F1D77A}" type="datetimeFigureOut">
              <a:rPr lang="es-MX" smtClean="0"/>
              <a:pPr/>
              <a:t>20/02/2015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091FAA3-70D9-42C6-A69B-4F0D4DD917FC}" type="slidenum">
              <a:rPr lang="es-MX" smtClean="0"/>
              <a:pPr/>
              <a:t>‹Nº›</a:t>
            </a:fld>
            <a:endParaRPr lang="es-MX"/>
          </a:p>
        </p:txBody>
      </p:sp>
    </p:spTree>
    <p:extLst>
      <p:ext uri="{BB962C8B-B14F-4D97-AF65-F5344CB8AC3E}">
        <p14:creationId xmlns:p14="http://schemas.microsoft.com/office/powerpoint/2010/main" val="199815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A2C7FB72-3348-4904-AD82-9123F1F1D77A}" type="datetimeFigureOut">
              <a:rPr lang="es-MX" smtClean="0"/>
              <a:pPr/>
              <a:t>20/02/2015</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0091FAA3-70D9-42C6-A69B-4F0D4DD917FC}" type="slidenum">
              <a:rPr lang="es-MX" smtClean="0"/>
              <a:pPr/>
              <a:t>‹Nº›</a:t>
            </a:fld>
            <a:endParaRPr lang="es-MX"/>
          </a:p>
        </p:txBody>
      </p:sp>
    </p:spTree>
    <p:extLst>
      <p:ext uri="{BB962C8B-B14F-4D97-AF65-F5344CB8AC3E}">
        <p14:creationId xmlns:p14="http://schemas.microsoft.com/office/powerpoint/2010/main" val="3783138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A2C7FB72-3348-4904-AD82-9123F1F1D77A}" type="datetimeFigureOut">
              <a:rPr lang="es-MX" smtClean="0"/>
              <a:pPr/>
              <a:t>20/02/2015</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0091FAA3-70D9-42C6-A69B-4F0D4DD917FC}" type="slidenum">
              <a:rPr lang="es-MX" smtClean="0"/>
              <a:pPr/>
              <a:t>‹Nº›</a:t>
            </a:fld>
            <a:endParaRPr lang="es-MX"/>
          </a:p>
        </p:txBody>
      </p:sp>
    </p:spTree>
    <p:extLst>
      <p:ext uri="{BB962C8B-B14F-4D97-AF65-F5344CB8AC3E}">
        <p14:creationId xmlns:p14="http://schemas.microsoft.com/office/powerpoint/2010/main" val="3385343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2C7FB72-3348-4904-AD82-9123F1F1D77A}" type="datetimeFigureOut">
              <a:rPr lang="es-MX" smtClean="0"/>
              <a:pPr/>
              <a:t>20/02/2015</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0091FAA3-70D9-42C6-A69B-4F0D4DD917FC}" type="slidenum">
              <a:rPr lang="es-MX" smtClean="0"/>
              <a:pPr/>
              <a:t>‹Nº›</a:t>
            </a:fld>
            <a:endParaRPr lang="es-MX"/>
          </a:p>
        </p:txBody>
      </p:sp>
    </p:spTree>
    <p:extLst>
      <p:ext uri="{BB962C8B-B14F-4D97-AF65-F5344CB8AC3E}">
        <p14:creationId xmlns:p14="http://schemas.microsoft.com/office/powerpoint/2010/main" val="4079453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2C7FB72-3348-4904-AD82-9123F1F1D77A}" type="datetimeFigureOut">
              <a:rPr lang="es-MX" smtClean="0"/>
              <a:pPr/>
              <a:t>20/02/2015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091FAA3-70D9-42C6-A69B-4F0D4DD917FC}" type="slidenum">
              <a:rPr lang="es-MX" smtClean="0"/>
              <a:pPr/>
              <a:t>‹Nº›</a:t>
            </a:fld>
            <a:endParaRPr lang="es-MX"/>
          </a:p>
        </p:txBody>
      </p:sp>
    </p:spTree>
    <p:extLst>
      <p:ext uri="{BB962C8B-B14F-4D97-AF65-F5344CB8AC3E}">
        <p14:creationId xmlns:p14="http://schemas.microsoft.com/office/powerpoint/2010/main" val="2223150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2C7FB72-3348-4904-AD82-9123F1F1D77A}" type="datetimeFigureOut">
              <a:rPr lang="es-MX" smtClean="0"/>
              <a:pPr/>
              <a:t>20/02/2015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091FAA3-70D9-42C6-A69B-4F0D4DD917FC}" type="slidenum">
              <a:rPr lang="es-MX" smtClean="0"/>
              <a:pPr/>
              <a:t>‹Nº›</a:t>
            </a:fld>
            <a:endParaRPr lang="es-MX"/>
          </a:p>
        </p:txBody>
      </p:sp>
    </p:spTree>
    <p:extLst>
      <p:ext uri="{BB962C8B-B14F-4D97-AF65-F5344CB8AC3E}">
        <p14:creationId xmlns:p14="http://schemas.microsoft.com/office/powerpoint/2010/main" val="2809416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C7FB72-3348-4904-AD82-9123F1F1D77A}" type="datetimeFigureOut">
              <a:rPr lang="es-MX" smtClean="0"/>
              <a:pPr/>
              <a:t>20/02/2015</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91FAA3-70D9-42C6-A69B-4F0D4DD917FC}" type="slidenum">
              <a:rPr lang="es-MX" smtClean="0"/>
              <a:pPr/>
              <a:t>‹Nº›</a:t>
            </a:fld>
            <a:endParaRPr lang="es-MX"/>
          </a:p>
        </p:txBody>
      </p:sp>
    </p:spTree>
    <p:extLst>
      <p:ext uri="{BB962C8B-B14F-4D97-AF65-F5344CB8AC3E}">
        <p14:creationId xmlns:p14="http://schemas.microsoft.com/office/powerpoint/2010/main" val="3582672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www.nndc.bnl.gov/masses/mass.mas03" TargetMode="External"/><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www.tukari.udg.mx/noticia/concejo-mayor-de-cheran-distinguio-al-9-congreso-nacional-amer-2013" TargetMode="External"/><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www.redalyc.org/articulo.oa?id=41629562002" TargetMode="External"/><Relationship Id="rId2" Type="http://schemas.openxmlformats.org/officeDocument/2006/relationships/image" Target="../media/image8.gi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onlinelibrary.wiley.com/doi/10.1111/imre.2003.37.issue-3/issuetoc" TargetMode="External"/><Relationship Id="rId2" Type="http://schemas.openxmlformats.org/officeDocument/2006/relationships/image" Target="../media/image8.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blog.scielo.org/es/"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en.wikipedia.org/wiki/Hough_transform.%20Accessed%2020%20November%202012" TargetMode="External"/><Relationship Id="rId2" Type="http://schemas.openxmlformats.org/officeDocument/2006/relationships/hyperlink" Target="http://www.geophysicsgpr.com/aben/wadi_vlf.htm" TargetMode="Externa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blog.scielo.org/es/"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blog.scielo.org/es/"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blog.scielo.org/es/"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blog.scielo.org/es/" TargetMode="External"/><Relationship Id="rId2" Type="http://schemas.openxmlformats.org/officeDocument/2006/relationships/hyperlink" Target="http://blog.scielo.org/es/2015/01/15/principios-para-citar-datos-cientificos/"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Scientific Electronic Library Online"/>
          <p:cNvPicPr>
            <a:picLocks noChangeAspect="1" noChangeArrowheads="1"/>
          </p:cNvPicPr>
          <p:nvPr/>
        </p:nvPicPr>
        <p:blipFill>
          <a:blip r:embed="rId3" cstate="print"/>
          <a:srcRect/>
          <a:stretch>
            <a:fillRect/>
          </a:stretch>
        </p:blipFill>
        <p:spPr bwMode="auto">
          <a:xfrm>
            <a:off x="755576" y="332656"/>
            <a:ext cx="1828800" cy="1133476"/>
          </a:xfrm>
          <a:prstGeom prst="rect">
            <a:avLst/>
          </a:prstGeom>
          <a:noFill/>
        </p:spPr>
      </p:pic>
      <p:sp>
        <p:nvSpPr>
          <p:cNvPr id="6" name="5 Rectángulo"/>
          <p:cNvSpPr/>
          <p:nvPr/>
        </p:nvSpPr>
        <p:spPr>
          <a:xfrm>
            <a:off x="683568" y="3140968"/>
            <a:ext cx="8064896" cy="369332"/>
          </a:xfrm>
          <a:prstGeom prst="rect">
            <a:avLst/>
          </a:prstGeom>
        </p:spPr>
        <p:txBody>
          <a:bodyPr wrap="square">
            <a:spAutoFit/>
          </a:bodyPr>
          <a:lstStyle/>
          <a:p>
            <a:endParaRPr lang="es-MX" dirty="0"/>
          </a:p>
        </p:txBody>
      </p:sp>
      <p:sp>
        <p:nvSpPr>
          <p:cNvPr id="7" name="6 Rectángulo"/>
          <p:cNvSpPr/>
          <p:nvPr/>
        </p:nvSpPr>
        <p:spPr>
          <a:xfrm>
            <a:off x="971600" y="2060848"/>
            <a:ext cx="7056784" cy="1815882"/>
          </a:xfrm>
          <a:prstGeom prst="rect">
            <a:avLst/>
          </a:prstGeom>
          <a:solidFill>
            <a:schemeClr val="bg1"/>
          </a:solidFill>
        </p:spPr>
        <p:txBody>
          <a:bodyPr wrap="square">
            <a:spAutoFit/>
          </a:bodyPr>
          <a:lstStyle/>
          <a:p>
            <a:pPr algn="ctr"/>
            <a:r>
              <a:rPr lang="es-MX" sz="2800" b="1" dirty="0" smtClean="0">
                <a:latin typeface="Arial" pitchFamily="34" charset="0"/>
                <a:cs typeface="Arial" pitchFamily="34" charset="0"/>
              </a:rPr>
              <a:t>La importancia de escribir bien las referencias para recuperar la información en las bases de datos</a:t>
            </a:r>
            <a:r>
              <a:rPr lang="es-MX" sz="2800" dirty="0" smtClean="0">
                <a:latin typeface="Arial" pitchFamily="34" charset="0"/>
                <a:cs typeface="Arial" pitchFamily="34" charset="0"/>
              </a:rPr>
              <a:t/>
            </a:r>
            <a:br>
              <a:rPr lang="es-MX" sz="2800" dirty="0" smtClean="0">
                <a:latin typeface="Arial" pitchFamily="34" charset="0"/>
                <a:cs typeface="Arial" pitchFamily="34" charset="0"/>
              </a:rPr>
            </a:br>
            <a:endParaRPr lang="es-MX" sz="2800" dirty="0">
              <a:latin typeface="Arial" pitchFamily="34" charset="0"/>
              <a:cs typeface="Arial" pitchFamily="34" charset="0"/>
            </a:endParaRPr>
          </a:p>
        </p:txBody>
      </p:sp>
      <p:sp>
        <p:nvSpPr>
          <p:cNvPr id="9" name="8 Rectángulo"/>
          <p:cNvSpPr/>
          <p:nvPr/>
        </p:nvSpPr>
        <p:spPr>
          <a:xfrm>
            <a:off x="5292080" y="5733256"/>
            <a:ext cx="3312368" cy="646331"/>
          </a:xfrm>
          <a:prstGeom prst="rect">
            <a:avLst/>
          </a:prstGeom>
        </p:spPr>
        <p:txBody>
          <a:bodyPr wrap="square">
            <a:spAutoFit/>
          </a:bodyPr>
          <a:lstStyle/>
          <a:p>
            <a:r>
              <a:rPr lang="es-MX" b="1" dirty="0" smtClean="0"/>
              <a:t>22 </a:t>
            </a:r>
            <a:r>
              <a:rPr lang="es-MX" b="1" dirty="0" smtClean="0"/>
              <a:t>de febrero de 2015 </a:t>
            </a:r>
            <a:r>
              <a:rPr lang="es-MX" dirty="0" smtClean="0"/>
              <a:t/>
            </a:r>
            <a:br>
              <a:rPr lang="es-MX" dirty="0" smtClean="0"/>
            </a:br>
            <a:r>
              <a:rPr lang="es-MX" dirty="0" smtClean="0"/>
              <a:t>Horario: 17:00 a 18:00 hrs.</a:t>
            </a:r>
            <a:endParaRPr lang="es-MX" dirty="0"/>
          </a:p>
        </p:txBody>
      </p:sp>
      <p:sp>
        <p:nvSpPr>
          <p:cNvPr id="10" name="9 Rectángulo"/>
          <p:cNvSpPr/>
          <p:nvPr/>
        </p:nvSpPr>
        <p:spPr>
          <a:xfrm>
            <a:off x="2123728" y="4077072"/>
            <a:ext cx="4572000" cy="738664"/>
          </a:xfrm>
          <a:prstGeom prst="rect">
            <a:avLst/>
          </a:prstGeom>
        </p:spPr>
        <p:txBody>
          <a:bodyPr>
            <a:spAutoFit/>
          </a:bodyPr>
          <a:lstStyle/>
          <a:p>
            <a:r>
              <a:rPr lang="es-MX" sz="2400" dirty="0" smtClean="0"/>
              <a:t>Instructora: Eugenia </a:t>
            </a:r>
            <a:r>
              <a:rPr lang="es-MX" sz="2400" dirty="0" err="1" smtClean="0"/>
              <a:t>Falfán</a:t>
            </a:r>
            <a:r>
              <a:rPr lang="es-MX" sz="2400" dirty="0" smtClean="0"/>
              <a:t> Sánchez</a:t>
            </a:r>
            <a:r>
              <a:rPr lang="es-MX" dirty="0" smtClean="0"/>
              <a:t/>
            </a:r>
            <a:br>
              <a:rPr lang="es-MX" dirty="0" smtClean="0"/>
            </a:br>
            <a:endParaRPr lang="es-MX" dirty="0"/>
          </a:p>
        </p:txBody>
      </p:sp>
    </p:spTree>
    <p:extLst>
      <p:ext uri="{BB962C8B-B14F-4D97-AF65-F5344CB8AC3E}">
        <p14:creationId xmlns:p14="http://schemas.microsoft.com/office/powerpoint/2010/main" val="3476118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p:txBody>
          <a:bodyPr>
            <a:normAutofit fontScale="90000"/>
          </a:bodyPr>
          <a:lstStyle/>
          <a:p>
            <a:r>
              <a:rPr lang="es-MX" dirty="0" smtClean="0"/>
              <a:t>Estilo Vancouver</a:t>
            </a:r>
            <a:br>
              <a:rPr lang="es-MX" dirty="0" smtClean="0"/>
            </a:br>
            <a:r>
              <a:rPr lang="es-ES" sz="2200" dirty="0"/>
              <a:t>es un conjunto de reglas para la publicación de manuscritos en el ámbito </a:t>
            </a:r>
            <a:r>
              <a:rPr lang="es-ES" sz="2200" dirty="0" smtClean="0"/>
              <a:t>de las ciencias de la salud.</a:t>
            </a:r>
            <a:endParaRPr lang="es-MX" sz="2200" u="sng" dirty="0"/>
          </a:p>
        </p:txBody>
      </p:sp>
      <p:sp>
        <p:nvSpPr>
          <p:cNvPr id="5" name="2 Marcador de contenido"/>
          <p:cNvSpPr>
            <a:spLocks noGrp="1"/>
          </p:cNvSpPr>
          <p:nvPr>
            <p:ph idx="1"/>
          </p:nvPr>
        </p:nvSpPr>
        <p:spPr/>
        <p:txBody>
          <a:bodyPr>
            <a:normAutofit fontScale="70000" lnSpcReduction="20000"/>
          </a:bodyPr>
          <a:lstStyle/>
          <a:p>
            <a:r>
              <a:rPr lang="es-ES" b="1" dirty="0"/>
              <a:t>Artículos de </a:t>
            </a:r>
            <a:r>
              <a:rPr lang="es-ES" b="1" dirty="0" smtClean="0"/>
              <a:t>revistas</a:t>
            </a:r>
          </a:p>
          <a:p>
            <a:endParaRPr lang="es-ES" b="1" dirty="0" smtClean="0"/>
          </a:p>
          <a:p>
            <a:pPr marL="0" indent="0">
              <a:buNone/>
            </a:pPr>
            <a:r>
              <a:rPr lang="es-ES" dirty="0" smtClean="0"/>
              <a:t>Estructura </a:t>
            </a:r>
            <a:r>
              <a:rPr lang="es-ES" dirty="0"/>
              <a:t>general: Autor/es. Título del artículo. Abreviatura internacional de la revista. año; volumen (número): página inicial-final del </a:t>
            </a:r>
            <a:r>
              <a:rPr lang="es-ES" dirty="0" smtClean="0"/>
              <a:t>artículo.</a:t>
            </a:r>
          </a:p>
          <a:p>
            <a:pPr marL="0" indent="0">
              <a:buNone/>
            </a:pPr>
            <a:endParaRPr lang="es-ES" dirty="0" smtClean="0"/>
          </a:p>
          <a:p>
            <a:pPr marL="0" indent="0">
              <a:buNone/>
            </a:pPr>
            <a:r>
              <a:rPr lang="es-ES" dirty="0" smtClean="0"/>
              <a:t>Medrano </a:t>
            </a:r>
            <a:r>
              <a:rPr lang="es-ES" dirty="0"/>
              <a:t>MJ, Cerrato E, </a:t>
            </a:r>
            <a:r>
              <a:rPr lang="es-ES" dirty="0" err="1"/>
              <a:t>Boix</a:t>
            </a:r>
            <a:r>
              <a:rPr lang="es-ES" dirty="0"/>
              <a:t> R, Delgado-Rodríguez M. Factores de riesgo cardiovascular en la población española: </a:t>
            </a:r>
            <a:r>
              <a:rPr lang="es-ES" dirty="0" err="1"/>
              <a:t>metaanálisis</a:t>
            </a:r>
            <a:r>
              <a:rPr lang="es-ES" dirty="0"/>
              <a:t> de estudios transversales. </a:t>
            </a:r>
            <a:r>
              <a:rPr lang="es-ES" dirty="0" err="1"/>
              <a:t>Med</a:t>
            </a:r>
            <a:r>
              <a:rPr lang="es-ES" dirty="0"/>
              <a:t> </a:t>
            </a:r>
            <a:r>
              <a:rPr lang="es-ES" dirty="0" err="1"/>
              <a:t>Clin</a:t>
            </a:r>
            <a:r>
              <a:rPr lang="es-ES" dirty="0"/>
              <a:t> (</a:t>
            </a:r>
            <a:r>
              <a:rPr lang="es-ES" dirty="0" err="1"/>
              <a:t>Barc</a:t>
            </a:r>
            <a:r>
              <a:rPr lang="es-ES" dirty="0"/>
              <a:t>). 2005; 124(16): 606-12</a:t>
            </a:r>
            <a:r>
              <a:rPr lang="es-ES" dirty="0" smtClean="0"/>
              <a:t>.</a:t>
            </a:r>
          </a:p>
          <a:p>
            <a:pPr marL="0" indent="0">
              <a:buNone/>
            </a:pPr>
            <a:endParaRPr lang="es-ES" dirty="0" smtClean="0"/>
          </a:p>
          <a:p>
            <a:pPr marL="0" indent="0">
              <a:buNone/>
            </a:pPr>
            <a:r>
              <a:rPr lang="es-ES" dirty="0" smtClean="0"/>
              <a:t>Sosa </a:t>
            </a:r>
            <a:r>
              <a:rPr lang="es-ES" dirty="0"/>
              <a:t>Henríquez M, </a:t>
            </a:r>
            <a:r>
              <a:rPr lang="es-ES" dirty="0" err="1"/>
              <a:t>Filgueira</a:t>
            </a:r>
            <a:r>
              <a:rPr lang="es-ES" dirty="0"/>
              <a:t> Rubio J, López-</a:t>
            </a:r>
            <a:r>
              <a:rPr lang="es-ES" dirty="0" err="1"/>
              <a:t>Harce</a:t>
            </a:r>
            <a:r>
              <a:rPr lang="es-ES" dirty="0"/>
              <a:t> Cid JA, Díaz Curiel M, Lozano </a:t>
            </a:r>
            <a:r>
              <a:rPr lang="es-ES" dirty="0" err="1"/>
              <a:t>Tonkin</a:t>
            </a:r>
            <a:r>
              <a:rPr lang="es-ES" dirty="0"/>
              <a:t> C, del Castillo Rueda A et al. ¿Qué opinan los internistas españoles de la osteoporosis?. </a:t>
            </a:r>
            <a:r>
              <a:rPr lang="es-ES" dirty="0" err="1"/>
              <a:t>Rev</a:t>
            </a:r>
            <a:r>
              <a:rPr lang="es-ES" dirty="0"/>
              <a:t> </a:t>
            </a:r>
            <a:r>
              <a:rPr lang="es-ES" dirty="0" err="1"/>
              <a:t>Clin</a:t>
            </a:r>
            <a:r>
              <a:rPr lang="es-ES" dirty="0"/>
              <a:t> Esp. 2005; 205(8): 379-82.</a:t>
            </a:r>
            <a:endParaRPr lang="es-ES" dirty="0" smtClean="0"/>
          </a:p>
          <a:p>
            <a:pPr marL="0" indent="0">
              <a:buNone/>
            </a:pPr>
            <a:endParaRPr lang="es-MX" dirty="0"/>
          </a:p>
        </p:txBody>
      </p:sp>
    </p:spTree>
    <p:extLst>
      <p:ext uri="{BB962C8B-B14F-4D97-AF65-F5344CB8AC3E}">
        <p14:creationId xmlns:p14="http://schemas.microsoft.com/office/powerpoint/2010/main" val="18090940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p:txBody>
          <a:bodyPr>
            <a:normAutofit/>
          </a:bodyPr>
          <a:lstStyle/>
          <a:p>
            <a:pPr marL="0" indent="0">
              <a:buNone/>
            </a:pPr>
            <a:r>
              <a:rPr lang="es-ES" b="1" dirty="0"/>
              <a:t>Libros y otras </a:t>
            </a:r>
            <a:r>
              <a:rPr lang="es-ES" b="1" dirty="0" smtClean="0"/>
              <a:t>monografías</a:t>
            </a:r>
          </a:p>
          <a:p>
            <a:pPr marL="0" indent="0">
              <a:buNone/>
            </a:pPr>
            <a:r>
              <a:rPr lang="es-ES" dirty="0" smtClean="0"/>
              <a:t>Estructura </a:t>
            </a:r>
            <a:r>
              <a:rPr lang="es-ES" dirty="0"/>
              <a:t>general: Autor/es</a:t>
            </a:r>
            <a:r>
              <a:rPr lang="es-ES" dirty="0" smtClean="0"/>
              <a:t>. Título </a:t>
            </a:r>
            <a:r>
              <a:rPr lang="es-ES" dirty="0"/>
              <a:t>del libro. Edición. Lugar de publicación: Editorial; año</a:t>
            </a:r>
            <a:r>
              <a:rPr lang="es-ES" dirty="0" smtClean="0"/>
              <a:t>.</a:t>
            </a:r>
          </a:p>
          <a:p>
            <a:pPr marL="0" indent="0">
              <a:buNone/>
            </a:pPr>
            <a:endParaRPr lang="es-ES" dirty="0"/>
          </a:p>
          <a:p>
            <a:r>
              <a:rPr lang="es-ES" dirty="0"/>
              <a:t>Jiménez Murillo L, Montero Pérez FJ. Compendio de Medicina de Urgencias: guía terapéutica. 2ª ed. Madrid: </a:t>
            </a:r>
            <a:r>
              <a:rPr lang="es-ES" dirty="0" err="1"/>
              <a:t>Elsevier</a:t>
            </a:r>
            <a:r>
              <a:rPr lang="es-ES" dirty="0"/>
              <a:t>; 2005.</a:t>
            </a:r>
            <a:endParaRPr lang="es-MX" dirty="0"/>
          </a:p>
        </p:txBody>
      </p:sp>
    </p:spTree>
    <p:extLst>
      <p:ext uri="{BB962C8B-B14F-4D97-AF65-F5344CB8AC3E}">
        <p14:creationId xmlns:p14="http://schemas.microsoft.com/office/powerpoint/2010/main" val="33574655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fontScale="90000"/>
          </a:bodyPr>
          <a:lstStyle/>
          <a:p>
            <a:r>
              <a:rPr lang="es-MX" dirty="0" smtClean="0"/>
              <a:t>Referencias de internet</a:t>
            </a:r>
            <a:br>
              <a:rPr lang="es-MX" dirty="0" smtClean="0"/>
            </a:br>
            <a:endParaRPr lang="es-MX" dirty="0"/>
          </a:p>
        </p:txBody>
      </p:sp>
      <p:sp>
        <p:nvSpPr>
          <p:cNvPr id="5" name="4 Marcador de contenido"/>
          <p:cNvSpPr>
            <a:spLocks noGrp="1"/>
          </p:cNvSpPr>
          <p:nvPr>
            <p:ph idx="1"/>
          </p:nvPr>
        </p:nvSpPr>
        <p:spPr>
          <a:xfrm>
            <a:off x="323528" y="908720"/>
            <a:ext cx="8229600" cy="5544616"/>
          </a:xfrm>
        </p:spPr>
        <p:txBody>
          <a:bodyPr>
            <a:normAutofit fontScale="85000" lnSpcReduction="20000"/>
          </a:bodyPr>
          <a:lstStyle/>
          <a:p>
            <a:r>
              <a:rPr lang="es-MX" dirty="0" smtClean="0"/>
              <a:t>Para hacer una referencia a un documento de internet es necesario que cuente con los siguientes elementos:</a:t>
            </a:r>
          </a:p>
          <a:p>
            <a:r>
              <a:rPr lang="es-MX" dirty="0" smtClean="0"/>
              <a:t>Autor o </a:t>
            </a:r>
            <a:r>
              <a:rPr lang="es-MX" dirty="0" smtClean="0"/>
              <a:t>institución</a:t>
            </a:r>
          </a:p>
          <a:p>
            <a:r>
              <a:rPr lang="es-MX" dirty="0" smtClean="0"/>
              <a:t>Año</a:t>
            </a:r>
            <a:endParaRPr lang="es-MX" dirty="0" smtClean="0"/>
          </a:p>
          <a:p>
            <a:r>
              <a:rPr lang="es-MX" dirty="0" smtClean="0"/>
              <a:t>Título</a:t>
            </a:r>
          </a:p>
          <a:p>
            <a:r>
              <a:rPr lang="es-MX" dirty="0" smtClean="0"/>
              <a:t>País</a:t>
            </a:r>
            <a:endParaRPr lang="es-MX" dirty="0"/>
          </a:p>
          <a:p>
            <a:r>
              <a:rPr lang="es-MX" dirty="0" smtClean="0"/>
              <a:t>Editor</a:t>
            </a:r>
            <a:endParaRPr lang="es-MX" dirty="0" smtClean="0"/>
          </a:p>
          <a:p>
            <a:r>
              <a:rPr lang="es-MX" dirty="0" smtClean="0"/>
              <a:t>Fecha de </a:t>
            </a:r>
            <a:r>
              <a:rPr lang="es-MX" dirty="0" smtClean="0"/>
              <a:t>consulta</a:t>
            </a:r>
          </a:p>
          <a:p>
            <a:r>
              <a:rPr lang="es-MX" dirty="0" err="1" smtClean="0"/>
              <a:t>url</a:t>
            </a:r>
            <a:endParaRPr lang="es-MX" dirty="0" smtClean="0"/>
          </a:p>
          <a:p>
            <a:pPr marL="0" indent="0">
              <a:buNone/>
            </a:pPr>
            <a:endParaRPr lang="es-MX" dirty="0" smtClean="0"/>
          </a:p>
          <a:p>
            <a:pPr marL="0" indent="0">
              <a:buNone/>
            </a:pPr>
            <a:r>
              <a:rPr lang="es-MX" dirty="0" err="1" smtClean="0"/>
              <a:t>Magallón</a:t>
            </a:r>
            <a:r>
              <a:rPr lang="es-MX" dirty="0"/>
              <a:t>, M. (1993). Filosofía política de la educación. México: UNAM. Recuperado el 5 de febrero de 2009, de http://bidi.unam.mx/libroe_2007/ 0638679/Index.html</a:t>
            </a:r>
            <a:endParaRPr lang="es-MX" dirty="0" smtClean="0"/>
          </a:p>
          <a:p>
            <a:endParaRPr lang="es-MX" dirty="0" smtClean="0"/>
          </a:p>
          <a:p>
            <a:endParaRPr lang="es-MX" dirty="0"/>
          </a:p>
        </p:txBody>
      </p:sp>
    </p:spTree>
    <p:extLst>
      <p:ext uri="{BB962C8B-B14F-4D97-AF65-F5344CB8AC3E}">
        <p14:creationId xmlns:p14="http://schemas.microsoft.com/office/powerpoint/2010/main" val="20461472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1468834" y="5157192"/>
            <a:ext cx="5904656" cy="1200329"/>
          </a:xfrm>
          <a:prstGeom prst="rect">
            <a:avLst/>
          </a:prstGeom>
          <a:solidFill>
            <a:srgbClr val="92D050">
              <a:alpha val="58000"/>
            </a:srgbClr>
          </a:solidFill>
          <a:ln>
            <a:solidFill>
              <a:srgbClr val="00B0F0"/>
            </a:solidFill>
          </a:ln>
        </p:spPr>
        <p:txBody>
          <a:bodyPr wrap="square" rtlCol="0">
            <a:spAutoFit/>
          </a:bodyPr>
          <a:lstStyle/>
          <a:p>
            <a:pPr algn="just"/>
            <a:r>
              <a:rPr lang="en-US" dirty="0" smtClean="0">
                <a:ln>
                  <a:solidFill>
                    <a:srgbClr val="CC9900"/>
                  </a:solidFill>
                </a:ln>
                <a:latin typeface="Times New Roman" panose="02020603050405020304" pitchFamily="18" charset="0"/>
                <a:cs typeface="Times New Roman" panose="02020603050405020304" pitchFamily="18" charset="0"/>
              </a:rPr>
              <a:t>Sims, R. E. H.</a:t>
            </a:r>
            <a:r>
              <a:rPr lang="en-US" b="1" dirty="0" smtClean="0">
                <a:ln>
                  <a:solidFill>
                    <a:srgbClr val="CC9900"/>
                  </a:solidFill>
                </a:ln>
                <a:latin typeface="Times New Roman" panose="02020603050405020304" pitchFamily="18" charset="0"/>
                <a:cs typeface="Times New Roman" panose="02020603050405020304" pitchFamily="18" charset="0"/>
              </a:rPr>
              <a:t>,</a:t>
            </a:r>
            <a:r>
              <a:rPr lang="en-US" dirty="0" smtClean="0">
                <a:ln>
                  <a:solidFill>
                    <a:srgbClr val="CC9900"/>
                  </a:solidFill>
                </a:ln>
                <a:latin typeface="Times New Roman" panose="02020603050405020304" pitchFamily="18" charset="0"/>
                <a:cs typeface="Times New Roman" panose="02020603050405020304" pitchFamily="18" charset="0"/>
              </a:rPr>
              <a:t> R. N. </a:t>
            </a:r>
            <a:r>
              <a:rPr lang="en-US" dirty="0" err="1" smtClean="0">
                <a:ln>
                  <a:solidFill>
                    <a:srgbClr val="CC9900"/>
                  </a:solidFill>
                </a:ln>
                <a:latin typeface="Times New Roman" panose="02020603050405020304" pitchFamily="18" charset="0"/>
                <a:cs typeface="Times New Roman" panose="02020603050405020304" pitchFamily="18" charset="0"/>
              </a:rPr>
              <a:t>Schock</a:t>
            </a:r>
            <a:r>
              <a:rPr lang="en-US" dirty="0" smtClean="0">
                <a:latin typeface="Times New Roman" panose="02020603050405020304" pitchFamily="18" charset="0"/>
                <a:cs typeface="Times New Roman" panose="02020603050405020304" pitchFamily="18" charset="0"/>
              </a:rPr>
              <a:t>,</a:t>
            </a:r>
            <a:endParaRPr lang="es-MX"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Energy Supply</a:t>
            </a:r>
            <a:endParaRPr lang="es-MX"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Coordinating Lead Authors:</a:t>
            </a:r>
            <a:endParaRPr lang="es-MX" dirty="0" smtClean="0">
              <a:latin typeface="Times New Roman" panose="02020603050405020304" pitchFamily="18" charset="0"/>
              <a:cs typeface="Times New Roman" panose="02020603050405020304" pitchFamily="18" charset="0"/>
            </a:endParaRPr>
          </a:p>
          <a:p>
            <a:pPr algn="just"/>
            <a:r>
              <a:rPr lang="en-US" dirty="0" smtClean="0">
                <a:ln>
                  <a:solidFill>
                    <a:srgbClr val="CC9900"/>
                  </a:solidFill>
                </a:ln>
                <a:latin typeface="Times New Roman" panose="02020603050405020304" pitchFamily="18" charset="0"/>
                <a:cs typeface="Times New Roman" panose="02020603050405020304" pitchFamily="18" charset="0"/>
              </a:rPr>
              <a:t>Ralph E.H. Sims</a:t>
            </a:r>
            <a:r>
              <a:rPr lang="en-US" dirty="0" smtClean="0">
                <a:latin typeface="Times New Roman" panose="02020603050405020304" pitchFamily="18" charset="0"/>
                <a:cs typeface="Times New Roman" panose="02020603050405020304" pitchFamily="18" charset="0"/>
              </a:rPr>
              <a:t> (New Zealand), </a:t>
            </a:r>
            <a:r>
              <a:rPr lang="en-US" dirty="0" smtClean="0">
                <a:ln>
                  <a:solidFill>
                    <a:srgbClr val="CC9900"/>
                  </a:solidFill>
                </a:ln>
                <a:latin typeface="Times New Roman" panose="02020603050405020304" pitchFamily="18" charset="0"/>
                <a:cs typeface="Times New Roman" panose="02020603050405020304" pitchFamily="18" charset="0"/>
              </a:rPr>
              <a:t>Robert N. </a:t>
            </a:r>
            <a:r>
              <a:rPr lang="en-US" dirty="0" err="1" smtClean="0">
                <a:ln>
                  <a:solidFill>
                    <a:srgbClr val="CC9900"/>
                  </a:solidFill>
                </a:ln>
                <a:latin typeface="Times New Roman" panose="02020603050405020304" pitchFamily="18" charset="0"/>
                <a:cs typeface="Times New Roman" panose="02020603050405020304" pitchFamily="18" charset="0"/>
              </a:rPr>
              <a:t>Schock</a:t>
            </a:r>
            <a:r>
              <a:rPr lang="en-US" dirty="0" smtClean="0">
                <a:latin typeface="Times New Roman" panose="02020603050405020304" pitchFamily="18" charset="0"/>
                <a:cs typeface="Times New Roman" panose="02020603050405020304" pitchFamily="18" charset="0"/>
              </a:rPr>
              <a:t> (USA)</a:t>
            </a:r>
            <a:endParaRPr lang="es-MX" dirty="0" smtClean="0">
              <a:latin typeface="Times New Roman" panose="02020603050405020304" pitchFamily="18" charset="0"/>
              <a:cs typeface="Times New Roman" panose="02020603050405020304" pitchFamily="18" charset="0"/>
            </a:endParaRPr>
          </a:p>
        </p:txBody>
      </p:sp>
      <p:grpSp>
        <p:nvGrpSpPr>
          <p:cNvPr id="10" name="9 Grupo"/>
          <p:cNvGrpSpPr/>
          <p:nvPr/>
        </p:nvGrpSpPr>
        <p:grpSpPr>
          <a:xfrm>
            <a:off x="251520" y="836712"/>
            <a:ext cx="8604448" cy="2031325"/>
            <a:chOff x="251520" y="404664"/>
            <a:chExt cx="8604448" cy="2031325"/>
          </a:xfrm>
        </p:grpSpPr>
        <p:sp>
          <p:nvSpPr>
            <p:cNvPr id="5" name="4 CuadroTexto"/>
            <p:cNvSpPr txBox="1"/>
            <p:nvPr/>
          </p:nvSpPr>
          <p:spPr>
            <a:xfrm>
              <a:off x="251520" y="404664"/>
              <a:ext cx="8604448" cy="2031325"/>
            </a:xfrm>
            <a:prstGeom prst="rect">
              <a:avLst/>
            </a:prstGeom>
            <a:noFill/>
          </p:spPr>
          <p:txBody>
            <a:bodyPr wrap="square" rtlCol="0">
              <a:spAutoFit/>
            </a:bodyPr>
            <a:lstStyle/>
            <a:p>
              <a:pPr algn="just"/>
              <a:r>
                <a:rPr lang="es-MX" b="1" dirty="0" err="1" smtClean="0">
                  <a:latin typeface="Times New Roman" panose="02020603050405020304" pitchFamily="18" charset="0"/>
                  <a:cs typeface="Times New Roman" panose="02020603050405020304" pitchFamily="18" charset="0"/>
                </a:rPr>
                <a:t>Sims</a:t>
              </a:r>
              <a:r>
                <a:rPr lang="es-MX" b="1" dirty="0" smtClean="0">
                  <a:latin typeface="Times New Roman" panose="02020603050405020304" pitchFamily="18" charset="0"/>
                  <a:cs typeface="Times New Roman" panose="02020603050405020304" pitchFamily="18" charset="0"/>
                </a:rPr>
                <a:t>, R. E. H. R. N. </a:t>
              </a:r>
              <a:r>
                <a:rPr lang="es-MX" b="1" dirty="0" err="1" smtClean="0">
                  <a:latin typeface="Times New Roman" panose="02020603050405020304" pitchFamily="18" charset="0"/>
                  <a:cs typeface="Times New Roman" panose="02020603050405020304" pitchFamily="18" charset="0"/>
                </a:rPr>
                <a:t>Schock</a:t>
              </a:r>
              <a:r>
                <a:rPr lang="es-MX" dirty="0" smtClean="0">
                  <a:latin typeface="Times New Roman" panose="02020603050405020304" pitchFamily="18" charset="0"/>
                  <a:cs typeface="Times New Roman" panose="02020603050405020304" pitchFamily="18" charset="0"/>
                </a:rPr>
                <a:t>, A. </a:t>
              </a:r>
              <a:r>
                <a:rPr lang="es-MX" dirty="0" err="1" smtClean="0">
                  <a:latin typeface="Times New Roman" panose="02020603050405020304" pitchFamily="18" charset="0"/>
                  <a:cs typeface="Times New Roman" panose="02020603050405020304" pitchFamily="18" charset="0"/>
                </a:rPr>
                <a:t>Adegbululgbe</a:t>
              </a:r>
              <a:r>
                <a:rPr lang="es-MX" dirty="0" smtClean="0">
                  <a:latin typeface="Times New Roman" panose="02020603050405020304" pitchFamily="18" charset="0"/>
                  <a:cs typeface="Times New Roman" panose="02020603050405020304" pitchFamily="18" charset="0"/>
                </a:rPr>
                <a:t>, J. </a:t>
              </a:r>
              <a:r>
                <a:rPr lang="es-MX" dirty="0" err="1" smtClean="0">
                  <a:latin typeface="Times New Roman" panose="02020603050405020304" pitchFamily="18" charset="0"/>
                  <a:cs typeface="Times New Roman" panose="02020603050405020304" pitchFamily="18" charset="0"/>
                </a:rPr>
                <a:t>Fenhann</a:t>
              </a:r>
              <a:r>
                <a:rPr lang="es-MX" dirty="0" smtClean="0">
                  <a:latin typeface="Times New Roman" panose="02020603050405020304" pitchFamily="18" charset="0"/>
                  <a:cs typeface="Times New Roman" panose="02020603050405020304" pitchFamily="18" charset="0"/>
                </a:rPr>
                <a:t>, I. </a:t>
              </a:r>
              <a:r>
                <a:rPr lang="es-MX" dirty="0" err="1" smtClean="0">
                  <a:latin typeface="Times New Roman" panose="02020603050405020304" pitchFamily="18" charset="0"/>
                  <a:cs typeface="Times New Roman" panose="02020603050405020304" pitchFamily="18" charset="0"/>
                </a:rPr>
                <a:t>Konstantinaviciute</a:t>
              </a:r>
              <a:r>
                <a:rPr lang="es-MX" dirty="0" smtClean="0">
                  <a:latin typeface="Times New Roman" panose="02020603050405020304" pitchFamily="18" charset="0"/>
                  <a:cs typeface="Times New Roman" panose="02020603050405020304" pitchFamily="18" charset="0"/>
                </a:rPr>
                <a:t>, W. </a:t>
              </a:r>
              <a:r>
                <a:rPr lang="es-MX" dirty="0" err="1" smtClean="0">
                  <a:latin typeface="Times New Roman" panose="02020603050405020304" pitchFamily="18" charset="0"/>
                  <a:cs typeface="Times New Roman" panose="02020603050405020304" pitchFamily="18" charset="0"/>
                </a:rPr>
                <a:t>Moomaw</a:t>
              </a:r>
              <a:r>
                <a:rPr lang="es-MX" dirty="0" smtClean="0">
                  <a:latin typeface="Times New Roman" panose="02020603050405020304" pitchFamily="18" charset="0"/>
                  <a:cs typeface="Times New Roman" panose="02020603050405020304" pitchFamily="18" charset="0"/>
                </a:rPr>
                <a:t>, H.B. </a:t>
              </a:r>
              <a:r>
                <a:rPr lang="es-MX" dirty="0" err="1" smtClean="0">
                  <a:latin typeface="Times New Roman" panose="02020603050405020304" pitchFamily="18" charset="0"/>
                  <a:cs typeface="Times New Roman" panose="02020603050405020304" pitchFamily="18" charset="0"/>
                </a:rPr>
                <a:t>Nimir</a:t>
              </a:r>
              <a:r>
                <a:rPr lang="es-MX" dirty="0" smtClean="0">
                  <a:latin typeface="Times New Roman" panose="02020603050405020304" pitchFamily="18" charset="0"/>
                  <a:cs typeface="Times New Roman" panose="02020603050405020304" pitchFamily="18" charset="0"/>
                </a:rPr>
                <a:t>, B. </a:t>
              </a:r>
              <a:r>
                <a:rPr lang="es-MX" dirty="0" err="1" smtClean="0">
                  <a:latin typeface="Times New Roman" panose="02020603050405020304" pitchFamily="18" charset="0"/>
                  <a:cs typeface="Times New Roman" panose="02020603050405020304" pitchFamily="18" charset="0"/>
                </a:rPr>
                <a:t>Schlamadinger</a:t>
              </a:r>
              <a:r>
                <a:rPr lang="es-MX" dirty="0" smtClean="0">
                  <a:latin typeface="Times New Roman" panose="02020603050405020304" pitchFamily="18" charset="0"/>
                  <a:cs typeface="Times New Roman" panose="02020603050405020304" pitchFamily="18" charset="0"/>
                </a:rPr>
                <a:t>, J. Torres M., C. Turner, Y. </a:t>
              </a:r>
              <a:r>
                <a:rPr lang="es-MX" dirty="0" err="1" smtClean="0">
                  <a:latin typeface="Times New Roman" panose="02020603050405020304" pitchFamily="18" charset="0"/>
                  <a:cs typeface="Times New Roman" panose="02020603050405020304" pitchFamily="18" charset="0"/>
                </a:rPr>
                <a:t>Uchiyama</a:t>
              </a:r>
              <a:r>
                <a:rPr lang="es-MX" dirty="0" smtClean="0">
                  <a:latin typeface="Times New Roman" panose="02020603050405020304" pitchFamily="18" charset="0"/>
                  <a:cs typeface="Times New Roman" panose="02020603050405020304" pitchFamily="18" charset="0"/>
                </a:rPr>
                <a:t>, S. J. V. </a:t>
              </a:r>
              <a:r>
                <a:rPr lang="es-MX" dirty="0" err="1" smtClean="0">
                  <a:latin typeface="Times New Roman" panose="02020603050405020304" pitchFamily="18" charset="0"/>
                  <a:cs typeface="Times New Roman" panose="02020603050405020304" pitchFamily="18" charset="0"/>
                </a:rPr>
                <a:t>Vuori</a:t>
              </a:r>
              <a:r>
                <a:rPr lang="es-MX" dirty="0" smtClean="0">
                  <a:latin typeface="Times New Roman" panose="02020603050405020304" pitchFamily="18" charset="0"/>
                  <a:cs typeface="Times New Roman" panose="02020603050405020304" pitchFamily="18" charset="0"/>
                </a:rPr>
                <a:t>, N. </a:t>
              </a:r>
              <a:r>
                <a:rPr lang="es-MX" dirty="0" err="1" smtClean="0">
                  <a:latin typeface="Times New Roman" panose="02020603050405020304" pitchFamily="18" charset="0"/>
                  <a:cs typeface="Times New Roman" panose="02020603050405020304" pitchFamily="18" charset="0"/>
                </a:rPr>
                <a:t>Wamukonya</a:t>
              </a:r>
              <a:r>
                <a:rPr lang="es-MX" dirty="0" smtClean="0">
                  <a:latin typeface="Times New Roman" panose="02020603050405020304" pitchFamily="18" charset="0"/>
                  <a:cs typeface="Times New Roman" panose="02020603050405020304" pitchFamily="18" charset="0"/>
                </a:rPr>
                <a:t> and X. Zhang. </a:t>
              </a:r>
              <a:r>
                <a:rPr lang="en-US" dirty="0" smtClean="0">
                  <a:latin typeface="Times New Roman" panose="02020603050405020304" pitchFamily="18" charset="0"/>
                  <a:cs typeface="Times New Roman" panose="02020603050405020304" pitchFamily="18" charset="0"/>
                </a:rPr>
                <a:t>2007. Energy supply. </a:t>
              </a:r>
              <a:r>
                <a:rPr lang="en-US" i="1" dirty="0" smtClean="0">
                  <a:latin typeface="Times New Roman" panose="02020603050405020304" pitchFamily="18" charset="0"/>
                  <a:cs typeface="Times New Roman" panose="02020603050405020304" pitchFamily="18" charset="0"/>
                </a:rPr>
                <a:t>In</a:t>
              </a:r>
              <a:r>
                <a:rPr lang="en-US" dirty="0" smtClean="0">
                  <a:latin typeface="Times New Roman" panose="02020603050405020304" pitchFamily="18" charset="0"/>
                  <a:cs typeface="Times New Roman" panose="02020603050405020304" pitchFamily="18" charset="0"/>
                </a:rPr>
                <a:t>: Metz, B., O. R. Davidson, P. R. Bosch, R. Dave and L. A. Meyer (eds.). Climate change: Mitigation. Contribution of Working Group III to the Fourth Assessment Report of the Intergovernmental Panel on Climate Change. Cambridge University Press. Cambridge, U K /New York, NY, USA. pp. 251-322. </a:t>
              </a:r>
              <a:endParaRPr lang="es-MX" dirty="0">
                <a:latin typeface="Times New Roman" panose="02020603050405020304" pitchFamily="18" charset="0"/>
                <a:cs typeface="Times New Roman" panose="02020603050405020304" pitchFamily="18" charset="0"/>
              </a:endParaRPr>
            </a:p>
          </p:txBody>
        </p:sp>
        <p:sp>
          <p:nvSpPr>
            <p:cNvPr id="7" name="6 Rectángulo"/>
            <p:cNvSpPr/>
            <p:nvPr/>
          </p:nvSpPr>
          <p:spPr>
            <a:xfrm>
              <a:off x="323528" y="404664"/>
              <a:ext cx="2952328" cy="360040"/>
            </a:xfrm>
            <a:prstGeom prst="rect">
              <a:avLst/>
            </a:prstGeom>
            <a:solidFill>
              <a:srgbClr val="FF0000">
                <a:alpha val="50000"/>
              </a:srgbClr>
            </a:solidFill>
            <a:ln>
              <a:solidFill>
                <a:srgbClr val="FF0000">
                  <a:alpha val="9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8" name="7 Subtítulo"/>
          <p:cNvSpPr>
            <a:spLocks noGrp="1"/>
          </p:cNvSpPr>
          <p:nvPr>
            <p:ph type="subTitle" idx="1"/>
          </p:nvPr>
        </p:nvSpPr>
        <p:spPr>
          <a:xfrm>
            <a:off x="1331640" y="3140968"/>
            <a:ext cx="6400800" cy="792088"/>
          </a:xfrm>
        </p:spPr>
        <p:txBody>
          <a:bodyPr>
            <a:normAutofit lnSpcReduction="10000"/>
          </a:bodyPr>
          <a:lstStyle/>
          <a:p>
            <a:r>
              <a:rPr lang="es-MX" sz="2400" dirty="0" smtClean="0">
                <a:solidFill>
                  <a:schemeClr val="tx1"/>
                </a:solidFill>
                <a:latin typeface="Times New Roman" panose="02020603050405020304" pitchFamily="18" charset="0"/>
                <a:cs typeface="Times New Roman" panose="02020603050405020304" pitchFamily="18" charset="0"/>
              </a:rPr>
              <a:t>Después de hacer una búsqueda se puede determinar el nombre correcto de cada autor:</a:t>
            </a:r>
          </a:p>
        </p:txBody>
      </p:sp>
      <p:sp>
        <p:nvSpPr>
          <p:cNvPr id="9" name="8 Flecha abajo"/>
          <p:cNvSpPr/>
          <p:nvPr/>
        </p:nvSpPr>
        <p:spPr>
          <a:xfrm>
            <a:off x="4211960" y="4221088"/>
            <a:ext cx="432048" cy="648072"/>
          </a:xfrm>
          <a:prstGeom prst="downArrow">
            <a:avLst/>
          </a:prstGeom>
          <a:solidFill>
            <a:srgbClr val="00CC00"/>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11 CuadroTexto"/>
          <p:cNvSpPr txBox="1"/>
          <p:nvPr/>
        </p:nvSpPr>
        <p:spPr>
          <a:xfrm>
            <a:off x="7164288" y="188640"/>
            <a:ext cx="1728192"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s-MX" dirty="0" smtClean="0"/>
              <a:t>Ejemplos</a:t>
            </a:r>
            <a:endParaRPr lang="es-MX" dirty="0"/>
          </a:p>
        </p:txBody>
      </p:sp>
    </p:spTree>
    <p:extLst>
      <p:ext uri="{BB962C8B-B14F-4D97-AF65-F5344CB8AC3E}">
        <p14:creationId xmlns:p14="http://schemas.microsoft.com/office/powerpoint/2010/main" val="12220259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7164288" y="188640"/>
            <a:ext cx="1728192"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s-MX" dirty="0" smtClean="0"/>
              <a:t>Ejemplos</a:t>
            </a:r>
            <a:endParaRPr lang="es-MX" dirty="0"/>
          </a:p>
        </p:txBody>
      </p:sp>
      <p:sp>
        <p:nvSpPr>
          <p:cNvPr id="3" name="2 CuadroTexto"/>
          <p:cNvSpPr txBox="1"/>
          <p:nvPr/>
        </p:nvSpPr>
        <p:spPr>
          <a:xfrm>
            <a:off x="251520" y="260648"/>
            <a:ext cx="6588224" cy="923330"/>
          </a:xfrm>
          <a:prstGeom prst="rect">
            <a:avLst/>
          </a:prstGeom>
          <a:noFill/>
        </p:spPr>
        <p:txBody>
          <a:bodyPr wrap="square" rtlCol="0">
            <a:spAutoFit/>
          </a:bodyPr>
          <a:lstStyle/>
          <a:p>
            <a:pPr algn="just"/>
            <a:r>
              <a:rPr lang="es-MX" dirty="0" smtClean="0">
                <a:latin typeface="Times New Roman" panose="02020603050405020304" pitchFamily="18" charset="0"/>
                <a:cs typeface="Times New Roman" panose="02020603050405020304" pitchFamily="18" charset="0"/>
              </a:rPr>
              <a:t>Omisión de datos importantes en las revistas como son</a:t>
            </a:r>
            <a:r>
              <a:rPr lang="es-MX" b="1" dirty="0" smtClean="0">
                <a:latin typeface="Times New Roman" panose="02020603050405020304" pitchFamily="18" charset="0"/>
                <a:cs typeface="Times New Roman" panose="02020603050405020304" pitchFamily="18" charset="0"/>
              </a:rPr>
              <a:t> volumen, número, fecha. </a:t>
            </a:r>
            <a:r>
              <a:rPr lang="es-MX" i="1" dirty="0" smtClean="0">
                <a:latin typeface="Times New Roman" panose="02020603050405020304" pitchFamily="18" charset="0"/>
                <a:cs typeface="Times New Roman" panose="02020603050405020304" pitchFamily="18" charset="0"/>
              </a:rPr>
              <a:t>Para poder recuperar la información es fundamental contar con al menos uno de estos datos con el título de la revista:</a:t>
            </a:r>
            <a:endParaRPr lang="es-MX" i="1" dirty="0">
              <a:latin typeface="Times New Roman" panose="02020603050405020304" pitchFamily="18" charset="0"/>
              <a:cs typeface="Times New Roman" panose="02020603050405020304" pitchFamily="18" charset="0"/>
            </a:endParaRPr>
          </a:p>
        </p:txBody>
      </p:sp>
      <p:sp>
        <p:nvSpPr>
          <p:cNvPr id="4" name="3 CuadroTexto"/>
          <p:cNvSpPr txBox="1"/>
          <p:nvPr/>
        </p:nvSpPr>
        <p:spPr>
          <a:xfrm>
            <a:off x="1907704" y="1412776"/>
            <a:ext cx="2880320" cy="369332"/>
          </a:xfrm>
          <a:prstGeom prst="rect">
            <a:avLst/>
          </a:prstGeom>
          <a:noFill/>
        </p:spPr>
        <p:txBody>
          <a:bodyPr wrap="square" rtlCol="0">
            <a:spAutoFit/>
          </a:bodyPr>
          <a:lstStyle/>
          <a:p>
            <a:pPr>
              <a:buFont typeface="Wingdings" pitchFamily="2" charset="2"/>
              <a:buChar char="v"/>
            </a:pPr>
            <a:r>
              <a:rPr lang="pt-BR" dirty="0" err="1" smtClean="0">
                <a:latin typeface="Times New Roman" panose="02020603050405020304" pitchFamily="18" charset="0"/>
                <a:cs typeface="Times New Roman" panose="02020603050405020304" pitchFamily="18" charset="0"/>
              </a:rPr>
              <a:t>Ecoquantum</a:t>
            </a:r>
            <a:r>
              <a:rPr lang="pt-BR" dirty="0" smtClean="0">
                <a:latin typeface="Times New Roman" panose="02020603050405020304" pitchFamily="18" charset="0"/>
                <a:cs typeface="Times New Roman" panose="02020603050405020304" pitchFamily="18" charset="0"/>
              </a:rPr>
              <a:t> v11 n1, A3</a:t>
            </a:r>
          </a:p>
        </p:txBody>
      </p:sp>
      <p:sp>
        <p:nvSpPr>
          <p:cNvPr id="5" name="4 Rectángulo"/>
          <p:cNvSpPr/>
          <p:nvPr/>
        </p:nvSpPr>
        <p:spPr>
          <a:xfrm>
            <a:off x="1907704" y="1988840"/>
            <a:ext cx="6552728" cy="923330"/>
          </a:xfrm>
          <a:prstGeom prst="rect">
            <a:avLst/>
          </a:prstGeom>
        </p:spPr>
        <p:txBody>
          <a:bodyPr wrap="square">
            <a:spAutoFit/>
          </a:bodyPr>
          <a:lstStyle/>
          <a:p>
            <a:pPr algn="just"/>
            <a:r>
              <a:rPr lang="pt-BR" dirty="0" smtClean="0">
                <a:latin typeface="Times New Roman" panose="02020603050405020304" pitchFamily="18" charset="0"/>
                <a:cs typeface="Times New Roman" panose="02020603050405020304" pitchFamily="18" charset="0"/>
              </a:rPr>
              <a:t>Mora, J. (2008). "</a:t>
            </a:r>
            <a:r>
              <a:rPr lang="pt-BR" dirty="0" err="1" smtClean="0">
                <a:latin typeface="Times New Roman" panose="02020603050405020304" pitchFamily="18" charset="0"/>
                <a:cs typeface="Times New Roman" panose="02020603050405020304" pitchFamily="18" charset="0"/>
              </a:rPr>
              <a:t>Relative</a:t>
            </a:r>
            <a:r>
              <a:rPr lang="pt-BR" dirty="0" smtClean="0">
                <a:latin typeface="Times New Roman" panose="02020603050405020304" pitchFamily="18" charset="0"/>
                <a:cs typeface="Times New Roman" panose="02020603050405020304" pitchFamily="18" charset="0"/>
              </a:rPr>
              <a:t> </a:t>
            </a:r>
            <a:r>
              <a:rPr lang="pt-BR" dirty="0" err="1" smtClean="0">
                <a:latin typeface="Times New Roman" panose="02020603050405020304" pitchFamily="18" charset="0"/>
                <a:cs typeface="Times New Roman" panose="02020603050405020304" pitchFamily="18" charset="0"/>
              </a:rPr>
              <a:t>importance</a:t>
            </a:r>
            <a:r>
              <a:rPr lang="pt-BR" dirty="0" smtClean="0">
                <a:latin typeface="Times New Roman" panose="02020603050405020304" pitchFamily="18" charset="0"/>
                <a:cs typeface="Times New Roman" panose="02020603050405020304" pitchFamily="18" charset="0"/>
              </a:rPr>
              <a:t> </a:t>
            </a:r>
            <a:r>
              <a:rPr lang="pt-BR" dirty="0" err="1" smtClean="0">
                <a:latin typeface="Times New Roman" panose="02020603050405020304" pitchFamily="18" charset="0"/>
                <a:cs typeface="Times New Roman" panose="02020603050405020304" pitchFamily="18" charset="0"/>
              </a:rPr>
              <a:t>of</a:t>
            </a:r>
            <a:r>
              <a:rPr lang="pt-BR" dirty="0" smtClean="0">
                <a:latin typeface="Times New Roman" panose="02020603050405020304" pitchFamily="18" charset="0"/>
                <a:cs typeface="Times New Roman" panose="02020603050405020304" pitchFamily="18" charset="0"/>
              </a:rPr>
              <a:t> </a:t>
            </a:r>
            <a:r>
              <a:rPr lang="pt-BR" dirty="0" err="1" smtClean="0">
                <a:latin typeface="Times New Roman" panose="02020603050405020304" pitchFamily="18" charset="0"/>
                <a:cs typeface="Times New Roman" panose="02020603050405020304" pitchFamily="18" charset="0"/>
              </a:rPr>
              <a:t>foreign</a:t>
            </a:r>
            <a:r>
              <a:rPr lang="pt-BR" dirty="0" smtClean="0">
                <a:latin typeface="Times New Roman" panose="02020603050405020304" pitchFamily="18" charset="0"/>
                <a:cs typeface="Times New Roman" panose="02020603050405020304" pitchFamily="18" charset="0"/>
              </a:rPr>
              <a:t> </a:t>
            </a:r>
            <a:r>
              <a:rPr lang="pt-BR" dirty="0" err="1" smtClean="0">
                <a:latin typeface="Times New Roman" panose="02020603050405020304" pitchFamily="18" charset="0"/>
                <a:cs typeface="Times New Roman" panose="02020603050405020304" pitchFamily="18" charset="0"/>
              </a:rPr>
              <a:t>and</a:t>
            </a:r>
            <a:r>
              <a:rPr lang="pt-BR" dirty="0" smtClean="0">
                <a:latin typeface="Times New Roman" panose="02020603050405020304" pitchFamily="18" charset="0"/>
                <a:cs typeface="Times New Roman" panose="02020603050405020304" pitchFamily="18" charset="0"/>
              </a:rPr>
              <a:t> </a:t>
            </a:r>
            <a:r>
              <a:rPr lang="pt-BR" dirty="0" err="1" smtClean="0">
                <a:latin typeface="Times New Roman" panose="02020603050405020304" pitchFamily="18" charset="0"/>
                <a:cs typeface="Times New Roman" panose="02020603050405020304" pitchFamily="18" charset="0"/>
              </a:rPr>
              <a:t>domestic</a:t>
            </a:r>
            <a:r>
              <a:rPr lang="pt-BR" dirty="0" smtClean="0">
                <a:latin typeface="Times New Roman" panose="02020603050405020304" pitchFamily="18" charset="0"/>
                <a:cs typeface="Times New Roman" panose="02020603050405020304" pitchFamily="18" charset="0"/>
              </a:rPr>
              <a:t> </a:t>
            </a:r>
            <a:r>
              <a:rPr lang="pt-BR" dirty="0" err="1" smtClean="0">
                <a:latin typeface="Times New Roman" panose="02020603050405020304" pitchFamily="18" charset="0"/>
                <a:cs typeface="Times New Roman" panose="02020603050405020304" pitchFamily="18" charset="0"/>
              </a:rPr>
              <a:t>shocks</a:t>
            </a:r>
            <a:r>
              <a:rPr lang="pt-BR" dirty="0" smtClean="0">
                <a:latin typeface="Times New Roman" panose="02020603050405020304" pitchFamily="18" charset="0"/>
                <a:cs typeface="Times New Roman" panose="02020603050405020304" pitchFamily="18" charset="0"/>
              </a:rPr>
              <a:t> in </a:t>
            </a:r>
            <a:r>
              <a:rPr lang="pt-BR" dirty="0" err="1" smtClean="0">
                <a:latin typeface="Times New Roman" panose="02020603050405020304" pitchFamily="18" charset="0"/>
                <a:cs typeface="Times New Roman" panose="02020603050405020304" pitchFamily="18" charset="0"/>
              </a:rPr>
              <a:t>the</a:t>
            </a:r>
            <a:r>
              <a:rPr lang="pt-BR" dirty="0" smtClean="0">
                <a:latin typeface="Times New Roman" panose="02020603050405020304" pitchFamily="18" charset="0"/>
                <a:cs typeface="Times New Roman" panose="02020603050405020304" pitchFamily="18" charset="0"/>
              </a:rPr>
              <a:t> </a:t>
            </a:r>
            <a:r>
              <a:rPr lang="pt-BR" dirty="0" err="1" smtClean="0">
                <a:latin typeface="Times New Roman" panose="02020603050405020304" pitchFamily="18" charset="0"/>
                <a:cs typeface="Times New Roman" panose="02020603050405020304" pitchFamily="18" charset="0"/>
              </a:rPr>
              <a:t>Venezuelan</a:t>
            </a:r>
            <a:r>
              <a:rPr lang="pt-BR" dirty="0" smtClean="0">
                <a:latin typeface="Times New Roman" panose="02020603050405020304" pitchFamily="18" charset="0"/>
                <a:cs typeface="Times New Roman" panose="02020603050405020304" pitchFamily="18" charset="0"/>
              </a:rPr>
              <a:t> </a:t>
            </a:r>
            <a:r>
              <a:rPr lang="pt-BR" dirty="0" err="1" smtClean="0">
                <a:latin typeface="Times New Roman" panose="02020603050405020304" pitchFamily="18" charset="0"/>
                <a:cs typeface="Times New Roman" panose="02020603050405020304" pitchFamily="18" charset="0"/>
              </a:rPr>
              <a:t>economy</a:t>
            </a:r>
            <a:r>
              <a:rPr lang="pt-BR" dirty="0" smtClean="0">
                <a:latin typeface="Times New Roman" panose="02020603050405020304" pitchFamily="18" charset="0"/>
                <a:cs typeface="Times New Roman" panose="02020603050405020304" pitchFamily="18" charset="0"/>
              </a:rPr>
              <a:t>", </a:t>
            </a:r>
            <a:r>
              <a:rPr lang="pt-BR" b="1" i="1" dirty="0" err="1" smtClean="0">
                <a:ln>
                  <a:solidFill>
                    <a:srgbClr val="CC9900"/>
                  </a:solidFill>
                </a:ln>
                <a:latin typeface="Times New Roman" panose="02020603050405020304" pitchFamily="18" charset="0"/>
                <a:cs typeface="Times New Roman" panose="02020603050405020304" pitchFamily="18" charset="0"/>
              </a:rPr>
              <a:t>Economía</a:t>
            </a:r>
            <a:r>
              <a:rPr lang="pt-BR" b="1" dirty="0" smtClean="0">
                <a:ln>
                  <a:solidFill>
                    <a:srgbClr val="CC9900"/>
                  </a:solidFill>
                </a:ln>
                <a:latin typeface="Times New Roman" panose="02020603050405020304" pitchFamily="18" charset="0"/>
                <a:cs typeface="Times New Roman" panose="02020603050405020304" pitchFamily="18" charset="0"/>
              </a:rPr>
              <a:t>, </a:t>
            </a:r>
            <a:r>
              <a:rPr lang="pt-BR" b="1" dirty="0" err="1" smtClean="0">
                <a:ln>
                  <a:solidFill>
                    <a:srgbClr val="CC9900"/>
                  </a:solidFill>
                </a:ln>
                <a:latin typeface="Times New Roman" panose="02020603050405020304" pitchFamily="18" charset="0"/>
                <a:cs typeface="Times New Roman" panose="02020603050405020304" pitchFamily="18" charset="0"/>
              </a:rPr>
              <a:t>Universidad</a:t>
            </a:r>
            <a:r>
              <a:rPr lang="pt-BR" b="1" dirty="0" smtClean="0">
                <a:ln>
                  <a:solidFill>
                    <a:srgbClr val="CC9900"/>
                  </a:solidFill>
                </a:ln>
                <a:latin typeface="Times New Roman" panose="02020603050405020304" pitchFamily="18" charset="0"/>
                <a:cs typeface="Times New Roman" panose="02020603050405020304" pitchFamily="18" charset="0"/>
              </a:rPr>
              <a:t> de </a:t>
            </a:r>
            <a:r>
              <a:rPr lang="pt-BR" b="1" dirty="0" err="1" smtClean="0">
                <a:ln>
                  <a:solidFill>
                    <a:srgbClr val="CC9900"/>
                  </a:solidFill>
                </a:ln>
                <a:latin typeface="Times New Roman" panose="02020603050405020304" pitchFamily="18" charset="0"/>
                <a:cs typeface="Times New Roman" panose="02020603050405020304" pitchFamily="18" charset="0"/>
              </a:rPr>
              <a:t>los</a:t>
            </a:r>
            <a:r>
              <a:rPr lang="pt-BR" b="1" dirty="0" smtClean="0">
                <a:ln>
                  <a:solidFill>
                    <a:srgbClr val="CC9900"/>
                  </a:solidFill>
                </a:ln>
                <a:latin typeface="Times New Roman" panose="02020603050405020304" pitchFamily="18" charset="0"/>
                <a:cs typeface="Times New Roman" panose="02020603050405020304" pitchFamily="18" charset="0"/>
              </a:rPr>
              <a:t> Andes, </a:t>
            </a:r>
            <a:r>
              <a:rPr lang="pt-BR" b="1" dirty="0" err="1" smtClean="0">
                <a:ln>
                  <a:solidFill>
                    <a:srgbClr val="CC9900"/>
                  </a:solidFill>
                </a:ln>
                <a:latin typeface="Times New Roman" panose="02020603050405020304" pitchFamily="18" charset="0"/>
                <a:cs typeface="Times New Roman" panose="02020603050405020304" pitchFamily="18" charset="0"/>
              </a:rPr>
              <a:t>enero-junio</a:t>
            </a:r>
            <a:r>
              <a:rPr lang="pt-BR" b="1" dirty="0" smtClean="0">
                <a:ln>
                  <a:solidFill>
                    <a:srgbClr val="CC9900"/>
                  </a:solidFill>
                </a:ln>
                <a:latin typeface="Times New Roman" panose="02020603050405020304" pitchFamily="18" charset="0"/>
                <a:cs typeface="Times New Roman" panose="02020603050405020304" pitchFamily="18" charset="0"/>
              </a:rPr>
              <a:t>, Mérida, pp. 61-86</a:t>
            </a:r>
            <a:endParaRPr lang="es-MX" b="1" dirty="0" smtClean="0">
              <a:latin typeface="Times New Roman" panose="02020603050405020304" pitchFamily="18" charset="0"/>
              <a:cs typeface="Times New Roman" panose="02020603050405020304" pitchFamily="18" charset="0"/>
            </a:endParaRPr>
          </a:p>
        </p:txBody>
      </p:sp>
      <p:pic>
        <p:nvPicPr>
          <p:cNvPr id="6" name="Picture 2" descr="C:\Users\SCIELO\Pictures\Portada-0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412776"/>
            <a:ext cx="1265005" cy="1872208"/>
          </a:xfrm>
          <a:prstGeom prst="rect">
            <a:avLst/>
          </a:prstGeom>
          <a:noFill/>
          <a:extLst>
            <a:ext uri="{909E8E84-426E-40DD-AFC4-6F175D3DCCD1}">
              <a14:hiddenFill xmlns:a14="http://schemas.microsoft.com/office/drawing/2010/main">
                <a:solidFill>
                  <a:srgbClr val="FFFFFF"/>
                </a:solidFill>
              </a14:hiddenFill>
            </a:ext>
          </a:extLst>
        </p:spPr>
      </p:pic>
      <p:sp>
        <p:nvSpPr>
          <p:cNvPr id="9" name="8 CuadroTexto"/>
          <p:cNvSpPr txBox="1"/>
          <p:nvPr/>
        </p:nvSpPr>
        <p:spPr>
          <a:xfrm>
            <a:off x="1979712" y="2924944"/>
            <a:ext cx="6336704" cy="369332"/>
          </a:xfrm>
          <a:prstGeom prst="rect">
            <a:avLst/>
          </a:prstGeom>
          <a:noFill/>
        </p:spPr>
        <p:txBody>
          <a:bodyPr wrap="square" rtlCol="0">
            <a:spAutoFit/>
          </a:bodyPr>
          <a:lstStyle/>
          <a:p>
            <a:pPr algn="just"/>
            <a:r>
              <a:rPr lang="es-MX" dirty="0" smtClean="0">
                <a:latin typeface="Times New Roman" panose="02020603050405020304" pitchFamily="18" charset="0"/>
                <a:cs typeface="Times New Roman" panose="02020603050405020304" pitchFamily="18" charset="0"/>
              </a:rPr>
              <a:t>revista Economía, XXXIII, 25 (enero-junio, 2008), pp. 61-86.</a:t>
            </a:r>
          </a:p>
        </p:txBody>
      </p:sp>
      <p:sp>
        <p:nvSpPr>
          <p:cNvPr id="11" name="10 Rectángulo"/>
          <p:cNvSpPr/>
          <p:nvPr/>
        </p:nvSpPr>
        <p:spPr>
          <a:xfrm>
            <a:off x="2195736" y="5301208"/>
            <a:ext cx="6408712" cy="923330"/>
          </a:xfrm>
          <a:prstGeom prst="rect">
            <a:avLst/>
          </a:prstGeom>
        </p:spPr>
        <p:txBody>
          <a:bodyPr wrap="square">
            <a:spAutoFit/>
          </a:bodyPr>
          <a:lstStyle/>
          <a:p>
            <a:pPr algn="just"/>
            <a:r>
              <a:rPr lang="en-US" b="1" dirty="0" smtClean="0">
                <a:latin typeface="Times New Roman" panose="02020603050405020304" pitchFamily="18" charset="0"/>
                <a:cs typeface="Times New Roman" panose="02020603050405020304" pitchFamily="18" charset="0"/>
              </a:rPr>
              <a:t>4. M. Montoya, Thesis (</a:t>
            </a:r>
            <a:r>
              <a:rPr lang="en-US" b="1" dirty="0" err="1" smtClean="0">
                <a:latin typeface="Times New Roman" panose="02020603050405020304" pitchFamily="18" charset="0"/>
                <a:cs typeface="Times New Roman" panose="02020603050405020304" pitchFamily="18" charset="0"/>
              </a:rPr>
              <a:t>Université</a:t>
            </a:r>
            <a:r>
              <a:rPr lang="en-US" b="1" dirty="0" smtClean="0">
                <a:latin typeface="Times New Roman" panose="02020603050405020304" pitchFamily="18" charset="0"/>
                <a:cs typeface="Times New Roman" panose="02020603050405020304" pitchFamily="18" charset="0"/>
              </a:rPr>
              <a:t> Paris XI, </a:t>
            </a:r>
            <a:r>
              <a:rPr lang="en-US" b="1" dirty="0" err="1" smtClean="0">
                <a:latin typeface="Times New Roman" panose="02020603050405020304" pitchFamily="18" charset="0"/>
                <a:cs typeface="Times New Roman" panose="02020603050405020304" pitchFamily="18" charset="0"/>
              </a:rPr>
              <a:t>Orsay</a:t>
            </a:r>
            <a:r>
              <a:rPr lang="en-US" b="1" dirty="0" smtClean="0">
                <a:latin typeface="Times New Roman" panose="02020603050405020304" pitchFamily="18" charset="0"/>
                <a:cs typeface="Times New Roman" panose="02020603050405020304" pitchFamily="18" charset="0"/>
              </a:rPr>
              <a:t>, 1981).</a:t>
            </a:r>
            <a:endParaRPr lang="es-MX"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9. G. Audi, A.H. </a:t>
            </a:r>
            <a:r>
              <a:rPr lang="en-US" b="1" dirty="0" err="1" smtClean="0">
                <a:latin typeface="Times New Roman" panose="02020603050405020304" pitchFamily="18" charset="0"/>
                <a:cs typeface="Times New Roman" panose="02020603050405020304" pitchFamily="18" charset="0"/>
              </a:rPr>
              <a:t>Wapstra</a:t>
            </a:r>
            <a:r>
              <a:rPr lang="en-US" b="1" dirty="0" smtClean="0">
                <a:latin typeface="Times New Roman" panose="02020603050405020304" pitchFamily="18" charset="0"/>
                <a:cs typeface="Times New Roman" panose="02020603050405020304" pitchFamily="18" charset="0"/>
              </a:rPr>
              <a:t> and C. </a:t>
            </a:r>
            <a:r>
              <a:rPr lang="en-US" b="1" dirty="0" err="1" smtClean="0">
                <a:latin typeface="Times New Roman" panose="02020603050405020304" pitchFamily="18" charset="0"/>
                <a:cs typeface="Times New Roman" panose="02020603050405020304" pitchFamily="18" charset="0"/>
              </a:rPr>
              <a:t>Thibault</a:t>
            </a:r>
            <a:r>
              <a:rPr lang="en-US" b="1" dirty="0" smtClean="0">
                <a:latin typeface="Times New Roman" panose="02020603050405020304" pitchFamily="18" charset="0"/>
                <a:cs typeface="Times New Roman" panose="02020603050405020304" pitchFamily="18" charset="0"/>
              </a:rPr>
              <a:t> (2003).</a:t>
            </a:r>
            <a:r>
              <a:rPr lang="en-US" dirty="0" smtClean="0">
                <a:latin typeface="Times New Roman" panose="02020603050405020304" pitchFamily="18" charset="0"/>
                <a:cs typeface="Times New Roman" panose="02020603050405020304" pitchFamily="18" charset="0"/>
              </a:rPr>
              <a:t> </a:t>
            </a:r>
            <a:r>
              <a:rPr lang="es-MX" u="sng" dirty="0" smtClean="0">
                <a:latin typeface="Times New Roman" panose="02020603050405020304" pitchFamily="18" charset="0"/>
                <a:cs typeface="Times New Roman" panose="02020603050405020304" pitchFamily="18" charset="0"/>
                <a:hlinkClick r:id="rId3"/>
              </a:rPr>
              <a:t>http://www.nndc.bnl.gov/masses/mass.mas03</a:t>
            </a:r>
            <a:r>
              <a:rPr lang="es-MX" dirty="0" smtClean="0">
                <a:latin typeface="Times New Roman" panose="02020603050405020304" pitchFamily="18" charset="0"/>
                <a:cs typeface="Times New Roman" panose="02020603050405020304" pitchFamily="18" charset="0"/>
              </a:rPr>
              <a:t>,</a:t>
            </a:r>
          </a:p>
        </p:txBody>
      </p:sp>
      <p:sp>
        <p:nvSpPr>
          <p:cNvPr id="13" name="12 CuadroTexto"/>
          <p:cNvSpPr txBox="1"/>
          <p:nvPr/>
        </p:nvSpPr>
        <p:spPr>
          <a:xfrm>
            <a:off x="395536" y="3717032"/>
            <a:ext cx="7560840" cy="369332"/>
          </a:xfrm>
          <a:prstGeom prst="rect">
            <a:avLst/>
          </a:prstGeom>
          <a:noFill/>
        </p:spPr>
        <p:txBody>
          <a:bodyPr wrap="square" rtlCol="0">
            <a:spAutoFit/>
          </a:bodyPr>
          <a:lstStyle/>
          <a:p>
            <a:pPr algn="just"/>
            <a:r>
              <a:rPr lang="es-MX" dirty="0" smtClean="0">
                <a:latin typeface="Times New Roman" panose="02020603050405020304" pitchFamily="18" charset="0"/>
                <a:cs typeface="Times New Roman" panose="02020603050405020304" pitchFamily="18" charset="0"/>
              </a:rPr>
              <a:t>Para citar una monografía es indispensable contar con el </a:t>
            </a:r>
            <a:r>
              <a:rPr lang="es-MX" b="1" dirty="0" smtClean="0">
                <a:latin typeface="Times New Roman" panose="02020603050405020304" pitchFamily="18" charset="0"/>
                <a:cs typeface="Times New Roman" panose="02020603050405020304" pitchFamily="18" charset="0"/>
              </a:rPr>
              <a:t>título</a:t>
            </a:r>
            <a:r>
              <a:rPr lang="es-MX" dirty="0" smtClean="0">
                <a:latin typeface="Times New Roman" panose="02020603050405020304" pitchFamily="18" charset="0"/>
                <a:cs typeface="Times New Roman" panose="02020603050405020304" pitchFamily="18" charset="0"/>
              </a:rPr>
              <a:t>, en este caso:</a:t>
            </a:r>
          </a:p>
        </p:txBody>
      </p:sp>
      <p:sp>
        <p:nvSpPr>
          <p:cNvPr id="14" name="13 CuadroTexto"/>
          <p:cNvSpPr txBox="1"/>
          <p:nvPr/>
        </p:nvSpPr>
        <p:spPr>
          <a:xfrm>
            <a:off x="2051720" y="4653136"/>
            <a:ext cx="4320480" cy="369332"/>
          </a:xfrm>
          <a:prstGeom prst="rect">
            <a:avLst/>
          </a:prstGeom>
          <a:noFill/>
        </p:spPr>
        <p:txBody>
          <a:bodyPr wrap="square" rtlCol="0">
            <a:spAutoFit/>
          </a:bodyPr>
          <a:lstStyle/>
          <a:p>
            <a:pPr marL="285750" indent="-285750" algn="just">
              <a:buFont typeface="Wingdings" panose="05000000000000000000" pitchFamily="2" charset="2"/>
              <a:buChar char="v"/>
            </a:pPr>
            <a:r>
              <a:rPr lang="pt-BR" dirty="0" smtClean="0">
                <a:latin typeface="Times New Roman" panose="02020603050405020304" pitchFamily="18" charset="0"/>
                <a:cs typeface="Times New Roman" panose="02020603050405020304" pitchFamily="18" charset="0"/>
              </a:rPr>
              <a:t>Revista fitotecnia mexicana v60 n5, A3 </a:t>
            </a:r>
            <a:endParaRPr lang="es-MX" dirty="0" smtClean="0">
              <a:latin typeface="Times New Roman" panose="02020603050405020304" pitchFamily="18" charset="0"/>
              <a:cs typeface="Times New Roman" panose="02020603050405020304" pitchFamily="18" charset="0"/>
            </a:endParaRPr>
          </a:p>
        </p:txBody>
      </p:sp>
      <p:pic>
        <p:nvPicPr>
          <p:cNvPr id="1026" name="Picture 2" descr="http://www.revistafitotecniamexicana.org/images/portadas/34%282%29.jpg"/>
          <p:cNvPicPr>
            <a:picLocks noChangeAspect="1" noChangeArrowheads="1"/>
          </p:cNvPicPr>
          <p:nvPr/>
        </p:nvPicPr>
        <p:blipFill>
          <a:blip r:embed="rId4" cstate="print"/>
          <a:srcRect/>
          <a:stretch>
            <a:fillRect/>
          </a:stretch>
        </p:blipFill>
        <p:spPr bwMode="auto">
          <a:xfrm>
            <a:off x="467543" y="4509120"/>
            <a:ext cx="1429517" cy="1872208"/>
          </a:xfrm>
          <a:prstGeom prst="rect">
            <a:avLst/>
          </a:prstGeom>
          <a:noFill/>
        </p:spPr>
      </p:pic>
    </p:spTree>
    <p:extLst>
      <p:ext uri="{BB962C8B-B14F-4D97-AF65-F5344CB8AC3E}">
        <p14:creationId xmlns:p14="http://schemas.microsoft.com/office/powerpoint/2010/main" val="12220259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7092280" y="188640"/>
            <a:ext cx="1728192"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s-MX" dirty="0" smtClean="0"/>
              <a:t>Ejemplos</a:t>
            </a:r>
            <a:endParaRPr lang="es-MX" dirty="0"/>
          </a:p>
        </p:txBody>
      </p:sp>
      <p:sp>
        <p:nvSpPr>
          <p:cNvPr id="3" name="2 CuadroTexto"/>
          <p:cNvSpPr txBox="1"/>
          <p:nvPr/>
        </p:nvSpPr>
        <p:spPr>
          <a:xfrm>
            <a:off x="467544" y="692696"/>
            <a:ext cx="7992888" cy="646331"/>
          </a:xfrm>
          <a:prstGeom prst="rect">
            <a:avLst/>
          </a:prstGeom>
          <a:noFill/>
        </p:spPr>
        <p:txBody>
          <a:bodyPr wrap="square" rtlCol="0">
            <a:spAutoFit/>
          </a:bodyPr>
          <a:lstStyle/>
          <a:p>
            <a:pPr algn="just"/>
            <a:r>
              <a:rPr lang="es-MX" dirty="0" smtClean="0">
                <a:latin typeface="Times New Roman" panose="02020603050405020304" pitchFamily="18" charset="0"/>
                <a:cs typeface="Times New Roman" panose="02020603050405020304" pitchFamily="18" charset="0"/>
              </a:rPr>
              <a:t>En casos como este es importante determinar con una </a:t>
            </a:r>
            <a:r>
              <a:rPr lang="es-MX" b="1" dirty="0" smtClean="0">
                <a:latin typeface="Times New Roman" panose="02020603050405020304" pitchFamily="18" charset="0"/>
                <a:cs typeface="Times New Roman" panose="02020603050405020304" pitchFamily="18" charset="0"/>
              </a:rPr>
              <a:t>coma</a:t>
            </a:r>
            <a:r>
              <a:rPr lang="es-MX" dirty="0" smtClean="0">
                <a:latin typeface="Times New Roman" panose="02020603050405020304" pitchFamily="18" charset="0"/>
                <a:cs typeface="Times New Roman" panose="02020603050405020304" pitchFamily="18" charset="0"/>
              </a:rPr>
              <a:t> la inicial del apellido, separando las iniciales del nombre:</a:t>
            </a:r>
          </a:p>
        </p:txBody>
      </p:sp>
      <p:pic>
        <p:nvPicPr>
          <p:cNvPr id="4" name="Picture 2" descr="http://www.revistafitotecniamexicana.org/images/portadas/34%282%29.jpg"/>
          <p:cNvPicPr>
            <a:picLocks noChangeAspect="1" noChangeArrowheads="1"/>
          </p:cNvPicPr>
          <p:nvPr/>
        </p:nvPicPr>
        <p:blipFill>
          <a:blip r:embed="rId2" cstate="print"/>
          <a:srcRect/>
          <a:stretch>
            <a:fillRect/>
          </a:stretch>
        </p:blipFill>
        <p:spPr bwMode="auto">
          <a:xfrm>
            <a:off x="611560" y="1556792"/>
            <a:ext cx="1656184" cy="2520280"/>
          </a:xfrm>
          <a:prstGeom prst="rect">
            <a:avLst/>
          </a:prstGeom>
          <a:noFill/>
        </p:spPr>
      </p:pic>
      <p:sp>
        <p:nvSpPr>
          <p:cNvPr id="5" name="4 Rectángulo"/>
          <p:cNvSpPr/>
          <p:nvPr/>
        </p:nvSpPr>
        <p:spPr>
          <a:xfrm>
            <a:off x="2411760" y="1484784"/>
            <a:ext cx="4572000" cy="369332"/>
          </a:xfrm>
          <a:prstGeom prst="rect">
            <a:avLst/>
          </a:prstGeom>
        </p:spPr>
        <p:txBody>
          <a:bodyPr>
            <a:spAutoFit/>
          </a:bodyPr>
          <a:lstStyle/>
          <a:p>
            <a:pPr marL="285750" indent="-285750" algn="just">
              <a:buFont typeface="Wingdings" panose="05000000000000000000" pitchFamily="2" charset="2"/>
              <a:buChar char="v"/>
            </a:pPr>
            <a:r>
              <a:rPr lang="pt-BR" dirty="0" smtClean="0">
                <a:latin typeface="Times New Roman" panose="02020603050405020304" pitchFamily="18" charset="0"/>
                <a:cs typeface="Times New Roman" panose="02020603050405020304" pitchFamily="18" charset="0"/>
              </a:rPr>
              <a:t>Revista fitotecnia mexicana v37 n3,  A12 </a:t>
            </a:r>
          </a:p>
        </p:txBody>
      </p:sp>
      <p:sp>
        <p:nvSpPr>
          <p:cNvPr id="6" name="5 Rectángulo"/>
          <p:cNvSpPr/>
          <p:nvPr/>
        </p:nvSpPr>
        <p:spPr>
          <a:xfrm>
            <a:off x="251520" y="4869160"/>
            <a:ext cx="8604448" cy="677108"/>
          </a:xfrm>
          <a:prstGeom prst="rect">
            <a:avLst/>
          </a:prstGeom>
        </p:spPr>
        <p:txBody>
          <a:bodyPr wrap="square">
            <a:spAutoFit/>
          </a:bodyPr>
          <a:lstStyle/>
          <a:p>
            <a:pPr algn="just"/>
            <a:endParaRPr lang="es-MX" b="1" dirty="0" smtClean="0">
              <a:latin typeface="Times New Roman" panose="02020603050405020304" pitchFamily="18" charset="0"/>
              <a:cs typeface="Times New Roman" panose="02020603050405020304" pitchFamily="18" charset="0"/>
            </a:endParaRPr>
          </a:p>
          <a:p>
            <a:pPr algn="just"/>
            <a:endParaRPr lang="es-MX" sz="2000" dirty="0">
              <a:latin typeface="Times New Roman" panose="02020603050405020304" pitchFamily="18" charset="0"/>
              <a:cs typeface="Times New Roman" panose="02020603050405020304" pitchFamily="18" charset="0"/>
            </a:endParaRPr>
          </a:p>
        </p:txBody>
      </p:sp>
      <p:sp>
        <p:nvSpPr>
          <p:cNvPr id="7" name="6 CuadroTexto"/>
          <p:cNvSpPr txBox="1"/>
          <p:nvPr/>
        </p:nvSpPr>
        <p:spPr>
          <a:xfrm>
            <a:off x="2267744" y="2924944"/>
            <a:ext cx="6876256" cy="1754326"/>
          </a:xfrm>
          <a:prstGeom prst="rect">
            <a:avLst/>
          </a:prstGeom>
          <a:noFill/>
        </p:spPr>
        <p:txBody>
          <a:bodyPr wrap="square" rtlCol="0">
            <a:spAutoFit/>
          </a:bodyPr>
          <a:lstStyle/>
          <a:p>
            <a:r>
              <a:rPr lang="es-MX" b="1" dirty="0" smtClean="0">
                <a:latin typeface="Times New Roman" panose="02020603050405020304" pitchFamily="18" charset="0"/>
                <a:cs typeface="Times New Roman" panose="02020603050405020304" pitchFamily="18" charset="0"/>
              </a:rPr>
              <a:t>[</a:t>
            </a:r>
            <a:r>
              <a:rPr lang="es-MX" b="1" dirty="0" err="1" smtClean="0">
                <a:latin typeface="Times New Roman" panose="02020603050405020304" pitchFamily="18" charset="0"/>
                <a:cs typeface="Times New Roman" panose="02020603050405020304" pitchFamily="18" charset="0"/>
              </a:rPr>
              <a:t>ocitat</a:t>
            </a:r>
            <a:r>
              <a:rPr lang="es-MX" b="1" dirty="0" smtClean="0">
                <a:latin typeface="Times New Roman" panose="02020603050405020304" pitchFamily="18" charset="0"/>
                <a:cs typeface="Times New Roman" panose="02020603050405020304" pitchFamily="18" charset="0"/>
              </a:rPr>
              <a:t>][</a:t>
            </a:r>
            <a:r>
              <a:rPr lang="es-MX" b="1" dirty="0" err="1" smtClean="0">
                <a:latin typeface="Times New Roman" panose="02020603050405020304" pitchFamily="18" charset="0"/>
                <a:cs typeface="Times New Roman" panose="02020603050405020304" pitchFamily="18" charset="0"/>
              </a:rPr>
              <a:t>omonog</a:t>
            </a:r>
            <a:r>
              <a:rPr lang="es-MX" b="1" dirty="0" smtClean="0">
                <a:latin typeface="Times New Roman" panose="02020603050405020304" pitchFamily="18" charset="0"/>
                <a:cs typeface="Times New Roman" panose="02020603050405020304" pitchFamily="18" charset="0"/>
              </a:rPr>
              <a:t>][</a:t>
            </a:r>
            <a:r>
              <a:rPr lang="es-MX" b="1" dirty="0" err="1" smtClean="0">
                <a:latin typeface="Times New Roman" panose="02020603050405020304" pitchFamily="18" charset="0"/>
                <a:cs typeface="Times New Roman" panose="02020603050405020304" pitchFamily="18" charset="0"/>
              </a:rPr>
              <a:t>oauthor</a:t>
            </a:r>
            <a:r>
              <a:rPr lang="es-MX" b="1" dirty="0" smtClean="0">
                <a:latin typeface="Times New Roman" panose="02020603050405020304" pitchFamily="18" charset="0"/>
                <a:cs typeface="Times New Roman" panose="02020603050405020304" pitchFamily="18" charset="0"/>
              </a:rPr>
              <a:t> role="</a:t>
            </a:r>
            <a:r>
              <a:rPr lang="es-MX" b="1" dirty="0" err="1" smtClean="0">
                <a:latin typeface="Times New Roman" panose="02020603050405020304" pitchFamily="18" charset="0"/>
                <a:cs typeface="Times New Roman" panose="02020603050405020304" pitchFamily="18" charset="0"/>
              </a:rPr>
              <a:t>nd</a:t>
            </a:r>
            <a:r>
              <a:rPr lang="es-MX" b="1" dirty="0" smtClean="0">
                <a:latin typeface="Times New Roman" panose="02020603050405020304" pitchFamily="18" charset="0"/>
                <a:cs typeface="Times New Roman" panose="02020603050405020304" pitchFamily="18" charset="0"/>
              </a:rPr>
              <a:t>"]</a:t>
            </a:r>
            <a:r>
              <a:rPr lang="es-MX" b="1" dirty="0" smtClean="0">
                <a:ln>
                  <a:solidFill>
                    <a:srgbClr val="CC9900"/>
                  </a:solidFill>
                </a:ln>
                <a:latin typeface="Times New Roman" panose="02020603050405020304" pitchFamily="18" charset="0"/>
                <a:cs typeface="Times New Roman" panose="02020603050405020304" pitchFamily="18" charset="0"/>
              </a:rPr>
              <a:t>Cid de la T. K. S.</a:t>
            </a:r>
            <a:r>
              <a:rPr lang="es-MX" b="1" dirty="0" smtClean="0">
                <a:latin typeface="Times New Roman" panose="02020603050405020304" pitchFamily="18" charset="0"/>
                <a:cs typeface="Times New Roman" panose="02020603050405020304" pitchFamily="18" charset="0"/>
              </a:rPr>
              <a:t>[/</a:t>
            </a:r>
            <a:r>
              <a:rPr lang="es-MX" b="1" dirty="0" err="1" smtClean="0">
                <a:latin typeface="Times New Roman" panose="02020603050405020304" pitchFamily="18" charset="0"/>
                <a:cs typeface="Times New Roman" panose="02020603050405020304" pitchFamily="18" charset="0"/>
              </a:rPr>
              <a:t>oauthor</a:t>
            </a:r>
            <a:r>
              <a:rPr lang="es-MX" b="1" dirty="0" smtClean="0">
                <a:latin typeface="Times New Roman" panose="02020603050405020304" pitchFamily="18" charset="0"/>
                <a:cs typeface="Times New Roman" panose="02020603050405020304" pitchFamily="18" charset="0"/>
              </a:rPr>
              <a:t>] ([date </a:t>
            </a:r>
            <a:r>
              <a:rPr lang="es-MX" b="1" dirty="0" err="1" smtClean="0">
                <a:latin typeface="Times New Roman" panose="02020603050405020304" pitchFamily="18" charset="0"/>
                <a:cs typeface="Times New Roman" panose="02020603050405020304" pitchFamily="18" charset="0"/>
              </a:rPr>
              <a:t>dateiso</a:t>
            </a:r>
            <a:r>
              <a:rPr lang="es-MX" b="1" dirty="0" smtClean="0">
                <a:latin typeface="Times New Roman" panose="02020603050405020304" pitchFamily="18" charset="0"/>
                <a:cs typeface="Times New Roman" panose="02020603050405020304" pitchFamily="18" charset="0"/>
              </a:rPr>
              <a:t>="20080000"]2008[/date]) [</a:t>
            </a:r>
            <a:r>
              <a:rPr lang="es-MX" b="1" dirty="0" err="1" smtClean="0">
                <a:latin typeface="Times New Roman" panose="02020603050405020304" pitchFamily="18" charset="0"/>
                <a:cs typeface="Times New Roman" panose="02020603050405020304" pitchFamily="18" charset="0"/>
              </a:rPr>
              <a:t>title</a:t>
            </a:r>
            <a:r>
              <a:rPr lang="es-MX" b="1" dirty="0" smtClean="0">
                <a:latin typeface="Times New Roman" panose="02020603050405020304" pitchFamily="18" charset="0"/>
                <a:cs typeface="Times New Roman" panose="02020603050405020304" pitchFamily="18" charset="0"/>
              </a:rPr>
              <a:t> </a:t>
            </a:r>
            <a:r>
              <a:rPr lang="es-MX" b="1" dirty="0" err="1" smtClean="0">
                <a:latin typeface="Times New Roman" panose="02020603050405020304" pitchFamily="18" charset="0"/>
                <a:cs typeface="Times New Roman" panose="02020603050405020304" pitchFamily="18" charset="0"/>
              </a:rPr>
              <a:t>language</a:t>
            </a:r>
            <a:r>
              <a:rPr lang="es-MX" b="1" dirty="0" smtClean="0">
                <a:latin typeface="Times New Roman" panose="02020603050405020304" pitchFamily="18" charset="0"/>
                <a:cs typeface="Times New Roman" panose="02020603050405020304" pitchFamily="18" charset="0"/>
              </a:rPr>
              <a:t>="es"]Propagación Sexual de </a:t>
            </a:r>
            <a:r>
              <a:rPr lang="es-MX" b="1" dirty="0" err="1" smtClean="0">
                <a:latin typeface="Times New Roman" panose="02020603050405020304" pitchFamily="18" charset="0"/>
                <a:cs typeface="Times New Roman" panose="02020603050405020304" pitchFamily="18" charset="0"/>
              </a:rPr>
              <a:t>Cuachalalate</a:t>
            </a:r>
            <a:r>
              <a:rPr lang="es-MX" b="1" dirty="0" smtClean="0">
                <a:latin typeface="Times New Roman" panose="02020603050405020304" pitchFamily="18" charset="0"/>
                <a:cs typeface="Times New Roman" panose="02020603050405020304" pitchFamily="18" charset="0"/>
              </a:rPr>
              <a:t> (</a:t>
            </a:r>
            <a:r>
              <a:rPr lang="es-MX" b="1" dirty="0" err="1" smtClean="0">
                <a:latin typeface="Times New Roman" panose="02020603050405020304" pitchFamily="18" charset="0"/>
                <a:cs typeface="Times New Roman" panose="02020603050405020304" pitchFamily="18" charset="0"/>
              </a:rPr>
              <a:t>Amphipterygium</a:t>
            </a:r>
            <a:r>
              <a:rPr lang="es-MX" b="1" dirty="0" smtClean="0">
                <a:latin typeface="Times New Roman" panose="02020603050405020304" pitchFamily="18" charset="0"/>
                <a:cs typeface="Times New Roman" panose="02020603050405020304" pitchFamily="18" charset="0"/>
              </a:rPr>
              <a:t> </a:t>
            </a:r>
            <a:r>
              <a:rPr lang="es-MX" b="1" dirty="0" err="1" smtClean="0">
                <a:latin typeface="Times New Roman" panose="02020603050405020304" pitchFamily="18" charset="0"/>
                <a:cs typeface="Times New Roman" panose="02020603050405020304" pitchFamily="18" charset="0"/>
              </a:rPr>
              <a:t>adstringens</a:t>
            </a:r>
            <a:r>
              <a:rPr lang="es-MX" b="1" dirty="0" smtClean="0">
                <a:latin typeface="Times New Roman" panose="02020603050405020304" pitchFamily="18" charset="0"/>
                <a:cs typeface="Times New Roman" panose="02020603050405020304" pitchFamily="18" charset="0"/>
              </a:rPr>
              <a:t>), Especie de Uso Medicinal[/</a:t>
            </a:r>
            <a:r>
              <a:rPr lang="es-MX" b="1" dirty="0" err="1" smtClean="0">
                <a:latin typeface="Times New Roman" panose="02020603050405020304" pitchFamily="18" charset="0"/>
                <a:cs typeface="Times New Roman" panose="02020603050405020304" pitchFamily="18" charset="0"/>
              </a:rPr>
              <a:t>title</a:t>
            </a:r>
            <a:r>
              <a:rPr lang="es-MX" b="1" dirty="0" smtClean="0">
                <a:latin typeface="Times New Roman" panose="02020603050405020304" pitchFamily="18" charset="0"/>
                <a:cs typeface="Times New Roman" panose="02020603050405020304" pitchFamily="18" charset="0"/>
              </a:rPr>
              <a:t>]. Ed. Universidad Nacional Autónoma de México. México. [</a:t>
            </a:r>
            <a:r>
              <a:rPr lang="es-MX" b="1" dirty="0" err="1" smtClean="0">
                <a:latin typeface="Times New Roman" panose="02020603050405020304" pitchFamily="18" charset="0"/>
                <a:cs typeface="Times New Roman" panose="02020603050405020304" pitchFamily="18" charset="0"/>
              </a:rPr>
              <a:t>pages</a:t>
            </a:r>
            <a:r>
              <a:rPr lang="es-MX" b="1" dirty="0" smtClean="0">
                <a:latin typeface="Times New Roman" panose="02020603050405020304" pitchFamily="18" charset="0"/>
                <a:cs typeface="Times New Roman" panose="02020603050405020304" pitchFamily="18" charset="0"/>
              </a:rPr>
              <a:t>]75[/</a:t>
            </a:r>
            <a:r>
              <a:rPr lang="es-MX" b="1" dirty="0" err="1" smtClean="0">
                <a:latin typeface="Times New Roman" panose="02020603050405020304" pitchFamily="18" charset="0"/>
                <a:cs typeface="Times New Roman" panose="02020603050405020304" pitchFamily="18" charset="0"/>
              </a:rPr>
              <a:t>pages</a:t>
            </a:r>
            <a:r>
              <a:rPr lang="es-MX" b="1" dirty="0" smtClean="0">
                <a:latin typeface="Times New Roman" panose="02020603050405020304" pitchFamily="18" charset="0"/>
                <a:cs typeface="Times New Roman" panose="02020603050405020304" pitchFamily="18" charset="0"/>
              </a:rPr>
              <a:t>] p.[/</a:t>
            </a:r>
            <a:r>
              <a:rPr lang="es-MX" b="1" dirty="0" err="1" smtClean="0">
                <a:latin typeface="Times New Roman" panose="02020603050405020304" pitchFamily="18" charset="0"/>
                <a:cs typeface="Times New Roman" panose="02020603050405020304" pitchFamily="18" charset="0"/>
              </a:rPr>
              <a:t>omonog</a:t>
            </a:r>
            <a:r>
              <a:rPr lang="es-MX" b="1" dirty="0" smtClean="0">
                <a:latin typeface="Times New Roman" panose="02020603050405020304" pitchFamily="18" charset="0"/>
                <a:cs typeface="Times New Roman" panose="02020603050405020304" pitchFamily="18" charset="0"/>
              </a:rPr>
              <a:t>][/</a:t>
            </a:r>
            <a:r>
              <a:rPr lang="es-MX" b="1" dirty="0" err="1" smtClean="0">
                <a:latin typeface="Times New Roman" panose="02020603050405020304" pitchFamily="18" charset="0"/>
                <a:cs typeface="Times New Roman" panose="02020603050405020304" pitchFamily="18" charset="0"/>
              </a:rPr>
              <a:t>ocitat</a:t>
            </a:r>
            <a:r>
              <a:rPr lang="es-MX" b="1" dirty="0" smtClean="0">
                <a:latin typeface="Times New Roman" panose="02020603050405020304" pitchFamily="18" charset="0"/>
                <a:cs typeface="Times New Roman" panose="02020603050405020304" pitchFamily="18" charset="0"/>
              </a:rPr>
              <a:t>]</a:t>
            </a:r>
          </a:p>
        </p:txBody>
      </p:sp>
      <p:sp>
        <p:nvSpPr>
          <p:cNvPr id="9" name="8 CuadroTexto"/>
          <p:cNvSpPr txBox="1"/>
          <p:nvPr/>
        </p:nvSpPr>
        <p:spPr>
          <a:xfrm>
            <a:off x="827584" y="5086925"/>
            <a:ext cx="7992888" cy="646331"/>
          </a:xfrm>
          <a:prstGeom prst="rect">
            <a:avLst/>
          </a:prstGeom>
          <a:noFill/>
        </p:spPr>
        <p:txBody>
          <a:bodyPr wrap="square" rtlCol="0">
            <a:spAutoFit/>
          </a:bodyPr>
          <a:lstStyle/>
          <a:p>
            <a:pPr algn="just"/>
            <a:r>
              <a:rPr lang="es-MX" dirty="0" smtClean="0">
                <a:ln>
                  <a:solidFill>
                    <a:srgbClr val="CC9900"/>
                  </a:solidFill>
                </a:ln>
                <a:latin typeface="Times New Roman" panose="02020603050405020304" pitchFamily="18" charset="0"/>
                <a:cs typeface="Times New Roman" panose="02020603050405020304" pitchFamily="18" charset="0"/>
              </a:rPr>
              <a:t>Cid-de la Torre, K.S.</a:t>
            </a:r>
            <a:r>
              <a:rPr lang="es-MX" dirty="0" smtClean="0">
                <a:latin typeface="Times New Roman" panose="02020603050405020304" pitchFamily="18" charset="0"/>
                <a:cs typeface="Times New Roman" panose="02020603050405020304" pitchFamily="18" charset="0"/>
              </a:rPr>
              <a:t> (2008) </a:t>
            </a:r>
            <a:r>
              <a:rPr lang="es-MX" b="1" i="1" dirty="0" smtClean="0">
                <a:latin typeface="Times New Roman" panose="02020603050405020304" pitchFamily="18" charset="0"/>
                <a:cs typeface="Times New Roman" panose="02020603050405020304" pitchFamily="18" charset="0"/>
              </a:rPr>
              <a:t>Propagación sexual de </a:t>
            </a:r>
            <a:r>
              <a:rPr lang="es-MX" b="1" i="1" dirty="0" err="1" smtClean="0">
                <a:latin typeface="Times New Roman" panose="02020603050405020304" pitchFamily="18" charset="0"/>
                <a:cs typeface="Times New Roman" panose="02020603050405020304" pitchFamily="18" charset="0"/>
              </a:rPr>
              <a:t>Cuachalalate</a:t>
            </a:r>
            <a:r>
              <a:rPr lang="es-MX" dirty="0" smtClean="0">
                <a:latin typeface="Times New Roman" panose="02020603050405020304" pitchFamily="18" charset="0"/>
                <a:cs typeface="Times New Roman" panose="02020603050405020304" pitchFamily="18" charset="0"/>
              </a:rPr>
              <a:t> (</a:t>
            </a:r>
            <a:r>
              <a:rPr lang="es-MX" b="1" i="1" dirty="0" err="1" smtClean="0">
                <a:latin typeface="Times New Roman" panose="02020603050405020304" pitchFamily="18" charset="0"/>
                <a:cs typeface="Times New Roman" panose="02020603050405020304" pitchFamily="18" charset="0"/>
              </a:rPr>
              <a:t>Amphipterygium</a:t>
            </a:r>
            <a:r>
              <a:rPr lang="es-MX" b="1" i="1" dirty="0" smtClean="0">
                <a:latin typeface="Times New Roman" panose="02020603050405020304" pitchFamily="18" charset="0"/>
                <a:cs typeface="Times New Roman" panose="02020603050405020304" pitchFamily="18" charset="0"/>
              </a:rPr>
              <a:t> </a:t>
            </a:r>
            <a:r>
              <a:rPr lang="es-MX" b="1" i="1" dirty="0" err="1" smtClean="0">
                <a:latin typeface="Times New Roman" panose="02020603050405020304" pitchFamily="18" charset="0"/>
                <a:cs typeface="Times New Roman" panose="02020603050405020304" pitchFamily="18" charset="0"/>
              </a:rPr>
              <a:t>adstringens</a:t>
            </a:r>
            <a:r>
              <a:rPr lang="es-MX" dirty="0" smtClean="0">
                <a:latin typeface="Times New Roman" panose="02020603050405020304" pitchFamily="18" charset="0"/>
                <a:cs typeface="Times New Roman" panose="02020603050405020304" pitchFamily="18" charset="0"/>
              </a:rPr>
              <a:t>), </a:t>
            </a:r>
            <a:r>
              <a:rPr lang="es-MX" b="1" i="1" dirty="0" smtClean="0">
                <a:latin typeface="Times New Roman" panose="02020603050405020304" pitchFamily="18" charset="0"/>
                <a:cs typeface="Times New Roman" panose="02020603050405020304" pitchFamily="18" charset="0"/>
              </a:rPr>
              <a:t>especie de uso medicinal</a:t>
            </a:r>
            <a:r>
              <a:rPr lang="es-MX" dirty="0" smtClean="0">
                <a:latin typeface="Times New Roman" panose="02020603050405020304" pitchFamily="18" charset="0"/>
                <a:cs typeface="Times New Roman" panose="02020603050405020304" pitchFamily="18" charset="0"/>
              </a:rPr>
              <a:t>. Tesis de  Licenciatura </a:t>
            </a:r>
          </a:p>
        </p:txBody>
      </p:sp>
    </p:spTree>
    <p:extLst>
      <p:ext uri="{BB962C8B-B14F-4D97-AF65-F5344CB8AC3E}">
        <p14:creationId xmlns:p14="http://schemas.microsoft.com/office/powerpoint/2010/main" val="12220259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7092280" y="188640"/>
            <a:ext cx="1728192"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s-MX" dirty="0" smtClean="0"/>
              <a:t>Ejemplos</a:t>
            </a:r>
            <a:endParaRPr lang="es-MX" dirty="0"/>
          </a:p>
        </p:txBody>
      </p:sp>
      <p:pic>
        <p:nvPicPr>
          <p:cNvPr id="9" name="Picture 2" descr="C:\Users\SCIELO\Pictures\cover_issue_3731_es_E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332656"/>
            <a:ext cx="1224136" cy="1705044"/>
          </a:xfrm>
          <a:prstGeom prst="rect">
            <a:avLst/>
          </a:prstGeom>
          <a:noFill/>
          <a:extLst>
            <a:ext uri="{909E8E84-426E-40DD-AFC4-6F175D3DCCD1}">
              <a14:hiddenFill xmlns:a14="http://schemas.microsoft.com/office/drawing/2010/main">
                <a:solidFill>
                  <a:srgbClr val="FFFFFF"/>
                </a:solidFill>
              </a14:hiddenFill>
            </a:ext>
          </a:extLst>
        </p:spPr>
      </p:pic>
      <p:sp>
        <p:nvSpPr>
          <p:cNvPr id="10" name="9 Rectángulo"/>
          <p:cNvSpPr/>
          <p:nvPr/>
        </p:nvSpPr>
        <p:spPr>
          <a:xfrm>
            <a:off x="1907704" y="764704"/>
            <a:ext cx="4198585" cy="369332"/>
          </a:xfrm>
          <a:prstGeom prst="rect">
            <a:avLst/>
          </a:prstGeom>
        </p:spPr>
        <p:txBody>
          <a:bodyPr wrap="none">
            <a:spAutoFit/>
          </a:bodyPr>
          <a:lstStyle/>
          <a:p>
            <a:pPr marL="285750" indent="-285750" algn="just">
              <a:buFont typeface="Wingdings" panose="05000000000000000000" pitchFamily="2" charset="2"/>
              <a:buChar char="v"/>
            </a:pPr>
            <a:r>
              <a:rPr lang="es-MX" dirty="0" smtClean="0">
                <a:latin typeface="Times New Roman" panose="02020603050405020304" pitchFamily="18" charset="0"/>
                <a:cs typeface="Times New Roman" panose="02020603050405020304" pitchFamily="18" charset="0"/>
              </a:rPr>
              <a:t>Revista mexicana de sociología v77 n2</a:t>
            </a:r>
          </a:p>
        </p:txBody>
      </p:sp>
      <p:sp>
        <p:nvSpPr>
          <p:cNvPr id="11" name="10 Rectángulo"/>
          <p:cNvSpPr/>
          <p:nvPr/>
        </p:nvSpPr>
        <p:spPr>
          <a:xfrm>
            <a:off x="755576" y="3043972"/>
            <a:ext cx="8244408" cy="923330"/>
          </a:xfrm>
          <a:prstGeom prst="rect">
            <a:avLst/>
          </a:prstGeom>
        </p:spPr>
        <p:txBody>
          <a:bodyPr wrap="square">
            <a:spAutoFit/>
          </a:bodyPr>
          <a:lstStyle/>
          <a:p>
            <a:pPr algn="just"/>
            <a:r>
              <a:rPr lang="es-MX" b="1" dirty="0" smtClean="0">
                <a:latin typeface="Times New Roman" panose="02020603050405020304" pitchFamily="18" charset="0"/>
                <a:cs typeface="Times New Roman" panose="02020603050405020304" pitchFamily="18" charset="0"/>
              </a:rPr>
              <a:t>Álvarez-</a:t>
            </a:r>
            <a:r>
              <a:rPr lang="es-MX" b="1" dirty="0" err="1" smtClean="0">
                <a:latin typeface="Times New Roman" panose="02020603050405020304" pitchFamily="18" charset="0"/>
                <a:cs typeface="Times New Roman" panose="02020603050405020304" pitchFamily="18" charset="0"/>
              </a:rPr>
              <a:t>Buylla</a:t>
            </a:r>
            <a:r>
              <a:rPr lang="es-MX" b="1" dirty="0" smtClean="0">
                <a:latin typeface="Times New Roman" panose="02020603050405020304" pitchFamily="18" charset="0"/>
                <a:cs typeface="Times New Roman" panose="02020603050405020304" pitchFamily="18" charset="0"/>
              </a:rPr>
              <a:t>, Elena, Rafael Rivera, Sol Ortiz, Diana </a:t>
            </a:r>
            <a:r>
              <a:rPr lang="es-MX" b="1" dirty="0" err="1" smtClean="0">
                <a:latin typeface="Times New Roman" panose="02020603050405020304" pitchFamily="18" charset="0"/>
                <a:cs typeface="Times New Roman" panose="02020603050405020304" pitchFamily="18" charset="0"/>
              </a:rPr>
              <a:t>Saavedro</a:t>
            </a:r>
            <a:r>
              <a:rPr lang="es-MX" b="1" dirty="0" smtClean="0">
                <a:latin typeface="Times New Roman" panose="02020603050405020304" pitchFamily="18" charset="0"/>
                <a:cs typeface="Times New Roman" panose="02020603050405020304" pitchFamily="18" charset="0"/>
              </a:rPr>
              <a:t>, Arturo Pérez, </a:t>
            </a:r>
            <a:r>
              <a:rPr lang="es-MX" b="1" dirty="0" err="1" smtClean="0">
                <a:latin typeface="Times New Roman" panose="02020603050405020304" pitchFamily="18" charset="0"/>
                <a:cs typeface="Times New Roman" panose="02020603050405020304" pitchFamily="18" charset="0"/>
              </a:rPr>
              <a:t>Barbara</a:t>
            </a:r>
            <a:r>
              <a:rPr lang="es-MX" b="1" dirty="0" smtClean="0">
                <a:latin typeface="Times New Roman" panose="02020603050405020304" pitchFamily="18" charset="0"/>
                <a:cs typeface="Times New Roman" panose="02020603050405020304" pitchFamily="18" charset="0"/>
              </a:rPr>
              <a:t> </a:t>
            </a:r>
            <a:r>
              <a:rPr lang="es-MX" b="1" dirty="0" err="1" smtClean="0">
                <a:latin typeface="Times New Roman" panose="02020603050405020304" pitchFamily="18" charset="0"/>
                <a:cs typeface="Times New Roman" panose="02020603050405020304" pitchFamily="18" charset="0"/>
              </a:rPr>
              <a:t>Ambrose</a:t>
            </a:r>
            <a:r>
              <a:rPr lang="es-MX" b="1" dirty="0" smtClean="0">
                <a:latin typeface="Times New Roman" panose="02020603050405020304" pitchFamily="18" charset="0"/>
                <a:cs typeface="Times New Roman" panose="02020603050405020304" pitchFamily="18" charset="0"/>
              </a:rPr>
              <a:t>, </a:t>
            </a:r>
            <a:r>
              <a:rPr lang="es-MX" b="1" dirty="0" err="1" smtClean="0">
                <a:latin typeface="Times New Roman" panose="02020603050405020304" pitchFamily="18" charset="0"/>
                <a:cs typeface="Times New Roman" panose="02020603050405020304" pitchFamily="18" charset="0"/>
              </a:rPr>
              <a:t>Elleli</a:t>
            </a:r>
            <a:r>
              <a:rPr lang="es-MX" b="1" dirty="0" smtClean="0">
                <a:latin typeface="Times New Roman" panose="02020603050405020304" pitchFamily="18" charset="0"/>
                <a:cs typeface="Times New Roman" panose="02020603050405020304" pitchFamily="18" charset="0"/>
              </a:rPr>
              <a:t> Huerta, Jorge </a:t>
            </a:r>
            <a:r>
              <a:rPr lang="es-MX" b="1" dirty="0" err="1" smtClean="0">
                <a:latin typeface="Times New Roman" panose="02020603050405020304" pitchFamily="18" charset="0"/>
                <a:cs typeface="Times New Roman" panose="02020603050405020304" pitchFamily="18" charset="0"/>
              </a:rPr>
              <a:t>Soberón</a:t>
            </a:r>
            <a:r>
              <a:rPr lang="es-MX" b="1" dirty="0" smtClean="0">
                <a:latin typeface="Times New Roman" panose="02020603050405020304" pitchFamily="18" charset="0"/>
                <a:cs typeface="Times New Roman" panose="02020603050405020304" pitchFamily="18" charset="0"/>
              </a:rPr>
              <a:t> y Exequiel Ezcurra (2002). "</a:t>
            </a:r>
            <a:r>
              <a:rPr lang="es-MX" b="1" dirty="0" err="1" smtClean="0">
                <a:latin typeface="Times New Roman" panose="02020603050405020304" pitchFamily="18" charset="0"/>
                <a:cs typeface="Times New Roman" panose="02020603050405020304" pitchFamily="18" charset="0"/>
              </a:rPr>
              <a:t>Transgenes</a:t>
            </a:r>
            <a:r>
              <a:rPr lang="es-MX" b="1" dirty="0" smtClean="0">
                <a:latin typeface="Times New Roman" panose="02020603050405020304" pitchFamily="18" charset="0"/>
                <a:cs typeface="Times New Roman" panose="02020603050405020304" pitchFamily="18" charset="0"/>
              </a:rPr>
              <a:t> </a:t>
            </a:r>
            <a:r>
              <a:rPr lang="es-MX" b="1" dirty="0" err="1" smtClean="0">
                <a:latin typeface="Times New Roman" panose="02020603050405020304" pitchFamily="18" charset="0"/>
                <a:cs typeface="Times New Roman" panose="02020603050405020304" pitchFamily="18" charset="0"/>
              </a:rPr>
              <a:t>found</a:t>
            </a:r>
            <a:r>
              <a:rPr lang="es-MX" b="1" dirty="0" smtClean="0">
                <a:latin typeface="Times New Roman" panose="02020603050405020304" pitchFamily="18" charset="0"/>
                <a:cs typeface="Times New Roman" panose="02020603050405020304" pitchFamily="18" charset="0"/>
              </a:rPr>
              <a:t> in </a:t>
            </a:r>
            <a:r>
              <a:rPr lang="es-MX" b="1" dirty="0" err="1" smtClean="0">
                <a:latin typeface="Times New Roman" panose="02020603050405020304" pitchFamily="18" charset="0"/>
                <a:cs typeface="Times New Roman" panose="02020603050405020304" pitchFamily="18" charset="0"/>
              </a:rPr>
              <a:t>Mexican</a:t>
            </a:r>
            <a:r>
              <a:rPr lang="es-MX" b="1" dirty="0" smtClean="0">
                <a:latin typeface="Times New Roman" panose="02020603050405020304" pitchFamily="18" charset="0"/>
                <a:cs typeface="Times New Roman" panose="02020603050405020304" pitchFamily="18" charset="0"/>
              </a:rPr>
              <a:t> </a:t>
            </a:r>
            <a:r>
              <a:rPr lang="es-MX" b="1" dirty="0" err="1" smtClean="0">
                <a:latin typeface="Times New Roman" panose="02020603050405020304" pitchFamily="18" charset="0"/>
                <a:cs typeface="Times New Roman" panose="02020603050405020304" pitchFamily="18" charset="0"/>
              </a:rPr>
              <a:t>maize</a:t>
            </a:r>
            <a:r>
              <a:rPr lang="es-MX" b="1" dirty="0" smtClean="0">
                <a:latin typeface="Times New Roman" panose="02020603050405020304" pitchFamily="18" charset="0"/>
                <a:cs typeface="Times New Roman" panose="02020603050405020304" pitchFamily="18" charset="0"/>
              </a:rPr>
              <a:t> </a:t>
            </a:r>
            <a:r>
              <a:rPr lang="es-MX" b="1" dirty="0" err="1" smtClean="0">
                <a:latin typeface="Times New Roman" panose="02020603050405020304" pitchFamily="18" charset="0"/>
                <a:cs typeface="Times New Roman" panose="02020603050405020304" pitchFamily="18" charset="0"/>
              </a:rPr>
              <a:t>landraces</a:t>
            </a:r>
            <a:r>
              <a:rPr lang="es-MX" b="1" dirty="0" smtClean="0">
                <a:latin typeface="Times New Roman" panose="02020603050405020304" pitchFamily="18" charset="0"/>
                <a:cs typeface="Times New Roman" panose="02020603050405020304" pitchFamily="18" charset="0"/>
              </a:rPr>
              <a:t>". Manuscrito enviado a </a:t>
            </a:r>
            <a:r>
              <a:rPr lang="es-MX" b="1" i="1" dirty="0" err="1" smtClean="0">
                <a:ln>
                  <a:solidFill>
                    <a:srgbClr val="CC9900"/>
                  </a:solidFill>
                </a:ln>
                <a:latin typeface="Times New Roman" panose="02020603050405020304" pitchFamily="18" charset="0"/>
                <a:cs typeface="Times New Roman" panose="02020603050405020304" pitchFamily="18" charset="0"/>
              </a:rPr>
              <a:t>Nature</a:t>
            </a:r>
            <a:r>
              <a:rPr lang="es-MX" b="1" dirty="0" smtClean="0">
                <a:latin typeface="Times New Roman" panose="02020603050405020304" pitchFamily="18" charset="0"/>
                <a:cs typeface="Times New Roman" panose="02020603050405020304" pitchFamily="18" charset="0"/>
              </a:rPr>
              <a:t>.</a:t>
            </a:r>
          </a:p>
        </p:txBody>
      </p:sp>
      <p:sp>
        <p:nvSpPr>
          <p:cNvPr id="12" name="11 Rectángulo"/>
          <p:cNvSpPr/>
          <p:nvPr/>
        </p:nvSpPr>
        <p:spPr>
          <a:xfrm>
            <a:off x="1763688" y="1910322"/>
            <a:ext cx="5544616" cy="1200329"/>
          </a:xfrm>
          <a:prstGeom prst="rect">
            <a:avLst/>
          </a:prstGeom>
        </p:spPr>
        <p:txBody>
          <a:bodyPr wrap="square">
            <a:spAutoFit/>
          </a:bodyPr>
          <a:lstStyle/>
          <a:p>
            <a:pPr algn="just"/>
            <a:r>
              <a:rPr lang="es-MX" dirty="0" smtClean="0">
                <a:latin typeface="Times New Roman" panose="02020603050405020304" pitchFamily="18" charset="0"/>
                <a:cs typeface="Times New Roman" panose="02020603050405020304" pitchFamily="18" charset="0"/>
              </a:rPr>
              <a:t>La revista </a:t>
            </a:r>
            <a:r>
              <a:rPr lang="es-MX" i="1" dirty="0" err="1" smtClean="0">
                <a:ln>
                  <a:solidFill>
                    <a:srgbClr val="CC9900"/>
                  </a:solidFill>
                </a:ln>
                <a:latin typeface="Times New Roman" panose="02020603050405020304" pitchFamily="18" charset="0"/>
                <a:cs typeface="Times New Roman" panose="02020603050405020304" pitchFamily="18" charset="0"/>
              </a:rPr>
              <a:t>Nature</a:t>
            </a:r>
            <a:r>
              <a:rPr lang="es-MX" dirty="0" smtClean="0">
                <a:latin typeface="Times New Roman" panose="02020603050405020304" pitchFamily="18" charset="0"/>
                <a:cs typeface="Times New Roman" panose="02020603050405020304" pitchFamily="18" charset="0"/>
              </a:rPr>
              <a:t> </a:t>
            </a:r>
            <a:r>
              <a:rPr lang="es-MX" b="1" dirty="0" smtClean="0">
                <a:latin typeface="Times New Roman" panose="02020603050405020304" pitchFamily="18" charset="0"/>
                <a:cs typeface="Times New Roman" panose="02020603050405020304" pitchFamily="18" charset="0"/>
              </a:rPr>
              <a:t>no tiene volumen, número o fecha</a:t>
            </a:r>
            <a:r>
              <a:rPr lang="es-MX" dirty="0" smtClean="0"/>
              <a:t> </a:t>
            </a:r>
            <a:r>
              <a:rPr lang="es-MX" dirty="0"/>
              <a:t>(si el proceso  de identificación lo hace una computadora , no lo va  relacionar correctamente con el </a:t>
            </a:r>
            <a:r>
              <a:rPr lang="es-MX" dirty="0" smtClean="0"/>
              <a:t>editor). </a:t>
            </a:r>
            <a:endParaRPr lang="es-MX" dirty="0"/>
          </a:p>
          <a:p>
            <a:pPr algn="just"/>
            <a:endParaRPr lang="es-MX" dirty="0" smtClean="0"/>
          </a:p>
        </p:txBody>
      </p:sp>
      <p:sp>
        <p:nvSpPr>
          <p:cNvPr id="13" name="12 Rectángulo"/>
          <p:cNvSpPr/>
          <p:nvPr/>
        </p:nvSpPr>
        <p:spPr>
          <a:xfrm>
            <a:off x="288782" y="3110651"/>
            <a:ext cx="466794" cy="369332"/>
          </a:xfrm>
          <a:prstGeom prst="rect">
            <a:avLst/>
          </a:prstGeom>
        </p:spPr>
        <p:txBody>
          <a:bodyPr wrap="none">
            <a:spAutoFit/>
          </a:bodyPr>
          <a:lstStyle/>
          <a:p>
            <a:pPr marL="285750" indent="-285750" algn="just"/>
            <a:r>
              <a:rPr lang="es-MX" dirty="0" smtClean="0">
                <a:latin typeface="Times New Roman" panose="02020603050405020304" pitchFamily="18" charset="0"/>
                <a:cs typeface="Times New Roman" panose="02020603050405020304" pitchFamily="18" charset="0"/>
              </a:rPr>
              <a:t>A2</a:t>
            </a:r>
          </a:p>
        </p:txBody>
      </p:sp>
      <p:sp>
        <p:nvSpPr>
          <p:cNvPr id="15" name="14 Rectángulo"/>
          <p:cNvSpPr/>
          <p:nvPr/>
        </p:nvSpPr>
        <p:spPr>
          <a:xfrm>
            <a:off x="1043608" y="6021288"/>
            <a:ext cx="7848872" cy="646331"/>
          </a:xfrm>
          <a:prstGeom prst="rect">
            <a:avLst/>
          </a:prstGeom>
        </p:spPr>
        <p:txBody>
          <a:bodyPr wrap="square">
            <a:spAutoFit/>
          </a:bodyPr>
          <a:lstStyle/>
          <a:p>
            <a:pPr algn="just"/>
            <a:r>
              <a:rPr lang="es-MX" dirty="0" err="1" smtClean="0">
                <a:latin typeface="Times New Roman" panose="02020603050405020304" pitchFamily="18" charset="0"/>
                <a:cs typeface="Times New Roman" panose="02020603050405020304" pitchFamily="18" charset="0"/>
              </a:rPr>
              <a:t>Medellín</a:t>
            </a:r>
            <a:r>
              <a:rPr lang="es-MX" dirty="0" smtClean="0">
                <a:latin typeface="Times New Roman" panose="02020603050405020304" pitchFamily="18" charset="0"/>
                <a:cs typeface="Times New Roman" panose="02020603050405020304" pitchFamily="18" charset="0"/>
              </a:rPr>
              <a:t> : La Carreta Editores : Universidad Nacional de Colombia. Instituto de Estudios </a:t>
            </a:r>
            <a:r>
              <a:rPr lang="es-MX" dirty="0" err="1" smtClean="0">
                <a:latin typeface="Times New Roman" panose="02020603050405020304" pitchFamily="18" charset="0"/>
                <a:cs typeface="Times New Roman" panose="02020603050405020304" pitchFamily="18" charset="0"/>
              </a:rPr>
              <a:t>Políticos</a:t>
            </a:r>
            <a:r>
              <a:rPr lang="es-MX" dirty="0" smtClean="0">
                <a:latin typeface="Times New Roman" panose="02020603050405020304" pitchFamily="18" charset="0"/>
                <a:cs typeface="Times New Roman" panose="02020603050405020304" pitchFamily="18" charset="0"/>
              </a:rPr>
              <a:t> y Relaciones </a:t>
            </a:r>
            <a:r>
              <a:rPr lang="es-MX" dirty="0" smtClean="0">
                <a:ln>
                  <a:solidFill>
                    <a:srgbClr val="CC9900"/>
                  </a:solidFill>
                </a:ln>
                <a:latin typeface="Times New Roman" panose="02020603050405020304" pitchFamily="18" charset="0"/>
                <a:cs typeface="Times New Roman" panose="02020603050405020304" pitchFamily="18" charset="0"/>
              </a:rPr>
              <a:t>Internacionales</a:t>
            </a:r>
          </a:p>
        </p:txBody>
      </p:sp>
      <p:sp>
        <p:nvSpPr>
          <p:cNvPr id="16" name="15 Rectángulo"/>
          <p:cNvSpPr/>
          <p:nvPr/>
        </p:nvSpPr>
        <p:spPr>
          <a:xfrm>
            <a:off x="718889" y="4157481"/>
            <a:ext cx="5616624" cy="369332"/>
          </a:xfrm>
          <a:prstGeom prst="rect">
            <a:avLst/>
          </a:prstGeom>
        </p:spPr>
        <p:txBody>
          <a:bodyPr wrap="square">
            <a:spAutoFit/>
          </a:bodyPr>
          <a:lstStyle/>
          <a:p>
            <a:pPr algn="just"/>
            <a:r>
              <a:rPr lang="es-MX" dirty="0" smtClean="0">
                <a:latin typeface="Times New Roman" panose="02020603050405020304" pitchFamily="18" charset="0"/>
                <a:cs typeface="Times New Roman" panose="02020603050405020304" pitchFamily="18" charset="0"/>
              </a:rPr>
              <a:t>En este caso está mal escrito el nombre del editor:</a:t>
            </a:r>
          </a:p>
        </p:txBody>
      </p:sp>
      <p:sp>
        <p:nvSpPr>
          <p:cNvPr id="17" name="16 Rectángulo"/>
          <p:cNvSpPr/>
          <p:nvPr/>
        </p:nvSpPr>
        <p:spPr>
          <a:xfrm>
            <a:off x="1043608" y="4725144"/>
            <a:ext cx="6840760" cy="1200329"/>
          </a:xfrm>
          <a:prstGeom prst="rect">
            <a:avLst/>
          </a:prstGeom>
        </p:spPr>
        <p:txBody>
          <a:bodyPr wrap="square">
            <a:spAutoFit/>
          </a:bodyPr>
          <a:lstStyle/>
          <a:p>
            <a:pPr algn="just"/>
            <a:r>
              <a:rPr lang="es-MX" b="1" dirty="0" smtClean="0">
                <a:latin typeface="Times New Roman" panose="02020603050405020304" pitchFamily="18" charset="0"/>
                <a:cs typeface="Times New Roman" panose="02020603050405020304" pitchFamily="18" charset="0"/>
              </a:rPr>
              <a:t>Suárez, Andrés Fernando (2007). Identidades políticas y exterminio recíproco: masacres y guerra en </a:t>
            </a:r>
            <a:r>
              <a:rPr lang="es-MX" b="1" dirty="0" err="1" smtClean="0">
                <a:latin typeface="Times New Roman" panose="02020603050405020304" pitchFamily="18" charset="0"/>
                <a:cs typeface="Times New Roman" panose="02020603050405020304" pitchFamily="18" charset="0"/>
              </a:rPr>
              <a:t>Urabá</a:t>
            </a:r>
            <a:r>
              <a:rPr lang="es-MX" b="1" dirty="0" smtClean="0">
                <a:latin typeface="Times New Roman" panose="02020603050405020304" pitchFamily="18" charset="0"/>
                <a:cs typeface="Times New Roman" panose="02020603050405020304" pitchFamily="18" charset="0"/>
              </a:rPr>
              <a:t> 1991-2001. Medellín: Universidad Nacional de Colombia/Instituto de Estudios Políticos y Relaciones </a:t>
            </a:r>
            <a:r>
              <a:rPr lang="es-MX" b="1" dirty="0" err="1" smtClean="0">
                <a:ln>
                  <a:solidFill>
                    <a:srgbClr val="CC9900"/>
                  </a:solidFill>
                </a:ln>
                <a:latin typeface="Times New Roman" panose="02020603050405020304" pitchFamily="18" charset="0"/>
                <a:cs typeface="Times New Roman" panose="02020603050405020304" pitchFamily="18" charset="0"/>
              </a:rPr>
              <a:t>Internacionale</a:t>
            </a:r>
            <a:r>
              <a:rPr lang="es-MX" b="1" dirty="0" smtClean="0">
                <a:latin typeface="Times New Roman" panose="02020603050405020304" pitchFamily="18" charset="0"/>
                <a:cs typeface="Times New Roman" panose="02020603050405020304" pitchFamily="18" charset="0"/>
              </a:rPr>
              <a:t>/La Carreta Editores.</a:t>
            </a:r>
          </a:p>
        </p:txBody>
      </p:sp>
      <p:sp>
        <p:nvSpPr>
          <p:cNvPr id="18" name="17 Rectángulo"/>
          <p:cNvSpPr/>
          <p:nvPr/>
        </p:nvSpPr>
        <p:spPr>
          <a:xfrm>
            <a:off x="351799" y="4869160"/>
            <a:ext cx="434734" cy="369332"/>
          </a:xfrm>
          <a:prstGeom prst="rect">
            <a:avLst/>
          </a:prstGeom>
        </p:spPr>
        <p:txBody>
          <a:bodyPr wrap="none">
            <a:spAutoFit/>
          </a:bodyPr>
          <a:lstStyle/>
          <a:p>
            <a:pPr algn="just"/>
            <a:r>
              <a:rPr lang="es-MX" dirty="0" smtClean="0"/>
              <a:t>A5</a:t>
            </a:r>
          </a:p>
        </p:txBody>
      </p:sp>
      <p:sp>
        <p:nvSpPr>
          <p:cNvPr id="21" name="20 Llamada con línea 1"/>
          <p:cNvSpPr/>
          <p:nvPr/>
        </p:nvSpPr>
        <p:spPr>
          <a:xfrm>
            <a:off x="6372200" y="4149080"/>
            <a:ext cx="2555776" cy="576064"/>
          </a:xfrm>
          <a:prstGeom prst="borderCallout1">
            <a:avLst>
              <a:gd name="adj1" fmla="val 18750"/>
              <a:gd name="adj2" fmla="val -8333"/>
              <a:gd name="adj3" fmla="val 260286"/>
              <a:gd name="adj4" fmla="val -103721"/>
            </a:avLst>
          </a:prstGeom>
          <a:solidFill>
            <a:srgbClr val="FF0000">
              <a:alpha val="4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dirty="0" smtClean="0">
                <a:solidFill>
                  <a:schemeClr val="tx1"/>
                </a:solidFill>
                <a:latin typeface="Times New Roman" panose="02020603050405020304" pitchFamily="18" charset="0"/>
                <a:cs typeface="Times New Roman" panose="02020603050405020304" pitchFamily="18" charset="0"/>
              </a:rPr>
              <a:t>Le falta una letra al nombre del editor.</a:t>
            </a:r>
            <a:endParaRPr lang="es-MX"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20259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7092280" y="188640"/>
            <a:ext cx="1728192"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s-MX" dirty="0" smtClean="0"/>
              <a:t>Ejemplos</a:t>
            </a:r>
            <a:endParaRPr lang="es-MX" dirty="0"/>
          </a:p>
        </p:txBody>
      </p:sp>
      <p:pic>
        <p:nvPicPr>
          <p:cNvPr id="3" name="Picture 2" descr="C:\Users\SCIELO\Pictures\cover_issue_3731_es_E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332656"/>
            <a:ext cx="1152128" cy="1604747"/>
          </a:xfrm>
          <a:prstGeom prst="rect">
            <a:avLst/>
          </a:prstGeom>
          <a:noFill/>
          <a:extLst>
            <a:ext uri="{909E8E84-426E-40DD-AFC4-6F175D3DCCD1}">
              <a14:hiddenFill xmlns:a14="http://schemas.microsoft.com/office/drawing/2010/main">
                <a:solidFill>
                  <a:srgbClr val="FFFFFF"/>
                </a:solidFill>
              </a14:hiddenFill>
            </a:ext>
          </a:extLst>
        </p:spPr>
      </p:pic>
      <p:sp>
        <p:nvSpPr>
          <p:cNvPr id="4" name="3 Rectángulo"/>
          <p:cNvSpPr/>
          <p:nvPr/>
        </p:nvSpPr>
        <p:spPr>
          <a:xfrm>
            <a:off x="1907704" y="764704"/>
            <a:ext cx="4198585" cy="369332"/>
          </a:xfrm>
          <a:prstGeom prst="rect">
            <a:avLst/>
          </a:prstGeom>
        </p:spPr>
        <p:txBody>
          <a:bodyPr wrap="none">
            <a:spAutoFit/>
          </a:bodyPr>
          <a:lstStyle/>
          <a:p>
            <a:pPr marL="285750" indent="-285750" algn="just">
              <a:buFont typeface="Wingdings" panose="05000000000000000000" pitchFamily="2" charset="2"/>
              <a:buChar char="v"/>
            </a:pPr>
            <a:r>
              <a:rPr lang="es-MX" dirty="0" smtClean="0">
                <a:latin typeface="Times New Roman" panose="02020603050405020304" pitchFamily="18" charset="0"/>
                <a:cs typeface="Times New Roman" panose="02020603050405020304" pitchFamily="18" charset="0"/>
              </a:rPr>
              <a:t>Revista mexicana de sociología v77 n2</a:t>
            </a:r>
          </a:p>
        </p:txBody>
      </p:sp>
      <p:sp>
        <p:nvSpPr>
          <p:cNvPr id="5" name="4 Rectángulo"/>
          <p:cNvSpPr/>
          <p:nvPr/>
        </p:nvSpPr>
        <p:spPr>
          <a:xfrm>
            <a:off x="323528" y="2060848"/>
            <a:ext cx="8496944" cy="646331"/>
          </a:xfrm>
          <a:prstGeom prst="rect">
            <a:avLst/>
          </a:prstGeom>
        </p:spPr>
        <p:txBody>
          <a:bodyPr wrap="square">
            <a:spAutoFit/>
          </a:bodyPr>
          <a:lstStyle/>
          <a:p>
            <a:r>
              <a:rPr lang="es-MX" dirty="0" smtClean="0">
                <a:latin typeface="Times New Roman" panose="02020603050405020304" pitchFamily="18" charset="0"/>
                <a:cs typeface="Times New Roman" panose="02020603050405020304" pitchFamily="18" charset="0"/>
              </a:rPr>
              <a:t>En los casos siguientes los periódicos </a:t>
            </a:r>
            <a:r>
              <a:rPr lang="es-MX" b="1" dirty="0" smtClean="0">
                <a:latin typeface="Times New Roman" panose="02020603050405020304" pitchFamily="18" charset="0"/>
                <a:cs typeface="Times New Roman" panose="02020603050405020304" pitchFamily="18" charset="0"/>
              </a:rPr>
              <a:t>No tienen fechas completas</a:t>
            </a:r>
            <a:r>
              <a:rPr lang="es-MX" dirty="0" smtClean="0">
                <a:latin typeface="Times New Roman" panose="02020603050405020304" pitchFamily="18" charset="0"/>
                <a:cs typeface="Times New Roman" panose="02020603050405020304" pitchFamily="18" charset="0"/>
              </a:rPr>
              <a:t>, por lo tanto no se pueden identificar/marcar completamente</a:t>
            </a:r>
            <a:endParaRPr lang="es-MX" dirty="0"/>
          </a:p>
        </p:txBody>
      </p:sp>
      <p:sp>
        <p:nvSpPr>
          <p:cNvPr id="6" name="5 Rectángulo"/>
          <p:cNvSpPr/>
          <p:nvPr/>
        </p:nvSpPr>
        <p:spPr>
          <a:xfrm>
            <a:off x="251520" y="2852936"/>
            <a:ext cx="466794" cy="369332"/>
          </a:xfrm>
          <a:prstGeom prst="rect">
            <a:avLst/>
          </a:prstGeom>
        </p:spPr>
        <p:txBody>
          <a:bodyPr wrap="none">
            <a:spAutoFit/>
          </a:bodyPr>
          <a:lstStyle/>
          <a:p>
            <a:pPr marL="285750" indent="-285750" algn="just"/>
            <a:r>
              <a:rPr lang="es-MX" dirty="0" smtClean="0">
                <a:latin typeface="Times New Roman" panose="02020603050405020304" pitchFamily="18" charset="0"/>
                <a:cs typeface="Times New Roman" panose="02020603050405020304" pitchFamily="18" charset="0"/>
              </a:rPr>
              <a:t>A2</a:t>
            </a:r>
          </a:p>
        </p:txBody>
      </p:sp>
      <p:sp>
        <p:nvSpPr>
          <p:cNvPr id="7" name="6 Rectángulo"/>
          <p:cNvSpPr/>
          <p:nvPr/>
        </p:nvSpPr>
        <p:spPr>
          <a:xfrm>
            <a:off x="755576" y="2780928"/>
            <a:ext cx="7992888" cy="2308324"/>
          </a:xfrm>
          <a:prstGeom prst="rect">
            <a:avLst/>
          </a:prstGeom>
        </p:spPr>
        <p:txBody>
          <a:bodyPr wrap="square">
            <a:spAutoFit/>
          </a:bodyPr>
          <a:lstStyle/>
          <a:p>
            <a:pPr algn="just"/>
            <a:r>
              <a:rPr lang="es-MX" b="1" dirty="0" smtClean="0">
                <a:latin typeface="Times New Roman" panose="02020603050405020304" pitchFamily="18" charset="0"/>
                <a:cs typeface="Times New Roman" panose="02020603050405020304" pitchFamily="18" charset="0"/>
              </a:rPr>
              <a:t>Gómez Mena, Carolina (2011). "</a:t>
            </a:r>
            <a:r>
              <a:rPr lang="es-MX" b="1" dirty="0" err="1" smtClean="0">
                <a:latin typeface="Times New Roman" panose="02020603050405020304" pitchFamily="18" charset="0"/>
                <a:cs typeface="Times New Roman" panose="02020603050405020304" pitchFamily="18" charset="0"/>
              </a:rPr>
              <a:t>Cibiogem</a:t>
            </a:r>
            <a:r>
              <a:rPr lang="es-MX" b="1" dirty="0" smtClean="0">
                <a:latin typeface="Times New Roman" panose="02020603050405020304" pitchFamily="18" charset="0"/>
                <a:cs typeface="Times New Roman" panose="02020603050405020304" pitchFamily="18" charset="0"/>
              </a:rPr>
              <a:t>: México debe atreverse a utilizar tecnología transgénica". </a:t>
            </a:r>
            <a:r>
              <a:rPr lang="es-MX" b="1" i="1" dirty="0" smtClean="0">
                <a:ln>
                  <a:solidFill>
                    <a:srgbClr val="CC9900"/>
                  </a:solidFill>
                </a:ln>
                <a:latin typeface="Times New Roman" panose="02020603050405020304" pitchFamily="18" charset="0"/>
                <a:cs typeface="Times New Roman" panose="02020603050405020304" pitchFamily="18" charset="0"/>
              </a:rPr>
              <a:t>La Jornada</a:t>
            </a:r>
            <a:r>
              <a:rPr lang="es-MX" b="1" dirty="0" smtClean="0">
                <a:ln>
                  <a:solidFill>
                    <a:srgbClr val="CC9900"/>
                  </a:solidFill>
                </a:ln>
                <a:latin typeface="Times New Roman" panose="02020603050405020304" pitchFamily="18" charset="0"/>
                <a:cs typeface="Times New Roman" panose="02020603050405020304" pitchFamily="18" charset="0"/>
              </a:rPr>
              <a:t>, 9 de julio</a:t>
            </a:r>
            <a:r>
              <a:rPr lang="es-MX" b="1" dirty="0" smtClean="0">
                <a:latin typeface="Times New Roman" panose="02020603050405020304" pitchFamily="18" charset="0"/>
                <a:cs typeface="Times New Roman" panose="02020603050405020304" pitchFamily="18" charset="0"/>
              </a:rPr>
              <a:t>.</a:t>
            </a:r>
          </a:p>
          <a:p>
            <a:pPr algn="just"/>
            <a:r>
              <a:rPr lang="es-MX" b="1" dirty="0" err="1" smtClean="0">
                <a:latin typeface="Times New Roman" panose="02020603050405020304" pitchFamily="18" charset="0"/>
                <a:cs typeface="Times New Roman" panose="02020603050405020304" pitchFamily="18" charset="0"/>
              </a:rPr>
              <a:t>Kaesuk</a:t>
            </a:r>
            <a:r>
              <a:rPr lang="es-MX" b="1" dirty="0" smtClean="0">
                <a:latin typeface="Times New Roman" panose="02020603050405020304" pitchFamily="18" charset="0"/>
                <a:cs typeface="Times New Roman" panose="02020603050405020304" pitchFamily="18" charset="0"/>
              </a:rPr>
              <a:t> </a:t>
            </a:r>
            <a:r>
              <a:rPr lang="es-MX" b="1" dirty="0" err="1" smtClean="0">
                <a:latin typeface="Times New Roman" panose="02020603050405020304" pitchFamily="18" charset="0"/>
                <a:cs typeface="Times New Roman" panose="02020603050405020304" pitchFamily="18" charset="0"/>
              </a:rPr>
              <a:t>Yoon</a:t>
            </a:r>
            <a:r>
              <a:rPr lang="es-MX" b="1" dirty="0" smtClean="0">
                <a:latin typeface="Times New Roman" panose="02020603050405020304" pitchFamily="18" charset="0"/>
                <a:cs typeface="Times New Roman" panose="02020603050405020304" pitchFamily="18" charset="0"/>
              </a:rPr>
              <a:t>, </a:t>
            </a:r>
            <a:r>
              <a:rPr lang="es-MX" b="1" dirty="0" err="1" smtClean="0">
                <a:latin typeface="Times New Roman" panose="02020603050405020304" pitchFamily="18" charset="0"/>
                <a:cs typeface="Times New Roman" panose="02020603050405020304" pitchFamily="18" charset="0"/>
              </a:rPr>
              <a:t>Carole</a:t>
            </a:r>
            <a:r>
              <a:rPr lang="es-MX" b="1" dirty="0" smtClean="0">
                <a:latin typeface="Times New Roman" panose="02020603050405020304" pitchFamily="18" charset="0"/>
                <a:cs typeface="Times New Roman" panose="02020603050405020304" pitchFamily="18" charset="0"/>
              </a:rPr>
              <a:t> (2011). "</a:t>
            </a:r>
            <a:r>
              <a:rPr lang="es-MX" b="1" dirty="0" err="1" smtClean="0">
                <a:latin typeface="Times New Roman" panose="02020603050405020304" pitchFamily="18" charset="0"/>
                <a:cs typeface="Times New Roman" panose="02020603050405020304" pitchFamily="18" charset="0"/>
              </a:rPr>
              <a:t>Genetic</a:t>
            </a:r>
            <a:r>
              <a:rPr lang="es-MX" b="1" dirty="0" smtClean="0">
                <a:latin typeface="Times New Roman" panose="02020603050405020304" pitchFamily="18" charset="0"/>
                <a:cs typeface="Times New Roman" panose="02020603050405020304" pitchFamily="18" charset="0"/>
              </a:rPr>
              <a:t> </a:t>
            </a:r>
            <a:r>
              <a:rPr lang="es-MX" b="1" dirty="0" err="1" smtClean="0">
                <a:latin typeface="Times New Roman" panose="02020603050405020304" pitchFamily="18" charset="0"/>
                <a:cs typeface="Times New Roman" panose="02020603050405020304" pitchFamily="18" charset="0"/>
              </a:rPr>
              <a:t>modification</a:t>
            </a:r>
            <a:r>
              <a:rPr lang="es-MX" b="1" dirty="0" smtClean="0">
                <a:latin typeface="Times New Roman" panose="02020603050405020304" pitchFamily="18" charset="0"/>
                <a:cs typeface="Times New Roman" panose="02020603050405020304" pitchFamily="18" charset="0"/>
              </a:rPr>
              <a:t> </a:t>
            </a:r>
            <a:r>
              <a:rPr lang="es-MX" b="1" dirty="0" err="1" smtClean="0">
                <a:latin typeface="Times New Roman" panose="02020603050405020304" pitchFamily="18" charset="0"/>
                <a:cs typeface="Times New Roman" panose="02020603050405020304" pitchFamily="18" charset="0"/>
              </a:rPr>
              <a:t>taints</a:t>
            </a:r>
            <a:r>
              <a:rPr lang="es-MX" b="1" dirty="0" smtClean="0">
                <a:latin typeface="Times New Roman" panose="02020603050405020304" pitchFamily="18" charset="0"/>
                <a:cs typeface="Times New Roman" panose="02020603050405020304" pitchFamily="18" charset="0"/>
              </a:rPr>
              <a:t> </a:t>
            </a:r>
            <a:r>
              <a:rPr lang="es-MX" b="1" dirty="0" err="1" smtClean="0">
                <a:latin typeface="Times New Roman" panose="02020603050405020304" pitchFamily="18" charset="0"/>
                <a:cs typeface="Times New Roman" panose="02020603050405020304" pitchFamily="18" charset="0"/>
              </a:rPr>
              <a:t>corn</a:t>
            </a:r>
            <a:r>
              <a:rPr lang="es-MX" b="1" dirty="0" smtClean="0">
                <a:latin typeface="Times New Roman" panose="02020603050405020304" pitchFamily="18" charset="0"/>
                <a:cs typeface="Times New Roman" panose="02020603050405020304" pitchFamily="18" charset="0"/>
              </a:rPr>
              <a:t> in </a:t>
            </a:r>
            <a:r>
              <a:rPr lang="es-MX" b="1" dirty="0" err="1" smtClean="0">
                <a:latin typeface="Times New Roman" panose="02020603050405020304" pitchFamily="18" charset="0"/>
                <a:cs typeface="Times New Roman" panose="02020603050405020304" pitchFamily="18" charset="0"/>
              </a:rPr>
              <a:t>Mexico</a:t>
            </a:r>
            <a:r>
              <a:rPr lang="es-MX" b="1" dirty="0" smtClean="0">
                <a:latin typeface="Times New Roman" panose="02020603050405020304" pitchFamily="18" charset="0"/>
                <a:cs typeface="Times New Roman" panose="02020603050405020304" pitchFamily="18" charset="0"/>
              </a:rPr>
              <a:t>". </a:t>
            </a:r>
            <a:r>
              <a:rPr lang="es-MX" b="1" i="1" dirty="0" smtClean="0">
                <a:ln>
                  <a:solidFill>
                    <a:srgbClr val="CC9900"/>
                  </a:solidFill>
                </a:ln>
                <a:latin typeface="Times New Roman" panose="02020603050405020304" pitchFamily="18" charset="0"/>
                <a:cs typeface="Times New Roman" panose="02020603050405020304" pitchFamily="18" charset="0"/>
              </a:rPr>
              <a:t>New York Times</a:t>
            </a:r>
            <a:r>
              <a:rPr lang="es-MX" b="1" dirty="0" smtClean="0">
                <a:ln>
                  <a:solidFill>
                    <a:srgbClr val="CC9900"/>
                  </a:solidFill>
                </a:ln>
                <a:latin typeface="Times New Roman" panose="02020603050405020304" pitchFamily="18" charset="0"/>
                <a:cs typeface="Times New Roman" panose="02020603050405020304" pitchFamily="18" charset="0"/>
              </a:rPr>
              <a:t>, 2 de octubre</a:t>
            </a:r>
            <a:r>
              <a:rPr lang="es-MX" b="1" dirty="0" smtClean="0">
                <a:latin typeface="Times New Roman" panose="02020603050405020304" pitchFamily="18" charset="0"/>
                <a:cs typeface="Times New Roman" panose="02020603050405020304" pitchFamily="18" charset="0"/>
              </a:rPr>
              <a:t>.</a:t>
            </a:r>
          </a:p>
          <a:p>
            <a:pPr algn="just"/>
            <a:r>
              <a:rPr lang="es-MX" b="1" dirty="0" err="1" smtClean="0">
                <a:latin typeface="Times New Roman" panose="02020603050405020304" pitchFamily="18" charset="0"/>
                <a:cs typeface="Times New Roman" panose="02020603050405020304" pitchFamily="18" charset="0"/>
              </a:rPr>
              <a:t>Kempf</a:t>
            </a:r>
            <a:r>
              <a:rPr lang="es-MX" b="1" dirty="0" smtClean="0">
                <a:latin typeface="Times New Roman" panose="02020603050405020304" pitchFamily="18" charset="0"/>
                <a:cs typeface="Times New Roman" panose="02020603050405020304" pitchFamily="18" charset="0"/>
              </a:rPr>
              <a:t>, </a:t>
            </a:r>
            <a:r>
              <a:rPr lang="es-MX" b="1" dirty="0" err="1" smtClean="0">
                <a:latin typeface="Times New Roman" panose="02020603050405020304" pitchFamily="18" charset="0"/>
                <a:cs typeface="Times New Roman" panose="02020603050405020304" pitchFamily="18" charset="0"/>
              </a:rPr>
              <a:t>Hervé</a:t>
            </a:r>
            <a:r>
              <a:rPr lang="es-MX" b="1" dirty="0" smtClean="0">
                <a:latin typeface="Times New Roman" panose="02020603050405020304" pitchFamily="18" charset="0"/>
                <a:cs typeface="Times New Roman" panose="02020603050405020304" pitchFamily="18" charset="0"/>
              </a:rPr>
              <a:t> (2001). "Les </a:t>
            </a:r>
            <a:r>
              <a:rPr lang="es-MX" b="1" dirty="0" err="1" smtClean="0">
                <a:latin typeface="Times New Roman" panose="02020603050405020304" pitchFamily="18" charset="0"/>
                <a:cs typeface="Times New Roman" panose="02020603050405020304" pitchFamily="18" charset="0"/>
              </a:rPr>
              <a:t>pirates</a:t>
            </a:r>
            <a:r>
              <a:rPr lang="es-MX" b="1" dirty="0" smtClean="0">
                <a:latin typeface="Times New Roman" panose="02020603050405020304" pitchFamily="18" charset="0"/>
                <a:cs typeface="Times New Roman" panose="02020603050405020304" pitchFamily="18" charset="0"/>
              </a:rPr>
              <a:t> OGM </a:t>
            </a:r>
            <a:r>
              <a:rPr lang="es-MX" b="1" dirty="0" err="1" smtClean="0">
                <a:latin typeface="Times New Roman" panose="02020603050405020304" pitchFamily="18" charset="0"/>
                <a:cs typeface="Times New Roman" panose="02020603050405020304" pitchFamily="18" charset="0"/>
              </a:rPr>
              <a:t>envahissent</a:t>
            </a:r>
            <a:r>
              <a:rPr lang="es-MX" b="1" dirty="0" smtClean="0">
                <a:latin typeface="Times New Roman" panose="02020603050405020304" pitchFamily="18" charset="0"/>
                <a:cs typeface="Times New Roman" panose="02020603050405020304" pitchFamily="18" charset="0"/>
              </a:rPr>
              <a:t> la </a:t>
            </a:r>
            <a:r>
              <a:rPr lang="es-MX" b="1" dirty="0" err="1" smtClean="0">
                <a:latin typeface="Times New Roman" panose="02020603050405020304" pitchFamily="18" charset="0"/>
                <a:cs typeface="Times New Roman" panose="02020603050405020304" pitchFamily="18" charset="0"/>
              </a:rPr>
              <a:t>mère</a:t>
            </a:r>
            <a:r>
              <a:rPr lang="es-MX" b="1" dirty="0" smtClean="0">
                <a:latin typeface="Times New Roman" panose="02020603050405020304" pitchFamily="18" charset="0"/>
                <a:cs typeface="Times New Roman" panose="02020603050405020304" pitchFamily="18" charset="0"/>
              </a:rPr>
              <a:t> de </a:t>
            </a:r>
            <a:r>
              <a:rPr lang="es-MX" b="1" dirty="0" err="1" smtClean="0">
                <a:latin typeface="Times New Roman" panose="02020603050405020304" pitchFamily="18" charset="0"/>
                <a:cs typeface="Times New Roman" panose="02020603050405020304" pitchFamily="18" charset="0"/>
              </a:rPr>
              <a:t>tous</a:t>
            </a:r>
            <a:r>
              <a:rPr lang="es-MX" b="1" dirty="0" smtClean="0">
                <a:latin typeface="Times New Roman" panose="02020603050405020304" pitchFamily="18" charset="0"/>
                <a:cs typeface="Times New Roman" panose="02020603050405020304" pitchFamily="18" charset="0"/>
              </a:rPr>
              <a:t> les </a:t>
            </a:r>
            <a:r>
              <a:rPr lang="es-MX" b="1" dirty="0" err="1" smtClean="0">
                <a:latin typeface="Times New Roman" panose="02020603050405020304" pitchFamily="18" charset="0"/>
                <a:cs typeface="Times New Roman" panose="02020603050405020304" pitchFamily="18" charset="0"/>
              </a:rPr>
              <a:t>maïs</a:t>
            </a:r>
            <a:r>
              <a:rPr lang="es-MX" b="1" dirty="0" smtClean="0">
                <a:latin typeface="Times New Roman" panose="02020603050405020304" pitchFamily="18" charset="0"/>
                <a:cs typeface="Times New Roman" panose="02020603050405020304" pitchFamily="18" charset="0"/>
              </a:rPr>
              <a:t>". </a:t>
            </a:r>
            <a:r>
              <a:rPr lang="es-MX" b="1" dirty="0" smtClean="0">
                <a:ln>
                  <a:solidFill>
                    <a:srgbClr val="CC9900"/>
                  </a:solidFill>
                </a:ln>
                <a:latin typeface="Times New Roman" panose="02020603050405020304" pitchFamily="18" charset="0"/>
                <a:cs typeface="Times New Roman" panose="02020603050405020304" pitchFamily="18" charset="0"/>
              </a:rPr>
              <a:t>Le Monde, 2 de octubre</a:t>
            </a:r>
            <a:r>
              <a:rPr lang="es-MX" b="1" dirty="0" smtClean="0">
                <a:latin typeface="Times New Roman" panose="02020603050405020304" pitchFamily="18" charset="0"/>
                <a:cs typeface="Times New Roman" panose="02020603050405020304" pitchFamily="18" charset="0"/>
              </a:rPr>
              <a:t>.</a:t>
            </a:r>
          </a:p>
          <a:p>
            <a:pPr algn="just"/>
            <a:r>
              <a:rPr lang="es-MX" b="1" dirty="0" smtClean="0">
                <a:latin typeface="Times New Roman" panose="02020603050405020304" pitchFamily="18" charset="0"/>
                <a:cs typeface="Times New Roman" panose="02020603050405020304" pitchFamily="18" charset="0"/>
              </a:rPr>
              <a:t>Martínez, María del Pilar (2003). "Meten freno a liberación de maíz transgénico". </a:t>
            </a:r>
            <a:r>
              <a:rPr lang="es-MX" b="1" i="1" dirty="0" smtClean="0">
                <a:ln>
                  <a:solidFill>
                    <a:srgbClr val="CC9900"/>
                  </a:solidFill>
                </a:ln>
                <a:latin typeface="Times New Roman" panose="02020603050405020304" pitchFamily="18" charset="0"/>
                <a:cs typeface="Times New Roman" panose="02020603050405020304" pitchFamily="18" charset="0"/>
              </a:rPr>
              <a:t>El Economista,</a:t>
            </a:r>
            <a:r>
              <a:rPr lang="es-MX" b="1" dirty="0" smtClean="0">
                <a:ln>
                  <a:solidFill>
                    <a:srgbClr val="CC9900"/>
                  </a:solidFill>
                </a:ln>
                <a:latin typeface="Times New Roman" panose="02020603050405020304" pitchFamily="18" charset="0"/>
                <a:cs typeface="Times New Roman" panose="02020603050405020304" pitchFamily="18" charset="0"/>
              </a:rPr>
              <a:t> 2 de octubre</a:t>
            </a:r>
            <a:r>
              <a:rPr lang="es-MX" b="1" dirty="0" smtClean="0">
                <a:latin typeface="Times New Roman" panose="02020603050405020304" pitchFamily="18" charset="0"/>
                <a:cs typeface="Times New Roman" panose="02020603050405020304" pitchFamily="18" charset="0"/>
              </a:rPr>
              <a:t>.</a:t>
            </a:r>
          </a:p>
        </p:txBody>
      </p:sp>
      <p:sp>
        <p:nvSpPr>
          <p:cNvPr id="9" name="8 Rectángulo"/>
          <p:cNvSpPr/>
          <p:nvPr/>
        </p:nvSpPr>
        <p:spPr>
          <a:xfrm>
            <a:off x="323528" y="5373216"/>
            <a:ext cx="466794" cy="369332"/>
          </a:xfrm>
          <a:prstGeom prst="rect">
            <a:avLst/>
          </a:prstGeom>
        </p:spPr>
        <p:txBody>
          <a:bodyPr wrap="none">
            <a:spAutoFit/>
          </a:bodyPr>
          <a:lstStyle/>
          <a:p>
            <a:pPr marL="285750" indent="-285750" algn="just"/>
            <a:r>
              <a:rPr lang="es-MX" dirty="0" smtClean="0">
                <a:latin typeface="Times New Roman" panose="02020603050405020304" pitchFamily="18" charset="0"/>
                <a:cs typeface="Times New Roman" panose="02020603050405020304" pitchFamily="18" charset="0"/>
              </a:rPr>
              <a:t>A3</a:t>
            </a:r>
          </a:p>
        </p:txBody>
      </p:sp>
      <p:sp>
        <p:nvSpPr>
          <p:cNvPr id="10" name="9 Rectángulo"/>
          <p:cNvSpPr/>
          <p:nvPr/>
        </p:nvSpPr>
        <p:spPr>
          <a:xfrm>
            <a:off x="827584" y="5301208"/>
            <a:ext cx="8064896" cy="1200329"/>
          </a:xfrm>
          <a:prstGeom prst="rect">
            <a:avLst/>
          </a:prstGeom>
        </p:spPr>
        <p:txBody>
          <a:bodyPr wrap="square">
            <a:spAutoFit/>
          </a:bodyPr>
          <a:lstStyle/>
          <a:p>
            <a:pPr algn="just"/>
            <a:r>
              <a:rPr lang="es-MX" b="1" dirty="0" smtClean="0">
                <a:latin typeface="Times New Roman" panose="02020603050405020304" pitchFamily="18" charset="0"/>
                <a:cs typeface="Times New Roman" panose="02020603050405020304" pitchFamily="18" charset="0"/>
              </a:rPr>
              <a:t>Amezcua, René (2013). "Consejo Mayor de </a:t>
            </a:r>
            <a:r>
              <a:rPr lang="es-MX" b="1" dirty="0" err="1" smtClean="0">
                <a:latin typeface="Times New Roman" panose="02020603050405020304" pitchFamily="18" charset="0"/>
                <a:cs typeface="Times New Roman" panose="02020603050405020304" pitchFamily="18" charset="0"/>
              </a:rPr>
              <a:t>Cherán</a:t>
            </a:r>
            <a:r>
              <a:rPr lang="es-MX" b="1" dirty="0" smtClean="0">
                <a:latin typeface="Times New Roman" panose="02020603050405020304" pitchFamily="18" charset="0"/>
                <a:cs typeface="Times New Roman" panose="02020603050405020304" pitchFamily="18" charset="0"/>
              </a:rPr>
              <a:t> distinguió al 9º Congreso Nacional AMER 2013". </a:t>
            </a:r>
            <a:r>
              <a:rPr lang="es-MX" b="1" i="1" dirty="0" err="1" smtClean="0">
                <a:ln>
                  <a:solidFill>
                    <a:srgbClr val="CC9900"/>
                  </a:solidFill>
                </a:ln>
                <a:latin typeface="Times New Roman" panose="02020603050405020304" pitchFamily="18" charset="0"/>
                <a:cs typeface="Times New Roman" panose="02020603050405020304" pitchFamily="18" charset="0"/>
              </a:rPr>
              <a:t>Tukari</a:t>
            </a:r>
            <a:r>
              <a:rPr lang="es-MX" b="1" dirty="0" smtClean="0">
                <a:ln>
                  <a:solidFill>
                    <a:srgbClr val="CC9900"/>
                  </a:solidFill>
                </a:ln>
                <a:latin typeface="Times New Roman" panose="02020603050405020304" pitchFamily="18" charset="0"/>
                <a:cs typeface="Times New Roman" panose="02020603050405020304" pitchFamily="18" charset="0"/>
              </a:rPr>
              <a:t>, 8 de marzo</a:t>
            </a:r>
            <a:r>
              <a:rPr lang="es-MX" b="1" dirty="0" smtClean="0">
                <a:latin typeface="Times New Roman" panose="02020603050405020304" pitchFamily="18" charset="0"/>
                <a:cs typeface="Times New Roman" panose="02020603050405020304" pitchFamily="18" charset="0"/>
              </a:rPr>
              <a:t>. Disponible en </a:t>
            </a:r>
            <a:r>
              <a:rPr lang="es-MX" dirty="0" smtClean="0">
                <a:latin typeface="Times New Roman" panose="02020603050405020304" pitchFamily="18" charset="0"/>
                <a:cs typeface="Times New Roman" panose="02020603050405020304" pitchFamily="18" charset="0"/>
              </a:rPr>
              <a:t>&lt;</a:t>
            </a:r>
            <a:r>
              <a:rPr lang="es-MX" u="sng" dirty="0" smtClean="0">
                <a:latin typeface="Times New Roman" panose="02020603050405020304" pitchFamily="18" charset="0"/>
                <a:cs typeface="Times New Roman" panose="02020603050405020304" pitchFamily="18" charset="0"/>
                <a:hlinkClick r:id="rId3"/>
              </a:rPr>
              <a:t>http://www.tukari.udg.mx/noticia/concejo-mayor-de-cheran-distinguio-al-9-congreso-nacional-amer-2013</a:t>
            </a:r>
            <a:r>
              <a:rPr lang="es-MX" dirty="0" smtClean="0">
                <a:latin typeface="Times New Roman" panose="02020603050405020304" pitchFamily="18" charset="0"/>
                <a:cs typeface="Times New Roman" panose="02020603050405020304" pitchFamily="18" charset="0"/>
              </a:rPr>
              <a:t>&gt;.</a:t>
            </a:r>
            <a:endParaRPr lang="es-MX"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20259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0" y="0"/>
            <a:ext cx="9144000" cy="6957392"/>
          </a:xfrm>
        </p:spPr>
        <p:txBody>
          <a:bodyPr>
            <a:normAutofit/>
          </a:bodyPr>
          <a:lstStyle/>
          <a:p>
            <a:pPr algn="just"/>
            <a:endParaRPr lang="es-MX" sz="1400" dirty="0">
              <a:solidFill>
                <a:schemeClr val="tx1"/>
              </a:solidFill>
              <a:latin typeface="Times New Roman" panose="02020603050405020304" pitchFamily="18" charset="0"/>
              <a:cs typeface="Times New Roman" panose="02020603050405020304" pitchFamily="18" charset="0"/>
            </a:endParaRPr>
          </a:p>
          <a:p>
            <a:pPr algn="just"/>
            <a:endParaRPr lang="es-MX" sz="1400" dirty="0">
              <a:solidFill>
                <a:schemeClr val="tx1"/>
              </a:solidFill>
              <a:latin typeface="Times New Roman" panose="02020603050405020304" pitchFamily="18" charset="0"/>
              <a:cs typeface="Times New Roman" panose="02020603050405020304" pitchFamily="18" charset="0"/>
            </a:endParaRPr>
          </a:p>
          <a:p>
            <a:pPr algn="just"/>
            <a:endParaRPr lang="es-MX" sz="1400"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endParaRPr lang="pt-BR" sz="1400"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endParaRPr lang="pt-BR" sz="1400" dirty="0" smtClean="0">
              <a:solidFill>
                <a:schemeClr val="tx1"/>
              </a:solidFill>
              <a:latin typeface="Times New Roman" panose="02020603050405020304" pitchFamily="18" charset="0"/>
              <a:cs typeface="Times New Roman" panose="02020603050405020304" pitchFamily="18" charset="0"/>
            </a:endParaRPr>
          </a:p>
          <a:p>
            <a:pPr algn="just"/>
            <a:endParaRPr lang="es-MX" sz="1400" dirty="0" smtClean="0">
              <a:solidFill>
                <a:schemeClr val="tx1"/>
              </a:solidFill>
              <a:latin typeface="Times New Roman" panose="02020603050405020304" pitchFamily="18" charset="0"/>
              <a:cs typeface="Times New Roman" panose="02020603050405020304" pitchFamily="18" charset="0"/>
            </a:endParaRPr>
          </a:p>
          <a:p>
            <a:pPr algn="just"/>
            <a:endParaRPr lang="es-MX" sz="1400" dirty="0" smtClean="0">
              <a:solidFill>
                <a:schemeClr val="tx1"/>
              </a:solidFill>
              <a:latin typeface="Times New Roman" panose="02020603050405020304" pitchFamily="18" charset="0"/>
              <a:cs typeface="Times New Roman" panose="02020603050405020304" pitchFamily="18" charset="0"/>
            </a:endParaRPr>
          </a:p>
          <a:p>
            <a:pPr algn="just"/>
            <a:endParaRPr lang="es-MX" sz="1400" dirty="0" smtClean="0">
              <a:solidFill>
                <a:schemeClr val="tx1"/>
              </a:solidFill>
              <a:latin typeface="Times New Roman" panose="02020603050405020304" pitchFamily="18" charset="0"/>
              <a:cs typeface="Times New Roman" panose="02020603050405020304" pitchFamily="18" charset="0"/>
            </a:endParaRPr>
          </a:p>
          <a:p>
            <a:pPr algn="just"/>
            <a:endParaRPr lang="es-MX" sz="1400" dirty="0" smtClean="0">
              <a:solidFill>
                <a:schemeClr val="tx1"/>
              </a:solidFill>
              <a:latin typeface="Times New Roman" panose="02020603050405020304" pitchFamily="18" charset="0"/>
              <a:cs typeface="Times New Roman" panose="02020603050405020304" pitchFamily="18" charset="0"/>
            </a:endParaRPr>
          </a:p>
          <a:p>
            <a:pPr algn="just"/>
            <a:endParaRPr lang="es-MX" sz="1400" dirty="0">
              <a:solidFill>
                <a:schemeClr val="tx1"/>
              </a:solidFill>
              <a:latin typeface="Times New Roman" panose="02020603050405020304" pitchFamily="18" charset="0"/>
              <a:cs typeface="Times New Roman" panose="02020603050405020304" pitchFamily="18" charset="0"/>
            </a:endParaRPr>
          </a:p>
          <a:p>
            <a:pPr algn="just"/>
            <a:endParaRPr lang="es-MX" sz="1400" dirty="0">
              <a:solidFill>
                <a:schemeClr val="tx1"/>
              </a:solidFill>
              <a:latin typeface="Times New Roman" panose="02020603050405020304" pitchFamily="18" charset="0"/>
              <a:cs typeface="Times New Roman" panose="02020603050405020304" pitchFamily="18" charset="0"/>
            </a:endParaRPr>
          </a:p>
        </p:txBody>
      </p:sp>
      <p:sp>
        <p:nvSpPr>
          <p:cNvPr id="4" name="3 CuadroTexto"/>
          <p:cNvSpPr txBox="1"/>
          <p:nvPr/>
        </p:nvSpPr>
        <p:spPr>
          <a:xfrm>
            <a:off x="7092280" y="188640"/>
            <a:ext cx="1728192"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s-MX" dirty="0" smtClean="0"/>
              <a:t>Ejemplos</a:t>
            </a:r>
            <a:endParaRPr lang="es-MX" dirty="0"/>
          </a:p>
        </p:txBody>
      </p:sp>
      <p:pic>
        <p:nvPicPr>
          <p:cNvPr id="5" name="Picture 2" descr="C:\Users\SCIELO\Pictures\glogo.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6324" y="342474"/>
            <a:ext cx="3120347" cy="936104"/>
          </a:xfrm>
          <a:prstGeom prst="rect">
            <a:avLst/>
          </a:prstGeom>
          <a:noFill/>
          <a:extLst>
            <a:ext uri="{909E8E84-426E-40DD-AFC4-6F175D3DCCD1}">
              <a14:hiddenFill xmlns:a14="http://schemas.microsoft.com/office/drawing/2010/main">
                <a:solidFill>
                  <a:srgbClr val="FFFFFF"/>
                </a:solidFill>
              </a14:hiddenFill>
            </a:ext>
          </a:extLst>
        </p:spPr>
      </p:pic>
      <p:sp>
        <p:nvSpPr>
          <p:cNvPr id="6" name="5 Rectángulo"/>
          <p:cNvSpPr/>
          <p:nvPr/>
        </p:nvSpPr>
        <p:spPr>
          <a:xfrm>
            <a:off x="3419872" y="764704"/>
            <a:ext cx="4104456" cy="369332"/>
          </a:xfrm>
          <a:prstGeom prst="rect">
            <a:avLst/>
          </a:prstGeom>
        </p:spPr>
        <p:txBody>
          <a:bodyPr wrap="square">
            <a:spAutoFit/>
          </a:bodyPr>
          <a:lstStyle/>
          <a:p>
            <a:pPr marL="685800" indent="-685800" algn="just">
              <a:buFont typeface="Wingdings" panose="05000000000000000000" pitchFamily="2" charset="2"/>
              <a:buChar char="v"/>
            </a:pPr>
            <a:r>
              <a:rPr lang="es-MX" dirty="0" smtClean="0">
                <a:latin typeface="Times New Roman" panose="02020603050405020304" pitchFamily="18" charset="0"/>
                <a:cs typeface="Times New Roman" panose="02020603050405020304" pitchFamily="18" charset="0"/>
              </a:rPr>
              <a:t>Migraciones internacionales v7 n 4</a:t>
            </a:r>
          </a:p>
        </p:txBody>
      </p:sp>
      <p:sp>
        <p:nvSpPr>
          <p:cNvPr id="10" name="9 Rectángulo"/>
          <p:cNvSpPr/>
          <p:nvPr/>
        </p:nvSpPr>
        <p:spPr>
          <a:xfrm>
            <a:off x="827584" y="1628800"/>
            <a:ext cx="8136904" cy="2308324"/>
          </a:xfrm>
          <a:prstGeom prst="rect">
            <a:avLst/>
          </a:prstGeom>
        </p:spPr>
        <p:txBody>
          <a:bodyPr wrap="square">
            <a:spAutoFit/>
          </a:bodyPr>
          <a:lstStyle/>
          <a:p>
            <a:r>
              <a:rPr lang="es-MX" b="1" dirty="0" smtClean="0">
                <a:latin typeface="Times New Roman" panose="02020603050405020304" pitchFamily="18" charset="0"/>
                <a:cs typeface="Times New Roman" panose="02020603050405020304" pitchFamily="18" charset="0"/>
              </a:rPr>
              <a:t>[</a:t>
            </a:r>
            <a:r>
              <a:rPr lang="es-MX" b="1" dirty="0" err="1" smtClean="0">
                <a:latin typeface="Times New Roman" panose="02020603050405020304" pitchFamily="18" charset="0"/>
                <a:cs typeface="Times New Roman" panose="02020603050405020304" pitchFamily="18" charset="0"/>
              </a:rPr>
              <a:t>ocitat</a:t>
            </a:r>
            <a:r>
              <a:rPr lang="es-MX" b="1" dirty="0" smtClean="0">
                <a:latin typeface="Times New Roman" panose="02020603050405020304" pitchFamily="18" charset="0"/>
                <a:cs typeface="Times New Roman" panose="02020603050405020304" pitchFamily="18" charset="0"/>
              </a:rPr>
              <a:t>][</a:t>
            </a:r>
            <a:r>
              <a:rPr lang="es-MX" b="1" dirty="0" err="1" smtClean="0">
                <a:latin typeface="Times New Roman" panose="02020603050405020304" pitchFamily="18" charset="0"/>
                <a:cs typeface="Times New Roman" panose="02020603050405020304" pitchFamily="18" charset="0"/>
              </a:rPr>
              <a:t>ocontrib</a:t>
            </a:r>
            <a:r>
              <a:rPr lang="es-MX" b="1" dirty="0" smtClean="0">
                <a:latin typeface="Times New Roman" panose="02020603050405020304" pitchFamily="18" charset="0"/>
                <a:cs typeface="Times New Roman" panose="02020603050405020304" pitchFamily="18" charset="0"/>
              </a:rPr>
              <a:t>][</a:t>
            </a:r>
            <a:r>
              <a:rPr lang="es-MX" b="1" dirty="0" err="1" smtClean="0">
                <a:latin typeface="Times New Roman" panose="02020603050405020304" pitchFamily="18" charset="0"/>
                <a:cs typeface="Times New Roman" panose="02020603050405020304" pitchFamily="18" charset="0"/>
              </a:rPr>
              <a:t>oauthor</a:t>
            </a:r>
            <a:r>
              <a:rPr lang="es-MX" b="1" dirty="0" smtClean="0">
                <a:latin typeface="Times New Roman" panose="02020603050405020304" pitchFamily="18" charset="0"/>
                <a:cs typeface="Times New Roman" panose="02020603050405020304" pitchFamily="18" charset="0"/>
              </a:rPr>
              <a:t> role="</a:t>
            </a:r>
            <a:r>
              <a:rPr lang="es-MX" b="1" dirty="0" err="1" smtClean="0">
                <a:latin typeface="Times New Roman" panose="02020603050405020304" pitchFamily="18" charset="0"/>
                <a:cs typeface="Times New Roman" panose="02020603050405020304" pitchFamily="18" charset="0"/>
              </a:rPr>
              <a:t>nd</a:t>
            </a:r>
            <a:r>
              <a:rPr lang="es-MX" b="1" dirty="0" smtClean="0">
                <a:latin typeface="Times New Roman" panose="02020603050405020304" pitchFamily="18" charset="0"/>
                <a:cs typeface="Times New Roman" panose="02020603050405020304" pitchFamily="18" charset="0"/>
              </a:rPr>
              <a:t>"][</a:t>
            </a:r>
            <a:r>
              <a:rPr lang="es-MX" b="1" dirty="0" err="1" smtClean="0">
                <a:latin typeface="Times New Roman" panose="02020603050405020304" pitchFamily="18" charset="0"/>
                <a:cs typeface="Times New Roman" panose="02020603050405020304" pitchFamily="18" charset="0"/>
              </a:rPr>
              <a:t>surname</a:t>
            </a:r>
            <a:r>
              <a:rPr lang="es-MX" b="1" dirty="0" smtClean="0">
                <a:latin typeface="Times New Roman" panose="02020603050405020304" pitchFamily="18" charset="0"/>
                <a:cs typeface="Times New Roman" panose="02020603050405020304" pitchFamily="18" charset="0"/>
              </a:rPr>
              <a:t>]FERNÁNDEZ GUZMÁN[/</a:t>
            </a:r>
            <a:r>
              <a:rPr lang="es-MX" b="1" dirty="0" err="1" smtClean="0">
                <a:latin typeface="Times New Roman" panose="02020603050405020304" pitchFamily="18" charset="0"/>
                <a:cs typeface="Times New Roman" panose="02020603050405020304" pitchFamily="18" charset="0"/>
              </a:rPr>
              <a:t>surname</a:t>
            </a:r>
            <a:r>
              <a:rPr lang="es-MX" b="1" dirty="0" smtClean="0">
                <a:latin typeface="Times New Roman" panose="02020603050405020304" pitchFamily="18" charset="0"/>
                <a:cs typeface="Times New Roman" panose="02020603050405020304" pitchFamily="18" charset="0"/>
              </a:rPr>
              <a:t>], [</a:t>
            </a:r>
            <a:r>
              <a:rPr lang="es-MX" b="1" dirty="0" err="1" smtClean="0">
                <a:latin typeface="Times New Roman" panose="02020603050405020304" pitchFamily="18" charset="0"/>
                <a:cs typeface="Times New Roman" panose="02020603050405020304" pitchFamily="18" charset="0"/>
              </a:rPr>
              <a:t>fname</a:t>
            </a:r>
            <a:r>
              <a:rPr lang="es-MX" b="1" dirty="0" smtClean="0">
                <a:latin typeface="Times New Roman" panose="02020603050405020304" pitchFamily="18" charset="0"/>
                <a:cs typeface="Times New Roman" panose="02020603050405020304" pitchFamily="18" charset="0"/>
              </a:rPr>
              <a:t>]Eduardo[/</a:t>
            </a:r>
            <a:r>
              <a:rPr lang="es-MX" b="1" dirty="0" err="1" smtClean="0">
                <a:latin typeface="Times New Roman" panose="02020603050405020304" pitchFamily="18" charset="0"/>
                <a:cs typeface="Times New Roman" panose="02020603050405020304" pitchFamily="18" charset="0"/>
              </a:rPr>
              <a:t>fname</a:t>
            </a:r>
            <a:r>
              <a:rPr lang="es-MX" b="1" dirty="0" smtClean="0">
                <a:latin typeface="Times New Roman" panose="02020603050405020304" pitchFamily="18" charset="0"/>
                <a:cs typeface="Times New Roman" panose="02020603050405020304" pitchFamily="18" charset="0"/>
              </a:rPr>
              <a:t>][/</a:t>
            </a:r>
            <a:r>
              <a:rPr lang="es-MX" b="1" dirty="0" err="1" smtClean="0">
                <a:latin typeface="Times New Roman" panose="02020603050405020304" pitchFamily="18" charset="0"/>
                <a:cs typeface="Times New Roman" panose="02020603050405020304" pitchFamily="18" charset="0"/>
              </a:rPr>
              <a:t>oauthor</a:t>
            </a:r>
            <a:r>
              <a:rPr lang="es-MX" b="1" dirty="0" smtClean="0">
                <a:latin typeface="Times New Roman" panose="02020603050405020304" pitchFamily="18" charset="0"/>
                <a:cs typeface="Times New Roman" panose="02020603050405020304" pitchFamily="18" charset="0"/>
              </a:rPr>
              <a:t>], [date </a:t>
            </a:r>
            <a:r>
              <a:rPr lang="es-MX" b="1" dirty="0" err="1" smtClean="0">
                <a:latin typeface="Times New Roman" panose="02020603050405020304" pitchFamily="18" charset="0"/>
                <a:cs typeface="Times New Roman" panose="02020603050405020304" pitchFamily="18" charset="0"/>
              </a:rPr>
              <a:t>dateiso</a:t>
            </a:r>
            <a:r>
              <a:rPr lang="es-MX" b="1" dirty="0" smtClean="0">
                <a:latin typeface="Times New Roman" panose="02020603050405020304" pitchFamily="18" charset="0"/>
                <a:cs typeface="Times New Roman" panose="02020603050405020304" pitchFamily="18" charset="0"/>
              </a:rPr>
              <a:t>="20130000"]2013[/date], "[</a:t>
            </a:r>
            <a:r>
              <a:rPr lang="es-MX" b="1" dirty="0" err="1" smtClean="0">
                <a:latin typeface="Times New Roman" panose="02020603050405020304" pitchFamily="18" charset="0"/>
                <a:cs typeface="Times New Roman" panose="02020603050405020304" pitchFamily="18" charset="0"/>
              </a:rPr>
              <a:t>title</a:t>
            </a:r>
            <a:r>
              <a:rPr lang="es-MX" b="1" dirty="0" smtClean="0">
                <a:latin typeface="Times New Roman" panose="02020603050405020304" pitchFamily="18" charset="0"/>
                <a:cs typeface="Times New Roman" panose="02020603050405020304" pitchFamily="18" charset="0"/>
              </a:rPr>
              <a:t> </a:t>
            </a:r>
            <a:r>
              <a:rPr lang="es-MX" b="1" dirty="0" err="1" smtClean="0">
                <a:latin typeface="Times New Roman" panose="02020603050405020304" pitchFamily="18" charset="0"/>
                <a:cs typeface="Times New Roman" panose="02020603050405020304" pitchFamily="18" charset="0"/>
              </a:rPr>
              <a:t>language</a:t>
            </a:r>
            <a:r>
              <a:rPr lang="es-MX" b="1" dirty="0" smtClean="0">
                <a:latin typeface="Times New Roman" panose="02020603050405020304" pitchFamily="18" charset="0"/>
                <a:cs typeface="Times New Roman" panose="02020603050405020304" pitchFamily="18" charset="0"/>
              </a:rPr>
              <a:t>="es"]Más allá de eventos coyunturales. La migración México-Estados Unidos. Un fenómeno de larga duración[/</a:t>
            </a:r>
            <a:r>
              <a:rPr lang="es-MX" b="1" dirty="0" err="1" smtClean="0">
                <a:latin typeface="Times New Roman" panose="02020603050405020304" pitchFamily="18" charset="0"/>
                <a:cs typeface="Times New Roman" panose="02020603050405020304" pitchFamily="18" charset="0"/>
              </a:rPr>
              <a:t>title</a:t>
            </a:r>
            <a:r>
              <a:rPr lang="es-MX" b="1" dirty="0" smtClean="0">
                <a:latin typeface="Times New Roman" panose="02020603050405020304" pitchFamily="18" charset="0"/>
                <a:cs typeface="Times New Roman" panose="02020603050405020304" pitchFamily="18" charset="0"/>
              </a:rPr>
              <a:t>],"[/</a:t>
            </a:r>
            <a:r>
              <a:rPr lang="es-MX" b="1" dirty="0" err="1" smtClean="0">
                <a:latin typeface="Times New Roman" panose="02020603050405020304" pitchFamily="18" charset="0"/>
                <a:cs typeface="Times New Roman" panose="02020603050405020304" pitchFamily="18" charset="0"/>
              </a:rPr>
              <a:t>ocontrib</a:t>
            </a:r>
            <a:r>
              <a:rPr lang="es-MX" b="1" dirty="0" smtClean="0">
                <a:latin typeface="Times New Roman" panose="02020603050405020304" pitchFamily="18" charset="0"/>
                <a:cs typeface="Times New Roman" panose="02020603050405020304" pitchFamily="18" charset="0"/>
              </a:rPr>
              <a:t>] [</a:t>
            </a:r>
            <a:r>
              <a:rPr lang="es-MX" b="1" dirty="0" err="1" smtClean="0">
                <a:latin typeface="Times New Roman" panose="02020603050405020304" pitchFamily="18" charset="0"/>
                <a:cs typeface="Times New Roman" panose="02020603050405020304" pitchFamily="18" charset="0"/>
              </a:rPr>
              <a:t>oiserial</a:t>
            </a:r>
            <a:r>
              <a:rPr lang="es-MX" b="1" dirty="0" smtClean="0">
                <a:latin typeface="Times New Roman" panose="02020603050405020304" pitchFamily="18" charset="0"/>
                <a:cs typeface="Times New Roman" panose="02020603050405020304" pitchFamily="18" charset="0"/>
              </a:rPr>
              <a:t>][</a:t>
            </a:r>
            <a:r>
              <a:rPr lang="es-MX" b="1" dirty="0" err="1" smtClean="0">
                <a:latin typeface="Times New Roman" panose="02020603050405020304" pitchFamily="18" charset="0"/>
                <a:cs typeface="Times New Roman" panose="02020603050405020304" pitchFamily="18" charset="0"/>
              </a:rPr>
              <a:t>sertitle</a:t>
            </a:r>
            <a:r>
              <a:rPr lang="es-MX" b="1" dirty="0" smtClean="0">
                <a:latin typeface="Times New Roman" panose="02020603050405020304" pitchFamily="18" charset="0"/>
                <a:cs typeface="Times New Roman" panose="02020603050405020304" pitchFamily="18" charset="0"/>
              </a:rPr>
              <a:t>]</a:t>
            </a:r>
            <a:r>
              <a:rPr lang="es-MX" b="1" i="1" dirty="0" smtClean="0">
                <a:latin typeface="Times New Roman" panose="02020603050405020304" pitchFamily="18" charset="0"/>
                <a:cs typeface="Times New Roman" panose="02020603050405020304" pitchFamily="18" charset="0"/>
              </a:rPr>
              <a:t>Acta </a:t>
            </a:r>
            <a:r>
              <a:rPr lang="es-MX" b="1" i="1" dirty="0" err="1" smtClean="0">
                <a:ln>
                  <a:solidFill>
                    <a:srgbClr val="CC9900"/>
                  </a:solidFill>
                </a:ln>
                <a:latin typeface="Times New Roman" panose="02020603050405020304" pitchFamily="18" charset="0"/>
                <a:cs typeface="Times New Roman" panose="02020603050405020304" pitchFamily="18" charset="0"/>
              </a:rPr>
              <a:t>Universiaria</a:t>
            </a:r>
            <a:r>
              <a:rPr lang="es-MX" b="1" dirty="0" smtClean="0">
                <a:latin typeface="Times New Roman" panose="02020603050405020304" pitchFamily="18" charset="0"/>
                <a:cs typeface="Times New Roman" panose="02020603050405020304" pitchFamily="18" charset="0"/>
              </a:rPr>
              <a:t>[/</a:t>
            </a:r>
            <a:r>
              <a:rPr lang="es-MX" b="1" dirty="0" err="1" smtClean="0">
                <a:latin typeface="Times New Roman" panose="02020603050405020304" pitchFamily="18" charset="0"/>
                <a:cs typeface="Times New Roman" panose="02020603050405020304" pitchFamily="18" charset="0"/>
              </a:rPr>
              <a:t>sertitle</a:t>
            </a:r>
            <a:r>
              <a:rPr lang="es-MX" b="1" dirty="0" smtClean="0">
                <a:latin typeface="Times New Roman" panose="02020603050405020304" pitchFamily="18" charset="0"/>
                <a:cs typeface="Times New Roman" panose="02020603050405020304" pitchFamily="18" charset="0"/>
              </a:rPr>
              <a:t>]</a:t>
            </a:r>
            <a:r>
              <a:rPr lang="es-MX" b="1" i="1" dirty="0" smtClean="0">
                <a:latin typeface="Times New Roman" panose="02020603050405020304" pitchFamily="18" charset="0"/>
                <a:cs typeface="Times New Roman" panose="02020603050405020304" pitchFamily="18" charset="0"/>
              </a:rPr>
              <a:t>,</a:t>
            </a:r>
            <a:r>
              <a:rPr lang="es-MX" b="1" dirty="0" smtClean="0">
                <a:latin typeface="Times New Roman" panose="02020603050405020304" pitchFamily="18" charset="0"/>
                <a:cs typeface="Times New Roman" panose="02020603050405020304" pitchFamily="18" charset="0"/>
              </a:rPr>
              <a:t> [</a:t>
            </a:r>
            <a:r>
              <a:rPr lang="es-MX" b="1" dirty="0" err="1" smtClean="0">
                <a:latin typeface="Times New Roman" panose="02020603050405020304" pitchFamily="18" charset="0"/>
                <a:cs typeface="Times New Roman" panose="02020603050405020304" pitchFamily="18" charset="0"/>
              </a:rPr>
              <a:t>city</a:t>
            </a:r>
            <a:r>
              <a:rPr lang="es-MX" b="1" dirty="0" smtClean="0">
                <a:latin typeface="Times New Roman" panose="02020603050405020304" pitchFamily="18" charset="0"/>
                <a:cs typeface="Times New Roman" panose="02020603050405020304" pitchFamily="18" charset="0"/>
              </a:rPr>
              <a:t>]Guanajuato[/</a:t>
            </a:r>
            <a:r>
              <a:rPr lang="es-MX" b="1" dirty="0" err="1" smtClean="0">
                <a:latin typeface="Times New Roman" panose="02020603050405020304" pitchFamily="18" charset="0"/>
                <a:cs typeface="Times New Roman" panose="02020603050405020304" pitchFamily="18" charset="0"/>
              </a:rPr>
              <a:t>city</a:t>
            </a:r>
            <a:r>
              <a:rPr lang="es-MX" b="1" dirty="0" smtClean="0">
                <a:latin typeface="Times New Roman" panose="02020603050405020304" pitchFamily="18" charset="0"/>
                <a:cs typeface="Times New Roman" panose="02020603050405020304" pitchFamily="18" charset="0"/>
              </a:rPr>
              <a:t>], [country]</a:t>
            </a:r>
            <a:r>
              <a:rPr lang="es-MX" b="1" dirty="0" err="1" smtClean="0">
                <a:latin typeface="Times New Roman" panose="02020603050405020304" pitchFamily="18" charset="0"/>
                <a:cs typeface="Times New Roman" panose="02020603050405020304" pitchFamily="18" charset="0"/>
              </a:rPr>
              <a:t>Mexico</a:t>
            </a:r>
            <a:r>
              <a:rPr lang="es-MX" b="1" dirty="0" smtClean="0">
                <a:latin typeface="Times New Roman" panose="02020603050405020304" pitchFamily="18" charset="0"/>
                <a:cs typeface="Times New Roman" panose="02020603050405020304" pitchFamily="18" charset="0"/>
              </a:rPr>
              <a:t>[/country], [</a:t>
            </a:r>
            <a:r>
              <a:rPr lang="es-MX" b="1" dirty="0" err="1" smtClean="0">
                <a:latin typeface="Times New Roman" panose="02020603050405020304" pitchFamily="18" charset="0"/>
                <a:cs typeface="Times New Roman" panose="02020603050405020304" pitchFamily="18" charset="0"/>
              </a:rPr>
              <a:t>pubname</a:t>
            </a:r>
            <a:r>
              <a:rPr lang="es-MX" b="1" dirty="0" smtClean="0">
                <a:latin typeface="Times New Roman" panose="02020603050405020304" pitchFamily="18" charset="0"/>
                <a:cs typeface="Times New Roman" panose="02020603050405020304" pitchFamily="18" charset="0"/>
              </a:rPr>
              <a:t>]Universidad de Guanajuato[/</a:t>
            </a:r>
            <a:r>
              <a:rPr lang="es-MX" b="1" dirty="0" err="1" smtClean="0">
                <a:latin typeface="Times New Roman" panose="02020603050405020304" pitchFamily="18" charset="0"/>
                <a:cs typeface="Times New Roman" panose="02020603050405020304" pitchFamily="18" charset="0"/>
              </a:rPr>
              <a:t>pubname</a:t>
            </a:r>
            <a:r>
              <a:rPr lang="es-MX" b="1" dirty="0" smtClean="0">
                <a:latin typeface="Times New Roman" panose="02020603050405020304" pitchFamily="18" charset="0"/>
                <a:cs typeface="Times New Roman" panose="02020603050405020304" pitchFamily="18" charset="0"/>
              </a:rPr>
              <a:t>], No. [</a:t>
            </a:r>
            <a:r>
              <a:rPr lang="es-MX" b="1" dirty="0" err="1" smtClean="0">
                <a:latin typeface="Times New Roman" panose="02020603050405020304" pitchFamily="18" charset="0"/>
                <a:cs typeface="Times New Roman" panose="02020603050405020304" pitchFamily="18" charset="0"/>
              </a:rPr>
              <a:t>issueno</a:t>
            </a:r>
            <a:r>
              <a:rPr lang="es-MX" b="1" dirty="0" smtClean="0">
                <a:latin typeface="Times New Roman" panose="02020603050405020304" pitchFamily="18" charset="0"/>
                <a:cs typeface="Times New Roman" panose="02020603050405020304" pitchFamily="18" charset="0"/>
              </a:rPr>
              <a:t>]23[/</a:t>
            </a:r>
            <a:r>
              <a:rPr lang="es-MX" b="1" dirty="0" err="1" smtClean="0">
                <a:latin typeface="Times New Roman" panose="02020603050405020304" pitchFamily="18" charset="0"/>
                <a:cs typeface="Times New Roman" panose="02020603050405020304" pitchFamily="18" charset="0"/>
              </a:rPr>
              <a:t>issueno</a:t>
            </a:r>
            <a:r>
              <a:rPr lang="es-MX" b="1" dirty="0" smtClean="0">
                <a:latin typeface="Times New Roman" panose="02020603050405020304" pitchFamily="18" charset="0"/>
                <a:cs typeface="Times New Roman" panose="02020603050405020304" pitchFamily="18" charset="0"/>
              </a:rPr>
              <a:t>] (NE-1), </a:t>
            </a:r>
            <a:r>
              <a:rPr lang="es-MX" b="1" dirty="0" err="1" smtClean="0">
                <a:latin typeface="Times New Roman" panose="02020603050405020304" pitchFamily="18" charset="0"/>
                <a:cs typeface="Times New Roman" panose="02020603050405020304" pitchFamily="18" charset="0"/>
              </a:rPr>
              <a:t>November</a:t>
            </a:r>
            <a:r>
              <a:rPr lang="es-MX" b="1" dirty="0" smtClean="0">
                <a:latin typeface="Times New Roman" panose="02020603050405020304" pitchFamily="18" charset="0"/>
                <a:cs typeface="Times New Roman" panose="02020603050405020304" pitchFamily="18" charset="0"/>
              </a:rPr>
              <a:t>, pp. [</a:t>
            </a:r>
            <a:r>
              <a:rPr lang="es-MX" b="1" dirty="0" err="1" smtClean="0">
                <a:latin typeface="Times New Roman" panose="02020603050405020304" pitchFamily="18" charset="0"/>
                <a:cs typeface="Times New Roman" panose="02020603050405020304" pitchFamily="18" charset="0"/>
              </a:rPr>
              <a:t>pages</a:t>
            </a:r>
            <a:r>
              <a:rPr lang="es-MX" b="1" dirty="0" smtClean="0">
                <a:latin typeface="Times New Roman" panose="02020603050405020304" pitchFamily="18" charset="0"/>
                <a:cs typeface="Times New Roman" panose="02020603050405020304" pitchFamily="18" charset="0"/>
              </a:rPr>
              <a:t>]1-26[/</a:t>
            </a:r>
            <a:r>
              <a:rPr lang="es-MX" b="1" dirty="0" err="1" smtClean="0">
                <a:latin typeface="Times New Roman" panose="02020603050405020304" pitchFamily="18" charset="0"/>
                <a:cs typeface="Times New Roman" panose="02020603050405020304" pitchFamily="18" charset="0"/>
              </a:rPr>
              <a:t>pages</a:t>
            </a:r>
            <a:r>
              <a:rPr lang="es-MX" b="1" dirty="0" smtClean="0">
                <a:latin typeface="Times New Roman" panose="02020603050405020304" pitchFamily="18" charset="0"/>
                <a:cs typeface="Times New Roman" panose="02020603050405020304" pitchFamily="18" charset="0"/>
              </a:rPr>
              <a:t>].[/</a:t>
            </a:r>
            <a:r>
              <a:rPr lang="es-MX" b="1" dirty="0" err="1" smtClean="0">
                <a:latin typeface="Times New Roman" panose="02020603050405020304" pitchFamily="18" charset="0"/>
                <a:cs typeface="Times New Roman" panose="02020603050405020304" pitchFamily="18" charset="0"/>
              </a:rPr>
              <a:t>oiserial</a:t>
            </a:r>
            <a:r>
              <a:rPr lang="es-MX" b="1" dirty="0" smtClean="0">
                <a:latin typeface="Times New Roman" panose="02020603050405020304" pitchFamily="18" charset="0"/>
                <a:cs typeface="Times New Roman" panose="02020603050405020304" pitchFamily="18" charset="0"/>
              </a:rPr>
              <a:t>][/</a:t>
            </a:r>
            <a:r>
              <a:rPr lang="es-MX" b="1" dirty="0" err="1" smtClean="0">
                <a:latin typeface="Times New Roman" panose="02020603050405020304" pitchFamily="18" charset="0"/>
                <a:cs typeface="Times New Roman" panose="02020603050405020304" pitchFamily="18" charset="0"/>
              </a:rPr>
              <a:t>ocitat</a:t>
            </a:r>
            <a:r>
              <a:rPr lang="es-MX" b="1" dirty="0" smtClean="0">
                <a:latin typeface="Times New Roman" panose="02020603050405020304" pitchFamily="18" charset="0"/>
                <a:cs typeface="Times New Roman" panose="02020603050405020304" pitchFamily="18" charset="0"/>
              </a:rPr>
              <a:t>]</a:t>
            </a:r>
          </a:p>
        </p:txBody>
      </p:sp>
      <p:sp>
        <p:nvSpPr>
          <p:cNvPr id="11" name="10 Rectángulo"/>
          <p:cNvSpPr/>
          <p:nvPr/>
        </p:nvSpPr>
        <p:spPr>
          <a:xfrm>
            <a:off x="251520" y="1844824"/>
            <a:ext cx="466794" cy="369332"/>
          </a:xfrm>
          <a:prstGeom prst="rect">
            <a:avLst/>
          </a:prstGeom>
        </p:spPr>
        <p:txBody>
          <a:bodyPr wrap="none">
            <a:spAutoFit/>
          </a:bodyPr>
          <a:lstStyle/>
          <a:p>
            <a:pPr marL="285750" indent="-285750" algn="just"/>
            <a:r>
              <a:rPr lang="es-MX" dirty="0" smtClean="0">
                <a:latin typeface="Times New Roman" panose="02020603050405020304" pitchFamily="18" charset="0"/>
                <a:cs typeface="Times New Roman" panose="02020603050405020304" pitchFamily="18" charset="0"/>
              </a:rPr>
              <a:t>A4</a:t>
            </a:r>
          </a:p>
        </p:txBody>
      </p:sp>
      <p:sp>
        <p:nvSpPr>
          <p:cNvPr id="12" name="11 Rectángulo"/>
          <p:cNvSpPr/>
          <p:nvPr/>
        </p:nvSpPr>
        <p:spPr>
          <a:xfrm>
            <a:off x="609378" y="6021288"/>
            <a:ext cx="4074833" cy="369332"/>
          </a:xfrm>
          <a:prstGeom prst="rect">
            <a:avLst/>
          </a:prstGeom>
        </p:spPr>
        <p:txBody>
          <a:bodyPr wrap="none">
            <a:spAutoFit/>
          </a:bodyPr>
          <a:lstStyle/>
          <a:p>
            <a:pPr algn="just"/>
            <a:r>
              <a:rPr lang="es-MX" dirty="0" smtClean="0">
                <a:latin typeface="Times New Roman" panose="02020603050405020304" pitchFamily="18" charset="0"/>
                <a:cs typeface="Times New Roman" panose="02020603050405020304" pitchFamily="18" charset="0"/>
              </a:rPr>
              <a:t>Está </a:t>
            </a:r>
            <a:r>
              <a:rPr lang="es-MX" b="1" dirty="0" smtClean="0">
                <a:latin typeface="Times New Roman" panose="02020603050405020304" pitchFamily="18" charset="0"/>
                <a:cs typeface="Times New Roman" panose="02020603050405020304" pitchFamily="18" charset="0"/>
              </a:rPr>
              <a:t>mal escrito el nombre de la revista.</a:t>
            </a:r>
            <a:endParaRPr lang="es-MX" b="1" dirty="0">
              <a:latin typeface="Times New Roman" panose="02020603050405020304" pitchFamily="18" charset="0"/>
              <a:cs typeface="Times New Roman" panose="02020603050405020304" pitchFamily="18" charset="0"/>
            </a:endParaRPr>
          </a:p>
        </p:txBody>
      </p:sp>
      <p:sp>
        <p:nvSpPr>
          <p:cNvPr id="14" name="13 Rectángulo"/>
          <p:cNvSpPr/>
          <p:nvPr/>
        </p:nvSpPr>
        <p:spPr>
          <a:xfrm>
            <a:off x="611560" y="4365104"/>
            <a:ext cx="7776864" cy="1200329"/>
          </a:xfrm>
          <a:prstGeom prst="rect">
            <a:avLst/>
          </a:prstGeom>
        </p:spPr>
        <p:txBody>
          <a:bodyPr wrap="square">
            <a:spAutoFit/>
          </a:bodyPr>
          <a:lstStyle/>
          <a:p>
            <a:pPr lvl="0" algn="just"/>
            <a:r>
              <a:rPr lang="es-MX" b="1" dirty="0" smtClean="0">
                <a:latin typeface="Times New Roman" panose="02020603050405020304" pitchFamily="18" charset="0"/>
                <a:cs typeface="Times New Roman" panose="02020603050405020304" pitchFamily="18" charset="0"/>
                <a:hlinkClick r:id="rId3"/>
              </a:rPr>
              <a:t>Más allá de eventos coyunturales. La migración </a:t>
            </a:r>
            <a:r>
              <a:rPr lang="es-MX" dirty="0" smtClean="0">
                <a:latin typeface="Times New Roman" panose="02020603050405020304" pitchFamily="18" charset="0"/>
                <a:cs typeface="Times New Roman" panose="02020603050405020304" pitchFamily="18" charset="0"/>
                <a:hlinkClick r:id="rId3"/>
              </a:rPr>
              <a:t>México- Estados ...</a:t>
            </a:r>
            <a:endParaRPr lang="es-MX" dirty="0" smtClean="0">
              <a:latin typeface="Times New Roman" panose="02020603050405020304" pitchFamily="18" charset="0"/>
              <a:cs typeface="Times New Roman" panose="02020603050405020304" pitchFamily="18" charset="0"/>
            </a:endParaRPr>
          </a:p>
          <a:p>
            <a:pPr algn="just"/>
            <a:r>
              <a:rPr lang="es-MX" i="1" dirty="0" smtClean="0">
                <a:latin typeface="Times New Roman" panose="02020603050405020304" pitchFamily="18" charset="0"/>
                <a:cs typeface="Times New Roman" panose="02020603050405020304" pitchFamily="18" charset="0"/>
              </a:rPr>
              <a:t>www.redalyc.org/articulo.oa?id=41629562002</a:t>
            </a:r>
            <a:endParaRPr lang="es-MX" dirty="0" smtClean="0">
              <a:latin typeface="Times New Roman" panose="02020603050405020304" pitchFamily="18" charset="0"/>
              <a:cs typeface="Times New Roman" panose="02020603050405020304" pitchFamily="18" charset="0"/>
            </a:endParaRPr>
          </a:p>
          <a:p>
            <a:pPr algn="just"/>
            <a:r>
              <a:rPr lang="es-MX" dirty="0" smtClean="0">
                <a:latin typeface="Times New Roman" panose="02020603050405020304" pitchFamily="18" charset="0"/>
                <a:cs typeface="Times New Roman" panose="02020603050405020304" pitchFamily="18" charset="0"/>
              </a:rPr>
              <a:t>Fernández Guzmán, Eduardo. "Más allá de eventos coyunturales. La migración México- Estados Unidos: un fenómeno de larga duración". Acta </a:t>
            </a:r>
            <a:r>
              <a:rPr lang="es-MX" dirty="0" smtClean="0">
                <a:ln>
                  <a:solidFill>
                    <a:srgbClr val="CC9900"/>
                  </a:solidFill>
                </a:ln>
                <a:latin typeface="Times New Roman" panose="02020603050405020304" pitchFamily="18" charset="0"/>
                <a:cs typeface="Times New Roman" panose="02020603050405020304" pitchFamily="18" charset="0"/>
              </a:rPr>
              <a:t>Universitaria</a:t>
            </a:r>
            <a:r>
              <a:rPr lang="es-MX"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636009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1233" y="0"/>
            <a:ext cx="9155233" cy="6957392"/>
          </a:xfrm>
        </p:spPr>
        <p:txBody>
          <a:bodyPr>
            <a:normAutofit/>
          </a:bodyPr>
          <a:lstStyle/>
          <a:p>
            <a:pPr algn="just"/>
            <a:endParaRPr lang="es-MX" sz="1400" dirty="0">
              <a:solidFill>
                <a:schemeClr val="tx1"/>
              </a:solidFill>
              <a:latin typeface="Times New Roman" panose="02020603050405020304" pitchFamily="18" charset="0"/>
              <a:cs typeface="Times New Roman" panose="02020603050405020304" pitchFamily="18" charset="0"/>
            </a:endParaRPr>
          </a:p>
          <a:p>
            <a:pPr algn="just"/>
            <a:endParaRPr lang="es-MX" sz="1400" dirty="0">
              <a:solidFill>
                <a:schemeClr val="tx1"/>
              </a:solidFill>
              <a:latin typeface="Times New Roman" panose="02020603050405020304" pitchFamily="18" charset="0"/>
              <a:cs typeface="Times New Roman" panose="02020603050405020304" pitchFamily="18" charset="0"/>
            </a:endParaRPr>
          </a:p>
          <a:p>
            <a:pPr algn="just"/>
            <a:endParaRPr lang="es-MX" sz="1400"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endParaRPr lang="pt-BR" sz="1400"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endParaRPr lang="pt-BR" sz="1400" dirty="0" smtClean="0">
              <a:solidFill>
                <a:schemeClr val="tx1"/>
              </a:solidFill>
              <a:latin typeface="Times New Roman" panose="02020603050405020304" pitchFamily="18" charset="0"/>
              <a:cs typeface="Times New Roman" panose="02020603050405020304" pitchFamily="18" charset="0"/>
            </a:endParaRPr>
          </a:p>
          <a:p>
            <a:pPr algn="just"/>
            <a:endParaRPr lang="es-MX" sz="1400" dirty="0" smtClean="0">
              <a:solidFill>
                <a:schemeClr val="tx1"/>
              </a:solidFill>
              <a:latin typeface="Times New Roman" panose="02020603050405020304" pitchFamily="18" charset="0"/>
              <a:cs typeface="Times New Roman" panose="02020603050405020304" pitchFamily="18" charset="0"/>
            </a:endParaRPr>
          </a:p>
          <a:p>
            <a:pPr algn="just"/>
            <a:endParaRPr lang="es-MX" sz="1400" dirty="0" smtClean="0">
              <a:solidFill>
                <a:schemeClr val="tx1"/>
              </a:solidFill>
              <a:latin typeface="Times New Roman" panose="02020603050405020304" pitchFamily="18" charset="0"/>
              <a:cs typeface="Times New Roman" panose="02020603050405020304" pitchFamily="18" charset="0"/>
            </a:endParaRPr>
          </a:p>
          <a:p>
            <a:pPr algn="just"/>
            <a:endParaRPr lang="es-MX" sz="1400" dirty="0" smtClean="0">
              <a:solidFill>
                <a:schemeClr val="tx1"/>
              </a:solidFill>
              <a:latin typeface="Times New Roman" panose="02020603050405020304" pitchFamily="18" charset="0"/>
              <a:cs typeface="Times New Roman" panose="02020603050405020304" pitchFamily="18" charset="0"/>
            </a:endParaRPr>
          </a:p>
          <a:p>
            <a:pPr algn="just"/>
            <a:endParaRPr lang="es-MX" sz="1400" dirty="0" smtClean="0">
              <a:solidFill>
                <a:schemeClr val="tx1"/>
              </a:solidFill>
              <a:latin typeface="Times New Roman" panose="02020603050405020304" pitchFamily="18" charset="0"/>
              <a:cs typeface="Times New Roman" panose="02020603050405020304" pitchFamily="18" charset="0"/>
            </a:endParaRPr>
          </a:p>
          <a:p>
            <a:pPr algn="just"/>
            <a:endParaRPr lang="es-MX" sz="1400" dirty="0">
              <a:solidFill>
                <a:schemeClr val="tx1"/>
              </a:solidFill>
              <a:latin typeface="Times New Roman" panose="02020603050405020304" pitchFamily="18" charset="0"/>
              <a:cs typeface="Times New Roman" panose="02020603050405020304" pitchFamily="18" charset="0"/>
            </a:endParaRPr>
          </a:p>
          <a:p>
            <a:pPr algn="just"/>
            <a:endParaRPr lang="es-MX" sz="1400" dirty="0">
              <a:solidFill>
                <a:schemeClr val="tx1"/>
              </a:solidFill>
              <a:latin typeface="Times New Roman" panose="02020603050405020304" pitchFamily="18" charset="0"/>
              <a:cs typeface="Times New Roman" panose="02020603050405020304" pitchFamily="18" charset="0"/>
            </a:endParaRPr>
          </a:p>
        </p:txBody>
      </p:sp>
      <p:sp>
        <p:nvSpPr>
          <p:cNvPr id="4" name="3 CuadroTexto"/>
          <p:cNvSpPr txBox="1"/>
          <p:nvPr/>
        </p:nvSpPr>
        <p:spPr>
          <a:xfrm>
            <a:off x="7092280" y="188640"/>
            <a:ext cx="1728192"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s-MX" dirty="0" smtClean="0"/>
              <a:t>Ejemplos</a:t>
            </a:r>
            <a:endParaRPr lang="es-MX" dirty="0"/>
          </a:p>
        </p:txBody>
      </p:sp>
      <p:pic>
        <p:nvPicPr>
          <p:cNvPr id="5" name="Picture 2" descr="C:\Users\SCIELO\Pictures\glogo.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404664"/>
            <a:ext cx="2160240" cy="648072"/>
          </a:xfrm>
          <a:prstGeom prst="rect">
            <a:avLst/>
          </a:prstGeom>
          <a:noFill/>
          <a:extLst>
            <a:ext uri="{909E8E84-426E-40DD-AFC4-6F175D3DCCD1}">
              <a14:hiddenFill xmlns:a14="http://schemas.microsoft.com/office/drawing/2010/main">
                <a:solidFill>
                  <a:srgbClr val="FFFFFF"/>
                </a:solidFill>
              </a14:hiddenFill>
            </a:ext>
          </a:extLst>
        </p:spPr>
      </p:pic>
      <p:sp>
        <p:nvSpPr>
          <p:cNvPr id="6" name="5 Rectángulo"/>
          <p:cNvSpPr/>
          <p:nvPr/>
        </p:nvSpPr>
        <p:spPr>
          <a:xfrm>
            <a:off x="2483768" y="476672"/>
            <a:ext cx="4248472" cy="369332"/>
          </a:xfrm>
          <a:prstGeom prst="rect">
            <a:avLst/>
          </a:prstGeom>
        </p:spPr>
        <p:txBody>
          <a:bodyPr wrap="square">
            <a:spAutoFit/>
          </a:bodyPr>
          <a:lstStyle/>
          <a:p>
            <a:pPr marL="685800" indent="-685800" algn="just">
              <a:buFont typeface="Wingdings" panose="05000000000000000000" pitchFamily="2" charset="2"/>
              <a:buChar char="v"/>
            </a:pPr>
            <a:r>
              <a:rPr lang="es-MX" dirty="0" smtClean="0">
                <a:latin typeface="Times New Roman" panose="02020603050405020304" pitchFamily="18" charset="0"/>
                <a:cs typeface="Times New Roman" panose="02020603050405020304" pitchFamily="18" charset="0"/>
              </a:rPr>
              <a:t>Migraciones internacionales v7 n 4</a:t>
            </a:r>
          </a:p>
        </p:txBody>
      </p:sp>
      <p:sp>
        <p:nvSpPr>
          <p:cNvPr id="16" name="15 Rectángulo"/>
          <p:cNvSpPr/>
          <p:nvPr/>
        </p:nvSpPr>
        <p:spPr>
          <a:xfrm>
            <a:off x="395536" y="2901910"/>
            <a:ext cx="466794" cy="369332"/>
          </a:xfrm>
          <a:prstGeom prst="rect">
            <a:avLst/>
          </a:prstGeom>
        </p:spPr>
        <p:txBody>
          <a:bodyPr wrap="none">
            <a:spAutoFit/>
          </a:bodyPr>
          <a:lstStyle/>
          <a:p>
            <a:pPr marL="285750" indent="-285750" algn="just"/>
            <a:r>
              <a:rPr lang="es-MX" dirty="0" smtClean="0">
                <a:latin typeface="Times New Roman" panose="02020603050405020304" pitchFamily="18" charset="0"/>
                <a:cs typeface="Times New Roman" panose="02020603050405020304" pitchFamily="18" charset="0"/>
              </a:rPr>
              <a:t>A4</a:t>
            </a:r>
          </a:p>
        </p:txBody>
      </p:sp>
      <p:sp>
        <p:nvSpPr>
          <p:cNvPr id="18" name="17 Rectángulo"/>
          <p:cNvSpPr/>
          <p:nvPr/>
        </p:nvSpPr>
        <p:spPr>
          <a:xfrm>
            <a:off x="1073153" y="2060848"/>
            <a:ext cx="4555734" cy="369332"/>
          </a:xfrm>
          <a:prstGeom prst="rect">
            <a:avLst/>
          </a:prstGeom>
        </p:spPr>
        <p:txBody>
          <a:bodyPr wrap="none">
            <a:spAutoFit/>
          </a:bodyPr>
          <a:lstStyle/>
          <a:p>
            <a:pPr algn="just"/>
            <a:r>
              <a:rPr lang="es-MX" b="1" dirty="0" smtClean="0">
                <a:latin typeface="Times New Roman" panose="02020603050405020304" pitchFamily="18" charset="0"/>
                <a:cs typeface="Times New Roman" panose="02020603050405020304" pitchFamily="18" charset="0"/>
              </a:rPr>
              <a:t>No tiene número, volumen o fecha la revista</a:t>
            </a:r>
          </a:p>
        </p:txBody>
      </p:sp>
      <p:sp>
        <p:nvSpPr>
          <p:cNvPr id="19" name="18 Rectángulo"/>
          <p:cNvSpPr/>
          <p:nvPr/>
        </p:nvSpPr>
        <p:spPr>
          <a:xfrm>
            <a:off x="1043608" y="2780928"/>
            <a:ext cx="7344816" cy="923330"/>
          </a:xfrm>
          <a:prstGeom prst="rect">
            <a:avLst/>
          </a:prstGeom>
        </p:spPr>
        <p:txBody>
          <a:bodyPr wrap="square">
            <a:spAutoFit/>
          </a:bodyPr>
          <a:lstStyle/>
          <a:p>
            <a:pPr algn="just"/>
            <a:r>
              <a:rPr lang="en-US" b="1" dirty="0" smtClean="0">
                <a:latin typeface="Times New Roman" panose="02020603050405020304" pitchFamily="18" charset="0"/>
                <a:cs typeface="Times New Roman" panose="02020603050405020304" pitchFamily="18" charset="0"/>
              </a:rPr>
              <a:t>VERTOVEC, Steven, 2006, "Migration and Other Modes of </a:t>
            </a:r>
            <a:r>
              <a:rPr lang="en-US" b="1" dirty="0" err="1" smtClean="0">
                <a:latin typeface="Times New Roman" panose="02020603050405020304" pitchFamily="18" charset="0"/>
                <a:cs typeface="Times New Roman" panose="02020603050405020304" pitchFamily="18" charset="0"/>
              </a:rPr>
              <a:t>Transnationalism</a:t>
            </a:r>
            <a:r>
              <a:rPr lang="en-US" b="1" dirty="0" smtClean="0">
                <a:latin typeface="Times New Roman" panose="02020603050405020304" pitchFamily="18" charset="0"/>
                <a:cs typeface="Times New Roman" panose="02020603050405020304" pitchFamily="18" charset="0"/>
              </a:rPr>
              <a:t>: Towards Conceptual Cross-Fertilization", </a:t>
            </a:r>
            <a:r>
              <a:rPr lang="en-US" b="1" i="1" dirty="0" smtClean="0">
                <a:ln>
                  <a:solidFill>
                    <a:srgbClr val="CC9900"/>
                  </a:solidFill>
                </a:ln>
                <a:latin typeface="Times New Roman" panose="02020603050405020304" pitchFamily="18" charset="0"/>
                <a:cs typeface="Times New Roman" panose="02020603050405020304" pitchFamily="18" charset="0"/>
              </a:rPr>
              <a:t>Red </a:t>
            </a:r>
            <a:r>
              <a:rPr lang="en-US" b="1" i="1" dirty="0" err="1" smtClean="0">
                <a:ln>
                  <a:solidFill>
                    <a:srgbClr val="CC9900"/>
                  </a:solidFill>
                </a:ln>
                <a:latin typeface="Times New Roman" panose="02020603050405020304" pitchFamily="18" charset="0"/>
                <a:cs typeface="Times New Roman" panose="02020603050405020304" pitchFamily="18" charset="0"/>
              </a:rPr>
              <a:t>Internacional</a:t>
            </a:r>
            <a:r>
              <a:rPr lang="en-US" b="1" i="1" dirty="0" smtClean="0">
                <a:ln>
                  <a:solidFill>
                    <a:srgbClr val="CC9900"/>
                  </a:solidFill>
                </a:ln>
                <a:latin typeface="Times New Roman" panose="02020603050405020304" pitchFamily="18" charset="0"/>
                <a:cs typeface="Times New Roman" panose="02020603050405020304" pitchFamily="18" charset="0"/>
              </a:rPr>
              <a:t> de </a:t>
            </a:r>
            <a:r>
              <a:rPr lang="en-US" b="1" i="1" dirty="0" err="1" smtClean="0">
                <a:ln>
                  <a:solidFill>
                    <a:srgbClr val="CC9900"/>
                  </a:solidFill>
                </a:ln>
                <a:latin typeface="Times New Roman" panose="02020603050405020304" pitchFamily="18" charset="0"/>
                <a:cs typeface="Times New Roman" panose="02020603050405020304" pitchFamily="18" charset="0"/>
              </a:rPr>
              <a:t>Migración</a:t>
            </a:r>
            <a:r>
              <a:rPr lang="en-US" b="1" i="1" dirty="0" smtClean="0">
                <a:ln>
                  <a:solidFill>
                    <a:srgbClr val="CC9900"/>
                  </a:solidFill>
                </a:ln>
                <a:latin typeface="Times New Roman" panose="02020603050405020304" pitchFamily="18" charset="0"/>
                <a:cs typeface="Times New Roman" panose="02020603050405020304" pitchFamily="18" charset="0"/>
              </a:rPr>
              <a:t> y </a:t>
            </a:r>
            <a:r>
              <a:rPr lang="es-MX" b="1" dirty="0" smtClean="0">
                <a:ln>
                  <a:solidFill>
                    <a:srgbClr val="CC9900"/>
                  </a:solidFill>
                </a:ln>
                <a:latin typeface="Times New Roman" panose="02020603050405020304" pitchFamily="18" charset="0"/>
                <a:cs typeface="Times New Roman" panose="02020603050405020304" pitchFamily="18" charset="0"/>
              </a:rPr>
              <a:t> </a:t>
            </a:r>
            <a:r>
              <a:rPr lang="en-US" b="1" i="1" dirty="0" err="1" smtClean="0">
                <a:ln>
                  <a:solidFill>
                    <a:srgbClr val="CC9900"/>
                  </a:solidFill>
                </a:ln>
                <a:latin typeface="Times New Roman" panose="02020603050405020304" pitchFamily="18" charset="0"/>
                <a:cs typeface="Times New Roman" panose="02020603050405020304" pitchFamily="18" charset="0"/>
              </a:rPr>
              <a:t>Desarrollo</a:t>
            </a:r>
            <a:r>
              <a:rPr lang="en-US" b="1" i="1" dirty="0" smtClean="0">
                <a:ln>
                  <a:solidFill>
                    <a:srgbClr val="CC9900"/>
                  </a:solidFill>
                </a:ln>
                <a:latin typeface="Times New Roman" panose="02020603050405020304" pitchFamily="18" charset="0"/>
                <a:cs typeface="Times New Roman" panose="02020603050405020304" pitchFamily="18" charset="0"/>
              </a:rPr>
              <a:t>,</a:t>
            </a:r>
            <a:r>
              <a:rPr lang="en-US" b="1" dirty="0" smtClean="0">
                <a:ln>
                  <a:solidFill>
                    <a:srgbClr val="CC9900"/>
                  </a:solidFill>
                </a:ln>
                <a:latin typeface="Times New Roman" panose="02020603050405020304" pitchFamily="18" charset="0"/>
                <a:cs typeface="Times New Roman" panose="02020603050405020304" pitchFamily="18" charset="0"/>
              </a:rPr>
              <a:t> pp. 1-17.</a:t>
            </a:r>
          </a:p>
        </p:txBody>
      </p:sp>
      <p:sp>
        <p:nvSpPr>
          <p:cNvPr id="20" name="19 Rectángulo"/>
          <p:cNvSpPr/>
          <p:nvPr/>
        </p:nvSpPr>
        <p:spPr>
          <a:xfrm>
            <a:off x="1099759" y="3897922"/>
            <a:ext cx="7416824" cy="646331"/>
          </a:xfrm>
          <a:prstGeom prst="rect">
            <a:avLst/>
          </a:prstGeom>
        </p:spPr>
        <p:txBody>
          <a:bodyPr wrap="square">
            <a:spAutoFit/>
          </a:bodyPr>
          <a:lstStyle/>
          <a:p>
            <a:pPr algn="just"/>
            <a:r>
              <a:rPr lang="es-MX" dirty="0" smtClean="0">
                <a:latin typeface="Times New Roman" panose="02020603050405020304" pitchFamily="18" charset="0"/>
                <a:cs typeface="Times New Roman" panose="02020603050405020304" pitchFamily="18" charset="0"/>
              </a:rPr>
              <a:t>International </a:t>
            </a:r>
            <a:r>
              <a:rPr lang="es-MX" dirty="0" err="1" smtClean="0">
                <a:latin typeface="Times New Roman" panose="02020603050405020304" pitchFamily="18" charset="0"/>
                <a:cs typeface="Times New Roman" panose="02020603050405020304" pitchFamily="18" charset="0"/>
              </a:rPr>
              <a:t>Migration</a:t>
            </a:r>
            <a:r>
              <a:rPr lang="es-MX" dirty="0" smtClean="0">
                <a:latin typeface="Times New Roman" panose="02020603050405020304" pitchFamily="18" charset="0"/>
                <a:cs typeface="Times New Roman" panose="02020603050405020304" pitchFamily="18" charset="0"/>
              </a:rPr>
              <a:t> </a:t>
            </a:r>
            <a:r>
              <a:rPr lang="es-MX" dirty="0" err="1" smtClean="0">
                <a:latin typeface="Times New Roman" panose="02020603050405020304" pitchFamily="18" charset="0"/>
                <a:cs typeface="Times New Roman" panose="02020603050405020304" pitchFamily="18" charset="0"/>
              </a:rPr>
              <a:t>Review</a:t>
            </a:r>
            <a:r>
              <a:rPr lang="es-MX" dirty="0" smtClean="0">
                <a:latin typeface="Times New Roman" panose="02020603050405020304" pitchFamily="18" charset="0"/>
                <a:cs typeface="Times New Roman" panose="02020603050405020304" pitchFamily="18" charset="0"/>
              </a:rPr>
              <a:t> </a:t>
            </a:r>
            <a:r>
              <a:rPr lang="es-MX" dirty="0" err="1" smtClean="0">
                <a:latin typeface="Times New Roman" panose="02020603050405020304" pitchFamily="18" charset="0"/>
                <a:cs typeface="Times New Roman" panose="02020603050405020304" pitchFamily="18" charset="0"/>
                <a:hlinkClick r:id="rId3"/>
              </a:rPr>
              <a:t>Volume</a:t>
            </a:r>
            <a:r>
              <a:rPr lang="es-MX" dirty="0" smtClean="0">
                <a:latin typeface="Times New Roman" panose="02020603050405020304" pitchFamily="18" charset="0"/>
                <a:cs typeface="Times New Roman" panose="02020603050405020304" pitchFamily="18" charset="0"/>
                <a:hlinkClick r:id="rId3"/>
              </a:rPr>
              <a:t> 37, </a:t>
            </a:r>
            <a:r>
              <a:rPr lang="es-MX" dirty="0" err="1" smtClean="0">
                <a:latin typeface="Times New Roman" panose="02020603050405020304" pitchFamily="18" charset="0"/>
                <a:cs typeface="Times New Roman" panose="02020603050405020304" pitchFamily="18" charset="0"/>
                <a:hlinkClick r:id="rId3"/>
              </a:rPr>
              <a:t>Issue</a:t>
            </a:r>
            <a:r>
              <a:rPr lang="es-MX" dirty="0" smtClean="0">
                <a:latin typeface="Times New Roman" panose="02020603050405020304" pitchFamily="18" charset="0"/>
                <a:cs typeface="Times New Roman" panose="02020603050405020304" pitchFamily="18" charset="0"/>
                <a:hlinkClick r:id="rId3"/>
              </a:rPr>
              <a:t> 3, </a:t>
            </a:r>
            <a:r>
              <a:rPr lang="es-MX" dirty="0" err="1" smtClean="0">
                <a:latin typeface="Times New Roman" panose="02020603050405020304" pitchFamily="18" charset="0"/>
                <a:cs typeface="Times New Roman" panose="02020603050405020304" pitchFamily="18" charset="0"/>
              </a:rPr>
              <a:t>pages</a:t>
            </a:r>
            <a:r>
              <a:rPr lang="es-MX" dirty="0" smtClean="0">
                <a:latin typeface="Times New Roman" panose="02020603050405020304" pitchFamily="18" charset="0"/>
                <a:cs typeface="Times New Roman" panose="02020603050405020304" pitchFamily="18" charset="0"/>
              </a:rPr>
              <a:t> 641–665, </a:t>
            </a:r>
            <a:r>
              <a:rPr lang="es-MX" dirty="0" err="1" smtClean="0">
                <a:latin typeface="Times New Roman" panose="02020603050405020304" pitchFamily="18" charset="0"/>
                <a:cs typeface="Times New Roman" panose="02020603050405020304" pitchFamily="18" charset="0"/>
              </a:rPr>
              <a:t>September</a:t>
            </a:r>
            <a:r>
              <a:rPr lang="es-MX" dirty="0" smtClean="0">
                <a:latin typeface="Times New Roman" panose="02020603050405020304" pitchFamily="18" charset="0"/>
                <a:cs typeface="Times New Roman" panose="02020603050405020304" pitchFamily="18" charset="0"/>
              </a:rPr>
              <a:t> 2</a:t>
            </a:r>
            <a:r>
              <a:rPr lang="es-MX" b="1" dirty="0" smtClean="0">
                <a:latin typeface="Times New Roman" panose="02020603050405020304" pitchFamily="18" charset="0"/>
                <a:cs typeface="Times New Roman" panose="02020603050405020304" pitchFamily="18" charset="0"/>
              </a:rPr>
              <a:t>003</a:t>
            </a:r>
          </a:p>
        </p:txBody>
      </p:sp>
      <p:sp>
        <p:nvSpPr>
          <p:cNvPr id="14" name="13 Rectángulo"/>
          <p:cNvSpPr/>
          <p:nvPr/>
        </p:nvSpPr>
        <p:spPr>
          <a:xfrm>
            <a:off x="1015182" y="4941168"/>
            <a:ext cx="7992888" cy="369332"/>
          </a:xfrm>
          <a:prstGeom prst="rect">
            <a:avLst/>
          </a:prstGeom>
        </p:spPr>
        <p:txBody>
          <a:bodyPr wrap="square">
            <a:spAutoFit/>
          </a:bodyPr>
          <a:lstStyle/>
          <a:p>
            <a:pPr algn="just"/>
            <a:r>
              <a:rPr lang="es-MX" dirty="0" smtClean="0">
                <a:latin typeface="Times New Roman" panose="02020603050405020304" pitchFamily="18" charset="0"/>
                <a:cs typeface="Times New Roman" panose="02020603050405020304" pitchFamily="18" charset="0"/>
              </a:rPr>
              <a:t>En este caso la revista </a:t>
            </a:r>
            <a:r>
              <a:rPr lang="es-MX" b="1" dirty="0" smtClean="0">
                <a:latin typeface="Times New Roman" panose="02020603050405020304" pitchFamily="18" charset="0"/>
                <a:cs typeface="Times New Roman" panose="02020603050405020304" pitchFamily="18" charset="0"/>
              </a:rPr>
              <a:t>No tiene la fecha completa, no tiene volumen ni número</a:t>
            </a:r>
            <a:r>
              <a:rPr lang="es-MX" dirty="0" smtClean="0">
                <a:latin typeface="Times New Roman" panose="02020603050405020304" pitchFamily="18" charset="0"/>
                <a:cs typeface="Times New Roman" panose="02020603050405020304" pitchFamily="18" charset="0"/>
              </a:rPr>
              <a:t>.</a:t>
            </a:r>
          </a:p>
        </p:txBody>
      </p:sp>
      <p:sp>
        <p:nvSpPr>
          <p:cNvPr id="21" name="20 Rectángulo"/>
          <p:cNvSpPr/>
          <p:nvPr/>
        </p:nvSpPr>
        <p:spPr>
          <a:xfrm>
            <a:off x="971600" y="1184402"/>
            <a:ext cx="6624736" cy="646331"/>
          </a:xfrm>
          <a:prstGeom prst="rect">
            <a:avLst/>
          </a:prstGeom>
        </p:spPr>
        <p:txBody>
          <a:bodyPr wrap="square">
            <a:spAutoFit/>
          </a:bodyPr>
          <a:lstStyle/>
          <a:p>
            <a:pPr algn="just"/>
            <a:r>
              <a:rPr lang="es-MX" b="1" dirty="0" smtClean="0">
                <a:latin typeface="Times New Roman" panose="02020603050405020304" pitchFamily="18" charset="0"/>
                <a:cs typeface="Times New Roman" panose="02020603050405020304" pitchFamily="18" charset="0"/>
              </a:rPr>
              <a:t>LÓPEZ CASTRO Gustavo, 2007, "Migración, mujeres y salud emocional," </a:t>
            </a:r>
            <a:r>
              <a:rPr lang="es-MX" b="1" i="1" dirty="0" err="1" smtClean="0">
                <a:ln>
                  <a:solidFill>
                    <a:srgbClr val="CC9900"/>
                  </a:solidFill>
                </a:ln>
                <a:latin typeface="Times New Roman" panose="02020603050405020304" pitchFamily="18" charset="0"/>
                <a:cs typeface="Times New Roman" panose="02020603050405020304" pitchFamily="18" charset="0"/>
              </a:rPr>
              <a:t>Decisio</a:t>
            </a:r>
            <a:r>
              <a:rPr lang="es-MX" b="1" i="1" dirty="0" smtClean="0">
                <a:ln>
                  <a:solidFill>
                    <a:srgbClr val="CC9900"/>
                  </a:solidFill>
                </a:ln>
                <a:latin typeface="Times New Roman" panose="02020603050405020304" pitchFamily="18" charset="0"/>
                <a:cs typeface="Times New Roman" panose="02020603050405020304" pitchFamily="18" charset="0"/>
              </a:rPr>
              <a:t>,</a:t>
            </a:r>
            <a:r>
              <a:rPr lang="es-MX" b="1" dirty="0" smtClean="0">
                <a:ln>
                  <a:solidFill>
                    <a:srgbClr val="CC9900"/>
                  </a:solidFill>
                </a:ln>
                <a:latin typeface="Times New Roman" panose="02020603050405020304" pitchFamily="18" charset="0"/>
                <a:cs typeface="Times New Roman" panose="02020603050405020304" pitchFamily="18" charset="0"/>
              </a:rPr>
              <a:t> </a:t>
            </a:r>
            <a:r>
              <a:rPr lang="es-MX" b="1" dirty="0" err="1" smtClean="0">
                <a:ln>
                  <a:solidFill>
                    <a:srgbClr val="CC9900"/>
                  </a:solidFill>
                </a:ln>
                <a:latin typeface="Times New Roman" panose="02020603050405020304" pitchFamily="18" charset="0"/>
                <a:cs typeface="Times New Roman" panose="02020603050405020304" pitchFamily="18" charset="0"/>
              </a:rPr>
              <a:t>September-December</a:t>
            </a:r>
            <a:r>
              <a:rPr lang="es-MX" b="1" dirty="0" smtClean="0">
                <a:latin typeface="Times New Roman" panose="02020603050405020304" pitchFamily="18" charset="0"/>
                <a:cs typeface="Times New Roman" panose="02020603050405020304" pitchFamily="18" charset="0"/>
              </a:rPr>
              <a:t>, pp. 46-50.</a:t>
            </a:r>
          </a:p>
        </p:txBody>
      </p:sp>
      <p:sp>
        <p:nvSpPr>
          <p:cNvPr id="22" name="21 Rectángulo"/>
          <p:cNvSpPr/>
          <p:nvPr/>
        </p:nvSpPr>
        <p:spPr>
          <a:xfrm>
            <a:off x="395536" y="1196752"/>
            <a:ext cx="466794" cy="369332"/>
          </a:xfrm>
          <a:prstGeom prst="rect">
            <a:avLst/>
          </a:prstGeom>
        </p:spPr>
        <p:txBody>
          <a:bodyPr wrap="none">
            <a:spAutoFit/>
          </a:bodyPr>
          <a:lstStyle/>
          <a:p>
            <a:pPr marL="285750" indent="-285750" algn="just"/>
            <a:r>
              <a:rPr lang="es-MX" dirty="0" smtClean="0">
                <a:latin typeface="Times New Roman" panose="02020603050405020304" pitchFamily="18" charset="0"/>
                <a:cs typeface="Times New Roman" panose="02020603050405020304" pitchFamily="18" charset="0"/>
              </a:rPr>
              <a:t>A1</a:t>
            </a:r>
          </a:p>
        </p:txBody>
      </p:sp>
    </p:spTree>
    <p:extLst>
      <p:ext uri="{BB962C8B-B14F-4D97-AF65-F5344CB8AC3E}">
        <p14:creationId xmlns:p14="http://schemas.microsoft.com/office/powerpoint/2010/main" val="5636009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SciELO en Perspectiva">
            <a:hlinkClick r:id="rId2"/>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34" y="-459432"/>
            <a:ext cx="9155233" cy="1800200"/>
          </a:xfrm>
          <a:prstGeom prst="rect">
            <a:avLst/>
          </a:prstGeom>
          <a:noFill/>
          <a:ln>
            <a:noFill/>
          </a:ln>
        </p:spPr>
      </p:pic>
      <p:sp>
        <p:nvSpPr>
          <p:cNvPr id="5" name="4 Título"/>
          <p:cNvSpPr>
            <a:spLocks noGrp="1"/>
          </p:cNvSpPr>
          <p:nvPr>
            <p:ph type="ctrTitle"/>
          </p:nvPr>
        </p:nvSpPr>
        <p:spPr>
          <a:xfrm>
            <a:off x="-11233" y="1700808"/>
            <a:ext cx="9155233" cy="4968552"/>
          </a:xfrm>
        </p:spPr>
        <p:txBody>
          <a:bodyPr>
            <a:noAutofit/>
          </a:bodyPr>
          <a:lstStyle/>
          <a:p>
            <a:pPr algn="l"/>
            <a:r>
              <a:rPr lang="es-MX" sz="1600" dirty="0" smtClean="0">
                <a:latin typeface="Times New Roman" panose="02020603050405020304" pitchFamily="18" charset="0"/>
                <a:cs typeface="Times New Roman" panose="02020603050405020304" pitchFamily="18" charset="0"/>
              </a:rPr>
              <a:t/>
            </a:r>
            <a:br>
              <a:rPr lang="es-MX" sz="1600" dirty="0" smtClean="0">
                <a:latin typeface="Times New Roman" panose="02020603050405020304" pitchFamily="18" charset="0"/>
                <a:cs typeface="Times New Roman" panose="02020603050405020304" pitchFamily="18" charset="0"/>
              </a:rPr>
            </a:br>
            <a:r>
              <a:rPr lang="es-MX" sz="1600" dirty="0">
                <a:latin typeface="Times New Roman" panose="02020603050405020304" pitchFamily="18" charset="0"/>
                <a:cs typeface="Times New Roman" panose="02020603050405020304" pitchFamily="18" charset="0"/>
              </a:rPr>
              <a:t/>
            </a:r>
            <a:br>
              <a:rPr lang="es-MX" sz="1600" dirty="0">
                <a:latin typeface="Times New Roman" panose="02020603050405020304" pitchFamily="18" charset="0"/>
                <a:cs typeface="Times New Roman" panose="02020603050405020304" pitchFamily="18" charset="0"/>
              </a:rPr>
            </a:br>
            <a:r>
              <a:rPr lang="es-MX" sz="1600" dirty="0" smtClean="0">
                <a:latin typeface="Times New Roman" panose="02020603050405020304" pitchFamily="18" charset="0"/>
                <a:cs typeface="Times New Roman" panose="02020603050405020304" pitchFamily="18" charset="0"/>
              </a:rPr>
              <a:t>Las </a:t>
            </a:r>
            <a:r>
              <a:rPr lang="es-MX" sz="1600" dirty="0">
                <a:latin typeface="Times New Roman" panose="02020603050405020304" pitchFamily="18" charset="0"/>
                <a:cs typeface="Times New Roman" panose="02020603050405020304" pitchFamily="18" charset="0"/>
              </a:rPr>
              <a:t>referencias bibliográficas a trabajos publicados son una práctica común y obligada en la literatura científica desde tiempos inmemoriales. </a:t>
            </a:r>
            <a:r>
              <a:rPr lang="es-MX" sz="1600" dirty="0" smtClean="0">
                <a:latin typeface="Times New Roman" panose="02020603050405020304" pitchFamily="18" charset="0"/>
                <a:cs typeface="Times New Roman" panose="02020603050405020304" pitchFamily="18" charset="0"/>
              </a:rPr>
              <a:t/>
            </a:r>
            <a:br>
              <a:rPr lang="es-MX" sz="1600" dirty="0" smtClean="0">
                <a:latin typeface="Times New Roman" panose="02020603050405020304" pitchFamily="18" charset="0"/>
                <a:cs typeface="Times New Roman" panose="02020603050405020304" pitchFamily="18" charset="0"/>
              </a:rPr>
            </a:br>
            <a:r>
              <a:rPr lang="es-MX" sz="1600" dirty="0" smtClean="0">
                <a:latin typeface="Times New Roman" panose="02020603050405020304" pitchFamily="18" charset="0"/>
                <a:cs typeface="Times New Roman" panose="02020603050405020304" pitchFamily="18" charset="0"/>
              </a:rPr>
              <a:t/>
            </a:r>
            <a:br>
              <a:rPr lang="es-MX" sz="1600" dirty="0" smtClean="0">
                <a:latin typeface="Times New Roman" panose="02020603050405020304" pitchFamily="18" charset="0"/>
                <a:cs typeface="Times New Roman" panose="02020603050405020304" pitchFamily="18" charset="0"/>
              </a:rPr>
            </a:br>
            <a:r>
              <a:rPr lang="es-MX" sz="1600" dirty="0" smtClean="0">
                <a:latin typeface="Times New Roman" panose="02020603050405020304" pitchFamily="18" charset="0"/>
                <a:cs typeface="Times New Roman" panose="02020603050405020304" pitchFamily="18" charset="0"/>
              </a:rPr>
              <a:t/>
            </a:r>
            <a:br>
              <a:rPr lang="es-MX" sz="1600" dirty="0" smtClean="0">
                <a:latin typeface="Times New Roman" panose="02020603050405020304" pitchFamily="18" charset="0"/>
                <a:cs typeface="Times New Roman" panose="02020603050405020304" pitchFamily="18" charset="0"/>
              </a:rPr>
            </a:br>
            <a:r>
              <a:rPr lang="es-MX" sz="1600" dirty="0" smtClean="0">
                <a:latin typeface="Times New Roman" panose="02020603050405020304" pitchFamily="18" charset="0"/>
                <a:cs typeface="Times New Roman" panose="02020603050405020304" pitchFamily="18" charset="0"/>
              </a:rPr>
              <a:t>Cada </a:t>
            </a:r>
            <a:r>
              <a:rPr lang="es-MX" sz="1600" dirty="0">
                <a:latin typeface="Times New Roman" panose="02020603050405020304" pitchFamily="18" charset="0"/>
                <a:cs typeface="Times New Roman" panose="02020603050405020304" pitchFamily="18" charset="0"/>
              </a:rPr>
              <a:t>disciplina tiene definida sus normas de registro, y existen decenas de estilos editoriales de presentación tales como Vancouver, ISO 690, APA, </a:t>
            </a:r>
            <a:r>
              <a:rPr lang="es-MX" sz="1600" dirty="0" err="1">
                <a:latin typeface="Times New Roman" panose="02020603050405020304" pitchFamily="18" charset="0"/>
                <a:cs typeface="Times New Roman" panose="02020603050405020304" pitchFamily="18" charset="0"/>
              </a:rPr>
              <a:t>Turabian</a:t>
            </a:r>
            <a:r>
              <a:rPr lang="es-MX" sz="1600" dirty="0">
                <a:latin typeface="Times New Roman" panose="02020603050405020304" pitchFamily="18" charset="0"/>
                <a:cs typeface="Times New Roman" panose="02020603050405020304" pitchFamily="18" charset="0"/>
              </a:rPr>
              <a:t>, MLA</a:t>
            </a:r>
            <a:r>
              <a:rPr lang="es-MX" sz="1600" dirty="0">
                <a:solidFill>
                  <a:srgbClr val="006600"/>
                </a:solidFill>
                <a:latin typeface="Times New Roman" panose="02020603050405020304" pitchFamily="18" charset="0"/>
                <a:cs typeface="Times New Roman" panose="02020603050405020304" pitchFamily="18" charset="0"/>
              </a:rPr>
              <a:t>, </a:t>
            </a:r>
            <a:r>
              <a:rPr lang="es-MX" sz="1600" dirty="0">
                <a:latin typeface="Times New Roman" panose="02020603050405020304" pitchFamily="18" charset="0"/>
                <a:cs typeface="Times New Roman" panose="02020603050405020304" pitchFamily="18" charset="0"/>
              </a:rPr>
              <a:t>etc</a:t>
            </a:r>
            <a:r>
              <a:rPr lang="es-MX" sz="1600" dirty="0" smtClean="0">
                <a:latin typeface="Times New Roman" panose="02020603050405020304" pitchFamily="18" charset="0"/>
                <a:cs typeface="Times New Roman" panose="02020603050405020304" pitchFamily="18" charset="0"/>
              </a:rPr>
              <a:t>.</a:t>
            </a:r>
            <a:br>
              <a:rPr lang="es-MX" sz="1600" dirty="0" smtClean="0">
                <a:latin typeface="Times New Roman" panose="02020603050405020304" pitchFamily="18" charset="0"/>
                <a:cs typeface="Times New Roman" panose="02020603050405020304" pitchFamily="18" charset="0"/>
              </a:rPr>
            </a:br>
            <a:r>
              <a:rPr lang="es-MX" sz="1600" dirty="0" smtClean="0">
                <a:latin typeface="Times New Roman" panose="02020603050405020304" pitchFamily="18" charset="0"/>
                <a:cs typeface="Times New Roman" panose="02020603050405020304" pitchFamily="18" charset="0"/>
              </a:rPr>
              <a:t/>
            </a:r>
            <a:br>
              <a:rPr lang="es-MX" sz="1600" dirty="0" smtClean="0">
                <a:latin typeface="Times New Roman" panose="02020603050405020304" pitchFamily="18" charset="0"/>
                <a:cs typeface="Times New Roman" panose="02020603050405020304" pitchFamily="18" charset="0"/>
              </a:rPr>
            </a:br>
            <a:r>
              <a:rPr lang="es-MX" sz="1600" dirty="0">
                <a:latin typeface="Times New Roman" panose="02020603050405020304" pitchFamily="18" charset="0"/>
                <a:cs typeface="Times New Roman" panose="02020603050405020304" pitchFamily="18" charset="0"/>
              </a:rPr>
              <a:t/>
            </a:r>
            <a:br>
              <a:rPr lang="es-MX" sz="1600" dirty="0">
                <a:latin typeface="Times New Roman" panose="02020603050405020304" pitchFamily="18" charset="0"/>
                <a:cs typeface="Times New Roman" panose="02020603050405020304" pitchFamily="18" charset="0"/>
              </a:rPr>
            </a:br>
            <a:r>
              <a:rPr lang="es-MX" sz="1600" dirty="0" smtClean="0">
                <a:latin typeface="Times New Roman" panose="02020603050405020304" pitchFamily="18" charset="0"/>
                <a:cs typeface="Times New Roman" panose="02020603050405020304" pitchFamily="18" charset="0"/>
              </a:rPr>
              <a:t>Es necesario e importante  </a:t>
            </a:r>
            <a:r>
              <a:rPr lang="es-MX" sz="1600" dirty="0">
                <a:latin typeface="Times New Roman" panose="02020603050405020304" pitchFamily="18" charset="0"/>
                <a:cs typeface="Times New Roman" panose="02020603050405020304" pitchFamily="18" charset="0"/>
              </a:rPr>
              <a:t>registrar y citar también las fuentes de datos (</a:t>
            </a:r>
            <a:r>
              <a:rPr lang="es-MX" sz="1600" i="1" dirty="0" err="1" smtClean="0">
                <a:latin typeface="Times New Roman" panose="02020603050405020304" pitchFamily="18" charset="0"/>
                <a:cs typeface="Times New Roman" panose="02020603050405020304" pitchFamily="18" charset="0"/>
              </a:rPr>
              <a:t>datasets</a:t>
            </a:r>
            <a:r>
              <a:rPr lang="es-MX" sz="1600" i="1" dirty="0" smtClean="0">
                <a:latin typeface="Times New Roman" panose="02020603050405020304" pitchFamily="18" charset="0"/>
                <a:cs typeface="Times New Roman" panose="02020603050405020304" pitchFamily="18" charset="0"/>
              </a:rPr>
              <a:t> -</a:t>
            </a:r>
            <a:r>
              <a:rPr lang="es-MX" sz="1600" dirty="0" smtClean="0">
                <a:latin typeface="Times New Roman" panose="02020603050405020304" pitchFamily="18" charset="0"/>
                <a:cs typeface="Times New Roman" panose="02020603050405020304" pitchFamily="18" charset="0"/>
              </a:rPr>
              <a:t>los </a:t>
            </a:r>
            <a:r>
              <a:rPr lang="es-MX" sz="1600" dirty="0">
                <a:latin typeface="Times New Roman" panose="02020603050405020304" pitchFamily="18" charset="0"/>
                <a:cs typeface="Times New Roman" panose="02020603050405020304" pitchFamily="18" charset="0"/>
              </a:rPr>
              <a:t>metadatos que describen los conjuntos de </a:t>
            </a:r>
            <a:r>
              <a:rPr lang="es-MX" sz="1600" dirty="0" smtClean="0">
                <a:latin typeface="Times New Roman" panose="02020603050405020304" pitchFamily="18" charset="0"/>
                <a:cs typeface="Times New Roman" panose="02020603050405020304" pitchFamily="18" charset="0"/>
              </a:rPr>
              <a:t>datos-) </a:t>
            </a:r>
            <a:r>
              <a:rPr lang="es-MX" sz="1600" dirty="0">
                <a:latin typeface="Times New Roman" panose="02020603050405020304" pitchFamily="18" charset="0"/>
                <a:cs typeface="Times New Roman" panose="02020603050405020304" pitchFamily="18" charset="0"/>
              </a:rPr>
              <a:t>que sustentan los trabajos académicos. </a:t>
            </a:r>
            <a:r>
              <a:rPr lang="es-MX" sz="1600" dirty="0" smtClean="0">
                <a:latin typeface="Times New Roman" panose="02020603050405020304" pitchFamily="18" charset="0"/>
                <a:cs typeface="Times New Roman" panose="02020603050405020304" pitchFamily="18" charset="0"/>
              </a:rPr>
              <a:t/>
            </a:r>
            <a:br>
              <a:rPr lang="es-MX" sz="1600" dirty="0" smtClean="0">
                <a:latin typeface="Times New Roman" panose="02020603050405020304" pitchFamily="18" charset="0"/>
                <a:cs typeface="Times New Roman" panose="02020603050405020304" pitchFamily="18" charset="0"/>
              </a:rPr>
            </a:br>
            <a:r>
              <a:rPr lang="es-MX" sz="1600" dirty="0" smtClean="0">
                <a:latin typeface="Times New Roman" panose="02020603050405020304" pitchFamily="18" charset="0"/>
                <a:cs typeface="Times New Roman" panose="02020603050405020304" pitchFamily="18" charset="0"/>
              </a:rPr>
              <a:t/>
            </a:r>
            <a:br>
              <a:rPr lang="es-MX" sz="1600" dirty="0" smtClean="0">
                <a:latin typeface="Times New Roman" panose="02020603050405020304" pitchFamily="18" charset="0"/>
                <a:cs typeface="Times New Roman" panose="02020603050405020304" pitchFamily="18" charset="0"/>
              </a:rPr>
            </a:br>
            <a:r>
              <a:rPr lang="es-MX" sz="1600" dirty="0" smtClean="0">
                <a:latin typeface="Times New Roman" panose="02020603050405020304" pitchFamily="18" charset="0"/>
                <a:cs typeface="Times New Roman" panose="02020603050405020304" pitchFamily="18" charset="0"/>
              </a:rPr>
              <a:t/>
            </a:r>
            <a:br>
              <a:rPr lang="es-MX" sz="1600" dirty="0" smtClean="0">
                <a:latin typeface="Times New Roman" panose="02020603050405020304" pitchFamily="18" charset="0"/>
                <a:cs typeface="Times New Roman" panose="02020603050405020304" pitchFamily="18" charset="0"/>
              </a:rPr>
            </a:br>
            <a:r>
              <a:rPr lang="es-MX" sz="1600" dirty="0" smtClean="0">
                <a:latin typeface="Times New Roman" panose="02020603050405020304" pitchFamily="18" charset="0"/>
                <a:cs typeface="Times New Roman" panose="02020603050405020304" pitchFamily="18" charset="0"/>
              </a:rPr>
              <a:t>Los </a:t>
            </a:r>
            <a:r>
              <a:rPr lang="es-MX" sz="1600" dirty="0">
                <a:latin typeface="Times New Roman" panose="02020603050405020304" pitchFamily="18" charset="0"/>
                <a:cs typeface="Times New Roman" panose="02020603050405020304" pitchFamily="18" charset="0"/>
              </a:rPr>
              <a:t>trabajos científicos además de registrar las fuentes bibliográficas, deberían proporcionar también acceso a los datos originales que sustentan la </a:t>
            </a:r>
            <a:r>
              <a:rPr lang="es-MX" sz="1600" dirty="0" smtClean="0">
                <a:latin typeface="Times New Roman" panose="02020603050405020304" pitchFamily="18" charset="0"/>
                <a:cs typeface="Times New Roman" panose="02020603050405020304" pitchFamily="18" charset="0"/>
              </a:rPr>
              <a:t>investigación.</a:t>
            </a:r>
            <a:br>
              <a:rPr lang="es-MX" sz="1600" dirty="0" smtClean="0">
                <a:latin typeface="Times New Roman" panose="02020603050405020304" pitchFamily="18" charset="0"/>
                <a:cs typeface="Times New Roman" panose="02020603050405020304" pitchFamily="18" charset="0"/>
              </a:rPr>
            </a:br>
            <a:r>
              <a:rPr lang="es-MX" sz="1600" dirty="0" smtClean="0">
                <a:latin typeface="Times New Roman" panose="02020603050405020304" pitchFamily="18" charset="0"/>
                <a:cs typeface="Times New Roman" panose="02020603050405020304" pitchFamily="18" charset="0"/>
              </a:rPr>
              <a:t/>
            </a:r>
            <a:br>
              <a:rPr lang="es-MX" sz="1600" dirty="0" smtClean="0">
                <a:latin typeface="Times New Roman" panose="02020603050405020304" pitchFamily="18" charset="0"/>
                <a:cs typeface="Times New Roman" panose="02020603050405020304" pitchFamily="18" charset="0"/>
              </a:rPr>
            </a:br>
            <a:endParaRPr lang="es-MX" sz="1600" b="1" dirty="0">
              <a:latin typeface="Times New Roman" panose="02020603050405020304" pitchFamily="18" charset="0"/>
              <a:cs typeface="Times New Roman" panose="02020603050405020304" pitchFamily="18" charset="0"/>
            </a:endParaRPr>
          </a:p>
        </p:txBody>
      </p:sp>
      <p:sp>
        <p:nvSpPr>
          <p:cNvPr id="6" name="4 Título"/>
          <p:cNvSpPr txBox="1">
            <a:spLocks/>
          </p:cNvSpPr>
          <p:nvPr/>
        </p:nvSpPr>
        <p:spPr>
          <a:xfrm>
            <a:off x="35496" y="1700809"/>
            <a:ext cx="4248472" cy="39847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2000" b="1" dirty="0" smtClean="0">
                <a:latin typeface="Times New Roman" panose="02020603050405020304" pitchFamily="18" charset="0"/>
                <a:cs typeface="Times New Roman" panose="02020603050405020304" pitchFamily="18" charset="0"/>
              </a:rPr>
              <a:t>Principios para citar datos científicos</a:t>
            </a:r>
            <a:endParaRPr lang="es-MX"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08492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1233" y="0"/>
            <a:ext cx="9155233" cy="6957392"/>
          </a:xfrm>
        </p:spPr>
        <p:txBody>
          <a:bodyPr>
            <a:normAutofit/>
          </a:bodyPr>
          <a:lstStyle/>
          <a:p>
            <a:pPr algn="just"/>
            <a:endParaRPr lang="es-MX" sz="1400" dirty="0">
              <a:solidFill>
                <a:schemeClr val="tx1"/>
              </a:solidFill>
              <a:latin typeface="Times New Roman" panose="02020603050405020304" pitchFamily="18" charset="0"/>
              <a:cs typeface="Times New Roman" panose="02020603050405020304" pitchFamily="18" charset="0"/>
            </a:endParaRPr>
          </a:p>
          <a:p>
            <a:pPr algn="just"/>
            <a:endParaRPr lang="es-MX" sz="1400" dirty="0">
              <a:solidFill>
                <a:schemeClr val="tx1"/>
              </a:solidFill>
              <a:latin typeface="Times New Roman" panose="02020603050405020304" pitchFamily="18" charset="0"/>
              <a:cs typeface="Times New Roman" panose="02020603050405020304" pitchFamily="18" charset="0"/>
            </a:endParaRPr>
          </a:p>
          <a:p>
            <a:pPr algn="just"/>
            <a:endParaRPr lang="es-MX" sz="1400"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endParaRPr lang="pt-BR" sz="1400"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endParaRPr lang="pt-BR" sz="1400" dirty="0" smtClean="0">
              <a:solidFill>
                <a:schemeClr val="tx1"/>
              </a:solidFill>
              <a:latin typeface="Times New Roman" panose="02020603050405020304" pitchFamily="18" charset="0"/>
              <a:cs typeface="Times New Roman" panose="02020603050405020304" pitchFamily="18" charset="0"/>
            </a:endParaRPr>
          </a:p>
          <a:p>
            <a:pPr algn="just"/>
            <a:endParaRPr lang="es-MX" sz="1400" dirty="0" smtClean="0">
              <a:solidFill>
                <a:schemeClr val="tx1"/>
              </a:solidFill>
              <a:latin typeface="Times New Roman" panose="02020603050405020304" pitchFamily="18" charset="0"/>
              <a:cs typeface="Times New Roman" panose="02020603050405020304" pitchFamily="18" charset="0"/>
            </a:endParaRPr>
          </a:p>
          <a:p>
            <a:pPr algn="just"/>
            <a:endParaRPr lang="es-MX" sz="1400" dirty="0">
              <a:solidFill>
                <a:schemeClr val="tx1"/>
              </a:solidFill>
              <a:latin typeface="Times New Roman" panose="02020603050405020304" pitchFamily="18" charset="0"/>
              <a:cs typeface="Times New Roman" panose="02020603050405020304" pitchFamily="18" charset="0"/>
            </a:endParaRPr>
          </a:p>
          <a:p>
            <a:pPr algn="just"/>
            <a:endParaRPr lang="es-MX" sz="1400" dirty="0" smtClean="0">
              <a:solidFill>
                <a:schemeClr val="tx1"/>
              </a:solidFill>
              <a:latin typeface="Times New Roman" panose="02020603050405020304" pitchFamily="18" charset="0"/>
              <a:cs typeface="Times New Roman" panose="02020603050405020304" pitchFamily="18" charset="0"/>
            </a:endParaRPr>
          </a:p>
          <a:p>
            <a:pPr algn="just"/>
            <a:endParaRPr lang="es-MX" sz="1400" dirty="0" smtClean="0">
              <a:solidFill>
                <a:schemeClr val="tx1"/>
              </a:solidFill>
              <a:latin typeface="Times New Roman" panose="02020603050405020304" pitchFamily="18" charset="0"/>
              <a:cs typeface="Times New Roman" panose="02020603050405020304" pitchFamily="18" charset="0"/>
            </a:endParaRPr>
          </a:p>
          <a:p>
            <a:pPr algn="just"/>
            <a:endParaRPr lang="es-MX" sz="1400" dirty="0">
              <a:solidFill>
                <a:schemeClr val="tx1"/>
              </a:solidFill>
              <a:latin typeface="Times New Roman" panose="02020603050405020304" pitchFamily="18" charset="0"/>
              <a:cs typeface="Times New Roman" panose="02020603050405020304" pitchFamily="18" charset="0"/>
            </a:endParaRPr>
          </a:p>
          <a:p>
            <a:pPr algn="just"/>
            <a:endParaRPr lang="es-MX" sz="1400" dirty="0">
              <a:solidFill>
                <a:schemeClr val="tx1"/>
              </a:solidFill>
              <a:latin typeface="Times New Roman" panose="02020603050405020304" pitchFamily="18" charset="0"/>
              <a:cs typeface="Times New Roman" panose="02020603050405020304" pitchFamily="18" charset="0"/>
            </a:endParaRPr>
          </a:p>
        </p:txBody>
      </p:sp>
      <p:sp>
        <p:nvSpPr>
          <p:cNvPr id="4" name="3 CuadroTexto"/>
          <p:cNvSpPr txBox="1"/>
          <p:nvPr/>
        </p:nvSpPr>
        <p:spPr>
          <a:xfrm>
            <a:off x="7092280" y="188640"/>
            <a:ext cx="1728192"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s-MX" dirty="0" smtClean="0"/>
              <a:t>Ejemplos</a:t>
            </a:r>
            <a:endParaRPr lang="es-MX" dirty="0"/>
          </a:p>
        </p:txBody>
      </p:sp>
      <p:pic>
        <p:nvPicPr>
          <p:cNvPr id="5" name="Picture 2" descr="C:\Users\SCIELO\Pictures\cover_issue_3255_es_E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548680"/>
            <a:ext cx="1512168" cy="1844824"/>
          </a:xfrm>
          <a:prstGeom prst="rect">
            <a:avLst/>
          </a:prstGeom>
          <a:noFill/>
          <a:extLst>
            <a:ext uri="{909E8E84-426E-40DD-AFC4-6F175D3DCCD1}">
              <a14:hiddenFill xmlns:a14="http://schemas.microsoft.com/office/drawing/2010/main">
                <a:solidFill>
                  <a:srgbClr val="FFFFFF"/>
                </a:solidFill>
              </a14:hiddenFill>
            </a:ext>
          </a:extLst>
        </p:spPr>
      </p:pic>
      <p:sp>
        <p:nvSpPr>
          <p:cNvPr id="6" name="5 Rectángulo"/>
          <p:cNvSpPr/>
          <p:nvPr/>
        </p:nvSpPr>
        <p:spPr>
          <a:xfrm>
            <a:off x="2555776" y="764704"/>
            <a:ext cx="3698513" cy="369332"/>
          </a:xfrm>
          <a:prstGeom prst="rect">
            <a:avLst/>
          </a:prstGeom>
        </p:spPr>
        <p:txBody>
          <a:bodyPr wrap="none">
            <a:spAutoFit/>
          </a:bodyPr>
          <a:lstStyle/>
          <a:p>
            <a:pPr marL="285750" indent="-285750" algn="just">
              <a:buFont typeface="Wingdings" panose="05000000000000000000" pitchFamily="2" charset="2"/>
              <a:buChar char="v"/>
            </a:pPr>
            <a:r>
              <a:rPr lang="pt-BR" dirty="0" smtClean="0">
                <a:latin typeface="Times New Roman" panose="02020603050405020304" pitchFamily="18" charset="0"/>
                <a:cs typeface="Times New Roman" panose="02020603050405020304" pitchFamily="18" charset="0"/>
              </a:rPr>
              <a:t>Geofísica internacional v53n3,  A1</a:t>
            </a:r>
            <a:endParaRPr lang="es-MX" sz="1600" dirty="0">
              <a:latin typeface="Times New Roman" panose="02020603050405020304" pitchFamily="18" charset="0"/>
              <a:cs typeface="Times New Roman" panose="02020603050405020304" pitchFamily="18" charset="0"/>
            </a:endParaRPr>
          </a:p>
        </p:txBody>
      </p:sp>
      <p:sp>
        <p:nvSpPr>
          <p:cNvPr id="7" name="6 Rectángulo"/>
          <p:cNvSpPr/>
          <p:nvPr/>
        </p:nvSpPr>
        <p:spPr>
          <a:xfrm>
            <a:off x="611560" y="2708920"/>
            <a:ext cx="7920880" cy="2308324"/>
          </a:xfrm>
          <a:prstGeom prst="rect">
            <a:avLst/>
          </a:prstGeom>
        </p:spPr>
        <p:txBody>
          <a:bodyPr wrap="square">
            <a:spAutoFit/>
          </a:bodyPr>
          <a:lstStyle/>
          <a:p>
            <a:r>
              <a:rPr lang="es-MX" b="1" dirty="0" smtClean="0">
                <a:solidFill>
                  <a:srgbClr val="CC6600"/>
                </a:solidFill>
              </a:rPr>
              <a:t>Alcántara L.</a:t>
            </a:r>
            <a:r>
              <a:rPr lang="es-MX" dirty="0" smtClean="0"/>
              <a:t>, </a:t>
            </a:r>
            <a:r>
              <a:rPr lang="es-MX" dirty="0" err="1" smtClean="0"/>
              <a:t>Quaas</a:t>
            </a:r>
            <a:r>
              <a:rPr lang="es-MX" dirty="0" smtClean="0"/>
              <a:t> R., </a:t>
            </a:r>
            <a:r>
              <a:rPr lang="es-MX" b="1" dirty="0" smtClean="0">
                <a:solidFill>
                  <a:srgbClr val="CC6600"/>
                </a:solidFill>
              </a:rPr>
              <a:t>Pérez C.</a:t>
            </a:r>
            <a:r>
              <a:rPr lang="es-MX" dirty="0" smtClean="0"/>
              <a:t>, Ayala M., </a:t>
            </a:r>
            <a:r>
              <a:rPr lang="es-MX" b="1" dirty="0" smtClean="0">
                <a:solidFill>
                  <a:srgbClr val="CC6600"/>
                </a:solidFill>
              </a:rPr>
              <a:t>Macías M.A.</a:t>
            </a:r>
            <a:r>
              <a:rPr lang="es-MX" dirty="0" smtClean="0"/>
              <a:t>, Sandoval H., (II-UNAM), </a:t>
            </a:r>
            <a:r>
              <a:rPr lang="es-MX" b="1" dirty="0" smtClean="0">
                <a:solidFill>
                  <a:srgbClr val="CC6600"/>
                </a:solidFill>
              </a:rPr>
              <a:t>Javier C.</a:t>
            </a:r>
            <a:r>
              <a:rPr lang="es-MX" dirty="0" smtClean="0"/>
              <a:t>, Mena E., </a:t>
            </a:r>
            <a:r>
              <a:rPr lang="es-MX" b="1" dirty="0" smtClean="0">
                <a:solidFill>
                  <a:srgbClr val="CC6600"/>
                </a:solidFill>
              </a:rPr>
              <a:t>Andrade E.</a:t>
            </a:r>
            <a:r>
              <a:rPr lang="es-MX" dirty="0" smtClean="0"/>
              <a:t>, González F., </a:t>
            </a:r>
            <a:r>
              <a:rPr lang="es-MX" b="1" dirty="0" smtClean="0">
                <a:solidFill>
                  <a:srgbClr val="CC6600"/>
                </a:solidFill>
              </a:rPr>
              <a:t>Rodríguez E.</a:t>
            </a:r>
            <a:r>
              <a:rPr lang="es-MX" dirty="0" smtClean="0"/>
              <a:t>, (CFE), Vidal A., </a:t>
            </a:r>
            <a:r>
              <a:rPr lang="es-MX" b="1" dirty="0" smtClean="0">
                <a:solidFill>
                  <a:srgbClr val="CC6600"/>
                </a:solidFill>
              </a:rPr>
              <a:t>Munguía L.</a:t>
            </a:r>
            <a:r>
              <a:rPr lang="es-MX" dirty="0" smtClean="0"/>
              <a:t>, Luna M.,(CICESE), </a:t>
            </a:r>
            <a:r>
              <a:rPr lang="es-MX" b="1" dirty="0" smtClean="0">
                <a:solidFill>
                  <a:srgbClr val="CC6600"/>
                </a:solidFill>
              </a:rPr>
              <a:t>Espinosa J.M.</a:t>
            </a:r>
            <a:r>
              <a:rPr lang="es-MX" dirty="0" smtClean="0"/>
              <a:t>, Cuellar A., </a:t>
            </a:r>
            <a:r>
              <a:rPr lang="es-MX" b="1" dirty="0" err="1" smtClean="0">
                <a:solidFill>
                  <a:srgbClr val="CC6600"/>
                </a:solidFill>
              </a:rPr>
              <a:t>Camarillo</a:t>
            </a:r>
            <a:r>
              <a:rPr lang="es-MX" b="1" dirty="0" smtClean="0">
                <a:solidFill>
                  <a:srgbClr val="CC6600"/>
                </a:solidFill>
              </a:rPr>
              <a:t> L.</a:t>
            </a:r>
            <a:r>
              <a:rPr lang="es-MX" dirty="0" smtClean="0"/>
              <a:t>, Ramos S., </a:t>
            </a:r>
            <a:r>
              <a:rPr lang="es-MX" b="1" dirty="0" smtClean="0">
                <a:solidFill>
                  <a:srgbClr val="CC6600"/>
                </a:solidFill>
              </a:rPr>
              <a:t>Sánchez M.</a:t>
            </a:r>
            <a:r>
              <a:rPr lang="es-MX" dirty="0" smtClean="0"/>
              <a:t>, (CIRES), </a:t>
            </a:r>
            <a:r>
              <a:rPr lang="es-MX" dirty="0" err="1" smtClean="0"/>
              <a:t>Quaas</a:t>
            </a:r>
            <a:r>
              <a:rPr lang="es-MX" dirty="0" smtClean="0"/>
              <a:t> R., </a:t>
            </a:r>
            <a:r>
              <a:rPr lang="es-MX" b="1" dirty="0" smtClean="0">
                <a:solidFill>
                  <a:srgbClr val="CC6600"/>
                </a:solidFill>
              </a:rPr>
              <a:t>Guevara E.</a:t>
            </a:r>
            <a:r>
              <a:rPr lang="es-MX" dirty="0" smtClean="0"/>
              <a:t>, Flores J.A., </a:t>
            </a:r>
            <a:r>
              <a:rPr lang="es-MX" b="1" dirty="0" smtClean="0">
                <a:solidFill>
                  <a:srgbClr val="CC6600"/>
                </a:solidFill>
              </a:rPr>
              <a:t>López B., </a:t>
            </a:r>
            <a:r>
              <a:rPr lang="es-MX" dirty="0" smtClean="0"/>
              <a:t>Ruiz R., (CENAPRED), Guevara E., Pacheco J., (IG-UNAM), Ramírez M., Aguilar J., Juárez J., Vera R., Gama A., Cruz R., Hurtado F., M. del Campo R., Vera F., (RIIS), Alcántara L. (SMIS), 2000, </a:t>
            </a:r>
            <a:r>
              <a:rPr lang="es-MX" dirty="0" err="1" smtClean="0"/>
              <a:t>Mexican</a:t>
            </a:r>
            <a:r>
              <a:rPr lang="es-MX" dirty="0" smtClean="0"/>
              <a:t> </a:t>
            </a:r>
            <a:r>
              <a:rPr lang="es-MX" dirty="0" err="1" smtClean="0"/>
              <a:t>Strong</a:t>
            </a:r>
            <a:r>
              <a:rPr lang="es-MX" dirty="0" smtClean="0"/>
              <a:t> </a:t>
            </a:r>
            <a:r>
              <a:rPr lang="es-MX" dirty="0" err="1" smtClean="0"/>
              <a:t>Motion</a:t>
            </a:r>
            <a:r>
              <a:rPr lang="es-MX" dirty="0" smtClean="0"/>
              <a:t> Data Base, CD </a:t>
            </a:r>
            <a:r>
              <a:rPr lang="es-MX" dirty="0" err="1" smtClean="0"/>
              <a:t>Rom</a:t>
            </a:r>
            <a:r>
              <a:rPr lang="es-MX" dirty="0" smtClean="0"/>
              <a:t> </a:t>
            </a:r>
            <a:r>
              <a:rPr lang="es-MX" dirty="0" err="1" smtClean="0"/>
              <a:t>Vol</a:t>
            </a:r>
            <a:r>
              <a:rPr lang="es-MX" dirty="0" smtClean="0"/>
              <a:t> 2. </a:t>
            </a:r>
            <a:r>
              <a:rPr lang="es-MX" dirty="0" err="1" smtClean="0"/>
              <a:t>Mexican</a:t>
            </a:r>
            <a:r>
              <a:rPr lang="es-MX" dirty="0" smtClean="0"/>
              <a:t> </a:t>
            </a:r>
            <a:r>
              <a:rPr lang="es-MX" dirty="0" err="1" smtClean="0"/>
              <a:t>Society</a:t>
            </a:r>
            <a:r>
              <a:rPr lang="es-MX" dirty="0" smtClean="0"/>
              <a:t> </a:t>
            </a:r>
            <a:r>
              <a:rPr lang="es-MX" dirty="0" err="1" smtClean="0"/>
              <a:t>for</a:t>
            </a:r>
            <a:r>
              <a:rPr lang="es-MX" dirty="0" smtClean="0"/>
              <a:t> </a:t>
            </a:r>
            <a:r>
              <a:rPr lang="es-MX" dirty="0" err="1" smtClean="0"/>
              <a:t>Earthquake</a:t>
            </a:r>
            <a:r>
              <a:rPr lang="es-MX" dirty="0" smtClean="0"/>
              <a:t> </a:t>
            </a:r>
            <a:r>
              <a:rPr lang="es-MX" dirty="0" err="1" smtClean="0"/>
              <a:t>Engineering</a:t>
            </a:r>
            <a:r>
              <a:rPr lang="es-MX" dirty="0" smtClean="0"/>
              <a:t>.  </a:t>
            </a:r>
            <a:endParaRPr lang="es-MX" dirty="0"/>
          </a:p>
        </p:txBody>
      </p:sp>
      <p:sp>
        <p:nvSpPr>
          <p:cNvPr id="8" name="7 Rectángulo"/>
          <p:cNvSpPr/>
          <p:nvPr/>
        </p:nvSpPr>
        <p:spPr>
          <a:xfrm>
            <a:off x="2627784" y="2204864"/>
            <a:ext cx="2807179" cy="369332"/>
          </a:xfrm>
          <a:prstGeom prst="rect">
            <a:avLst/>
          </a:prstGeom>
        </p:spPr>
        <p:txBody>
          <a:bodyPr wrap="none">
            <a:spAutoFit/>
          </a:bodyPr>
          <a:lstStyle/>
          <a:p>
            <a:pPr algn="just"/>
            <a:r>
              <a:rPr lang="en-US" dirty="0" err="1" smtClean="0">
                <a:ln>
                  <a:solidFill>
                    <a:srgbClr val="CC9900"/>
                  </a:solidFill>
                </a:ln>
                <a:latin typeface="Times New Roman" panose="02020603050405020304" pitchFamily="18" charset="0"/>
                <a:cs typeface="Times New Roman" panose="02020603050405020304" pitchFamily="18" charset="0"/>
              </a:rPr>
              <a:t>Demasiados</a:t>
            </a:r>
            <a:r>
              <a:rPr lang="en-US" dirty="0" smtClean="0">
                <a:ln>
                  <a:solidFill>
                    <a:srgbClr val="CC9900"/>
                  </a:solidFill>
                </a:ln>
                <a:latin typeface="Times New Roman" panose="02020603050405020304" pitchFamily="18" charset="0"/>
                <a:cs typeface="Times New Roman" panose="02020603050405020304" pitchFamily="18" charset="0"/>
              </a:rPr>
              <a:t> </a:t>
            </a:r>
            <a:r>
              <a:rPr lang="en-US" dirty="0" err="1" smtClean="0">
                <a:ln>
                  <a:solidFill>
                    <a:srgbClr val="CC9900"/>
                  </a:solidFill>
                </a:ln>
                <a:latin typeface="Times New Roman" panose="02020603050405020304" pitchFamily="18" charset="0"/>
                <a:cs typeface="Times New Roman" panose="02020603050405020304" pitchFamily="18" charset="0"/>
              </a:rPr>
              <a:t>autores</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vs</a:t>
            </a:r>
            <a:r>
              <a:rPr lang="en-US" dirty="0" smtClean="0">
                <a:latin typeface="Times New Roman" panose="02020603050405020304" pitchFamily="18" charset="0"/>
                <a:cs typeface="Times New Roman" panose="02020603050405020304" pitchFamily="18" charset="0"/>
              </a:rPr>
              <a:t>, et.al</a:t>
            </a:r>
            <a:endParaRPr lang="es-MX" dirty="0" smtClean="0">
              <a:latin typeface="Times New Roman" panose="02020603050405020304" pitchFamily="18" charset="0"/>
              <a:cs typeface="Times New Roman" panose="02020603050405020304" pitchFamily="18" charset="0"/>
            </a:endParaRPr>
          </a:p>
        </p:txBody>
      </p:sp>
      <p:sp>
        <p:nvSpPr>
          <p:cNvPr id="10" name="9 CuadroTexto"/>
          <p:cNvSpPr txBox="1"/>
          <p:nvPr/>
        </p:nvSpPr>
        <p:spPr>
          <a:xfrm>
            <a:off x="1547664" y="5373216"/>
            <a:ext cx="5976664" cy="646331"/>
          </a:xfrm>
          <a:prstGeom prst="rect">
            <a:avLst/>
          </a:prstGeom>
          <a:solidFill>
            <a:srgbClr val="FFFF00"/>
          </a:solidFill>
        </p:spPr>
        <p:txBody>
          <a:bodyPr wrap="square" rtlCol="0">
            <a:spAutoFit/>
          </a:bodyPr>
          <a:lstStyle/>
          <a:p>
            <a:r>
              <a:rPr lang="es-MX" dirty="0" smtClean="0"/>
              <a:t>Alcántara,  L., et. al. </a:t>
            </a:r>
            <a:r>
              <a:rPr lang="es-MX" dirty="0"/>
              <a:t>2000, </a:t>
            </a:r>
            <a:r>
              <a:rPr lang="es-MX" dirty="0" err="1"/>
              <a:t>Mexican</a:t>
            </a:r>
            <a:r>
              <a:rPr lang="es-MX" dirty="0"/>
              <a:t> </a:t>
            </a:r>
            <a:r>
              <a:rPr lang="es-MX" dirty="0" err="1"/>
              <a:t>Strong</a:t>
            </a:r>
            <a:r>
              <a:rPr lang="es-MX" dirty="0"/>
              <a:t> </a:t>
            </a:r>
            <a:r>
              <a:rPr lang="es-MX" dirty="0" err="1"/>
              <a:t>Motion</a:t>
            </a:r>
            <a:r>
              <a:rPr lang="es-MX" dirty="0"/>
              <a:t> Data Base, CD </a:t>
            </a:r>
            <a:r>
              <a:rPr lang="es-MX" dirty="0" err="1"/>
              <a:t>Rom</a:t>
            </a:r>
            <a:r>
              <a:rPr lang="es-MX" dirty="0"/>
              <a:t> </a:t>
            </a:r>
            <a:r>
              <a:rPr lang="es-MX" dirty="0" err="1"/>
              <a:t>Vol</a:t>
            </a:r>
            <a:r>
              <a:rPr lang="es-MX" dirty="0"/>
              <a:t> 2. </a:t>
            </a:r>
            <a:r>
              <a:rPr lang="es-MX" dirty="0" err="1"/>
              <a:t>Mexican</a:t>
            </a:r>
            <a:r>
              <a:rPr lang="es-MX" dirty="0"/>
              <a:t> </a:t>
            </a:r>
            <a:r>
              <a:rPr lang="es-MX" dirty="0" err="1"/>
              <a:t>Society</a:t>
            </a:r>
            <a:r>
              <a:rPr lang="es-MX" dirty="0"/>
              <a:t> </a:t>
            </a:r>
            <a:r>
              <a:rPr lang="es-MX" dirty="0" err="1"/>
              <a:t>for</a:t>
            </a:r>
            <a:r>
              <a:rPr lang="es-MX" dirty="0"/>
              <a:t> </a:t>
            </a:r>
            <a:r>
              <a:rPr lang="es-MX" dirty="0" err="1"/>
              <a:t>Earthquake</a:t>
            </a:r>
            <a:r>
              <a:rPr lang="es-MX" dirty="0"/>
              <a:t> </a:t>
            </a:r>
            <a:r>
              <a:rPr lang="es-MX" dirty="0" err="1"/>
              <a:t>Engineering</a:t>
            </a:r>
            <a:r>
              <a:rPr lang="es-MX" dirty="0"/>
              <a:t>.  </a:t>
            </a:r>
          </a:p>
        </p:txBody>
      </p:sp>
    </p:spTree>
    <p:extLst>
      <p:ext uri="{BB962C8B-B14F-4D97-AF65-F5344CB8AC3E}">
        <p14:creationId xmlns:p14="http://schemas.microsoft.com/office/powerpoint/2010/main" val="5636009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708920"/>
            <a:ext cx="8229600" cy="3417243"/>
          </a:xfrm>
        </p:spPr>
        <p:txBody>
          <a:bodyPr>
            <a:normAutofit fontScale="62500" lnSpcReduction="20000"/>
          </a:bodyPr>
          <a:lstStyle/>
          <a:p>
            <a:pPr algn="just"/>
            <a:r>
              <a:rPr lang="pt-BR" b="1" dirty="0" err="1">
                <a:latin typeface="Times New Roman" panose="02020603050405020304" pitchFamily="18" charset="0"/>
                <a:cs typeface="Times New Roman" panose="02020603050405020304" pitchFamily="18" charset="0"/>
              </a:rPr>
              <a:t>Las</a:t>
            </a:r>
            <a:r>
              <a:rPr lang="pt-BR" b="1" dirty="0">
                <a:latin typeface="Times New Roman" panose="02020603050405020304" pitchFamily="18" charset="0"/>
                <a:cs typeface="Times New Roman" panose="02020603050405020304" pitchFamily="18" charset="0"/>
              </a:rPr>
              <a:t> </a:t>
            </a:r>
            <a:r>
              <a:rPr lang="pt-BR" b="1" dirty="0" err="1">
                <a:latin typeface="Times New Roman" panose="02020603050405020304" pitchFamily="18" charset="0"/>
                <a:cs typeface="Times New Roman" panose="02020603050405020304" pitchFamily="18" charset="0"/>
              </a:rPr>
              <a:t>siguientes</a:t>
            </a:r>
            <a:r>
              <a:rPr lang="pt-BR" b="1" dirty="0">
                <a:latin typeface="Times New Roman" panose="02020603050405020304" pitchFamily="18" charset="0"/>
                <a:cs typeface="Times New Roman" panose="02020603050405020304" pitchFamily="18" charset="0"/>
              </a:rPr>
              <a:t> referencias </a:t>
            </a:r>
            <a:r>
              <a:rPr lang="pt-BR" b="1" dirty="0" err="1">
                <a:latin typeface="Times New Roman" panose="02020603050405020304" pitchFamily="18" charset="0"/>
                <a:cs typeface="Times New Roman" panose="02020603050405020304" pitchFamily="18" charset="0"/>
              </a:rPr>
              <a:t>están</a:t>
            </a:r>
            <a:r>
              <a:rPr lang="pt-BR" b="1" dirty="0">
                <a:latin typeface="Times New Roman" panose="02020603050405020304" pitchFamily="18" charset="0"/>
                <a:cs typeface="Times New Roman" panose="02020603050405020304" pitchFamily="18" charset="0"/>
              </a:rPr>
              <a:t> incompletas, </a:t>
            </a:r>
            <a:r>
              <a:rPr lang="pt-BR" b="1" dirty="0" err="1">
                <a:latin typeface="Times New Roman" panose="02020603050405020304" pitchFamily="18" charset="0"/>
                <a:cs typeface="Times New Roman" panose="02020603050405020304" pitchFamily="18" charset="0"/>
              </a:rPr>
              <a:t>pues</a:t>
            </a:r>
            <a:r>
              <a:rPr lang="pt-BR" b="1" dirty="0">
                <a:latin typeface="Times New Roman" panose="02020603050405020304" pitchFamily="18" charset="0"/>
                <a:cs typeface="Times New Roman" panose="02020603050405020304" pitchFamily="18" charset="0"/>
              </a:rPr>
              <a:t> no </a:t>
            </a:r>
            <a:r>
              <a:rPr lang="pt-BR" b="1" dirty="0" err="1">
                <a:latin typeface="Times New Roman" panose="02020603050405020304" pitchFamily="18" charset="0"/>
                <a:cs typeface="Times New Roman" panose="02020603050405020304" pitchFamily="18" charset="0"/>
              </a:rPr>
              <a:t>cuentan</a:t>
            </a:r>
            <a:r>
              <a:rPr lang="pt-BR" b="1" dirty="0">
                <a:latin typeface="Times New Roman" panose="02020603050405020304" pitchFamily="18" charset="0"/>
                <a:cs typeface="Times New Roman" panose="02020603050405020304" pitchFamily="18" charset="0"/>
              </a:rPr>
              <a:t> </a:t>
            </a:r>
            <a:r>
              <a:rPr lang="pt-BR" b="1" dirty="0" err="1">
                <a:latin typeface="Times New Roman" panose="02020603050405020304" pitchFamily="18" charset="0"/>
                <a:cs typeface="Times New Roman" panose="02020603050405020304" pitchFamily="18" charset="0"/>
              </a:rPr>
              <a:t>con</a:t>
            </a:r>
            <a:r>
              <a:rPr lang="pt-BR" b="1" dirty="0">
                <a:latin typeface="Times New Roman" panose="02020603050405020304" pitchFamily="18" charset="0"/>
                <a:cs typeface="Times New Roman" panose="02020603050405020304" pitchFamily="18" charset="0"/>
              </a:rPr>
              <a:t> </a:t>
            </a:r>
            <a:r>
              <a:rPr lang="pt-BR" b="1" dirty="0" err="1">
                <a:latin typeface="Times New Roman" panose="02020603050405020304" pitchFamily="18" charset="0"/>
                <a:cs typeface="Times New Roman" panose="02020603050405020304" pitchFamily="18" charset="0"/>
              </a:rPr>
              <a:t>un</a:t>
            </a:r>
            <a:r>
              <a:rPr lang="pt-BR" b="1" dirty="0">
                <a:latin typeface="Times New Roman" panose="02020603050405020304" pitchFamily="18" charset="0"/>
                <a:cs typeface="Times New Roman" panose="02020603050405020304" pitchFamily="18" charset="0"/>
              </a:rPr>
              <a:t> título:</a:t>
            </a:r>
          </a:p>
          <a:p>
            <a:pPr algn="just"/>
            <a:endParaRPr lang="pt-BR" b="1" dirty="0">
              <a:latin typeface="Times New Roman" panose="02020603050405020304" pitchFamily="18" charset="0"/>
              <a:cs typeface="Times New Roman" panose="02020603050405020304" pitchFamily="18" charset="0"/>
            </a:endParaRPr>
          </a:p>
          <a:p>
            <a:pPr algn="just"/>
            <a:r>
              <a:rPr lang="pt-BR" b="1" dirty="0">
                <a:latin typeface="Times New Roman" panose="02020603050405020304" pitchFamily="18" charset="0"/>
                <a:cs typeface="Times New Roman" panose="02020603050405020304" pitchFamily="18" charset="0"/>
              </a:rPr>
              <a:t>Lopez-Sanchez M., 1998, </a:t>
            </a:r>
            <a:r>
              <a:rPr lang="pt-BR" b="1" dirty="0">
                <a:latin typeface="Times New Roman" panose="02020603050405020304" pitchFamily="18" charset="0"/>
                <a:cs typeface="Times New Roman" panose="02020603050405020304" pitchFamily="18" charset="0"/>
                <a:hlinkClick r:id="rId2"/>
              </a:rPr>
              <a:t>www.geophysicsgpr.com/</a:t>
            </a:r>
            <a:r>
              <a:rPr lang="pt-BR" b="1" dirty="0" err="1">
                <a:latin typeface="Times New Roman" panose="02020603050405020304" pitchFamily="18" charset="0"/>
                <a:cs typeface="Times New Roman" panose="02020603050405020304" pitchFamily="18" charset="0"/>
                <a:hlinkClick r:id="rId2"/>
              </a:rPr>
              <a:t>aben</a:t>
            </a:r>
            <a:r>
              <a:rPr lang="pt-BR" b="1" dirty="0">
                <a:latin typeface="Times New Roman" panose="02020603050405020304" pitchFamily="18" charset="0"/>
                <a:cs typeface="Times New Roman" panose="02020603050405020304" pitchFamily="18" charset="0"/>
                <a:hlinkClick r:id="rId2"/>
              </a:rPr>
              <a:t>/wadi_vlf.htm</a:t>
            </a:r>
            <a:r>
              <a:rPr lang="pt-BR" b="1" dirty="0">
                <a:latin typeface="Times New Roman" panose="02020603050405020304" pitchFamily="18" charset="0"/>
                <a:cs typeface="Times New Roman" panose="02020603050405020304" pitchFamily="18" charset="0"/>
              </a:rPr>
              <a:t>.</a:t>
            </a:r>
          </a:p>
          <a:p>
            <a:pPr algn="just"/>
            <a:endParaRPr lang="es-MX" b="1" dirty="0">
              <a:latin typeface="Times New Roman" panose="02020603050405020304" pitchFamily="18" charset="0"/>
              <a:cs typeface="Times New Roman" panose="02020603050405020304" pitchFamily="18" charset="0"/>
            </a:endParaRPr>
          </a:p>
          <a:p>
            <a:pPr algn="just"/>
            <a:r>
              <a:rPr lang="es-MX" b="1" dirty="0" err="1">
                <a:latin typeface="Times New Roman" panose="02020603050405020304" pitchFamily="18" charset="0"/>
                <a:cs typeface="Times New Roman" panose="02020603050405020304" pitchFamily="18" charset="0"/>
              </a:rPr>
              <a:t>Marroquin</a:t>
            </a:r>
            <a:r>
              <a:rPr lang="es-MX" b="1" dirty="0">
                <a:latin typeface="Times New Roman" panose="02020603050405020304" pitchFamily="18" charset="0"/>
                <a:cs typeface="Times New Roman" panose="02020603050405020304" pitchFamily="18" charset="0"/>
              </a:rPr>
              <a:t> I.D., 2000, Proyecto de Maestría. www.wlba.net/ivan/vprm.es.html.</a:t>
            </a:r>
          </a:p>
          <a:p>
            <a:pPr algn="just"/>
            <a:endParaRPr lang="en-US" dirty="0">
              <a:latin typeface="Times New Roman" panose="02020603050405020304" pitchFamily="18" charset="0"/>
              <a:cs typeface="Times New Roman" panose="02020603050405020304" pitchFamily="18" charset="0"/>
            </a:endParaRPr>
          </a:p>
          <a:p>
            <a:pPr algn="just"/>
            <a:endParaRPr lang="es-MX"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Wikipedia,</a:t>
            </a: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hlinkClick r:id="rId3"/>
              </a:rPr>
              <a:t>http://en.wikipedia.org/wiki/Hough_transform. Accessed 20 November 2012</a:t>
            </a:r>
            <a:r>
              <a:rPr lang="en-US" dirty="0">
                <a:latin typeface="Times New Roman" panose="02020603050405020304" pitchFamily="18" charset="0"/>
                <a:cs typeface="Times New Roman" panose="02020603050405020304" pitchFamily="18" charset="0"/>
              </a:rPr>
              <a:t>.</a:t>
            </a:r>
            <a:endParaRPr lang="es-MX" dirty="0">
              <a:latin typeface="Times New Roman" panose="02020603050405020304" pitchFamily="18" charset="0"/>
              <a:cs typeface="Times New Roman" panose="02020603050405020304" pitchFamily="18" charset="0"/>
            </a:endParaRPr>
          </a:p>
          <a:p>
            <a:endParaRPr lang="es-MX" dirty="0"/>
          </a:p>
        </p:txBody>
      </p:sp>
      <p:pic>
        <p:nvPicPr>
          <p:cNvPr id="4" name="Picture 2" descr="C:\Users\SCIELO\Pictures\cover_issue_3254_es_E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75856" y="44624"/>
            <a:ext cx="2016224"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8419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Conclusiones</a:t>
            </a:r>
            <a:br>
              <a:rPr lang="es-MX" dirty="0" smtClean="0"/>
            </a:br>
            <a:endParaRPr lang="es-MX" dirty="0"/>
          </a:p>
        </p:txBody>
      </p:sp>
      <p:sp>
        <p:nvSpPr>
          <p:cNvPr id="3" name="2 Marcador de contenido"/>
          <p:cNvSpPr>
            <a:spLocks noGrp="1"/>
          </p:cNvSpPr>
          <p:nvPr>
            <p:ph idx="1"/>
          </p:nvPr>
        </p:nvSpPr>
        <p:spPr/>
        <p:txBody>
          <a:bodyPr/>
          <a:lstStyle/>
          <a:p>
            <a:pPr marL="0" indent="0">
              <a:buNone/>
            </a:pPr>
            <a:r>
              <a:rPr lang="es-MX" dirty="0" smtClean="0"/>
              <a:t>Si las referencias están bien habrá</a:t>
            </a:r>
          </a:p>
          <a:p>
            <a:pPr marL="0" indent="0">
              <a:buNone/>
            </a:pPr>
            <a:endParaRPr lang="es-MX" dirty="0" smtClean="0"/>
          </a:p>
          <a:p>
            <a:r>
              <a:rPr lang="es-MX" dirty="0" smtClean="0"/>
              <a:t>Posibilidad </a:t>
            </a:r>
            <a:r>
              <a:rPr lang="es-MX" dirty="0"/>
              <a:t>de encontrar los </a:t>
            </a:r>
            <a:r>
              <a:rPr lang="es-MX" dirty="0" smtClean="0"/>
              <a:t>documentos.</a:t>
            </a:r>
          </a:p>
          <a:p>
            <a:r>
              <a:rPr lang="es-MX" dirty="0"/>
              <a:t>R</a:t>
            </a:r>
            <a:r>
              <a:rPr lang="es-MX" dirty="0" smtClean="0"/>
              <a:t>econocimiento automático.</a:t>
            </a:r>
          </a:p>
          <a:p>
            <a:r>
              <a:rPr lang="es-MX" dirty="0"/>
              <a:t>C</a:t>
            </a:r>
            <a:r>
              <a:rPr lang="es-MX" dirty="0" smtClean="0"/>
              <a:t>ontabilización </a:t>
            </a:r>
            <a:r>
              <a:rPr lang="es-MX" dirty="0"/>
              <a:t>de la citas (que sirven para los </a:t>
            </a:r>
            <a:r>
              <a:rPr lang="es-MX"/>
              <a:t>indicadores</a:t>
            </a:r>
            <a:r>
              <a:rPr lang="es-MX" smtClean="0"/>
              <a:t>).</a:t>
            </a:r>
            <a:endParaRPr lang="es-MX" dirty="0"/>
          </a:p>
          <a:p>
            <a:endParaRPr lang="es-MX" dirty="0" smtClean="0"/>
          </a:p>
        </p:txBody>
      </p:sp>
    </p:spTree>
    <p:extLst>
      <p:ext uri="{BB962C8B-B14F-4D97-AF65-F5344CB8AC3E}">
        <p14:creationId xmlns:p14="http://schemas.microsoft.com/office/powerpoint/2010/main" val="19117891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0" y="1340768"/>
            <a:ext cx="9143999" cy="4824536"/>
          </a:xfrm>
        </p:spPr>
        <p:txBody>
          <a:bodyPr>
            <a:noAutofit/>
          </a:bodyPr>
          <a:lstStyle/>
          <a:p>
            <a:pPr algn="just"/>
            <a:endParaRPr lang="es-MX" sz="1600" dirty="0">
              <a:latin typeface="Times New Roman" panose="02020603050405020304" pitchFamily="18" charset="0"/>
              <a:cs typeface="Times New Roman" panose="02020603050405020304" pitchFamily="18" charset="0"/>
            </a:endParaRPr>
          </a:p>
          <a:p>
            <a:pPr algn="just"/>
            <a:endParaRPr lang="es-MX" sz="1600" dirty="0" smtClean="0">
              <a:solidFill>
                <a:schemeClr val="tx1"/>
              </a:solidFill>
              <a:latin typeface="Times New Roman" panose="02020603050405020304" pitchFamily="18" charset="0"/>
              <a:cs typeface="Times New Roman" panose="02020603050405020304" pitchFamily="18" charset="0"/>
            </a:endParaRPr>
          </a:p>
          <a:p>
            <a:pPr algn="just"/>
            <a:r>
              <a:rPr lang="es-MX" sz="1600" dirty="0" smtClean="0">
                <a:solidFill>
                  <a:schemeClr val="tx1"/>
                </a:solidFill>
                <a:latin typeface="Times New Roman" panose="02020603050405020304" pitchFamily="18" charset="0"/>
                <a:cs typeface="Times New Roman" panose="02020603050405020304" pitchFamily="18" charset="0"/>
              </a:rPr>
              <a:t>El </a:t>
            </a:r>
            <a:r>
              <a:rPr lang="es-ES" sz="1600" dirty="0">
                <a:solidFill>
                  <a:schemeClr val="tx1"/>
                </a:solidFill>
                <a:latin typeface="Times New Roman" panose="02020603050405020304" pitchFamily="18" charset="0"/>
                <a:cs typeface="Times New Roman" panose="02020603050405020304" pitchFamily="18" charset="0"/>
              </a:rPr>
              <a:t>Consejo Internacional para la Ciencia: Comité de Datos para la Ciencia y la Tecnología</a:t>
            </a:r>
            <a:r>
              <a:rPr lang="es-MX" sz="1600" dirty="0" smtClean="0">
                <a:solidFill>
                  <a:schemeClr val="tx1"/>
                </a:solidFill>
                <a:latin typeface="Times New Roman" panose="02020603050405020304" pitchFamily="18" charset="0"/>
                <a:cs typeface="Times New Roman" panose="02020603050405020304" pitchFamily="18" charset="0"/>
              </a:rPr>
              <a:t> </a:t>
            </a:r>
            <a:r>
              <a:rPr lang="es-MX" sz="1600" dirty="0">
                <a:solidFill>
                  <a:schemeClr val="tx1"/>
                </a:solidFill>
                <a:latin typeface="Times New Roman" panose="02020603050405020304" pitchFamily="18" charset="0"/>
                <a:cs typeface="Times New Roman" panose="02020603050405020304" pitchFamily="18" charset="0"/>
              </a:rPr>
              <a:t>aprobó en 2010  una declaración con varios aspectos importantes que reclamaban la atención a la comunidad científica internacional, entre los que destacan</a:t>
            </a:r>
            <a:r>
              <a:rPr lang="es-MX" sz="1600" dirty="0" smtClean="0">
                <a:solidFill>
                  <a:schemeClr val="tx1"/>
                </a:solidFill>
                <a:latin typeface="Times New Roman" panose="02020603050405020304" pitchFamily="18" charset="0"/>
                <a:cs typeface="Times New Roman" panose="02020603050405020304" pitchFamily="18" charset="0"/>
              </a:rPr>
              <a:t>:</a:t>
            </a:r>
          </a:p>
          <a:p>
            <a:pPr algn="just"/>
            <a:endParaRPr lang="es-MX" sz="1600" dirty="0" smtClean="0">
              <a:solidFill>
                <a:schemeClr val="tx1"/>
              </a:solidFill>
              <a:latin typeface="Times New Roman" panose="02020603050405020304" pitchFamily="18" charset="0"/>
              <a:ea typeface="+mj-ea"/>
              <a:cs typeface="Times New Roman" panose="02020603050405020304" pitchFamily="18" charset="0"/>
            </a:endParaRPr>
          </a:p>
          <a:p>
            <a:pPr marL="285750" lvl="0" indent="-285750" algn="just">
              <a:buFont typeface="Wingdings" panose="05000000000000000000" pitchFamily="2" charset="2"/>
              <a:buChar char="v"/>
            </a:pPr>
            <a:r>
              <a:rPr lang="es-MX" sz="1600" dirty="0">
                <a:solidFill>
                  <a:schemeClr val="tx1"/>
                </a:solidFill>
                <a:latin typeface="Times New Roman" panose="02020603050405020304" pitchFamily="18" charset="0"/>
                <a:cs typeface="Times New Roman" panose="02020603050405020304" pitchFamily="18" charset="0"/>
              </a:rPr>
              <a:t>Sin importar los diferentes formatos en que se registre la actividad científica </a:t>
            </a:r>
            <a:r>
              <a:rPr lang="es-MX" sz="1600" dirty="0" smtClean="0">
                <a:solidFill>
                  <a:schemeClr val="tx1"/>
                </a:solidFill>
                <a:latin typeface="Times New Roman" panose="02020603050405020304" pitchFamily="18" charset="0"/>
                <a:cs typeface="Times New Roman" panose="02020603050405020304" pitchFamily="18" charset="0"/>
              </a:rPr>
              <a:t>se </a:t>
            </a:r>
            <a:r>
              <a:rPr lang="es-MX" sz="1600" dirty="0">
                <a:solidFill>
                  <a:schemeClr val="tx1"/>
                </a:solidFill>
                <a:latin typeface="Times New Roman" panose="02020603050405020304" pitchFamily="18" charset="0"/>
                <a:cs typeface="Times New Roman" panose="02020603050405020304" pitchFamily="18" charset="0"/>
              </a:rPr>
              <a:t>debe garantizar la interoperabilidad y facilitar la reutilización de los datos</a:t>
            </a:r>
            <a:r>
              <a:rPr lang="es-MX" sz="1600" dirty="0" smtClean="0">
                <a:solidFill>
                  <a:schemeClr val="tx1"/>
                </a:solidFill>
                <a:latin typeface="Times New Roman" panose="02020603050405020304" pitchFamily="18" charset="0"/>
                <a:cs typeface="Times New Roman" panose="02020603050405020304" pitchFamily="18" charset="0"/>
              </a:rPr>
              <a:t>.</a:t>
            </a:r>
          </a:p>
          <a:p>
            <a:pPr marL="285750" lvl="0" indent="-285750" algn="just">
              <a:buFont typeface="Wingdings" panose="05000000000000000000" pitchFamily="2" charset="2"/>
              <a:buChar char="v"/>
            </a:pPr>
            <a:endParaRPr lang="es-MX" sz="1600"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s-MX" sz="1600" dirty="0">
                <a:solidFill>
                  <a:schemeClr val="tx1"/>
                </a:solidFill>
                <a:latin typeface="Times New Roman" panose="02020603050405020304" pitchFamily="18" charset="0"/>
                <a:cs typeface="Times New Roman" panose="02020603050405020304" pitchFamily="18" charset="0"/>
              </a:rPr>
              <a:t>La necesidad de lograr estándares en los formatos de citación de los datos fuentes</a:t>
            </a:r>
            <a:r>
              <a:rPr lang="es-MX" sz="1600" dirty="0" smtClean="0">
                <a:solidFill>
                  <a:schemeClr val="tx1"/>
                </a:solidFill>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v"/>
            </a:pPr>
            <a:endParaRPr lang="es-MX" sz="1600" dirty="0">
              <a:solidFill>
                <a:schemeClr val="tx1"/>
              </a:solidFill>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v"/>
            </a:pPr>
            <a:r>
              <a:rPr lang="es-MX" sz="1600" dirty="0">
                <a:solidFill>
                  <a:schemeClr val="tx1"/>
                </a:solidFill>
                <a:latin typeface="Times New Roman" panose="02020603050405020304" pitchFamily="18" charset="0"/>
                <a:cs typeface="Times New Roman" panose="02020603050405020304" pitchFamily="18" charset="0"/>
              </a:rPr>
              <a:t>Crear normas para el registro de los metadatos que describen los conjuntos de datos (</a:t>
            </a:r>
            <a:r>
              <a:rPr lang="es-MX" sz="1600" i="1" dirty="0" err="1">
                <a:solidFill>
                  <a:schemeClr val="tx1"/>
                </a:solidFill>
                <a:latin typeface="Times New Roman" panose="02020603050405020304" pitchFamily="18" charset="0"/>
                <a:cs typeface="Times New Roman" panose="02020603050405020304" pitchFamily="18" charset="0"/>
              </a:rPr>
              <a:t>datasets</a:t>
            </a:r>
            <a:r>
              <a:rPr lang="es-MX" sz="1600" dirty="0" smtClean="0">
                <a:solidFill>
                  <a:schemeClr val="tx1"/>
                </a:solidFill>
                <a:latin typeface="Times New Roman" panose="02020603050405020304" pitchFamily="18" charset="0"/>
                <a:cs typeface="Times New Roman" panose="02020603050405020304" pitchFamily="18" charset="0"/>
              </a:rPr>
              <a:t>).</a:t>
            </a:r>
          </a:p>
          <a:p>
            <a:pPr marL="285750" lvl="0" indent="-285750" algn="just">
              <a:buFont typeface="Wingdings" panose="05000000000000000000" pitchFamily="2" charset="2"/>
              <a:buChar char="v"/>
            </a:pPr>
            <a:endParaRPr lang="es-MX" sz="16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s-MX" sz="1600" dirty="0" smtClean="0">
                <a:solidFill>
                  <a:schemeClr val="tx1"/>
                </a:solidFill>
                <a:latin typeface="Times New Roman" panose="02020603050405020304" pitchFamily="18" charset="0"/>
                <a:cs typeface="Times New Roman" panose="02020603050405020304" pitchFamily="18" charset="0"/>
              </a:rPr>
              <a:t>Preservar </a:t>
            </a:r>
            <a:r>
              <a:rPr lang="es-MX" sz="1600" dirty="0">
                <a:solidFill>
                  <a:schemeClr val="tx1"/>
                </a:solidFill>
                <a:latin typeface="Times New Roman" panose="02020603050405020304" pitchFamily="18" charset="0"/>
                <a:cs typeface="Times New Roman" panose="02020603050405020304" pitchFamily="18" charset="0"/>
              </a:rPr>
              <a:t>los mecanismos de protección </a:t>
            </a:r>
            <a:r>
              <a:rPr lang="es-MX" sz="1600" dirty="0" smtClean="0">
                <a:solidFill>
                  <a:schemeClr val="tx1"/>
                </a:solidFill>
                <a:latin typeface="Times New Roman" panose="02020603050405020304" pitchFamily="18" charset="0"/>
                <a:cs typeface="Times New Roman" panose="02020603050405020304" pitchFamily="18" charset="0"/>
              </a:rPr>
              <a:t>intelectual.</a:t>
            </a:r>
            <a:endParaRPr lang="es-MX" sz="1600" dirty="0">
              <a:solidFill>
                <a:schemeClr val="tx1"/>
              </a:solidFill>
              <a:latin typeface="Times New Roman" panose="02020603050405020304" pitchFamily="18" charset="0"/>
              <a:cs typeface="Times New Roman" panose="02020603050405020304" pitchFamily="18" charset="0"/>
            </a:endParaRPr>
          </a:p>
        </p:txBody>
      </p:sp>
      <p:pic>
        <p:nvPicPr>
          <p:cNvPr id="5" name="4 Imagen" descr="SciELO en Perspectiva">
            <a:hlinkClick r:id="rId2"/>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34" y="-459432"/>
            <a:ext cx="9155233" cy="1800200"/>
          </a:xfrm>
          <a:prstGeom prst="rect">
            <a:avLst/>
          </a:prstGeom>
          <a:noFill/>
          <a:ln>
            <a:noFill/>
          </a:ln>
        </p:spPr>
      </p:pic>
    </p:spTree>
    <p:extLst>
      <p:ext uri="{BB962C8B-B14F-4D97-AF65-F5344CB8AC3E}">
        <p14:creationId xmlns:p14="http://schemas.microsoft.com/office/powerpoint/2010/main" val="1197217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0" y="1988840"/>
            <a:ext cx="9144000" cy="4685389"/>
          </a:xfrm>
        </p:spPr>
        <p:txBody>
          <a:bodyPr>
            <a:normAutofit lnSpcReduction="10000"/>
          </a:bodyPr>
          <a:lstStyle/>
          <a:p>
            <a:pPr algn="just"/>
            <a:r>
              <a:rPr lang="es-MX" sz="1600" dirty="0">
                <a:solidFill>
                  <a:schemeClr val="tx1"/>
                </a:solidFill>
                <a:latin typeface="Times New Roman" panose="02020603050405020304" pitchFamily="18" charset="0"/>
                <a:cs typeface="Times New Roman" panose="02020603050405020304" pitchFamily="18" charset="0"/>
              </a:rPr>
              <a:t>La </a:t>
            </a:r>
            <a:r>
              <a:rPr lang="es-MX" sz="1600" i="1" dirty="0" smtClean="0">
                <a:solidFill>
                  <a:schemeClr val="tx1"/>
                </a:solidFill>
                <a:latin typeface="Times New Roman" panose="02020603050405020304" pitchFamily="18" charset="0"/>
                <a:cs typeface="Times New Roman" panose="02020603050405020304" pitchFamily="18" charset="0"/>
              </a:rPr>
              <a:t>Declaración </a:t>
            </a:r>
            <a:r>
              <a:rPr lang="es-MX" sz="1600" i="1" dirty="0">
                <a:solidFill>
                  <a:schemeClr val="tx1"/>
                </a:solidFill>
                <a:latin typeface="Times New Roman" panose="02020603050405020304" pitchFamily="18" charset="0"/>
                <a:cs typeface="Times New Roman" panose="02020603050405020304" pitchFamily="18" charset="0"/>
              </a:rPr>
              <a:t>Conjunta de los Principios de Citación de </a:t>
            </a:r>
            <a:r>
              <a:rPr lang="es-MX" sz="1600" i="1" dirty="0" smtClean="0">
                <a:solidFill>
                  <a:schemeClr val="tx1"/>
                </a:solidFill>
                <a:latin typeface="Times New Roman" panose="02020603050405020304" pitchFamily="18" charset="0"/>
                <a:cs typeface="Times New Roman" panose="02020603050405020304" pitchFamily="18" charset="0"/>
              </a:rPr>
              <a:t>Datos</a:t>
            </a:r>
            <a:r>
              <a:rPr lang="es-MX" sz="1600" dirty="0" smtClean="0">
                <a:solidFill>
                  <a:schemeClr val="tx1"/>
                </a:solidFill>
                <a:latin typeface="Times New Roman" panose="02020603050405020304" pitchFamily="18" charset="0"/>
                <a:cs typeface="Times New Roman" panose="02020603050405020304" pitchFamily="18" charset="0"/>
              </a:rPr>
              <a:t>, constituida </a:t>
            </a:r>
            <a:r>
              <a:rPr lang="es-MX" sz="1600" dirty="0">
                <a:solidFill>
                  <a:schemeClr val="tx1"/>
                </a:solidFill>
                <a:latin typeface="Times New Roman" panose="02020603050405020304" pitchFamily="18" charset="0"/>
                <a:cs typeface="Times New Roman" panose="02020603050405020304" pitchFamily="18" charset="0"/>
              </a:rPr>
              <a:t>por una comunidad de investigadores, bibliotecarios, archivistas, editores y agencias de financiación de investigación científica, interesados en el futuro de la comunicación científica y la </a:t>
            </a:r>
            <a:r>
              <a:rPr lang="es-MX" sz="1600" i="1" dirty="0" smtClean="0">
                <a:solidFill>
                  <a:schemeClr val="tx1"/>
                </a:solidFill>
                <a:latin typeface="Times New Roman" panose="02020603050405020304" pitchFamily="18" charset="0"/>
                <a:cs typeface="Times New Roman" panose="02020603050405020304" pitchFamily="18" charset="0"/>
              </a:rPr>
              <a:t>e-academia</a:t>
            </a:r>
            <a:r>
              <a:rPr lang="es-MX" sz="1600" dirty="0" smtClean="0">
                <a:solidFill>
                  <a:schemeClr val="tx1"/>
                </a:solidFill>
                <a:latin typeface="Times New Roman" panose="02020603050405020304" pitchFamily="18" charset="0"/>
                <a:cs typeface="Times New Roman" panose="02020603050405020304" pitchFamily="18" charset="0"/>
              </a:rPr>
              <a:t>, fue </a:t>
            </a:r>
            <a:r>
              <a:rPr lang="es-MX" sz="1600" dirty="0">
                <a:solidFill>
                  <a:schemeClr val="tx1"/>
                </a:solidFill>
                <a:latin typeface="Times New Roman" panose="02020603050405020304" pitchFamily="18" charset="0"/>
                <a:cs typeface="Times New Roman" panose="02020603050405020304" pitchFamily="18" charset="0"/>
              </a:rPr>
              <a:t>suscrita por más de 80 de las principales editoriales científicas, universidades e instituciones del </a:t>
            </a:r>
            <a:r>
              <a:rPr lang="es-MX" sz="1600" dirty="0" smtClean="0">
                <a:solidFill>
                  <a:schemeClr val="tx1"/>
                </a:solidFill>
                <a:latin typeface="Times New Roman" panose="02020603050405020304" pitchFamily="18" charset="0"/>
                <a:cs typeface="Times New Roman" panose="02020603050405020304" pitchFamily="18" charset="0"/>
              </a:rPr>
              <a:t>mundo.</a:t>
            </a:r>
          </a:p>
          <a:p>
            <a:pPr algn="just"/>
            <a:endParaRPr lang="es-MX" sz="1600" dirty="0" smtClean="0">
              <a:solidFill>
                <a:schemeClr val="tx1"/>
              </a:solidFill>
              <a:latin typeface="Times New Roman" panose="02020603050405020304" pitchFamily="18" charset="0"/>
              <a:cs typeface="Times New Roman" panose="02020603050405020304" pitchFamily="18" charset="0"/>
            </a:endParaRPr>
          </a:p>
          <a:p>
            <a:pPr algn="just"/>
            <a:r>
              <a:rPr lang="es-MX" sz="1600" dirty="0" smtClean="0">
                <a:solidFill>
                  <a:schemeClr val="tx1"/>
                </a:solidFill>
                <a:latin typeface="Times New Roman" panose="02020603050405020304" pitchFamily="18" charset="0"/>
                <a:cs typeface="Times New Roman" panose="02020603050405020304" pitchFamily="18" charset="0"/>
              </a:rPr>
              <a:t>Los </a:t>
            </a:r>
            <a:r>
              <a:rPr lang="es-MX" sz="1600" dirty="0">
                <a:solidFill>
                  <a:schemeClr val="tx1"/>
                </a:solidFill>
                <a:latin typeface="Times New Roman" panose="02020603050405020304" pitchFamily="18" charset="0"/>
                <a:cs typeface="Times New Roman" panose="02020603050405020304" pitchFamily="18" charset="0"/>
              </a:rPr>
              <a:t>objetivos </a:t>
            </a:r>
            <a:r>
              <a:rPr lang="es-MX" sz="1600" dirty="0" smtClean="0">
                <a:solidFill>
                  <a:schemeClr val="tx1"/>
                </a:solidFill>
                <a:latin typeface="Times New Roman" panose="02020603050405020304" pitchFamily="18" charset="0"/>
                <a:cs typeface="Times New Roman" panose="02020603050405020304" pitchFamily="18" charset="0"/>
              </a:rPr>
              <a:t>que destacan son:</a:t>
            </a:r>
          </a:p>
          <a:p>
            <a:pPr algn="just"/>
            <a:endParaRPr lang="es-MX" sz="1600" dirty="0">
              <a:solidFill>
                <a:schemeClr val="tx1"/>
              </a:solidFill>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v"/>
            </a:pPr>
            <a:r>
              <a:rPr lang="es-MX" sz="1600" dirty="0">
                <a:solidFill>
                  <a:schemeClr val="tx1"/>
                </a:solidFill>
                <a:latin typeface="Times New Roman" panose="02020603050405020304" pitchFamily="18" charset="0"/>
                <a:cs typeface="Times New Roman" panose="02020603050405020304" pitchFamily="18" charset="0"/>
              </a:rPr>
              <a:t>La infraestructura editorial debe asegurar que las referencias electrónicas a los datos se mantengan en el futuro y puedan ser reutilizadas</a:t>
            </a:r>
            <a:r>
              <a:rPr lang="es-MX" sz="1600" dirty="0" smtClean="0">
                <a:solidFill>
                  <a:schemeClr val="tx1"/>
                </a:solidFill>
                <a:latin typeface="Times New Roman" panose="02020603050405020304" pitchFamily="18" charset="0"/>
                <a:cs typeface="Times New Roman" panose="02020603050405020304" pitchFamily="18" charset="0"/>
              </a:rPr>
              <a:t>.</a:t>
            </a:r>
          </a:p>
          <a:p>
            <a:pPr marL="285750" lvl="0" indent="-285750" algn="just">
              <a:buFont typeface="Wingdings" panose="05000000000000000000" pitchFamily="2" charset="2"/>
              <a:buChar char="v"/>
            </a:pPr>
            <a:endParaRPr lang="es-MX" sz="1600" dirty="0">
              <a:solidFill>
                <a:schemeClr val="tx1"/>
              </a:solidFill>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v"/>
            </a:pPr>
            <a:r>
              <a:rPr lang="es-MX" sz="1600" dirty="0">
                <a:solidFill>
                  <a:schemeClr val="tx1"/>
                </a:solidFill>
                <a:latin typeface="Times New Roman" panose="02020603050405020304" pitchFamily="18" charset="0"/>
                <a:cs typeface="Times New Roman" panose="02020603050405020304" pitchFamily="18" charset="0"/>
              </a:rPr>
              <a:t>Los servicios de publicación electrónica deberán construir controles para que disminuya el peligro que investigadores “roben” datos ajenos (plagio de datos</a:t>
            </a:r>
            <a:r>
              <a:rPr lang="es-MX" sz="1600" dirty="0" smtClean="0">
                <a:solidFill>
                  <a:schemeClr val="tx1"/>
                </a:solidFill>
                <a:latin typeface="Times New Roman" panose="02020603050405020304" pitchFamily="18" charset="0"/>
                <a:cs typeface="Times New Roman" panose="02020603050405020304" pitchFamily="18" charset="0"/>
              </a:rPr>
              <a:t>).</a:t>
            </a:r>
          </a:p>
          <a:p>
            <a:pPr marL="285750" lvl="0" indent="-285750" algn="just">
              <a:buFont typeface="Wingdings" panose="05000000000000000000" pitchFamily="2" charset="2"/>
              <a:buChar char="v"/>
            </a:pPr>
            <a:endParaRPr lang="es-MX" sz="1600" dirty="0">
              <a:solidFill>
                <a:schemeClr val="tx1"/>
              </a:solidFill>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v"/>
            </a:pPr>
            <a:r>
              <a:rPr lang="es-MX" sz="1600" dirty="0">
                <a:solidFill>
                  <a:schemeClr val="tx1"/>
                </a:solidFill>
                <a:latin typeface="Times New Roman" panose="02020603050405020304" pitchFamily="18" charset="0"/>
                <a:cs typeface="Times New Roman" panose="02020603050405020304" pitchFamily="18" charset="0"/>
              </a:rPr>
              <a:t>Podrá medirse el impacto tanto de los </a:t>
            </a:r>
            <a:r>
              <a:rPr lang="es-MX" sz="1600" i="1" dirty="0" err="1">
                <a:solidFill>
                  <a:schemeClr val="tx1"/>
                </a:solidFill>
                <a:latin typeface="Times New Roman" panose="02020603050405020304" pitchFamily="18" charset="0"/>
                <a:cs typeface="Times New Roman" panose="02020603050405020304" pitchFamily="18" charset="0"/>
              </a:rPr>
              <a:t>datasets</a:t>
            </a:r>
            <a:r>
              <a:rPr lang="es-MX" sz="1600" dirty="0">
                <a:solidFill>
                  <a:schemeClr val="tx1"/>
                </a:solidFill>
                <a:latin typeface="Times New Roman" panose="02020603050405020304" pitchFamily="18" charset="0"/>
                <a:cs typeface="Times New Roman" panose="02020603050405020304" pitchFamily="18" charset="0"/>
              </a:rPr>
              <a:t> como el de los creadores de esos datos</a:t>
            </a:r>
            <a:r>
              <a:rPr lang="es-MX" sz="1600" dirty="0" smtClean="0">
                <a:solidFill>
                  <a:schemeClr val="tx1"/>
                </a:solidFill>
                <a:latin typeface="Times New Roman" panose="02020603050405020304" pitchFamily="18" charset="0"/>
                <a:cs typeface="Times New Roman" panose="02020603050405020304" pitchFamily="18" charset="0"/>
              </a:rPr>
              <a:t>.</a:t>
            </a:r>
          </a:p>
          <a:p>
            <a:pPr marL="285750" lvl="0" indent="-285750" algn="just">
              <a:buFont typeface="Wingdings" panose="05000000000000000000" pitchFamily="2" charset="2"/>
              <a:buChar char="v"/>
            </a:pPr>
            <a:endParaRPr lang="es-MX" sz="16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s-MX" sz="1600" dirty="0">
                <a:solidFill>
                  <a:schemeClr val="tx1"/>
                </a:solidFill>
                <a:latin typeface="Times New Roman" panose="02020603050405020304" pitchFamily="18" charset="0"/>
                <a:cs typeface="Times New Roman" panose="02020603050405020304" pitchFamily="18" charset="0"/>
              </a:rPr>
              <a:t>Los investigadores podrán obtener reconocimiento profesional de la misma manera que se obtiene por las publicaciones tradicionales.</a:t>
            </a:r>
          </a:p>
        </p:txBody>
      </p:sp>
      <p:pic>
        <p:nvPicPr>
          <p:cNvPr id="5" name="4 Imagen" descr="SciELO en Perspectiva">
            <a:hlinkClick r:id="rId2"/>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34" y="-459432"/>
            <a:ext cx="9155233" cy="1800200"/>
          </a:xfrm>
          <a:prstGeom prst="rect">
            <a:avLst/>
          </a:prstGeom>
          <a:noFill/>
          <a:ln>
            <a:noFill/>
          </a:ln>
        </p:spPr>
      </p:pic>
    </p:spTree>
    <p:extLst>
      <p:ext uri="{BB962C8B-B14F-4D97-AF65-F5344CB8AC3E}">
        <p14:creationId xmlns:p14="http://schemas.microsoft.com/office/powerpoint/2010/main" val="26808492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0" y="1268761"/>
            <a:ext cx="9144000" cy="5904656"/>
          </a:xfrm>
        </p:spPr>
        <p:txBody>
          <a:bodyPr>
            <a:normAutofit/>
          </a:bodyPr>
          <a:lstStyle/>
          <a:p>
            <a:pPr algn="just"/>
            <a:r>
              <a:rPr lang="es-MX" sz="1600" dirty="0" smtClean="0">
                <a:solidFill>
                  <a:schemeClr val="tx1"/>
                </a:solidFill>
                <a:latin typeface="Times New Roman" panose="02020603050405020304" pitchFamily="18" charset="0"/>
                <a:cs typeface="Times New Roman" panose="02020603050405020304" pitchFamily="18" charset="0"/>
              </a:rPr>
              <a:t>Mantener </a:t>
            </a:r>
            <a:r>
              <a:rPr lang="es-MX" sz="1600" dirty="0">
                <a:solidFill>
                  <a:schemeClr val="tx1"/>
                </a:solidFill>
                <a:latin typeface="Times New Roman" panose="02020603050405020304" pitchFamily="18" charset="0"/>
                <a:cs typeface="Times New Roman" panose="02020603050405020304" pitchFamily="18" charset="0"/>
              </a:rPr>
              <a:t>los datos en forma citable es una responsabilidad que deberá asumirse o bien por el editor científico, o el distribuidor, o los repositorios institucionales o archivos en donde se produce la investigación. En este contexto, ha de tenerse en cuenta </a:t>
            </a:r>
            <a:r>
              <a:rPr lang="es-MX" sz="1600" dirty="0" smtClean="0">
                <a:solidFill>
                  <a:schemeClr val="tx1"/>
                </a:solidFill>
                <a:latin typeface="Times New Roman" panose="02020603050405020304" pitchFamily="18" charset="0"/>
                <a:cs typeface="Times New Roman" panose="02020603050405020304" pitchFamily="18" charset="0"/>
              </a:rPr>
              <a:t>los siguientes factores:</a:t>
            </a:r>
          </a:p>
          <a:p>
            <a:pPr lvl="0" algn="just"/>
            <a:endParaRPr lang="es-MX" sz="1600" dirty="0" smtClean="0">
              <a:solidFill>
                <a:schemeClr val="tx1"/>
              </a:solidFill>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v"/>
            </a:pPr>
            <a:r>
              <a:rPr lang="es-MX" sz="1600" dirty="0" smtClean="0">
                <a:solidFill>
                  <a:schemeClr val="tx1"/>
                </a:solidFill>
                <a:latin typeface="Times New Roman" panose="02020603050405020304" pitchFamily="18" charset="0"/>
                <a:cs typeface="Times New Roman" panose="02020603050405020304" pitchFamily="18" charset="0"/>
              </a:rPr>
              <a:t>Los </a:t>
            </a:r>
            <a:r>
              <a:rPr lang="es-MX" sz="1600" i="1" dirty="0" err="1">
                <a:solidFill>
                  <a:schemeClr val="tx1"/>
                </a:solidFill>
                <a:latin typeface="Times New Roman" panose="02020603050405020304" pitchFamily="18" charset="0"/>
                <a:cs typeface="Times New Roman" panose="02020603050405020304" pitchFamily="18" charset="0"/>
              </a:rPr>
              <a:t>datasets</a:t>
            </a:r>
            <a:r>
              <a:rPr lang="es-MX" sz="1600" dirty="0">
                <a:solidFill>
                  <a:schemeClr val="tx1"/>
                </a:solidFill>
                <a:latin typeface="Times New Roman" panose="02020603050405020304" pitchFamily="18" charset="0"/>
                <a:cs typeface="Times New Roman" panose="02020603050405020304" pitchFamily="18" charset="0"/>
              </a:rPr>
              <a:t> deberán ser registrados con suficientes metadatos que expliquen el conjunto de datos y deberán también permanecer accesibles</a:t>
            </a:r>
            <a:r>
              <a:rPr lang="es-MX" sz="1600" dirty="0" smtClean="0">
                <a:solidFill>
                  <a:schemeClr val="tx1"/>
                </a:solidFill>
                <a:latin typeface="Times New Roman" panose="02020603050405020304" pitchFamily="18" charset="0"/>
                <a:cs typeface="Times New Roman" panose="02020603050405020304" pitchFamily="18" charset="0"/>
              </a:rPr>
              <a:t>.</a:t>
            </a:r>
          </a:p>
          <a:p>
            <a:pPr marL="285750" lvl="0" indent="-285750" algn="just">
              <a:buFont typeface="Wingdings" panose="05000000000000000000" pitchFamily="2" charset="2"/>
              <a:buChar char="v"/>
            </a:pPr>
            <a:endParaRPr lang="es-MX" sz="1600" dirty="0">
              <a:solidFill>
                <a:schemeClr val="tx1"/>
              </a:solidFill>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v"/>
            </a:pPr>
            <a:endParaRPr lang="es-MX" sz="1600" dirty="0">
              <a:solidFill>
                <a:schemeClr val="tx1"/>
              </a:solidFill>
              <a:latin typeface="Times New Roman" panose="02020603050405020304" pitchFamily="18" charset="0"/>
              <a:cs typeface="Times New Roman" panose="02020603050405020304" pitchFamily="18" charset="0"/>
            </a:endParaRPr>
          </a:p>
          <a:p>
            <a:pPr algn="just"/>
            <a:r>
              <a:rPr lang="es-MX" sz="1600" dirty="0">
                <a:solidFill>
                  <a:schemeClr val="tx1"/>
                </a:solidFill>
                <a:latin typeface="Times New Roman" panose="02020603050405020304" pitchFamily="18" charset="0"/>
                <a:cs typeface="Times New Roman" panose="02020603050405020304" pitchFamily="18" charset="0"/>
              </a:rPr>
              <a:t>Los beneficios de la citación de datos de investigación a la comunidad científica incluyen:</a:t>
            </a:r>
          </a:p>
          <a:p>
            <a:pPr algn="just"/>
            <a:endParaRPr lang="es-MX" sz="1600" dirty="0">
              <a:solidFill>
                <a:schemeClr val="tx1"/>
              </a:solidFill>
              <a:latin typeface="Times New Roman" panose="02020603050405020304" pitchFamily="18" charset="0"/>
              <a:cs typeface="Times New Roman" panose="02020603050405020304" pitchFamily="18" charset="0"/>
            </a:endParaRPr>
          </a:p>
          <a:p>
            <a:pPr marL="457200" lvl="0" indent="-457200" algn="just">
              <a:buFont typeface="Wingdings" panose="05000000000000000000" pitchFamily="2" charset="2"/>
              <a:buChar char="v"/>
            </a:pPr>
            <a:r>
              <a:rPr lang="es-MX" sz="1600" dirty="0">
                <a:solidFill>
                  <a:schemeClr val="tx1"/>
                </a:solidFill>
                <a:latin typeface="Times New Roman" panose="02020603050405020304" pitchFamily="18" charset="0"/>
                <a:cs typeface="Times New Roman" panose="02020603050405020304" pitchFamily="18" charset="0"/>
              </a:rPr>
              <a:t>Incorporar al paradigma de la ciencia el concepto de que los datos de investigación son una contribución legítimamente citable.</a:t>
            </a:r>
          </a:p>
          <a:p>
            <a:pPr lvl="0" algn="just"/>
            <a:endParaRPr lang="es-MX" sz="1600" dirty="0">
              <a:solidFill>
                <a:schemeClr val="tx1"/>
              </a:solidFill>
              <a:latin typeface="Times New Roman" panose="02020603050405020304" pitchFamily="18" charset="0"/>
              <a:cs typeface="Times New Roman" panose="02020603050405020304" pitchFamily="18" charset="0"/>
            </a:endParaRPr>
          </a:p>
          <a:p>
            <a:pPr marL="457200" lvl="0" indent="-457200" algn="just">
              <a:buFont typeface="Wingdings" panose="05000000000000000000" pitchFamily="2" charset="2"/>
              <a:buChar char="v"/>
            </a:pPr>
            <a:r>
              <a:rPr lang="es-MX" sz="1600" dirty="0">
                <a:solidFill>
                  <a:schemeClr val="tx1"/>
                </a:solidFill>
                <a:latin typeface="Times New Roman" panose="02020603050405020304" pitchFamily="18" charset="0"/>
                <a:cs typeface="Times New Roman" panose="02020603050405020304" pitchFamily="18" charset="0"/>
              </a:rPr>
              <a:t>Los resultados podrán ser verificados por terceros, facilitarán la replicación de los experimentos y reutilizarse para estudios futuros.</a:t>
            </a:r>
          </a:p>
          <a:p>
            <a:pPr lvl="0" algn="just"/>
            <a:endParaRPr lang="es-MX" sz="1600" dirty="0">
              <a:solidFill>
                <a:schemeClr val="tx1"/>
              </a:solidFill>
              <a:latin typeface="Times New Roman" panose="02020603050405020304" pitchFamily="18" charset="0"/>
              <a:cs typeface="Times New Roman" panose="02020603050405020304" pitchFamily="18" charset="0"/>
            </a:endParaRPr>
          </a:p>
          <a:p>
            <a:pPr marL="457200" lvl="0" indent="-457200" algn="just">
              <a:buFont typeface="Wingdings" panose="05000000000000000000" pitchFamily="2" charset="2"/>
              <a:buChar char="v"/>
            </a:pPr>
            <a:r>
              <a:rPr lang="es-MX" sz="1600" dirty="0">
                <a:solidFill>
                  <a:schemeClr val="tx1"/>
                </a:solidFill>
                <a:latin typeface="Times New Roman" panose="02020603050405020304" pitchFamily="18" charset="0"/>
                <a:cs typeface="Times New Roman" panose="02020603050405020304" pitchFamily="18" charset="0"/>
              </a:rPr>
              <a:t>Podrán evaluarse métricas de uso y generar créditos de la misma manera que se hace con las publicaciones convencionales.</a:t>
            </a:r>
          </a:p>
          <a:p>
            <a:pPr algn="just"/>
            <a:endParaRPr lang="es-MX" sz="1600" dirty="0" smtClean="0">
              <a:solidFill>
                <a:schemeClr val="tx1"/>
              </a:solidFill>
              <a:latin typeface="Times New Roman" panose="02020603050405020304" pitchFamily="18" charset="0"/>
              <a:cs typeface="Times New Roman" panose="02020603050405020304" pitchFamily="18" charset="0"/>
            </a:endParaRPr>
          </a:p>
        </p:txBody>
      </p:sp>
      <p:pic>
        <p:nvPicPr>
          <p:cNvPr id="5" name="4 Imagen" descr="SciELO en Perspectiva">
            <a:hlinkClick r:id="rId2"/>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34" y="-459432"/>
            <a:ext cx="9155233" cy="1800200"/>
          </a:xfrm>
          <a:prstGeom prst="rect">
            <a:avLst/>
          </a:prstGeom>
          <a:noFill/>
          <a:ln>
            <a:noFill/>
          </a:ln>
        </p:spPr>
      </p:pic>
    </p:spTree>
    <p:extLst>
      <p:ext uri="{BB962C8B-B14F-4D97-AF65-F5344CB8AC3E}">
        <p14:creationId xmlns:p14="http://schemas.microsoft.com/office/powerpoint/2010/main" val="2680849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0" y="2055979"/>
            <a:ext cx="9144000" cy="4802021"/>
          </a:xfrm>
        </p:spPr>
        <p:txBody>
          <a:bodyPr>
            <a:normAutofit/>
          </a:bodyPr>
          <a:lstStyle/>
          <a:p>
            <a:pPr algn="just"/>
            <a:r>
              <a:rPr lang="es-MX" sz="2400" b="1" dirty="0" smtClean="0">
                <a:solidFill>
                  <a:schemeClr val="tx1"/>
                </a:solidFill>
                <a:latin typeface="Times New Roman" panose="02020603050405020304" pitchFamily="18" charset="0"/>
                <a:ea typeface="+mj-ea"/>
                <a:cs typeface="Times New Roman" panose="02020603050405020304" pitchFamily="18" charset="0"/>
              </a:rPr>
              <a:t>Conclusión</a:t>
            </a:r>
          </a:p>
          <a:p>
            <a:pPr lvl="0" algn="just"/>
            <a:endParaRPr lang="es-MX" sz="2400" dirty="0" smtClean="0">
              <a:solidFill>
                <a:schemeClr val="tx1"/>
              </a:solidFill>
              <a:latin typeface="Times New Roman" panose="02020603050405020304" pitchFamily="18" charset="0"/>
              <a:cs typeface="Times New Roman" panose="02020603050405020304" pitchFamily="18" charset="0"/>
            </a:endParaRPr>
          </a:p>
          <a:p>
            <a:pPr algn="just"/>
            <a:r>
              <a:rPr lang="es-MX" sz="2400" dirty="0" smtClean="0">
                <a:solidFill>
                  <a:schemeClr val="tx1"/>
                </a:solidFill>
                <a:latin typeface="Times New Roman" panose="02020603050405020304" pitchFamily="18" charset="0"/>
                <a:cs typeface="Times New Roman" panose="02020603050405020304" pitchFamily="18" charset="0"/>
              </a:rPr>
              <a:t>Está en los planes de </a:t>
            </a:r>
            <a:r>
              <a:rPr lang="es-MX" sz="2400" dirty="0" err="1" smtClean="0">
                <a:solidFill>
                  <a:schemeClr val="tx1"/>
                </a:solidFill>
                <a:latin typeface="Times New Roman" panose="02020603050405020304" pitchFamily="18" charset="0"/>
                <a:cs typeface="Times New Roman" panose="02020603050405020304" pitchFamily="18" charset="0"/>
              </a:rPr>
              <a:t>SciELO</a:t>
            </a:r>
            <a:r>
              <a:rPr lang="es-MX" sz="2400" dirty="0" smtClean="0">
                <a:solidFill>
                  <a:schemeClr val="tx1"/>
                </a:solidFill>
                <a:latin typeface="Times New Roman" panose="02020603050405020304" pitchFamily="18" charset="0"/>
                <a:cs typeface="Times New Roman" panose="02020603050405020304" pitchFamily="18" charset="0"/>
              </a:rPr>
              <a:t> adoptar los </a:t>
            </a:r>
            <a:r>
              <a:rPr lang="es-MX" sz="2400" i="1" dirty="0" smtClean="0">
                <a:solidFill>
                  <a:schemeClr val="tx1"/>
                </a:solidFill>
                <a:latin typeface="Times New Roman" panose="02020603050405020304" pitchFamily="18" charset="0"/>
                <a:cs typeface="Times New Roman" panose="02020603050405020304" pitchFamily="18" charset="0"/>
              </a:rPr>
              <a:t>Principios de Citación de Datos</a:t>
            </a:r>
            <a:r>
              <a:rPr lang="es-MX" sz="2400" dirty="0" smtClean="0">
                <a:solidFill>
                  <a:schemeClr val="tx1"/>
                </a:solidFill>
                <a:latin typeface="Times New Roman" panose="02020603050405020304" pitchFamily="18" charset="0"/>
                <a:cs typeface="Times New Roman" panose="02020603050405020304" pitchFamily="18" charset="0"/>
              </a:rPr>
              <a:t> en el futuro como parte del proceso de gestión de los resultados de investigación.</a:t>
            </a:r>
          </a:p>
          <a:p>
            <a:pPr algn="just"/>
            <a:r>
              <a:rPr lang="es-MX" sz="2400" i="1" dirty="0" smtClean="0">
                <a:solidFill>
                  <a:schemeClr val="tx1"/>
                </a:solidFill>
                <a:latin typeface="Times New Roman" panose="02020603050405020304" pitchFamily="18" charset="0"/>
                <a:cs typeface="Times New Roman" panose="02020603050405020304" pitchFamily="18" charset="0"/>
              </a:rPr>
              <a:t> </a:t>
            </a:r>
            <a:endParaRPr lang="es-MX" sz="2400" dirty="0" smtClean="0">
              <a:solidFill>
                <a:schemeClr val="tx1"/>
              </a:solidFill>
              <a:latin typeface="Times New Roman" panose="02020603050405020304" pitchFamily="18" charset="0"/>
              <a:cs typeface="Times New Roman" panose="02020603050405020304" pitchFamily="18" charset="0"/>
            </a:endParaRPr>
          </a:p>
          <a:p>
            <a:pPr algn="just"/>
            <a:r>
              <a:rPr lang="es-MX" sz="2400" i="1" dirty="0" smtClean="0">
                <a:solidFill>
                  <a:schemeClr val="tx1"/>
                </a:solidFill>
                <a:latin typeface="Times New Roman" panose="02020603050405020304" pitchFamily="18" charset="0"/>
                <a:cs typeface="Times New Roman" panose="02020603050405020304" pitchFamily="18" charset="0"/>
              </a:rPr>
              <a:t>Principios para citar datos científicos</a:t>
            </a:r>
            <a:r>
              <a:rPr lang="es-MX" sz="2400" dirty="0" smtClean="0">
                <a:solidFill>
                  <a:schemeClr val="tx1"/>
                </a:solidFill>
                <a:latin typeface="Times New Roman" panose="02020603050405020304" pitchFamily="18" charset="0"/>
                <a:cs typeface="Times New Roman" panose="02020603050405020304" pitchFamily="18" charset="0"/>
              </a:rPr>
              <a:t>. </a:t>
            </a:r>
            <a:r>
              <a:rPr lang="es-MX" sz="2400" dirty="0" err="1" smtClean="0">
                <a:solidFill>
                  <a:schemeClr val="tx1"/>
                </a:solidFill>
                <a:latin typeface="Times New Roman" panose="02020603050405020304" pitchFamily="18" charset="0"/>
                <a:cs typeface="Times New Roman" panose="02020603050405020304" pitchFamily="18" charset="0"/>
              </a:rPr>
              <a:t>SciELO</a:t>
            </a:r>
            <a:r>
              <a:rPr lang="es-MX" sz="2400" dirty="0" smtClean="0">
                <a:solidFill>
                  <a:schemeClr val="tx1"/>
                </a:solidFill>
                <a:latin typeface="Times New Roman" panose="02020603050405020304" pitchFamily="18" charset="0"/>
                <a:cs typeface="Times New Roman" panose="02020603050405020304" pitchFamily="18" charset="0"/>
              </a:rPr>
              <a:t> en Perspectiva. </a:t>
            </a:r>
            <a:r>
              <a:rPr lang="en-US" sz="2400" dirty="0" smtClean="0">
                <a:solidFill>
                  <a:schemeClr val="tx1"/>
                </a:solidFill>
                <a:latin typeface="Times New Roman" panose="02020603050405020304" pitchFamily="18" charset="0"/>
                <a:cs typeface="Times New Roman" panose="02020603050405020304" pitchFamily="18" charset="0"/>
              </a:rPr>
              <a:t>[viewed 08 February 2015]. Available from:</a:t>
            </a:r>
            <a:r>
              <a:rPr lang="en-US" sz="2400" dirty="0" smtClean="0"/>
              <a:t> </a:t>
            </a:r>
            <a:r>
              <a:rPr lang="en-US" sz="2400" u="sng" dirty="0" smtClean="0">
                <a:solidFill>
                  <a:srgbClr val="00B0F0"/>
                </a:solidFill>
                <a:hlinkClick r:id="rId2"/>
              </a:rPr>
              <a:t>http://blog.scielo.org/es/2015/01/15/principios-para-citar-datos-cientificos/</a:t>
            </a:r>
            <a:endParaRPr lang="es-MX" sz="2400" dirty="0">
              <a:solidFill>
                <a:srgbClr val="00B0F0"/>
              </a:solidFill>
            </a:endParaRPr>
          </a:p>
        </p:txBody>
      </p:sp>
      <p:pic>
        <p:nvPicPr>
          <p:cNvPr id="5" name="4 Imagen" descr="SciELO en Perspectiva">
            <a:hlinkClick r:id="rId3"/>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35" y="-459432"/>
            <a:ext cx="9155233" cy="1728192"/>
          </a:xfrm>
          <a:prstGeom prst="rect">
            <a:avLst/>
          </a:prstGeom>
          <a:noFill/>
          <a:ln>
            <a:noFill/>
          </a:ln>
        </p:spPr>
      </p:pic>
    </p:spTree>
    <p:extLst>
      <p:ext uri="{BB962C8B-B14F-4D97-AF65-F5344CB8AC3E}">
        <p14:creationId xmlns:p14="http://schemas.microsoft.com/office/powerpoint/2010/main" val="26808492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1233" y="0"/>
            <a:ext cx="9155233" cy="6858000"/>
          </a:xfrm>
        </p:spPr>
        <p:txBody>
          <a:bodyPr>
            <a:normAutofit fontScale="62500" lnSpcReduction="20000"/>
          </a:bodyPr>
          <a:lstStyle/>
          <a:p>
            <a:endParaRPr lang="es-MX" sz="8000" b="1" dirty="0" smtClean="0">
              <a:solidFill>
                <a:schemeClr val="tx1"/>
              </a:solidFill>
            </a:endParaRPr>
          </a:p>
          <a:p>
            <a:endParaRPr lang="es-MX" sz="8000" b="1" dirty="0">
              <a:solidFill>
                <a:schemeClr val="tx1"/>
              </a:solidFill>
            </a:endParaRPr>
          </a:p>
          <a:p>
            <a:endParaRPr lang="es-MX" sz="8000" b="1" dirty="0" smtClean="0">
              <a:solidFill>
                <a:schemeClr val="tx1"/>
              </a:solidFill>
            </a:endParaRPr>
          </a:p>
          <a:p>
            <a:r>
              <a:rPr lang="es-MX" sz="8000" b="1" dirty="0" smtClean="0">
                <a:solidFill>
                  <a:schemeClr val="tx1"/>
                </a:solidFill>
              </a:rPr>
              <a:t>La </a:t>
            </a:r>
            <a:r>
              <a:rPr lang="es-MX" sz="8000" b="1" dirty="0">
                <a:solidFill>
                  <a:schemeClr val="tx1"/>
                </a:solidFill>
              </a:rPr>
              <a:t>importancia de escribir bien las referencias para recuperar la información en las bases de </a:t>
            </a:r>
            <a:r>
              <a:rPr lang="es-MX" sz="8000" b="1" dirty="0" smtClean="0">
                <a:solidFill>
                  <a:schemeClr val="tx1"/>
                </a:solidFill>
              </a:rPr>
              <a:t>datos</a:t>
            </a:r>
          </a:p>
          <a:p>
            <a:pPr algn="just"/>
            <a:endParaRPr lang="es-MX" sz="5600" dirty="0" smtClean="0">
              <a:solidFill>
                <a:schemeClr val="tx1"/>
              </a:solidFill>
              <a:latin typeface="Times New Roman" panose="02020603050405020304" pitchFamily="18" charset="0"/>
              <a:cs typeface="Times New Roman" panose="02020603050405020304" pitchFamily="18" charset="0"/>
            </a:endParaRPr>
          </a:p>
          <a:p>
            <a:pPr algn="just"/>
            <a:r>
              <a:rPr lang="es-MX" sz="4400" dirty="0" smtClean="0">
                <a:solidFill>
                  <a:schemeClr val="tx1"/>
                </a:solidFill>
                <a:latin typeface="Times New Roman" panose="02020603050405020304" pitchFamily="18" charset="0"/>
                <a:cs typeface="Times New Roman" panose="02020603050405020304" pitchFamily="18" charset="0"/>
              </a:rPr>
              <a:t>Con el objetivo de evidenciar los errores comunes en las referencias, que cometen quienes publican en las revistas científicas, se presentan algunos de los casos más comunes</a:t>
            </a:r>
            <a:r>
              <a:rPr lang="es-MX" sz="5600" dirty="0" smtClean="0">
                <a:solidFill>
                  <a:schemeClr val="tx1"/>
                </a:solidFill>
                <a:latin typeface="Times New Roman" panose="02020603050405020304" pitchFamily="18" charset="0"/>
                <a:cs typeface="Times New Roman" panose="02020603050405020304" pitchFamily="18" charset="0"/>
              </a:rPr>
              <a:t>.</a:t>
            </a:r>
          </a:p>
          <a:p>
            <a:pPr algn="just"/>
            <a:endParaRPr lang="es-MX" sz="5600" dirty="0">
              <a:solidFill>
                <a:schemeClr val="tx1"/>
              </a:solidFill>
              <a:latin typeface="Times New Roman" panose="02020603050405020304" pitchFamily="18" charset="0"/>
              <a:cs typeface="Times New Roman" panose="02020603050405020304" pitchFamily="18" charset="0"/>
            </a:endParaRPr>
          </a:p>
          <a:p>
            <a:pPr algn="just"/>
            <a:endParaRPr lang="es-MX" sz="5600" dirty="0" smtClean="0">
              <a:solidFill>
                <a:schemeClr val="tx1"/>
              </a:solidFill>
              <a:latin typeface="Times New Roman" panose="02020603050405020304" pitchFamily="18" charset="0"/>
              <a:cs typeface="Times New Roman" panose="02020603050405020304" pitchFamily="18" charset="0"/>
            </a:endParaRPr>
          </a:p>
        </p:txBody>
      </p:sp>
      <p:pic>
        <p:nvPicPr>
          <p:cNvPr id="6146" name="Picture 2" descr="C:\Users\SCIELO\Pictures\book-67049_128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63" y="0"/>
            <a:ext cx="9144000" cy="1772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0259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p:txBody>
          <a:bodyPr>
            <a:normAutofit/>
          </a:bodyPr>
          <a:lstStyle/>
          <a:p>
            <a:r>
              <a:rPr lang="es-MX" dirty="0" smtClean="0"/>
              <a:t>Estilo APA</a:t>
            </a:r>
            <a:br>
              <a:rPr lang="es-MX" dirty="0" smtClean="0"/>
            </a:br>
            <a:r>
              <a:rPr lang="es-MX" sz="2000" dirty="0" smtClean="0"/>
              <a:t>ciencias sociales</a:t>
            </a:r>
            <a:endParaRPr lang="es-MX" dirty="0"/>
          </a:p>
        </p:txBody>
      </p:sp>
      <p:sp>
        <p:nvSpPr>
          <p:cNvPr id="5" name="2 Marcador de contenido"/>
          <p:cNvSpPr>
            <a:spLocks noGrp="1"/>
          </p:cNvSpPr>
          <p:nvPr>
            <p:ph idx="1"/>
          </p:nvPr>
        </p:nvSpPr>
        <p:spPr/>
        <p:txBody>
          <a:bodyPr>
            <a:normAutofit fontScale="70000" lnSpcReduction="20000"/>
          </a:bodyPr>
          <a:lstStyle/>
          <a:p>
            <a:r>
              <a:rPr lang="es-ES" dirty="0" smtClean="0"/>
              <a:t>Se </a:t>
            </a:r>
            <a:r>
              <a:rPr lang="es-ES" dirty="0"/>
              <a:t>inicia invirtiendo los nombres del autor o autores. Se coloca primero el apellido, después una coma, y luego la inicial del nombre del autor en mayúscula seguida de un punto (aunque algunos autores e instituciones ponen el nombre completo del o de los referenciados).</a:t>
            </a:r>
          </a:p>
          <a:p>
            <a:r>
              <a:rPr lang="es-ES" dirty="0"/>
              <a:t>En el caso de que el libro tenga más de un autor se debe emplear “y”, además de separar los nombres con comas. Es necesario indicar todos los nombres de todos los autores, sin utilizar “et al.”.</a:t>
            </a:r>
          </a:p>
          <a:p>
            <a:r>
              <a:rPr lang="es-ES" dirty="0"/>
              <a:t>Se debe poner el </a:t>
            </a:r>
            <a:r>
              <a:rPr lang="es-ES" dirty="0" smtClean="0"/>
              <a:t>año </a:t>
            </a:r>
            <a:r>
              <a:rPr lang="es-ES" dirty="0"/>
              <a:t>entre paréntesis inmediatamente después del autor.</a:t>
            </a:r>
          </a:p>
          <a:p>
            <a:r>
              <a:rPr lang="es-ES" dirty="0"/>
              <a:t>Luego se agrega el título subrayado o en cursivas, pero cuidando de poner en mayúscula la primera palabra del título y de los subtítulos.</a:t>
            </a:r>
          </a:p>
          <a:p>
            <a:r>
              <a:rPr lang="es-ES" dirty="0"/>
              <a:t>Se finaliza con el nombre de la ciudad donde fue publicado (en los Estados Unidos y en otros países también se indican las iniciales del estado), seguida de dos puntos y el nombre de la editorial.</a:t>
            </a:r>
          </a:p>
          <a:p>
            <a:endParaRPr lang="es-MX" dirty="0"/>
          </a:p>
        </p:txBody>
      </p:sp>
    </p:spTree>
    <p:extLst>
      <p:ext uri="{BB962C8B-B14F-4D97-AF65-F5344CB8AC3E}">
        <p14:creationId xmlns:p14="http://schemas.microsoft.com/office/powerpoint/2010/main" val="21096083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idx="1"/>
          </p:nvPr>
        </p:nvSpPr>
        <p:spPr/>
        <p:txBody>
          <a:bodyPr>
            <a:normAutofit fontScale="85000" lnSpcReduction="20000"/>
          </a:bodyPr>
          <a:lstStyle/>
          <a:p>
            <a:r>
              <a:rPr lang="es-ES" dirty="0" err="1"/>
              <a:t>Kurosawa</a:t>
            </a:r>
            <a:r>
              <a:rPr lang="es-ES" dirty="0"/>
              <a:t>, J., y </a:t>
            </a:r>
            <a:r>
              <a:rPr lang="es-ES" dirty="0" err="1"/>
              <a:t>Armistead</a:t>
            </a:r>
            <a:r>
              <a:rPr lang="es-ES" dirty="0"/>
              <a:t>, Q. (1972). </a:t>
            </a:r>
            <a:r>
              <a:rPr lang="es-ES" i="1" dirty="0" err="1"/>
              <a:t>Hairball</a:t>
            </a:r>
            <a:r>
              <a:rPr lang="es-ES" i="1" dirty="0"/>
              <a:t>: </a:t>
            </a:r>
            <a:r>
              <a:rPr lang="es-ES" i="1" dirty="0" err="1"/>
              <a:t>An</a:t>
            </a:r>
            <a:r>
              <a:rPr lang="es-ES" i="1" dirty="0"/>
              <a:t> </a:t>
            </a:r>
            <a:r>
              <a:rPr lang="es-ES" i="1" dirty="0" err="1"/>
              <a:t>intensive</a:t>
            </a:r>
            <a:r>
              <a:rPr lang="es-ES" i="1" dirty="0"/>
              <a:t> </a:t>
            </a:r>
            <a:r>
              <a:rPr lang="es-ES" i="1" dirty="0" err="1"/>
              <a:t>peek</a:t>
            </a:r>
            <a:r>
              <a:rPr lang="es-ES" i="1" dirty="0"/>
              <a:t> </a:t>
            </a:r>
            <a:r>
              <a:rPr lang="es-ES" i="1" dirty="0" err="1"/>
              <a:t>behind</a:t>
            </a:r>
            <a:r>
              <a:rPr lang="es-ES" i="1" dirty="0"/>
              <a:t> </a:t>
            </a:r>
            <a:r>
              <a:rPr lang="es-ES" i="1" dirty="0" err="1"/>
              <a:t>the</a:t>
            </a:r>
            <a:r>
              <a:rPr lang="es-ES" i="1" dirty="0"/>
              <a:t> </a:t>
            </a:r>
            <a:r>
              <a:rPr lang="es-ES" i="1" dirty="0" err="1"/>
              <a:t>surface</a:t>
            </a:r>
            <a:r>
              <a:rPr lang="es-ES" i="1" dirty="0"/>
              <a:t> of </a:t>
            </a:r>
            <a:r>
              <a:rPr lang="es-ES" i="1" dirty="0" err="1"/>
              <a:t>an</a:t>
            </a:r>
            <a:r>
              <a:rPr lang="es-ES" i="1" dirty="0"/>
              <a:t> enigma</a:t>
            </a:r>
            <a:r>
              <a:rPr lang="es-ES" dirty="0"/>
              <a:t>. Hamilton, Ontario, </a:t>
            </a:r>
            <a:r>
              <a:rPr lang="es-ES" dirty="0" err="1"/>
              <a:t>Canada</a:t>
            </a:r>
            <a:r>
              <a:rPr lang="es-ES" dirty="0"/>
              <a:t>: </a:t>
            </a:r>
            <a:r>
              <a:rPr lang="es-ES" dirty="0" err="1"/>
              <a:t>McMaster</a:t>
            </a:r>
            <a:r>
              <a:rPr lang="es-ES" dirty="0"/>
              <a:t> </a:t>
            </a:r>
            <a:r>
              <a:rPr lang="es-ES" dirty="0" err="1"/>
              <a:t>University</a:t>
            </a:r>
            <a:r>
              <a:rPr lang="es-ES" dirty="0"/>
              <a:t> </a:t>
            </a:r>
            <a:r>
              <a:rPr lang="es-ES" dirty="0" err="1"/>
              <a:t>Press</a:t>
            </a:r>
            <a:r>
              <a:rPr lang="es-ES" dirty="0"/>
              <a:t>.</a:t>
            </a:r>
          </a:p>
          <a:p>
            <a:endParaRPr lang="es-ES" dirty="0"/>
          </a:p>
          <a:p>
            <a:r>
              <a:rPr lang="es-ES" dirty="0"/>
              <a:t>Rottweiler, F. T., &amp; </a:t>
            </a:r>
            <a:r>
              <a:rPr lang="es-ES" dirty="0" err="1"/>
              <a:t>Beauchemin</a:t>
            </a:r>
            <a:r>
              <a:rPr lang="es-ES" dirty="0"/>
              <a:t>, J. L. (1987). Detroit and Narnia: </a:t>
            </a:r>
            <a:r>
              <a:rPr lang="es-ES" dirty="0" err="1"/>
              <a:t>Two</a:t>
            </a:r>
            <a:r>
              <a:rPr lang="es-ES" dirty="0"/>
              <a:t> </a:t>
            </a:r>
            <a:r>
              <a:rPr lang="es-ES" dirty="0" err="1"/>
              <a:t>foes</a:t>
            </a:r>
            <a:r>
              <a:rPr lang="es-ES" dirty="0"/>
              <a:t> </a:t>
            </a:r>
            <a:r>
              <a:rPr lang="es-ES" dirty="0" err="1"/>
              <a:t>on</a:t>
            </a:r>
            <a:r>
              <a:rPr lang="es-ES" dirty="0"/>
              <a:t> </a:t>
            </a:r>
            <a:r>
              <a:rPr lang="es-ES" dirty="0" err="1"/>
              <a:t>the</a:t>
            </a:r>
            <a:r>
              <a:rPr lang="es-ES" dirty="0"/>
              <a:t> </a:t>
            </a:r>
            <a:r>
              <a:rPr lang="es-ES" dirty="0" err="1"/>
              <a:t>brink</a:t>
            </a:r>
            <a:r>
              <a:rPr lang="es-ES" dirty="0"/>
              <a:t> of </a:t>
            </a:r>
            <a:r>
              <a:rPr lang="es-ES" dirty="0" err="1"/>
              <a:t>destruction</a:t>
            </a:r>
            <a:r>
              <a:rPr lang="es-ES" dirty="0"/>
              <a:t>. </a:t>
            </a:r>
            <a:r>
              <a:rPr lang="es-ES" i="1" dirty="0"/>
              <a:t>Canadian/American </a:t>
            </a:r>
            <a:r>
              <a:rPr lang="es-ES" i="1" dirty="0" err="1"/>
              <a:t>Studies</a:t>
            </a:r>
            <a:r>
              <a:rPr lang="es-ES" i="1" dirty="0"/>
              <a:t> </a:t>
            </a:r>
            <a:r>
              <a:rPr lang="es-ES" i="1" dirty="0" err="1"/>
              <a:t>Journal</a:t>
            </a:r>
            <a:r>
              <a:rPr lang="es-ES" dirty="0"/>
              <a:t>, 54, 66–146.</a:t>
            </a:r>
          </a:p>
          <a:p>
            <a:endParaRPr lang="es-ES" dirty="0"/>
          </a:p>
          <a:p>
            <a:r>
              <a:rPr lang="es-ES" dirty="0" err="1"/>
              <a:t>Kling</a:t>
            </a:r>
            <a:r>
              <a:rPr lang="es-ES" dirty="0"/>
              <a:t>, K. C., Hyde, J. S., </a:t>
            </a:r>
            <a:r>
              <a:rPr lang="es-ES" dirty="0" err="1"/>
              <a:t>Showers</a:t>
            </a:r>
            <a:r>
              <a:rPr lang="es-ES" dirty="0"/>
              <a:t>, C. J., &amp; </a:t>
            </a:r>
            <a:r>
              <a:rPr lang="es-ES" dirty="0" err="1"/>
              <a:t>Buswell</a:t>
            </a:r>
            <a:r>
              <a:rPr lang="es-ES" dirty="0"/>
              <a:t>, B. N. (1999). </a:t>
            </a:r>
            <a:r>
              <a:rPr lang="es-ES" dirty="0" err="1"/>
              <a:t>Gender</a:t>
            </a:r>
            <a:r>
              <a:rPr lang="es-ES" dirty="0"/>
              <a:t> </a:t>
            </a:r>
            <a:r>
              <a:rPr lang="es-ES" dirty="0" err="1"/>
              <a:t>differences</a:t>
            </a:r>
            <a:r>
              <a:rPr lang="es-ES" dirty="0"/>
              <a:t> in </a:t>
            </a:r>
            <a:r>
              <a:rPr lang="es-ES" dirty="0" err="1"/>
              <a:t>self-esteem</a:t>
            </a:r>
            <a:r>
              <a:rPr lang="es-ES" dirty="0"/>
              <a:t>: A meta-</a:t>
            </a:r>
            <a:r>
              <a:rPr lang="es-ES" dirty="0" err="1"/>
              <a:t>analysis</a:t>
            </a:r>
            <a:r>
              <a:rPr lang="es-ES" dirty="0"/>
              <a:t>. </a:t>
            </a:r>
            <a:r>
              <a:rPr lang="es-ES" i="1" dirty="0" err="1"/>
              <a:t>Psychological</a:t>
            </a:r>
            <a:r>
              <a:rPr lang="es-ES" i="1" dirty="0"/>
              <a:t> </a:t>
            </a:r>
            <a:r>
              <a:rPr lang="es-ES" i="1" dirty="0" err="1"/>
              <a:t>Bulletin</a:t>
            </a:r>
            <a:r>
              <a:rPr lang="es-ES" dirty="0"/>
              <a:t>, 125, 470–500. doi:10.1037/0033-2909.125.4.470</a:t>
            </a:r>
          </a:p>
          <a:p>
            <a:endParaRPr lang="es-MX" dirty="0"/>
          </a:p>
        </p:txBody>
      </p:sp>
    </p:spTree>
    <p:extLst>
      <p:ext uri="{BB962C8B-B14F-4D97-AF65-F5344CB8AC3E}">
        <p14:creationId xmlns:p14="http://schemas.microsoft.com/office/powerpoint/2010/main" val="295698180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Escala de grise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672</TotalTime>
  <Words>2321</Words>
  <Application>Microsoft Office PowerPoint</Application>
  <PresentationFormat>Presentación en pantalla (4:3)</PresentationFormat>
  <Paragraphs>189</Paragraphs>
  <Slides>22</Slides>
  <Notes>1</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Tema de Office</vt:lpstr>
      <vt:lpstr>Presentación de PowerPoint</vt:lpstr>
      <vt:lpstr>  Las referencias bibliográficas a trabajos publicados son una práctica común y obligada en la literatura científica desde tiempos inmemoriales.    Cada disciplina tiene definida sus normas de registro, y existen decenas de estilos editoriales de presentación tales como Vancouver, ISO 690, APA, Turabian, MLA, etc.   Es necesario e importante  registrar y citar también las fuentes de datos (datasets -los metadatos que describen los conjuntos de datos-) que sustentan los trabajos académicos.    Los trabajos científicos además de registrar las fuentes bibliográficas, deberían proporcionar también acceso a los datos originales que sustentan la investigación.  </vt:lpstr>
      <vt:lpstr>Presentación de PowerPoint</vt:lpstr>
      <vt:lpstr>Presentación de PowerPoint</vt:lpstr>
      <vt:lpstr>Presentación de PowerPoint</vt:lpstr>
      <vt:lpstr>Presentación de PowerPoint</vt:lpstr>
      <vt:lpstr>Presentación de PowerPoint</vt:lpstr>
      <vt:lpstr>Estilo APA ciencias sociales</vt:lpstr>
      <vt:lpstr>Presentación de PowerPoint</vt:lpstr>
      <vt:lpstr>Estilo Vancouver es un conjunto de reglas para la publicación de manuscritos en el ámbito de las ciencias de la salud.</vt:lpstr>
      <vt:lpstr>Presentación de PowerPoint</vt:lpstr>
      <vt:lpstr>Referencias de internet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Conclusiones </vt:lpstr>
    </vt:vector>
  </TitlesOfParts>
  <Company>Luffi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 Euge</dc:title>
  <dc:creator>Luffi</dc:creator>
  <cp:lastModifiedBy>SCIELO</cp:lastModifiedBy>
  <cp:revision>109</cp:revision>
  <dcterms:created xsi:type="dcterms:W3CDTF">2015-02-14T17:36:58Z</dcterms:created>
  <dcterms:modified xsi:type="dcterms:W3CDTF">2015-02-20T16:54:30Z</dcterms:modified>
</cp:coreProperties>
</file>