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6" r:id="rId2"/>
    <p:sldId id="265" r:id="rId3"/>
    <p:sldId id="273" r:id="rId4"/>
    <p:sldId id="272" r:id="rId5"/>
    <p:sldId id="257" r:id="rId6"/>
    <p:sldId id="266" r:id="rId7"/>
    <p:sldId id="263" r:id="rId8"/>
    <p:sldId id="274" r:id="rId9"/>
    <p:sldId id="276" r:id="rId10"/>
    <p:sldId id="275" r:id="rId11"/>
    <p:sldId id="277" r:id="rId12"/>
    <p:sldId id="278" r:id="rId13"/>
    <p:sldId id="279" r:id="rId14"/>
    <p:sldId id="280" r:id="rId15"/>
    <p:sldId id="270" r:id="rId16"/>
    <p:sldId id="259" r:id="rId17"/>
  </p:sldIdLst>
  <p:sldSz cx="9144000" cy="6858000" type="screen4x3"/>
  <p:notesSz cx="68580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irley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720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7F630-C4F2-4818-B038-7F68DBAEBCB0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82C8C-6BDA-444F-8CEE-2777B33584D3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7097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8F824C-343E-4534-B91E-AE46F7586B13}" type="datetimeFigureOut">
              <a:rPr lang="es-MX" smtClean="0"/>
              <a:pPr/>
              <a:t>02/03/2015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39A1B036-1B50-4787-8A57-97F4851C79DD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russell@unam.m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2160240"/>
          </a:xfrm>
        </p:spPr>
        <p:txBody>
          <a:bodyPr>
            <a:normAutofit lnSpcReduction="10000"/>
          </a:bodyPr>
          <a:lstStyle/>
          <a:p>
            <a:r>
              <a:rPr lang="es-ES" b="1" dirty="0" smtClean="0"/>
              <a:t>Jane M. Russell </a:t>
            </a:r>
            <a:r>
              <a:rPr lang="es-ES" b="1" dirty="0" err="1" smtClean="0"/>
              <a:t>Barnard</a:t>
            </a:r>
            <a:endParaRPr lang="es-ES" b="1" dirty="0" smtClean="0"/>
          </a:p>
          <a:p>
            <a:r>
              <a:rPr lang="es-ES" b="1" dirty="0" smtClean="0"/>
              <a:t>Instituto de Investigaciones Bibliotecológicas y de la Información, UNAM</a:t>
            </a:r>
          </a:p>
          <a:p>
            <a:r>
              <a:rPr lang="es-ES" sz="2400" b="1" dirty="0" smtClean="0">
                <a:hlinkClick r:id="rId2"/>
              </a:rPr>
              <a:t>jrussell@unam.mx</a:t>
            </a:r>
            <a:endParaRPr lang="es-ES" sz="2400" b="1" dirty="0" smtClean="0"/>
          </a:p>
          <a:p>
            <a:endParaRPr lang="es-ES" sz="2400" b="1" dirty="0" smtClean="0"/>
          </a:p>
          <a:p>
            <a:endParaRPr lang="es-ES" b="1" dirty="0" smtClean="0"/>
          </a:p>
          <a:p>
            <a:endParaRPr lang="es-MX" b="1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3600" dirty="0" smtClean="0"/>
              <a:t>Dime con quién andas: </a:t>
            </a:r>
            <a:r>
              <a:rPr lang="es-MX" sz="3600" dirty="0"/>
              <a:t>Las Bases de Datos </a:t>
            </a:r>
            <a:r>
              <a:rPr lang="es-MX" sz="3600" dirty="0" smtClean="0"/>
              <a:t>Bibliográficas como </a:t>
            </a:r>
            <a:r>
              <a:rPr lang="es-MX" sz="3600" dirty="0"/>
              <a:t>Herramientas de Medición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87624" y="6038283"/>
            <a:ext cx="707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Batang" pitchFamily="18" charset="-127"/>
              </a:rPr>
              <a:t>En colaboración con Shirley </a:t>
            </a:r>
            <a:r>
              <a:rPr lang="es-E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ea typeface="Batang" pitchFamily="18" charset="-127"/>
              </a:rPr>
              <a:t>Ainsworth</a:t>
            </a:r>
            <a:r>
              <a:rPr lang="es-E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ea typeface="Batang" pitchFamily="18" charset="-127"/>
              </a:rPr>
              <a:t>, Instituto de Biotecnología, UNAM</a:t>
            </a:r>
            <a:endParaRPr lang="es-MX" sz="2000" dirty="0">
              <a:solidFill>
                <a:schemeClr val="tx1">
                  <a:lumMod val="50000"/>
                  <a:lumOff val="50000"/>
                </a:schemeClr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720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332656"/>
            <a:ext cx="3168352" cy="562074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ACERCA DE LOS DATOS</a:t>
            </a:r>
            <a:endParaRPr lang="es-MX" sz="2000" b="1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568952" cy="5256584"/>
          </a:xfrm>
          <a:ln w="28575"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72000" indent="0">
              <a:lnSpc>
                <a:spcPct val="110000"/>
              </a:lnSpc>
              <a:buNone/>
            </a:pPr>
            <a:endParaRPr lang="es-MX" sz="2400" b="1" i="1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Información </a:t>
            </a: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disponible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y detallada acerca del contenido y alcance de los registros de la base de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datos como son: </a:t>
            </a:r>
            <a:r>
              <a:rPr lang="es-MX" sz="2200" i="1" dirty="0">
                <a:latin typeface="Batang" pitchFamily="18" charset="-127"/>
                <a:ea typeface="Batang" pitchFamily="18" charset="-127"/>
              </a:rPr>
              <a:t>p</a:t>
            </a:r>
            <a:r>
              <a:rPr lang="es-MX" sz="2200" i="1" dirty="0" smtClean="0">
                <a:latin typeface="Batang" pitchFamily="18" charset="-127"/>
                <a:ea typeface="Batang" pitchFamily="18" charset="-127"/>
              </a:rPr>
              <a:t>eriodo</a:t>
            </a:r>
            <a:r>
              <a:rPr lang="es-MX" sz="2200" i="1" dirty="0">
                <a:latin typeface="Batang" pitchFamily="18" charset="-127"/>
                <a:ea typeface="Batang" pitchFamily="18" charset="-127"/>
              </a:rPr>
              <a:t>, revistas procesadas y sus criterios de selección, campos científicos, tratamiento de los datos: normalización; asignación de temas; indexación completa "</a:t>
            </a:r>
            <a:r>
              <a:rPr lang="es-MX" sz="2200" i="1" dirty="0" err="1">
                <a:latin typeface="Batang" pitchFamily="18" charset="-127"/>
                <a:ea typeface="Batang" pitchFamily="18" charset="-127"/>
              </a:rPr>
              <a:t>cover-to-cover</a:t>
            </a:r>
            <a:r>
              <a:rPr lang="es-MX" sz="2200" i="1" dirty="0">
                <a:latin typeface="Batang" pitchFamily="18" charset="-127"/>
                <a:ea typeface="Batang" pitchFamily="18" charset="-127"/>
              </a:rPr>
              <a:t>" o selectiva. </a:t>
            </a:r>
            <a:endParaRPr lang="es-MX" sz="2200" i="1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endParaRPr lang="es-ES" sz="2200" i="1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ES" sz="2200" b="1" i="1" dirty="0" smtClean="0">
                <a:latin typeface="Batang" pitchFamily="18" charset="-127"/>
                <a:ea typeface="Batang" pitchFamily="18" charset="-127"/>
              </a:rPr>
              <a:t>Datos actualizados</a:t>
            </a:r>
            <a:r>
              <a:rPr lang="es-ES" sz="2200" i="1" dirty="0" smtClean="0">
                <a:latin typeface="Batang" pitchFamily="18" charset="-127"/>
                <a:ea typeface="Batang" pitchFamily="18" charset="-127"/>
              </a:rPr>
              <a:t>: </a:t>
            </a:r>
            <a:r>
              <a:rPr lang="es-ES" sz="2200" dirty="0" smtClean="0">
                <a:latin typeface="Batang" pitchFamily="18" charset="-127"/>
                <a:ea typeface="Batang" pitchFamily="18" charset="-127"/>
              </a:rPr>
              <a:t>información, su procesamiento e inclusión a la base al día.</a:t>
            </a:r>
            <a:endParaRPr lang="es-MX" sz="2200" i="1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Datos representativos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: tomando en cuenta la cobertura de la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base.</a:t>
            </a: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Datos fiables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: sin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lagunas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y sin errores; libres de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ambigüedad.</a:t>
            </a: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Datos relevantes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: correspondencia con las preguntas de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investigación. </a:t>
            </a:r>
          </a:p>
          <a:p>
            <a:pPr>
              <a:lnSpc>
                <a:spcPct val="110000"/>
              </a:lnSpc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634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332656"/>
            <a:ext cx="3707904" cy="562074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ACERCA DE LOS DATOS (cont.)</a:t>
            </a:r>
            <a:endParaRPr lang="es-MX" sz="2000" b="1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496944" cy="5472608"/>
          </a:xfrm>
          <a:ln w="28575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Datos </a:t>
            </a: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completos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: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cubre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todos los campos del registro bibliográfico incluyendo citas, referencias, resumen, fuentes de financiamiento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etc. y </a:t>
            </a:r>
            <a:r>
              <a:rPr lang="es-MX" sz="2400" dirty="0" err="1">
                <a:latin typeface="Batang" pitchFamily="18" charset="-127"/>
                <a:ea typeface="Batang" pitchFamily="18" charset="-127"/>
              </a:rPr>
              <a:t>DOIs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, ligas al texto completo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Datos ligados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: relaciona cada autor con su institución.  </a:t>
            </a: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Datos normalizados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: autores e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instituciones: debe indicarse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si los campos son normalizados o no. </a:t>
            </a:r>
            <a:r>
              <a:rPr lang="es-MX" sz="2200" dirty="0" smtClean="0">
                <a:latin typeface="Batang" pitchFamily="18" charset="-127"/>
                <a:ea typeface="Batang" pitchFamily="18" charset="-127"/>
              </a:rPr>
              <a:t>Uso de identificadores digitales persistentes de autoría, </a:t>
            </a:r>
            <a:r>
              <a:rPr lang="es-MX" sz="2200" dirty="0" err="1" smtClean="0">
                <a:latin typeface="Batang" pitchFamily="18" charset="-127"/>
                <a:ea typeface="Batang" pitchFamily="18" charset="-127"/>
              </a:rPr>
              <a:t>Orcid</a:t>
            </a:r>
            <a:r>
              <a:rPr lang="es-MX" sz="2200" dirty="0" smtClean="0">
                <a:latin typeface="Batang" pitchFamily="18" charset="-127"/>
                <a:ea typeface="Batang" pitchFamily="18" charset="-127"/>
              </a:rPr>
              <a:t>, </a:t>
            </a:r>
            <a:r>
              <a:rPr lang="es-MX" sz="2200" dirty="0" err="1" smtClean="0">
                <a:latin typeface="Batang" pitchFamily="18" charset="-127"/>
                <a:ea typeface="Batang" pitchFamily="18" charset="-127"/>
              </a:rPr>
              <a:t>ResearcherID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.</a:t>
            </a: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Datos comparativos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en el tiempo y el espacio (universo estable). </a:t>
            </a:r>
          </a:p>
          <a:p>
            <a:pPr>
              <a:lnSpc>
                <a:spcPct val="110000"/>
              </a:lnSpc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52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332656"/>
            <a:ext cx="4788024" cy="562074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ACERCA DE LAS FORMAS DE BÚSQUEDA</a:t>
            </a:r>
            <a:endParaRPr lang="es-MX" sz="2000" b="1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496944" cy="5472608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buNone/>
            </a:pPr>
            <a:r>
              <a:rPr lang="es-MX" b="1" i="1" dirty="0">
                <a:latin typeface="Batang" pitchFamily="18" charset="-127"/>
                <a:ea typeface="Batang" pitchFamily="18" charset="-127"/>
              </a:rPr>
              <a:t>Selección y combinación 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de todos los campos disponibles con consultas y comandos avanzados (no solamente operadores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booleanos). </a:t>
            </a:r>
          </a:p>
          <a:p>
            <a:pPr marL="72000" indent="0">
              <a:lnSpc>
                <a:spcPct val="120000"/>
              </a:lnSpc>
              <a:buNone/>
            </a:pPr>
            <a:r>
              <a:rPr lang="es-MX" i="1" dirty="0" smtClean="0">
                <a:latin typeface="Batang" pitchFamily="18" charset="-127"/>
                <a:ea typeface="Batang" pitchFamily="18" charset="-127"/>
              </a:rPr>
              <a:t>I</a:t>
            </a:r>
            <a:r>
              <a:rPr lang="es-MX" b="1" i="1" dirty="0" smtClean="0">
                <a:latin typeface="Batang" pitchFamily="18" charset="-127"/>
                <a:ea typeface="Batang" pitchFamily="18" charset="-127"/>
              </a:rPr>
              <a:t>ncluir </a:t>
            </a:r>
            <a:r>
              <a:rPr lang="es-MX" b="1" i="1" dirty="0">
                <a:latin typeface="Batang" pitchFamily="18" charset="-127"/>
                <a:ea typeface="Batang" pitchFamily="18" charset="-127"/>
              </a:rPr>
              <a:t>y excluir 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campos y registros (aplicar filtros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).</a:t>
            </a:r>
            <a:endParaRPr lang="es-MX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buNone/>
            </a:pPr>
            <a:endParaRPr lang="es-MX" b="1" i="1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buNone/>
            </a:pPr>
            <a:r>
              <a:rPr lang="es-MX" b="1" i="1" dirty="0" smtClean="0">
                <a:latin typeface="Batang" pitchFamily="18" charset="-127"/>
                <a:ea typeface="Batang" pitchFamily="18" charset="-127"/>
              </a:rPr>
              <a:t>La opción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de correr </a:t>
            </a:r>
            <a:r>
              <a:rPr lang="es-MX" dirty="0" err="1" smtClean="0">
                <a:latin typeface="Batang" pitchFamily="18" charset="-127"/>
                <a:ea typeface="Batang" pitchFamily="18" charset="-127"/>
              </a:rPr>
              <a:t>APIs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 (</a:t>
            </a:r>
            <a:r>
              <a:rPr lang="es-MX" sz="1700" dirty="0" err="1" smtClean="0">
                <a:latin typeface="Batang" pitchFamily="18" charset="-127"/>
                <a:ea typeface="Batang" pitchFamily="18" charset="-127"/>
              </a:rPr>
              <a:t>Application</a:t>
            </a:r>
            <a:r>
              <a:rPr lang="es-MX" sz="1700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s-MX" sz="1700" dirty="0" err="1" smtClean="0">
                <a:latin typeface="Batang" pitchFamily="18" charset="-127"/>
                <a:ea typeface="Batang" pitchFamily="18" charset="-127"/>
              </a:rPr>
              <a:t>Programming</a:t>
            </a:r>
            <a:r>
              <a:rPr lang="es-MX" sz="1700" dirty="0" smtClean="0">
                <a:latin typeface="Batang" pitchFamily="18" charset="-127"/>
                <a:ea typeface="Batang" pitchFamily="18" charset="-127"/>
              </a:rPr>
              <a:t> Interfaces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) para minería de textos y datos.</a:t>
            </a:r>
          </a:p>
          <a:p>
            <a:pPr marL="72000" indent="0">
              <a:lnSpc>
                <a:spcPct val="120000"/>
              </a:lnSpc>
              <a:buNone/>
            </a:pPr>
            <a:r>
              <a:rPr lang="es-MX" b="1" i="1" dirty="0" smtClean="0">
                <a:latin typeface="Batang" pitchFamily="18" charset="-127"/>
                <a:ea typeface="Batang" pitchFamily="18" charset="-127"/>
              </a:rPr>
              <a:t>Metadatos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 en formatos conformes con estándares como OAI.</a:t>
            </a:r>
          </a:p>
          <a:p>
            <a:pPr marL="72000" indent="0">
              <a:lnSpc>
                <a:spcPct val="120000"/>
              </a:lnSpc>
              <a:buNone/>
            </a:pPr>
            <a:endParaRPr lang="es-MX" dirty="0">
              <a:latin typeface="Batang" pitchFamily="18" charset="-127"/>
              <a:ea typeface="Batang" pitchFamily="18" charset="-127"/>
            </a:endParaRPr>
          </a:p>
          <a:p>
            <a:pPr>
              <a:lnSpc>
                <a:spcPct val="110000"/>
              </a:lnSpc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30260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64704"/>
            <a:ext cx="5832648" cy="562074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ACERCA DE LOS RESULTADOS DE LA BÚSQUEDA</a:t>
            </a:r>
            <a:endParaRPr lang="es-MX" sz="2000" b="1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844824"/>
            <a:ext cx="8496944" cy="3168352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sz="2200" cap="small" dirty="0" smtClean="0">
                <a:latin typeface="Batang" pitchFamily="18" charset="-127"/>
                <a:ea typeface="Batang" pitchFamily="18" charset="-127"/>
              </a:rPr>
              <a:t>Las bases de datos modernas ya ofrecen</a:t>
            </a:r>
            <a:r>
              <a:rPr lang="es-MX" sz="2200" dirty="0" smtClean="0">
                <a:latin typeface="Batang" pitchFamily="18" charset="-127"/>
                <a:ea typeface="Batang" pitchFamily="18" charset="-127"/>
              </a:rPr>
              <a:t>:</a:t>
            </a:r>
          </a:p>
          <a:p>
            <a:pPr marL="72000" indent="0">
              <a:lnSpc>
                <a:spcPct val="110000"/>
              </a:lnSpc>
              <a:buNone/>
            </a:pPr>
            <a:endParaRPr lang="es-MX" b="1" i="1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b="1" i="1" dirty="0" smtClean="0">
                <a:latin typeface="Batang" pitchFamily="18" charset="-127"/>
                <a:ea typeface="Batang" pitchFamily="18" charset="-127"/>
              </a:rPr>
              <a:t>Análisis interactivo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de 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resultados en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línea.</a:t>
            </a:r>
          </a:p>
          <a:p>
            <a:pPr marL="72000" indent="0">
              <a:lnSpc>
                <a:spcPct val="110000"/>
              </a:lnSpc>
              <a:buNone/>
            </a:pPr>
            <a:endParaRPr lang="es-MX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buNone/>
            </a:pPr>
            <a:r>
              <a:rPr lang="es-MX" b="1" i="1" dirty="0">
                <a:latin typeface="Batang" pitchFamily="18" charset="-127"/>
                <a:ea typeface="Batang" pitchFamily="18" charset="-127"/>
              </a:rPr>
              <a:t>Visualización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 de resultados en programas que permitan el manejo de los datos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vía 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web o bien con software cliente. </a:t>
            </a:r>
          </a:p>
        </p:txBody>
      </p:sp>
    </p:spTree>
    <p:extLst>
      <p:ext uri="{BB962C8B-B14F-4D97-AF65-F5344CB8AC3E}">
        <p14:creationId xmlns:p14="http://schemas.microsoft.com/office/powerpoint/2010/main" val="22331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548680"/>
            <a:ext cx="5832648" cy="562074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ACERCA DE LOS FORMATOS DE DESCARGA</a:t>
            </a:r>
            <a:endParaRPr lang="es-MX" sz="2000" b="1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496944" cy="5040560"/>
          </a:xfrm>
          <a:ln w="28575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Opciones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de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exportación de datos en </a:t>
            </a: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diferentes </a:t>
            </a: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formatos estándar </a:t>
            </a: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(</a:t>
            </a:r>
            <a:r>
              <a:rPr lang="es-MX" sz="2400" dirty="0" err="1">
                <a:latin typeface="Batang" pitchFamily="18" charset="-127"/>
                <a:ea typeface="Batang" pitchFamily="18" charset="-127"/>
              </a:rPr>
              <a:t>Endnote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, RIS, CSV/Excel, XML, HTML, texto) para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su posterior análisis y manipulación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en distintos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ambientes, como para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visualizar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redes sociales.</a:t>
            </a: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Descargar todo el registro o campos  específicos seleccionados por el usuario en el momento …</a:t>
            </a: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no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a través del correo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electrónico.</a:t>
            </a: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Formar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 conjuntos grandes de registros y </a:t>
            </a: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descargar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 todo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o por partes, bloques de 500 registros como mínimo. </a:t>
            </a: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7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7772400" cy="778098"/>
          </a:xfrm>
        </p:spPr>
        <p:txBody>
          <a:bodyPr>
            <a:normAutofit/>
          </a:bodyPr>
          <a:lstStyle/>
          <a:p>
            <a:r>
              <a:rPr lang="es-ES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 MANERA DE  CONCLUSIÓN</a:t>
            </a:r>
            <a:endParaRPr lang="es-MX" sz="2000" b="1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539552" y="1484784"/>
            <a:ext cx="7772400" cy="4392488"/>
          </a:xfrm>
          <a:ln w="38100">
            <a:solidFill>
              <a:srgbClr val="FF0000"/>
            </a:solidFill>
          </a:ln>
        </p:spPr>
        <p:txBody>
          <a:bodyPr>
            <a:normAutofit fontScale="70000" lnSpcReduction="20000"/>
          </a:bodyPr>
          <a:lstStyle/>
          <a:p>
            <a:endParaRPr lang="es-ES" dirty="0" smtClean="0"/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MX" sz="3100" dirty="0" smtClean="0">
                <a:latin typeface="Batang" pitchFamily="18" charset="-127"/>
                <a:ea typeface="Batang" pitchFamily="18" charset="-127"/>
              </a:rPr>
              <a:t>La </a:t>
            </a:r>
            <a:r>
              <a:rPr lang="es-MX" sz="3100" b="1" i="1" dirty="0">
                <a:latin typeface="Batang" pitchFamily="18" charset="-127"/>
                <a:ea typeface="Batang" pitchFamily="18" charset="-127"/>
              </a:rPr>
              <a:t>calidad</a:t>
            </a:r>
            <a:r>
              <a:rPr lang="es-MX" sz="3100" dirty="0">
                <a:latin typeface="Batang" pitchFamily="18" charset="-127"/>
                <a:ea typeface="Batang" pitchFamily="18" charset="-127"/>
              </a:rPr>
              <a:t> de un producto depende del </a:t>
            </a:r>
            <a:r>
              <a:rPr lang="es-MX" sz="3100" b="1" i="1" dirty="0">
                <a:latin typeface="Batang" pitchFamily="18" charset="-127"/>
                <a:ea typeface="Batang" pitchFamily="18" charset="-127"/>
              </a:rPr>
              <a:t>material</a:t>
            </a:r>
            <a:r>
              <a:rPr lang="es-MX" sz="3100" dirty="0">
                <a:latin typeface="Batang" pitchFamily="18" charset="-127"/>
                <a:ea typeface="Batang" pitchFamily="18" charset="-127"/>
              </a:rPr>
              <a:t> del que está hecho y el </a:t>
            </a:r>
            <a:r>
              <a:rPr lang="es-MX" sz="3100" b="1" i="1" dirty="0">
                <a:latin typeface="Batang" pitchFamily="18" charset="-127"/>
                <a:ea typeface="Batang" pitchFamily="18" charset="-127"/>
              </a:rPr>
              <a:t>procesamiento</a:t>
            </a:r>
            <a:r>
              <a:rPr lang="es-MX" sz="3100" dirty="0">
                <a:latin typeface="Batang" pitchFamily="18" charset="-127"/>
                <a:ea typeface="Batang" pitchFamily="18" charset="-127"/>
              </a:rPr>
              <a:t> utilizado para darle forma. </a:t>
            </a: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endParaRPr lang="es-ES" sz="31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3100" dirty="0" smtClean="0">
                <a:latin typeface="Batang" pitchFamily="18" charset="-127"/>
                <a:ea typeface="Batang" pitchFamily="18" charset="-127"/>
              </a:rPr>
              <a:t>Por ende, los estudios </a:t>
            </a:r>
            <a:r>
              <a:rPr lang="es-ES" sz="3100" dirty="0" err="1" smtClean="0">
                <a:latin typeface="Batang" pitchFamily="18" charset="-127"/>
                <a:ea typeface="Batang" pitchFamily="18" charset="-127"/>
              </a:rPr>
              <a:t>bibliométricos</a:t>
            </a:r>
            <a:r>
              <a:rPr lang="es-ES" sz="3100" dirty="0" smtClean="0">
                <a:latin typeface="Batang" pitchFamily="18" charset="-127"/>
                <a:ea typeface="Batang" pitchFamily="18" charset="-127"/>
              </a:rPr>
              <a:t>, así como los indicadores </a:t>
            </a:r>
            <a:r>
              <a:rPr lang="es-ES" sz="3100" dirty="0" err="1" smtClean="0">
                <a:latin typeface="Batang" pitchFamily="18" charset="-127"/>
                <a:ea typeface="Batang" pitchFamily="18" charset="-127"/>
              </a:rPr>
              <a:t>bibliométricos</a:t>
            </a:r>
            <a:r>
              <a:rPr lang="es-ES" sz="3100" dirty="0" smtClean="0">
                <a:latin typeface="Batang" pitchFamily="18" charset="-127"/>
                <a:ea typeface="Batang" pitchFamily="18" charset="-127"/>
              </a:rPr>
              <a:t>, dependen en gran medida, de las </a:t>
            </a:r>
            <a:r>
              <a:rPr lang="es-ES" sz="3100" b="1" i="1" dirty="0" smtClean="0">
                <a:latin typeface="Batang" pitchFamily="18" charset="-127"/>
                <a:ea typeface="Batang" pitchFamily="18" charset="-127"/>
              </a:rPr>
              <a:t>fuentes utilizadas  </a:t>
            </a:r>
            <a:r>
              <a:rPr lang="es-ES" sz="3100" dirty="0" smtClean="0">
                <a:latin typeface="Batang" pitchFamily="18" charset="-127"/>
                <a:ea typeface="Batang" pitchFamily="18" charset="-127"/>
              </a:rPr>
              <a:t>para su generación y en particular, de contar con </a:t>
            </a:r>
            <a:r>
              <a:rPr lang="es-ES" sz="3100" b="1" i="1" dirty="0" smtClean="0">
                <a:latin typeface="Batang" pitchFamily="18" charset="-127"/>
                <a:ea typeface="Batang" pitchFamily="18" charset="-127"/>
              </a:rPr>
              <a:t>datos completos, estables y normalizados</a:t>
            </a:r>
            <a:r>
              <a:rPr lang="es-ES" sz="3100" dirty="0" smtClean="0">
                <a:latin typeface="Batang" pitchFamily="18" charset="-127"/>
                <a:ea typeface="Batang" pitchFamily="18" charset="-127"/>
              </a:rPr>
              <a:t> , y versatilidad y opciones para su </a:t>
            </a:r>
            <a:r>
              <a:rPr lang="es-ES" sz="3100" b="1" i="1" dirty="0" smtClean="0">
                <a:latin typeface="Batang" pitchFamily="18" charset="-127"/>
                <a:ea typeface="Batang" pitchFamily="18" charset="-127"/>
              </a:rPr>
              <a:t>descarga y manejo. </a:t>
            </a:r>
          </a:p>
          <a:p>
            <a:endParaRPr lang="es-ES" sz="31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r>
              <a:rPr lang="es-ES" sz="3100" dirty="0">
                <a:latin typeface="Batang" pitchFamily="18" charset="-127"/>
                <a:ea typeface="Batang" pitchFamily="18" charset="-127"/>
              </a:rPr>
              <a:t> </a:t>
            </a:r>
            <a:endParaRPr lang="es-MX" sz="3100" dirty="0">
              <a:solidFill>
                <a:srgbClr val="FF0000"/>
              </a:solidFill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69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 redondeado"/>
          <p:cNvSpPr/>
          <p:nvPr/>
        </p:nvSpPr>
        <p:spPr>
          <a:xfrm>
            <a:off x="277551" y="260648"/>
            <a:ext cx="8640960" cy="6336704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Revi</a:t>
            </a:r>
            <a:endParaRPr lang="es-MX" dirty="0"/>
          </a:p>
        </p:txBody>
      </p:sp>
      <p:sp>
        <p:nvSpPr>
          <p:cNvPr id="2" name="1 CuadroTexto"/>
          <p:cNvSpPr txBox="1"/>
          <p:nvPr/>
        </p:nvSpPr>
        <p:spPr>
          <a:xfrm>
            <a:off x="1547664" y="2954268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Dime con quién andas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(qué base de datos) y yo te diré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la calidad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de tus resultados. </a:t>
            </a: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endParaRPr lang="es-ES" sz="2400" dirty="0" smtClean="0">
              <a:latin typeface="Batang" pitchFamily="18" charset="-127"/>
              <a:ea typeface="Batang" pitchFamily="18" charset="-127"/>
            </a:endParaRPr>
          </a:p>
          <a:p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r>
              <a:rPr lang="es-ES" sz="2400" b="1" dirty="0" smtClean="0">
                <a:solidFill>
                  <a:srgbClr val="FF0000"/>
                </a:solidFill>
                <a:latin typeface="Batang" pitchFamily="18" charset="-127"/>
                <a:ea typeface="Batang" pitchFamily="18" charset="-127"/>
              </a:rPr>
              <a:t>MUCHAS GRACIAS </a:t>
            </a:r>
            <a:endParaRPr lang="es-MX" sz="2400" b="1" dirty="0">
              <a:solidFill>
                <a:srgbClr val="FF0000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293096"/>
            <a:ext cx="2286000" cy="2000250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24" y="441708"/>
            <a:ext cx="201622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67544" y="260648"/>
            <a:ext cx="8424862" cy="6264275"/>
          </a:xfrm>
          <a:noFill/>
          <a:ln w="38100">
            <a:solidFill>
              <a:srgbClr val="FF0000"/>
            </a:solidFill>
          </a:ln>
        </p:spPr>
        <p:txBody>
          <a:bodyPr/>
          <a:lstStyle/>
          <a:p>
            <a:endParaRPr lang="es-MX" dirty="0" smtClean="0"/>
          </a:p>
          <a:p>
            <a:pPr marL="274320" lvl="1" indent="0">
              <a:buNone/>
            </a:pPr>
            <a:r>
              <a:rPr lang="es-ES" b="1" dirty="0" smtClean="0">
                <a:solidFill>
                  <a:schemeClr val="accent1"/>
                </a:solidFill>
                <a:ea typeface="Batang" pitchFamily="18" charset="-127"/>
              </a:rPr>
              <a:t>ENCOMIENDA</a:t>
            </a:r>
          </a:p>
          <a:p>
            <a:pPr marL="274320" lvl="1" indent="0">
              <a:buNone/>
            </a:pPr>
            <a:endParaRPr lang="es-MX" sz="1800" b="1" dirty="0" smtClean="0">
              <a:latin typeface="Batang" pitchFamily="18" charset="-127"/>
              <a:ea typeface="Batang" pitchFamily="18" charset="-127"/>
            </a:endParaRPr>
          </a:p>
          <a:p>
            <a:pPr marL="320040" lvl="1" indent="0">
              <a:buNone/>
            </a:pPr>
            <a:r>
              <a:rPr lang="es-MX" dirty="0" smtClean="0">
                <a:latin typeface="Batang" pitchFamily="18" charset="-127"/>
                <a:ea typeface="Batang" pitchFamily="18" charset="-127"/>
              </a:rPr>
              <a:t>Intervención 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como usuaria de bases de datos y de las necesidades de los investigadores del área </a:t>
            </a:r>
            <a:r>
              <a:rPr lang="es-MX" dirty="0" err="1">
                <a:latin typeface="Batang" pitchFamily="18" charset="-127"/>
                <a:ea typeface="Batang" pitchFamily="18" charset="-127"/>
              </a:rPr>
              <a:t>bibliométrica</a:t>
            </a:r>
            <a:r>
              <a:rPr lang="es-MX" dirty="0">
                <a:latin typeface="Batang" pitchFamily="18" charset="-127"/>
                <a:ea typeface="Batang" pitchFamily="18" charset="-127"/>
              </a:rPr>
              <a:t>:  ¿Qué, porqué y para qué?</a:t>
            </a:r>
          </a:p>
          <a:p>
            <a:pPr marL="274320" lvl="1" indent="0">
              <a:buNone/>
            </a:pPr>
            <a:endParaRPr lang="es-ES" dirty="0" smtClean="0"/>
          </a:p>
          <a:p>
            <a:pPr marL="274320" lvl="1" indent="0">
              <a:buNone/>
            </a:pPr>
            <a:endParaRPr lang="es-ES" dirty="0"/>
          </a:p>
          <a:p>
            <a:pPr marL="274320" lvl="1" indent="0">
              <a:buNone/>
            </a:pPr>
            <a:r>
              <a:rPr lang="es-ES" b="1" dirty="0" smtClean="0">
                <a:solidFill>
                  <a:schemeClr val="accent1"/>
                </a:solidFill>
                <a:ea typeface="Batang" pitchFamily="18" charset="-127"/>
              </a:rPr>
              <a:t>INTERROGANTES PARA PONDERAR</a:t>
            </a:r>
            <a:endParaRPr lang="es-ES" b="1" dirty="0">
              <a:solidFill>
                <a:schemeClr val="accent1"/>
              </a:solidFill>
              <a:ea typeface="Batang" pitchFamily="18" charset="-127"/>
            </a:endParaRPr>
          </a:p>
          <a:p>
            <a:pPr marL="320040" lvl="1" indent="0">
              <a:buNone/>
            </a:pPr>
            <a:endParaRPr lang="es-ES" dirty="0"/>
          </a:p>
          <a:p>
            <a:pPr marL="320040" lvl="1" indent="0" algn="ctr">
              <a:buNone/>
            </a:pPr>
            <a:r>
              <a:rPr lang="es-MX" dirty="0">
                <a:latin typeface="Batang" pitchFamily="18" charset="-127"/>
                <a:ea typeface="Batang" pitchFamily="18" charset="-127"/>
              </a:rPr>
              <a:t>¿Qué se puede medir con las bases de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datos bibliográficas?</a:t>
            </a:r>
            <a:endParaRPr lang="es-MX" dirty="0">
              <a:latin typeface="Batang" pitchFamily="18" charset="-127"/>
              <a:ea typeface="Batang" pitchFamily="18" charset="-127"/>
            </a:endParaRPr>
          </a:p>
          <a:p>
            <a:pPr marL="320040" lvl="1" indent="0" algn="ctr">
              <a:buNone/>
            </a:pPr>
            <a:r>
              <a:rPr lang="es-MX" dirty="0">
                <a:latin typeface="Batang" pitchFamily="18" charset="-127"/>
                <a:ea typeface="Batang" pitchFamily="18" charset="-127"/>
              </a:rPr>
              <a:t>¿Qué queremos medir con las bases de 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datos bibliográficas?</a:t>
            </a:r>
            <a:endParaRPr lang="es-MX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554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404664"/>
            <a:ext cx="8363272" cy="85010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MX" sz="27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CONTENIDO </a:t>
            </a:r>
            <a:endParaRPr lang="es-MX" sz="27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8363272" cy="4896544"/>
          </a:xfrm>
          <a:noFill/>
          <a:ln w="28575">
            <a:solidFill>
              <a:srgbClr val="FF0000"/>
            </a:solidFill>
          </a:ln>
        </p:spPr>
        <p:txBody>
          <a:bodyPr>
            <a:normAutofit fontScale="85000" lnSpcReduction="20000"/>
          </a:bodyPr>
          <a:lstStyle/>
          <a:p>
            <a:pPr marL="72000" indent="0">
              <a:buNone/>
            </a:pPr>
            <a:endParaRPr lang="es-MX" dirty="0" smtClean="0"/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s-ES" dirty="0" smtClean="0">
                <a:latin typeface="Batang" pitchFamily="18" charset="-127"/>
                <a:ea typeface="Batang" pitchFamily="18" charset="-127"/>
              </a:rPr>
              <a:t>La </a:t>
            </a:r>
            <a:r>
              <a:rPr lang="es-ES" dirty="0" err="1" smtClean="0">
                <a:latin typeface="Batang" pitchFamily="18" charset="-127"/>
                <a:ea typeface="Batang" pitchFamily="18" charset="-127"/>
              </a:rPr>
              <a:t>Bibliometría</a:t>
            </a:r>
            <a:r>
              <a:rPr lang="es-ES" dirty="0" smtClean="0">
                <a:latin typeface="Batang" pitchFamily="18" charset="-127"/>
                <a:ea typeface="Batang" pitchFamily="18" charset="-127"/>
              </a:rPr>
              <a:t> y </a:t>
            </a:r>
            <a:r>
              <a:rPr lang="es-ES" dirty="0">
                <a:latin typeface="Batang" pitchFamily="18" charset="-127"/>
                <a:ea typeface="Batang" pitchFamily="18" charset="-127"/>
              </a:rPr>
              <a:t>l</a:t>
            </a:r>
            <a:r>
              <a:rPr lang="es-ES" dirty="0" smtClean="0">
                <a:latin typeface="Batang" pitchFamily="18" charset="-127"/>
                <a:ea typeface="Batang" pitchFamily="18" charset="-127"/>
              </a:rPr>
              <a:t>a </a:t>
            </a:r>
            <a:r>
              <a:rPr lang="es-ES" dirty="0" err="1" smtClean="0">
                <a:latin typeface="Batang" pitchFamily="18" charset="-127"/>
                <a:ea typeface="Batang" pitchFamily="18" charset="-127"/>
              </a:rPr>
              <a:t>Bibliometría</a:t>
            </a:r>
            <a:r>
              <a:rPr lang="es-ES" dirty="0" smtClean="0">
                <a:latin typeface="Batang" pitchFamily="18" charset="-127"/>
                <a:ea typeface="Batang" pitchFamily="18" charset="-127"/>
              </a:rPr>
              <a:t> Evaluativa</a:t>
            </a: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es-ES" dirty="0" smtClean="0">
              <a:latin typeface="Batang" pitchFamily="18" charset="-127"/>
              <a:ea typeface="Batang" pitchFamily="18" charset="-127"/>
            </a:endParaRP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s-ES" dirty="0" smtClean="0">
                <a:latin typeface="Batang" pitchFamily="18" charset="-127"/>
                <a:ea typeface="Batang" pitchFamily="18" charset="-127"/>
              </a:rPr>
              <a:t>El Marco Teórico Metodológico de la </a:t>
            </a:r>
            <a:r>
              <a:rPr lang="es-ES" dirty="0" err="1">
                <a:latin typeface="Batang" pitchFamily="18" charset="-127"/>
                <a:ea typeface="Batang" pitchFamily="18" charset="-127"/>
              </a:rPr>
              <a:t>B</a:t>
            </a:r>
            <a:r>
              <a:rPr lang="es-ES" dirty="0" err="1" smtClean="0">
                <a:latin typeface="Batang" pitchFamily="18" charset="-127"/>
                <a:ea typeface="Batang" pitchFamily="18" charset="-127"/>
              </a:rPr>
              <a:t>ibliometría</a:t>
            </a:r>
            <a:r>
              <a:rPr lang="es-ES" dirty="0" smtClean="0">
                <a:latin typeface="Batang" pitchFamily="18" charset="-127"/>
                <a:ea typeface="Batang" pitchFamily="18" charset="-127"/>
              </a:rPr>
              <a:t> Evaluativa</a:t>
            </a: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es-ES" dirty="0" smtClean="0">
              <a:latin typeface="Batang" pitchFamily="18" charset="-127"/>
              <a:ea typeface="Batang" pitchFamily="18" charset="-127"/>
            </a:endParaRP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s-ES" dirty="0" smtClean="0">
                <a:latin typeface="Batang" pitchFamily="18" charset="-127"/>
                <a:ea typeface="Batang" pitchFamily="18" charset="-127"/>
              </a:rPr>
              <a:t>Los Estudios </a:t>
            </a:r>
            <a:r>
              <a:rPr lang="es-ES" dirty="0" err="1">
                <a:latin typeface="Batang" pitchFamily="18" charset="-127"/>
                <a:ea typeface="Batang" pitchFamily="18" charset="-127"/>
              </a:rPr>
              <a:t>B</a:t>
            </a:r>
            <a:r>
              <a:rPr lang="es-ES" dirty="0" err="1" smtClean="0">
                <a:latin typeface="Batang" pitchFamily="18" charset="-127"/>
                <a:ea typeface="Batang" pitchFamily="18" charset="-127"/>
              </a:rPr>
              <a:t>ibliométricos</a:t>
            </a:r>
            <a:r>
              <a:rPr lang="es-ES" dirty="0" smtClean="0">
                <a:latin typeface="Batang" pitchFamily="18" charset="-127"/>
                <a:ea typeface="Batang" pitchFamily="18" charset="-127"/>
              </a:rPr>
              <a:t> y los Indicadores </a:t>
            </a:r>
            <a:r>
              <a:rPr lang="es-ES" dirty="0" err="1">
                <a:latin typeface="Batang" pitchFamily="18" charset="-127"/>
                <a:ea typeface="Batang" pitchFamily="18" charset="-127"/>
              </a:rPr>
              <a:t>B</a:t>
            </a:r>
            <a:r>
              <a:rPr lang="es-ES" dirty="0" err="1" smtClean="0">
                <a:latin typeface="Batang" pitchFamily="18" charset="-127"/>
                <a:ea typeface="Batang" pitchFamily="18" charset="-127"/>
              </a:rPr>
              <a:t>ibliométricos</a:t>
            </a:r>
            <a:endParaRPr lang="es-ES" dirty="0" smtClean="0">
              <a:latin typeface="Batang" pitchFamily="18" charset="-127"/>
              <a:ea typeface="Batang" pitchFamily="18" charset="-127"/>
            </a:endParaRP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es-ES" dirty="0" smtClean="0">
              <a:latin typeface="Batang" pitchFamily="18" charset="-127"/>
              <a:ea typeface="Batang" pitchFamily="18" charset="-127"/>
            </a:endParaRP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s-ES" dirty="0" smtClean="0">
                <a:latin typeface="Batang" pitchFamily="18" charset="-127"/>
                <a:ea typeface="Batang" pitchFamily="18" charset="-127"/>
              </a:rPr>
              <a:t>L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as Necesidades de los Investigadores del Área </a:t>
            </a:r>
            <a:r>
              <a:rPr lang="es-MX" dirty="0" err="1">
                <a:latin typeface="Batang" pitchFamily="18" charset="-127"/>
                <a:ea typeface="Batang" pitchFamily="18" charset="-127"/>
              </a:rPr>
              <a:t>B</a:t>
            </a:r>
            <a:r>
              <a:rPr lang="es-MX" dirty="0" err="1" smtClean="0">
                <a:latin typeface="Batang" pitchFamily="18" charset="-127"/>
                <a:ea typeface="Batang" pitchFamily="18" charset="-127"/>
              </a:rPr>
              <a:t>ibliométrica</a:t>
            </a:r>
            <a:r>
              <a:rPr lang="es-MX" dirty="0" smtClean="0">
                <a:latin typeface="Batang" pitchFamily="18" charset="-127"/>
                <a:ea typeface="Batang" pitchFamily="18" charset="-127"/>
              </a:rPr>
              <a:t>: </a:t>
            </a:r>
            <a:r>
              <a:rPr lang="es-ES" sz="2100" i="1" dirty="0" smtClean="0">
                <a:latin typeface="Batang" pitchFamily="18" charset="-127"/>
                <a:ea typeface="Batang" pitchFamily="18" charset="-127"/>
              </a:rPr>
              <a:t>Acerca de los datos, formas de búsqueda, análisis de resultados, formatos de descarga, y de los indicadores. </a:t>
            </a:r>
          </a:p>
          <a:p>
            <a:pPr marL="472050" lvl="4" indent="-40005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es-MX" sz="1800" dirty="0" smtClean="0">
              <a:latin typeface="Batang" pitchFamily="18" charset="-127"/>
              <a:ea typeface="Batang" pitchFamily="18" charset="-127"/>
            </a:endParaRP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s-ES" dirty="0" smtClean="0">
                <a:latin typeface="Batang" pitchFamily="18" charset="-127"/>
                <a:ea typeface="Batang" pitchFamily="18" charset="-127"/>
              </a:rPr>
              <a:t>A manera de conclusión.</a:t>
            </a:r>
          </a:p>
          <a:p>
            <a:pPr marL="643500" indent="-571500">
              <a:lnSpc>
                <a:spcPct val="120000"/>
              </a:lnSpc>
              <a:spcBef>
                <a:spcPts val="0"/>
              </a:spcBef>
              <a:buFont typeface="+mj-lt"/>
              <a:buAutoNum type="romanUcPeriod"/>
            </a:pPr>
            <a:endParaRPr lang="es-ES" dirty="0" smtClean="0">
              <a:latin typeface="Batang" pitchFamily="18" charset="-127"/>
              <a:ea typeface="Batang" pitchFamily="18" charset="-127"/>
            </a:endParaRPr>
          </a:p>
          <a:p>
            <a:pPr marL="180000" indent="-514350">
              <a:buFont typeface="+mj-lt"/>
              <a:buAutoNum type="arabicPeriod"/>
            </a:pPr>
            <a:endParaRPr lang="es-MX" dirty="0" smtClean="0">
              <a:latin typeface="Batang" pitchFamily="18" charset="-127"/>
              <a:ea typeface="Batang" pitchFamily="18" charset="-127"/>
            </a:endParaRP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79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18406" y="1513245"/>
            <a:ext cx="8424936" cy="4608512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endParaRPr lang="es-MX" b="1" dirty="0" smtClean="0">
              <a:solidFill>
                <a:schemeClr val="bg1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  <a:p>
            <a:pPr marL="0" indent="0" algn="ctr">
              <a:buNone/>
            </a:pPr>
            <a:endParaRPr lang="es-ES" b="1" dirty="0" smtClean="0">
              <a:solidFill>
                <a:schemeClr val="bg1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6" y="1412776"/>
            <a:ext cx="76328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2000" dirty="0" smtClean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algn="just"/>
            <a:r>
              <a:rPr lang="es-MX" sz="2000" dirty="0" err="1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Pritchard</a:t>
            </a:r>
            <a:r>
              <a:rPr lang="es-MX" sz="20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 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en 1969 definió a la </a:t>
            </a:r>
            <a:r>
              <a:rPr lang="es-MX" sz="2000" b="1" i="1" dirty="0" err="1">
                <a:latin typeface="Batang" pitchFamily="18" charset="-127"/>
                <a:ea typeface="Batang" pitchFamily="18" charset="-127"/>
                <a:cs typeface="Tahoma" pitchFamily="34" charset="0"/>
              </a:rPr>
              <a:t>Bibliometría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 como </a:t>
            </a:r>
            <a:r>
              <a:rPr lang="es-MX" sz="2000" i="1" dirty="0">
                <a:latin typeface="Batang" pitchFamily="18" charset="-127"/>
                <a:ea typeface="Batang" pitchFamily="18" charset="-127"/>
                <a:cs typeface="Tahoma" pitchFamily="34" charset="0"/>
              </a:rPr>
              <a:t>la aplicación de los métodos matemáticos y estadísticos a los libros y otros medios de comunicación</a:t>
            </a:r>
            <a:r>
              <a:rPr lang="es-MX" sz="2000" i="1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.</a:t>
            </a:r>
          </a:p>
          <a:p>
            <a:pPr algn="just"/>
            <a:endParaRPr lang="es-ES" sz="2000" i="1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algn="just"/>
            <a:r>
              <a:rPr lang="es-MX" sz="2000" b="1" i="1" dirty="0" err="1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Bibliometría</a:t>
            </a:r>
            <a:r>
              <a:rPr lang="es-MX" sz="2000" b="1" i="1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 Evaluativa</a:t>
            </a:r>
            <a:r>
              <a:rPr lang="es-MX" sz="20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: se 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centra principalmente en la evaluación de la actividad científica, y específicamente en los aspectos de la calidad del desempeño científico (</a:t>
            </a:r>
            <a:r>
              <a:rPr lang="es-MX" sz="2000" dirty="0" err="1">
                <a:latin typeface="Batang" pitchFamily="18" charset="-127"/>
                <a:ea typeface="Batang" pitchFamily="18" charset="-127"/>
                <a:cs typeface="Tahoma" pitchFamily="34" charset="0"/>
              </a:rPr>
              <a:t>Narin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, 1976).</a:t>
            </a:r>
          </a:p>
          <a:p>
            <a:pPr algn="just"/>
            <a:endParaRPr lang="es-MX" sz="2000" i="1" dirty="0" smtClean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algn="just"/>
            <a:r>
              <a:rPr lang="es-MX" sz="2000" b="1" i="1" dirty="0" err="1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Bibliometría</a:t>
            </a:r>
            <a:r>
              <a:rPr lang="es-MX" sz="20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 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es el campo de la ciencia que se ocupa </a:t>
            </a:r>
            <a:r>
              <a:rPr lang="es-MX" sz="2000" i="1" dirty="0">
                <a:latin typeface="Batang" pitchFamily="18" charset="-127"/>
                <a:ea typeface="Batang" pitchFamily="18" charset="-127"/>
                <a:cs typeface="Tahoma" pitchFamily="34" charset="0"/>
              </a:rPr>
              <a:t>del desarrollo y la aplicación de medidas cuantitativas e indicadores para las ciencias y la tecnología, sobre la base de la información bibliográfica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 (Van </a:t>
            </a:r>
            <a:r>
              <a:rPr lang="es-MX" sz="2000" dirty="0" err="1">
                <a:latin typeface="Batang" pitchFamily="18" charset="-127"/>
                <a:ea typeface="Batang" pitchFamily="18" charset="-127"/>
                <a:cs typeface="Tahoma" pitchFamily="34" charset="0"/>
              </a:rPr>
              <a:t>Leeuwen</a:t>
            </a:r>
            <a:r>
              <a:rPr lang="es-MX" sz="2000" dirty="0">
                <a:latin typeface="Batang" pitchFamily="18" charset="-127"/>
                <a:ea typeface="Batang" pitchFamily="18" charset="-127"/>
                <a:cs typeface="Tahoma" pitchFamily="34" charset="0"/>
              </a:rPr>
              <a:t>, 2004). </a:t>
            </a:r>
            <a:endParaRPr lang="es-MX" sz="2000" dirty="0" smtClean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algn="just"/>
            <a:endParaRPr lang="es-MX" sz="2000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algn="just"/>
            <a:endParaRPr lang="es-ES" sz="2000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23528" y="820818"/>
            <a:ext cx="5760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chemeClr val="accent1"/>
                </a:solidFill>
                <a:ea typeface="Batang" pitchFamily="18" charset="-127"/>
              </a:rPr>
              <a:t>EL DESARROLLO DE LA BIBLIOMETRÍA </a:t>
            </a:r>
            <a:endParaRPr lang="es-MX" sz="2000" b="1" dirty="0">
              <a:solidFill>
                <a:schemeClr val="accent1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986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572000"/>
          </a:xfrm>
          <a:ln w="28575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pPr algn="just"/>
            <a:endParaRPr lang="es-MX" sz="2200" dirty="0" smtClean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marL="72000" indent="0" algn="just">
              <a:buNone/>
            </a:pPr>
            <a:r>
              <a:rPr lang="es-MX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En la actualidad se </a:t>
            </a:r>
            <a:r>
              <a:rPr lang="es-MX" sz="2200" dirty="0">
                <a:latin typeface="Batang" pitchFamily="18" charset="-127"/>
                <a:ea typeface="Batang" pitchFamily="18" charset="-127"/>
                <a:cs typeface="Tahoma" pitchFamily="34" charset="0"/>
              </a:rPr>
              <a:t>utilizan técnicas avanzadas de </a:t>
            </a:r>
            <a:r>
              <a:rPr lang="es-MX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análisis y visualización, tales como: el análisis </a:t>
            </a:r>
            <a:r>
              <a:rPr lang="es-MX" sz="2200" dirty="0">
                <a:latin typeface="Batang" pitchFamily="18" charset="-127"/>
                <a:ea typeface="Batang" pitchFamily="18" charset="-127"/>
                <a:cs typeface="Tahoma" pitchFamily="34" charset="0"/>
              </a:rPr>
              <a:t>de redes sociales y </a:t>
            </a:r>
            <a:r>
              <a:rPr lang="es-MX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la minería </a:t>
            </a:r>
            <a:r>
              <a:rPr lang="es-MX" sz="2200" dirty="0">
                <a:latin typeface="Batang" pitchFamily="18" charset="-127"/>
                <a:ea typeface="Batang" pitchFamily="18" charset="-127"/>
                <a:cs typeface="Tahoma" pitchFamily="34" charset="0"/>
              </a:rPr>
              <a:t>de </a:t>
            </a:r>
            <a:r>
              <a:rPr lang="es-MX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textos y datos.</a:t>
            </a:r>
            <a:endParaRPr lang="es-MX" sz="2200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marL="72000" indent="0" algn="just">
              <a:buNone/>
            </a:pPr>
            <a:endParaRPr lang="es-MX" sz="2200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marL="72000" indent="0" algn="just">
              <a:buNone/>
            </a:pPr>
            <a:r>
              <a:rPr lang="es-MX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Las fuentes </a:t>
            </a:r>
            <a:r>
              <a:rPr lang="es-MX" sz="2200" dirty="0">
                <a:latin typeface="Batang" pitchFamily="18" charset="-127"/>
                <a:ea typeface="Batang" pitchFamily="18" charset="-127"/>
                <a:cs typeface="Tahoma" pitchFamily="34" charset="0"/>
              </a:rPr>
              <a:t>más </a:t>
            </a:r>
            <a:r>
              <a:rPr lang="es-MX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utilizadas </a:t>
            </a:r>
            <a:r>
              <a:rPr lang="es-MX" sz="2200" dirty="0">
                <a:latin typeface="Batang" pitchFamily="18" charset="-127"/>
                <a:ea typeface="Batang" pitchFamily="18" charset="-127"/>
                <a:cs typeface="Tahoma" pitchFamily="34" charset="0"/>
              </a:rPr>
              <a:t>son las bases de datos bibliográficas y los contenidos de las revistas, a pesar de la existencia de nuevas fuentes de estudio en el entorno de la web. </a:t>
            </a:r>
          </a:p>
          <a:p>
            <a:pPr marL="72000" indent="0" algn="just">
              <a:buNone/>
            </a:pPr>
            <a:endParaRPr lang="es-ES" sz="2200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marL="72000" indent="0" algn="just">
              <a:buNone/>
            </a:pPr>
            <a:r>
              <a:rPr lang="es-ES" sz="2200" dirty="0" smtClean="0">
                <a:latin typeface="Batang" pitchFamily="18" charset="-127"/>
                <a:ea typeface="Batang" pitchFamily="18" charset="-127"/>
                <a:cs typeface="Tahoma" pitchFamily="34" charset="0"/>
              </a:rPr>
              <a:t>La evaluación </a:t>
            </a:r>
            <a:r>
              <a:rPr lang="es-ES" sz="2200" dirty="0">
                <a:latin typeface="Batang" pitchFamily="18" charset="-127"/>
                <a:ea typeface="Batang" pitchFamily="18" charset="-127"/>
                <a:cs typeface="Tahoma" pitchFamily="34" charset="0"/>
              </a:rPr>
              <a:t>de las instituciones y comunidades científicas a través de su producción, citas, colaboraciones, referencias, y patrones de comunicación. </a:t>
            </a:r>
            <a:endParaRPr lang="es-MX" sz="2200" dirty="0">
              <a:latin typeface="Batang" pitchFamily="18" charset="-127"/>
              <a:ea typeface="Batang" pitchFamily="18" charset="-127"/>
              <a:cs typeface="Tahoma" pitchFamily="34" charset="0"/>
            </a:endParaRP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endParaRPr lang="es-ES" b="1" dirty="0" smtClean="0">
              <a:solidFill>
                <a:schemeClr val="bg1">
                  <a:lumMod val="75000"/>
                </a:schemeClr>
              </a:solidFill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683568" y="764704"/>
            <a:ext cx="63367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  <a:ea typeface="Batang" pitchFamily="18" charset="-127"/>
              </a:rPr>
              <a:t>LA BIBLIOMETRÍA EVALUATIVA HOY EN DÍA</a:t>
            </a:r>
            <a:endParaRPr lang="es-MX" b="1" dirty="0">
              <a:solidFill>
                <a:schemeClr val="accent1"/>
              </a:solidFill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649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548680"/>
            <a:ext cx="7643192" cy="706090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¿PARA QUÉ  Y A QUIÉNES SIRVE LA BIBLIOMETRÍA EVALUATIVA</a:t>
            </a:r>
            <a:r>
              <a:rPr lang="es-ES" sz="2000" b="1" dirty="0" smtClean="0">
                <a:solidFill>
                  <a:srgbClr val="FF0000"/>
                </a:solidFill>
                <a:latin typeface="+mn-lt"/>
                <a:ea typeface="Batang" pitchFamily="18" charset="-127"/>
              </a:rPr>
              <a:t>?</a:t>
            </a:r>
            <a:endParaRPr lang="es-MX" sz="2000" b="1" dirty="0">
              <a:solidFill>
                <a:srgbClr val="FF0000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83568" y="1484784"/>
            <a:ext cx="7772400" cy="4896544"/>
          </a:xfrm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endParaRPr lang="es-ES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buNone/>
            </a:pPr>
            <a:r>
              <a:rPr lang="es-ES" sz="2000" dirty="0" smtClean="0">
                <a:latin typeface="Batang" pitchFamily="18" charset="-127"/>
                <a:ea typeface="Batang" pitchFamily="18" charset="-127"/>
              </a:rPr>
              <a:t>Para indagar el comportamiento de los procesos de producción y comunicación científica, mediante la utilización de métodos y modelos matemáticos e indicadores científicos.  </a:t>
            </a:r>
            <a:endParaRPr lang="es-ES" sz="20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buNone/>
            </a:pPr>
            <a:endParaRPr lang="es-ES" sz="20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buNone/>
            </a:pPr>
            <a:r>
              <a:rPr lang="es-ES" sz="2000" dirty="0" smtClean="0">
                <a:latin typeface="Batang" pitchFamily="18" charset="-127"/>
                <a:ea typeface="Batang" pitchFamily="18" charset="-127"/>
              </a:rPr>
              <a:t>Sirve para proveer datos útiles (base medible) a los tomadores de decisiones en materia de política científica nacional e institucional, y editores de las revistas científicas.  </a:t>
            </a:r>
          </a:p>
          <a:p>
            <a:pPr marL="72000" indent="0">
              <a:buNone/>
            </a:pPr>
            <a:endParaRPr lang="es-ES" sz="2000" dirty="0">
              <a:latin typeface="Batang" pitchFamily="18" charset="-127"/>
              <a:ea typeface="Batang" pitchFamily="18" charset="-127"/>
            </a:endParaRPr>
          </a:p>
          <a:p>
            <a:pPr marL="72000" indent="0">
              <a:buNone/>
            </a:pPr>
            <a:r>
              <a:rPr lang="es-ES" sz="2000" dirty="0" smtClean="0">
                <a:latin typeface="Batang" pitchFamily="18" charset="-127"/>
                <a:ea typeface="Batang" pitchFamily="18" charset="-127"/>
              </a:rPr>
              <a:t>Asimismo, provee datos y propone nuevos métodos para dar seguimiento a las líneas de investigación, así como para construir y guiar futuras investigaciones en el campo. </a:t>
            </a:r>
          </a:p>
          <a:p>
            <a:endParaRPr lang="es-MX" sz="2400" dirty="0">
              <a:latin typeface="Batang" pitchFamily="18" charset="-127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867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252536" y="260648"/>
            <a:ext cx="5485110" cy="490066"/>
          </a:xfrm>
        </p:spPr>
        <p:txBody>
          <a:bodyPr>
            <a:normAutofit/>
          </a:bodyPr>
          <a:lstStyle/>
          <a:p>
            <a:pPr algn="ctr"/>
            <a:r>
              <a:rPr lang="es-ES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EL MARCO TEÓRICO METODOLÓGICO</a:t>
            </a:r>
            <a:endParaRPr lang="es-MX" sz="20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792816"/>
            <a:ext cx="8496944" cy="5616624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ES" dirty="0" smtClean="0"/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tang" pitchFamily="18" charset="-127"/>
                <a:ea typeface="Batang" pitchFamily="18" charset="-127"/>
              </a:rPr>
              <a:t>EVALUACIÓN DE LA CIENCIA 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1800" b="1" i="1" dirty="0" smtClean="0">
                <a:latin typeface="Batang" pitchFamily="18" charset="-127"/>
                <a:ea typeface="Batang" pitchFamily="18" charset="-127"/>
              </a:rPr>
              <a:t>Contextualización e interpretación de los datos</a:t>
            </a:r>
            <a:endParaRPr lang="es-ES" sz="1800" b="1" i="1" dirty="0">
              <a:latin typeface="Batang" pitchFamily="18" charset="-127"/>
              <a:ea typeface="Batang" pitchFamily="18" charset="-127"/>
            </a:endParaRP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b="1" dirty="0" smtClean="0">
                <a:latin typeface="Batang" pitchFamily="18" charset="-127"/>
                <a:ea typeface="Batang" pitchFamily="18" charset="-127"/>
              </a:rPr>
              <a:t>Datos e Indicadores </a:t>
            </a:r>
            <a:r>
              <a:rPr lang="es-ES" b="1" dirty="0" err="1" smtClean="0">
                <a:latin typeface="Batang" pitchFamily="18" charset="-127"/>
                <a:ea typeface="Batang" pitchFamily="18" charset="-127"/>
              </a:rPr>
              <a:t>Bibliométricos</a:t>
            </a:r>
            <a:endParaRPr lang="es-ES" b="1" dirty="0" smtClean="0">
              <a:latin typeface="Batang" pitchFamily="18" charset="-127"/>
              <a:ea typeface="Batang" pitchFamily="18" charset="-127"/>
            </a:endParaRP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MX" sz="1800" b="1" i="1" dirty="0" smtClean="0">
                <a:latin typeface="Batang" pitchFamily="18" charset="-127"/>
                <a:ea typeface="Batang" pitchFamily="18" charset="-127"/>
              </a:rPr>
              <a:t>Selección, procesamiento</a:t>
            </a:r>
            <a:r>
              <a:rPr lang="es-MX" sz="1800" b="1" i="1" dirty="0">
                <a:latin typeface="Batang" pitchFamily="18" charset="-127"/>
                <a:ea typeface="Batang" pitchFamily="18" charset="-127"/>
              </a:rPr>
              <a:t>, organización y </a:t>
            </a:r>
            <a:r>
              <a:rPr lang="es-MX" sz="1800" b="1" i="1" dirty="0" smtClean="0">
                <a:latin typeface="Batang" pitchFamily="18" charset="-127"/>
                <a:ea typeface="Batang" pitchFamily="18" charset="-127"/>
              </a:rPr>
              <a:t>análisis de </a:t>
            </a:r>
            <a:r>
              <a:rPr lang="es-MX" sz="1800" b="1" i="1" dirty="0">
                <a:latin typeface="Batang" pitchFamily="18" charset="-127"/>
                <a:ea typeface="Batang" pitchFamily="18" charset="-127"/>
              </a:rPr>
              <a:t>datos</a:t>
            </a:r>
            <a:endParaRPr lang="es-ES" sz="1800" b="1" i="1" dirty="0">
              <a:latin typeface="Batang" pitchFamily="18" charset="-127"/>
              <a:ea typeface="Batang" pitchFamily="18" charset="-127"/>
            </a:endParaRP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b="1" dirty="0" smtClean="0">
                <a:latin typeface="Batang" pitchFamily="18" charset="-127"/>
                <a:ea typeface="Batang" pitchFamily="18" charset="-127"/>
              </a:rPr>
              <a:t>Bases de </a:t>
            </a:r>
            <a:r>
              <a:rPr lang="es-ES" b="1" dirty="0">
                <a:latin typeface="Batang" pitchFamily="18" charset="-127"/>
                <a:ea typeface="Batang" pitchFamily="18" charset="-127"/>
              </a:rPr>
              <a:t>D</a:t>
            </a:r>
            <a:r>
              <a:rPr lang="es-ES" b="1" dirty="0" smtClean="0">
                <a:latin typeface="Batang" pitchFamily="18" charset="-127"/>
                <a:ea typeface="Batang" pitchFamily="18" charset="-127"/>
              </a:rPr>
              <a:t>atos Bibliográficas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1800" b="1" i="1" dirty="0" smtClean="0">
                <a:latin typeface="Batang" pitchFamily="18" charset="-127"/>
                <a:ea typeface="Batang" pitchFamily="18" charset="-127"/>
              </a:rPr>
              <a:t>Selección por tema, calidad y alcance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b="1" dirty="0" smtClean="0">
                <a:latin typeface="Batang" pitchFamily="18" charset="-127"/>
                <a:ea typeface="Batang" pitchFamily="18" charset="-127"/>
              </a:rPr>
              <a:t>Revistas Científicas</a:t>
            </a: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" sz="1800" b="1" i="1" dirty="0" smtClean="0">
                <a:latin typeface="Batang" pitchFamily="18" charset="-127"/>
                <a:ea typeface="Batang" pitchFamily="18" charset="-127"/>
              </a:rPr>
              <a:t>Revisión por pares</a:t>
            </a:r>
            <a:endParaRPr lang="es-ES" sz="1800" b="1" i="1" dirty="0">
              <a:latin typeface="Batang" pitchFamily="18" charset="-127"/>
              <a:ea typeface="Batang" pitchFamily="18" charset="-127"/>
            </a:endParaRP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MX" b="1" dirty="0">
                <a:latin typeface="Batang" pitchFamily="18" charset="-127"/>
                <a:ea typeface="Batang" pitchFamily="18" charset="-127"/>
              </a:rPr>
              <a:t>Comunidad científica y </a:t>
            </a:r>
            <a:r>
              <a:rPr lang="es-MX" b="1" dirty="0" smtClean="0">
                <a:latin typeface="Batang" pitchFamily="18" charset="-127"/>
                <a:ea typeface="Batang" pitchFamily="18" charset="-127"/>
              </a:rPr>
              <a:t>su Ciencia</a:t>
            </a:r>
            <a:endParaRPr lang="es-MX" b="1" dirty="0"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873552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65" y="4316339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365" y="3786866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07" y="3218901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707" y="2720355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47" y="2163142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482" y="1587078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137" y="5445224"/>
            <a:ext cx="1587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182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ESTUDIOS BIBLIOMÉTRICOS E INDICADORES BIBLIOMÉTRICOS: </a:t>
            </a:r>
            <a:r>
              <a:rPr lang="es-MX" sz="2200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CONCEPTOS DIFERENTES</a:t>
            </a:r>
            <a:endParaRPr lang="es-MX" sz="2200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23528" y="1556792"/>
            <a:ext cx="8496944" cy="4896544"/>
          </a:xfrm>
          <a:ln w="28575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MX" sz="2400" b="1" i="1" dirty="0" smtClean="0">
                <a:latin typeface="Batang" pitchFamily="18" charset="-127"/>
                <a:ea typeface="Batang" pitchFamily="18" charset="-127"/>
              </a:rPr>
              <a:t>Un </a:t>
            </a: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estudio </a:t>
            </a:r>
            <a:r>
              <a:rPr lang="es-MX" sz="2400" b="1" i="1" dirty="0" err="1">
                <a:latin typeface="Batang" pitchFamily="18" charset="-127"/>
                <a:ea typeface="Batang" pitchFamily="18" charset="-127"/>
              </a:rPr>
              <a:t>bibliométrico</a:t>
            </a:r>
            <a:r>
              <a:rPr lang="es-MX" sz="2400" b="1" i="1" dirty="0">
                <a:latin typeface="Batang" pitchFamily="18" charset="-127"/>
                <a:ea typeface="Batang" pitchFamily="18" charset="-127"/>
              </a:rPr>
              <a:t>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responde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a una serie de preguntas de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investigación por medio del análisis e interpretación en contexto, de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datos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sustentados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en la medición de los procesos de producción y comunicación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científica. </a:t>
            </a: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s-ES" sz="2400" b="1" i="1" dirty="0" smtClean="0">
                <a:latin typeface="Batang" pitchFamily="18" charset="-127"/>
                <a:ea typeface="Batang" pitchFamily="18" charset="-127"/>
              </a:rPr>
              <a:t>Los indicadores </a:t>
            </a:r>
            <a:r>
              <a:rPr lang="es-ES" sz="2400" b="1" i="1" dirty="0" err="1" smtClean="0">
                <a:latin typeface="Batang" pitchFamily="18" charset="-127"/>
                <a:ea typeface="Batang" pitchFamily="18" charset="-127"/>
              </a:rPr>
              <a:t>bibliométricos</a:t>
            </a:r>
            <a:r>
              <a:rPr lang="es-ES" sz="2400" b="1" i="1" dirty="0" smtClean="0">
                <a:latin typeface="Batang" pitchFamily="18" charset="-127"/>
                <a:ea typeface="Batang" pitchFamily="18" charset="-127"/>
              </a:rPr>
              <a:t> 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sirven para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hacer rankings (jerarquías) de </a:t>
            </a:r>
            <a:r>
              <a:rPr lang="es-MX" sz="2400" i="1" dirty="0">
                <a:latin typeface="Batang" pitchFamily="18" charset="-127"/>
                <a:ea typeface="Batang" pitchFamily="18" charset="-127"/>
              </a:rPr>
              <a:t>autores, instituciones, países, revistas, disciplinas, citas,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entre otros.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Ofrecen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un panorama parcial y fragmentado, a través de mediciones pre-establecidas e información pre-procesada.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Tiene limitaciones para analizar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, comparar y visualizar datos/resultados. </a:t>
            </a:r>
          </a:p>
          <a:p>
            <a:pPr>
              <a:lnSpc>
                <a:spcPct val="110000"/>
              </a:lnSpc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>
              <a:lnSpc>
                <a:spcPct val="110000"/>
              </a:lnSpc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1438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435280" cy="1143000"/>
          </a:xfrm>
        </p:spPr>
        <p:txBody>
          <a:bodyPr>
            <a:normAutofit/>
          </a:bodyPr>
          <a:lstStyle/>
          <a:p>
            <a:pPr algn="ctr"/>
            <a:r>
              <a:rPr lang="es-MX" sz="2000" b="1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LAS NECESIDADES DE LOS INVESTIGADORES DEL ÁREA BIBLIOMÉTRICA: </a:t>
            </a:r>
            <a:r>
              <a:rPr lang="es-MX" sz="2400" dirty="0" smtClean="0">
                <a:solidFill>
                  <a:schemeClr val="accent1"/>
                </a:solidFill>
                <a:latin typeface="+mn-lt"/>
                <a:ea typeface="Batang" pitchFamily="18" charset="-127"/>
              </a:rPr>
              <a:t>A GRANDES RASGOS</a:t>
            </a:r>
            <a:endParaRPr lang="es-MX" sz="2400" dirty="0">
              <a:solidFill>
                <a:schemeClr val="accent1"/>
              </a:solidFill>
              <a:latin typeface="+mn-lt"/>
              <a:ea typeface="Batang" pitchFamily="18" charset="-127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132856"/>
            <a:ext cx="8496944" cy="3744416"/>
          </a:xfrm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endParaRPr lang="es-ES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buNone/>
            </a:pPr>
            <a:r>
              <a:rPr lang="es-ES" sz="2400" dirty="0" smtClean="0">
                <a:latin typeface="Batang" pitchFamily="18" charset="-127"/>
                <a:ea typeface="Batang" pitchFamily="18" charset="-127"/>
              </a:rPr>
              <a:t>Contar con datos </a:t>
            </a:r>
            <a:r>
              <a:rPr lang="es-ES" sz="2400" dirty="0">
                <a:latin typeface="Batang" pitchFamily="18" charset="-127"/>
                <a:ea typeface="Batang" pitchFamily="18" charset="-127"/>
              </a:rPr>
              <a:t>completos, </a:t>
            </a:r>
            <a:r>
              <a:rPr lang="es-ES" sz="2400" dirty="0" smtClean="0">
                <a:latin typeface="Batang" pitchFamily="18" charset="-127"/>
                <a:ea typeface="Batang" pitchFamily="18" charset="-127"/>
              </a:rPr>
              <a:t>estables (en el tiempo y el espacio) </a:t>
            </a:r>
            <a:r>
              <a:rPr lang="es-ES" sz="2400" dirty="0">
                <a:latin typeface="Batang" pitchFamily="18" charset="-127"/>
                <a:ea typeface="Batang" pitchFamily="18" charset="-127"/>
              </a:rPr>
              <a:t>y normalizados. </a:t>
            </a:r>
          </a:p>
          <a:p>
            <a:pPr marL="72000" indent="0">
              <a:lnSpc>
                <a:spcPct val="120000"/>
              </a:lnSpc>
              <a:buNone/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72000" indent="0">
              <a:lnSpc>
                <a:spcPct val="120000"/>
              </a:lnSpc>
              <a:buNone/>
            </a:pP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Búsquedas flexibles y avanzadas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combinando estrategias y relacionando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campos diferentes,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y con diferentes opciones de formatos de descarga de los datos </a:t>
            </a:r>
            <a:r>
              <a:rPr lang="es-MX" sz="2400" dirty="0" smtClean="0">
                <a:latin typeface="Batang" pitchFamily="18" charset="-127"/>
                <a:ea typeface="Batang" pitchFamily="18" charset="-127"/>
              </a:rPr>
              <a:t>para </a:t>
            </a:r>
            <a:r>
              <a:rPr lang="es-MX" sz="2400" dirty="0">
                <a:latin typeface="Batang" pitchFamily="18" charset="-127"/>
                <a:ea typeface="Batang" pitchFamily="18" charset="-127"/>
              </a:rPr>
              <a:t>su manejo posterior. </a:t>
            </a: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>
              <a:lnSpc>
                <a:spcPct val="120000"/>
              </a:lnSpc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>
              <a:lnSpc>
                <a:spcPct val="110000"/>
              </a:lnSpc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endParaRPr lang="es-MX" sz="2400" dirty="0" smtClean="0">
              <a:latin typeface="Batang" pitchFamily="18" charset="-127"/>
              <a:ea typeface="Batang" pitchFamily="18" charset="-127"/>
            </a:endParaRPr>
          </a:p>
          <a:p>
            <a:pPr>
              <a:lnSpc>
                <a:spcPct val="110000"/>
              </a:lnSpc>
            </a:pPr>
            <a:endParaRPr lang="es-MX" sz="2400" dirty="0">
              <a:latin typeface="Batang" pitchFamily="18" charset="-127"/>
              <a:ea typeface="Batang" pitchFamily="18" charset="-127"/>
            </a:endParaRPr>
          </a:p>
          <a:p>
            <a:pPr marL="0" indent="0">
              <a:buNone/>
            </a:pP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28425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1119</Words>
  <Application>Microsoft Office PowerPoint</Application>
  <PresentationFormat>Presentación en pantalla (4:3)</PresentationFormat>
  <Paragraphs>137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Equidad</vt:lpstr>
      <vt:lpstr>Dime con quién andas: Las Bases de Datos Bibliográficas como Herramientas de Medición</vt:lpstr>
      <vt:lpstr>Presentación de PowerPoint</vt:lpstr>
      <vt:lpstr> CONTENIDO </vt:lpstr>
      <vt:lpstr>  </vt:lpstr>
      <vt:lpstr>  </vt:lpstr>
      <vt:lpstr>¿PARA QUÉ  Y A QUIÉNES SIRVE LA BIBLIOMETRÍA EVALUATIVA?</vt:lpstr>
      <vt:lpstr>EL MARCO TEÓRICO METODOLÓGICO</vt:lpstr>
      <vt:lpstr>ESTUDIOS BIBLIOMÉTRICOS E INDICADORES BIBLIOMÉTRICOS: CONCEPTOS DIFERENTES</vt:lpstr>
      <vt:lpstr>LAS NECESIDADES DE LOS INVESTIGADORES DEL ÁREA BIBLIOMÉTRICA: A GRANDES RASGOS</vt:lpstr>
      <vt:lpstr>ACERCA DE LOS DATOS</vt:lpstr>
      <vt:lpstr>ACERCA DE LOS DATOS (cont.)</vt:lpstr>
      <vt:lpstr>ACERCA DE LAS FORMAS DE BÚSQUEDA</vt:lpstr>
      <vt:lpstr>ACERCA DE LOS RESULTADOS DE LA BÚSQUEDA</vt:lpstr>
      <vt:lpstr>ACERCA DE LOS FORMATOS DE DESCARGA</vt:lpstr>
      <vt:lpstr>A MANERA DE  CONCLUSIÓN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269</cp:revision>
  <cp:lastPrinted>2015-02-26T13:28:45Z</cp:lastPrinted>
  <dcterms:created xsi:type="dcterms:W3CDTF">2015-02-10T20:52:04Z</dcterms:created>
  <dcterms:modified xsi:type="dcterms:W3CDTF">2015-03-02T18:50:03Z</dcterms:modified>
</cp:coreProperties>
</file>