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3.xml" ContentType="application/vnd.openxmlformats-officedocument.presentationml.notesSlide+xml"/>
  <Override PartName="/ppt/notesSlides/_rels/notesSlide3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comments/comment1.xml" ContentType="application/vnd.openxmlformats-officedocument.presentationml.comments+xml"/>
  <Override PartName="/ppt/comments/comment3.xml" ContentType="application/vnd.openxmlformats-officedocument.presentationml.comment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png" ContentType="image/png"/>
  <Override PartName="/ppt/media/image2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8.jpeg" ContentType="image/jpeg"/>
  <Override PartName="/ppt/media/image7.png" ContentType="image/png"/>
  <Override PartName="/ppt/media/image9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commentAuthors.xml" ContentType="application/vnd.openxmlformats-officedocument.presentationml.commentAuthor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/>
  <p:notesSz cx="6858000" cy="9144000"/>
</p:presentation>
</file>

<file path=ppt/commentAuthors.xml><?xml version="1.0" encoding="utf-8"?>
<p:cmAuthorLst xmlns:p="http://schemas.openxmlformats.org/presentationml/2006/main">
  <p:cmAuthor id="0" name="Pisol Rueangsri - พิศลย์ เรืองศรี" initials="PR-พเ" lastIdx="3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commentAuthors" Target="commentAuthors.xml"/>
</Relationships>
</file>

<file path=ppt/comments/comment1.xml><?xml version="1.0" encoding="UTF-8" standalone="yes"?>
<p:cmLst xmlns:p="http://schemas.openxmlformats.org/presentationml/2006/main"><p:cm authorId="0" dt="2020-05-27T07:51:56.281000000" idx="1"><p:pos x="6118" y="0"/><p:text>ตอน search อยากให้มี list ให้เลือก เช่นจำได้แค่ ชื่อจริง ให้แสดงฐานข้อมูลว่ามีชื่อนี้ซ้ำกี่คน แล้วค่อยเลือก</p:text></p:cm><p:cm authorId="0" dt="2020-05-27T07:55:00.231000000" idx="2"><p:pos x="6118" y="0"/><p:text>อยากให้หน้านี้ เหมือนการผสมกันระหว่าง organizer vs customer data ที่ตัวแทนเปิดมา สามารถใช้งานในการโทรพูดคุยกับลูกค้าได้ 

1.วันสำคัญต่างๆ << ตัวแทนถามและบันทึกไว้
2.สิ่งที่ชอบ / hobby << ตัวแทนถามและบันทึกไว้
3.Remark…. << ตัวแทนอยาก note บางอย่างที่เกี่ยวกับตัวลูกค้าไว้
4.ปุ่มกด บันทึกวันที่ / เวลา ที่คุยกันล่าสุด

ส่วน รายการ กธ 
1.ตัด วันที่เริ่มคุ้มครอง ไปไว้หน้า 2 หลังกดเลื่อดู detail ราย กธ</p:text></p:cm></p:cmLst>
</file>

<file path=ppt/comments/comment3.xml><?xml version="1.0" encoding="utf-8"?>
<p:cmLst xmlns:p="http://schemas.openxmlformats.org/presentationml/2006/main">
  <p:cm authorId="0" dt="2020-05-27T07:52:52.936000000" idx="3">
    <p:pos x="6118" y="0"/>
    <p:text>ตารางข้อมูลความคุ้มครอง ถ้าทำเป็นแนวตั้ง แยกเป็น กธ หลัก กับ Rider ไปเลย ระบุที่หัวข้อ ส่วน row ใช้เป็นข้อมูลที่ต้องการแสดง เพื่อไม่ให้ column ยาวออกไปมาก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9E7F26B-C677-444E-98DB-630F55194CC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57200" indent="-298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100" spc="-1" strike="noStrike">
                <a:latin typeface="Arial"/>
              </a:rPr>
              <a:t>ชื่อ กธ</a:t>
            </a:r>
            <a:endParaRPr b="0" lang="en-US" sz="1100" spc="-1" strike="noStrike">
              <a:latin typeface="Arial"/>
            </a:endParaRPr>
          </a:p>
          <a:p>
            <a:pPr marL="457200" indent="-298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100" spc="-1" strike="noStrike">
                <a:latin typeface="Arial"/>
              </a:rPr>
              <a:t>วันเริ่มสัญญา</a:t>
            </a:r>
            <a:endParaRPr b="0" lang="en-US" sz="1100" spc="-1" strike="noStrike">
              <a:latin typeface="Arial"/>
            </a:endParaRPr>
          </a:p>
          <a:p>
            <a:pPr marL="457200" indent="-298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100" spc="-1" strike="noStrike">
                <a:latin typeface="Arial"/>
              </a:rPr>
              <a:t>จำนวนปีที่ต้องชำระ </a:t>
            </a:r>
            <a:r>
              <a:rPr b="0" lang="en-US" sz="1100" spc="-1" strike="noStrike">
                <a:latin typeface="Arial"/>
              </a:rPr>
              <a:t>vs </a:t>
            </a:r>
            <a:r>
              <a:rPr b="0" lang="en-US" sz="1100" spc="-1" strike="noStrike">
                <a:latin typeface="Arial"/>
              </a:rPr>
              <a:t>ปีที่คุ้มครอง เช่น </a:t>
            </a:r>
            <a:r>
              <a:rPr b="0" lang="en-US" sz="1100" spc="-1" strike="noStrike">
                <a:latin typeface="Arial"/>
              </a:rPr>
              <a:t>20/15 </a:t>
            </a:r>
            <a:r>
              <a:rPr b="0" lang="en-US" sz="1100" spc="-1" strike="noStrike">
                <a:latin typeface="Arial"/>
              </a:rPr>
              <a:t>ชำระ </a:t>
            </a:r>
            <a:r>
              <a:rPr b="0" lang="en-US" sz="1100" spc="-1" strike="noStrike">
                <a:latin typeface="Arial"/>
              </a:rPr>
              <a:t>15 </a:t>
            </a:r>
            <a:r>
              <a:rPr b="0" lang="en-US" sz="1100" spc="-1" strike="noStrike">
                <a:latin typeface="Arial"/>
              </a:rPr>
              <a:t>ปี คุ้มครอง </a:t>
            </a:r>
            <a:r>
              <a:rPr b="0" lang="en-US" sz="1100" spc="-1" strike="noStrike">
                <a:latin typeface="Arial"/>
              </a:rPr>
              <a:t>20 </a:t>
            </a:r>
            <a:r>
              <a:rPr b="0" lang="en-US" sz="1100" spc="-1" strike="noStrike">
                <a:latin typeface="Arial"/>
              </a:rPr>
              <a:t>ปี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row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เดียวกันก็ได้ </a:t>
            </a:r>
            <a:endParaRPr b="0" lang="en-US" sz="1100" spc="-1" strike="noStrike">
              <a:latin typeface="Arial"/>
            </a:endParaRPr>
          </a:p>
          <a:p>
            <a:pPr marL="457200" indent="-298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ช่องทางการชำระ</a:t>
            </a:r>
            <a:endParaRPr b="0" lang="en-US" sz="1100" spc="-1" strike="noStrike">
              <a:latin typeface="Arial"/>
            </a:endParaRPr>
          </a:p>
          <a:p>
            <a:pPr marL="457200" indent="-298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วันชำระถึง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484D1343-7023-427E-AC39-DFF7D609DB8B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183C5236-993B-4B7F-BDF4-27F66BF4B661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2.xml"/><Relationship Id="rId5" Type="http://schemas.openxmlformats.org/officeDocument/2006/relationships/comments" Target="../comments/commen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15.xml"/><Relationship Id="rId5" Type="http://schemas.openxmlformats.org/officeDocument/2006/relationships/comments" Target="../comments/comment3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54;p13" descr=""/>
          <p:cNvPicPr/>
          <p:nvPr/>
        </p:nvPicPr>
        <p:blipFill>
          <a:blip r:embed="rId1"/>
          <a:stretch/>
        </p:blipFill>
        <p:spPr>
          <a:xfrm>
            <a:off x="888120" y="179280"/>
            <a:ext cx="7743600" cy="2962080"/>
          </a:xfrm>
          <a:prstGeom prst="rect">
            <a:avLst/>
          </a:prstGeom>
          <a:ln>
            <a:noFill/>
          </a:ln>
        </p:spPr>
      </p:pic>
      <p:pic>
        <p:nvPicPr>
          <p:cNvPr id="85" name="Google Shape;55;p13" descr=""/>
          <p:cNvPicPr/>
          <p:nvPr/>
        </p:nvPicPr>
        <p:blipFill>
          <a:blip r:embed="rId2"/>
          <a:stretch/>
        </p:blipFill>
        <p:spPr>
          <a:xfrm>
            <a:off x="304920" y="3141360"/>
            <a:ext cx="8838720" cy="142380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0" y="4700520"/>
            <a:ext cx="3571920" cy="44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ดู </a:t>
            </a: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= Link </a:t>
            </a: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แสดงไปยังหน้าที่ </a:t>
            </a: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2-A </a:t>
            </a: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หรือ </a:t>
            </a: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2-B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559280" y="4700520"/>
            <a:ext cx="1584360" cy="44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Kanit"/>
                <a:ea typeface="Kanit"/>
              </a:rPr>
              <a:t>หน้าที่ </a:t>
            </a:r>
            <a:r>
              <a:rPr b="1" lang="en-US" sz="1900" spc="-1" strike="noStrike">
                <a:solidFill>
                  <a:srgbClr val="000000"/>
                </a:solidFill>
                <a:latin typeface="Kanit"/>
                <a:ea typeface="Kanit"/>
              </a:rPr>
              <a:t>1</a:t>
            </a:r>
            <a:endParaRPr b="0" lang="en-US" sz="1900" spc="-1" strike="noStrike">
              <a:latin typeface="Arial"/>
            </a:endParaRPr>
          </a:p>
        </p:txBody>
      </p:sp>
      <p:pic>
        <p:nvPicPr>
          <p:cNvPr id="88" name="Google Shape;58;p13" descr=""/>
          <p:cNvPicPr/>
          <p:nvPr/>
        </p:nvPicPr>
        <p:blipFill>
          <a:blip r:embed="rId3"/>
          <a:stretch/>
        </p:blipFill>
        <p:spPr>
          <a:xfrm>
            <a:off x="-819000" y="1325880"/>
            <a:ext cx="1599840" cy="147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63;p14" descr=""/>
          <p:cNvPicPr/>
          <p:nvPr/>
        </p:nvPicPr>
        <p:blipFill>
          <a:blip r:embed="rId1"/>
          <a:stretch/>
        </p:blipFill>
        <p:spPr>
          <a:xfrm>
            <a:off x="267480" y="3394800"/>
            <a:ext cx="8838720" cy="136764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0" y="4590720"/>
            <a:ext cx="3571920" cy="44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ดู </a:t>
            </a: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= Link </a:t>
            </a: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แสดงไปยังหน้าที่ </a:t>
            </a: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2-A </a:t>
            </a: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หรือ </a:t>
            </a: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2-B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View = Link </a:t>
            </a:r>
            <a:r>
              <a:rPr b="1" lang="en-US" sz="1400" spc="-1" strike="noStrike" u="sng">
                <a:solidFill>
                  <a:srgbClr val="0097a7"/>
                </a:solidFill>
                <a:uFillTx/>
                <a:latin typeface="Kanit"/>
                <a:ea typeface="Kanit"/>
              </a:rPr>
              <a:t>หน้าจอบันทึกข้อมูล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559280" y="4700520"/>
            <a:ext cx="1584360" cy="44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Kanit"/>
                <a:ea typeface="Kanit"/>
              </a:rPr>
              <a:t>หน้าที่ </a:t>
            </a:r>
            <a:r>
              <a:rPr b="1" lang="en-US" sz="1900" spc="-1" strike="noStrike">
                <a:solidFill>
                  <a:srgbClr val="000000"/>
                </a:solidFill>
                <a:latin typeface="Kanit"/>
                <a:ea typeface="Kanit"/>
              </a:rPr>
              <a:t>1</a:t>
            </a:r>
            <a:endParaRPr b="0" lang="en-US" sz="1900" spc="-1" strike="noStrike">
              <a:latin typeface="Arial"/>
            </a:endParaRPr>
          </a:p>
        </p:txBody>
      </p:sp>
      <p:pic>
        <p:nvPicPr>
          <p:cNvPr id="92" name="Google Shape;66;p14" descr=""/>
          <p:cNvPicPr/>
          <p:nvPr/>
        </p:nvPicPr>
        <p:blipFill>
          <a:blip r:embed="rId2"/>
          <a:stretch/>
        </p:blipFill>
        <p:spPr>
          <a:xfrm>
            <a:off x="741600" y="173160"/>
            <a:ext cx="7967160" cy="3089520"/>
          </a:xfrm>
          <a:prstGeom prst="rect">
            <a:avLst/>
          </a:prstGeom>
          <a:ln>
            <a:noFill/>
          </a:ln>
        </p:spPr>
      </p:pic>
      <p:sp>
        <p:nvSpPr>
          <p:cNvPr id="93" name="CustomShape 3"/>
          <p:cNvSpPr/>
          <p:nvPr/>
        </p:nvSpPr>
        <p:spPr>
          <a:xfrm>
            <a:off x="741600" y="510480"/>
            <a:ext cx="1527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4"/>
          <p:cNvSpPr/>
          <p:nvPr/>
        </p:nvSpPr>
        <p:spPr>
          <a:xfrm>
            <a:off x="4224600" y="510480"/>
            <a:ext cx="3416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5"/>
          <p:cNvSpPr/>
          <p:nvPr/>
        </p:nvSpPr>
        <p:spPr>
          <a:xfrm>
            <a:off x="4257360" y="1348200"/>
            <a:ext cx="4579200" cy="120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Favorite Customer Name = </a:t>
            </a: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ชื่อลูกค้าที่ชื่นชอบ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Favorite Customer Name = </a:t>
            </a: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กลุ่มลูกค้าที่ชื่อชอบ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บันทึกรายการละเอียดต่าง ๆ </a:t>
            </a: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= </a:t>
            </a: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บันทึกรายการชื่นชอบ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View = </a:t>
            </a: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บันทึก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8406720" y="3840840"/>
            <a:ext cx="429480" cy="88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7"/>
          <p:cNvSpPr/>
          <p:nvPr/>
        </p:nvSpPr>
        <p:spPr>
          <a:xfrm>
            <a:off x="2551680" y="2712600"/>
            <a:ext cx="21679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Kanit"/>
                <a:ea typeface="Kanit"/>
              </a:rPr>
              <a:t>Yes = </a:t>
            </a:r>
            <a:r>
              <a:rPr b="1" lang="en-US" sz="1200" spc="-1" strike="noStrike">
                <a:solidFill>
                  <a:srgbClr val="000000"/>
                </a:solidFill>
                <a:latin typeface="Kanit"/>
                <a:ea typeface="Kanit"/>
              </a:rPr>
              <a:t>ดื่ม </a:t>
            </a:r>
            <a:r>
              <a:rPr b="1" lang="en-US" sz="1200" spc="-1" strike="noStrike">
                <a:solidFill>
                  <a:srgbClr val="000000"/>
                </a:solidFill>
                <a:latin typeface="Kanit"/>
                <a:ea typeface="Kanit"/>
              </a:rPr>
              <a:t>/No =  </a:t>
            </a:r>
            <a:r>
              <a:rPr b="1" lang="en-US" sz="1200" spc="-1" strike="noStrike">
                <a:solidFill>
                  <a:srgbClr val="000000"/>
                </a:solidFill>
                <a:latin typeface="Kanit"/>
                <a:ea typeface="Kanit"/>
              </a:rPr>
              <a:t>ไม่ดื่ม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CustomShape 8"/>
          <p:cNvSpPr/>
          <p:nvPr/>
        </p:nvSpPr>
        <p:spPr>
          <a:xfrm>
            <a:off x="6668640" y="2637000"/>
            <a:ext cx="21679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Kanit"/>
                <a:ea typeface="Kanit"/>
              </a:rPr>
              <a:t>Yes = </a:t>
            </a:r>
            <a:r>
              <a:rPr b="1" lang="en-US" sz="1200" spc="-1" strike="noStrike">
                <a:solidFill>
                  <a:srgbClr val="000000"/>
                </a:solidFill>
                <a:latin typeface="Kanit"/>
                <a:ea typeface="Kanit"/>
              </a:rPr>
              <a:t>สูบ </a:t>
            </a:r>
            <a:r>
              <a:rPr b="1" lang="en-US" sz="1200" spc="-1" strike="noStrike">
                <a:solidFill>
                  <a:srgbClr val="000000"/>
                </a:solidFill>
                <a:latin typeface="Kanit"/>
                <a:ea typeface="Kanit"/>
              </a:rPr>
              <a:t>/No =  </a:t>
            </a:r>
            <a:r>
              <a:rPr b="1" lang="en-US" sz="1200" spc="-1" strike="noStrike">
                <a:solidFill>
                  <a:srgbClr val="000000"/>
                </a:solidFill>
                <a:latin typeface="Kanit"/>
                <a:ea typeface="Kanit"/>
              </a:rPr>
              <a:t>ไม่สูบ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9" name="Google Shape;73;p14" descr=""/>
          <p:cNvPicPr/>
          <p:nvPr/>
        </p:nvPicPr>
        <p:blipFill>
          <a:blip r:embed="rId3"/>
          <a:stretch/>
        </p:blipFill>
        <p:spPr>
          <a:xfrm>
            <a:off x="741600" y="77040"/>
            <a:ext cx="8094600" cy="86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559280" y="4700520"/>
            <a:ext cx="1584360" cy="44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Kanit"/>
                <a:ea typeface="Kanit"/>
              </a:rPr>
              <a:t>หน้าที่ </a:t>
            </a:r>
            <a:r>
              <a:rPr b="1" lang="en-US" sz="1900" spc="-1" strike="noStrike">
                <a:solidFill>
                  <a:srgbClr val="000000"/>
                </a:solidFill>
                <a:latin typeface="Kanit"/>
                <a:ea typeface="Kanit"/>
              </a:rPr>
              <a:t>2 - A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0" y="4700520"/>
            <a:ext cx="3571920" cy="44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ดู </a:t>
            </a: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= Link </a:t>
            </a: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แสดงไปยังหน้าที่ </a:t>
            </a: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2" name="Google Shape;80;p15" descr=""/>
          <p:cNvPicPr/>
          <p:nvPr/>
        </p:nvPicPr>
        <p:blipFill>
          <a:blip r:embed="rId1"/>
          <a:stretch/>
        </p:blipFill>
        <p:spPr>
          <a:xfrm>
            <a:off x="423720" y="322200"/>
            <a:ext cx="8295840" cy="4238280"/>
          </a:xfrm>
          <a:prstGeom prst="rect">
            <a:avLst/>
          </a:prstGeom>
          <a:ln>
            <a:noFill/>
          </a:ln>
        </p:spPr>
      </p:pic>
      <p:sp>
        <p:nvSpPr>
          <p:cNvPr id="103" name="CustomShape 3"/>
          <p:cNvSpPr/>
          <p:nvPr/>
        </p:nvSpPr>
        <p:spPr>
          <a:xfrm>
            <a:off x="423720" y="694800"/>
            <a:ext cx="173016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Arial"/>
              </a:rPr>
              <a:t>ชื่อ กธ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4" name="Google Shape;82;p15" descr=""/>
          <p:cNvPicPr/>
          <p:nvPr/>
        </p:nvPicPr>
        <p:blipFill>
          <a:blip r:embed="rId2"/>
          <a:stretch/>
        </p:blipFill>
        <p:spPr>
          <a:xfrm>
            <a:off x="-3204720" y="0"/>
            <a:ext cx="2770920" cy="2922840"/>
          </a:xfrm>
          <a:prstGeom prst="rect">
            <a:avLst/>
          </a:prstGeom>
          <a:ln>
            <a:noFill/>
          </a:ln>
        </p:spPr>
      </p:pic>
      <p:graphicFrame>
        <p:nvGraphicFramePr>
          <p:cNvPr id="105" name="Table 4"/>
          <p:cNvGraphicFramePr/>
          <p:nvPr/>
        </p:nvGraphicFramePr>
        <p:xfrm>
          <a:off x="10917000" y="-1375560"/>
          <a:ext cx="7238520" cy="1523520"/>
        </p:xfrm>
        <a:graphic>
          <a:graphicData uri="http://schemas.openxmlformats.org/drawingml/2006/table">
            <a:tbl>
              <a:tblPr/>
              <a:tblGrid>
                <a:gridCol w="3619440"/>
                <a:gridCol w="3619440"/>
              </a:tblGrid>
              <a:tr h="382320">
                <a:tc gridSpan="2"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ตัวอย่าง 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&gt;&gt; 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แบบประกัน สบายชัวร์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00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ทุนประกัน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1,000,000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เบี้ยประกันหลัก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20,000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เบี้ยประกัน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HC 2000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2,000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Table 5"/>
          <p:cNvGraphicFramePr/>
          <p:nvPr/>
        </p:nvGraphicFramePr>
        <p:xfrm>
          <a:off x="6874920" y="2168280"/>
          <a:ext cx="7238520" cy="1142640"/>
        </p:xfrm>
        <a:graphic>
          <a:graphicData uri="http://schemas.openxmlformats.org/drawingml/2006/table">
            <a:tbl>
              <a:tblPr/>
              <a:tblGrid>
                <a:gridCol w="3619440"/>
                <a:gridCol w="3619440"/>
              </a:tblGrid>
              <a:tr h="382320">
                <a:tc gridSpan="2"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ตัวอย่าง 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&gt;&gt; 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สัญญาเพิ่มเติม 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HC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00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ค่ารักษาหยาบาล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20,000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ค่าชดเชยรายวัน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1,000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107" name="Google Shape;85;p15" descr=""/>
          <p:cNvPicPr/>
          <p:nvPr/>
        </p:nvPicPr>
        <p:blipFill>
          <a:blip r:embed="rId3"/>
          <a:stretch/>
        </p:blipFill>
        <p:spPr>
          <a:xfrm>
            <a:off x="423720" y="2322720"/>
            <a:ext cx="4857480" cy="273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559280" y="4700520"/>
            <a:ext cx="1584360" cy="44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Kanit"/>
                <a:ea typeface="Kanit"/>
              </a:rPr>
              <a:t>หน้าที่ </a:t>
            </a:r>
            <a:r>
              <a:rPr b="1" lang="en-US" sz="1900" spc="-1" strike="noStrike">
                <a:solidFill>
                  <a:srgbClr val="000000"/>
                </a:solidFill>
                <a:latin typeface="Kanit"/>
                <a:ea typeface="Kanit"/>
              </a:rPr>
              <a:t>2 - B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0" y="4700520"/>
            <a:ext cx="3571920" cy="44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ดู </a:t>
            </a: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= Link </a:t>
            </a: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แสดงไปยังหน้าที่ </a:t>
            </a: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10" name="Google Shape;92;p16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8736120" cy="439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559280" y="4700520"/>
            <a:ext cx="1584360" cy="44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Kanit"/>
                <a:ea typeface="Kanit"/>
              </a:rPr>
              <a:t>หน้าที่ </a:t>
            </a:r>
            <a:r>
              <a:rPr b="1" lang="en-US" sz="1900" spc="-1" strike="noStrike">
                <a:solidFill>
                  <a:srgbClr val="000000"/>
                </a:solidFill>
                <a:latin typeface="Kanit"/>
                <a:ea typeface="Kanit"/>
              </a:rPr>
              <a:t>3</a:t>
            </a:r>
            <a:endParaRPr b="0" lang="en-US" sz="1900" spc="-1" strike="noStrike">
              <a:latin typeface="Arial"/>
            </a:endParaRPr>
          </a:p>
        </p:txBody>
      </p:sp>
      <p:pic>
        <p:nvPicPr>
          <p:cNvPr id="112" name="Google Shape;98;p17" descr=""/>
          <p:cNvPicPr/>
          <p:nvPr/>
        </p:nvPicPr>
        <p:blipFill>
          <a:blip r:embed="rId1"/>
          <a:stretch/>
        </p:blipFill>
        <p:spPr>
          <a:xfrm>
            <a:off x="461880" y="1191240"/>
            <a:ext cx="8016840" cy="271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144120" y="4698720"/>
            <a:ext cx="2999520" cy="4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หน้าจอบันทึกข้อมูล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14" name="Google Shape;104;p18" descr=""/>
          <p:cNvPicPr/>
          <p:nvPr/>
        </p:nvPicPr>
        <p:blipFill>
          <a:blip r:embed="rId1"/>
          <a:stretch/>
        </p:blipFill>
        <p:spPr>
          <a:xfrm>
            <a:off x="390600" y="741600"/>
            <a:ext cx="8362440" cy="3190680"/>
          </a:xfrm>
          <a:prstGeom prst="rect">
            <a:avLst/>
          </a:prstGeom>
          <a:ln>
            <a:noFill/>
          </a:ln>
        </p:spPr>
      </p:pic>
      <p:sp>
        <p:nvSpPr>
          <p:cNvPr id="115" name="CustomShape 2"/>
          <p:cNvSpPr/>
          <p:nvPr/>
        </p:nvSpPr>
        <p:spPr>
          <a:xfrm>
            <a:off x="-2618640" y="70200"/>
            <a:ext cx="3733200" cy="6710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00"/>
                </a:solidFill>
                <a:latin typeface="Arial"/>
                <a:ea typeface="Arial"/>
              </a:rPr>
              <a:t>จะแสดง </a:t>
            </a:r>
            <a:r>
              <a:rPr b="0" lang="en-US" sz="1400" spc="-1" strike="noStrike">
                <a:solidFill>
                  <a:srgbClr val="ffff00"/>
                </a:solidFill>
                <a:latin typeface="Arial"/>
                <a:ea typeface="Arial"/>
              </a:rPr>
              <a:t>Field </a:t>
            </a:r>
            <a:r>
              <a:rPr b="0" lang="en-US" sz="1400" spc="-1" strike="noStrike">
                <a:solidFill>
                  <a:srgbClr val="ffff00"/>
                </a:solidFill>
                <a:latin typeface="Arial"/>
                <a:ea typeface="Arial"/>
              </a:rPr>
              <a:t>นี้ต่อเมื่อ </a:t>
            </a:r>
            <a:r>
              <a:rPr b="0" lang="en-US" sz="1400" spc="-1" strike="noStrike">
                <a:solidFill>
                  <a:srgbClr val="ffff00"/>
                </a:solidFill>
                <a:latin typeface="Arial"/>
                <a:ea typeface="Arial"/>
              </a:rPr>
              <a:t>VIP Flag = Yes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00"/>
                </a:solidFill>
                <a:latin typeface="Arial"/>
                <a:ea typeface="Arial"/>
              </a:rPr>
              <a:t>ให้ระบบมี </a:t>
            </a:r>
            <a:r>
              <a:rPr b="0" lang="en-US" sz="1400" spc="-1" strike="noStrike">
                <a:solidFill>
                  <a:srgbClr val="ffff00"/>
                </a:solidFill>
                <a:latin typeface="Arial"/>
                <a:ea typeface="Arial"/>
              </a:rPr>
              <a:t>Wording suggestion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-1074240" y="741600"/>
            <a:ext cx="1530720" cy="49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1;p19" descr=""/>
          <p:cNvPicPr/>
          <p:nvPr/>
        </p:nvPicPr>
        <p:blipFill>
          <a:blip r:embed="rId1"/>
          <a:stretch/>
        </p:blipFill>
        <p:spPr>
          <a:xfrm>
            <a:off x="267480" y="3394800"/>
            <a:ext cx="8838720" cy="136764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0" y="4590720"/>
            <a:ext cx="3571920" cy="44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ดู </a:t>
            </a: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= Link </a:t>
            </a: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แสดงไปยังหน้าที่ </a:t>
            </a: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2-A </a:t>
            </a: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หรือ </a:t>
            </a: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2-B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View = Link </a:t>
            </a:r>
            <a:r>
              <a:rPr b="1" lang="en-US" sz="1400" spc="-1" strike="noStrike" u="sng">
                <a:solidFill>
                  <a:srgbClr val="0097a7"/>
                </a:solidFill>
                <a:uFillTx/>
                <a:latin typeface="Kanit"/>
                <a:ea typeface="Kanit"/>
              </a:rPr>
              <a:t>หน้าจอบันทึกข้อมูล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559280" y="4700520"/>
            <a:ext cx="1584360" cy="44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Kanit"/>
                <a:ea typeface="Kanit"/>
              </a:rPr>
              <a:t>หน้าที่ </a:t>
            </a:r>
            <a:r>
              <a:rPr b="1" lang="en-US" sz="1900" spc="-1" strike="noStrike">
                <a:solidFill>
                  <a:srgbClr val="000000"/>
                </a:solidFill>
                <a:latin typeface="Kanit"/>
                <a:ea typeface="Kanit"/>
              </a:rPr>
              <a:t>1</a:t>
            </a:r>
            <a:endParaRPr b="0" lang="en-US" sz="1900" spc="-1" strike="noStrike">
              <a:latin typeface="Arial"/>
            </a:endParaRPr>
          </a:p>
        </p:txBody>
      </p:sp>
      <p:pic>
        <p:nvPicPr>
          <p:cNvPr id="120" name="Google Shape;114;p19" descr=""/>
          <p:cNvPicPr/>
          <p:nvPr/>
        </p:nvPicPr>
        <p:blipFill>
          <a:blip r:embed="rId2"/>
          <a:stretch/>
        </p:blipFill>
        <p:spPr>
          <a:xfrm>
            <a:off x="741600" y="173160"/>
            <a:ext cx="7967160" cy="308952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741600" y="510480"/>
            <a:ext cx="1527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4"/>
          <p:cNvSpPr/>
          <p:nvPr/>
        </p:nvSpPr>
        <p:spPr>
          <a:xfrm>
            <a:off x="4224600" y="510480"/>
            <a:ext cx="3416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5"/>
          <p:cNvSpPr/>
          <p:nvPr/>
        </p:nvSpPr>
        <p:spPr>
          <a:xfrm>
            <a:off x="4257360" y="1348200"/>
            <a:ext cx="4579200" cy="120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Favorite Customer Name = </a:t>
            </a: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ชื่อลูกค้าที่ชื่นชอบ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Favorite Customer Name = </a:t>
            </a: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กลุ่มลูกค้าที่ชื่อชอบ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บันทึกรายการละเอียดต่าง ๆ </a:t>
            </a: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= </a:t>
            </a: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บันทึกรายการชื่นชอบ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View = </a:t>
            </a: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บันทึก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4" name="CustomShape 6"/>
          <p:cNvSpPr/>
          <p:nvPr/>
        </p:nvSpPr>
        <p:spPr>
          <a:xfrm>
            <a:off x="8406720" y="3840840"/>
            <a:ext cx="429480" cy="88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7"/>
          <p:cNvSpPr/>
          <p:nvPr/>
        </p:nvSpPr>
        <p:spPr>
          <a:xfrm>
            <a:off x="2551680" y="2712600"/>
            <a:ext cx="21679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Kanit"/>
                <a:ea typeface="Kanit"/>
              </a:rPr>
              <a:t>Yes = </a:t>
            </a:r>
            <a:r>
              <a:rPr b="1" lang="en-US" sz="1200" spc="-1" strike="noStrike">
                <a:solidFill>
                  <a:srgbClr val="000000"/>
                </a:solidFill>
                <a:latin typeface="Kanit"/>
                <a:ea typeface="Kanit"/>
              </a:rPr>
              <a:t>ดื่ม </a:t>
            </a:r>
            <a:r>
              <a:rPr b="1" lang="en-US" sz="1200" spc="-1" strike="noStrike">
                <a:solidFill>
                  <a:srgbClr val="000000"/>
                </a:solidFill>
                <a:latin typeface="Kanit"/>
                <a:ea typeface="Kanit"/>
              </a:rPr>
              <a:t>/No =  </a:t>
            </a:r>
            <a:r>
              <a:rPr b="1" lang="en-US" sz="1200" spc="-1" strike="noStrike">
                <a:solidFill>
                  <a:srgbClr val="000000"/>
                </a:solidFill>
                <a:latin typeface="Kanit"/>
                <a:ea typeface="Kanit"/>
              </a:rPr>
              <a:t>ไม่ดื่ม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6" name="CustomShape 8"/>
          <p:cNvSpPr/>
          <p:nvPr/>
        </p:nvSpPr>
        <p:spPr>
          <a:xfrm>
            <a:off x="6668640" y="2637000"/>
            <a:ext cx="21679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Kanit"/>
                <a:ea typeface="Kanit"/>
              </a:rPr>
              <a:t>Yes = </a:t>
            </a:r>
            <a:r>
              <a:rPr b="1" lang="en-US" sz="1200" spc="-1" strike="noStrike">
                <a:solidFill>
                  <a:srgbClr val="000000"/>
                </a:solidFill>
                <a:latin typeface="Kanit"/>
                <a:ea typeface="Kanit"/>
              </a:rPr>
              <a:t>สูบ </a:t>
            </a:r>
            <a:r>
              <a:rPr b="1" lang="en-US" sz="1200" spc="-1" strike="noStrike">
                <a:solidFill>
                  <a:srgbClr val="000000"/>
                </a:solidFill>
                <a:latin typeface="Kanit"/>
                <a:ea typeface="Kanit"/>
              </a:rPr>
              <a:t>/No =  </a:t>
            </a:r>
            <a:r>
              <a:rPr b="1" lang="en-US" sz="1200" spc="-1" strike="noStrike">
                <a:solidFill>
                  <a:srgbClr val="000000"/>
                </a:solidFill>
                <a:latin typeface="Kanit"/>
                <a:ea typeface="Kanit"/>
              </a:rPr>
              <a:t>ไม่สูบ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27" name="Google Shape;121;p19" descr=""/>
          <p:cNvPicPr/>
          <p:nvPr/>
        </p:nvPicPr>
        <p:blipFill>
          <a:blip r:embed="rId3"/>
          <a:stretch/>
        </p:blipFill>
        <p:spPr>
          <a:xfrm>
            <a:off x="741600" y="77040"/>
            <a:ext cx="8094600" cy="86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6144120" y="4698720"/>
            <a:ext cx="2999520" cy="4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Kanit"/>
                <a:ea typeface="Kanit"/>
              </a:rPr>
              <a:t>หน้าจอบันทึกข้อมูล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29" name="Google Shape;127;p20" descr=""/>
          <p:cNvPicPr/>
          <p:nvPr/>
        </p:nvPicPr>
        <p:blipFill>
          <a:blip r:embed="rId1"/>
          <a:stretch/>
        </p:blipFill>
        <p:spPr>
          <a:xfrm>
            <a:off x="390600" y="741600"/>
            <a:ext cx="8362440" cy="319068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-2618640" y="70200"/>
            <a:ext cx="3733200" cy="6710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00"/>
                </a:solidFill>
                <a:latin typeface="Arial"/>
                <a:ea typeface="Arial"/>
              </a:rPr>
              <a:t>จะแสดง </a:t>
            </a:r>
            <a:r>
              <a:rPr b="0" lang="en-US" sz="1400" spc="-1" strike="noStrike">
                <a:solidFill>
                  <a:srgbClr val="ffff00"/>
                </a:solidFill>
                <a:latin typeface="Arial"/>
                <a:ea typeface="Arial"/>
              </a:rPr>
              <a:t>Field </a:t>
            </a:r>
            <a:r>
              <a:rPr b="0" lang="en-US" sz="1400" spc="-1" strike="noStrike">
                <a:solidFill>
                  <a:srgbClr val="ffff00"/>
                </a:solidFill>
                <a:latin typeface="Arial"/>
                <a:ea typeface="Arial"/>
              </a:rPr>
              <a:t>นี้ต่อเมื่อ </a:t>
            </a:r>
            <a:r>
              <a:rPr b="0" lang="en-US" sz="1400" spc="-1" strike="noStrike">
                <a:solidFill>
                  <a:srgbClr val="ffff00"/>
                </a:solidFill>
                <a:latin typeface="Arial"/>
                <a:ea typeface="Arial"/>
              </a:rPr>
              <a:t>VIP Flag = Yes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00"/>
                </a:solidFill>
                <a:latin typeface="Arial"/>
                <a:ea typeface="Arial"/>
              </a:rPr>
              <a:t>ให้ระบบมี </a:t>
            </a:r>
            <a:r>
              <a:rPr b="0" lang="en-US" sz="1400" spc="-1" strike="noStrike">
                <a:solidFill>
                  <a:srgbClr val="ffff00"/>
                </a:solidFill>
                <a:latin typeface="Arial"/>
                <a:ea typeface="Arial"/>
              </a:rPr>
              <a:t>Wording suggestion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-1074240" y="741600"/>
            <a:ext cx="1530720" cy="49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LibreOffice/6.3.4.2$Windows_X86_64 LibreOffice_project/60da17e045e08f1793c57c00ba83cdfce946d0aa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