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0"/>
  </p:notesMasterIdLst>
  <p:sldIdLst>
    <p:sldId id="256" r:id="rId2"/>
    <p:sldId id="270" r:id="rId3"/>
    <p:sldId id="318" r:id="rId4"/>
    <p:sldId id="271" r:id="rId5"/>
    <p:sldId id="279" r:id="rId6"/>
    <p:sldId id="319" r:id="rId7"/>
    <p:sldId id="272" r:id="rId8"/>
    <p:sldId id="27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Tahoma" panose="020B060403050404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ipsuda udomsuk - ทิพย์สุดา อุดมสุข" initials="" lastIdx="5" clrIdx="0"/>
  <p:cmAuthor id="1" name="Pisol Rueangsri - พิศลย์ เรืองศรี" initials="" lastIdx="2" clrIdx="1"/>
  <p:cmAuthor id="2" name="Somchai Jamjuntra สมชาย แจ่มจันทรา" initials="" lastIdx="1" clrIdx="2"/>
  <p:cmAuthor id="3" name="narit nakphong - นริศ นาคพงษ์" initials="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6CC8CB-16F7-455A-AAAE-0AAA910D6AE4}">
  <a:tblStyle styleId="{006CC8CB-16F7-455A-AAAE-0AAA910D6AE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A083868-95F7-4F09-9BC6-6B02B036C586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8BE37E-FA84-4851-8D2A-DFE9D00E9DA3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66CB5B-9EBB-44B2-A22F-723F8C9FF1BE}" styleName="Table_3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4F81BD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4F81BD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F81BD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F81BD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0-24T02:56:32.995" idx="4">
    <p:pos x="6000" y="0"/>
    <p:text>Content ของข้อมูลลูกค้า ควรประสานกับทาง Call center ว่า content แบบใดที่ลูกค้าสอบถาม จะได้พัฒนาให้สอดคล้อง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0-20T15:32:55.816" idx="1">
    <p:pos x="6000" y="100"/>
    <p:text>หรือทั้ง D และ E ควรจะหยิบมาเป็น priority แรกๆ มั้ยครับ</p:text>
  </p:cm>
  <p:cm authorId="1" dt="2019-10-20T15:43:26.864" idx="2">
    <p:pos x="6000" y="100"/>
    <p:text>ขยับ C ลงก็ได้ครับ เพราะ process นี้มีคนทำ manual อยู่ ถ้าอนุมัติทำ ทำทีหลังได้</p:text>
  </p:cm>
  <p:cm authorId="1" dt="2019-10-21T04:30:25.628" idx="1">
    <p:pos x="6000" y="100"/>
    <p:text>Group D ผมว่าตัวนี้ตอบโจทย์ แนวทางการขาย Rider ที่ฝ่ายขายจะไปมั้ยครับ?</p:text>
  </p:cm>
  <p:cm authorId="3" dt="2019-10-21T04:30:25.628" idx="1">
    <p:pos x="6000" y="100"/>
    <p:text>FYI ผมเอา C (ข้อมูลผลงานสะสมของตัวแทน/ทีมงาน) ไปอยู่ล่างสุดเป็นE และจัดลำดับmilestone+update project timeplan ให้แล้วนะครับ</p:text>
  </p:cm>
  <p:cm authorId="0" dt="2019-10-24T03:01:24.771" idx="5">
    <p:pos x="6000" y="0"/>
    <p:text>ในส่วนข้อมูล service customer ควรให้สอดคล้องกับ i-Service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EF2FDD-7481-43A6-A0AF-D9D51D31E3D6}" type="slidenum">
              <a:rPr lang="en-US" altLang="th-TH" smtClean="0"/>
              <a:pPr/>
              <a:t>5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837153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EF2FDD-7481-43A6-A0AF-D9D51D31E3D6}" type="slidenum">
              <a:rPr lang="en-US" altLang="th-TH" smtClean="0"/>
              <a:pPr/>
              <a:t>6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065842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3ea4e5f26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63ea4e5f26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5141bf4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65141bf4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/>
        </p:nvSpPr>
        <p:spPr>
          <a:xfrm>
            <a:off x="0" y="4824212"/>
            <a:ext cx="91140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82900" rIns="82900" bIns="82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เอกสารใช้ภายในบริษัทฯ เท่านั้น            การประชุมคณะกรรมการเทคโนโลยีสารสนเทศ  </a:t>
            </a:r>
            <a:r>
              <a:rPr lang="en-US" sz="1000"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lang="en-US" sz="100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  <a:r>
              <a:rPr lang="en-US" sz="1000">
                <a:latin typeface="Tahoma"/>
                <a:ea typeface="Tahoma"/>
                <a:cs typeface="Tahoma"/>
                <a:sym typeface="Tahoma"/>
              </a:rPr>
              <a:t>2562</a:t>
            </a:r>
            <a:r>
              <a:rPr lang="en-US" sz="100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วันที่  </a:t>
            </a:r>
            <a:r>
              <a:rPr lang="en-US" sz="1000">
                <a:latin typeface="Tahoma"/>
                <a:ea typeface="Tahoma"/>
                <a:cs typeface="Tahoma"/>
                <a:sym typeface="Tahoma"/>
              </a:rPr>
              <a:t>25</a:t>
            </a:r>
            <a:r>
              <a:rPr lang="en-US" sz="100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000">
                <a:latin typeface="Tahoma"/>
                <a:ea typeface="Tahoma"/>
                <a:cs typeface="Tahoma"/>
                <a:sym typeface="Tahoma"/>
              </a:rPr>
              <a:t>ตุลาคม</a:t>
            </a:r>
            <a:r>
              <a:rPr lang="en-US" sz="100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000">
                <a:latin typeface="Tahoma"/>
                <a:ea typeface="Tahoma"/>
                <a:cs typeface="Tahoma"/>
                <a:sym typeface="Tahoma"/>
              </a:rPr>
              <a:t>2562</a:t>
            </a:r>
            <a:r>
              <a:rPr lang="en-US" sz="100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                               </a:t>
            </a:r>
            <a:endParaRPr sz="100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7951925" y="4843475"/>
            <a:ext cx="811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"/>
          <p:cNvSpPr txBox="1"/>
          <p:nvPr/>
        </p:nvSpPr>
        <p:spPr>
          <a:xfrm>
            <a:off x="0" y="4824200"/>
            <a:ext cx="85095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82900" rIns="82900" bIns="82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เอกสารใช้ภายในบริษัทฯ เท่านั้น              การประชุมคณะกรรมการเทคโนโลยีสารสนเทศ  10/2562 วันที่ 25 ตุลาคม 2562</a:t>
            </a:r>
            <a:r>
              <a:rPr lang="en-US" sz="100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    หน้า</a:t>
            </a:r>
            <a:endParaRPr sz="100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 Pag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7951925" y="4843475"/>
            <a:ext cx="811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0" y="4824200"/>
            <a:ext cx="85095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82900" rIns="82900" bIns="82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เอกสารใช้ภายในบริษัทฯ เท่านั้น            การประชุมคณะกรรมการเทคโนโลยีสารสนเทศ  NN/YYYY วันที่  DD MM  YYYY                                                หน้า</a:t>
            </a:r>
            <a:endParaRPr sz="100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" name="Google Shape;19;p4"/>
          <p:cNvSpPr txBox="1"/>
          <p:nvPr/>
        </p:nvSpPr>
        <p:spPr>
          <a:xfrm>
            <a:off x="237907" y="221723"/>
            <a:ext cx="81366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75" tIns="45575" rIns="91175" bIns="45575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 of today’s session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573780" y="881747"/>
            <a:ext cx="8136600" cy="3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82900" rIns="82900" bIns="82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&lt;ให้ระบุวัตถุประสงค์และเรื่องที่จะให้คณะกรรมการพิจารณา เช่น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เพื่อขออนุมัติจัดทำโครงการ &lt; ระบุชื่อโครงการ&gt;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เพื่อขออนุมัติงบประมาณ/เพื่อขอปรับงบประมาณ เพิ่ม ลด โอน &lt; ระบุชื่อโครงการ&gt; โดยเป็นงบประมาณของฝ่าย &lt;ระบุชื่อฝ่าย&gt;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เพื่อขอมติจากคณะกรรมการในเรื่องหลักการ/การปรับแผน/การปรับระดับความสำคัญ &lt; ระบุชื่อโครงการ&gt;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เพื่อ Update ความคืบหน้าของโครงการ &lt; ระบุชื่อโครงการ&gt;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แจ้งเพื่อทราบเรื่อง &lt;ระบุเรื่องและใจความโดยสรุป&gt;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463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bg>
      <p:bgPr>
        <a:solidFill>
          <a:schemeClr val="lt2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6"/>
          <p:cNvGrpSpPr/>
          <p:nvPr/>
        </p:nvGrpSpPr>
        <p:grpSpPr>
          <a:xfrm>
            <a:off x="830394" y="1191225"/>
            <a:ext cx="745764" cy="45826"/>
            <a:chOff x="4580561" y="2589004"/>
            <a:chExt cx="1064464" cy="25200"/>
          </a:xfrm>
        </p:grpSpPr>
        <p:sp>
          <p:nvSpPr>
            <p:cNvPr id="28" name="Google Shape;28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685440" y="1597488"/>
            <a:ext cx="7773120" cy="11027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  <a:defRPr sz="367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5503" marR="0" lvl="1" indent="-194424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  <a:defRPr sz="367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77697" marR="0" lvl="2" indent="-155539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  <a:defRPr sz="367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88776" marR="0" lvl="3" indent="-155539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  <a:defRPr sz="367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99855" marR="0" lvl="4" indent="-155539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  <a:defRPr sz="367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0934" marR="0" lvl="5" indent="-155539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  <a:defRPr sz="367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22013" marR="0" lvl="6" indent="-155539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  <a:defRPr sz="367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333092" marR="0" lvl="7" indent="-155539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  <a:defRPr sz="367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44170" marR="0" lvl="8" indent="-155539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  <a:defRPr sz="367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372320" y="2914146"/>
            <a:ext cx="6400800" cy="13144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1208"/>
              </a:spcAft>
              <a:buClr>
                <a:srgbClr val="000000"/>
              </a:buClr>
              <a:buFont typeface="Times New Roman"/>
              <a:buNone/>
              <a:defRPr sz="27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11079" marR="0" lvl="1" indent="0" algn="ctr" rtl="0">
              <a:lnSpc>
                <a:spcPct val="116000"/>
              </a:lnSpc>
              <a:spcBef>
                <a:spcPts val="0"/>
              </a:spcBef>
              <a:spcAft>
                <a:spcPts val="774"/>
              </a:spcAft>
              <a:buClr>
                <a:srgbClr val="000000"/>
              </a:buClr>
              <a:buFont typeface="Times New Roman"/>
              <a:buNone/>
              <a:defRPr sz="24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22158" marR="0" lvl="2" indent="0" algn="ctr" rtl="0">
              <a:lnSpc>
                <a:spcPct val="116000"/>
              </a:lnSpc>
              <a:spcBef>
                <a:spcPts val="0"/>
              </a:spcBef>
              <a:spcAft>
                <a:spcPts val="578"/>
              </a:spcAft>
              <a:buClr>
                <a:srgbClr val="000000"/>
              </a:buClr>
              <a:buFont typeface="Times New Roman"/>
              <a:buNone/>
              <a:defRPr sz="217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33237" marR="0" lvl="3" indent="0" algn="ctr" rtl="0">
              <a:lnSpc>
                <a:spcPct val="116000"/>
              </a:lnSpc>
              <a:spcBef>
                <a:spcPts val="0"/>
              </a:spcBef>
              <a:spcAft>
                <a:spcPts val="391"/>
              </a:spcAft>
              <a:buClr>
                <a:srgbClr val="000000"/>
              </a:buClr>
              <a:buFont typeface="Times New Roman"/>
              <a:buNone/>
              <a:defRPr sz="190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44316" marR="0" lvl="4" indent="0" algn="ctr" rtl="0">
              <a:lnSpc>
                <a:spcPct val="116000"/>
              </a:lnSpc>
              <a:spcBef>
                <a:spcPts val="0"/>
              </a:spcBef>
              <a:spcAft>
                <a:spcPts val="196"/>
              </a:spcAft>
              <a:buClr>
                <a:srgbClr val="000000"/>
              </a:buClr>
              <a:buFont typeface="Times New Roman"/>
              <a:buNone/>
              <a:defRPr sz="176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55394" marR="0" lvl="5" indent="0" algn="ctr" rtl="0">
              <a:lnSpc>
                <a:spcPct val="116000"/>
              </a:lnSpc>
              <a:spcBef>
                <a:spcPts val="0"/>
              </a:spcBef>
              <a:spcAft>
                <a:spcPts val="196"/>
              </a:spcAft>
              <a:buClr>
                <a:srgbClr val="000000"/>
              </a:buClr>
              <a:buFont typeface="Times New Roman"/>
              <a:buNone/>
              <a:defRPr sz="176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66473" marR="0" lvl="6" indent="0" algn="ctr" rtl="0">
              <a:lnSpc>
                <a:spcPct val="116000"/>
              </a:lnSpc>
              <a:spcBef>
                <a:spcPts val="0"/>
              </a:spcBef>
              <a:spcAft>
                <a:spcPts val="196"/>
              </a:spcAft>
              <a:buClr>
                <a:srgbClr val="000000"/>
              </a:buClr>
              <a:buFont typeface="Times New Roman"/>
              <a:buNone/>
              <a:defRPr sz="176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77552" marR="0" lvl="7" indent="0" algn="ctr" rtl="0">
              <a:lnSpc>
                <a:spcPct val="116000"/>
              </a:lnSpc>
              <a:spcBef>
                <a:spcPts val="0"/>
              </a:spcBef>
              <a:spcAft>
                <a:spcPts val="196"/>
              </a:spcAft>
              <a:buClr>
                <a:srgbClr val="000000"/>
              </a:buClr>
              <a:buFont typeface="Times New Roman"/>
              <a:buNone/>
              <a:defRPr sz="176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88631" marR="0" lvl="8" indent="0" algn="ctr" rtl="0">
              <a:lnSpc>
                <a:spcPct val="116000"/>
              </a:lnSpc>
              <a:spcBef>
                <a:spcPts val="0"/>
              </a:spcBef>
              <a:spcAft>
                <a:spcPts val="196"/>
              </a:spcAft>
              <a:buClr>
                <a:srgbClr val="000000"/>
              </a:buClr>
              <a:buFont typeface="Times New Roman"/>
              <a:buNone/>
              <a:defRPr sz="176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921186" y="4797137"/>
            <a:ext cx="4896451" cy="2732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95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5503" marR="0" lvl="1" indent="-19442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77697" marR="0" lvl="2" indent="-155539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88776" marR="0" lvl="3" indent="-155539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99855" marR="0" lvl="4" indent="-155539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55394" marR="0" lvl="5" indent="0" algn="l" rtl="0">
              <a:spcBef>
                <a:spcPts val="0"/>
              </a:spcBef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66473" marR="0" lvl="6" indent="0" algn="l" rtl="0">
              <a:spcBef>
                <a:spcPts val="0"/>
              </a:spcBef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77552" marR="0" lvl="7" indent="0" algn="l" rtl="0">
              <a:spcBef>
                <a:spcPts val="0"/>
              </a:spcBef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88631" marR="0" lvl="8" indent="0" algn="l" rtl="0">
              <a:spcBef>
                <a:spcPts val="0"/>
              </a:spcBef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500047" y="4797137"/>
            <a:ext cx="2056319" cy="27326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>
              <a:lnSpc>
                <a:spcPct val="93000"/>
              </a:lnSpc>
              <a:buSzPct val="25000"/>
            </a:pPr>
            <a:fld id="{00000000-1234-1234-1234-123412341234}" type="slidenum">
              <a:rPr lang="th-TH" sz="953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>
                <a:lnSpc>
                  <a:spcPct val="93000"/>
                </a:lnSpc>
                <a:buSzPct val="25000"/>
              </a:pPr>
              <a:t>‹#›</a:t>
            </a:fld>
            <a:endParaRPr lang="th-TH" sz="95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12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587520" y="659949"/>
            <a:ext cx="8097109" cy="8576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67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5503" marR="0" lvl="1" indent="-194424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67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77697" marR="0" lvl="2" indent="-155539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67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88776" marR="0" lvl="3" indent="-155539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67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99855" marR="0" lvl="4" indent="-155539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67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0934" marR="0" lvl="5" indent="-155539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67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22013" marR="0" lvl="6" indent="-155539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67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333092" marR="0" lvl="7" indent="-155539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67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44170" marR="0" lvl="8" indent="-155539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67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587520" y="1665535"/>
            <a:ext cx="8097109" cy="31344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33309" marR="0" lvl="0" indent="-233309" algn="l" rtl="0">
              <a:lnSpc>
                <a:spcPct val="116000"/>
              </a:lnSpc>
              <a:spcBef>
                <a:spcPts val="0"/>
              </a:spcBef>
              <a:spcAft>
                <a:spcPts val="1208"/>
              </a:spcAft>
              <a:buClr>
                <a:srgbClr val="000000"/>
              </a:buClr>
              <a:buFont typeface="Arial"/>
              <a:buNone/>
              <a:defRPr sz="27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5503" marR="0" lvl="1" indent="-194424" algn="l" rtl="0">
              <a:lnSpc>
                <a:spcPct val="116000"/>
              </a:lnSpc>
              <a:spcBef>
                <a:spcPts val="0"/>
              </a:spcBef>
              <a:spcAft>
                <a:spcPts val="774"/>
              </a:spcAft>
              <a:buClr>
                <a:srgbClr val="000000"/>
              </a:buClr>
              <a:buFont typeface="Arial"/>
              <a:buNone/>
              <a:defRPr sz="24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77697" marR="0" lvl="2" indent="-155539" algn="l" rtl="0">
              <a:lnSpc>
                <a:spcPct val="116000"/>
              </a:lnSpc>
              <a:spcBef>
                <a:spcPts val="0"/>
              </a:spcBef>
              <a:spcAft>
                <a:spcPts val="578"/>
              </a:spcAft>
              <a:buClr>
                <a:srgbClr val="000000"/>
              </a:buClr>
              <a:buFont typeface="Arial"/>
              <a:buNone/>
              <a:defRPr sz="217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88776" marR="0" lvl="3" indent="-155539" algn="l" rtl="0">
              <a:lnSpc>
                <a:spcPct val="116000"/>
              </a:lnSpc>
              <a:spcBef>
                <a:spcPts val="0"/>
              </a:spcBef>
              <a:spcAft>
                <a:spcPts val="391"/>
              </a:spcAft>
              <a:buClr>
                <a:srgbClr val="000000"/>
              </a:buClr>
              <a:buFont typeface="Arial"/>
              <a:buNone/>
              <a:defRPr sz="190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99855" marR="0" lvl="4" indent="-155539" algn="l" rtl="0">
              <a:lnSpc>
                <a:spcPct val="116000"/>
              </a:lnSpc>
              <a:spcBef>
                <a:spcPts val="0"/>
              </a:spcBef>
              <a:spcAft>
                <a:spcPts val="196"/>
              </a:spcAft>
              <a:buClr>
                <a:srgbClr val="000000"/>
              </a:buClr>
              <a:buFont typeface="Arial"/>
              <a:buNone/>
              <a:defRPr sz="176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0934" marR="0" lvl="5" indent="-155539" algn="l" rtl="0">
              <a:lnSpc>
                <a:spcPct val="116000"/>
              </a:lnSpc>
              <a:spcBef>
                <a:spcPts val="0"/>
              </a:spcBef>
              <a:spcAft>
                <a:spcPts val="196"/>
              </a:spcAft>
              <a:buClr>
                <a:srgbClr val="000000"/>
              </a:buClr>
              <a:buFont typeface="Arial"/>
              <a:buNone/>
              <a:defRPr sz="176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22013" marR="0" lvl="6" indent="-155539" algn="l" rtl="0">
              <a:lnSpc>
                <a:spcPct val="116000"/>
              </a:lnSpc>
              <a:spcBef>
                <a:spcPts val="0"/>
              </a:spcBef>
              <a:spcAft>
                <a:spcPts val="196"/>
              </a:spcAft>
              <a:buClr>
                <a:srgbClr val="000000"/>
              </a:buClr>
              <a:buFont typeface="Arial"/>
              <a:buNone/>
              <a:defRPr sz="176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333092" marR="0" lvl="7" indent="-155539" algn="l" rtl="0">
              <a:lnSpc>
                <a:spcPct val="116000"/>
              </a:lnSpc>
              <a:spcBef>
                <a:spcPts val="0"/>
              </a:spcBef>
              <a:spcAft>
                <a:spcPts val="196"/>
              </a:spcAft>
              <a:buClr>
                <a:srgbClr val="000000"/>
              </a:buClr>
              <a:buFont typeface="Arial"/>
              <a:buNone/>
              <a:defRPr sz="176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44170" marR="0" lvl="8" indent="-155539" algn="l" rtl="0">
              <a:lnSpc>
                <a:spcPct val="116000"/>
              </a:lnSpc>
              <a:spcBef>
                <a:spcPts val="0"/>
              </a:spcBef>
              <a:spcAft>
                <a:spcPts val="196"/>
              </a:spcAft>
              <a:buClr>
                <a:srgbClr val="000000"/>
              </a:buClr>
              <a:buFont typeface="Arial"/>
              <a:buNone/>
              <a:defRPr sz="176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ftr" idx="11"/>
          </p:nvPr>
        </p:nvSpPr>
        <p:spPr>
          <a:xfrm>
            <a:off x="1567394" y="4797137"/>
            <a:ext cx="7250253" cy="2733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5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5503" marR="0" lvl="1" indent="-19442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77697" marR="0" lvl="2" indent="-155539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88776" marR="0" lvl="3" indent="-155539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99855" marR="0" lvl="4" indent="-155539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5539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66473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77552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88631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6500047" y="4797137"/>
            <a:ext cx="2056184" cy="27331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>
              <a:lnSpc>
                <a:spcPct val="93000"/>
              </a:lnSpc>
              <a:buClr>
                <a:schemeClr val="dk1"/>
              </a:buClr>
              <a:buSzPct val="25000"/>
            </a:pPr>
            <a:fld id="{00000000-1234-1234-1234-123412341234}" type="slidenum">
              <a:rPr lang="th-TH" sz="953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>
                <a:lnSpc>
                  <a:spcPct val="93000"/>
                </a:lnSpc>
                <a:buClr>
                  <a:schemeClr val="dk1"/>
                </a:buClr>
                <a:buSzPct val="25000"/>
              </a:pPr>
              <a:t>‹#›</a:t>
            </a:fld>
            <a:endParaRPr lang="th-TH" sz="95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36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>
            <a:off x="3707904" y="1203598"/>
            <a:ext cx="4955524" cy="2308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ITSC ครั้งที่ </a:t>
            </a:r>
            <a:r>
              <a:rPr lang="en-US" sz="1600" b="1"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lang="en-US" sz="16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  <a:r>
              <a:rPr lang="en-US" sz="1600" b="1">
                <a:latin typeface="Tahoma"/>
                <a:ea typeface="Tahoma"/>
                <a:cs typeface="Tahoma"/>
                <a:sym typeface="Tahoma"/>
              </a:rPr>
              <a:t>2562</a:t>
            </a:r>
            <a:r>
              <a:rPr lang="en-US" sz="16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วาระที่ </a:t>
            </a:r>
            <a:r>
              <a:rPr lang="en-US" sz="1600" b="1">
                <a:latin typeface="Tahoma"/>
                <a:ea typeface="Tahoma"/>
                <a:cs typeface="Tahoma"/>
                <a:sym typeface="Tahoma"/>
              </a:rPr>
              <a:t>4.1</a:t>
            </a:r>
            <a:endParaRPr sz="1600" b="1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ขออนุมัติจัดทำโครงการและอนุมัติงบประมาณ</a:t>
            </a:r>
            <a:endParaRPr sz="16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Project: </a:t>
            </a: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Agent Portal Ver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Project ID: </a:t>
            </a: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20180011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 Category: </a:t>
            </a: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P4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Present By: </a:t>
            </a: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ฝ่ายบริหารบุคคลตัวแทน</a:t>
            </a:r>
            <a:endParaRPr sz="1600" b="1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/>
        </p:nvSpPr>
        <p:spPr>
          <a:xfrm>
            <a:off x="8498064" y="4836840"/>
            <a:ext cx="4665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91375" rIns="91375" bIns="91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144448" y="123478"/>
            <a:ext cx="88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Agent Portal Ver 2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Proposition Overview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253220" y="691142"/>
            <a:ext cx="5614800" cy="329400"/>
          </a:xfrm>
          <a:prstGeom prst="rect">
            <a:avLst/>
          </a:prstGeom>
          <a:solidFill>
            <a:srgbClr val="C2D59B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AS-IS Business Workflow</a:t>
            </a:r>
            <a:endParaRPr sz="1600" b="1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8303119" y="696817"/>
            <a:ext cx="675300" cy="240600"/>
          </a:xfrm>
          <a:prstGeom prst="chevron">
            <a:avLst>
              <a:gd name="adj" fmla="val 50000"/>
            </a:avLst>
          </a:prstGeom>
          <a:solidFill>
            <a:srgbClr val="C2D59B"/>
          </a:solidFill>
          <a:ln w="9525" cap="flat" cmpd="sng">
            <a:solidFill>
              <a:srgbClr val="F2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Who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6005076" y="701417"/>
            <a:ext cx="675300" cy="240600"/>
          </a:xfrm>
          <a:prstGeom prst="chevron">
            <a:avLst>
              <a:gd name="adj" fmla="val 50000"/>
            </a:avLst>
          </a:prstGeom>
          <a:solidFill>
            <a:srgbClr val="C2D59B"/>
          </a:solidFill>
          <a:ln w="9525" cap="flat" cmpd="sng">
            <a:solidFill>
              <a:srgbClr val="F2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6579587" y="701417"/>
            <a:ext cx="675300" cy="240600"/>
          </a:xfrm>
          <a:prstGeom prst="chevron">
            <a:avLst>
              <a:gd name="adj" fmla="val 50000"/>
            </a:avLst>
          </a:prstGeom>
          <a:solidFill>
            <a:srgbClr val="CC6600"/>
          </a:solidFill>
          <a:ln w="9525" cap="flat" cmpd="sng">
            <a:solidFill>
              <a:srgbClr val="F2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7154098" y="701417"/>
            <a:ext cx="675300" cy="240600"/>
          </a:xfrm>
          <a:prstGeom prst="chevron">
            <a:avLst>
              <a:gd name="adj" fmla="val 50000"/>
            </a:avLst>
          </a:prstGeom>
          <a:solidFill>
            <a:srgbClr val="C2D59B"/>
          </a:solidFill>
          <a:ln w="9525" cap="flat" cmpd="sng">
            <a:solidFill>
              <a:srgbClr val="F2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7728609" y="701417"/>
            <a:ext cx="675300" cy="240600"/>
          </a:xfrm>
          <a:prstGeom prst="chevron">
            <a:avLst>
              <a:gd name="adj" fmla="val 50000"/>
            </a:avLst>
          </a:prstGeom>
          <a:solidFill>
            <a:srgbClr val="C2D59B"/>
          </a:solidFill>
          <a:ln w="9525" cap="flat" cmpd="sng">
            <a:solidFill>
              <a:srgbClr val="F2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107504" y="429292"/>
            <a:ext cx="6094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(ให้สรุป High Level Business Process ลงหน้านี้และกรุณาแนบรายละเอียดขั้นตอนและ Business Role )</a:t>
            </a:r>
            <a:endParaRPr sz="11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526" y="1119749"/>
            <a:ext cx="4047855" cy="37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9950" y="1097125"/>
            <a:ext cx="2668475" cy="380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89452" y="94938"/>
            <a:ext cx="2476568" cy="76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49" b="1" dirty="0"/>
              <a:t>Agent Portal </a:t>
            </a:r>
            <a:r>
              <a:rPr lang="en-US" sz="1905" b="1" dirty="0"/>
              <a:t>V.2</a:t>
            </a:r>
            <a:r>
              <a:rPr lang="th-TH" sz="1905" b="1" dirty="0"/>
              <a:t> </a:t>
            </a:r>
            <a:r>
              <a:rPr lang="en-US" sz="1361" b="1" dirty="0"/>
              <a:t>: Menu rearranged</a:t>
            </a:r>
            <a:endParaRPr lang="en-US" sz="816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21255" y="631223"/>
            <a:ext cx="2880918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225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เมื่อ </a:t>
            </a:r>
            <a:r>
              <a:rPr lang="en-US" sz="1225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Sale Online </a:t>
            </a:r>
            <a:r>
              <a:rPr lang="th-TH" sz="1225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ขึ้น </a:t>
            </a:r>
            <a:r>
              <a:rPr lang="en-US" sz="1225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Q1 256</a:t>
            </a:r>
            <a:r>
              <a:rPr lang="th-TH" sz="1225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225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th-TH" sz="12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จะให้หน้า </a:t>
            </a:r>
            <a:r>
              <a:rPr lang="en-US" sz="12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Profile (</a:t>
            </a:r>
            <a:r>
              <a:rPr lang="th-TH" sz="12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ใหม่</a:t>
            </a:r>
            <a:r>
              <a:rPr lang="en-US" sz="12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th-TH" sz="12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เป็นหน้า </a:t>
            </a:r>
            <a:r>
              <a:rPr lang="en-US" sz="12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61" y="1008871"/>
            <a:ext cx="6420278" cy="3766330"/>
          </a:xfrm>
          <a:prstGeom prst="rect">
            <a:avLst/>
          </a:prstGeom>
        </p:spPr>
      </p:pic>
      <p:sp>
        <p:nvSpPr>
          <p:cNvPr id="6" name="Shape 249"/>
          <p:cNvSpPr txBox="1">
            <a:spLocks noGrp="1"/>
          </p:cNvSpPr>
          <p:nvPr>
            <p:ph type="sldNum" idx="12"/>
          </p:nvPr>
        </p:nvSpPr>
        <p:spPr>
          <a:xfrm>
            <a:off x="7498639" y="4913394"/>
            <a:ext cx="364551" cy="27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04" tIns="31094" rIns="62204" bIns="31094" anchor="ctr" anchorCtr="0">
            <a:noAutofit/>
          </a:bodyPr>
          <a:lstStyle/>
          <a:p>
            <a:pPr>
              <a:lnSpc>
                <a:spcPct val="93000"/>
              </a:lnSpc>
              <a:buSzPct val="25000"/>
            </a:pPr>
            <a:fld id="{00000000-1234-1234-1234-123412341234}" type="slidenum">
              <a:rPr lang="th-TH" sz="95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>
                <a:lnSpc>
                  <a:spcPct val="93000"/>
                </a:lnSpc>
                <a:buSzPct val="25000"/>
              </a:pPr>
              <a:t>3</a:t>
            </a:fld>
            <a:endParaRPr lang="th-TH" sz="953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ACD3AA76-FFA1-466D-944D-79A2A1013938}"/>
              </a:ext>
            </a:extLst>
          </p:cNvPr>
          <p:cNvSpPr/>
          <p:nvPr/>
        </p:nvSpPr>
        <p:spPr>
          <a:xfrm>
            <a:off x="4184876" y="3783755"/>
            <a:ext cx="499730" cy="35087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594100-A1CB-464F-AF8C-AB1204C3ECFC}"/>
              </a:ext>
            </a:extLst>
          </p:cNvPr>
          <p:cNvSpPr/>
          <p:nvPr/>
        </p:nvSpPr>
        <p:spPr>
          <a:xfrm>
            <a:off x="2987040" y="2090577"/>
            <a:ext cx="662940" cy="2166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Customer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C26622-4355-4760-9469-5408C0C0ECA8}"/>
              </a:ext>
            </a:extLst>
          </p:cNvPr>
          <p:cNvCxnSpPr/>
          <p:nvPr/>
        </p:nvCxnSpPr>
        <p:spPr>
          <a:xfrm>
            <a:off x="3474720" y="1927860"/>
            <a:ext cx="0" cy="16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88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/>
        </p:nvSpPr>
        <p:spPr>
          <a:xfrm>
            <a:off x="8498064" y="4836840"/>
            <a:ext cx="466424" cy="31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91375" rIns="91375" bIns="91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144448" y="88279"/>
            <a:ext cx="8835789" cy="400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Agent Portal Ver 2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Proposition Overview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253220" y="655943"/>
            <a:ext cx="5614925" cy="329540"/>
          </a:xfrm>
          <a:prstGeom prst="rect">
            <a:avLst/>
          </a:prstGeom>
          <a:solidFill>
            <a:srgbClr val="C2D59B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TO-BE Business Workflow</a:t>
            </a:r>
            <a:endParaRPr sz="1600" b="1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8303119" y="661618"/>
            <a:ext cx="675249" cy="240476"/>
          </a:xfrm>
          <a:prstGeom prst="chevron">
            <a:avLst>
              <a:gd name="adj" fmla="val 50000"/>
            </a:avLst>
          </a:prstGeom>
          <a:solidFill>
            <a:srgbClr val="C2D59B"/>
          </a:solidFill>
          <a:ln w="9525" cap="flat" cmpd="sng">
            <a:solidFill>
              <a:srgbClr val="F2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Who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6005076" y="666218"/>
            <a:ext cx="675249" cy="240476"/>
          </a:xfrm>
          <a:prstGeom prst="chevron">
            <a:avLst>
              <a:gd name="adj" fmla="val 50000"/>
            </a:avLst>
          </a:prstGeom>
          <a:solidFill>
            <a:srgbClr val="C2D59B"/>
          </a:solidFill>
          <a:ln w="9525" cap="flat" cmpd="sng">
            <a:solidFill>
              <a:srgbClr val="F2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6579587" y="666218"/>
            <a:ext cx="675249" cy="240476"/>
          </a:xfrm>
          <a:prstGeom prst="chevron">
            <a:avLst>
              <a:gd name="adj" fmla="val 50000"/>
            </a:avLst>
          </a:prstGeom>
          <a:solidFill>
            <a:srgbClr val="CC6600"/>
          </a:solidFill>
          <a:ln w="9525" cap="flat" cmpd="sng">
            <a:solidFill>
              <a:srgbClr val="F2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7154098" y="666218"/>
            <a:ext cx="675249" cy="240476"/>
          </a:xfrm>
          <a:prstGeom prst="chevron">
            <a:avLst>
              <a:gd name="adj" fmla="val 50000"/>
            </a:avLst>
          </a:prstGeom>
          <a:solidFill>
            <a:srgbClr val="C2D59B"/>
          </a:solidFill>
          <a:ln w="9525" cap="flat" cmpd="sng">
            <a:solidFill>
              <a:srgbClr val="F2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7728609" y="666218"/>
            <a:ext cx="675249" cy="240476"/>
          </a:xfrm>
          <a:prstGeom prst="chevron">
            <a:avLst>
              <a:gd name="adj" fmla="val 50000"/>
            </a:avLst>
          </a:prstGeom>
          <a:solidFill>
            <a:srgbClr val="C2D59B"/>
          </a:solidFill>
          <a:ln w="9525" cap="flat" cmpd="sng">
            <a:solidFill>
              <a:srgbClr val="F2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107504" y="394093"/>
            <a:ext cx="609493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(ให้สรุป High Level Business Process ลงหน้านี้และกรุณาแนบรายละเอียดขั้นตอนและ Business Role )</a:t>
            </a:r>
            <a:endParaRPr sz="11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7" name="Google Shape;2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50" y="1084550"/>
            <a:ext cx="7586674" cy="370905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2"/>
          <p:cNvSpPr/>
          <p:nvPr/>
        </p:nvSpPr>
        <p:spPr>
          <a:xfrm>
            <a:off x="3203125" y="2910550"/>
            <a:ext cx="675300" cy="6162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7153025" y="1949225"/>
            <a:ext cx="1826400" cy="4002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สีฟ้า คือ V.1 ที่พัฒนาแล้ว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7153025" y="2941275"/>
            <a:ext cx="1826400" cy="616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สีเทา คือ ส่วนที่เกี่ยวข้องกับงานบริหารการเติบโตในอาชีพ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7154100" y="2445250"/>
            <a:ext cx="1826400" cy="400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สีเหลือง คือ V.2ที่นำเสนอ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2640" y="4669950"/>
            <a:ext cx="2125277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953" dirty="0"/>
              <a:t>*** กล่องสีน้ำเงิน </a:t>
            </a:r>
            <a:r>
              <a:rPr lang="en-US" sz="953" dirty="0"/>
              <a:t>= Menu </a:t>
            </a:r>
            <a:r>
              <a:rPr lang="th-TH" sz="953" dirty="0"/>
              <a:t>เก่า</a:t>
            </a:r>
            <a:endParaRPr lang="en-US" sz="953" dirty="0"/>
          </a:p>
        </p:txBody>
      </p:sp>
      <p:sp>
        <p:nvSpPr>
          <p:cNvPr id="7" name="TextBox 6"/>
          <p:cNvSpPr txBox="1"/>
          <p:nvPr/>
        </p:nvSpPr>
        <p:spPr>
          <a:xfrm>
            <a:off x="7345798" y="1751798"/>
            <a:ext cx="545342" cy="297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53" b="1" dirty="0">
                <a:solidFill>
                  <a:schemeClr val="bg1"/>
                </a:solidFill>
              </a:rPr>
              <a:t>ข้อ 1</a:t>
            </a:r>
            <a:r>
              <a:rPr lang="en-US" sz="953" b="1" dirty="0">
                <a:solidFill>
                  <a:schemeClr val="bg1"/>
                </a:solidFill>
              </a:rPr>
              <a:t>-8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080" y="622273"/>
            <a:ext cx="6297840" cy="42939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89452" y="94939"/>
            <a:ext cx="3199915" cy="469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49" b="1" dirty="0"/>
              <a:t>Agent Portal </a:t>
            </a:r>
            <a:r>
              <a:rPr lang="en-US" sz="1905" b="1" dirty="0"/>
              <a:t>V.2</a:t>
            </a:r>
            <a:r>
              <a:rPr lang="en-US" sz="2449" b="1" dirty="0"/>
              <a:t> </a:t>
            </a:r>
            <a:r>
              <a:rPr lang="en-US" sz="1089" b="1" dirty="0"/>
              <a:t>(phase 4)</a:t>
            </a:r>
          </a:p>
        </p:txBody>
      </p:sp>
      <p:sp>
        <p:nvSpPr>
          <p:cNvPr id="8" name="Shape 249"/>
          <p:cNvSpPr txBox="1">
            <a:spLocks noGrp="1"/>
          </p:cNvSpPr>
          <p:nvPr>
            <p:ph type="sldNum" idx="12"/>
          </p:nvPr>
        </p:nvSpPr>
        <p:spPr>
          <a:xfrm>
            <a:off x="7498639" y="4913394"/>
            <a:ext cx="364551" cy="27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04" tIns="31094" rIns="62204" bIns="31094" anchor="ctr" anchorCtr="0">
            <a:noAutofit/>
          </a:bodyPr>
          <a:lstStyle/>
          <a:p>
            <a:pPr>
              <a:lnSpc>
                <a:spcPct val="93000"/>
              </a:lnSpc>
              <a:buSzPct val="25000"/>
            </a:pPr>
            <a:fld id="{00000000-1234-1234-1234-123412341234}" type="slidenum">
              <a:rPr lang="th-TH" sz="95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>
                <a:lnSpc>
                  <a:spcPct val="93000"/>
                </a:lnSpc>
                <a:buSzPct val="25000"/>
              </a:pPr>
              <a:t>5</a:t>
            </a:fld>
            <a:endParaRPr lang="th-TH" sz="953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252"/>
          <p:cNvSpPr txBox="1">
            <a:spLocks noGrp="1"/>
          </p:cNvSpPr>
          <p:nvPr>
            <p:ph type="ftr" idx="11"/>
          </p:nvPr>
        </p:nvSpPr>
        <p:spPr>
          <a:xfrm>
            <a:off x="1242164" y="4926746"/>
            <a:ext cx="6385154" cy="27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04" tIns="31094" rIns="62204" bIns="31094" anchor="ctr" anchorCtr="0">
            <a:noAutofit/>
          </a:bodyPr>
          <a:lstStyle/>
          <a:p>
            <a:pPr algn="l">
              <a:buSzPct val="25000"/>
            </a:pPr>
            <a:r>
              <a:rPr lang="th-TH" sz="748" dirty="0"/>
              <a:t>เอกสารใช้ภายในบริษัทฯ เท่านั้น               การประชุมคณะกรรมการเทคโนโลยีสารสนเทศ </a:t>
            </a:r>
            <a:r>
              <a:rPr lang="en-US" sz="748" dirty="0"/>
              <a:t>6</a:t>
            </a:r>
            <a:r>
              <a:rPr lang="th-TH" sz="748" dirty="0"/>
              <a:t>/256</a:t>
            </a:r>
            <a:r>
              <a:rPr lang="en-US" sz="748" dirty="0"/>
              <a:t>1</a:t>
            </a:r>
            <a:r>
              <a:rPr lang="th-TH" sz="748" dirty="0"/>
              <a:t>  วันที่ 2</a:t>
            </a:r>
            <a:r>
              <a:rPr lang="en-US" sz="748" dirty="0"/>
              <a:t>3</a:t>
            </a:r>
            <a:r>
              <a:rPr lang="th-TH" sz="748" dirty="0"/>
              <a:t> สิงหาคม 256</a:t>
            </a:r>
            <a:r>
              <a:rPr lang="en-US" sz="748" dirty="0"/>
              <a:t>1</a:t>
            </a:r>
            <a:r>
              <a:rPr lang="th-TH" sz="748" dirty="0"/>
              <a:t>   หน้า 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A8673B0E-68AC-46CB-BF22-FD1EF75A0FA6}"/>
              </a:ext>
            </a:extLst>
          </p:cNvPr>
          <p:cNvSpPr/>
          <p:nvPr/>
        </p:nvSpPr>
        <p:spPr>
          <a:xfrm>
            <a:off x="1910023" y="1808942"/>
            <a:ext cx="590511" cy="42179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3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DA12B931-1490-4BD1-8142-518B873D95A6}"/>
              </a:ext>
            </a:extLst>
          </p:cNvPr>
          <p:cNvSpPr/>
          <p:nvPr/>
        </p:nvSpPr>
        <p:spPr>
          <a:xfrm>
            <a:off x="4276744" y="1808942"/>
            <a:ext cx="830755" cy="60582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3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890BF7-6F6F-4BB6-BE04-4B2C0EDF1839}"/>
              </a:ext>
            </a:extLst>
          </p:cNvPr>
          <p:cNvSpPr/>
          <p:nvPr/>
        </p:nvSpPr>
        <p:spPr>
          <a:xfrm>
            <a:off x="6261124" y="296728"/>
            <a:ext cx="628774" cy="26744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3" b="1" dirty="0">
                <a:solidFill>
                  <a:srgbClr val="FF0000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US" sz="953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12937" y="386428"/>
            <a:ext cx="437940" cy="297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53" b="1" dirty="0"/>
              <a:t>ข้อ </a:t>
            </a:r>
            <a:r>
              <a:rPr lang="en-US" sz="953" b="1" dirty="0"/>
              <a:t>9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391" y="739558"/>
            <a:ext cx="3903142" cy="186174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 bwMode="auto">
          <a:xfrm>
            <a:off x="3347168" y="3444878"/>
            <a:ext cx="2792616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1289451" y="701834"/>
            <a:ext cx="4654360" cy="201689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62215" tIns="31107" rIns="62215" bIns="31107" numCol="1" rtlCol="0" anchor="t" anchorCtr="0" compatLnSpc="1">
            <a:prstTxWarp prst="textNoShape">
              <a:avLst/>
            </a:prstTxWarp>
          </a:bodyPr>
          <a:lstStyle/>
          <a:p>
            <a:pPr defTabSz="30567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1633">
              <a:latin typeface="Arial" charset="0"/>
              <a:cs typeface="Cordia New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0791" y="905979"/>
            <a:ext cx="1007007" cy="238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3" b="1" dirty="0"/>
              <a:t>FYC = 100,000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04621" y="1551373"/>
            <a:ext cx="1045479" cy="259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89" b="1" dirty="0"/>
              <a:t>FYC = 40,000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1222735" y="2863067"/>
            <a:ext cx="3251279" cy="2154358"/>
          </a:xfrm>
          <a:prstGeom prst="round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62215" tIns="31107" rIns="62215" bIns="31107" numCol="1" rtlCol="0" anchor="t" anchorCtr="0" compatLnSpc="1">
            <a:prstTxWarp prst="textNoShape">
              <a:avLst/>
            </a:prstTxWarp>
          </a:bodyPr>
          <a:lstStyle/>
          <a:p>
            <a:pPr defTabSz="30567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1633">
              <a:latin typeface="Arial" charset="0"/>
              <a:cs typeface="Cordia New" charset="-34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699922" y="2865710"/>
            <a:ext cx="3251279" cy="2154358"/>
          </a:xfrm>
          <a:prstGeom prst="round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62215" tIns="31107" rIns="62215" bIns="31107" numCol="1" rtlCol="0" anchor="t" anchorCtr="0" compatLnSpc="1">
            <a:prstTxWarp prst="textNoShape">
              <a:avLst/>
            </a:prstTxWarp>
          </a:bodyPr>
          <a:lstStyle/>
          <a:p>
            <a:pPr defTabSz="30567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1633">
              <a:latin typeface="Arial" charset="0"/>
              <a:cs typeface="Cordia New" charset="-34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451" y="3287853"/>
            <a:ext cx="2008724" cy="103202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358" y="3287854"/>
            <a:ext cx="2127059" cy="109415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77371" y="4353677"/>
            <a:ext cx="1045479" cy="259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89" b="1" dirty="0"/>
              <a:t>FYC = 60,000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25084" y="4361862"/>
            <a:ext cx="1045479" cy="259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89" b="1" dirty="0"/>
              <a:t>FYC = 40,000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262" y="3831055"/>
            <a:ext cx="1805617" cy="101425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</p:pic>
      <p:sp>
        <p:nvSpPr>
          <p:cNvPr id="17" name="Rectangle 16"/>
          <p:cNvSpPr/>
          <p:nvPr/>
        </p:nvSpPr>
        <p:spPr>
          <a:xfrm>
            <a:off x="1289451" y="94939"/>
            <a:ext cx="2504212" cy="469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49" b="1" dirty="0"/>
              <a:t>Agent Portal </a:t>
            </a:r>
            <a:r>
              <a:rPr lang="en-US" sz="1905" b="1" dirty="0"/>
              <a:t>V.2</a:t>
            </a:r>
            <a:endParaRPr lang="en-US" sz="1089" b="1" dirty="0"/>
          </a:p>
        </p:txBody>
      </p:sp>
      <p:sp>
        <p:nvSpPr>
          <p:cNvPr id="22" name="Shape 249"/>
          <p:cNvSpPr txBox="1">
            <a:spLocks noGrp="1"/>
          </p:cNvSpPr>
          <p:nvPr>
            <p:ph type="sldNum" idx="12"/>
          </p:nvPr>
        </p:nvSpPr>
        <p:spPr>
          <a:xfrm>
            <a:off x="7507280" y="4947957"/>
            <a:ext cx="364551" cy="27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04" tIns="31094" rIns="62204" bIns="31094" anchor="ctr" anchorCtr="0">
            <a:noAutofit/>
          </a:bodyPr>
          <a:lstStyle/>
          <a:p>
            <a:pPr>
              <a:lnSpc>
                <a:spcPct val="93000"/>
              </a:lnSpc>
              <a:buSzPct val="25000"/>
            </a:pPr>
            <a:fld id="{00000000-1234-1234-1234-123412341234}" type="slidenum">
              <a:rPr lang="th-TH" sz="95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>
                <a:lnSpc>
                  <a:spcPct val="93000"/>
                </a:lnSpc>
                <a:buSzPct val="25000"/>
              </a:pPr>
              <a:t>6</a:t>
            </a:fld>
            <a:endParaRPr lang="th-TH" sz="953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52"/>
          <p:cNvSpPr txBox="1">
            <a:spLocks noGrp="1"/>
          </p:cNvSpPr>
          <p:nvPr>
            <p:ph type="ftr" idx="11"/>
          </p:nvPr>
        </p:nvSpPr>
        <p:spPr>
          <a:xfrm>
            <a:off x="1250805" y="4961310"/>
            <a:ext cx="6385154" cy="27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04" tIns="31094" rIns="62204" bIns="31094" anchor="ctr" anchorCtr="0">
            <a:noAutofit/>
          </a:bodyPr>
          <a:lstStyle/>
          <a:p>
            <a:pPr algn="l">
              <a:buSzPct val="25000"/>
            </a:pPr>
            <a:r>
              <a:rPr lang="th-TH" dirty="0"/>
              <a:t>เอกสารใช้ภายในบริษัทฯ เท่านั้น               การประชุมคณะกรรมการเทคโนโลยีสารสนเทศ </a:t>
            </a:r>
            <a:r>
              <a:rPr lang="en-US" dirty="0"/>
              <a:t>6</a:t>
            </a:r>
            <a:r>
              <a:rPr lang="th-TH" dirty="0"/>
              <a:t>/256</a:t>
            </a:r>
            <a:r>
              <a:rPr lang="en-US" dirty="0"/>
              <a:t>1</a:t>
            </a:r>
            <a:r>
              <a:rPr lang="th-TH" dirty="0"/>
              <a:t>  วันที่ 2</a:t>
            </a:r>
            <a:r>
              <a:rPr lang="en-US" dirty="0"/>
              <a:t>3</a:t>
            </a:r>
            <a:r>
              <a:rPr lang="th-TH" dirty="0"/>
              <a:t> สิงหาคม 256</a:t>
            </a:r>
            <a:r>
              <a:rPr lang="en-US" dirty="0"/>
              <a:t>1</a:t>
            </a:r>
            <a:r>
              <a:rPr lang="th-TH" dirty="0"/>
              <a:t>   หน้า </a:t>
            </a:r>
          </a:p>
        </p:txBody>
      </p:sp>
    </p:spTree>
    <p:extLst>
      <p:ext uri="{BB962C8B-B14F-4D97-AF65-F5344CB8AC3E}">
        <p14:creationId xmlns:p14="http://schemas.microsoft.com/office/powerpoint/2010/main" val="65293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/>
        </p:nvSpPr>
        <p:spPr>
          <a:xfrm>
            <a:off x="8498064" y="4836840"/>
            <a:ext cx="4665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91375" rIns="91375" bIns="91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144448" y="88279"/>
            <a:ext cx="88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Agent Portal Ver 2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Proposition Overview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253220" y="655943"/>
            <a:ext cx="5614800" cy="329400"/>
          </a:xfrm>
          <a:prstGeom prst="rect">
            <a:avLst/>
          </a:prstGeom>
          <a:solidFill>
            <a:srgbClr val="C2D59B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TO-BE Business Workflow</a:t>
            </a:r>
            <a:endParaRPr sz="1600" b="1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8303119" y="661618"/>
            <a:ext cx="675300" cy="240600"/>
          </a:xfrm>
          <a:prstGeom prst="chevron">
            <a:avLst>
              <a:gd name="adj" fmla="val 50000"/>
            </a:avLst>
          </a:prstGeom>
          <a:solidFill>
            <a:srgbClr val="C2D59B"/>
          </a:solidFill>
          <a:ln w="9525" cap="flat" cmpd="sng">
            <a:solidFill>
              <a:srgbClr val="F2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Who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6005076" y="666218"/>
            <a:ext cx="675300" cy="240600"/>
          </a:xfrm>
          <a:prstGeom prst="chevron">
            <a:avLst>
              <a:gd name="adj" fmla="val 50000"/>
            </a:avLst>
          </a:prstGeom>
          <a:solidFill>
            <a:srgbClr val="C2D59B"/>
          </a:solidFill>
          <a:ln w="9525" cap="flat" cmpd="sng">
            <a:solidFill>
              <a:srgbClr val="F2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6579587" y="666218"/>
            <a:ext cx="675300" cy="240600"/>
          </a:xfrm>
          <a:prstGeom prst="chevron">
            <a:avLst>
              <a:gd name="adj" fmla="val 50000"/>
            </a:avLst>
          </a:prstGeom>
          <a:solidFill>
            <a:srgbClr val="CC6600"/>
          </a:solidFill>
          <a:ln w="9525" cap="flat" cmpd="sng">
            <a:solidFill>
              <a:srgbClr val="F2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7154098" y="666218"/>
            <a:ext cx="675300" cy="240600"/>
          </a:xfrm>
          <a:prstGeom prst="chevron">
            <a:avLst>
              <a:gd name="adj" fmla="val 50000"/>
            </a:avLst>
          </a:prstGeom>
          <a:solidFill>
            <a:srgbClr val="C2D59B"/>
          </a:solidFill>
          <a:ln w="9525" cap="flat" cmpd="sng">
            <a:solidFill>
              <a:srgbClr val="F2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7728609" y="666218"/>
            <a:ext cx="675300" cy="240600"/>
          </a:xfrm>
          <a:prstGeom prst="chevron">
            <a:avLst>
              <a:gd name="adj" fmla="val 50000"/>
            </a:avLst>
          </a:prstGeom>
          <a:solidFill>
            <a:srgbClr val="C2D59B"/>
          </a:solidFill>
          <a:ln w="9525" cap="flat" cmpd="sng">
            <a:solidFill>
              <a:srgbClr val="F2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107504" y="394093"/>
            <a:ext cx="6094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(ให้สรุป High Level Business Process ลงหน้านี้และกรุณาแนบรายละเอียดขั้นตอนและ Business Role )</a:t>
            </a:r>
            <a:endParaRPr sz="11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5" name="Google Shape;2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600" y="1084575"/>
            <a:ext cx="5928599" cy="38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/>
        </p:nvSpPr>
        <p:spPr>
          <a:xfrm>
            <a:off x="8498064" y="4836840"/>
            <a:ext cx="4665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91375" rIns="91375" bIns="91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144448" y="94218"/>
            <a:ext cx="88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Agent Portal Ver 2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Proposition Overview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4"/>
          <p:cNvSpPr/>
          <p:nvPr/>
        </p:nvSpPr>
        <p:spPr>
          <a:xfrm>
            <a:off x="253220" y="601822"/>
            <a:ext cx="5542800" cy="329400"/>
          </a:xfrm>
          <a:prstGeom prst="rect">
            <a:avLst/>
          </a:prstGeom>
          <a:solidFill>
            <a:srgbClr val="C2D59B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62626"/>
                </a:solidFill>
              </a:rPr>
              <a:t>IT - Proposed Deliveries</a:t>
            </a:r>
            <a:endParaRPr sz="1600" b="1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8303119" y="670323"/>
            <a:ext cx="675300" cy="240600"/>
          </a:xfrm>
          <a:prstGeom prst="chevron">
            <a:avLst>
              <a:gd name="adj" fmla="val 50000"/>
            </a:avLst>
          </a:prstGeom>
          <a:solidFill>
            <a:srgbClr val="C2D59B"/>
          </a:solidFill>
          <a:ln w="9525" cap="flat" cmpd="sng">
            <a:solidFill>
              <a:srgbClr val="F2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Who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4"/>
          <p:cNvSpPr/>
          <p:nvPr/>
        </p:nvSpPr>
        <p:spPr>
          <a:xfrm>
            <a:off x="6005076" y="674923"/>
            <a:ext cx="675300" cy="240600"/>
          </a:xfrm>
          <a:prstGeom prst="chevron">
            <a:avLst>
              <a:gd name="adj" fmla="val 50000"/>
            </a:avLst>
          </a:prstGeom>
          <a:solidFill>
            <a:srgbClr val="C2D59B"/>
          </a:solidFill>
          <a:ln w="9525" cap="flat" cmpd="sng">
            <a:solidFill>
              <a:srgbClr val="F2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6579587" y="674923"/>
            <a:ext cx="675300" cy="240600"/>
          </a:xfrm>
          <a:prstGeom prst="chevron">
            <a:avLst>
              <a:gd name="adj" fmla="val 50000"/>
            </a:avLst>
          </a:prstGeom>
          <a:solidFill>
            <a:srgbClr val="C2D59B"/>
          </a:solidFill>
          <a:ln w="9525" cap="flat" cmpd="sng">
            <a:solidFill>
              <a:srgbClr val="F2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7154098" y="674923"/>
            <a:ext cx="675300" cy="240600"/>
          </a:xfrm>
          <a:prstGeom prst="chevron">
            <a:avLst>
              <a:gd name="adj" fmla="val 50000"/>
            </a:avLst>
          </a:prstGeom>
          <a:solidFill>
            <a:srgbClr val="CC6600"/>
          </a:solidFill>
          <a:ln w="9525" cap="flat" cmpd="sng">
            <a:solidFill>
              <a:srgbClr val="F2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4"/>
          <p:cNvSpPr/>
          <p:nvPr/>
        </p:nvSpPr>
        <p:spPr>
          <a:xfrm>
            <a:off x="7728609" y="674923"/>
            <a:ext cx="675300" cy="240600"/>
          </a:xfrm>
          <a:prstGeom prst="chevron">
            <a:avLst>
              <a:gd name="adj" fmla="val 50000"/>
            </a:avLst>
          </a:prstGeom>
          <a:solidFill>
            <a:srgbClr val="C2D59B"/>
          </a:solidFill>
          <a:ln w="9525" cap="flat" cmpd="sng">
            <a:solidFill>
              <a:srgbClr val="F2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8" name="Google Shape;248;p24"/>
          <p:cNvGraphicFramePr/>
          <p:nvPr/>
        </p:nvGraphicFramePr>
        <p:xfrm>
          <a:off x="424863" y="982938"/>
          <a:ext cx="8294275" cy="3783985"/>
        </p:xfrm>
        <a:graphic>
          <a:graphicData uri="http://schemas.openxmlformats.org/drawingml/2006/table">
            <a:tbl>
              <a:tblPr>
                <a:noFill/>
                <a:tableStyleId>{088BE37E-FA84-4851-8D2A-DFE9D00E9DA3}</a:tableStyleId>
              </a:tblPr>
              <a:tblGrid>
                <a:gridCol w="193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Group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Key Features</a:t>
                      </a: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Milestone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Back Office / CMS (admin) system</a:t>
                      </a:r>
                      <a:endParaRPr sz="1000"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จัดทำหน้า Admin บริหารจัดการและการเข้าถึงข้อมูล Website</a:t>
                      </a:r>
                      <a:endParaRPr sz="10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ahoma"/>
                        <a:buChar char="●"/>
                      </a:pPr>
                      <a:r>
                        <a:rPr lang="en-US" sz="1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ฝ่ายขายสามารถเข้าถึงผลงานของตัวแทนได้</a:t>
                      </a:r>
                      <a:endParaRPr sz="10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ahoma"/>
                        <a:buChar char="●"/>
                      </a:pPr>
                      <a:r>
                        <a:rPr lang="en-US" sz="1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HR ขาย / สื่อสาร / กลยุทธ์ช่องทางตัวแทน สามารถจัดการเอกสารและข่าวสารที่สื่อให้ตัวแทน</a:t>
                      </a:r>
                      <a:endParaRPr sz="10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ahoma"/>
                        <a:buChar char="●"/>
                      </a:pPr>
                      <a:r>
                        <a:rPr lang="en-US" sz="1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OA สามารถการจัดการตารางอบรมตัวแทนและหลักสูตร</a:t>
                      </a:r>
                      <a:endParaRPr sz="10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A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Other Channel Payment</a:t>
                      </a:r>
                      <a:endParaRPr sz="1000"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จัดทำหน้า Web ให้ตัวแทนเข้าถึงข้อมูล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Other channel payment </a:t>
                      </a:r>
                      <a:endParaRPr sz="10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ahoma"/>
                        <a:buChar char="●"/>
                      </a:pPr>
                      <a:r>
                        <a:rPr lang="en-US" sz="1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ตัวแทนสามารถเข้าถึงและติดตาม ข้อมูล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ลูกค้าที่ชำระผ่านช่องทาง Other channel payment ได้</a:t>
                      </a:r>
                      <a:endParaRPr sz="10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B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Data for service customer</a:t>
                      </a:r>
                      <a:endParaRPr sz="1000"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จัดทำหน้า Web ให้ตัวแทนเข้าถึงและเพิ่มเติ่มข้อมูลลูกค้าได้</a:t>
                      </a:r>
                      <a:endParaRPr sz="1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ahoma"/>
                        <a:buChar char="●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ตัวแทนสามารถเข้าถึงข้อมูลลูกค้า เพื่อใช้อธิบายความคุ้มครองกรมธรรม์ </a:t>
                      </a:r>
                      <a:endParaRPr sz="1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ahoma"/>
                        <a:buChar char="●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ตัวแทนสามารถ key-in ข้อมูลลูกค้าเพิ่มเติมเพื่อใช้สนับสนุนการขาย</a:t>
                      </a:r>
                      <a:endParaRPr sz="10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C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การเคลมสินไหม</a:t>
                      </a:r>
                      <a:endParaRPr sz="1000"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จัดทำหน้า Web ให้ตัวแทนมีข้อมูลใช้ประกอบการเคลมให้ลูกค้า</a:t>
                      </a:r>
                      <a:endParaRPr sz="10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ahoma"/>
                        <a:buChar char="●"/>
                      </a:pPr>
                      <a:r>
                        <a:rPr lang="en-US" sz="1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ตัวแทนมีข้อมูลเกี่ยวกับการเคลมสินไหม </a:t>
                      </a:r>
                      <a:endParaRPr sz="10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ahoma"/>
                        <a:buChar char="●"/>
                      </a:pPr>
                      <a:r>
                        <a:rPr lang="en-US" sz="1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ตัวแทนมีข้อมูลสถานพยาบาล เครือข่าย / นอกเครือข่าย เพื่อแจ้งให้ลูกค้า</a:t>
                      </a:r>
                      <a:endParaRPr sz="10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D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ข้อมูลผลงานสะสมของตัวแทน/ทีมงาน</a:t>
                      </a:r>
                      <a:endParaRPr sz="1000" b="1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จัดทำหน้า Web ให้ตัวแทนเข้าถึงผลงานของตนเองละทีม</a:t>
                      </a:r>
                      <a:endParaRPr sz="1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ahoma"/>
                        <a:buChar char="●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ตัวแทนสามารถเข้าถึงข้อมูลของตนเองและทีมเพื่อสนับสนุนการขาย และ</a:t>
                      </a:r>
                      <a:r>
                        <a:rPr lang="en-US" sz="1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การขึ้นตำแหน่ง </a:t>
                      </a:r>
                      <a:endParaRPr sz="1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E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497</Words>
  <Application>Microsoft Office PowerPoint</Application>
  <PresentationFormat>On-screen Show (16:9)</PresentationFormat>
  <Paragraphs>96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Tahoma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Pisol Rueangsri</cp:lastModifiedBy>
  <cp:revision>29</cp:revision>
  <dcterms:modified xsi:type="dcterms:W3CDTF">2020-05-19T07:16:00Z</dcterms:modified>
</cp:coreProperties>
</file>