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5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777777"/>
    <a:srgbClr val="800000"/>
    <a:srgbClr val="0C294C"/>
    <a:srgbClr val="416F5C"/>
    <a:srgbClr val="E5E0C5"/>
    <a:srgbClr val="EDDFBD"/>
    <a:srgbClr val="1639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05" autoAdjust="0"/>
    <p:restoredTop sz="94660" autoAdjust="0"/>
  </p:normalViewPr>
  <p:slideViewPr>
    <p:cSldViewPr>
      <p:cViewPr>
        <p:scale>
          <a:sx n="70" d="100"/>
          <a:sy n="70" d="100"/>
        </p:scale>
        <p:origin x="-1190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49" y="5349904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3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0E7A-398D-460F-B05F-290F450B30B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37C90E9-3EED-4E1E-82B8-E33E1B719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0E7A-398D-460F-B05F-290F450B30B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90E9-3EED-4E1E-82B8-E33E1B719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8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8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0E7A-398D-460F-B05F-290F450B30B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90E9-3EED-4E1E-82B8-E33E1B719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0E7A-398D-460F-B05F-290F450B30B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2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637C90E9-3EED-4E1E-82B8-E33E1B719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49" y="3444904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0E7A-398D-460F-B05F-290F450B30B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90E9-3EED-4E1E-82B8-E33E1B7191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7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0E7A-398D-460F-B05F-290F450B30B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90E9-3EED-4E1E-82B8-E33E1B719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1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6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8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6" y="1316039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1" y="1316039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0E7A-398D-460F-B05F-290F450B30B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637C90E9-3EED-4E1E-82B8-E33E1B7191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49" y="6019802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0E7A-398D-460F-B05F-290F450B30B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90E9-3EED-4E1E-82B8-E33E1B719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0E7A-398D-460F-B05F-290F450B30B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90E9-3EED-4E1E-82B8-E33E1B719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49" y="5849119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1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2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1" y="609600"/>
            <a:ext cx="5340351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0E7A-398D-460F-B05F-290F450B30B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90E9-3EED-4E1E-82B8-E33E1B71919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F0E7A-398D-460F-B05F-290F450B30B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C90E9-3EED-4E1E-82B8-E33E1B71919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9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49" y="1050900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4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2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9DF0E7A-398D-460F-B05F-290F450B30BE}" type="datetimeFigureOut">
              <a:rPr lang="en-US" smtClean="0"/>
              <a:t>7/13/2014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2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2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637C90E9-3EED-4E1E-82B8-E33E1B71919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49" y="1050900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49" y="1057988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849245" y="613668"/>
            <a:ext cx="4769267" cy="14437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0888" y="-4"/>
            <a:ext cx="6629400" cy="1295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612" y="109091"/>
            <a:ext cx="62484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sz="1600" cap="small" dirty="0">
                <a:solidFill>
                  <a:schemeClr val="bg1"/>
                </a:solidFill>
              </a:rPr>
              <a:t>Rev 17:9  And here </a:t>
            </a:r>
            <a:r>
              <a:rPr lang="en-US" sz="1600" i="1" cap="small" dirty="0">
                <a:solidFill>
                  <a:schemeClr val="bg1"/>
                </a:solidFill>
              </a:rPr>
              <a:t>is</a:t>
            </a:r>
            <a:r>
              <a:rPr lang="en-US" sz="1600" cap="small" dirty="0">
                <a:solidFill>
                  <a:schemeClr val="bg1"/>
                </a:solidFill>
              </a:rPr>
              <a:t> the mind which hath wisdom. The seven heads are </a:t>
            </a:r>
            <a:r>
              <a:rPr lang="en-US" sz="1600" b="1" cap="small" dirty="0">
                <a:solidFill>
                  <a:schemeClr val="bg1"/>
                </a:solidFill>
              </a:rPr>
              <a:t>seven mountains, </a:t>
            </a:r>
            <a:r>
              <a:rPr lang="en-US" sz="1600" cap="small" dirty="0">
                <a:solidFill>
                  <a:schemeClr val="bg1"/>
                </a:solidFill>
              </a:rPr>
              <a:t>on which the woman sitteth. </a:t>
            </a:r>
            <a:r>
              <a:rPr lang="en-US" sz="1600" cap="small" dirty="0" smtClean="0">
                <a:solidFill>
                  <a:schemeClr val="bg1"/>
                </a:solidFill>
              </a:rPr>
              <a:t>10  </a:t>
            </a:r>
            <a:r>
              <a:rPr lang="en-US" sz="1600" cap="small" dirty="0">
                <a:solidFill>
                  <a:schemeClr val="bg1"/>
                </a:solidFill>
              </a:rPr>
              <a:t>And there are </a:t>
            </a:r>
            <a:r>
              <a:rPr lang="en-US" sz="1600" b="1" cap="small" dirty="0">
                <a:solidFill>
                  <a:schemeClr val="bg1"/>
                </a:solidFill>
              </a:rPr>
              <a:t>seven kings</a:t>
            </a:r>
            <a:r>
              <a:rPr lang="en-US" sz="1600" cap="small" dirty="0">
                <a:solidFill>
                  <a:schemeClr val="bg1"/>
                </a:solidFill>
              </a:rPr>
              <a:t>: </a:t>
            </a:r>
            <a:r>
              <a:rPr lang="en-US" sz="1600" u="sng" cap="small" dirty="0">
                <a:solidFill>
                  <a:schemeClr val="bg1"/>
                </a:solidFill>
              </a:rPr>
              <a:t>five are fallen</a:t>
            </a:r>
            <a:r>
              <a:rPr lang="en-US" sz="1600" cap="small" dirty="0">
                <a:solidFill>
                  <a:schemeClr val="bg1"/>
                </a:solidFill>
              </a:rPr>
              <a:t>, and </a:t>
            </a:r>
            <a:r>
              <a:rPr lang="en-US" sz="1600" u="sng" cap="small" dirty="0">
                <a:solidFill>
                  <a:schemeClr val="bg1"/>
                </a:solidFill>
              </a:rPr>
              <a:t>one is</a:t>
            </a:r>
            <a:r>
              <a:rPr lang="en-US" sz="1600" cap="small" dirty="0">
                <a:solidFill>
                  <a:schemeClr val="bg1"/>
                </a:solidFill>
              </a:rPr>
              <a:t>, </a:t>
            </a:r>
            <a:r>
              <a:rPr lang="en-US" sz="1600" i="1" cap="small" dirty="0">
                <a:solidFill>
                  <a:schemeClr val="bg1"/>
                </a:solidFill>
              </a:rPr>
              <a:t>and</a:t>
            </a:r>
            <a:r>
              <a:rPr lang="en-US" sz="1600" cap="small" dirty="0">
                <a:solidFill>
                  <a:schemeClr val="bg1"/>
                </a:solidFill>
              </a:rPr>
              <a:t> </a:t>
            </a:r>
            <a:r>
              <a:rPr lang="en-US" sz="1600" u="sng" cap="small" dirty="0">
                <a:solidFill>
                  <a:schemeClr val="bg1"/>
                </a:solidFill>
              </a:rPr>
              <a:t>the other is not yet come</a:t>
            </a:r>
            <a:r>
              <a:rPr lang="en-US" sz="1600" cap="small" dirty="0">
                <a:solidFill>
                  <a:schemeClr val="bg1"/>
                </a:solidFill>
              </a:rPr>
              <a:t>; and when he cometh, he must continue a short space.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6985601" y="1263803"/>
            <a:ext cx="1901363" cy="167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8424" y="1393904"/>
            <a:ext cx="4693913" cy="62068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800" cap="none" spc="300" dirty="0" smtClean="0">
                <a:ln w="9525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Castellar" pitchFamily="18" charset="0"/>
              </a:rPr>
              <a:t>Kings = Kingdoms</a:t>
            </a:r>
          </a:p>
          <a:p>
            <a:pPr algn="ctr">
              <a:lnSpc>
                <a:spcPts val="1400"/>
              </a:lnSpc>
            </a:pPr>
            <a:r>
              <a:rPr lang="en-US" sz="1100" spc="300" dirty="0" smtClean="0">
                <a:ln w="9525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Castellar" pitchFamily="18" charset="0"/>
              </a:rPr>
              <a:t>Where there is a king,</a:t>
            </a:r>
          </a:p>
          <a:p>
            <a:pPr algn="ctr"/>
            <a:r>
              <a:rPr lang="en-US" sz="1100" cap="none" spc="300" dirty="0" smtClean="0">
                <a:ln w="9525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Castellar" pitchFamily="18" charset="0"/>
              </a:rPr>
              <a:t>There’s a kingdom.</a:t>
            </a:r>
            <a:endParaRPr lang="en-US" sz="1100" cap="none" spc="300" dirty="0">
              <a:ln w="9525" cmpd="sng">
                <a:noFill/>
                <a:prstDash val="solid"/>
                <a:miter lim="800000"/>
              </a:ln>
              <a:solidFill>
                <a:schemeClr val="bg1"/>
              </a:solidFill>
              <a:latin typeface="Castellar" pitchFamily="18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2362202" y="4106907"/>
            <a:ext cx="1315487" cy="2293894"/>
            <a:chOff x="914400" y="4355592"/>
            <a:chExt cx="1315486" cy="22938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5334000"/>
              <a:ext cx="1315486" cy="1315486"/>
            </a:xfrm>
            <a:prstGeom prst="rect">
              <a:avLst/>
            </a:prstGeom>
          </p:spPr>
        </p:pic>
        <p:sp>
          <p:nvSpPr>
            <p:cNvPr id="13" name="Down Arrow 12"/>
            <p:cNvSpPr/>
            <p:nvPr/>
          </p:nvSpPr>
          <p:spPr>
            <a:xfrm>
              <a:off x="1420628" y="4355592"/>
              <a:ext cx="346573" cy="978408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2" y="4106907"/>
            <a:ext cx="1315487" cy="2293894"/>
            <a:chOff x="914400" y="4355592"/>
            <a:chExt cx="1315486" cy="229389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5334000"/>
              <a:ext cx="1315486" cy="1315486"/>
            </a:xfrm>
            <a:prstGeom prst="rect">
              <a:avLst/>
            </a:prstGeom>
          </p:spPr>
        </p:pic>
        <p:sp>
          <p:nvSpPr>
            <p:cNvPr id="18" name="Down Arrow 17"/>
            <p:cNvSpPr/>
            <p:nvPr/>
          </p:nvSpPr>
          <p:spPr>
            <a:xfrm>
              <a:off x="1420628" y="4355592"/>
              <a:ext cx="346573" cy="978408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306020" y="3581400"/>
            <a:ext cx="40639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small" spc="6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stellar" pitchFamily="18" charset="0"/>
              </a:rPr>
              <a:t>Five Are Fallen</a:t>
            </a:r>
            <a:endParaRPr lang="en-US" sz="2800" b="1" cap="small" spc="60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stellar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71" y="2038290"/>
            <a:ext cx="54389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cap="small" spc="6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stellar" pitchFamily="18" charset="0"/>
              </a:rPr>
              <a:t>“One</a:t>
            </a:r>
            <a:r>
              <a:rPr lang="en-US" b="1" cap="small" spc="6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stellar" pitchFamily="18" charset="0"/>
              </a:rPr>
              <a:t> Is”-Time of Revelation</a:t>
            </a:r>
            <a:endParaRPr lang="en-US" b="1" cap="small" spc="60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stellar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868428" y="1207416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912271" y="4106907"/>
            <a:ext cx="1315487" cy="2293894"/>
            <a:chOff x="914400" y="4355592"/>
            <a:chExt cx="1315486" cy="2293894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5334000"/>
              <a:ext cx="1315486" cy="1315486"/>
            </a:xfrm>
            <a:prstGeom prst="rect">
              <a:avLst/>
            </a:prstGeom>
          </p:spPr>
        </p:pic>
        <p:sp>
          <p:nvSpPr>
            <p:cNvPr id="26" name="Down Arrow 25"/>
            <p:cNvSpPr/>
            <p:nvPr/>
          </p:nvSpPr>
          <p:spPr>
            <a:xfrm>
              <a:off x="1420628" y="4355592"/>
              <a:ext cx="346573" cy="978408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>
                  <a:alpha val="29020"/>
                </a:srgbClr>
              </a:clrFrom>
              <a:clrTo>
                <a:srgbClr val="FEFEFE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132" y="1393904"/>
            <a:ext cx="1546301" cy="154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6864834" y="802138"/>
            <a:ext cx="214289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cap="small" spc="60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stellar" pitchFamily="18" charset="0"/>
              </a:rPr>
              <a:t>“</a:t>
            </a:r>
            <a:r>
              <a:rPr lang="en-US" sz="1100" b="1" cap="small" spc="60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stellar" pitchFamily="18" charset="0"/>
              </a:rPr>
              <a:t>The other is </a:t>
            </a:r>
          </a:p>
          <a:p>
            <a:pPr algn="ctr"/>
            <a:r>
              <a:rPr lang="en-US" sz="1100" b="1" cap="small" spc="60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stellar" pitchFamily="18" charset="0"/>
              </a:rPr>
              <a:t>not yet come”</a:t>
            </a:r>
            <a:endParaRPr lang="en-US" sz="1050" b="1" cap="small" spc="60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stellar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04331" y="6408696"/>
            <a:ext cx="13356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doni MT" pitchFamily="18" charset="0"/>
              </a:rPr>
              <a:t>Egyptian</a:t>
            </a:r>
            <a:endParaRPr lang="en-US" sz="2400" b="1" cap="none" spc="0" dirty="0">
              <a:ln w="1905"/>
              <a:solidFill>
                <a:schemeClr val="accent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doni MT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09" y="2310384"/>
            <a:ext cx="1480907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Rectangle 39"/>
          <p:cNvSpPr/>
          <p:nvPr/>
        </p:nvSpPr>
        <p:spPr>
          <a:xfrm>
            <a:off x="2393142" y="6408696"/>
            <a:ext cx="12971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E5E0C5"/>
                </a:solidFill>
                <a:effectLst>
                  <a:glow rad="12700">
                    <a:schemeClr val="tx1"/>
                  </a:glow>
                  <a:innerShdw blurRad="69850" dist="43180" dir="5400000">
                    <a:schemeClr val="tx1">
                      <a:alpha val="65000"/>
                    </a:schemeClr>
                  </a:innerShdw>
                </a:effectLst>
                <a:latin typeface="Bodoni MT" pitchFamily="18" charset="0"/>
              </a:rPr>
              <a:t>Assyrian</a:t>
            </a:r>
            <a:endParaRPr lang="en-US" sz="2400" b="1" cap="none" spc="0" dirty="0">
              <a:ln w="1905"/>
              <a:solidFill>
                <a:srgbClr val="E5E0C5"/>
              </a:solidFill>
              <a:effectLst>
                <a:glow rad="12700">
                  <a:schemeClr val="tx1"/>
                </a:glow>
                <a:innerShdw blurRad="69850" dist="43180" dir="5400000">
                  <a:schemeClr val="tx1">
                    <a:alpha val="65000"/>
                  </a:schemeClr>
                </a:innerShdw>
              </a:effectLst>
              <a:latin typeface="Bodoni MT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54438" y="6408696"/>
            <a:ext cx="16311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chemeClr val="tx1">
                      <a:alpha val="65000"/>
                    </a:schemeClr>
                  </a:innerShdw>
                </a:effectLst>
                <a:latin typeface="Bodoni MT" pitchFamily="18" charset="0"/>
              </a:rPr>
              <a:t>Babylonian</a:t>
            </a:r>
            <a:endParaRPr lang="en-US" sz="2400" b="1" cap="none" spc="0" dirty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chemeClr val="tx1">
                    <a:alpha val="65000"/>
                  </a:schemeClr>
                </a:innerShdw>
              </a:effectLst>
              <a:latin typeface="Bodoni MT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495946" y="2405431"/>
            <a:ext cx="3754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374393" y="4038600"/>
            <a:ext cx="3820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466315" y="4114800"/>
            <a:ext cx="1315487" cy="2293894"/>
            <a:chOff x="914400" y="4355592"/>
            <a:chExt cx="1315486" cy="229389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duotone>
                <a:prstClr val="black"/>
                <a:srgbClr val="0070C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5334000"/>
              <a:ext cx="1315486" cy="1315486"/>
            </a:xfrm>
            <a:prstGeom prst="rect">
              <a:avLst/>
            </a:prstGeom>
          </p:spPr>
        </p:pic>
        <p:sp>
          <p:nvSpPr>
            <p:cNvPr id="48" name="Down Arrow 47"/>
            <p:cNvSpPr/>
            <p:nvPr/>
          </p:nvSpPr>
          <p:spPr>
            <a:xfrm>
              <a:off x="1420628" y="4355592"/>
              <a:ext cx="346573" cy="978408"/>
            </a:xfrm>
            <a:prstGeom prst="downArrow">
              <a:avLst/>
            </a:prstGeom>
            <a:solidFill>
              <a:srgbClr val="0C2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5563038" y="6416590"/>
            <a:ext cx="112203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chemeClr val="tx1">
                      <a:alpha val="65000"/>
                    </a:schemeClr>
                  </a:innerShdw>
                </a:effectLst>
                <a:latin typeface="Bodoni MT" pitchFamily="18" charset="0"/>
              </a:rPr>
              <a:t>Persian</a:t>
            </a:r>
            <a:endParaRPr lang="en-US" sz="2400" b="1" cap="none" spc="0" dirty="0">
              <a:ln w="1905"/>
              <a:solidFill>
                <a:srgbClr val="002060"/>
              </a:solidFill>
              <a:effectLst>
                <a:innerShdw blurRad="69850" dist="43180" dir="5400000">
                  <a:schemeClr val="tx1">
                    <a:alpha val="65000"/>
                  </a:schemeClr>
                </a:innerShdw>
              </a:effectLst>
              <a:latin typeface="Bodoni MT" pitchFamily="18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013043" y="4109787"/>
            <a:ext cx="1315487" cy="2293894"/>
            <a:chOff x="914400" y="4355592"/>
            <a:chExt cx="1315486" cy="2293894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5334000"/>
              <a:ext cx="1315486" cy="1315486"/>
            </a:xfrm>
            <a:prstGeom prst="rect">
              <a:avLst/>
            </a:prstGeom>
          </p:spPr>
        </p:pic>
        <p:sp>
          <p:nvSpPr>
            <p:cNvPr id="52" name="Down Arrow 51"/>
            <p:cNvSpPr/>
            <p:nvPr/>
          </p:nvSpPr>
          <p:spPr>
            <a:xfrm>
              <a:off x="1420628" y="4355592"/>
              <a:ext cx="346573" cy="978408"/>
            </a:xfrm>
            <a:prstGeom prst="downArrow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7206559" y="6411577"/>
            <a:ext cx="9284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800000"/>
                </a:solidFill>
                <a:effectLst>
                  <a:innerShdw blurRad="69850" dist="43180" dir="5400000">
                    <a:schemeClr val="tx1">
                      <a:alpha val="65000"/>
                    </a:schemeClr>
                  </a:innerShdw>
                </a:effectLst>
                <a:latin typeface="Bodoni MT" pitchFamily="18" charset="0"/>
              </a:rPr>
              <a:t>Greek</a:t>
            </a:r>
            <a:endParaRPr lang="en-US" sz="2400" b="1" cap="none" spc="0" dirty="0">
              <a:ln w="1905"/>
              <a:solidFill>
                <a:srgbClr val="800000"/>
              </a:solidFill>
              <a:effectLst>
                <a:innerShdw blurRad="69850" dist="43180" dir="5400000">
                  <a:schemeClr val="tx1">
                    <a:alpha val="65000"/>
                  </a:schemeClr>
                </a:innerShdw>
              </a:effectLst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67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850405" y="781356"/>
            <a:ext cx="4769267" cy="9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0888" y="-4"/>
            <a:ext cx="6629400" cy="1295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612" y="109091"/>
            <a:ext cx="6248400" cy="10772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just"/>
            <a:r>
              <a:rPr lang="en-US" sz="1600" cap="small" dirty="0">
                <a:solidFill>
                  <a:schemeClr val="bg1"/>
                </a:solidFill>
              </a:rPr>
              <a:t>Rev 17:9  And here </a:t>
            </a:r>
            <a:r>
              <a:rPr lang="en-US" sz="1600" i="1" cap="small" dirty="0">
                <a:solidFill>
                  <a:schemeClr val="bg1"/>
                </a:solidFill>
              </a:rPr>
              <a:t>is</a:t>
            </a:r>
            <a:r>
              <a:rPr lang="en-US" sz="1600" cap="small" dirty="0">
                <a:solidFill>
                  <a:schemeClr val="bg1"/>
                </a:solidFill>
              </a:rPr>
              <a:t> the mind which hath wisdom. The seven heads are </a:t>
            </a:r>
            <a:r>
              <a:rPr lang="en-US" sz="1600" b="1" cap="small" dirty="0">
                <a:solidFill>
                  <a:schemeClr val="bg1"/>
                </a:solidFill>
              </a:rPr>
              <a:t>seven mountains, </a:t>
            </a:r>
            <a:r>
              <a:rPr lang="en-US" sz="1600" cap="small" dirty="0">
                <a:solidFill>
                  <a:schemeClr val="bg1"/>
                </a:solidFill>
              </a:rPr>
              <a:t>on which the woman sitteth. </a:t>
            </a:r>
            <a:r>
              <a:rPr lang="en-US" sz="1600" cap="small" dirty="0" smtClean="0">
                <a:solidFill>
                  <a:schemeClr val="bg1"/>
                </a:solidFill>
              </a:rPr>
              <a:t>10  </a:t>
            </a:r>
            <a:r>
              <a:rPr lang="en-US" sz="1600" cap="small" dirty="0">
                <a:solidFill>
                  <a:schemeClr val="bg1"/>
                </a:solidFill>
              </a:rPr>
              <a:t>And there are </a:t>
            </a:r>
            <a:r>
              <a:rPr lang="en-US" sz="1600" b="1" cap="small" dirty="0">
                <a:solidFill>
                  <a:schemeClr val="bg1"/>
                </a:solidFill>
              </a:rPr>
              <a:t>seven kings</a:t>
            </a:r>
            <a:r>
              <a:rPr lang="en-US" sz="1600" cap="small" dirty="0">
                <a:solidFill>
                  <a:schemeClr val="bg1"/>
                </a:solidFill>
              </a:rPr>
              <a:t>: </a:t>
            </a:r>
            <a:r>
              <a:rPr lang="en-US" sz="1600" u="sng" cap="small" dirty="0">
                <a:solidFill>
                  <a:schemeClr val="bg1"/>
                </a:solidFill>
              </a:rPr>
              <a:t>five are fallen</a:t>
            </a:r>
            <a:r>
              <a:rPr lang="en-US" sz="1600" cap="small" dirty="0">
                <a:solidFill>
                  <a:schemeClr val="bg1"/>
                </a:solidFill>
              </a:rPr>
              <a:t>, and </a:t>
            </a:r>
            <a:r>
              <a:rPr lang="en-US" sz="1600" u="sng" cap="small" dirty="0">
                <a:solidFill>
                  <a:schemeClr val="bg1"/>
                </a:solidFill>
              </a:rPr>
              <a:t>one is</a:t>
            </a:r>
            <a:r>
              <a:rPr lang="en-US" sz="1600" cap="small" dirty="0">
                <a:solidFill>
                  <a:schemeClr val="bg1"/>
                </a:solidFill>
              </a:rPr>
              <a:t>, </a:t>
            </a:r>
            <a:r>
              <a:rPr lang="en-US" sz="1600" i="1" cap="small" dirty="0">
                <a:solidFill>
                  <a:schemeClr val="bg1"/>
                </a:solidFill>
              </a:rPr>
              <a:t>and</a:t>
            </a:r>
            <a:r>
              <a:rPr lang="en-US" sz="1600" cap="small" dirty="0">
                <a:solidFill>
                  <a:schemeClr val="bg1"/>
                </a:solidFill>
              </a:rPr>
              <a:t> </a:t>
            </a:r>
            <a:r>
              <a:rPr lang="en-US" sz="1600" u="sng" cap="small" dirty="0">
                <a:solidFill>
                  <a:schemeClr val="bg1"/>
                </a:solidFill>
              </a:rPr>
              <a:t>the other is not yet come</a:t>
            </a:r>
            <a:r>
              <a:rPr lang="en-US" sz="1600" cap="small" dirty="0">
                <a:solidFill>
                  <a:schemeClr val="bg1"/>
                </a:solidFill>
              </a:rPr>
              <a:t>; and when he cometh, he must continue a short space.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7082882" y="1283259"/>
            <a:ext cx="1723832" cy="1676400"/>
          </a:xfrm>
          <a:prstGeom prst="rect">
            <a:avLst/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88424" y="1393904"/>
            <a:ext cx="4693914" cy="3265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800" cap="none" spc="300" dirty="0" smtClean="0">
                <a:ln w="9525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Castellar" pitchFamily="18" charset="0"/>
              </a:rPr>
              <a:t>Kings = Kingdoms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362202" y="4106907"/>
            <a:ext cx="1315487" cy="2293894"/>
            <a:chOff x="914400" y="4355592"/>
            <a:chExt cx="1315486" cy="229389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5334000"/>
              <a:ext cx="1315486" cy="1315486"/>
            </a:xfrm>
            <a:prstGeom prst="rect">
              <a:avLst/>
            </a:prstGeom>
          </p:spPr>
        </p:pic>
        <p:sp>
          <p:nvSpPr>
            <p:cNvPr id="13" name="Down Arrow 12"/>
            <p:cNvSpPr/>
            <p:nvPr/>
          </p:nvSpPr>
          <p:spPr>
            <a:xfrm>
              <a:off x="1420628" y="4355592"/>
              <a:ext cx="346573" cy="978408"/>
            </a:xfrm>
            <a:prstGeom prst="down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38202" y="4106907"/>
            <a:ext cx="1315487" cy="2293894"/>
            <a:chOff x="914400" y="4355592"/>
            <a:chExt cx="1315486" cy="229389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5334000"/>
              <a:ext cx="1315486" cy="1315486"/>
            </a:xfrm>
            <a:prstGeom prst="rect">
              <a:avLst/>
            </a:prstGeom>
          </p:spPr>
        </p:pic>
        <p:sp>
          <p:nvSpPr>
            <p:cNvPr id="18" name="Down Arrow 17"/>
            <p:cNvSpPr/>
            <p:nvPr/>
          </p:nvSpPr>
          <p:spPr>
            <a:xfrm>
              <a:off x="1420628" y="4355592"/>
              <a:ext cx="346573" cy="978408"/>
            </a:xfrm>
            <a:prstGeom prst="down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2306020" y="3581400"/>
            <a:ext cx="406393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2800" b="1" cap="small" spc="6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stellar" pitchFamily="18" charset="0"/>
              </a:rPr>
              <a:t>Five Are Fallen</a:t>
            </a:r>
            <a:endParaRPr lang="en-US" sz="2800" b="1" cap="small" spc="60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stellar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6200" y="2038290"/>
            <a:ext cx="59856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cap="small" spc="6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stellar" pitchFamily="18" charset="0"/>
              </a:rPr>
              <a:t>“One</a:t>
            </a:r>
            <a:r>
              <a:rPr lang="en-US" b="1" cap="small" spc="6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stellar" pitchFamily="18" charset="0"/>
              </a:rPr>
              <a:t> Is”-</a:t>
            </a:r>
            <a:r>
              <a:rPr lang="en-US" b="1" cap="small" spc="3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stellar" pitchFamily="18" charset="0"/>
              </a:rPr>
              <a:t>At the Time of Revelation</a:t>
            </a:r>
            <a:endParaRPr lang="en-US" b="1" cap="small" spc="30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stellar" pitchFamily="18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868428" y="1207416"/>
            <a:ext cx="2667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3912271" y="4106907"/>
            <a:ext cx="1315487" cy="2293894"/>
            <a:chOff x="914400" y="4355592"/>
            <a:chExt cx="1315486" cy="2293894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5334000"/>
              <a:ext cx="1315486" cy="1315486"/>
            </a:xfrm>
            <a:prstGeom prst="rect">
              <a:avLst/>
            </a:prstGeom>
          </p:spPr>
        </p:pic>
        <p:sp>
          <p:nvSpPr>
            <p:cNvPr id="26" name="Down Arrow 25"/>
            <p:cNvSpPr/>
            <p:nvPr/>
          </p:nvSpPr>
          <p:spPr>
            <a:xfrm>
              <a:off x="1420628" y="4355592"/>
              <a:ext cx="346573" cy="978408"/>
            </a:xfrm>
            <a:prstGeom prst="downArrow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>
                  <a:alpha val="29020"/>
                </a:srgbClr>
              </a:clrFrom>
              <a:clrTo>
                <a:srgbClr val="FEFEFE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132" y="1345264"/>
            <a:ext cx="1546301" cy="154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6864834" y="802138"/>
            <a:ext cx="2142894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1" cap="small" spc="60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stellar" pitchFamily="18" charset="0"/>
              </a:rPr>
              <a:t>“</a:t>
            </a:r>
            <a:r>
              <a:rPr lang="en-US" sz="1100" b="1" cap="small" spc="60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stellar" pitchFamily="18" charset="0"/>
              </a:rPr>
              <a:t>The other is </a:t>
            </a:r>
          </a:p>
          <a:p>
            <a:pPr algn="ctr"/>
            <a:r>
              <a:rPr lang="en-US" sz="1100" b="1" cap="small" spc="600" dirty="0" smtClean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stellar" pitchFamily="18" charset="0"/>
              </a:rPr>
              <a:t>not yet come”</a:t>
            </a:r>
            <a:endParaRPr lang="en-US" sz="1050" b="1" cap="small" spc="60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stellar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04331" y="6408696"/>
            <a:ext cx="133562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chemeClr val="accent2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doni MT" pitchFamily="18" charset="0"/>
              </a:rPr>
              <a:t>Egyptian</a:t>
            </a:r>
            <a:endParaRPr lang="en-US" sz="2400" b="1" cap="none" spc="0" dirty="0">
              <a:ln w="1905"/>
              <a:solidFill>
                <a:schemeClr val="accent2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doni MT" pitchFamily="18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393142" y="6408696"/>
            <a:ext cx="129715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E5E0C5"/>
                </a:solidFill>
                <a:effectLst>
                  <a:glow rad="12700">
                    <a:schemeClr val="tx1"/>
                  </a:glow>
                  <a:innerShdw blurRad="69850" dist="43180" dir="5400000">
                    <a:schemeClr val="tx1">
                      <a:alpha val="65000"/>
                    </a:schemeClr>
                  </a:innerShdw>
                </a:effectLst>
                <a:latin typeface="Bodoni MT" pitchFamily="18" charset="0"/>
              </a:rPr>
              <a:t>Assyrian</a:t>
            </a:r>
            <a:endParaRPr lang="en-US" sz="2400" b="1" cap="none" spc="0" dirty="0">
              <a:ln w="1905"/>
              <a:solidFill>
                <a:srgbClr val="E5E0C5"/>
              </a:solidFill>
              <a:effectLst>
                <a:glow rad="12700">
                  <a:schemeClr val="tx1"/>
                </a:glow>
                <a:innerShdw blurRad="69850" dist="43180" dir="5400000">
                  <a:schemeClr val="tx1">
                    <a:alpha val="65000"/>
                  </a:schemeClr>
                </a:innerShdw>
              </a:effectLst>
              <a:latin typeface="Bodoni MT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754438" y="6408696"/>
            <a:ext cx="163115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chemeClr val="bg2">
                    <a:lumMod val="50000"/>
                  </a:schemeClr>
                </a:solidFill>
                <a:effectLst>
                  <a:innerShdw blurRad="69850" dist="43180" dir="5400000">
                    <a:schemeClr val="tx1">
                      <a:alpha val="65000"/>
                    </a:schemeClr>
                  </a:innerShdw>
                </a:effectLst>
                <a:latin typeface="Bodoni MT" pitchFamily="18" charset="0"/>
              </a:rPr>
              <a:t>Babylonian</a:t>
            </a:r>
            <a:endParaRPr lang="en-US" sz="2400" b="1" cap="none" spc="0" dirty="0">
              <a:ln w="1905"/>
              <a:solidFill>
                <a:schemeClr val="bg2">
                  <a:lumMod val="50000"/>
                </a:schemeClr>
              </a:solidFill>
              <a:effectLst>
                <a:innerShdw blurRad="69850" dist="43180" dir="5400000">
                  <a:schemeClr val="tx1">
                    <a:alpha val="65000"/>
                  </a:schemeClr>
                </a:innerShdw>
              </a:effectLst>
              <a:latin typeface="Bodoni MT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495946" y="2405431"/>
            <a:ext cx="3754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374393" y="4038600"/>
            <a:ext cx="38209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5466315" y="4114800"/>
            <a:ext cx="1315487" cy="2293894"/>
            <a:chOff x="914400" y="4355592"/>
            <a:chExt cx="1315486" cy="229389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duotone>
                <a:prstClr val="black"/>
                <a:srgbClr val="0070C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5334000"/>
              <a:ext cx="1315486" cy="1315486"/>
            </a:xfrm>
            <a:prstGeom prst="rect">
              <a:avLst/>
            </a:prstGeom>
          </p:spPr>
        </p:pic>
        <p:sp>
          <p:nvSpPr>
            <p:cNvPr id="48" name="Down Arrow 47"/>
            <p:cNvSpPr/>
            <p:nvPr/>
          </p:nvSpPr>
          <p:spPr>
            <a:xfrm>
              <a:off x="1420628" y="4355592"/>
              <a:ext cx="346573" cy="978408"/>
            </a:xfrm>
            <a:prstGeom prst="downArrow">
              <a:avLst/>
            </a:prstGeom>
            <a:solidFill>
              <a:srgbClr val="0C29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/>
          <p:cNvSpPr/>
          <p:nvPr/>
        </p:nvSpPr>
        <p:spPr>
          <a:xfrm>
            <a:off x="5563038" y="6416590"/>
            <a:ext cx="112203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002060"/>
                </a:solidFill>
                <a:effectLst>
                  <a:innerShdw blurRad="69850" dist="43180" dir="5400000">
                    <a:schemeClr val="tx1">
                      <a:alpha val="65000"/>
                    </a:schemeClr>
                  </a:innerShdw>
                </a:effectLst>
                <a:latin typeface="Bodoni MT" pitchFamily="18" charset="0"/>
              </a:rPr>
              <a:t>Persian</a:t>
            </a:r>
            <a:endParaRPr lang="en-US" sz="2400" b="1" cap="none" spc="0" dirty="0">
              <a:ln w="1905"/>
              <a:solidFill>
                <a:srgbClr val="002060"/>
              </a:solidFill>
              <a:effectLst>
                <a:innerShdw blurRad="69850" dist="43180" dir="5400000">
                  <a:schemeClr val="tx1">
                    <a:alpha val="65000"/>
                  </a:schemeClr>
                </a:innerShdw>
              </a:effectLst>
              <a:latin typeface="Bodoni MT" pitchFamily="18" charset="0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013043" y="4109787"/>
            <a:ext cx="1315487" cy="2293894"/>
            <a:chOff x="914400" y="4355592"/>
            <a:chExt cx="1315486" cy="2293894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0" y="5334000"/>
              <a:ext cx="1315486" cy="1315486"/>
            </a:xfrm>
            <a:prstGeom prst="rect">
              <a:avLst/>
            </a:prstGeom>
          </p:spPr>
        </p:pic>
        <p:sp>
          <p:nvSpPr>
            <p:cNvPr id="52" name="Down Arrow 51"/>
            <p:cNvSpPr/>
            <p:nvPr/>
          </p:nvSpPr>
          <p:spPr>
            <a:xfrm>
              <a:off x="1420628" y="4355592"/>
              <a:ext cx="346573" cy="978408"/>
            </a:xfrm>
            <a:prstGeom prst="downArrow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7206559" y="6411577"/>
            <a:ext cx="92845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rgbClr val="800000"/>
                </a:solidFill>
                <a:effectLst>
                  <a:innerShdw blurRad="69850" dist="43180" dir="5400000">
                    <a:schemeClr val="tx1">
                      <a:alpha val="65000"/>
                    </a:schemeClr>
                  </a:innerShdw>
                </a:effectLst>
                <a:latin typeface="Bodoni MT" pitchFamily="18" charset="0"/>
              </a:rPr>
              <a:t>Greek</a:t>
            </a:r>
            <a:endParaRPr lang="en-US" sz="2400" b="1" cap="none" spc="0" dirty="0">
              <a:ln w="1905"/>
              <a:solidFill>
                <a:srgbClr val="800000"/>
              </a:solidFill>
              <a:effectLst>
                <a:innerShdw blurRad="69850" dist="43180" dir="5400000">
                  <a:schemeClr val="tx1">
                    <a:alpha val="65000"/>
                  </a:schemeClr>
                </a:innerShdw>
              </a:effectLst>
              <a:latin typeface="Bodoni MT" pitchFamily="18" charset="0"/>
            </a:endParaRPr>
          </a:p>
        </p:txBody>
      </p: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82" y="2303219"/>
            <a:ext cx="1480907" cy="153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812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88424" y="1393904"/>
            <a:ext cx="4693914" cy="3265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2800" cap="none" spc="300" dirty="0" smtClean="0">
                <a:ln w="9525" cmpd="sng">
                  <a:noFill/>
                  <a:prstDash val="solid"/>
                  <a:miter lim="800000"/>
                </a:ln>
                <a:solidFill>
                  <a:schemeClr val="bg1"/>
                </a:solidFill>
                <a:latin typeface="Castellar" pitchFamily="18" charset="0"/>
              </a:rPr>
              <a:t>Kings = Kingdoms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04331" y="3733800"/>
            <a:ext cx="7296816" cy="2903678"/>
            <a:chOff x="838202" y="3581400"/>
            <a:chExt cx="7490328" cy="3371186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2374393" y="4038600"/>
              <a:ext cx="38209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Group 1"/>
            <p:cNvGrpSpPr/>
            <p:nvPr/>
          </p:nvGrpSpPr>
          <p:grpSpPr>
            <a:xfrm>
              <a:off x="838202" y="3581400"/>
              <a:ext cx="7490328" cy="3371186"/>
              <a:chOff x="838202" y="3581400"/>
              <a:chExt cx="7490328" cy="3371186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2362202" y="4106907"/>
                <a:ext cx="1315487" cy="2293894"/>
                <a:chOff x="914400" y="4355592"/>
                <a:chExt cx="1315486" cy="2293894"/>
              </a:xfrm>
            </p:grpSpPr>
            <p:pic>
              <p:nvPicPr>
                <p:cNvPr id="8" name="Picture 7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bg2">
                      <a:shade val="45000"/>
                      <a:satMod val="135000"/>
                    </a:schemeClr>
                    <a:prstClr val="white"/>
                  </a:duotone>
                  <a:clrChange>
                    <a:clrFrom>
                      <a:srgbClr val="FEFEFE"/>
                    </a:clrFrom>
                    <a:clrTo>
                      <a:srgbClr val="FEFEFE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400" y="5334000"/>
                  <a:ext cx="1315486" cy="1315486"/>
                </a:xfrm>
                <a:prstGeom prst="rect">
                  <a:avLst/>
                </a:prstGeom>
              </p:spPr>
            </p:pic>
            <p:sp>
              <p:nvSpPr>
                <p:cNvPr id="13" name="Down Arrow 12"/>
                <p:cNvSpPr/>
                <p:nvPr/>
              </p:nvSpPr>
              <p:spPr>
                <a:xfrm>
                  <a:off x="1420628" y="4355592"/>
                  <a:ext cx="346573" cy="978408"/>
                </a:xfrm>
                <a:prstGeom prst="downArrow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838202" y="4106907"/>
                <a:ext cx="1315487" cy="2293894"/>
                <a:chOff x="914400" y="4355592"/>
                <a:chExt cx="1315486" cy="2293894"/>
              </a:xfrm>
            </p:grpSpPr>
            <p:pic>
              <p:nvPicPr>
                <p:cNvPr id="17" name="Picture 16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clrChange>
                    <a:clrFrom>
                      <a:srgbClr val="FEFEFE"/>
                    </a:clrFrom>
                    <a:clrTo>
                      <a:srgbClr val="FEFEFE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400" y="5334000"/>
                  <a:ext cx="1315486" cy="1315486"/>
                </a:xfrm>
                <a:prstGeom prst="rect">
                  <a:avLst/>
                </a:prstGeom>
              </p:spPr>
            </p:pic>
            <p:sp>
              <p:nvSpPr>
                <p:cNvPr id="18" name="Down Arrow 17"/>
                <p:cNvSpPr/>
                <p:nvPr/>
              </p:nvSpPr>
              <p:spPr>
                <a:xfrm>
                  <a:off x="1420628" y="4355592"/>
                  <a:ext cx="346573" cy="978408"/>
                </a:xfrm>
                <a:prstGeom prst="downArrow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Rectangle 18"/>
              <p:cNvSpPr/>
              <p:nvPr/>
            </p:nvSpPr>
            <p:spPr>
              <a:xfrm>
                <a:off x="2485794" y="3581400"/>
                <a:ext cx="3704383" cy="4645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  <a:scene3d>
                  <a:camera prst="orthographicFront"/>
                  <a:lightRig rig="soft" dir="tl">
                    <a:rot lat="0" lon="0" rev="0"/>
                  </a:lightRig>
                </a:scene3d>
                <a:sp3d contourW="25400" prstMaterial="matte">
                  <a:contourClr>
                    <a:schemeClr val="accent2">
                      <a:tint val="20000"/>
                    </a:schemeClr>
                  </a:contourClr>
                </a:sp3d>
              </a:bodyPr>
              <a:lstStyle/>
              <a:p>
                <a:pPr algn="ctr"/>
                <a:r>
                  <a:rPr lang="en-US" sz="2000" b="1" cap="small" spc="600" dirty="0" smtClean="0">
                    <a:ln w="11430"/>
                    <a:gradFill>
                      <a:gsLst>
                        <a:gs pos="25000">
                          <a:schemeClr val="accent2">
                            <a:satMod val="155000"/>
                          </a:schemeClr>
                        </a:gs>
                        <a:gs pos="100000">
                          <a:schemeClr val="accent2">
                            <a:shade val="45000"/>
                            <a:satMod val="165000"/>
                          </a:schemeClr>
                        </a:gs>
                      </a:gsLst>
                      <a:lin ang="5400000"/>
                    </a:gradFill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Castellar" pitchFamily="18" charset="0"/>
                  </a:rPr>
                  <a:t>“Five Are Fallen”</a:t>
                </a:r>
                <a:endParaRPr lang="en-US" sz="2000" b="1" cap="small" spc="60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Castellar" pitchFamily="18" charset="0"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3912271" y="4106907"/>
                <a:ext cx="1315487" cy="2293894"/>
                <a:chOff x="914400" y="4355592"/>
                <a:chExt cx="1315486" cy="2293894"/>
              </a:xfrm>
            </p:grpSpPr>
            <p:pic>
              <p:nvPicPr>
                <p:cNvPr id="25" name="Picture 24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EFEFE"/>
                    </a:clrFrom>
                    <a:clrTo>
                      <a:srgbClr val="FEFEFE">
                        <a:alpha val="0"/>
                      </a:srgbClr>
                    </a:clrTo>
                  </a:clrChange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400" y="5334000"/>
                  <a:ext cx="1315486" cy="1315486"/>
                </a:xfrm>
                <a:prstGeom prst="rect">
                  <a:avLst/>
                </a:prstGeom>
              </p:spPr>
            </p:pic>
            <p:sp>
              <p:nvSpPr>
                <p:cNvPr id="26" name="Down Arrow 25"/>
                <p:cNvSpPr/>
                <p:nvPr/>
              </p:nvSpPr>
              <p:spPr>
                <a:xfrm>
                  <a:off x="1420628" y="4355592"/>
                  <a:ext cx="346573" cy="978408"/>
                </a:xfrm>
                <a:prstGeom prst="downArrow">
                  <a:avLst/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1092310" y="6408696"/>
                <a:ext cx="959664" cy="5359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 smtClean="0">
                    <a:ln w="1905"/>
                    <a:solidFill>
                      <a:schemeClr val="accent2"/>
                    </a:solidFill>
                    <a:effectLst>
                      <a:innerShdw blurRad="69850" dist="43180" dir="5400000">
                        <a:srgbClr val="000000">
                          <a:alpha val="65000"/>
                        </a:srgbClr>
                      </a:innerShdw>
                    </a:effectLst>
                    <a:latin typeface="Bodoni MT" pitchFamily="18" charset="0"/>
                  </a:rPr>
                  <a:t>Egypt</a:t>
                </a:r>
                <a:endParaRPr lang="en-US" sz="2400" b="1" cap="none" spc="0" dirty="0">
                  <a:ln w="1905"/>
                  <a:solidFill>
                    <a:schemeClr val="accent2"/>
                  </a:solidFill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  <a:latin typeface="Bodoni MT" pitchFamily="18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461508" y="6408696"/>
                <a:ext cx="1160417" cy="5359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 smtClean="0">
                    <a:ln w="1905"/>
                    <a:solidFill>
                      <a:srgbClr val="E5E0C5"/>
                    </a:solidFill>
                    <a:effectLst>
                      <a:glow rad="12700">
                        <a:schemeClr val="tx1"/>
                      </a:glow>
                      <a:innerShdw blurRad="69850" dist="43180" dir="5400000">
                        <a:schemeClr val="tx1">
                          <a:alpha val="65000"/>
                        </a:schemeClr>
                      </a:innerShdw>
                    </a:effectLst>
                    <a:latin typeface="Bodoni MT" pitchFamily="18" charset="0"/>
                  </a:rPr>
                  <a:t>Assyria</a:t>
                </a:r>
                <a:endParaRPr lang="en-US" sz="2400" b="1" cap="none" spc="0" dirty="0">
                  <a:ln w="1905"/>
                  <a:solidFill>
                    <a:srgbClr val="E5E0C5"/>
                  </a:solidFill>
                  <a:effectLst>
                    <a:glow rad="12700">
                      <a:schemeClr val="tx1"/>
                    </a:glow>
                    <a:innerShdw blurRad="69850" dist="43180" dir="5400000">
                      <a:schemeClr val="tx1">
                        <a:alpha val="65000"/>
                      </a:schemeClr>
                    </a:innerShdw>
                  </a:effectLst>
                  <a:latin typeface="Bodoni MT" pitchFamily="18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3938497" y="6408696"/>
                <a:ext cx="1263030" cy="5359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 smtClean="0">
                    <a:ln w="1905"/>
                    <a:solidFill>
                      <a:schemeClr val="bg2">
                        <a:lumMod val="50000"/>
                      </a:schemeClr>
                    </a:solidFill>
                    <a:effectLst>
                      <a:innerShdw blurRad="69850" dist="43180" dir="5400000">
                        <a:schemeClr val="tx1">
                          <a:alpha val="65000"/>
                        </a:schemeClr>
                      </a:innerShdw>
                    </a:effectLst>
                    <a:latin typeface="Bodoni MT" pitchFamily="18" charset="0"/>
                  </a:rPr>
                  <a:t>Babylon</a:t>
                </a:r>
                <a:endParaRPr lang="en-US" sz="2400" b="1" cap="none" spc="0" dirty="0">
                  <a:ln w="1905"/>
                  <a:solidFill>
                    <a:schemeClr val="bg2">
                      <a:lumMod val="50000"/>
                    </a:schemeClr>
                  </a:solidFill>
                  <a:effectLst>
                    <a:innerShdw blurRad="69850" dist="43180" dir="5400000">
                      <a:schemeClr val="tx1">
                        <a:alpha val="65000"/>
                      </a:schemeClr>
                    </a:innerShdw>
                  </a:effectLst>
                  <a:latin typeface="Bodoni MT" pitchFamily="18" charset="0"/>
                </a:endParaRPr>
              </a:p>
            </p:txBody>
          </p:sp>
          <p:grpSp>
            <p:nvGrpSpPr>
              <p:cNvPr id="46" name="Group 45"/>
              <p:cNvGrpSpPr/>
              <p:nvPr/>
            </p:nvGrpSpPr>
            <p:grpSpPr>
              <a:xfrm>
                <a:off x="5466315" y="4114800"/>
                <a:ext cx="1315487" cy="2293894"/>
                <a:chOff x="914400" y="4355592"/>
                <a:chExt cx="1315486" cy="2293894"/>
              </a:xfrm>
            </p:grpSpPr>
            <p:pic>
              <p:nvPicPr>
                <p:cNvPr id="47" name="Picture 46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EFEFE"/>
                    </a:clrFrom>
                    <a:clrTo>
                      <a:srgbClr val="FEFEFE">
                        <a:alpha val="0"/>
                      </a:srgbClr>
                    </a:clrTo>
                  </a:clrChange>
                  <a:duotone>
                    <a:prstClr val="black"/>
                    <a:srgbClr val="0070C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400" y="5334000"/>
                  <a:ext cx="1315486" cy="1315486"/>
                </a:xfrm>
                <a:prstGeom prst="rect">
                  <a:avLst/>
                </a:prstGeom>
              </p:spPr>
            </p:pic>
            <p:sp>
              <p:nvSpPr>
                <p:cNvPr id="48" name="Down Arrow 47"/>
                <p:cNvSpPr/>
                <p:nvPr/>
              </p:nvSpPr>
              <p:spPr>
                <a:xfrm>
                  <a:off x="1420628" y="4355592"/>
                  <a:ext cx="346573" cy="978408"/>
                </a:xfrm>
                <a:prstGeom prst="downArrow">
                  <a:avLst/>
                </a:prstGeom>
                <a:solidFill>
                  <a:srgbClr val="0C294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9" name="Rectangle 48"/>
              <p:cNvSpPr/>
              <p:nvPr/>
            </p:nvSpPr>
            <p:spPr>
              <a:xfrm>
                <a:off x="5633726" y="6416590"/>
                <a:ext cx="980660" cy="5359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 smtClean="0">
                    <a:ln w="1905"/>
                    <a:solidFill>
                      <a:srgbClr val="002060"/>
                    </a:solidFill>
                    <a:effectLst>
                      <a:innerShdw blurRad="69850" dist="43180" dir="5400000">
                        <a:schemeClr val="tx1">
                          <a:alpha val="65000"/>
                        </a:schemeClr>
                      </a:innerShdw>
                    </a:effectLst>
                    <a:latin typeface="Bodoni MT" pitchFamily="18" charset="0"/>
                  </a:rPr>
                  <a:t>Persia</a:t>
                </a:r>
                <a:endParaRPr lang="en-US" sz="2400" b="1" cap="none" spc="0" dirty="0">
                  <a:ln w="1905"/>
                  <a:solidFill>
                    <a:srgbClr val="002060"/>
                  </a:solidFill>
                  <a:effectLst>
                    <a:innerShdw blurRad="69850" dist="43180" dir="5400000">
                      <a:schemeClr val="tx1">
                        <a:alpha val="65000"/>
                      </a:schemeClr>
                    </a:innerShdw>
                  </a:effectLst>
                  <a:latin typeface="Bodoni MT" pitchFamily="18" charset="0"/>
                </a:endParaRPr>
              </a:p>
            </p:txBody>
          </p:sp>
          <p:grpSp>
            <p:nvGrpSpPr>
              <p:cNvPr id="50" name="Group 49"/>
              <p:cNvGrpSpPr/>
              <p:nvPr/>
            </p:nvGrpSpPr>
            <p:grpSpPr>
              <a:xfrm>
                <a:off x="7013043" y="4109787"/>
                <a:ext cx="1315487" cy="2293894"/>
                <a:chOff x="914400" y="4355592"/>
                <a:chExt cx="1315486" cy="2293894"/>
              </a:xfrm>
            </p:grpSpPr>
            <p:pic>
              <p:nvPicPr>
                <p:cNvPr id="51" name="Picture 50"/>
                <p:cNvPicPr>
                  <a:picLocks noChangeAspect="1"/>
                </p:cNvPicPr>
                <p:nvPr/>
              </p:nvPicPr>
              <p:blipFill>
                <a:blip r:embed="rId2" cstate="print">
                  <a:clrChange>
                    <a:clrFrom>
                      <a:srgbClr val="FEFEFE"/>
                    </a:clrFrom>
                    <a:clrTo>
                      <a:srgbClr val="FEFEFE">
                        <a:alpha val="0"/>
                      </a:srgbClr>
                    </a:clrTo>
                  </a:clrChange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14400" y="5334000"/>
                  <a:ext cx="1315486" cy="1315486"/>
                </a:xfrm>
                <a:prstGeom prst="rect">
                  <a:avLst/>
                </a:prstGeom>
              </p:spPr>
            </p:pic>
            <p:sp>
              <p:nvSpPr>
                <p:cNvPr id="52" name="Down Arrow 51"/>
                <p:cNvSpPr/>
                <p:nvPr/>
              </p:nvSpPr>
              <p:spPr>
                <a:xfrm>
                  <a:off x="1420628" y="4355592"/>
                  <a:ext cx="346573" cy="978408"/>
                </a:xfrm>
                <a:prstGeom prst="downArrow">
                  <a:avLst/>
                </a:prstGeom>
                <a:solidFill>
                  <a:srgbClr val="8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3" name="Rectangle 52"/>
              <p:cNvSpPr/>
              <p:nvPr/>
            </p:nvSpPr>
            <p:spPr>
              <a:xfrm>
                <a:off x="7144883" y="6411577"/>
                <a:ext cx="1051812" cy="5359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 smtClean="0">
                    <a:ln w="1905"/>
                    <a:solidFill>
                      <a:srgbClr val="800000"/>
                    </a:solidFill>
                    <a:effectLst>
                      <a:innerShdw blurRad="69850" dist="43180" dir="5400000">
                        <a:schemeClr val="tx1">
                          <a:alpha val="65000"/>
                        </a:schemeClr>
                      </a:innerShdw>
                    </a:effectLst>
                    <a:latin typeface="Bodoni MT" pitchFamily="18" charset="0"/>
                  </a:rPr>
                  <a:t>Greece</a:t>
                </a:r>
                <a:endParaRPr lang="en-US" sz="2400" b="1" cap="none" spc="0" dirty="0">
                  <a:ln w="1905"/>
                  <a:solidFill>
                    <a:srgbClr val="800000"/>
                  </a:solidFill>
                  <a:effectLst>
                    <a:innerShdw blurRad="69850" dist="43180" dir="5400000">
                      <a:schemeClr val="tx1">
                        <a:alpha val="65000"/>
                      </a:schemeClr>
                    </a:innerShdw>
                  </a:effectLst>
                  <a:latin typeface="Bodoni MT" pitchFamily="18" charset="0"/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356888" y="732101"/>
            <a:ext cx="278774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cap="small" dirty="0" smtClean="0">
                <a:ln w="11430"/>
                <a:latin typeface="Castellar" pitchFamily="18" charset="0"/>
              </a:rPr>
              <a:t>Revelation 17:10</a:t>
            </a:r>
            <a:endParaRPr lang="en-US" sz="2800" b="1" cap="small" dirty="0">
              <a:ln w="11430"/>
              <a:latin typeface="Castellar" pitchFamily="18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88424" y="3675279"/>
            <a:ext cx="4667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chemeClr val="tx1">
                      <a:alpha val="65000"/>
                    </a:schemeClr>
                  </a:innerShdw>
                </a:effectLst>
                <a:latin typeface="Bodoni MT" pitchFamily="18" charset="0"/>
              </a:rPr>
              <a:t>1)</a:t>
            </a:r>
            <a:endParaRPr lang="en-US" sz="2400" b="1" cap="none" spc="0" dirty="0">
              <a:ln w="1905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9850" dist="43180" dir="5400000">
                  <a:schemeClr val="tx1">
                    <a:alpha val="65000"/>
                  </a:schemeClr>
                </a:innerShdw>
              </a:effectLst>
              <a:latin typeface="Bodoni MT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78996" y="2369604"/>
            <a:ext cx="37304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cap="small" spc="6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stellar" pitchFamily="18" charset="0"/>
              </a:rPr>
              <a:t>“One Is”-(</a:t>
            </a:r>
            <a:r>
              <a:rPr lang="en-US" sz="2000" b="1" cap="small" spc="30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astellar" pitchFamily="18" charset="0"/>
              </a:rPr>
              <a:t>At the Time of Revelation)</a:t>
            </a:r>
            <a:endParaRPr lang="en-US" sz="2000" b="1" cap="small" spc="30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astellar" pitchFamily="18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904331" y="3048000"/>
            <a:ext cx="3439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274866" y="2477325"/>
            <a:ext cx="4667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chemeClr val="tx1">
                      <a:alpha val="65000"/>
                    </a:schemeClr>
                  </a:innerShdw>
                </a:effectLst>
                <a:latin typeface="Bodoni MT" pitchFamily="18" charset="0"/>
              </a:rPr>
              <a:t>2)</a:t>
            </a:r>
            <a:endParaRPr lang="en-US" sz="2400" b="1" cap="none" spc="0" dirty="0">
              <a:ln w="1905"/>
              <a:solidFill>
                <a:schemeClr val="tx1">
                  <a:lumMod val="75000"/>
                  <a:lumOff val="25000"/>
                </a:schemeClr>
              </a:solidFill>
              <a:effectLst>
                <a:innerShdw blurRad="69850" dist="43180" dir="5400000">
                  <a:schemeClr val="tx1">
                    <a:alpha val="65000"/>
                  </a:schemeClr>
                </a:innerShdw>
              </a:effectLst>
              <a:latin typeface="Bodoni MT" pitchFamily="18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445477" y="381000"/>
            <a:ext cx="5203650" cy="2138065"/>
            <a:chOff x="3445477" y="381000"/>
            <a:chExt cx="5203650" cy="2138065"/>
          </a:xfrm>
        </p:grpSpPr>
        <p:grpSp>
          <p:nvGrpSpPr>
            <p:cNvPr id="10" name="Group 9"/>
            <p:cNvGrpSpPr/>
            <p:nvPr/>
          </p:nvGrpSpPr>
          <p:grpSpPr>
            <a:xfrm>
              <a:off x="3890500" y="381000"/>
              <a:ext cx="4758627" cy="1676400"/>
              <a:chOff x="4091514" y="2343426"/>
              <a:chExt cx="4758627" cy="1676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126309" y="2343426"/>
                <a:ext cx="1723832" cy="1676400"/>
              </a:xfrm>
              <a:prstGeom prst="rect">
                <a:avLst/>
              </a:prstGeom>
              <a:solidFill>
                <a:srgbClr val="3A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EFEFE">
                      <a:alpha val="29020"/>
                    </a:srgbClr>
                  </a:clrFrom>
                  <a:clrTo>
                    <a:srgbClr val="FEFEFE">
                      <a:alpha val="0"/>
                    </a:srgbClr>
                  </a:clrTo>
                </a:clrChange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6559" y="2405431"/>
                <a:ext cx="1546301" cy="1546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30" name="Rectangle 29"/>
              <p:cNvSpPr/>
              <p:nvPr/>
            </p:nvSpPr>
            <p:spPr>
              <a:xfrm>
                <a:off x="4091514" y="2817638"/>
                <a:ext cx="2965235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cap="small" spc="600" dirty="0" smtClean="0">
                    <a:ln w="11430"/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Castellar" pitchFamily="18" charset="0"/>
                  </a:rPr>
                  <a:t>“The other is </a:t>
                </a:r>
              </a:p>
              <a:p>
                <a:pPr algn="ctr"/>
                <a:r>
                  <a:rPr lang="en-US" sz="2000" b="1" cap="small" spc="600" dirty="0" smtClean="0">
                    <a:ln w="11430"/>
                    <a:effectLst>
                      <a:outerShdw blurRad="76200" dist="50800" dir="5400000" algn="tl" rotWithShape="0">
                        <a:srgbClr val="000000">
                          <a:alpha val="65000"/>
                        </a:srgbClr>
                      </a:outerShdw>
                    </a:effectLst>
                    <a:latin typeface="Castellar" pitchFamily="18" charset="0"/>
                  </a:rPr>
                  <a:t>not yet come”</a:t>
                </a:r>
                <a:endParaRPr lang="en-US" sz="2000" b="1" cap="small" spc="600" dirty="0">
                  <a:ln w="11430"/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Castellar" pitchFamily="18" charset="0"/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6997669" y="2057400"/>
              <a:ext cx="157908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190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innerShdw blurRad="69850" dist="43180" dir="5400000">
                      <a:schemeClr val="tx1">
                        <a:alpha val="65000"/>
                      </a:schemeClr>
                    </a:innerShdw>
                  </a:effectLst>
                  <a:latin typeface="Bodoni MT" pitchFamily="18" charset="0"/>
                </a:rPr>
                <a:t>Anti-</a:t>
              </a:r>
              <a:r>
                <a:rPr lang="en-US" sz="2400" b="1" dirty="0" err="1" smtClean="0">
                  <a:ln w="190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innerShdw blurRad="69850" dist="43180" dir="5400000">
                      <a:schemeClr val="tx1">
                        <a:alpha val="65000"/>
                      </a:schemeClr>
                    </a:innerShdw>
                  </a:effectLst>
                  <a:latin typeface="Bodoni MT" pitchFamily="18" charset="0"/>
                </a:rPr>
                <a:t>christ</a:t>
              </a:r>
              <a:endParaRPr lang="en-US" sz="2400" b="1" cap="none" spc="0" dirty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chemeClr val="tx1">
                      <a:alpha val="65000"/>
                    </a:schemeClr>
                  </a:innerShdw>
                </a:effectLst>
                <a:latin typeface="Bodoni MT" pitchFamily="18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445477" y="985322"/>
              <a:ext cx="466795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400" b="1" dirty="0" smtClean="0">
                  <a:ln w="1905"/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innerShdw blurRad="69850" dist="43180" dir="5400000">
                      <a:schemeClr val="tx1">
                        <a:alpha val="65000"/>
                      </a:schemeClr>
                    </a:innerShdw>
                  </a:effectLst>
                  <a:latin typeface="Bodoni MT" pitchFamily="18" charset="0"/>
                </a:rPr>
                <a:t>3)</a:t>
              </a:r>
              <a:endParaRPr lang="en-US" sz="2400" b="1" cap="none" spc="0" dirty="0">
                <a:ln w="1905"/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69850" dist="43180" dir="5400000">
                    <a:schemeClr val="tx1">
                      <a:alpha val="65000"/>
                    </a:schemeClr>
                  </a:innerShdw>
                </a:effectLst>
                <a:latin typeface="Bodoni MT" pitchFamily="18" charset="0"/>
              </a:endParaRP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3962400" y="1524000"/>
              <a:ext cx="288316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496" y="1968500"/>
            <a:ext cx="1164499" cy="1029607"/>
          </a:xfrm>
          <a:prstGeom prst="rect">
            <a:avLst/>
          </a:prstGeom>
        </p:spPr>
      </p:pic>
      <p:sp>
        <p:nvSpPr>
          <p:cNvPr id="59" name="Rectangle 58"/>
          <p:cNvSpPr/>
          <p:nvPr/>
        </p:nvSpPr>
        <p:spPr>
          <a:xfrm>
            <a:off x="4587829" y="2891135"/>
            <a:ext cx="9258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1905"/>
                <a:effectLst>
                  <a:innerShdw blurRad="69850" dist="43180" dir="5400000">
                    <a:schemeClr val="tx1">
                      <a:alpha val="65000"/>
                    </a:schemeClr>
                  </a:innerShdw>
                </a:effectLst>
                <a:latin typeface="Bodoni MT" pitchFamily="18" charset="0"/>
              </a:rPr>
              <a:t>Rome</a:t>
            </a:r>
            <a:endParaRPr lang="en-US" sz="2400" b="1" cap="none" spc="0" dirty="0">
              <a:ln w="1905"/>
              <a:effectLst>
                <a:innerShdw blurRad="69850" dist="43180" dir="5400000">
                  <a:schemeClr val="tx1">
                    <a:alpha val="65000"/>
                  </a:schemeClr>
                </a:innerShdw>
              </a:effectLst>
              <a:latin typeface="Bodoni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72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91200" y="2142138"/>
            <a:ext cx="2278719" cy="1281779"/>
          </a:xfrm>
          <a:prstGeom prst="rect">
            <a:avLst/>
          </a:prstGeom>
        </p:spPr>
      </p:pic>
      <p:sp>
        <p:nvSpPr>
          <p:cNvPr id="45" name="Rectangle 44"/>
          <p:cNvSpPr/>
          <p:nvPr/>
        </p:nvSpPr>
        <p:spPr>
          <a:xfrm>
            <a:off x="-6588775" y="3292266"/>
            <a:ext cx="3873881" cy="8925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spc="3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doni MT" pitchFamily="18" charset="0"/>
              </a:rPr>
              <a:t>Fundamental</a:t>
            </a:r>
          </a:p>
          <a:p>
            <a:pPr algn="ctr"/>
            <a:r>
              <a:rPr lang="en-US" sz="2000" cap="small" spc="300" dirty="0" smtClean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Bodoni MT" pitchFamily="18" charset="0"/>
              </a:rPr>
              <a:t>Contractors &amp; Builders</a:t>
            </a:r>
            <a:endParaRPr lang="en-US" sz="2000" cap="small" spc="300" dirty="0">
              <a:ln w="1905"/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Bodoni MT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1200" y="5086350"/>
            <a:ext cx="84328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812" y="157957"/>
            <a:ext cx="2185988" cy="1407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5" name="Straight Connector 54"/>
          <p:cNvCxnSpPr/>
          <p:nvPr/>
        </p:nvCxnSpPr>
        <p:spPr>
          <a:xfrm>
            <a:off x="2462212" y="1565702"/>
            <a:ext cx="4267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462212" y="1565702"/>
            <a:ext cx="4267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cap="small" spc="300" dirty="0" smtClean="0"/>
              <a:t>1008 Congress Street Portland, ME 04102</a:t>
            </a:r>
          </a:p>
          <a:p>
            <a:pPr algn="ctr"/>
            <a:r>
              <a:rPr lang="en-US" sz="1050" cap="small" spc="300" dirty="0" smtClean="0"/>
              <a:t>207-774-8192</a:t>
            </a:r>
            <a:endParaRPr lang="en-US" sz="1050" cap="small" spc="300" dirty="0"/>
          </a:p>
        </p:txBody>
      </p:sp>
    </p:spTree>
    <p:extLst>
      <p:ext uri="{BB962C8B-B14F-4D97-AF65-F5344CB8AC3E}">
        <p14:creationId xmlns:p14="http://schemas.microsoft.com/office/powerpoint/2010/main" val="152262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" contras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87" y="1990344"/>
            <a:ext cx="3962399" cy="2971800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9109286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2217</TotalTime>
  <Words>235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Trek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greg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 Account</dc:creator>
  <cp:lastModifiedBy>Deliverance</cp:lastModifiedBy>
  <cp:revision>16</cp:revision>
  <dcterms:created xsi:type="dcterms:W3CDTF">2014-07-11T21:45:27Z</dcterms:created>
  <dcterms:modified xsi:type="dcterms:W3CDTF">2014-07-13T11:43:57Z</dcterms:modified>
</cp:coreProperties>
</file>