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9144000"/>
  <p:notesSz cx="6858000" cy="9144000"/>
  <p:embeddedFontLst>
    <p:embeddedFont>
      <p:font typeface="Abril Fatface"/>
      <p:regular r:id="rId22"/>
    </p:embeddedFont>
    <p:embeddedFont>
      <p:font typeface="Arial Black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AbrilFatface-regular.fnt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ArialBlack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" name="Shape 4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4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Title slide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0" y="0"/>
            <a:ext cx="9143999" cy="6858000"/>
            <a:chOff x="0" y="0"/>
            <a:chExt cx="9143999" cy="6858000"/>
          </a:xfrm>
        </p:grpSpPr>
        <p:sp>
          <p:nvSpPr>
            <p:cNvPr id="28" name="Shape 28"/>
            <p:cNvSpPr txBox="1"/>
            <p:nvPr/>
          </p:nvSpPr>
          <p:spPr>
            <a:xfrm>
              <a:off x="0" y="0"/>
              <a:ext cx="3505200" cy="68580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fol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 txBox="1"/>
            <p:nvPr/>
          </p:nvSpPr>
          <p:spPr>
            <a:xfrm>
              <a:off x="1716086" y="1690686"/>
              <a:ext cx="7427912" cy="253365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" name="Shape 30"/>
            <p:cNvGrpSpPr/>
            <p:nvPr/>
          </p:nvGrpSpPr>
          <p:grpSpPr>
            <a:xfrm>
              <a:off x="0" y="1066800"/>
              <a:ext cx="2867023" cy="3157537"/>
              <a:chOff x="0" y="1066800"/>
              <a:chExt cx="2867023" cy="3157537"/>
            </a:xfrm>
          </p:grpSpPr>
          <p:sp>
            <p:nvSpPr>
              <p:cNvPr id="31" name="Shape 31"/>
              <p:cNvSpPr txBox="1"/>
              <p:nvPr/>
            </p:nvSpPr>
            <p:spPr>
              <a:xfrm>
                <a:off x="573087" y="3582987"/>
                <a:ext cx="576262" cy="64135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Shape 32"/>
              <p:cNvSpPr txBox="1"/>
              <p:nvPr/>
            </p:nvSpPr>
            <p:spPr>
              <a:xfrm>
                <a:off x="1716086" y="1690686"/>
                <a:ext cx="574674" cy="64293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Shape 33"/>
              <p:cNvSpPr txBox="1"/>
              <p:nvPr/>
            </p:nvSpPr>
            <p:spPr>
              <a:xfrm>
                <a:off x="2281236" y="1066800"/>
                <a:ext cx="585786" cy="6350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Shape 34"/>
              <p:cNvSpPr txBox="1"/>
              <p:nvPr/>
            </p:nvSpPr>
            <p:spPr>
              <a:xfrm>
                <a:off x="1141412" y="3582987"/>
                <a:ext cx="584200" cy="64135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Shape 35"/>
              <p:cNvSpPr txBox="1"/>
              <p:nvPr/>
            </p:nvSpPr>
            <p:spPr>
              <a:xfrm>
                <a:off x="2281236" y="1690686"/>
                <a:ext cx="585786" cy="64293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Shape 36"/>
              <p:cNvSpPr txBox="1"/>
              <p:nvPr/>
            </p:nvSpPr>
            <p:spPr>
              <a:xfrm>
                <a:off x="1141412" y="2324100"/>
                <a:ext cx="584200" cy="63341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Shape 37"/>
              <p:cNvSpPr txBox="1"/>
              <p:nvPr/>
            </p:nvSpPr>
            <p:spPr>
              <a:xfrm>
                <a:off x="0" y="2324100"/>
                <a:ext cx="582612" cy="633412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Shape 38"/>
              <p:cNvSpPr txBox="1"/>
              <p:nvPr/>
            </p:nvSpPr>
            <p:spPr>
              <a:xfrm>
                <a:off x="1716086" y="2324100"/>
                <a:ext cx="574674" cy="6334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Shape 39"/>
              <p:cNvSpPr txBox="1"/>
              <p:nvPr/>
            </p:nvSpPr>
            <p:spPr>
              <a:xfrm>
                <a:off x="573087" y="2947986"/>
                <a:ext cx="576262" cy="644524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Shape 40"/>
              <p:cNvSpPr txBox="1"/>
              <p:nvPr/>
            </p:nvSpPr>
            <p:spPr>
              <a:xfrm>
                <a:off x="1141412" y="2947986"/>
                <a:ext cx="584200" cy="6445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</a:p>
        </p:txBody>
      </p:sp>
      <p:sp>
        <p:nvSpPr>
          <p:cNvPr id="44" name="Shape 44"/>
          <p:cNvSpPr txBox="1"/>
          <p:nvPr>
            <p:ph type="ctrTitle"/>
          </p:nvPr>
        </p:nvSpPr>
        <p:spPr>
          <a:xfrm>
            <a:off x="2971800" y="1828800"/>
            <a:ext cx="6019799" cy="220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971800" y="4267200"/>
            <a:ext cx="6019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3509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9539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3509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9539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</a:p>
        </p:txBody>
      </p:sp>
      <p:grpSp>
        <p:nvGrpSpPr>
          <p:cNvPr id="13" name="Shape 13"/>
          <p:cNvGrpSpPr/>
          <p:nvPr/>
        </p:nvGrpSpPr>
        <p:grpSpPr>
          <a:xfrm>
            <a:off x="0" y="0"/>
            <a:ext cx="9143999" cy="546099"/>
            <a:chOff x="0" y="0"/>
            <a:chExt cx="9143999" cy="546099"/>
          </a:xfrm>
        </p:grpSpPr>
        <p:sp>
          <p:nvSpPr>
            <p:cNvPr id="14" name="Shape 14"/>
            <p:cNvSpPr txBox="1"/>
            <p:nvPr/>
          </p:nvSpPr>
          <p:spPr>
            <a:xfrm>
              <a:off x="0" y="0"/>
              <a:ext cx="285750" cy="533399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fol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 txBox="1"/>
            <p:nvPr/>
          </p:nvSpPr>
          <p:spPr>
            <a:xfrm>
              <a:off x="412750" y="134936"/>
              <a:ext cx="8731249" cy="27463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 txBox="1"/>
            <p:nvPr/>
          </p:nvSpPr>
          <p:spPr>
            <a:xfrm>
              <a:off x="409575" y="134936"/>
              <a:ext cx="138112" cy="1412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7"/>
            <p:cNvSpPr txBox="1"/>
            <p:nvPr/>
          </p:nvSpPr>
          <p:spPr>
            <a:xfrm>
              <a:off x="547687" y="0"/>
              <a:ext cx="139699" cy="13811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 txBox="1"/>
            <p:nvPr/>
          </p:nvSpPr>
          <p:spPr>
            <a:xfrm>
              <a:off x="547687" y="134936"/>
              <a:ext cx="139699" cy="1412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 txBox="1"/>
            <p:nvPr/>
          </p:nvSpPr>
          <p:spPr>
            <a:xfrm>
              <a:off x="274637" y="274637"/>
              <a:ext cx="136524" cy="13811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 txBox="1"/>
            <p:nvPr/>
          </p:nvSpPr>
          <p:spPr>
            <a:xfrm>
              <a:off x="131761" y="136525"/>
              <a:ext cx="141287" cy="138112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 txBox="1"/>
            <p:nvPr/>
          </p:nvSpPr>
          <p:spPr>
            <a:xfrm>
              <a:off x="409575" y="271462"/>
              <a:ext cx="138112" cy="1381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 txBox="1"/>
            <p:nvPr/>
          </p:nvSpPr>
          <p:spPr>
            <a:xfrm>
              <a:off x="274637" y="409575"/>
              <a:ext cx="136524" cy="1365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Shape 23"/>
          <p:cNvSpPr txBox="1"/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3509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9539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65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2971800" y="1828800"/>
            <a:ext cx="6019799" cy="220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bril Fatface"/>
              <a:buNone/>
            </a:pPr>
            <a:r>
              <a:rPr b="0" i="0" lang="en-US" sz="8800" u="none" cap="none" strike="noStrike">
                <a:solidFill>
                  <a:srgbClr val="FFFFFF"/>
                </a:solidFill>
                <a:latin typeface="Abril Fatface"/>
                <a:ea typeface="Abril Fatface"/>
                <a:cs typeface="Abril Fatface"/>
                <a:sym typeface="Abril Fatface"/>
              </a:rPr>
              <a:t>The Essence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2971800" y="4267200"/>
            <a:ext cx="6019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b="0" i="0" lang="en-US" sz="9600" u="none" cap="none" strike="noStrike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Of God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lgerian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They are anthropomorphic representations  of God.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</a:pPr>
            <a:r>
              <a:rPr b="0" i="0" lang="en-US" sz="4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Having to do with human beings.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</a:pPr>
            <a:r>
              <a:rPr b="0" i="0" lang="en-US" sz="4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To bring the infinite within the apprehension of the finite.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</a:pPr>
            <a:r>
              <a:rPr b="0" i="0" lang="en-US" sz="4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Man is only capable of expressing God in human terms.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lgerian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Hands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	“I have spread out my </a:t>
            </a:r>
            <a:r>
              <a:rPr b="0" i="0" lang="en-US" sz="3200" u="sng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hands</a:t>
            </a:r>
            <a:r>
              <a:rPr b="0" i="0" lang="en-US" sz="32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all the day unto a rebellious people, which walketh in a way </a:t>
            </a:r>
            <a:r>
              <a:rPr b="0" i="1" lang="en-US" sz="32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that was</a:t>
            </a:r>
            <a:r>
              <a:rPr b="0" i="0" lang="en-US" sz="32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not good, after their own thoughts;”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Isaiah 62:5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32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“And, Thou, Lord, in the beginning hast laid the foundation of the earth; and the heavens are the works of thine </a:t>
            </a:r>
            <a:r>
              <a:rPr b="0" i="0" lang="en-US" sz="3200" u="sng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hands</a:t>
            </a:r>
            <a:r>
              <a:rPr b="0" i="0" lang="en-US" sz="32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:” – Hebrews 1:10 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lgerian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Feet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</a:t>
            </a:r>
            <a:r>
              <a:rPr b="0" i="0" lang="en-US" sz="28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“And they heard the voice of the LORD God walking in the garden in the cool of the day: and Adam and his wife hid themselves from the presence of the LORD God amongst the trees of the garden.” – Genesis 3:8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	“Thou madest him to have dominion over the works of thy hands; thou hast put all </a:t>
            </a:r>
            <a:r>
              <a:rPr b="0" i="1" lang="en-US" sz="28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things</a:t>
            </a:r>
            <a:r>
              <a:rPr b="0" i="0" lang="en-US" sz="28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under his </a:t>
            </a:r>
            <a:r>
              <a:rPr b="0" i="0" lang="en-US" sz="2800" u="sng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feet</a:t>
            </a:r>
            <a:r>
              <a:rPr b="0" i="0" lang="en-US" sz="28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:” – Psalm 8:29 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lgerian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Ears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		“Let thine </a:t>
            </a:r>
            <a:r>
              <a:rPr b="0" i="0" lang="en-US" sz="2800" u="sng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ear</a:t>
            </a:r>
            <a:r>
              <a:rPr b="0" i="0" lang="en-US" sz="28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now be attentive, and thine eyes open, that thou mayest hear the prayer of thy servant, which I pray before thee now, day and night, for the children of Israel thy servants, and confess the sins of the children of Israel, which we have sinned against thee: both I and my father's house have sinned.” – Nehemiah 1:6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		“The eyes of the LORD </a:t>
            </a:r>
            <a:r>
              <a:rPr b="0" i="1" lang="en-US" sz="28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are</a:t>
            </a:r>
            <a:r>
              <a:rPr b="0" i="0" lang="en-US" sz="28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upon the righteous, and his </a:t>
            </a:r>
            <a:r>
              <a:rPr b="0" i="0" lang="en-US" sz="2800" u="sng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ears</a:t>
            </a:r>
            <a:r>
              <a:rPr b="0" i="0" lang="en-US" sz="28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0" i="1" lang="en-US" sz="28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are open</a:t>
            </a:r>
            <a:r>
              <a:rPr b="0" i="0" lang="en-US" sz="28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unto their cry.” – Psalm 34:15 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lgerian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Eyes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</a:t>
            </a: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“That thine </a:t>
            </a:r>
            <a:r>
              <a:rPr b="0" i="0" lang="en-US" sz="2400" u="sng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eyes</a:t>
            </a: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may be open toward this house night and day, </a:t>
            </a:r>
            <a:r>
              <a:rPr b="0" i="1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even</a:t>
            </a: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toward the place of which thou hast said, My name shall be there: that thou mayest hearken unto the prayer which thy servant shall make toward this place.” – I Kings 8:29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	“For the </a:t>
            </a:r>
            <a:r>
              <a:rPr b="0" i="0" lang="en-US" sz="2400" u="sng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eyes</a:t>
            </a: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of the LORD run to and fro throughout the whole earth, to shew himself strong in the behalf of </a:t>
            </a:r>
            <a:r>
              <a:rPr b="0" i="1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them</a:t>
            </a: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whose heart </a:t>
            </a:r>
            <a:r>
              <a:rPr b="0" i="1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is</a:t>
            </a: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perfect toward him. Herein thou hast done foolishly: therefore from henceforth thou shalt have wars. – II Chronicles 16:9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lgerian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Fingers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“When I consider thy heavens, the work of thy fingers, the moon and the stars, which thou hast ordained;” – Psalm 8:3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b="0" i="0" lang="en-US" sz="2400" u="none">
                <a:solidFill>
                  <a:srgbClr val="0033CC"/>
                </a:solidFill>
                <a:latin typeface="Rockwell"/>
                <a:ea typeface="Rockwell"/>
                <a:cs typeface="Rockwell"/>
                <a:sym typeface="Rockwell"/>
              </a:rPr>
              <a:t>Compare with: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	 “And God said, Let there be lights in the firmament of the heaven to divide the day from the night; and let them be for signs, and for seasons, and for days, and years:” - Genesis 1:14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		“Through faith we understand that the worlds were framed by the word of God, so that things which are seen were not made of things which do appear.” – Hebrews 11:3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lgerian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Does Jesus have a physical form now?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	“And in the midst of the seven candlesticks </a:t>
            </a:r>
            <a:r>
              <a:rPr b="0" i="1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one</a:t>
            </a: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like unto the Son of man, clothed with a garment down to the foot, and girt about the paps with a golden girdle.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	His head and </a:t>
            </a:r>
            <a:r>
              <a:rPr b="0" i="1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his</a:t>
            </a: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hairs </a:t>
            </a:r>
            <a:r>
              <a:rPr b="0" i="1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were</a:t>
            </a: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white like wool, as white as snow; and his eyes </a:t>
            </a:r>
            <a:r>
              <a:rPr b="0" i="1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were</a:t>
            </a: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as a flame of fire;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	And his feet like unto fine brass, as if they burned in a furnace; and his voice as the sound of many waters.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	And he had in his right hand seven stars: and out of his mouth went a sharp twoedged sword: and his countenance </a:t>
            </a:r>
            <a:r>
              <a:rPr b="0" i="1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was</a:t>
            </a: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as the sun shineth in his strength.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	 And when I saw him, I fell at his feet as dead. And he laid his right hand upon me, saying unto me, Fear not; I am the first and the last:” - Revelation 1:13-17</a:t>
            </a: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lgerian"/>
              <a:buNone/>
            </a:pPr>
            <a:r>
              <a:rPr b="0" i="0" lang="en-US" sz="6600" u="none" cap="none" strike="noStrike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Jesus is God.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He must be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Omniscient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Omnipresent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Omnipotent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Anything less would make him inferior.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Therefore he can not be limited to a material form, yet he can reveal himself in a bodily form.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lgerian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Essence: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	</a:t>
            </a:r>
            <a:r>
              <a:rPr b="1" i="0" lang="en-US" sz="6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core 	substance of 	anything; the 	ultimate nature of 	a thing.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1" i="0" sz="60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lgerian"/>
              <a:buNone/>
            </a:pPr>
            <a:r>
              <a:rPr b="0" i="0" lang="en-US" sz="8800" u="none" cap="none" strike="noStrike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God is Spirit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i="0" lang="en-US" sz="5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“God </a:t>
            </a:r>
            <a:r>
              <a:rPr b="1" i="1" lang="en-US" sz="5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is</a:t>
            </a:r>
            <a:r>
              <a:rPr b="1" i="0" lang="en-US" sz="5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a Spirit: and they that worship 	him must worship </a:t>
            </a:r>
            <a:r>
              <a:rPr b="1" i="1" lang="en-US" sz="5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him</a:t>
            </a:r>
            <a:r>
              <a:rPr b="1" i="0" lang="en-US" sz="5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in spirit and in truth.” - John 4:24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762000"/>
            <a:ext cx="8229600" cy="510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b="1" i="0" lang="en-US" sz="72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God is every where present and nowhere absent.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1" i="0" sz="72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lgeri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Does God have feet?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b="1" i="0" lang="en-US" sz="36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What about the earth being God’s footstool?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b="1" i="0" lang="en-US" sz="36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	“Thus saith the LORD, The heaven </a:t>
            </a:r>
            <a:r>
              <a:rPr b="1" i="1" lang="en-US" sz="36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is</a:t>
            </a:r>
            <a:r>
              <a:rPr b="1" i="0" lang="en-US" sz="36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my throne, and the earth </a:t>
            </a:r>
            <a:r>
              <a:rPr b="1" i="1" lang="en-US" sz="36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is</a:t>
            </a:r>
            <a:r>
              <a:rPr b="1" i="0" lang="en-US" sz="36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my footstool: where </a:t>
            </a:r>
            <a:r>
              <a:rPr b="1" i="1" lang="en-US" sz="36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is</a:t>
            </a:r>
            <a:r>
              <a:rPr b="1" i="0" lang="en-US" sz="36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the house that ye build unto me? and where </a:t>
            </a:r>
            <a:r>
              <a:rPr b="1" i="1" lang="en-US" sz="36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is</a:t>
            </a:r>
            <a:r>
              <a:rPr b="1" i="0" lang="en-US" sz="36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the place of my rest?” – Isaiah 66:1 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4572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	</a:t>
            </a:r>
            <a:r>
              <a:rPr b="0" i="0" lang="en-US" sz="4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							 	</a:t>
            </a:r>
            <a:r>
              <a:rPr b="1" i="0" lang="en-US" sz="4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“And they heard the voice of the LORD God walking in the garden in the cool of the day:…” - Genesis 3:8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1" i="0" lang="en-US" sz="4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“Thou madest him to have dominion over the works of thy hands; thou hast put all </a:t>
            </a:r>
            <a:r>
              <a:rPr b="1" i="1" lang="en-US" sz="4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things</a:t>
            </a:r>
            <a:r>
              <a:rPr b="1" i="0" lang="en-US" sz="4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under his feet:” – Psalm 8:6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4572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lgerian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NO, God does not have a physical form.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i="0" lang="en-US" sz="44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“Behold my hands and my feet, that it is I myself: handle me, and see; for a spirit hath not flesh and bones, as ye see me have.” - Luke 24:39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None/>
            </a:pPr>
            <a:r>
              <a:t/>
            </a:r>
            <a:endParaRPr b="1" i="0" sz="4400" u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609600"/>
            <a:ext cx="815339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lgerian"/>
              <a:buNone/>
            </a:pPr>
            <a:r>
              <a:rPr b="1" i="0" lang="en-US" sz="6600" u="none" cap="none" strike="noStrike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God is not material.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2362200"/>
            <a:ext cx="82296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</a:pPr>
            <a:r>
              <a:rPr b="1" i="0" lang="en-US" sz="6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God is not limited to a physical body.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ct val="75000"/>
              <a:buFont typeface="Noto Sans Symbols"/>
              <a:buChar char="■"/>
            </a:pPr>
            <a:r>
              <a:rPr b="1" i="0" lang="en-US" sz="6000" u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Without material form or substance.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609600"/>
            <a:ext cx="82296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ckwell"/>
              <a:buNone/>
            </a:pPr>
            <a:r>
              <a:rPr b="1" i="0" lang="en-US" sz="7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What about the scriptures that represent God as having body parts?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Pixel">
  <a:themeElements>
    <a:clrScheme name="default">
      <a:dk1>
        <a:srgbClr val="003300"/>
      </a:dk1>
      <a:lt1>
        <a:srgbClr val="FFFFFF"/>
      </a:lt1>
      <a:dk2>
        <a:srgbClr val="000000"/>
      </a:dk2>
      <a:lt2>
        <a:srgbClr val="336600"/>
      </a:lt2>
      <a:accent1>
        <a:srgbClr val="CCCC00"/>
      </a:accent1>
      <a:accent2>
        <a:srgbClr val="669900"/>
      </a:accent2>
      <a:accent3>
        <a:srgbClr val="FFFFFF"/>
      </a:accent3>
      <a:accent4>
        <a:srgbClr val="CCCC00"/>
      </a:accent4>
      <a:accent5>
        <a:srgbClr val="669900"/>
      </a:accent5>
      <a:accent6>
        <a:srgbClr val="FFFFFF"/>
      </a:accent6>
      <a:hlink>
        <a:srgbClr val="333300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