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67" r:id="rId2"/>
    <p:sldId id="269" r:id="rId3"/>
    <p:sldId id="268" r:id="rId4"/>
    <p:sldId id="270" r:id="rId5"/>
    <p:sldId id="271" r:id="rId6"/>
    <p:sldId id="256" r:id="rId7"/>
    <p:sldId id="282" r:id="rId8"/>
    <p:sldId id="259" r:id="rId9"/>
    <p:sldId id="261" r:id="rId10"/>
    <p:sldId id="272" r:id="rId11"/>
    <p:sldId id="278" r:id="rId12"/>
    <p:sldId id="280" r:id="rId13"/>
    <p:sldId id="281" r:id="rId14"/>
    <p:sldId id="274" r:id="rId15"/>
    <p:sldId id="279" r:id="rId16"/>
    <p:sldId id="276" r:id="rId17"/>
    <p:sldId id="27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1307"/>
    <a:srgbClr val="2832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660"/>
  </p:normalViewPr>
  <p:slideViewPr>
    <p:cSldViewPr>
      <p:cViewPr>
        <p:scale>
          <a:sx n="75" d="100"/>
          <a:sy n="75" d="100"/>
        </p:scale>
        <p:origin x="-121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D254-B213-4FEC-B221-49CBA974329E}" type="datetimeFigureOut">
              <a:rPr lang="en-US" smtClean="0"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A5A05-E5B4-48F2-88D2-46E01D2F2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7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FF541-87A8-4A64-BAD1-8768FA6CDCCD}" type="datetimeFigureOut">
              <a:rPr lang="en-US" smtClean="0"/>
              <a:pPr/>
              <a:t>10/14/2013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098F2-9F0F-4932-ABC8-B99CC819BB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828800" y="-78828"/>
            <a:ext cx="12115800" cy="6936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1676400" y="5105400"/>
            <a:ext cx="12954000" cy="707886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59000"/>
                </a:schemeClr>
              </a:gs>
              <a:gs pos="80000">
                <a:schemeClr val="accent3">
                  <a:shade val="93000"/>
                  <a:satMod val="130000"/>
                  <a:alpha val="53000"/>
                </a:schemeClr>
              </a:gs>
              <a:gs pos="100000">
                <a:schemeClr val="accent3">
                  <a:shade val="94000"/>
                  <a:satMod val="135000"/>
                </a:schemeClr>
              </a:gs>
            </a:gsLst>
          </a:gra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274638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b="1" cap="small" spc="600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Two Streams Of Bible Transmission</a:t>
            </a:r>
            <a:endParaRPr lang="en-US" b="1" cap="small" spc="6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410200" y="5084379"/>
            <a:ext cx="3588803" cy="707886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small" spc="600" dirty="0">
                <a:solidFill>
                  <a:schemeClr val="bg1"/>
                </a:solidFill>
                <a:effectLst>
                  <a:glow rad="508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Alexandria</a:t>
            </a:r>
          </a:p>
        </p:txBody>
      </p:sp>
      <p:sp>
        <p:nvSpPr>
          <p:cNvPr id="8" name="Rectangle 7"/>
          <p:cNvSpPr/>
          <p:nvPr/>
        </p:nvSpPr>
        <p:spPr>
          <a:xfrm>
            <a:off x="1143000" y="5081751"/>
            <a:ext cx="2669963" cy="707886"/>
          </a:xfrm>
          <a:prstGeom prst="rect">
            <a:avLst/>
          </a:prstGeom>
          <a:noFill/>
          <a:effectLst>
            <a:glow rad="1397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small" spc="600" dirty="0">
                <a:solidFill>
                  <a:schemeClr val="bg1"/>
                </a:solidFill>
                <a:effectLst>
                  <a:glow rad="508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+mj-ea"/>
                <a:cs typeface="+mj-cs"/>
              </a:rPr>
              <a:t>Antioch</a:t>
            </a:r>
            <a:endParaRPr lang="en-US" sz="4000" b="1" cap="small" spc="600" dirty="0">
              <a:solidFill>
                <a:schemeClr val="bg1"/>
              </a:solidFill>
              <a:effectLst>
                <a:glow rad="50800">
                  <a:schemeClr val="tx1">
                    <a:lumMod val="50000"/>
                    <a:lumOff val="50000"/>
                    <a:alpha val="6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492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"/>
    </mc:Choice>
    <mc:Fallback xmlns="">
      <p:transition spd="slow" advTm="170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600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Blasphemy!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Isaiah  14:12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2679507"/>
            <a:ext cx="3902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skerville Old Face" panose="02020602080505020303" pitchFamily="18" charset="0"/>
              </a:rPr>
              <a:t>How </a:t>
            </a:r>
            <a:r>
              <a:rPr lang="en-US" sz="2800" b="1" dirty="0">
                <a:latin typeface="Baskerville Old Face" panose="02020602080505020303" pitchFamily="18" charset="0"/>
              </a:rPr>
              <a:t>art thou fallen from heaven, </a:t>
            </a:r>
            <a:r>
              <a:rPr lang="en-US" sz="2800" b="1" cap="small" dirty="0">
                <a:solidFill>
                  <a:schemeClr val="bg1"/>
                </a:solidFill>
                <a:latin typeface="Baskerville Old Face" panose="02020602080505020303" pitchFamily="18" charset="0"/>
              </a:rPr>
              <a:t>O Lucifer, son of the morning! </a:t>
            </a:r>
            <a:r>
              <a:rPr lang="en-US" sz="2800" b="1" i="1" dirty="0">
                <a:latin typeface="Baskerville Old Face" panose="02020602080505020303" pitchFamily="18" charset="0"/>
              </a:rPr>
              <a:t>how</a:t>
            </a:r>
            <a:r>
              <a:rPr lang="en-US" sz="2800" b="1" dirty="0">
                <a:latin typeface="Baskerville Old Face" panose="02020602080505020303" pitchFamily="18" charset="0"/>
              </a:rPr>
              <a:t> art thou cut down to the ground, which didst weaken the nations!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8" y="2679507"/>
            <a:ext cx="3902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How you have fallen from heaven, </a:t>
            </a:r>
            <a:r>
              <a:rPr lang="en-US" sz="2800" b="1" dirty="0" smtClean="0">
                <a:solidFill>
                  <a:srgbClr val="FFFF00"/>
                </a:solidFill>
                <a:latin typeface="Baskerville Old Face" panose="02020602080505020303" pitchFamily="18" charset="0"/>
              </a:rPr>
              <a:t>morning star, son of the dawn! </a:t>
            </a:r>
            <a:r>
              <a:rPr lang="en-US" sz="28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You have been cast down to the earth, you who once laid low the nations!</a:t>
            </a:r>
            <a:endParaRPr lang="en-US" sz="28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15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36"/>
    </mc:Choice>
    <mc:Fallback xmlns="">
      <p:transition spd="slow" advTm="308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600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Confusion!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Proverbs 26:10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2679507"/>
            <a:ext cx="3902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latin typeface="Baskerville Old Face" panose="02020602080505020303" pitchFamily="18" charset="0"/>
              </a:rPr>
              <a:t>The </a:t>
            </a:r>
            <a:r>
              <a:rPr lang="en-US" sz="3600" b="1" dirty="0">
                <a:latin typeface="Baskerville Old Face" panose="02020602080505020303" pitchFamily="18" charset="0"/>
              </a:rPr>
              <a:t>great God that formed all things both </a:t>
            </a:r>
            <a:r>
              <a:rPr lang="en-US" sz="3600" b="1" dirty="0" err="1">
                <a:latin typeface="Baskerville Old Face" panose="02020602080505020303" pitchFamily="18" charset="0"/>
              </a:rPr>
              <a:t>rewardeth</a:t>
            </a:r>
            <a:r>
              <a:rPr lang="en-US" sz="3600" b="1" dirty="0">
                <a:latin typeface="Baskerville Old Face" panose="02020602080505020303" pitchFamily="18" charset="0"/>
              </a:rPr>
              <a:t> the fool, and </a:t>
            </a:r>
            <a:r>
              <a:rPr lang="en-US" sz="3600" b="1" dirty="0" err="1">
                <a:latin typeface="Baskerville Old Face" panose="02020602080505020303" pitchFamily="18" charset="0"/>
              </a:rPr>
              <a:t>rewardeth</a:t>
            </a:r>
            <a:r>
              <a:rPr lang="en-US" sz="3600" b="1" dirty="0">
                <a:latin typeface="Baskerville Old Face" panose="02020602080505020303" pitchFamily="18" charset="0"/>
              </a:rPr>
              <a:t> transgressors.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8" y="2679507"/>
            <a:ext cx="390271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Like an archer who wounds at random is he who hires a fool or who hires those who pass by.</a:t>
            </a:r>
            <a:endParaRPr lang="en-US" sz="36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0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1"/>
    </mc:Choice>
    <mc:Fallback xmlns="">
      <p:transition spd="slow" advTm="76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219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Changes Anointing!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Isaiah 10:27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3048000"/>
            <a:ext cx="3902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Baskerville Old Face" panose="02020602080505020303" pitchFamily="18" charset="0"/>
              </a:rPr>
              <a:t>And it shall come to pass in that day, that his burden shall be taken away from off thy shoulder, and his yoke from off thy neck,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and the yoke shall be destroyed because of the anointing.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8" y="3351074"/>
            <a:ext cx="39027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yoke broken because you have grown fat.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73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219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Takes Out The Blood!?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Colossians 1:14 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3195697"/>
            <a:ext cx="39027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Baskerville Old Face" panose="02020602080505020303" pitchFamily="18" charset="0"/>
              </a:rPr>
              <a:t>I</a:t>
            </a:r>
            <a:r>
              <a:rPr lang="en-US" sz="3200" b="1" dirty="0">
                <a:latin typeface="Baskerville Old Face" panose="02020602080505020303" pitchFamily="18" charset="0"/>
              </a:rPr>
              <a:t>n whom we have redemption </a:t>
            </a:r>
            <a:r>
              <a:rPr lang="en-US" sz="32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Through His  Blood, </a:t>
            </a:r>
            <a:r>
              <a:rPr lang="en-US" sz="3200" b="1" dirty="0">
                <a:latin typeface="Baskerville Old Face" panose="02020602080505020303" pitchFamily="18" charset="0"/>
              </a:rPr>
              <a:t>even the forgiveness of sins: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8" y="3459540"/>
            <a:ext cx="39027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In whom we have redemption, the forgiveness of sins.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015335"/>
            <a:ext cx="9144000" cy="914400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37092" y="6010870"/>
            <a:ext cx="88698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Baskerville Old Face" panose="02020602080505020303" pitchFamily="18" charset="0"/>
              </a:rPr>
              <a:t>The NIV completely removes the blood of Jesus.  The devil hates the Blood of Jesus.  Does this look like an accurate translation of an ancient manuscript, or a deliberate attack on the pure Word of God?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600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Takes Out Fasting?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Matthew 17:21 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3033450"/>
            <a:ext cx="39027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latin typeface="Baskerville Old Face" panose="02020602080505020303" pitchFamily="18" charset="0"/>
              </a:rPr>
              <a:t>Howbeit </a:t>
            </a:r>
            <a:r>
              <a:rPr lang="en-US" sz="4000" b="1" dirty="0">
                <a:latin typeface="Baskerville Old Face" panose="02020602080505020303" pitchFamily="18" charset="0"/>
              </a:rPr>
              <a:t>this kind </a:t>
            </a:r>
            <a:r>
              <a:rPr lang="en-US" sz="4000" b="1" dirty="0" err="1">
                <a:latin typeface="Baskerville Old Face" panose="02020602080505020303" pitchFamily="18" charset="0"/>
              </a:rPr>
              <a:t>goeth</a:t>
            </a:r>
            <a:r>
              <a:rPr lang="en-US" sz="4000" b="1" dirty="0">
                <a:latin typeface="Baskerville Old Face" panose="02020602080505020303" pitchFamily="18" charset="0"/>
              </a:rPr>
              <a:t> not out but by prayer and fasting.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7" y="3531859"/>
            <a:ext cx="39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Omitted text?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12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600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Removes Jesus?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Acts 8:37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3033450"/>
            <a:ext cx="39027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Baskerville Old Face" panose="02020602080505020303" pitchFamily="18" charset="0"/>
              </a:rPr>
              <a:t>And </a:t>
            </a:r>
            <a:r>
              <a:rPr lang="en-US" sz="2800" b="1" dirty="0">
                <a:latin typeface="Baskerville Old Face" panose="02020602080505020303" pitchFamily="18" charset="0"/>
              </a:rPr>
              <a:t>Philip said, If thou </a:t>
            </a:r>
            <a:r>
              <a:rPr lang="en-US" sz="2800" b="1" dirty="0" err="1">
                <a:latin typeface="Baskerville Old Face" panose="02020602080505020303" pitchFamily="18" charset="0"/>
              </a:rPr>
              <a:t>believest</a:t>
            </a:r>
            <a:r>
              <a:rPr lang="en-US" sz="2800" b="1" dirty="0">
                <a:latin typeface="Baskerville Old Face" panose="02020602080505020303" pitchFamily="18" charset="0"/>
              </a:rPr>
              <a:t> with all </a:t>
            </a:r>
            <a:r>
              <a:rPr lang="en-US" sz="2800" b="1" dirty="0" err="1">
                <a:latin typeface="Baskerville Old Face" panose="02020602080505020303" pitchFamily="18" charset="0"/>
              </a:rPr>
              <a:t>thine</a:t>
            </a:r>
            <a:r>
              <a:rPr lang="en-US" sz="2800" b="1" dirty="0">
                <a:latin typeface="Baskerville Old Face" panose="02020602080505020303" pitchFamily="18" charset="0"/>
              </a:rPr>
              <a:t> heart, thou </a:t>
            </a:r>
            <a:r>
              <a:rPr lang="en-US" sz="2800" b="1" dirty="0" err="1">
                <a:latin typeface="Baskerville Old Face" panose="02020602080505020303" pitchFamily="18" charset="0"/>
              </a:rPr>
              <a:t>mayest</a:t>
            </a:r>
            <a:r>
              <a:rPr lang="en-US" sz="2800" b="1" dirty="0">
                <a:latin typeface="Baskerville Old Face" panose="02020602080505020303" pitchFamily="18" charset="0"/>
              </a:rPr>
              <a:t>. And he answered and said, I believe that Jesus Christ is the Son of God.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  <a:endParaRPr lang="en-US" sz="5400" b="0" cap="none" spc="6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7" y="3531859"/>
            <a:ext cx="39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Omitted text?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60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6002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Deafness!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Mark 7:16 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3" y="3033450"/>
            <a:ext cx="3902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latin typeface="Baskerville Old Face" panose="02020602080505020303" pitchFamily="18" charset="0"/>
              </a:rPr>
              <a:t>If </a:t>
            </a:r>
            <a:r>
              <a:rPr lang="en-US" sz="4400" b="1" dirty="0">
                <a:latin typeface="Baskerville Old Face" panose="02020602080505020303" pitchFamily="18" charset="0"/>
              </a:rPr>
              <a:t>any man have ears to hear, let him hear.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7" y="3531859"/>
            <a:ext cx="39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Omitted text?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59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-1295400" y="-457200"/>
            <a:ext cx="11049000" cy="1981200"/>
          </a:xfrm>
          <a:prstGeom prst="rect">
            <a:avLst/>
          </a:prstGeom>
          <a:gradFill>
            <a:gsLst>
              <a:gs pos="0">
                <a:schemeClr val="dk1">
                  <a:tint val="50000"/>
                  <a:satMod val="300000"/>
                  <a:alpha val="70000"/>
                </a:schemeClr>
              </a:gs>
              <a:gs pos="35000">
                <a:schemeClr val="dk1">
                  <a:tint val="37000"/>
                  <a:satMod val="300000"/>
                  <a:alpha val="37000"/>
                </a:schemeClr>
              </a:gs>
              <a:gs pos="100000">
                <a:schemeClr val="dk1">
                  <a:tint val="15000"/>
                  <a:satMod val="350000"/>
                  <a:alpha val="57000"/>
                </a:schemeClr>
              </a:gs>
            </a:gsLst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cap="small" spc="3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No Trinity?</a:t>
            </a:r>
            <a: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US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US" sz="31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1John 5:7 </a:t>
            </a:r>
            <a:endParaRPr lang="en-US" sz="31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08466" y="1828005"/>
            <a:ext cx="4186553" cy="411559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50380" y="2739899"/>
            <a:ext cx="39027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Baskerville Old Face" panose="02020602080505020303" pitchFamily="18" charset="0"/>
              </a:rPr>
              <a:t>For </a:t>
            </a:r>
            <a:r>
              <a:rPr lang="en-US" sz="3200" b="1" dirty="0">
                <a:latin typeface="Baskerville Old Face" panose="02020602080505020303" pitchFamily="18" charset="0"/>
              </a:rPr>
              <a:t>there are three that bear record in heaven, the Father, the Word, and the Holy Ghost: and these three are one. </a:t>
            </a:r>
          </a:p>
        </p:txBody>
      </p:sp>
      <p:sp>
        <p:nvSpPr>
          <p:cNvPr id="6" name="Rectangle 5"/>
          <p:cNvSpPr/>
          <p:nvPr/>
        </p:nvSpPr>
        <p:spPr>
          <a:xfrm>
            <a:off x="-302925" y="1828005"/>
            <a:ext cx="4754222" cy="851502"/>
          </a:xfrm>
          <a:prstGeom prst="rect">
            <a:avLst/>
          </a:prstGeom>
          <a:gradFill>
            <a:gsLst>
              <a:gs pos="0">
                <a:schemeClr val="bg1"/>
              </a:gs>
              <a:gs pos="80000">
                <a:schemeClr val="bg2"/>
              </a:gs>
              <a:gs pos="100000">
                <a:schemeClr val="bg2"/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64200" y="1817242"/>
            <a:ext cx="147508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spc="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KJV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820771" y="1828005"/>
            <a:ext cx="4186553" cy="411559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62687" y="3531859"/>
            <a:ext cx="3902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Baskerville Old Face" panose="02020602080505020303" pitchFamily="18" charset="0"/>
              </a:rPr>
              <a:t>Omitted text?</a:t>
            </a:r>
            <a:endParaRPr lang="en-US" sz="4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49812" y="1828005"/>
            <a:ext cx="4470388" cy="851502"/>
          </a:xfrm>
          <a:prstGeom prst="rect">
            <a:avLst/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80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</a:gra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54865" y="1817242"/>
            <a:ext cx="1518364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600" dirty="0" smtClean="0">
                <a:ln w="18415" cmpd="sng">
                  <a:noFill/>
                  <a:prstDash val="solid"/>
                </a:ln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Baskerville Old Face" panose="02020602080505020303" pitchFamily="18" charset="0"/>
              </a:rPr>
              <a:t>NIV</a:t>
            </a:r>
            <a:endParaRPr lang="en-US" sz="5400" b="0" cap="none" spc="600" dirty="0">
              <a:ln w="18415" cmpd="sng">
                <a:noFill/>
                <a:prstDash val="solid"/>
              </a:ln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87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9600"/>
            <a:ext cx="6821214" cy="77597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9"/>
          <a:stretch/>
        </p:blipFill>
        <p:spPr bwMode="auto">
          <a:xfrm>
            <a:off x="4944795" y="311661"/>
            <a:ext cx="1876419" cy="384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ounded Rectangle 4"/>
          <p:cNvSpPr/>
          <p:nvPr/>
        </p:nvSpPr>
        <p:spPr>
          <a:xfrm>
            <a:off x="5717198" y="1905000"/>
            <a:ext cx="1104016" cy="329918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17198" y="1865586"/>
            <a:ext cx="1178016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Antioch</a:t>
            </a:r>
            <a:endParaRPr lang="en-US" sz="5400" b="0" cap="none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-1219200" y="4724400"/>
            <a:ext cx="5867400" cy="3276600"/>
          </a:xfrm>
          <a:prstGeom prst="ellipse">
            <a:avLst/>
          </a:pr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52400" y="5430755"/>
            <a:ext cx="2200472" cy="351559"/>
          </a:xfrm>
          <a:prstGeom prst="roundRect">
            <a:avLst/>
          </a:prstGeom>
          <a:ln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422" y="5421869"/>
            <a:ext cx="1560428" cy="369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3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Alexandria</a:t>
            </a:r>
            <a:endParaRPr lang="en-US" sz="5400" b="0" cap="none" spc="3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0" name="Oval 9"/>
          <p:cNvSpPr/>
          <p:nvPr/>
        </p:nvSpPr>
        <p:spPr>
          <a:xfrm>
            <a:off x="1447800" y="5791200"/>
            <a:ext cx="228600" cy="228600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17198" y="1636986"/>
            <a:ext cx="228600" cy="228600"/>
          </a:xfrm>
          <a:prstGeom prst="ellipse">
            <a:avLst/>
          </a:prstGeom>
          <a:ln>
            <a:solidFill>
              <a:schemeClr val="bg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4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"/>
    </mc:Choice>
    <mc:Fallback xmlns="">
      <p:transition spd="slow" advTm="224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 flipH="1">
            <a:off x="-2286000" y="-838200"/>
            <a:ext cx="12192000" cy="7848600"/>
          </a:xfrm>
          <a:prstGeom prst="rect">
            <a:avLst/>
          </a:prstGeom>
          <a:blipFill dpi="0" rotWithShape="1">
            <a:blip r:embed="rId2">
              <a:alphaModFix amt="8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-381000" y="712528"/>
            <a:ext cx="4624552" cy="659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76800" y="729833"/>
            <a:ext cx="4419600" cy="659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70279" tIns="57579" rIns="70279" bIns="57579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>
              <a:latin typeface="Andalus" panose="02010000000000000000" pitchFamily="2" charset="-78"/>
              <a:cs typeface="Andalus" panose="020100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475019"/>
            <a:ext cx="3505200" cy="1143000"/>
          </a:xfrm>
        </p:spPr>
        <p:txBody>
          <a:bodyPr numCol="1">
            <a:normAutofit fontScale="90000"/>
          </a:bodyPr>
          <a:lstStyle/>
          <a:p>
            <a:pPr algn="l"/>
            <a:r>
              <a:rPr lang="en-US" sz="4000" b="1" cap="small" spc="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Alexandria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475019"/>
            <a:ext cx="32004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cap="small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Antioch</a:t>
            </a:r>
          </a:p>
        </p:txBody>
      </p:sp>
      <p:sp>
        <p:nvSpPr>
          <p:cNvPr id="10" name="Freeform 9"/>
          <p:cNvSpPr/>
          <p:nvPr/>
        </p:nvSpPr>
        <p:spPr>
          <a:xfrm>
            <a:off x="1960066" y="1651496"/>
            <a:ext cx="2321718" cy="1160859"/>
          </a:xfrm>
          <a:custGeom>
            <a:avLst/>
            <a:gdLst>
              <a:gd name="connsiteX0" fmla="*/ 0 w 2321718"/>
              <a:gd name="connsiteY0" fmla="*/ 116086 h 1160859"/>
              <a:gd name="connsiteX1" fmla="*/ 116086 w 2321718"/>
              <a:gd name="connsiteY1" fmla="*/ 0 h 1160859"/>
              <a:gd name="connsiteX2" fmla="*/ 2205632 w 2321718"/>
              <a:gd name="connsiteY2" fmla="*/ 0 h 1160859"/>
              <a:gd name="connsiteX3" fmla="*/ 2321718 w 2321718"/>
              <a:gd name="connsiteY3" fmla="*/ 116086 h 1160859"/>
              <a:gd name="connsiteX4" fmla="*/ 2321718 w 2321718"/>
              <a:gd name="connsiteY4" fmla="*/ 1044773 h 1160859"/>
              <a:gd name="connsiteX5" fmla="*/ 2205632 w 2321718"/>
              <a:gd name="connsiteY5" fmla="*/ 1160859 h 1160859"/>
              <a:gd name="connsiteX6" fmla="*/ 116086 w 2321718"/>
              <a:gd name="connsiteY6" fmla="*/ 1160859 h 1160859"/>
              <a:gd name="connsiteX7" fmla="*/ 0 w 2321718"/>
              <a:gd name="connsiteY7" fmla="*/ 1044773 h 1160859"/>
              <a:gd name="connsiteX8" fmla="*/ 0 w 2321718"/>
              <a:gd name="connsiteY8" fmla="*/ 116086 h 11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718" h="1160859">
                <a:moveTo>
                  <a:pt x="0" y="116086"/>
                </a:moveTo>
                <a:cubicBezTo>
                  <a:pt x="0" y="51973"/>
                  <a:pt x="51973" y="0"/>
                  <a:pt x="116086" y="0"/>
                </a:cubicBezTo>
                <a:lnTo>
                  <a:pt x="2205632" y="0"/>
                </a:lnTo>
                <a:cubicBezTo>
                  <a:pt x="2269745" y="0"/>
                  <a:pt x="2321718" y="51973"/>
                  <a:pt x="2321718" y="116086"/>
                </a:cubicBezTo>
                <a:lnTo>
                  <a:pt x="2321718" y="1044773"/>
                </a:lnTo>
                <a:cubicBezTo>
                  <a:pt x="2321718" y="1108886"/>
                  <a:pt x="2269745" y="1160859"/>
                  <a:pt x="2205632" y="1160859"/>
                </a:cubicBezTo>
                <a:lnTo>
                  <a:pt x="116086" y="1160859"/>
                </a:lnTo>
                <a:cubicBezTo>
                  <a:pt x="51973" y="1160859"/>
                  <a:pt x="0" y="1108886"/>
                  <a:pt x="0" y="1044773"/>
                </a:cubicBezTo>
                <a:lnTo>
                  <a:pt x="0" y="116086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77899" tIns="62659" rIns="77899" bIns="62659" numCol="1" spcCol="1270" anchor="ctr" anchorCtr="0">
            <a:noAutofit/>
          </a:bodyPr>
          <a:lstStyle/>
          <a:p>
            <a:pPr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Andalus" panose="02010000000000000000" pitchFamily="2" charset="-78"/>
                <a:cs typeface="Andalus" panose="02010000000000000000" pitchFamily="2" charset="-78"/>
              </a:rPr>
              <a:t>Center of Christianity</a:t>
            </a:r>
          </a:p>
        </p:txBody>
      </p:sp>
      <p:sp>
        <p:nvSpPr>
          <p:cNvPr id="11" name="Freeform 10"/>
          <p:cNvSpPr/>
          <p:nvPr/>
        </p:nvSpPr>
        <p:spPr>
          <a:xfrm>
            <a:off x="2192238" y="2812355"/>
            <a:ext cx="232171" cy="8706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70644"/>
                </a:lnTo>
                <a:lnTo>
                  <a:pt x="232171" y="8706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424410" y="3102570"/>
            <a:ext cx="1857374" cy="1160859"/>
          </a:xfrm>
          <a:custGeom>
            <a:avLst/>
            <a:gdLst>
              <a:gd name="connsiteX0" fmla="*/ 0 w 1857374"/>
              <a:gd name="connsiteY0" fmla="*/ 116086 h 1160859"/>
              <a:gd name="connsiteX1" fmla="*/ 116086 w 1857374"/>
              <a:gd name="connsiteY1" fmla="*/ 0 h 1160859"/>
              <a:gd name="connsiteX2" fmla="*/ 1741288 w 1857374"/>
              <a:gd name="connsiteY2" fmla="*/ 0 h 1160859"/>
              <a:gd name="connsiteX3" fmla="*/ 1857374 w 1857374"/>
              <a:gd name="connsiteY3" fmla="*/ 116086 h 1160859"/>
              <a:gd name="connsiteX4" fmla="*/ 1857374 w 1857374"/>
              <a:gd name="connsiteY4" fmla="*/ 1044773 h 1160859"/>
              <a:gd name="connsiteX5" fmla="*/ 1741288 w 1857374"/>
              <a:gd name="connsiteY5" fmla="*/ 1160859 h 1160859"/>
              <a:gd name="connsiteX6" fmla="*/ 116086 w 1857374"/>
              <a:gd name="connsiteY6" fmla="*/ 1160859 h 1160859"/>
              <a:gd name="connsiteX7" fmla="*/ 0 w 1857374"/>
              <a:gd name="connsiteY7" fmla="*/ 1044773 h 1160859"/>
              <a:gd name="connsiteX8" fmla="*/ 0 w 1857374"/>
              <a:gd name="connsiteY8" fmla="*/ 116086 h 11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7374" h="1160859">
                <a:moveTo>
                  <a:pt x="0" y="116086"/>
                </a:moveTo>
                <a:cubicBezTo>
                  <a:pt x="0" y="51973"/>
                  <a:pt x="51973" y="0"/>
                  <a:pt x="116086" y="0"/>
                </a:cubicBezTo>
                <a:lnTo>
                  <a:pt x="1741288" y="0"/>
                </a:lnTo>
                <a:cubicBezTo>
                  <a:pt x="1805401" y="0"/>
                  <a:pt x="1857374" y="51973"/>
                  <a:pt x="1857374" y="116086"/>
                </a:cubicBezTo>
                <a:lnTo>
                  <a:pt x="1857374" y="1044773"/>
                </a:lnTo>
                <a:cubicBezTo>
                  <a:pt x="1857374" y="1108886"/>
                  <a:pt x="1805401" y="1160859"/>
                  <a:pt x="1741288" y="1160859"/>
                </a:cubicBezTo>
                <a:lnTo>
                  <a:pt x="116086" y="1160859"/>
                </a:lnTo>
                <a:cubicBezTo>
                  <a:pt x="51973" y="1160859"/>
                  <a:pt x="0" y="1108886"/>
                  <a:pt x="0" y="1044773"/>
                </a:cubicBezTo>
                <a:lnTo>
                  <a:pt x="0" y="11608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100" tIns="59400" rIns="72100" bIns="59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Pure Stream of the Received Text</a:t>
            </a:r>
            <a:endParaRPr lang="en-US" sz="20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2192238" y="2812355"/>
            <a:ext cx="232171" cy="23217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21718"/>
                </a:lnTo>
                <a:lnTo>
                  <a:pt x="232171" y="232171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4" name="Freeform 13"/>
          <p:cNvSpPr/>
          <p:nvPr/>
        </p:nvSpPr>
        <p:spPr>
          <a:xfrm>
            <a:off x="2424410" y="4553644"/>
            <a:ext cx="1857374" cy="1160859"/>
          </a:xfrm>
          <a:custGeom>
            <a:avLst/>
            <a:gdLst>
              <a:gd name="connsiteX0" fmla="*/ 0 w 1857374"/>
              <a:gd name="connsiteY0" fmla="*/ 116086 h 1160859"/>
              <a:gd name="connsiteX1" fmla="*/ 116086 w 1857374"/>
              <a:gd name="connsiteY1" fmla="*/ 0 h 1160859"/>
              <a:gd name="connsiteX2" fmla="*/ 1741288 w 1857374"/>
              <a:gd name="connsiteY2" fmla="*/ 0 h 1160859"/>
              <a:gd name="connsiteX3" fmla="*/ 1857374 w 1857374"/>
              <a:gd name="connsiteY3" fmla="*/ 116086 h 1160859"/>
              <a:gd name="connsiteX4" fmla="*/ 1857374 w 1857374"/>
              <a:gd name="connsiteY4" fmla="*/ 1044773 h 1160859"/>
              <a:gd name="connsiteX5" fmla="*/ 1741288 w 1857374"/>
              <a:gd name="connsiteY5" fmla="*/ 1160859 h 1160859"/>
              <a:gd name="connsiteX6" fmla="*/ 116086 w 1857374"/>
              <a:gd name="connsiteY6" fmla="*/ 1160859 h 1160859"/>
              <a:gd name="connsiteX7" fmla="*/ 0 w 1857374"/>
              <a:gd name="connsiteY7" fmla="*/ 1044773 h 1160859"/>
              <a:gd name="connsiteX8" fmla="*/ 0 w 1857374"/>
              <a:gd name="connsiteY8" fmla="*/ 116086 h 11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7374" h="1160859">
                <a:moveTo>
                  <a:pt x="0" y="116086"/>
                </a:moveTo>
                <a:cubicBezTo>
                  <a:pt x="0" y="51973"/>
                  <a:pt x="51973" y="0"/>
                  <a:pt x="116086" y="0"/>
                </a:cubicBezTo>
                <a:lnTo>
                  <a:pt x="1741288" y="0"/>
                </a:lnTo>
                <a:cubicBezTo>
                  <a:pt x="1805401" y="0"/>
                  <a:pt x="1857374" y="51973"/>
                  <a:pt x="1857374" y="116086"/>
                </a:cubicBezTo>
                <a:lnTo>
                  <a:pt x="1857374" y="1044773"/>
                </a:lnTo>
                <a:cubicBezTo>
                  <a:pt x="1857374" y="1108886"/>
                  <a:pt x="1805401" y="1160859"/>
                  <a:pt x="1741288" y="1160859"/>
                </a:cubicBezTo>
                <a:lnTo>
                  <a:pt x="116086" y="1160859"/>
                </a:lnTo>
                <a:cubicBezTo>
                  <a:pt x="51973" y="1160859"/>
                  <a:pt x="0" y="1108886"/>
                  <a:pt x="0" y="1044773"/>
                </a:cubicBezTo>
                <a:lnTo>
                  <a:pt x="0" y="11608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100" tIns="59400" rIns="72100" bIns="59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95% Majority Texts</a:t>
            </a:r>
            <a:endParaRPr lang="en-US" sz="2000" kern="1200" dirty="0"/>
          </a:p>
        </p:txBody>
      </p:sp>
      <p:sp>
        <p:nvSpPr>
          <p:cNvPr id="15" name="Freeform 14"/>
          <p:cNvSpPr/>
          <p:nvPr/>
        </p:nvSpPr>
        <p:spPr>
          <a:xfrm>
            <a:off x="4862214" y="1651496"/>
            <a:ext cx="2321718" cy="1160859"/>
          </a:xfrm>
          <a:custGeom>
            <a:avLst/>
            <a:gdLst>
              <a:gd name="connsiteX0" fmla="*/ 0 w 2321718"/>
              <a:gd name="connsiteY0" fmla="*/ 116086 h 1160859"/>
              <a:gd name="connsiteX1" fmla="*/ 116086 w 2321718"/>
              <a:gd name="connsiteY1" fmla="*/ 0 h 1160859"/>
              <a:gd name="connsiteX2" fmla="*/ 2205632 w 2321718"/>
              <a:gd name="connsiteY2" fmla="*/ 0 h 1160859"/>
              <a:gd name="connsiteX3" fmla="*/ 2321718 w 2321718"/>
              <a:gd name="connsiteY3" fmla="*/ 116086 h 1160859"/>
              <a:gd name="connsiteX4" fmla="*/ 2321718 w 2321718"/>
              <a:gd name="connsiteY4" fmla="*/ 1044773 h 1160859"/>
              <a:gd name="connsiteX5" fmla="*/ 2205632 w 2321718"/>
              <a:gd name="connsiteY5" fmla="*/ 1160859 h 1160859"/>
              <a:gd name="connsiteX6" fmla="*/ 116086 w 2321718"/>
              <a:gd name="connsiteY6" fmla="*/ 1160859 h 1160859"/>
              <a:gd name="connsiteX7" fmla="*/ 0 w 2321718"/>
              <a:gd name="connsiteY7" fmla="*/ 1044773 h 1160859"/>
              <a:gd name="connsiteX8" fmla="*/ 0 w 2321718"/>
              <a:gd name="connsiteY8" fmla="*/ 116086 h 11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1718" h="1160859">
                <a:moveTo>
                  <a:pt x="0" y="116086"/>
                </a:moveTo>
                <a:cubicBezTo>
                  <a:pt x="0" y="51973"/>
                  <a:pt x="51973" y="0"/>
                  <a:pt x="116086" y="0"/>
                </a:cubicBezTo>
                <a:lnTo>
                  <a:pt x="2205632" y="0"/>
                </a:lnTo>
                <a:cubicBezTo>
                  <a:pt x="2269745" y="0"/>
                  <a:pt x="2321718" y="51973"/>
                  <a:pt x="2321718" y="116086"/>
                </a:cubicBezTo>
                <a:lnTo>
                  <a:pt x="2321718" y="1044773"/>
                </a:lnTo>
                <a:cubicBezTo>
                  <a:pt x="2321718" y="1108886"/>
                  <a:pt x="2269745" y="1160859"/>
                  <a:pt x="2205632" y="1160859"/>
                </a:cubicBezTo>
                <a:lnTo>
                  <a:pt x="116086" y="1160859"/>
                </a:lnTo>
                <a:cubicBezTo>
                  <a:pt x="51973" y="1160859"/>
                  <a:pt x="0" y="1108886"/>
                  <a:pt x="0" y="1044773"/>
                </a:cubicBezTo>
                <a:lnTo>
                  <a:pt x="0" y="116086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70279" tIns="57579" rIns="70279" bIns="57579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dirty="0">
                <a:latin typeface="Andalus" panose="02010000000000000000" pitchFamily="2" charset="-78"/>
                <a:cs typeface="Andalus" panose="02010000000000000000" pitchFamily="2" charset="-78"/>
              </a:rPr>
              <a:t>Center of Paganism</a:t>
            </a:r>
          </a:p>
        </p:txBody>
      </p:sp>
      <p:sp>
        <p:nvSpPr>
          <p:cNvPr id="16" name="Freeform 15"/>
          <p:cNvSpPr/>
          <p:nvPr/>
        </p:nvSpPr>
        <p:spPr>
          <a:xfrm>
            <a:off x="5094386" y="2812355"/>
            <a:ext cx="232171" cy="87064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70644"/>
                </a:lnTo>
                <a:lnTo>
                  <a:pt x="232171" y="87064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5326558" y="3102570"/>
            <a:ext cx="1857374" cy="1160859"/>
          </a:xfrm>
          <a:custGeom>
            <a:avLst/>
            <a:gdLst>
              <a:gd name="connsiteX0" fmla="*/ 0 w 1857374"/>
              <a:gd name="connsiteY0" fmla="*/ 116086 h 1160859"/>
              <a:gd name="connsiteX1" fmla="*/ 116086 w 1857374"/>
              <a:gd name="connsiteY1" fmla="*/ 0 h 1160859"/>
              <a:gd name="connsiteX2" fmla="*/ 1741288 w 1857374"/>
              <a:gd name="connsiteY2" fmla="*/ 0 h 1160859"/>
              <a:gd name="connsiteX3" fmla="*/ 1857374 w 1857374"/>
              <a:gd name="connsiteY3" fmla="*/ 116086 h 1160859"/>
              <a:gd name="connsiteX4" fmla="*/ 1857374 w 1857374"/>
              <a:gd name="connsiteY4" fmla="*/ 1044773 h 1160859"/>
              <a:gd name="connsiteX5" fmla="*/ 1741288 w 1857374"/>
              <a:gd name="connsiteY5" fmla="*/ 1160859 h 1160859"/>
              <a:gd name="connsiteX6" fmla="*/ 116086 w 1857374"/>
              <a:gd name="connsiteY6" fmla="*/ 1160859 h 1160859"/>
              <a:gd name="connsiteX7" fmla="*/ 0 w 1857374"/>
              <a:gd name="connsiteY7" fmla="*/ 1044773 h 1160859"/>
              <a:gd name="connsiteX8" fmla="*/ 0 w 1857374"/>
              <a:gd name="connsiteY8" fmla="*/ 116086 h 11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7374" h="1160859">
                <a:moveTo>
                  <a:pt x="0" y="116086"/>
                </a:moveTo>
                <a:cubicBezTo>
                  <a:pt x="0" y="51973"/>
                  <a:pt x="51973" y="0"/>
                  <a:pt x="116086" y="0"/>
                </a:cubicBezTo>
                <a:lnTo>
                  <a:pt x="1741288" y="0"/>
                </a:lnTo>
                <a:cubicBezTo>
                  <a:pt x="1805401" y="0"/>
                  <a:pt x="1857374" y="51973"/>
                  <a:pt x="1857374" y="116086"/>
                </a:cubicBezTo>
                <a:lnTo>
                  <a:pt x="1857374" y="1044773"/>
                </a:lnTo>
                <a:cubicBezTo>
                  <a:pt x="1857374" y="1108886"/>
                  <a:pt x="1805401" y="1160859"/>
                  <a:pt x="1741288" y="1160859"/>
                </a:cubicBezTo>
                <a:lnTo>
                  <a:pt x="116086" y="1160859"/>
                </a:lnTo>
                <a:cubicBezTo>
                  <a:pt x="51973" y="1160859"/>
                  <a:pt x="0" y="1108886"/>
                  <a:pt x="0" y="1044773"/>
                </a:cubicBezTo>
                <a:lnTo>
                  <a:pt x="0" y="11608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100" tIns="59400" rIns="72100" bIns="59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Polluted Stream of Modern Versions</a:t>
            </a:r>
            <a:endParaRPr lang="en-US" sz="20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5094386" y="2812355"/>
            <a:ext cx="232171" cy="2321718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321718"/>
                </a:lnTo>
                <a:lnTo>
                  <a:pt x="232171" y="232171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5326558" y="4553644"/>
            <a:ext cx="1857374" cy="1160859"/>
          </a:xfrm>
          <a:custGeom>
            <a:avLst/>
            <a:gdLst>
              <a:gd name="connsiteX0" fmla="*/ 0 w 1857374"/>
              <a:gd name="connsiteY0" fmla="*/ 116086 h 1160859"/>
              <a:gd name="connsiteX1" fmla="*/ 116086 w 1857374"/>
              <a:gd name="connsiteY1" fmla="*/ 0 h 1160859"/>
              <a:gd name="connsiteX2" fmla="*/ 1741288 w 1857374"/>
              <a:gd name="connsiteY2" fmla="*/ 0 h 1160859"/>
              <a:gd name="connsiteX3" fmla="*/ 1857374 w 1857374"/>
              <a:gd name="connsiteY3" fmla="*/ 116086 h 1160859"/>
              <a:gd name="connsiteX4" fmla="*/ 1857374 w 1857374"/>
              <a:gd name="connsiteY4" fmla="*/ 1044773 h 1160859"/>
              <a:gd name="connsiteX5" fmla="*/ 1741288 w 1857374"/>
              <a:gd name="connsiteY5" fmla="*/ 1160859 h 1160859"/>
              <a:gd name="connsiteX6" fmla="*/ 116086 w 1857374"/>
              <a:gd name="connsiteY6" fmla="*/ 1160859 h 1160859"/>
              <a:gd name="connsiteX7" fmla="*/ 0 w 1857374"/>
              <a:gd name="connsiteY7" fmla="*/ 1044773 h 1160859"/>
              <a:gd name="connsiteX8" fmla="*/ 0 w 1857374"/>
              <a:gd name="connsiteY8" fmla="*/ 116086 h 116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7374" h="1160859">
                <a:moveTo>
                  <a:pt x="0" y="116086"/>
                </a:moveTo>
                <a:cubicBezTo>
                  <a:pt x="0" y="51973"/>
                  <a:pt x="51973" y="0"/>
                  <a:pt x="116086" y="0"/>
                </a:cubicBezTo>
                <a:lnTo>
                  <a:pt x="1741288" y="0"/>
                </a:lnTo>
                <a:cubicBezTo>
                  <a:pt x="1805401" y="0"/>
                  <a:pt x="1857374" y="51973"/>
                  <a:pt x="1857374" y="116086"/>
                </a:cubicBezTo>
                <a:lnTo>
                  <a:pt x="1857374" y="1044773"/>
                </a:lnTo>
                <a:cubicBezTo>
                  <a:pt x="1857374" y="1108886"/>
                  <a:pt x="1805401" y="1160859"/>
                  <a:pt x="1741288" y="1160859"/>
                </a:cubicBezTo>
                <a:lnTo>
                  <a:pt x="116086" y="1160859"/>
                </a:lnTo>
                <a:cubicBezTo>
                  <a:pt x="51973" y="1160859"/>
                  <a:pt x="0" y="1108886"/>
                  <a:pt x="0" y="1044773"/>
                </a:cubicBezTo>
                <a:lnTo>
                  <a:pt x="0" y="116086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2100" tIns="59400" rIns="72100" bIns="59400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/>
              <a:t>5% Minority</a:t>
            </a:r>
            <a:endParaRPr lang="en-US" sz="2000" kern="1200" dirty="0"/>
          </a:p>
        </p:txBody>
      </p:sp>
    </p:spTree>
    <p:extLst>
      <p:ext uri="{BB962C8B-B14F-4D97-AF65-F5344CB8AC3E}">
        <p14:creationId xmlns:p14="http://schemas.microsoft.com/office/powerpoint/2010/main" val="189578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82"/>
    </mc:Choice>
    <mc:Fallback xmlns="">
      <p:transition spd="slow" advTm="1382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flipH="1">
            <a:off x="-2286000" y="-838200"/>
            <a:ext cx="12192000" cy="7848600"/>
          </a:xfrm>
          <a:prstGeom prst="rect">
            <a:avLst/>
          </a:prstGeom>
          <a:blipFill dpi="0" rotWithShape="1">
            <a:blip r:embed="rId2">
              <a:alphaModFix amt="8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-381000" y="712528"/>
            <a:ext cx="4624552" cy="659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76800" y="729833"/>
            <a:ext cx="4419600" cy="659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70279" tIns="57579" rIns="70279" bIns="57579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>
              <a:latin typeface="Andalus" panose="02010000000000000000" pitchFamily="2" charset="-78"/>
              <a:cs typeface="Andalus" panose="020100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475019"/>
            <a:ext cx="3505200" cy="1143000"/>
          </a:xfrm>
        </p:spPr>
        <p:txBody>
          <a:bodyPr numCol="1">
            <a:normAutofit fontScale="90000"/>
          </a:bodyPr>
          <a:lstStyle/>
          <a:p>
            <a:pPr algn="l"/>
            <a:r>
              <a:rPr lang="en-US" sz="4000" b="1" cap="small" spc="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Alexandria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475019"/>
            <a:ext cx="32004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cap="small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Antioch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080905" y="1482798"/>
            <a:ext cx="4944089" cy="5218760"/>
            <a:chOff x="2080905" y="1482798"/>
            <a:chExt cx="4944089" cy="5218760"/>
          </a:xfrm>
        </p:grpSpPr>
        <p:sp>
          <p:nvSpPr>
            <p:cNvPr id="6" name="Freeform 5"/>
            <p:cNvSpPr/>
            <p:nvPr/>
          </p:nvSpPr>
          <p:spPr>
            <a:xfrm>
              <a:off x="2080905" y="1482798"/>
              <a:ext cx="2197372" cy="1098686"/>
            </a:xfrm>
            <a:custGeom>
              <a:avLst/>
              <a:gdLst>
                <a:gd name="connsiteX0" fmla="*/ 0 w 2197372"/>
                <a:gd name="connsiteY0" fmla="*/ 109869 h 1098686"/>
                <a:gd name="connsiteX1" fmla="*/ 109869 w 2197372"/>
                <a:gd name="connsiteY1" fmla="*/ 0 h 1098686"/>
                <a:gd name="connsiteX2" fmla="*/ 2087503 w 2197372"/>
                <a:gd name="connsiteY2" fmla="*/ 0 h 1098686"/>
                <a:gd name="connsiteX3" fmla="*/ 2197372 w 2197372"/>
                <a:gd name="connsiteY3" fmla="*/ 109869 h 1098686"/>
                <a:gd name="connsiteX4" fmla="*/ 2197372 w 2197372"/>
                <a:gd name="connsiteY4" fmla="*/ 988817 h 1098686"/>
                <a:gd name="connsiteX5" fmla="*/ 2087503 w 2197372"/>
                <a:gd name="connsiteY5" fmla="*/ 1098686 h 1098686"/>
                <a:gd name="connsiteX6" fmla="*/ 109869 w 2197372"/>
                <a:gd name="connsiteY6" fmla="*/ 1098686 h 1098686"/>
                <a:gd name="connsiteX7" fmla="*/ 0 w 2197372"/>
                <a:gd name="connsiteY7" fmla="*/ 988817 h 1098686"/>
                <a:gd name="connsiteX8" fmla="*/ 0 w 2197372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7372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2087503" y="0"/>
                  </a:lnTo>
                  <a:cubicBezTo>
                    <a:pt x="2148182" y="0"/>
                    <a:pt x="2197372" y="49190"/>
                    <a:pt x="2197372" y="109869"/>
                  </a:cubicBezTo>
                  <a:lnTo>
                    <a:pt x="2197372" y="988817"/>
                  </a:lnTo>
                  <a:cubicBezTo>
                    <a:pt x="2197372" y="1049496"/>
                    <a:pt x="2148182" y="1098686"/>
                    <a:pt x="2087503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77899" tIns="62659" rIns="77899" bIns="62659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kern="1200" dirty="0" smtClean="0">
                  <a:latin typeface="Andalus" panose="02010000000000000000" pitchFamily="2" charset="-78"/>
                  <a:cs typeface="Andalus" panose="02010000000000000000" pitchFamily="2" charset="-78"/>
                </a:rPr>
                <a:t>Wycliffe Bible 1380</a:t>
              </a:r>
              <a:endParaRPr lang="en-US" sz="2400" kern="1200" dirty="0">
                <a:latin typeface="Andalus" panose="02010000000000000000" pitchFamily="2" charset="-78"/>
                <a:cs typeface="Andalus" panose="02010000000000000000" pitchFamily="2" charset="-78"/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>
              <a:off x="2300642" y="2581484"/>
              <a:ext cx="219737" cy="824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4014"/>
                  </a:lnTo>
                  <a:lnTo>
                    <a:pt x="219737" y="8240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2520380" y="2856156"/>
              <a:ext cx="1757898" cy="1098686"/>
            </a:xfrm>
            <a:custGeom>
              <a:avLst/>
              <a:gdLst>
                <a:gd name="connsiteX0" fmla="*/ 0 w 1757898"/>
                <a:gd name="connsiteY0" fmla="*/ 109869 h 1098686"/>
                <a:gd name="connsiteX1" fmla="*/ 109869 w 1757898"/>
                <a:gd name="connsiteY1" fmla="*/ 0 h 1098686"/>
                <a:gd name="connsiteX2" fmla="*/ 1648029 w 1757898"/>
                <a:gd name="connsiteY2" fmla="*/ 0 h 1098686"/>
                <a:gd name="connsiteX3" fmla="*/ 1757898 w 1757898"/>
                <a:gd name="connsiteY3" fmla="*/ 109869 h 1098686"/>
                <a:gd name="connsiteX4" fmla="*/ 1757898 w 1757898"/>
                <a:gd name="connsiteY4" fmla="*/ 988817 h 1098686"/>
                <a:gd name="connsiteX5" fmla="*/ 1648029 w 1757898"/>
                <a:gd name="connsiteY5" fmla="*/ 1098686 h 1098686"/>
                <a:gd name="connsiteX6" fmla="*/ 109869 w 1757898"/>
                <a:gd name="connsiteY6" fmla="*/ 1098686 h 1098686"/>
                <a:gd name="connsiteX7" fmla="*/ 0 w 1757898"/>
                <a:gd name="connsiteY7" fmla="*/ 988817 h 1098686"/>
                <a:gd name="connsiteX8" fmla="*/ 0 w 1757898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898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1648029" y="0"/>
                  </a:lnTo>
                  <a:cubicBezTo>
                    <a:pt x="1708708" y="0"/>
                    <a:pt x="1757898" y="49190"/>
                    <a:pt x="1757898" y="109869"/>
                  </a:cubicBezTo>
                  <a:lnTo>
                    <a:pt x="1757898" y="988817"/>
                  </a:lnTo>
                  <a:cubicBezTo>
                    <a:pt x="1757898" y="1049496"/>
                    <a:pt x="1708708" y="1098686"/>
                    <a:pt x="1648029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754" tIns="51229" rIns="60754" bIns="5122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Erasmus Published 1</a:t>
              </a:r>
              <a:r>
                <a:rPr lang="en-US" sz="1500" kern="1200" baseline="30000" dirty="0" smtClean="0"/>
                <a:t>st</a:t>
              </a:r>
              <a:r>
                <a:rPr lang="en-US" sz="1500" kern="1200" dirty="0" smtClean="0"/>
                <a:t> Greek New Testament based on received text 1516</a:t>
              </a:r>
              <a:endParaRPr lang="en-US" sz="1500" kern="1200" dirty="0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2300642" y="2581484"/>
              <a:ext cx="219737" cy="21973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97372"/>
                  </a:lnTo>
                  <a:lnTo>
                    <a:pt x="219737" y="21973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2520380" y="4229514"/>
              <a:ext cx="1757898" cy="1098686"/>
            </a:xfrm>
            <a:custGeom>
              <a:avLst/>
              <a:gdLst>
                <a:gd name="connsiteX0" fmla="*/ 0 w 1757898"/>
                <a:gd name="connsiteY0" fmla="*/ 109869 h 1098686"/>
                <a:gd name="connsiteX1" fmla="*/ 109869 w 1757898"/>
                <a:gd name="connsiteY1" fmla="*/ 0 h 1098686"/>
                <a:gd name="connsiteX2" fmla="*/ 1648029 w 1757898"/>
                <a:gd name="connsiteY2" fmla="*/ 0 h 1098686"/>
                <a:gd name="connsiteX3" fmla="*/ 1757898 w 1757898"/>
                <a:gd name="connsiteY3" fmla="*/ 109869 h 1098686"/>
                <a:gd name="connsiteX4" fmla="*/ 1757898 w 1757898"/>
                <a:gd name="connsiteY4" fmla="*/ 988817 h 1098686"/>
                <a:gd name="connsiteX5" fmla="*/ 1648029 w 1757898"/>
                <a:gd name="connsiteY5" fmla="*/ 1098686 h 1098686"/>
                <a:gd name="connsiteX6" fmla="*/ 109869 w 1757898"/>
                <a:gd name="connsiteY6" fmla="*/ 1098686 h 1098686"/>
                <a:gd name="connsiteX7" fmla="*/ 0 w 1757898"/>
                <a:gd name="connsiteY7" fmla="*/ 988817 h 1098686"/>
                <a:gd name="connsiteX8" fmla="*/ 0 w 1757898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898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1648029" y="0"/>
                  </a:lnTo>
                  <a:cubicBezTo>
                    <a:pt x="1708708" y="0"/>
                    <a:pt x="1757898" y="49190"/>
                    <a:pt x="1757898" y="109869"/>
                  </a:cubicBezTo>
                  <a:lnTo>
                    <a:pt x="1757898" y="988817"/>
                  </a:lnTo>
                  <a:cubicBezTo>
                    <a:pt x="1757898" y="1049496"/>
                    <a:pt x="1708708" y="1098686"/>
                    <a:pt x="1648029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754" tIns="51229" rIns="60754" bIns="5122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Tyndale New Testament 1525, 1</a:t>
              </a:r>
              <a:r>
                <a:rPr lang="en-US" sz="1500" kern="1200" baseline="30000" dirty="0" smtClean="0"/>
                <a:t>st</a:t>
              </a:r>
              <a:r>
                <a:rPr lang="en-US" sz="1500" kern="1200" dirty="0" smtClean="0"/>
                <a:t> Printed New Testament in English</a:t>
              </a:r>
              <a:endParaRPr lang="en-US" sz="15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2300642" y="2581484"/>
              <a:ext cx="219737" cy="35707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70730"/>
                  </a:lnTo>
                  <a:lnTo>
                    <a:pt x="219737" y="357073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2520380" y="5602872"/>
              <a:ext cx="1757898" cy="1098686"/>
            </a:xfrm>
            <a:custGeom>
              <a:avLst/>
              <a:gdLst>
                <a:gd name="connsiteX0" fmla="*/ 0 w 1757898"/>
                <a:gd name="connsiteY0" fmla="*/ 109869 h 1098686"/>
                <a:gd name="connsiteX1" fmla="*/ 109869 w 1757898"/>
                <a:gd name="connsiteY1" fmla="*/ 0 h 1098686"/>
                <a:gd name="connsiteX2" fmla="*/ 1648029 w 1757898"/>
                <a:gd name="connsiteY2" fmla="*/ 0 h 1098686"/>
                <a:gd name="connsiteX3" fmla="*/ 1757898 w 1757898"/>
                <a:gd name="connsiteY3" fmla="*/ 109869 h 1098686"/>
                <a:gd name="connsiteX4" fmla="*/ 1757898 w 1757898"/>
                <a:gd name="connsiteY4" fmla="*/ 988817 h 1098686"/>
                <a:gd name="connsiteX5" fmla="*/ 1648029 w 1757898"/>
                <a:gd name="connsiteY5" fmla="*/ 1098686 h 1098686"/>
                <a:gd name="connsiteX6" fmla="*/ 109869 w 1757898"/>
                <a:gd name="connsiteY6" fmla="*/ 1098686 h 1098686"/>
                <a:gd name="connsiteX7" fmla="*/ 0 w 1757898"/>
                <a:gd name="connsiteY7" fmla="*/ 988817 h 1098686"/>
                <a:gd name="connsiteX8" fmla="*/ 0 w 1757898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898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1648029" y="0"/>
                  </a:lnTo>
                  <a:cubicBezTo>
                    <a:pt x="1708708" y="0"/>
                    <a:pt x="1757898" y="49190"/>
                    <a:pt x="1757898" y="109869"/>
                  </a:cubicBezTo>
                  <a:lnTo>
                    <a:pt x="1757898" y="988817"/>
                  </a:lnTo>
                  <a:cubicBezTo>
                    <a:pt x="1757898" y="1049496"/>
                    <a:pt x="1708708" y="1098686"/>
                    <a:pt x="1648029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754" tIns="51229" rIns="60754" bIns="5122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Coverdale 1535, Coverdale Bible,  1</a:t>
              </a:r>
              <a:r>
                <a:rPr lang="en-US" sz="1500" kern="1200" baseline="30000" dirty="0" smtClean="0"/>
                <a:t>st</a:t>
              </a:r>
              <a:r>
                <a:rPr lang="en-US" sz="1500" kern="1200" dirty="0" smtClean="0"/>
                <a:t> Printed Bible in English</a:t>
              </a:r>
              <a:endParaRPr lang="en-US" sz="1500" kern="1200" dirty="0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827621" y="1482798"/>
              <a:ext cx="2197372" cy="1098686"/>
            </a:xfrm>
            <a:custGeom>
              <a:avLst/>
              <a:gdLst>
                <a:gd name="connsiteX0" fmla="*/ 0 w 2197372"/>
                <a:gd name="connsiteY0" fmla="*/ 109869 h 1098686"/>
                <a:gd name="connsiteX1" fmla="*/ 109869 w 2197372"/>
                <a:gd name="connsiteY1" fmla="*/ 0 h 1098686"/>
                <a:gd name="connsiteX2" fmla="*/ 2087503 w 2197372"/>
                <a:gd name="connsiteY2" fmla="*/ 0 h 1098686"/>
                <a:gd name="connsiteX3" fmla="*/ 2197372 w 2197372"/>
                <a:gd name="connsiteY3" fmla="*/ 109869 h 1098686"/>
                <a:gd name="connsiteX4" fmla="*/ 2197372 w 2197372"/>
                <a:gd name="connsiteY4" fmla="*/ 988817 h 1098686"/>
                <a:gd name="connsiteX5" fmla="*/ 2087503 w 2197372"/>
                <a:gd name="connsiteY5" fmla="*/ 1098686 h 1098686"/>
                <a:gd name="connsiteX6" fmla="*/ 109869 w 2197372"/>
                <a:gd name="connsiteY6" fmla="*/ 1098686 h 1098686"/>
                <a:gd name="connsiteX7" fmla="*/ 0 w 2197372"/>
                <a:gd name="connsiteY7" fmla="*/ 988817 h 1098686"/>
                <a:gd name="connsiteX8" fmla="*/ 0 w 2197372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97372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2087503" y="0"/>
                  </a:lnTo>
                  <a:cubicBezTo>
                    <a:pt x="2148182" y="0"/>
                    <a:pt x="2197372" y="49190"/>
                    <a:pt x="2197372" y="109869"/>
                  </a:cubicBezTo>
                  <a:lnTo>
                    <a:pt x="2197372" y="988817"/>
                  </a:lnTo>
                  <a:cubicBezTo>
                    <a:pt x="2197372" y="1049496"/>
                    <a:pt x="2148182" y="1098686"/>
                    <a:pt x="2087503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70279" tIns="57579" rIns="70279" bIns="57579" numCol="1" spcCol="1270" anchor="ctr" anchorCtr="0">
              <a:noAutofit/>
            </a:bodyPr>
            <a:lstStyle/>
            <a:p>
              <a:pPr lvl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 smtClean="0">
                  <a:latin typeface="Andalus" panose="02010000000000000000" pitchFamily="2" charset="-78"/>
                  <a:cs typeface="Andalus" panose="02010000000000000000" pitchFamily="2" charset="-78"/>
                </a:rPr>
                <a:t>Origen of Alexandria 240AD</a:t>
              </a:r>
              <a:endParaRPr lang="en-US" sz="2000" kern="1200" dirty="0">
                <a:latin typeface="Andalus" panose="02010000000000000000" pitchFamily="2" charset="-78"/>
                <a:cs typeface="Andalus" panose="02010000000000000000" pitchFamily="2" charset="-78"/>
              </a:endParaRPr>
            </a:p>
          </p:txBody>
        </p:sp>
        <p:sp>
          <p:nvSpPr>
            <p:cNvPr id="16" name="Freeform 15"/>
            <p:cNvSpPr/>
            <p:nvPr/>
          </p:nvSpPr>
          <p:spPr>
            <a:xfrm>
              <a:off x="5047358" y="2581484"/>
              <a:ext cx="219737" cy="824014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824014"/>
                  </a:lnTo>
                  <a:lnTo>
                    <a:pt x="219737" y="824014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Freeform 16"/>
            <p:cNvSpPr/>
            <p:nvPr/>
          </p:nvSpPr>
          <p:spPr>
            <a:xfrm>
              <a:off x="5267096" y="2856156"/>
              <a:ext cx="1757898" cy="1098686"/>
            </a:xfrm>
            <a:custGeom>
              <a:avLst/>
              <a:gdLst>
                <a:gd name="connsiteX0" fmla="*/ 0 w 1757898"/>
                <a:gd name="connsiteY0" fmla="*/ 109869 h 1098686"/>
                <a:gd name="connsiteX1" fmla="*/ 109869 w 1757898"/>
                <a:gd name="connsiteY1" fmla="*/ 0 h 1098686"/>
                <a:gd name="connsiteX2" fmla="*/ 1648029 w 1757898"/>
                <a:gd name="connsiteY2" fmla="*/ 0 h 1098686"/>
                <a:gd name="connsiteX3" fmla="*/ 1757898 w 1757898"/>
                <a:gd name="connsiteY3" fmla="*/ 109869 h 1098686"/>
                <a:gd name="connsiteX4" fmla="*/ 1757898 w 1757898"/>
                <a:gd name="connsiteY4" fmla="*/ 988817 h 1098686"/>
                <a:gd name="connsiteX5" fmla="*/ 1648029 w 1757898"/>
                <a:gd name="connsiteY5" fmla="*/ 1098686 h 1098686"/>
                <a:gd name="connsiteX6" fmla="*/ 109869 w 1757898"/>
                <a:gd name="connsiteY6" fmla="*/ 1098686 h 1098686"/>
                <a:gd name="connsiteX7" fmla="*/ 0 w 1757898"/>
                <a:gd name="connsiteY7" fmla="*/ 988817 h 1098686"/>
                <a:gd name="connsiteX8" fmla="*/ 0 w 1757898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898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1648029" y="0"/>
                  </a:lnTo>
                  <a:cubicBezTo>
                    <a:pt x="1708708" y="0"/>
                    <a:pt x="1757898" y="49190"/>
                    <a:pt x="1757898" y="109869"/>
                  </a:cubicBezTo>
                  <a:lnTo>
                    <a:pt x="1757898" y="988817"/>
                  </a:lnTo>
                  <a:cubicBezTo>
                    <a:pt x="1757898" y="1049496"/>
                    <a:pt x="1708708" y="1098686"/>
                    <a:pt x="1648029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754" tIns="51229" rIns="60754" bIns="5122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Constantine, the 1st pope, has </a:t>
              </a:r>
              <a:r>
                <a:rPr lang="en-US" sz="1500" kern="1200" dirty="0" err="1" smtClean="0"/>
                <a:t>Eucebius</a:t>
              </a:r>
              <a:r>
                <a:rPr lang="en-US" sz="1500" kern="1200" dirty="0" smtClean="0"/>
                <a:t> make 50 bibles in 331AD</a:t>
              </a:r>
              <a:endParaRPr lang="en-US" sz="15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5047358" y="2581484"/>
              <a:ext cx="219737" cy="2197372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197372"/>
                  </a:lnTo>
                  <a:lnTo>
                    <a:pt x="219737" y="2197372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9" name="Freeform 18"/>
            <p:cNvSpPr/>
            <p:nvPr/>
          </p:nvSpPr>
          <p:spPr>
            <a:xfrm>
              <a:off x="5267096" y="4229514"/>
              <a:ext cx="1757898" cy="1098686"/>
            </a:xfrm>
            <a:custGeom>
              <a:avLst/>
              <a:gdLst>
                <a:gd name="connsiteX0" fmla="*/ 0 w 1757898"/>
                <a:gd name="connsiteY0" fmla="*/ 109869 h 1098686"/>
                <a:gd name="connsiteX1" fmla="*/ 109869 w 1757898"/>
                <a:gd name="connsiteY1" fmla="*/ 0 h 1098686"/>
                <a:gd name="connsiteX2" fmla="*/ 1648029 w 1757898"/>
                <a:gd name="connsiteY2" fmla="*/ 0 h 1098686"/>
                <a:gd name="connsiteX3" fmla="*/ 1757898 w 1757898"/>
                <a:gd name="connsiteY3" fmla="*/ 109869 h 1098686"/>
                <a:gd name="connsiteX4" fmla="*/ 1757898 w 1757898"/>
                <a:gd name="connsiteY4" fmla="*/ 988817 h 1098686"/>
                <a:gd name="connsiteX5" fmla="*/ 1648029 w 1757898"/>
                <a:gd name="connsiteY5" fmla="*/ 1098686 h 1098686"/>
                <a:gd name="connsiteX6" fmla="*/ 109869 w 1757898"/>
                <a:gd name="connsiteY6" fmla="*/ 1098686 h 1098686"/>
                <a:gd name="connsiteX7" fmla="*/ 0 w 1757898"/>
                <a:gd name="connsiteY7" fmla="*/ 988817 h 1098686"/>
                <a:gd name="connsiteX8" fmla="*/ 0 w 1757898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898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1648029" y="0"/>
                  </a:lnTo>
                  <a:cubicBezTo>
                    <a:pt x="1708708" y="0"/>
                    <a:pt x="1757898" y="49190"/>
                    <a:pt x="1757898" y="109869"/>
                  </a:cubicBezTo>
                  <a:lnTo>
                    <a:pt x="1757898" y="988817"/>
                  </a:lnTo>
                  <a:cubicBezTo>
                    <a:pt x="1757898" y="1049496"/>
                    <a:pt x="1708708" y="1098686"/>
                    <a:pt x="1648029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754" tIns="51229" rIns="60754" bIns="5122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smtClean="0"/>
                <a:t>Jerome's Latin Vulgate, 382</a:t>
              </a:r>
              <a:endParaRPr lang="en-US" sz="1500" kern="1200" dirty="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047358" y="2581484"/>
              <a:ext cx="219737" cy="357073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3570730"/>
                  </a:lnTo>
                  <a:lnTo>
                    <a:pt x="219737" y="3570730"/>
                  </a:lnTo>
                </a:path>
              </a:pathLst>
            </a:custGeom>
            <a:noFill/>
          </p:spPr>
          <p:style>
            <a:lnRef idx="2">
              <a:schemeClr val="accent1">
                <a:shade val="60000"/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5267096" y="5602872"/>
              <a:ext cx="1757898" cy="1098686"/>
            </a:xfrm>
            <a:custGeom>
              <a:avLst/>
              <a:gdLst>
                <a:gd name="connsiteX0" fmla="*/ 0 w 1757898"/>
                <a:gd name="connsiteY0" fmla="*/ 109869 h 1098686"/>
                <a:gd name="connsiteX1" fmla="*/ 109869 w 1757898"/>
                <a:gd name="connsiteY1" fmla="*/ 0 h 1098686"/>
                <a:gd name="connsiteX2" fmla="*/ 1648029 w 1757898"/>
                <a:gd name="connsiteY2" fmla="*/ 0 h 1098686"/>
                <a:gd name="connsiteX3" fmla="*/ 1757898 w 1757898"/>
                <a:gd name="connsiteY3" fmla="*/ 109869 h 1098686"/>
                <a:gd name="connsiteX4" fmla="*/ 1757898 w 1757898"/>
                <a:gd name="connsiteY4" fmla="*/ 988817 h 1098686"/>
                <a:gd name="connsiteX5" fmla="*/ 1648029 w 1757898"/>
                <a:gd name="connsiteY5" fmla="*/ 1098686 h 1098686"/>
                <a:gd name="connsiteX6" fmla="*/ 109869 w 1757898"/>
                <a:gd name="connsiteY6" fmla="*/ 1098686 h 1098686"/>
                <a:gd name="connsiteX7" fmla="*/ 0 w 1757898"/>
                <a:gd name="connsiteY7" fmla="*/ 988817 h 1098686"/>
                <a:gd name="connsiteX8" fmla="*/ 0 w 1757898"/>
                <a:gd name="connsiteY8" fmla="*/ 109869 h 109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57898" h="1098686">
                  <a:moveTo>
                    <a:pt x="0" y="109869"/>
                  </a:moveTo>
                  <a:cubicBezTo>
                    <a:pt x="0" y="49190"/>
                    <a:pt x="49190" y="0"/>
                    <a:pt x="109869" y="0"/>
                  </a:cubicBezTo>
                  <a:lnTo>
                    <a:pt x="1648029" y="0"/>
                  </a:lnTo>
                  <a:cubicBezTo>
                    <a:pt x="1708708" y="0"/>
                    <a:pt x="1757898" y="49190"/>
                    <a:pt x="1757898" y="109869"/>
                  </a:cubicBezTo>
                  <a:lnTo>
                    <a:pt x="1757898" y="988817"/>
                  </a:lnTo>
                  <a:cubicBezTo>
                    <a:pt x="1757898" y="1049496"/>
                    <a:pt x="1708708" y="1098686"/>
                    <a:pt x="1648029" y="1098686"/>
                  </a:cubicBezTo>
                  <a:lnTo>
                    <a:pt x="109869" y="1098686"/>
                  </a:lnTo>
                  <a:cubicBezTo>
                    <a:pt x="49190" y="1098686"/>
                    <a:pt x="0" y="1049496"/>
                    <a:pt x="0" y="988817"/>
                  </a:cubicBezTo>
                  <a:lnTo>
                    <a:pt x="0" y="109869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754" tIns="51229" rIns="60754" bIns="51229" numCol="1" spcCol="1270" anchor="ctr" anchorCtr="0">
              <a:noAutofit/>
            </a:bodyPr>
            <a:lstStyle/>
            <a:p>
              <a:pPr lvl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500" kern="1200" dirty="0" err="1" smtClean="0"/>
                <a:t>Vaticanus</a:t>
              </a:r>
              <a:r>
                <a:rPr lang="en-US" sz="1500" kern="1200" dirty="0" smtClean="0"/>
                <a:t> , </a:t>
              </a:r>
              <a:r>
                <a:rPr lang="en-US" sz="1500" kern="1200" dirty="0" err="1" smtClean="0"/>
                <a:t>Sinaiticus</a:t>
              </a:r>
              <a:r>
                <a:rPr lang="en-US" sz="1500" kern="1200" dirty="0" smtClean="0"/>
                <a:t>, two of Constantine’s Catholic bible’s</a:t>
              </a:r>
              <a:endParaRPr 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468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8"/>
    </mc:Choice>
    <mc:Fallback xmlns="">
      <p:transition spd="slow" advTm="1828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 flipH="1">
            <a:off x="-2286000" y="-838200"/>
            <a:ext cx="12192000" cy="7848600"/>
          </a:xfrm>
          <a:prstGeom prst="rect">
            <a:avLst/>
          </a:prstGeom>
          <a:blipFill dpi="0" rotWithShape="1">
            <a:blip r:embed="rId2">
              <a:alphaModFix amt="88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300642" y="820381"/>
            <a:ext cx="219737" cy="8240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4014"/>
                </a:lnTo>
                <a:lnTo>
                  <a:pt x="219737" y="82401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9"/>
          <p:cNvSpPr/>
          <p:nvPr/>
        </p:nvSpPr>
        <p:spPr>
          <a:xfrm>
            <a:off x="2520380" y="1095053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Great Bible 1539</a:t>
            </a:r>
            <a:endParaRPr lang="en-US" sz="1500" kern="1200" dirty="0"/>
          </a:p>
        </p:txBody>
      </p:sp>
      <p:sp>
        <p:nvSpPr>
          <p:cNvPr id="11" name="Freeform 10"/>
          <p:cNvSpPr/>
          <p:nvPr/>
        </p:nvSpPr>
        <p:spPr>
          <a:xfrm>
            <a:off x="2300642" y="820381"/>
            <a:ext cx="219737" cy="21973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97372"/>
                </a:lnTo>
                <a:lnTo>
                  <a:pt x="219737" y="21973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Freeform 11"/>
          <p:cNvSpPr/>
          <p:nvPr/>
        </p:nvSpPr>
        <p:spPr>
          <a:xfrm>
            <a:off x="2520380" y="3857830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Bishops Bible 1568</a:t>
            </a:r>
            <a:endParaRPr lang="en-US" sz="1500" kern="1200" dirty="0"/>
          </a:p>
        </p:txBody>
      </p:sp>
      <p:sp>
        <p:nvSpPr>
          <p:cNvPr id="13" name="Freeform 12"/>
          <p:cNvSpPr/>
          <p:nvPr/>
        </p:nvSpPr>
        <p:spPr>
          <a:xfrm>
            <a:off x="2300642" y="820381"/>
            <a:ext cx="219737" cy="357073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70730"/>
                </a:lnTo>
                <a:lnTo>
                  <a:pt x="219737" y="357073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15"/>
          <p:cNvSpPr/>
          <p:nvPr/>
        </p:nvSpPr>
        <p:spPr>
          <a:xfrm>
            <a:off x="5047358" y="820381"/>
            <a:ext cx="219737" cy="8240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824014"/>
                </a:lnTo>
                <a:lnTo>
                  <a:pt x="219737" y="824014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16"/>
          <p:cNvSpPr/>
          <p:nvPr/>
        </p:nvSpPr>
        <p:spPr>
          <a:xfrm>
            <a:off x="5267096" y="1095053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err="1" smtClean="0"/>
              <a:t>Wescott</a:t>
            </a:r>
            <a:r>
              <a:rPr lang="en-US" sz="1500" kern="1200" dirty="0" smtClean="0"/>
              <a:t> &amp; </a:t>
            </a:r>
            <a:r>
              <a:rPr lang="en-US" sz="1500" kern="1200" dirty="0" err="1" smtClean="0"/>
              <a:t>Hort</a:t>
            </a:r>
            <a:r>
              <a:rPr lang="en-US" sz="1500" kern="1200" dirty="0" smtClean="0"/>
              <a:t>, produced new Greek text in 1875</a:t>
            </a:r>
            <a:endParaRPr lang="en-US" sz="1500" kern="1200" dirty="0"/>
          </a:p>
        </p:txBody>
      </p:sp>
      <p:sp>
        <p:nvSpPr>
          <p:cNvPr id="18" name="Freeform 17"/>
          <p:cNvSpPr/>
          <p:nvPr/>
        </p:nvSpPr>
        <p:spPr>
          <a:xfrm>
            <a:off x="5047358" y="820381"/>
            <a:ext cx="219737" cy="2197372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2197372"/>
                </a:lnTo>
                <a:lnTo>
                  <a:pt x="219737" y="2197372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Freeform 18"/>
          <p:cNvSpPr/>
          <p:nvPr/>
        </p:nvSpPr>
        <p:spPr>
          <a:xfrm>
            <a:off x="5267096" y="2468411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New Modern Versions</a:t>
            </a:r>
            <a:endParaRPr lang="en-US" sz="1500" kern="1200" dirty="0"/>
          </a:p>
        </p:txBody>
      </p:sp>
      <p:sp>
        <p:nvSpPr>
          <p:cNvPr id="20" name="Freeform 19"/>
          <p:cNvSpPr/>
          <p:nvPr/>
        </p:nvSpPr>
        <p:spPr>
          <a:xfrm>
            <a:off x="5047358" y="820381"/>
            <a:ext cx="219737" cy="357073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70730"/>
                </a:lnTo>
                <a:lnTo>
                  <a:pt x="219737" y="357073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Rounded Rectangle 6"/>
          <p:cNvSpPr/>
          <p:nvPr/>
        </p:nvSpPr>
        <p:spPr>
          <a:xfrm>
            <a:off x="-381000" y="161309"/>
            <a:ext cx="4624552" cy="659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876800" y="178614"/>
            <a:ext cx="4419600" cy="659072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spcFirstLastPara="0" vert="horz" wrap="square" lIns="70279" tIns="57579" rIns="70279" bIns="57579" numCol="1" spcCol="127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800">
              <a:latin typeface="Andalus" panose="02010000000000000000" pitchFamily="2" charset="-78"/>
              <a:cs typeface="Andalus" panose="020100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-76200"/>
            <a:ext cx="3505200" cy="1143000"/>
          </a:xfrm>
        </p:spPr>
        <p:txBody>
          <a:bodyPr numCol="1">
            <a:normAutofit fontScale="90000"/>
          </a:bodyPr>
          <a:lstStyle/>
          <a:p>
            <a:pPr algn="l"/>
            <a:r>
              <a:rPr lang="en-US" sz="4000" b="1" cap="small" spc="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Alexandria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66800" y="-76200"/>
            <a:ext cx="32004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b="1" cap="small" spc="6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</a:rPr>
              <a:t>Antioch</a:t>
            </a:r>
          </a:p>
        </p:txBody>
      </p:sp>
      <p:sp>
        <p:nvSpPr>
          <p:cNvPr id="22" name="Freeform 21"/>
          <p:cNvSpPr/>
          <p:nvPr/>
        </p:nvSpPr>
        <p:spPr>
          <a:xfrm>
            <a:off x="2514600" y="5225914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KJV 1611</a:t>
            </a:r>
            <a:endParaRPr lang="en-US" sz="1500" kern="1200" dirty="0"/>
          </a:p>
        </p:txBody>
      </p:sp>
      <p:sp>
        <p:nvSpPr>
          <p:cNvPr id="23" name="Freeform 22"/>
          <p:cNvSpPr/>
          <p:nvPr/>
        </p:nvSpPr>
        <p:spPr>
          <a:xfrm>
            <a:off x="5267096" y="3836495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NIV, 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1973, 1978, 1984</a:t>
            </a:r>
            <a:endParaRPr lang="en-US" sz="1500" kern="1200" dirty="0"/>
          </a:p>
        </p:txBody>
      </p:sp>
      <p:sp>
        <p:nvSpPr>
          <p:cNvPr id="24" name="Freeform 23"/>
          <p:cNvSpPr/>
          <p:nvPr/>
        </p:nvSpPr>
        <p:spPr>
          <a:xfrm>
            <a:off x="2532793" y="2443478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dirty="0" smtClean="0"/>
              <a:t>Geneva </a:t>
            </a:r>
            <a:r>
              <a:rPr lang="en-US" sz="1500" dirty="0"/>
              <a:t>Bible 1560</a:t>
            </a:r>
            <a:endParaRPr lang="en-US" sz="1500" kern="1200" dirty="0"/>
          </a:p>
        </p:txBody>
      </p:sp>
      <p:sp>
        <p:nvSpPr>
          <p:cNvPr id="25" name="Freeform 24"/>
          <p:cNvSpPr/>
          <p:nvPr/>
        </p:nvSpPr>
        <p:spPr>
          <a:xfrm>
            <a:off x="2294863" y="2220470"/>
            <a:ext cx="219737" cy="357073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70730"/>
                </a:lnTo>
                <a:lnTo>
                  <a:pt x="219737" y="357073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6" name="Freeform 25"/>
          <p:cNvSpPr/>
          <p:nvPr/>
        </p:nvSpPr>
        <p:spPr>
          <a:xfrm>
            <a:off x="5044966" y="2220470"/>
            <a:ext cx="219737" cy="3570730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570730"/>
                </a:lnTo>
                <a:lnTo>
                  <a:pt x="219737" y="3570730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7" name="Freeform 26"/>
          <p:cNvSpPr/>
          <p:nvPr/>
        </p:nvSpPr>
        <p:spPr>
          <a:xfrm>
            <a:off x="5229627" y="5225914"/>
            <a:ext cx="1757898" cy="1098686"/>
          </a:xfrm>
          <a:custGeom>
            <a:avLst/>
            <a:gdLst>
              <a:gd name="connsiteX0" fmla="*/ 0 w 1757898"/>
              <a:gd name="connsiteY0" fmla="*/ 109869 h 1098686"/>
              <a:gd name="connsiteX1" fmla="*/ 109869 w 1757898"/>
              <a:gd name="connsiteY1" fmla="*/ 0 h 1098686"/>
              <a:gd name="connsiteX2" fmla="*/ 1648029 w 1757898"/>
              <a:gd name="connsiteY2" fmla="*/ 0 h 1098686"/>
              <a:gd name="connsiteX3" fmla="*/ 1757898 w 1757898"/>
              <a:gd name="connsiteY3" fmla="*/ 109869 h 1098686"/>
              <a:gd name="connsiteX4" fmla="*/ 1757898 w 1757898"/>
              <a:gd name="connsiteY4" fmla="*/ 988817 h 1098686"/>
              <a:gd name="connsiteX5" fmla="*/ 1648029 w 1757898"/>
              <a:gd name="connsiteY5" fmla="*/ 1098686 h 1098686"/>
              <a:gd name="connsiteX6" fmla="*/ 109869 w 1757898"/>
              <a:gd name="connsiteY6" fmla="*/ 1098686 h 1098686"/>
              <a:gd name="connsiteX7" fmla="*/ 0 w 1757898"/>
              <a:gd name="connsiteY7" fmla="*/ 988817 h 1098686"/>
              <a:gd name="connsiteX8" fmla="*/ 0 w 1757898"/>
              <a:gd name="connsiteY8" fmla="*/ 109869 h 109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7898" h="1098686">
                <a:moveTo>
                  <a:pt x="0" y="109869"/>
                </a:moveTo>
                <a:cubicBezTo>
                  <a:pt x="0" y="49190"/>
                  <a:pt x="49190" y="0"/>
                  <a:pt x="109869" y="0"/>
                </a:cubicBezTo>
                <a:lnTo>
                  <a:pt x="1648029" y="0"/>
                </a:lnTo>
                <a:cubicBezTo>
                  <a:pt x="1708708" y="0"/>
                  <a:pt x="1757898" y="49190"/>
                  <a:pt x="1757898" y="109869"/>
                </a:cubicBezTo>
                <a:lnTo>
                  <a:pt x="1757898" y="988817"/>
                </a:lnTo>
                <a:cubicBezTo>
                  <a:pt x="1757898" y="1049496"/>
                  <a:pt x="1708708" y="1098686"/>
                  <a:pt x="1648029" y="1098686"/>
                </a:cubicBezTo>
                <a:lnTo>
                  <a:pt x="109869" y="1098686"/>
                </a:lnTo>
                <a:cubicBezTo>
                  <a:pt x="49190" y="1098686"/>
                  <a:pt x="0" y="1049496"/>
                  <a:pt x="0" y="988817"/>
                </a:cubicBezTo>
                <a:lnTo>
                  <a:pt x="0" y="109869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754" tIns="51229" rIns="60754" bIns="51229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NIV, 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Gender Neutral Version</a:t>
            </a:r>
          </a:p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 smtClean="0"/>
              <a:t>2011</a:t>
            </a:r>
            <a:endParaRPr lang="en-US" sz="1500" kern="1200" dirty="0"/>
          </a:p>
        </p:txBody>
      </p:sp>
    </p:spTree>
    <p:extLst>
      <p:ext uri="{BB962C8B-B14F-4D97-AF65-F5344CB8AC3E}">
        <p14:creationId xmlns:p14="http://schemas.microsoft.com/office/powerpoint/2010/main" val="41222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"/>
    </mc:Choice>
    <mc:Fallback xmlns="">
      <p:transition spd="slow" advTm="21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04800" y="228599"/>
            <a:ext cx="9525000" cy="1104900"/>
          </a:xfrm>
          <a:prstGeom prst="rect">
            <a:avLst/>
          </a:prstGeom>
          <a:gradFill>
            <a:gsLst>
              <a:gs pos="0">
                <a:schemeClr val="accent3">
                  <a:shade val="51000"/>
                  <a:satMod val="130000"/>
                  <a:alpha val="69000"/>
                </a:schemeClr>
              </a:gs>
              <a:gs pos="80000">
                <a:schemeClr val="accent3">
                  <a:shade val="93000"/>
                  <a:satMod val="130000"/>
                  <a:alpha val="77000"/>
                </a:schemeClr>
              </a:gs>
              <a:gs pos="100000">
                <a:schemeClr val="accent3">
                  <a:shade val="94000"/>
                  <a:satMod val="135000"/>
                  <a:alpha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76200"/>
            <a:ext cx="9144000" cy="1371600"/>
          </a:xfrm>
        </p:spPr>
        <p:txBody>
          <a:bodyPr>
            <a:normAutofit/>
          </a:bodyPr>
          <a:lstStyle/>
          <a:p>
            <a:r>
              <a:rPr lang="en-US" sz="2800" cap="small" dirty="0" smtClean="0">
                <a:latin typeface="Baskerville Old Face" panose="02020602080505020303" pitchFamily="18" charset="0"/>
                <a:cs typeface="Arial" pitchFamily="34" charset="0"/>
              </a:rPr>
              <a:t>Gutenberg Printing Press invented in the mid 1400’s</a:t>
            </a:r>
            <a:endParaRPr lang="en-US" sz="2800" cap="small" dirty="0">
              <a:latin typeface="Baskerville Old Face" panose="02020602080505020303" pitchFamily="18" charset="0"/>
              <a:cs typeface="Arial" pitchFamily="34" charset="0"/>
            </a:endParaRPr>
          </a:p>
        </p:txBody>
      </p:sp>
      <p:pic>
        <p:nvPicPr>
          <p:cNvPr id="1026" name="Picture 2" descr="http://electricka.com/etaf/ETAFHomePages/features/feature_list/across_the_muses/recording/recording_history/history_images/gutenbergpres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710" y="1638300"/>
            <a:ext cx="5105400" cy="4953000"/>
          </a:xfrm>
          <a:prstGeom prst="rect">
            <a:avLst/>
          </a:prstGeom>
          <a:noFill/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95"/>
    </mc:Choice>
    <mc:Fallback xmlns="">
      <p:transition spd="slow" advTm="149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066228"/>
            <a:ext cx="3849401" cy="5639372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13" name="Group 12"/>
          <p:cNvGrpSpPr/>
          <p:nvPr/>
        </p:nvGrpSpPr>
        <p:grpSpPr>
          <a:xfrm>
            <a:off x="-160120" y="4556738"/>
            <a:ext cx="9296400" cy="1295400"/>
            <a:chOff x="-304800" y="3733800"/>
            <a:chExt cx="9296400" cy="1295400"/>
          </a:xfrm>
        </p:grpSpPr>
        <p:sp>
          <p:nvSpPr>
            <p:cNvPr id="14" name="Rounded Rectangle 13"/>
            <p:cNvSpPr/>
            <p:nvPr/>
          </p:nvSpPr>
          <p:spPr>
            <a:xfrm>
              <a:off x="-304800" y="3733800"/>
              <a:ext cx="9296400" cy="1295400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  <a:alpha val="66000"/>
                  </a:schemeClr>
                </a:gs>
                <a:gs pos="80000">
                  <a:schemeClr val="accent3">
                    <a:shade val="93000"/>
                    <a:satMod val="130000"/>
                    <a:alpha val="66000"/>
                  </a:schemeClr>
                </a:gs>
                <a:gs pos="100000">
                  <a:schemeClr val="accent3">
                    <a:shade val="94000"/>
                    <a:satMod val="135000"/>
                    <a:alpha val="66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1966" y="3966001"/>
              <a:ext cx="836623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Vulgar Latin referred to the common Latin text that is in perfect harmony with the Received Text and the KJV. 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-160120" y="4556737"/>
            <a:ext cx="9296400" cy="1295400"/>
            <a:chOff x="-304800" y="3733800"/>
            <a:chExt cx="9296400" cy="1295400"/>
          </a:xfrm>
        </p:grpSpPr>
        <p:sp>
          <p:nvSpPr>
            <p:cNvPr id="17" name="Rounded Rectangle 16"/>
            <p:cNvSpPr/>
            <p:nvPr/>
          </p:nvSpPr>
          <p:spPr>
            <a:xfrm>
              <a:off x="-304800" y="3733800"/>
              <a:ext cx="9296400" cy="1295400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  <a:alpha val="66000"/>
                  </a:schemeClr>
                </a:gs>
                <a:gs pos="80000">
                  <a:schemeClr val="accent3">
                    <a:shade val="93000"/>
                    <a:satMod val="130000"/>
                    <a:alpha val="66000"/>
                  </a:schemeClr>
                </a:gs>
                <a:gs pos="100000">
                  <a:schemeClr val="accent3">
                    <a:shade val="94000"/>
                    <a:satMod val="135000"/>
                    <a:alpha val="66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1966" y="4150667"/>
              <a:ext cx="83662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Wycliffe did not use the corrupt Latin Vulgate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-160120" y="4556739"/>
            <a:ext cx="9296400" cy="1295400"/>
            <a:chOff x="-304800" y="3733800"/>
            <a:chExt cx="9296400" cy="1295400"/>
          </a:xfrm>
        </p:grpSpPr>
        <p:sp>
          <p:nvSpPr>
            <p:cNvPr id="11" name="Rounded Rectangle 10"/>
            <p:cNvSpPr/>
            <p:nvPr/>
          </p:nvSpPr>
          <p:spPr>
            <a:xfrm>
              <a:off x="-304800" y="3733800"/>
              <a:ext cx="9296400" cy="1295400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  <a:alpha val="66000"/>
                  </a:schemeClr>
                </a:gs>
                <a:gs pos="80000">
                  <a:schemeClr val="accent3">
                    <a:shade val="93000"/>
                    <a:satMod val="130000"/>
                    <a:alpha val="66000"/>
                  </a:schemeClr>
                </a:gs>
                <a:gs pos="100000">
                  <a:schemeClr val="accent3">
                    <a:shade val="94000"/>
                    <a:satMod val="135000"/>
                    <a:alpha val="66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966" y="4150667"/>
              <a:ext cx="83662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Vulgar Latin does not mean Latin Vulgate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-160120" y="4556739"/>
            <a:ext cx="9296400" cy="1310661"/>
            <a:chOff x="-304800" y="3733800"/>
            <a:chExt cx="9296400" cy="1310661"/>
          </a:xfrm>
        </p:grpSpPr>
        <p:sp>
          <p:nvSpPr>
            <p:cNvPr id="8" name="Rounded Rectangle 7"/>
            <p:cNvSpPr/>
            <p:nvPr/>
          </p:nvSpPr>
          <p:spPr>
            <a:xfrm>
              <a:off x="-304800" y="3733800"/>
              <a:ext cx="9296400" cy="1295400"/>
            </a:xfrm>
            <a:prstGeom prst="roundRect">
              <a:avLst/>
            </a:prstGeom>
            <a:gradFill>
              <a:gsLst>
                <a:gs pos="0">
                  <a:schemeClr val="accent3">
                    <a:shade val="51000"/>
                    <a:satMod val="130000"/>
                    <a:alpha val="66000"/>
                  </a:schemeClr>
                </a:gs>
                <a:gs pos="80000">
                  <a:schemeClr val="accent3">
                    <a:shade val="93000"/>
                    <a:satMod val="130000"/>
                    <a:alpha val="66000"/>
                  </a:schemeClr>
                </a:gs>
                <a:gs pos="100000">
                  <a:schemeClr val="accent3">
                    <a:shade val="94000"/>
                    <a:satMod val="135000"/>
                    <a:alpha val="66000"/>
                  </a:schemeClr>
                </a:gs>
              </a:gsLst>
            </a:gradFill>
            <a:ln>
              <a:solidFill>
                <a:schemeClr val="bg1"/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966" y="3844132"/>
              <a:ext cx="836623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Wycliffe records in his preface that he translated from the vulgar Latin: </a:t>
              </a:r>
              <a:r>
                <a:rPr lang="en-US" sz="2400" b="1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translated into English from the vulgar Latin, by John Wycliffe, D.D. Rector of </a:t>
              </a:r>
              <a:r>
                <a:rPr lang="en-US" sz="2400" b="1" i="1" dirty="0" err="1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Lutterworth</a:t>
              </a:r>
              <a:r>
                <a:rPr lang="en-US" sz="2400" b="1" i="1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Baskerville Old Face" panose="02020602080505020303" pitchFamily="18" charset="0"/>
                  <a:cs typeface="Arial" pitchFamily="34" charset="0"/>
                </a:rPr>
                <a:t> 1380.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Wycliffe Bible</a:t>
            </a:r>
            <a:endParaRPr lang="en-US" sz="66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851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21"/>
    </mc:Choice>
    <mc:Fallback xmlns="">
      <p:transition spd="slow" advTm="852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60000" y="6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-1.11111E-6 L 0.01059 -0.1777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-8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-381000" y="1600200"/>
            <a:ext cx="9372600" cy="17526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-381000" y="3382139"/>
            <a:ext cx="9372600" cy="9485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-381000" y="4362668"/>
            <a:ext cx="9372600" cy="9485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Latin Vulgate</a:t>
            </a:r>
            <a:endParaRPr lang="en-US" sz="5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Baskerville Old Face" panose="02020602080505020303" pitchFamily="18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Jerome was commissioned by Pope </a:t>
            </a:r>
            <a:r>
              <a:rPr lang="en-US" sz="2800" b="1" dirty="0" err="1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Damasus</a:t>
            </a:r>
            <a:r>
              <a:rPr lang="en-US" sz="2800" b="1" dirty="0" smtClean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 I to produce a Latin Bible for the Roman Catholic Church in AD 382, this Bible is referred to as Jerome’s Latin Vulgate.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Jerome admitted to altering the text in his preface to the Latin Vulgate. </a:t>
            </a:r>
          </a:p>
          <a:p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cs typeface="Arial" pitchFamily="34" charset="0"/>
              </a:rPr>
              <a:t> Jerome’s Vulgate is the source of the corrupt Catholic Douay version of the Bible produced in 1609.  </a:t>
            </a: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55"/>
    </mc:Choice>
    <mc:Fallback xmlns="">
      <p:transition spd="slow" advTm="26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10600" cy="6324600"/>
          </a:xfrm>
        </p:spPr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“These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two great fourth-century uncials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agree rather closely with the 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third century papyri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This provides us with a more accurate Greek text of the New Testament than that found in the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Textus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Receptus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which is based primarily on late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minuscules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 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We should be grateful to God for making these early manuscripts available to us as the basis for an up-to-date, contemporary translation of an ancient text</a:t>
            </a:r>
            <a:r>
              <a:rPr lang="en-US" b="1" u="sng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”– </a:t>
            </a:r>
            <a:r>
              <a:rPr lang="en-US" b="1" dirty="0" smtClean="0">
                <a:solidFill>
                  <a:schemeClr val="bg2"/>
                </a:solidFill>
                <a:latin typeface="Baskerville Old Face" panose="02020602080505020303" pitchFamily="18" charset="0"/>
              </a:rPr>
              <a:t>Translator Ralph Earle.</a:t>
            </a:r>
          </a:p>
          <a:p>
            <a:pPr>
              <a:buNone/>
            </a:pPr>
            <a:r>
              <a:rPr lang="en-US" b="1" i="1" dirty="0" smtClean="0">
                <a:solidFill>
                  <a:schemeClr val="bg2">
                    <a:lumMod val="10000"/>
                  </a:schemeClr>
                </a:solidFill>
              </a:rPr>
              <a:t> </a:t>
            </a:r>
          </a:p>
          <a:p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- From The </a:t>
            </a:r>
            <a:r>
              <a:rPr lang="en-US" b="1" dirty="0" err="1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NIV</a:t>
            </a:r>
            <a:r>
              <a:rPr lang="en-US" b="1" dirty="0" smtClean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: The Making of a Contemporary Translation, Edited by Kenneth Barker, pp 56,57 online ed.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"/>
    </mc:Choice>
    <mc:Fallback xmlns="">
      <p:transition spd="slow" advTm="961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.6|2.4|0.7|0.6|0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0.6|0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681</Words>
  <Application>Microsoft Office PowerPoint</Application>
  <PresentationFormat>On-screen Show (4:3)</PresentationFormat>
  <Paragraphs>90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Two Streams Of Bible Transmission</vt:lpstr>
      <vt:lpstr>PowerPoint Presentation</vt:lpstr>
      <vt:lpstr>Alexandria</vt:lpstr>
      <vt:lpstr>Alexandria</vt:lpstr>
      <vt:lpstr>Alexandria</vt:lpstr>
      <vt:lpstr>Gutenberg Printing Press invented in the mid 1400’s</vt:lpstr>
      <vt:lpstr>Wycliffe Bible</vt:lpstr>
      <vt:lpstr>Latin Vulgate</vt:lpstr>
      <vt:lpstr>PowerPoint Presentation</vt:lpstr>
      <vt:lpstr>Blasphemy! Isaiah  14:12</vt:lpstr>
      <vt:lpstr>Confusion! Proverbs 26:10</vt:lpstr>
      <vt:lpstr>Changes Anointing! Isaiah 10:27</vt:lpstr>
      <vt:lpstr>Takes Out The Blood!? Colossians 1:14 </vt:lpstr>
      <vt:lpstr>Takes Out Fasting? Matthew 17:21 </vt:lpstr>
      <vt:lpstr>Removes Jesus? Acts 8:37</vt:lpstr>
      <vt:lpstr>Deafness! Mark 7:16 </vt:lpstr>
      <vt:lpstr>No Trinity? 1John 5:7 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Gutenburg Printing Press invented in</dc:title>
  <dc:creator>Matthew James Derocher</dc:creator>
  <cp:lastModifiedBy>Gregory Isaiah</cp:lastModifiedBy>
  <cp:revision>61</cp:revision>
  <dcterms:created xsi:type="dcterms:W3CDTF">2013-10-11T02:18:58Z</dcterms:created>
  <dcterms:modified xsi:type="dcterms:W3CDTF">2013-10-14T12:50:20Z</dcterms:modified>
</cp:coreProperties>
</file>