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Default Extension="gif" ContentType="image/gif"/>
  <Override PartName="/ppt/tags/tag15.xml" ContentType="application/vnd.openxmlformats-officedocument.presentationml.tags+xml"/>
  <Override PartName="/ppt/tags/tag24.xml" ContentType="application/vnd.openxmlformats-officedocument.presentationml.tags+xml"/>
  <Override PartName="/ppt/slides/slide89.xml" ContentType="application/vnd.openxmlformats-officedocument.presentationml.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342" r:id="rId3"/>
    <p:sldId id="257" r:id="rId4"/>
    <p:sldId id="264" r:id="rId5"/>
    <p:sldId id="265" r:id="rId6"/>
    <p:sldId id="263" r:id="rId7"/>
    <p:sldId id="266" r:id="rId8"/>
    <p:sldId id="258" r:id="rId9"/>
    <p:sldId id="262" r:id="rId10"/>
    <p:sldId id="267" r:id="rId11"/>
    <p:sldId id="268" r:id="rId12"/>
    <p:sldId id="269" r:id="rId13"/>
    <p:sldId id="271" r:id="rId14"/>
    <p:sldId id="270" r:id="rId15"/>
    <p:sldId id="284" r:id="rId16"/>
    <p:sldId id="287" r:id="rId17"/>
    <p:sldId id="272" r:id="rId18"/>
    <p:sldId id="273" r:id="rId19"/>
    <p:sldId id="285" r:id="rId20"/>
    <p:sldId id="286" r:id="rId21"/>
    <p:sldId id="274" r:id="rId22"/>
    <p:sldId id="289" r:id="rId23"/>
    <p:sldId id="288" r:id="rId24"/>
    <p:sldId id="275" r:id="rId25"/>
    <p:sldId id="290" r:id="rId26"/>
    <p:sldId id="291" r:id="rId27"/>
    <p:sldId id="280" r:id="rId28"/>
    <p:sldId id="283" r:id="rId29"/>
    <p:sldId id="292" r:id="rId30"/>
    <p:sldId id="293" r:id="rId31"/>
    <p:sldId id="278" r:id="rId32"/>
    <p:sldId id="279" r:id="rId33"/>
    <p:sldId id="294" r:id="rId34"/>
    <p:sldId id="295" r:id="rId35"/>
    <p:sldId id="296" r:id="rId36"/>
    <p:sldId id="303" r:id="rId37"/>
    <p:sldId id="304" r:id="rId38"/>
    <p:sldId id="302" r:id="rId39"/>
    <p:sldId id="305" r:id="rId40"/>
    <p:sldId id="301" r:id="rId41"/>
    <p:sldId id="306" r:id="rId42"/>
    <p:sldId id="300" r:id="rId43"/>
    <p:sldId id="307" r:id="rId44"/>
    <p:sldId id="299" r:id="rId45"/>
    <p:sldId id="308" r:id="rId46"/>
    <p:sldId id="298" r:id="rId47"/>
    <p:sldId id="309" r:id="rId48"/>
    <p:sldId id="312" r:id="rId49"/>
    <p:sldId id="313" r:id="rId50"/>
    <p:sldId id="314" r:id="rId51"/>
    <p:sldId id="297" r:id="rId52"/>
    <p:sldId id="310" r:id="rId53"/>
    <p:sldId id="311" r:id="rId54"/>
    <p:sldId id="315" r:id="rId55"/>
    <p:sldId id="259" r:id="rId56"/>
    <p:sldId id="320" r:id="rId57"/>
    <p:sldId id="317" r:id="rId58"/>
    <p:sldId id="318" r:id="rId59"/>
    <p:sldId id="321" r:id="rId60"/>
    <p:sldId id="322" r:id="rId61"/>
    <p:sldId id="319" r:id="rId62"/>
    <p:sldId id="323" r:id="rId63"/>
    <p:sldId id="324" r:id="rId64"/>
    <p:sldId id="350" r:id="rId65"/>
    <p:sldId id="353" r:id="rId66"/>
    <p:sldId id="351" r:id="rId67"/>
    <p:sldId id="352" r:id="rId68"/>
    <p:sldId id="325" r:id="rId69"/>
    <p:sldId id="340" r:id="rId70"/>
    <p:sldId id="326" r:id="rId71"/>
    <p:sldId id="327" r:id="rId72"/>
    <p:sldId id="328" r:id="rId73"/>
    <p:sldId id="329" r:id="rId74"/>
    <p:sldId id="341" r:id="rId75"/>
    <p:sldId id="330" r:id="rId76"/>
    <p:sldId id="331" r:id="rId77"/>
    <p:sldId id="332" r:id="rId78"/>
    <p:sldId id="333" r:id="rId79"/>
    <p:sldId id="334" r:id="rId80"/>
    <p:sldId id="335" r:id="rId81"/>
    <p:sldId id="336" r:id="rId82"/>
    <p:sldId id="338" r:id="rId83"/>
    <p:sldId id="339" r:id="rId84"/>
    <p:sldId id="343" r:id="rId85"/>
    <p:sldId id="344" r:id="rId86"/>
    <p:sldId id="345" r:id="rId87"/>
    <p:sldId id="346" r:id="rId88"/>
    <p:sldId id="347" r:id="rId89"/>
    <p:sldId id="348" r:id="rId90"/>
    <p:sldId id="349"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en Reynolds, Jr." initials="SGRJ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autoAdjust="0"/>
    <p:restoredTop sz="94640"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38904"/>
    </p:cViewPr>
  </p:outlineViewPr>
  <p:notesTextViewPr>
    <p:cViewPr>
      <p:scale>
        <a:sx n="100" d="100"/>
        <a:sy n="100" d="100"/>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D7B32-2EC1-49F9-BFB3-8CAFC651BFAA}" type="datetimeFigureOut">
              <a:rPr lang="en-US" smtClean="0"/>
              <a:pPr/>
              <a:t>12/1/2009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221A3-0468-4C41-BA6A-055CA30FED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2221A3-0468-4C41-BA6A-055CA30FED8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2221A3-0468-4C41-BA6A-055CA30FED89}" type="slidenum">
              <a:rPr lang="en-US" smtClean="0"/>
              <a:pPr/>
              <a:t>60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12/1/2009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34F00C-811F-4EC1-9720-6F8844859B24}" type="datetimeFigureOut">
              <a:rPr lang="en-US" smtClean="0"/>
              <a:pPr/>
              <a:t>12/1/2009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34F00C-811F-4EC1-9720-6F8844859B24}" type="datetimeFigureOut">
              <a:rPr lang="en-US" smtClean="0"/>
              <a:pPr/>
              <a:t>12/1/2009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4F00C-811F-4EC1-9720-6F8844859B24}" type="datetimeFigureOut">
              <a:rPr lang="en-US" smtClean="0"/>
              <a:pPr/>
              <a:t>12/1/2009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34F00C-811F-4EC1-9720-6F8844859B24}" type="datetimeFigureOut">
              <a:rPr lang="en-US" smtClean="0"/>
              <a:pPr/>
              <a:t>12/1/2009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4F00C-811F-4EC1-9720-6F8844859B24}" type="datetimeFigureOut">
              <a:rPr lang="en-US" smtClean="0"/>
              <a:pPr/>
              <a:t>12/1/2009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34F00C-811F-4EC1-9720-6F8844859B24}" type="datetimeFigureOut">
              <a:rPr lang="en-US" smtClean="0"/>
              <a:pPr/>
              <a:t>12/1/2009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1E6C9-367D-48F9-A1A3-9F7459C629D2}"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334F00C-811F-4EC1-9720-6F8844859B24}" type="datetimeFigureOut">
              <a:rPr lang="en-US" smtClean="0"/>
              <a:pPr/>
              <a:t>12/1/2009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841E6C9-367D-48F9-A1A3-9F7459C629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34F00C-811F-4EC1-9720-6F8844859B24}" type="datetimeFigureOut">
              <a:rPr lang="en-US" smtClean="0"/>
              <a:pPr/>
              <a:t>12/1/2009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841E6C9-367D-48F9-A1A3-9F7459C629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SOS%2020%202%20Abode.mp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SOS%2020%201%20Nature.mp3" TargetMode="Externa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SOS%2020%202%20Abodeb.mp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8.gif"/></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SOS%2020%203%20Appearance.mp3"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SOS%2020%204%20Speech.mp3" TargetMode="Externa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LetsTAlkaboutJesus.mp3"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audio" Target="file:///C:\Users\St\Documents\Song%20of%20Solomon\Lesson%2020%20The%20Panorama%20of%20the%20Bride\LetsTAlkaboutJesus.mp3"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The Panorama of the Bride</a:t>
            </a:r>
            <a:endParaRPr lang="en-US" sz="5400" dirty="0"/>
          </a:p>
        </p:txBody>
      </p:sp>
      <p:sp>
        <p:nvSpPr>
          <p:cNvPr id="3" name="Subtitle 2"/>
          <p:cNvSpPr>
            <a:spLocks noGrp="1"/>
          </p:cNvSpPr>
          <p:nvPr>
            <p:ph type="subTitle" idx="1"/>
          </p:nvPr>
        </p:nvSpPr>
        <p:spPr>
          <a:xfrm>
            <a:off x="685800" y="1219200"/>
            <a:ext cx="8077200" cy="2109216"/>
          </a:xfrm>
        </p:spPr>
        <p:txBody>
          <a:bodyPr>
            <a:normAutofit fontScale="77500" lnSpcReduction="20000"/>
          </a:bodyPr>
          <a:lstStyle/>
          <a:p>
            <a:r>
              <a:rPr lang="en-US" sz="9400" dirty="0" smtClean="0"/>
              <a:t>Lesson 20</a:t>
            </a:r>
          </a:p>
          <a:p>
            <a:endParaRPr lang="en-US" sz="8000" dirty="0" smtClean="0"/>
          </a:p>
          <a:p>
            <a:r>
              <a:rPr lang="en-US" sz="4600" dirty="0" smtClean="0"/>
              <a:t>Song of Solomon 2:14</a:t>
            </a:r>
          </a:p>
        </p:txBody>
      </p:sp>
      <p:sp>
        <p:nvSpPr>
          <p:cNvPr id="4" name="Rectangle 3"/>
          <p:cNvSpPr/>
          <p:nvPr/>
        </p:nvSpPr>
        <p:spPr>
          <a:xfrm>
            <a:off x="198263" y="5289828"/>
            <a:ext cx="8595623" cy="1415772"/>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latin typeface="Bookman Old Style" pitchFamily="18" charset="0"/>
              </a:rPr>
              <a:t>Song of Solomon Study</a:t>
            </a:r>
          </a:p>
          <a:p>
            <a:pPr algn="ctr"/>
            <a:r>
              <a:rPr lang="en-US" sz="3200" b="1" dirty="0" smtClean="0">
                <a:ln w="50800"/>
                <a:solidFill>
                  <a:schemeClr val="bg1">
                    <a:shade val="50000"/>
                  </a:schemeClr>
                </a:solidFill>
                <a:latin typeface="Bookman Old Style" pitchFamily="18" charset="0"/>
              </a:rPr>
              <a:t>By Rev. James R. Reynolds, Sr.</a:t>
            </a:r>
            <a:endParaRPr lang="en-US" sz="3200" b="1" cap="none" spc="0" dirty="0">
              <a:ln w="50800"/>
              <a:solidFill>
                <a:schemeClr val="bg1">
                  <a:shade val="50000"/>
                </a:schemeClr>
              </a:solidFill>
              <a:effectLst/>
              <a:latin typeface="Bookman Old Style" pitchFamily="18" charset="0"/>
            </a:endParaRPr>
          </a:p>
        </p:txBody>
      </p:sp>
      <p:sp>
        <p:nvSpPr>
          <p:cNvPr id="7" name="Rectangle 6"/>
          <p:cNvSpPr/>
          <p:nvPr/>
        </p:nvSpPr>
        <p:spPr>
          <a:xfrm>
            <a:off x="7812214" y="-76200"/>
            <a:ext cx="1103186" cy="584775"/>
          </a:xfrm>
          <a:prstGeom prst="rect">
            <a:avLst/>
          </a:prstGeom>
          <a:noFill/>
        </p:spPr>
        <p:txBody>
          <a:bodyPr wrap="none" lIns="91440" tIns="45720" rIns="91440" bIns="45720">
            <a:spAutoFit/>
          </a:bodyPr>
          <a:lstStyle/>
          <a:p>
            <a:pPr algn="ctr"/>
            <a:r>
              <a:rPr lang="en-US" sz="3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ction="ppaction://hlinksldjump"/>
              </a:rPr>
              <a:t>Song</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The Bride’s Nature</a:t>
            </a:r>
            <a:br>
              <a:rPr lang="en-US" dirty="0" smtClean="0"/>
            </a:br>
            <a:r>
              <a:rPr lang="en-US" dirty="0" smtClean="0"/>
              <a:t>	“Oh My Dove”</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dirty="0" smtClean="0"/>
              <a:t>A. Gentle</a:t>
            </a:r>
          </a:p>
          <a:p>
            <a:pPr marL="633222" indent="-514350">
              <a:buNone/>
            </a:pPr>
            <a:r>
              <a:rPr lang="en-US" sz="4000" dirty="0" smtClean="0"/>
              <a:t>B. Clean</a:t>
            </a:r>
          </a:p>
          <a:p>
            <a:pPr marL="633222" indent="-514350">
              <a:buNone/>
            </a:pPr>
            <a:r>
              <a:rPr lang="en-US" sz="4400" b="1" dirty="0" smtClean="0"/>
              <a:t>C. Faithful</a:t>
            </a:r>
          </a:p>
          <a:p>
            <a:pPr marL="633222" indent="-514350">
              <a:buNone/>
            </a:pPr>
            <a:endParaRPr lang="en-US" sz="1200" b="1" dirty="0" smtClean="0"/>
          </a:p>
          <a:p>
            <a:pPr marL="633222" indent="-514350">
              <a:buNone/>
            </a:pPr>
            <a:r>
              <a:rPr lang="en-US" sz="4400" b="1" dirty="0" smtClean="0"/>
              <a:t>A dove has only one mate and will not live long after its mate dies.</a:t>
            </a:r>
            <a:endParaRPr lang="en-US" sz="4400" b="1" dirty="0"/>
          </a:p>
        </p:txBody>
      </p:sp>
    </p:spTree>
    <p:custDataLst>
      <p:tags r:id="rId1"/>
    </p:custDataLst>
  </p:cSld>
  <p:clrMapOvr>
    <a:masterClrMapping/>
  </p:clrMapOvr>
  <p:transition advTm="69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Panorama of the Bride</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r>
              <a:rPr lang="en-US" sz="3600" i="1" dirty="0" smtClean="0"/>
              <a:t>Text</a:t>
            </a:r>
            <a:r>
              <a:rPr lang="en-US" sz="3600" dirty="0" smtClean="0"/>
              <a:t>: Song of Solomon 2:14</a:t>
            </a:r>
          </a:p>
          <a:p>
            <a:pPr>
              <a:buNone/>
            </a:pPr>
            <a:endParaRPr lang="en-US" sz="1800" dirty="0" smtClean="0"/>
          </a:p>
          <a:p>
            <a:pPr>
              <a:buNone/>
            </a:pPr>
            <a:r>
              <a:rPr lang="en-US" sz="5400" b="1" dirty="0" smtClean="0"/>
              <a:t>I. The Bride’s Nature</a:t>
            </a:r>
          </a:p>
          <a:p>
            <a:pPr>
              <a:buNone/>
            </a:pPr>
            <a:r>
              <a:rPr lang="en-US" sz="5400" b="1" dirty="0" smtClean="0"/>
              <a:t>II. The Bride’s Abode</a:t>
            </a:r>
          </a:p>
        </p:txBody>
      </p:sp>
      <p:pic>
        <p:nvPicPr>
          <p:cNvPr id="4" name="SOS 20 2 Abode.mp3">
            <a:hlinkClick r:id="" action="ppaction://media"/>
          </p:cNvPr>
          <p:cNvPicPr>
            <a:picLocks noRot="1" noChangeAspect="1"/>
          </p:cNvPicPr>
          <p:nvPr>
            <a:audioFile r:link="rId1"/>
          </p:nvPr>
        </p:nvPicPr>
        <p:blipFill>
          <a:blip r:embed="rId3" cstate="print"/>
          <a:stretch>
            <a:fillRect/>
          </a:stretch>
        </p:blipFill>
        <p:spPr>
          <a:xfrm>
            <a:off x="8686800" y="6400800"/>
            <a:ext cx="304800" cy="304800"/>
          </a:xfrm>
          <a:prstGeom prst="rect">
            <a:avLst/>
          </a:prstGeom>
        </p:spPr>
      </p:pic>
    </p:spTree>
  </p:cSld>
  <p:clrMapOvr>
    <a:masterClrMapping/>
  </p:clrMapOvr>
  <p:transition advTm="926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 presetClass="mediacall" presetSubtype="0" fill="hold" nodeType="afterEffect">
                                  <p:stCondLst>
                                    <p:cond delay="0"/>
                                  </p:stCondLst>
                                  <p:childTnLst>
                                    <p:cmd type="call" cmd="playFrom(0.0)">
                                      <p:cBhvr>
                                        <p:cTn id="21"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22"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The Bride’s Abode</a:t>
            </a:r>
            <a:br>
              <a:rPr lang="en-US" dirty="0" smtClean="0"/>
            </a:br>
            <a:r>
              <a:rPr lang="en-US" dirty="0" smtClean="0"/>
              <a:t>	“Thou art In…”</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b="1" dirty="0" smtClean="0"/>
              <a:t>…that art in the clefts of the rock, in the secret places of the stairs…</a:t>
            </a:r>
          </a:p>
          <a:p>
            <a:pPr marL="633222" indent="-514350">
              <a:buNone/>
            </a:pPr>
            <a:endParaRPr lang="en-US" sz="4000" b="1" dirty="0" smtClean="0"/>
          </a:p>
          <a:p>
            <a:pPr marL="633222" indent="-514350">
              <a:buNone/>
            </a:pPr>
            <a:r>
              <a:rPr lang="en-US" sz="4000" b="1" dirty="0" smtClean="0"/>
              <a:t>A. The Clefts of the Rock</a:t>
            </a:r>
          </a:p>
          <a:p>
            <a:pPr marL="633222" indent="-514350">
              <a:buNone/>
            </a:pPr>
            <a:endParaRPr lang="en-US" sz="1200" b="1" dirty="0" smtClean="0"/>
          </a:p>
          <a:p>
            <a:pPr marL="633222" indent="-514350">
              <a:buNone/>
            </a:pPr>
            <a:r>
              <a:rPr lang="en-US" sz="4000" b="1" dirty="0" smtClean="0"/>
              <a:t>B. The Secret Places of the Stairs</a:t>
            </a:r>
          </a:p>
        </p:txBody>
      </p:sp>
    </p:spTree>
  </p:cSld>
  <p:clrMapOvr>
    <a:masterClrMapping/>
  </p:clrMapOvr>
  <p:transition advTm="197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The Bride’s Abode</a:t>
            </a:r>
            <a:br>
              <a:rPr lang="en-US" dirty="0" smtClean="0"/>
            </a:br>
            <a:r>
              <a:rPr lang="en-US" dirty="0" smtClean="0"/>
              <a:t>	“Thou art In…”</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b="1" dirty="0" smtClean="0"/>
              <a:t>A. The Clefts of the Rock</a:t>
            </a:r>
          </a:p>
          <a:p>
            <a:pPr marL="633222" indent="-514350">
              <a:buNone/>
            </a:pPr>
            <a:r>
              <a:rPr lang="en-US" sz="4000" b="1" dirty="0" smtClean="0"/>
              <a:t>…that art in the clefts of the rock…</a:t>
            </a:r>
          </a:p>
          <a:p>
            <a:pPr marL="633222" indent="-514350">
              <a:buNone/>
            </a:pPr>
            <a:endParaRPr lang="en-US" sz="1200" b="1" dirty="0" smtClean="0"/>
          </a:p>
          <a:p>
            <a:pPr marL="633222" indent="-514350">
              <a:buNone/>
            </a:pPr>
            <a:r>
              <a:rPr lang="en-US" sz="4000" b="1" dirty="0" smtClean="0"/>
              <a:t>	1. The Rock is Christ</a:t>
            </a:r>
          </a:p>
          <a:p>
            <a:pPr marL="633222" indent="-514350">
              <a:buNone/>
            </a:pPr>
            <a:endParaRPr lang="en-US" sz="1200" b="1" dirty="0" smtClean="0"/>
          </a:p>
          <a:p>
            <a:pPr marL="1849374" lvl="4" indent="-742950">
              <a:buClr>
                <a:schemeClr val="tx1"/>
              </a:buClr>
              <a:buAutoNum type="alphaLcPeriod"/>
            </a:pPr>
            <a:r>
              <a:rPr lang="en-US" sz="4000" b="1" dirty="0" smtClean="0"/>
              <a:t>A Sure Abode</a:t>
            </a:r>
          </a:p>
          <a:p>
            <a:pPr marL="1849374" lvl="4" indent="-742950">
              <a:buClr>
                <a:schemeClr val="tx1"/>
              </a:buClr>
              <a:buAutoNum type="alphaLcPeriod"/>
            </a:pPr>
            <a:r>
              <a:rPr lang="en-US" sz="4000" b="1" dirty="0" smtClean="0"/>
              <a:t>A Safe Abode</a:t>
            </a:r>
          </a:p>
        </p:txBody>
      </p:sp>
    </p:spTree>
    <p:custDataLst>
      <p:tags r:id="rId1"/>
    </p:custDataLst>
  </p:cSld>
  <p:clrMapOvr>
    <a:masterClrMapping/>
  </p:clrMapOvr>
  <p:transition advTm="1888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10:29</a:t>
            </a:r>
            <a:endParaRPr lang="en-US" dirty="0"/>
          </a:p>
        </p:txBody>
      </p:sp>
      <p:sp>
        <p:nvSpPr>
          <p:cNvPr id="3" name="Content Placeholder 2"/>
          <p:cNvSpPr>
            <a:spLocks noGrp="1"/>
          </p:cNvSpPr>
          <p:nvPr>
            <p:ph idx="1"/>
          </p:nvPr>
        </p:nvSpPr>
        <p:spPr/>
        <p:txBody>
          <a:bodyPr>
            <a:normAutofit/>
          </a:bodyPr>
          <a:lstStyle/>
          <a:p>
            <a:pPr>
              <a:buNone/>
            </a:pPr>
            <a:r>
              <a:rPr lang="en-US" sz="4400" b="1" dirty="0" smtClean="0"/>
              <a:t> My Father, which gave them me, is greater than all; and </a:t>
            </a:r>
            <a:r>
              <a:rPr lang="en-US" sz="4400" b="1" u="sng" dirty="0" smtClean="0"/>
              <a:t>no man is able to pluck them out of my Father's hand.</a:t>
            </a:r>
          </a:p>
          <a:p>
            <a:pPr>
              <a:buNone/>
            </a:pPr>
            <a:endParaRPr lang="en-US" sz="4400" b="1" u="sng" dirty="0" smtClean="0"/>
          </a:p>
          <a:p>
            <a:pPr>
              <a:buNone/>
            </a:pPr>
            <a:r>
              <a:rPr lang="en-US" sz="4400" b="1" cap="small" dirty="0" smtClean="0"/>
              <a:t>This promise is to the righteous.</a:t>
            </a:r>
            <a:endParaRPr lang="en-US" sz="4400" b="1" cap="small" dirty="0"/>
          </a:p>
        </p:txBody>
      </p:sp>
    </p:spTree>
    <p:custDataLst>
      <p:tags r:id="rId1"/>
    </p:custDataLst>
  </p:cSld>
  <p:clrMapOvr>
    <a:masterClrMapping/>
  </p:clrMapOvr>
  <p:transition advTm="6782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Jeremiah 48:28</a:t>
            </a:r>
            <a:endParaRPr lang="en-US" dirty="0"/>
          </a:p>
        </p:txBody>
      </p:sp>
      <p:sp>
        <p:nvSpPr>
          <p:cNvPr id="3" name="Content Placeholder 2"/>
          <p:cNvSpPr>
            <a:spLocks noGrp="1"/>
          </p:cNvSpPr>
          <p:nvPr>
            <p:ph idx="1"/>
          </p:nvPr>
        </p:nvSpPr>
        <p:spPr/>
        <p:txBody>
          <a:bodyPr>
            <a:normAutofit/>
          </a:bodyPr>
          <a:lstStyle/>
          <a:p>
            <a:pPr>
              <a:buNone/>
            </a:pPr>
            <a:r>
              <a:rPr lang="en-US" sz="4400" b="1" dirty="0" smtClean="0"/>
              <a:t>O ye that dwell in Moab, leave the cities, and dwell in the rock, and be like the dove that </a:t>
            </a:r>
            <a:r>
              <a:rPr lang="en-US" sz="4400" b="1" dirty="0" err="1" smtClean="0"/>
              <a:t>maketh</a:t>
            </a:r>
            <a:r>
              <a:rPr lang="en-US" sz="4400" b="1" dirty="0" smtClean="0"/>
              <a:t> her nest in the sides of the hole's mouth.</a:t>
            </a:r>
            <a:endParaRPr lang="en-US" sz="4400" b="1" dirty="0"/>
          </a:p>
        </p:txBody>
      </p:sp>
    </p:spTree>
  </p:cSld>
  <p:clrMapOvr>
    <a:masterClrMapping/>
  </p:clrMapOvr>
  <p:transition advTm="64163"/>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Jeremiah 48:28</a:t>
            </a:r>
            <a:endParaRPr lang="en-US" dirty="0"/>
          </a:p>
        </p:txBody>
      </p:sp>
      <p:sp>
        <p:nvSpPr>
          <p:cNvPr id="3" name="Content Placeholder 2"/>
          <p:cNvSpPr>
            <a:spLocks noGrp="1"/>
          </p:cNvSpPr>
          <p:nvPr>
            <p:ph idx="1"/>
          </p:nvPr>
        </p:nvSpPr>
        <p:spPr/>
        <p:txBody>
          <a:bodyPr>
            <a:normAutofit/>
          </a:bodyPr>
          <a:lstStyle/>
          <a:p>
            <a:pPr>
              <a:buNone/>
            </a:pPr>
            <a:r>
              <a:rPr lang="en-US" sz="4400" b="1" dirty="0" smtClean="0"/>
              <a:t>“YE”—Israel, the people of God</a:t>
            </a:r>
          </a:p>
          <a:p>
            <a:pPr>
              <a:buNone/>
            </a:pPr>
            <a:endParaRPr lang="en-US" sz="4400" b="1" dirty="0" smtClean="0"/>
          </a:p>
          <a:p>
            <a:pPr>
              <a:buNone/>
            </a:pPr>
            <a:r>
              <a:rPr lang="en-US" sz="4400" b="1" dirty="0" smtClean="0"/>
              <a:t>“MOAB”—A type of the flesh</a:t>
            </a:r>
            <a:endParaRPr lang="en-US" sz="4400" b="1" dirty="0"/>
          </a:p>
        </p:txBody>
      </p:sp>
    </p:spTree>
  </p:cSld>
  <p:clrMapOvr>
    <a:masterClrMapping/>
  </p:clrMapOvr>
  <p:transition advTm="3084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The Bride’s Abode</a:t>
            </a:r>
            <a:br>
              <a:rPr lang="en-US" dirty="0" smtClean="0"/>
            </a:br>
            <a:r>
              <a:rPr lang="en-US" dirty="0" smtClean="0"/>
              <a:t>	“Thou art In…”</a:t>
            </a:r>
            <a:endParaRPr lang="en-US" dirty="0"/>
          </a:p>
        </p:txBody>
      </p:sp>
      <p:sp>
        <p:nvSpPr>
          <p:cNvPr id="3" name="Content Placeholder 2"/>
          <p:cNvSpPr>
            <a:spLocks noGrp="1"/>
          </p:cNvSpPr>
          <p:nvPr>
            <p:ph idx="1"/>
          </p:nvPr>
        </p:nvSpPr>
        <p:spPr/>
        <p:txBody>
          <a:bodyPr>
            <a:normAutofit/>
          </a:bodyPr>
          <a:lstStyle/>
          <a:p>
            <a:pPr marL="633222" indent="-514350">
              <a:buNone/>
            </a:pPr>
            <a:r>
              <a:rPr lang="en-US" sz="3600" b="1" dirty="0" smtClean="0"/>
              <a:t>A. The Clefts of the Rock</a:t>
            </a:r>
          </a:p>
          <a:p>
            <a:pPr marL="633222" indent="-514350">
              <a:buNone/>
            </a:pPr>
            <a:r>
              <a:rPr lang="en-US" sz="3600" b="1" dirty="0" smtClean="0"/>
              <a:t>…that art in the clefts of the rock…</a:t>
            </a:r>
          </a:p>
          <a:p>
            <a:pPr marL="633222" indent="-514350">
              <a:buNone/>
            </a:pPr>
            <a:endParaRPr lang="en-US" sz="1200" b="1" dirty="0" smtClean="0"/>
          </a:p>
          <a:p>
            <a:pPr marL="633222" indent="-514350">
              <a:buNone/>
            </a:pPr>
            <a:r>
              <a:rPr lang="en-US" sz="3600" b="1" dirty="0" smtClean="0"/>
              <a:t>	1. The Rock is Christ</a:t>
            </a:r>
          </a:p>
          <a:p>
            <a:pPr marL="633222" indent="-514350">
              <a:buNone/>
            </a:pPr>
            <a:endParaRPr lang="en-US" sz="1200" b="1" dirty="0" smtClean="0"/>
          </a:p>
          <a:p>
            <a:pPr marL="1849374" lvl="4" indent="-742950">
              <a:buClr>
                <a:schemeClr val="tx1"/>
              </a:buClr>
              <a:buAutoNum type="alphaLcPeriod"/>
            </a:pPr>
            <a:r>
              <a:rPr lang="en-US" sz="3600" b="1" dirty="0" smtClean="0"/>
              <a:t>A Sure Place</a:t>
            </a:r>
          </a:p>
          <a:p>
            <a:pPr marL="1849374" lvl="4" indent="-742950">
              <a:buClr>
                <a:schemeClr val="tx1"/>
              </a:buClr>
              <a:buAutoNum type="alphaLcPeriod"/>
            </a:pPr>
            <a:r>
              <a:rPr lang="en-US" sz="3600" b="1" dirty="0" smtClean="0"/>
              <a:t>A Safe Place </a:t>
            </a:r>
          </a:p>
          <a:p>
            <a:pPr marL="1849374" lvl="4" indent="-742950">
              <a:buClr>
                <a:schemeClr val="tx1"/>
              </a:buClr>
              <a:buAutoNum type="alphaLcPeriod"/>
            </a:pPr>
            <a:r>
              <a:rPr lang="en-US" sz="4400" b="1" dirty="0" smtClean="0"/>
              <a:t>A Satisfying Place</a:t>
            </a:r>
          </a:p>
        </p:txBody>
      </p:sp>
    </p:spTree>
  </p:cSld>
  <p:clrMapOvr>
    <a:masterClrMapping/>
  </p:clrMapOvr>
  <p:transition advTm="3481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1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SATISFYING PLACE</a:t>
            </a:r>
            <a:endParaRPr lang="en-US" dirty="0"/>
          </a:p>
        </p:txBody>
      </p:sp>
      <p:sp>
        <p:nvSpPr>
          <p:cNvPr id="3" name="Content Placeholder 2"/>
          <p:cNvSpPr>
            <a:spLocks noGrp="1"/>
          </p:cNvSpPr>
          <p:nvPr>
            <p:ph idx="1"/>
          </p:nvPr>
        </p:nvSpPr>
        <p:spPr/>
        <p:txBody>
          <a:bodyPr>
            <a:noAutofit/>
          </a:bodyPr>
          <a:lstStyle/>
          <a:p>
            <a:pPr>
              <a:buNone/>
            </a:pPr>
            <a:r>
              <a:rPr lang="en-US" sz="4000" b="1" dirty="0" smtClean="0"/>
              <a:t>What followed Israel in the Wilderness?</a:t>
            </a:r>
          </a:p>
          <a:p>
            <a:pPr>
              <a:buNone/>
            </a:pPr>
            <a:endParaRPr lang="en-US" sz="1200" b="1" dirty="0" smtClean="0"/>
          </a:p>
          <a:p>
            <a:pPr>
              <a:buNone/>
            </a:pPr>
            <a:r>
              <a:rPr lang="en-US" sz="4000" b="1" dirty="0" smtClean="0"/>
              <a:t>Answer: A Rock Who was Christ.</a:t>
            </a:r>
          </a:p>
          <a:p>
            <a:pPr>
              <a:buNone/>
            </a:pPr>
            <a:endParaRPr lang="en-US" sz="800" b="1" dirty="0" smtClean="0"/>
          </a:p>
          <a:p>
            <a:pPr>
              <a:buNone/>
            </a:pPr>
            <a:r>
              <a:rPr lang="en-US" sz="4000" b="1" dirty="0" smtClean="0"/>
              <a:t>1Cor. 10:4 …they drank of that spiritual Rock that followed them: and that Rock was Christ</a:t>
            </a:r>
          </a:p>
          <a:p>
            <a:pPr>
              <a:buNone/>
            </a:pPr>
            <a:endParaRPr lang="en-US" sz="4000" b="1" dirty="0" smtClean="0"/>
          </a:p>
        </p:txBody>
      </p:sp>
    </p:spTree>
    <p:custDataLst>
      <p:tags r:id="rId1"/>
    </p:custDataLst>
  </p:cSld>
  <p:clrMapOvr>
    <a:masterClrMapping/>
  </p:clrMapOvr>
  <p:transition advTm="2455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SATISFYING PLACE</a:t>
            </a:r>
            <a:endParaRPr lang="en-US" dirty="0"/>
          </a:p>
        </p:txBody>
      </p:sp>
      <p:sp>
        <p:nvSpPr>
          <p:cNvPr id="3" name="Content Placeholder 2"/>
          <p:cNvSpPr>
            <a:spLocks noGrp="1"/>
          </p:cNvSpPr>
          <p:nvPr>
            <p:ph idx="1"/>
          </p:nvPr>
        </p:nvSpPr>
        <p:spPr/>
        <p:txBody>
          <a:bodyPr>
            <a:noAutofit/>
          </a:bodyPr>
          <a:lstStyle/>
          <a:p>
            <a:pPr>
              <a:buNone/>
            </a:pPr>
            <a:r>
              <a:rPr lang="en-US" sz="4000" dirty="0" smtClean="0"/>
              <a:t>What followed Israel in the Wilderness?</a:t>
            </a:r>
          </a:p>
          <a:p>
            <a:pPr>
              <a:buNone/>
            </a:pPr>
            <a:endParaRPr lang="en-US" sz="1200" dirty="0" smtClean="0"/>
          </a:p>
          <a:p>
            <a:pPr>
              <a:buNone/>
            </a:pPr>
            <a:r>
              <a:rPr lang="en-US" sz="4000" dirty="0" smtClean="0"/>
              <a:t>	Answer: A Rock Who was Christ.</a:t>
            </a:r>
          </a:p>
          <a:p>
            <a:pPr>
              <a:buNone/>
            </a:pPr>
            <a:endParaRPr lang="en-US" sz="1200" b="1" dirty="0" smtClean="0"/>
          </a:p>
          <a:p>
            <a:pPr>
              <a:buNone/>
            </a:pPr>
            <a:r>
              <a:rPr lang="en-US" sz="4000" b="1" dirty="0" smtClean="0"/>
              <a:t>What came out of the Rock?</a:t>
            </a:r>
          </a:p>
          <a:p>
            <a:pPr>
              <a:buNone/>
            </a:pPr>
            <a:endParaRPr lang="en-US" sz="1200" b="1" dirty="0" smtClean="0"/>
          </a:p>
          <a:p>
            <a:pPr>
              <a:buNone/>
            </a:pPr>
            <a:r>
              <a:rPr lang="en-US" sz="4000" b="1" dirty="0" smtClean="0"/>
              <a:t>	Answer: Water.</a:t>
            </a:r>
            <a:endParaRPr lang="en-US" sz="4000" b="1" dirty="0"/>
          </a:p>
        </p:txBody>
      </p:sp>
    </p:spTree>
    <p:custDataLst>
      <p:tags r:id="rId1"/>
    </p:custDataLst>
  </p:cSld>
  <p:clrMapOvr>
    <a:masterClrMapping/>
  </p:clrMapOvr>
  <p:transition advTm="1123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Lessons</a:t>
            </a:r>
            <a:endParaRPr lang="en-US" dirty="0"/>
          </a:p>
        </p:txBody>
      </p:sp>
      <p:sp>
        <p:nvSpPr>
          <p:cNvPr id="3" name="Content Placeholder 2"/>
          <p:cNvSpPr>
            <a:spLocks noGrp="1"/>
          </p:cNvSpPr>
          <p:nvPr>
            <p:ph idx="1"/>
          </p:nvPr>
        </p:nvSpPr>
        <p:spPr>
          <a:xfrm>
            <a:off x="1143000" y="1775191"/>
            <a:ext cx="8001000" cy="4625609"/>
          </a:xfrm>
        </p:spPr>
        <p:txBody>
          <a:bodyPr>
            <a:noAutofit/>
          </a:bodyPr>
          <a:lstStyle/>
          <a:p>
            <a:pPr>
              <a:buNone/>
            </a:pPr>
            <a:r>
              <a:rPr lang="en-US" sz="3600" dirty="0" smtClean="0"/>
              <a:t>#15: The Banqueting House</a:t>
            </a:r>
          </a:p>
          <a:p>
            <a:pPr>
              <a:buNone/>
            </a:pPr>
            <a:r>
              <a:rPr lang="en-US" sz="3600" dirty="0" smtClean="0"/>
              <a:t>#16: The Bride's Charge</a:t>
            </a:r>
          </a:p>
          <a:p>
            <a:pPr>
              <a:buNone/>
            </a:pPr>
            <a:r>
              <a:rPr lang="en-US" sz="3600" dirty="0" smtClean="0"/>
              <a:t>#17: The Approach of the Bridegroom</a:t>
            </a:r>
          </a:p>
          <a:p>
            <a:pPr>
              <a:buNone/>
            </a:pPr>
            <a:r>
              <a:rPr lang="en-US" sz="3600" dirty="0" smtClean="0"/>
              <a:t>#18: Revelations of the Bridegroom</a:t>
            </a:r>
          </a:p>
          <a:p>
            <a:pPr>
              <a:buNone/>
            </a:pPr>
            <a:r>
              <a:rPr lang="en-US" sz="3600" dirty="0" smtClean="0"/>
              <a:t>#19: A Message from the Bridegroom</a:t>
            </a:r>
          </a:p>
          <a:p>
            <a:pPr>
              <a:buNone/>
            </a:pPr>
            <a:r>
              <a:rPr lang="en-US" dirty="0" smtClean="0"/>
              <a:t>#20: Panorama of the Bride</a:t>
            </a:r>
          </a:p>
        </p:txBody>
      </p:sp>
      <p:pic>
        <p:nvPicPr>
          <p:cNvPr id="5" name="SOS 20 1 Nature.mp3">
            <a:hlinkClick r:id="" action="ppaction://media"/>
          </p:cNvPr>
          <p:cNvPicPr>
            <a:picLocks noRot="1" noChangeAspect="1"/>
          </p:cNvPicPr>
          <p:nvPr>
            <a:audioFile r:link="rId1"/>
          </p:nvPr>
        </p:nvPicPr>
        <p:blipFill>
          <a:blip r:embed="rId3" cstate="print"/>
          <a:stretch>
            <a:fillRect/>
          </a:stretch>
        </p:blipFill>
        <p:spPr>
          <a:xfrm>
            <a:off x="8686800" y="6400800"/>
            <a:ext cx="304800" cy="304800"/>
          </a:xfrm>
          <a:prstGeom prst="rect">
            <a:avLst/>
          </a:prstGeom>
        </p:spPr>
      </p:pic>
    </p:spTree>
  </p:cSld>
  <p:clrMapOvr>
    <a:masterClrMapping/>
  </p:clrMapOvr>
  <p:transition advTm="1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mph" presetSubtype="2" fill="hold" nodeType="clickEffect">
                                  <p:stCondLst>
                                    <p:cond delay="0"/>
                                  </p:stCondLst>
                                  <p:childTnLst>
                                    <p:anim to="1.5" calcmode="lin" valueType="num">
                                      <p:cBhvr override="childStyle">
                                        <p:cTn id="37" dur="1000" fill="hold"/>
                                        <p:tgtEl>
                                          <p:spTgt spid="3">
                                            <p:txEl>
                                              <p:pRg st="5" end="5"/>
                                            </p:txEl>
                                          </p:spTgt>
                                        </p:tgtEl>
                                        <p:attrNameLst>
                                          <p:attrName>style.fontSize</p:attrName>
                                        </p:attrNameLst>
                                      </p:cBhvr>
                                    </p:anim>
                                  </p:childTnLst>
                                </p:cTn>
                              </p:par>
                            </p:childTnLst>
                          </p:cTn>
                        </p:par>
                        <p:par>
                          <p:cTn id="38" fill="hold">
                            <p:stCondLst>
                              <p:cond delay="1000"/>
                            </p:stCondLst>
                            <p:childTnLst>
                              <p:par>
                                <p:cTn id="39" presetID="1" presetClass="mediacall" presetSubtype="0" fill="hold" nodeType="afterEffect">
                                  <p:stCondLst>
                                    <p:cond delay="0"/>
                                  </p:stCondLst>
                                  <p:childTnLst>
                                    <p:cmd type="call" cmd="playFrom(0.0)">
                                      <p:cBhvr>
                                        <p:cTn id="4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41" fill="hold" display="0">
                  <p:stCondLst>
                    <p:cond delay="indefinite"/>
                  </p:stCondLst>
                  <p:endCondLst>
                    <p:cond evt="onPrev" delay="0">
                      <p:tgtEl>
                        <p:sldTgt/>
                      </p:tgtEl>
                    </p:cond>
                    <p:cond evt="onStopAudio" delay="0">
                      <p:tgtEl>
                        <p:sldTgt/>
                      </p:tgtEl>
                    </p:cond>
                  </p:endCondLst>
                </p:cTn>
                <p:tgtEl>
                  <p:spTgt spid="5"/>
                </p:tgtEl>
              </p:cMediaNode>
            </p:audio>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20:10,11</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sz="6300" b="1" dirty="0" smtClean="0"/>
              <a:t> 10 …Hear now, ye rebels; must we fetch you water out of this rock?</a:t>
            </a:r>
          </a:p>
          <a:p>
            <a:pPr>
              <a:buNone/>
            </a:pPr>
            <a:r>
              <a:rPr lang="en-US" sz="6300" b="1" dirty="0" smtClean="0"/>
              <a:t>			</a:t>
            </a:r>
          </a:p>
          <a:p>
            <a:pPr>
              <a:buNone/>
            </a:pPr>
            <a:endParaRPr lang="en-US" sz="6300" b="1" dirty="0" smtClean="0"/>
          </a:p>
          <a:p>
            <a:pPr>
              <a:buNone/>
            </a:pPr>
            <a:r>
              <a:rPr lang="en-US" sz="6300" b="1" dirty="0" smtClean="0"/>
              <a:t>11 And Moses lifted up his hand, and with his rod he smote the rock twice: and the water came out abundantly, and the congregation drank, and their beasts also.</a:t>
            </a:r>
            <a:endParaRPr lang="en-US" sz="6300" dirty="0" smtClean="0"/>
          </a:p>
          <a:p>
            <a:pPr>
              <a:buNone/>
            </a:pPr>
            <a:endParaRPr lang="en-US" dirty="0"/>
          </a:p>
        </p:txBody>
      </p:sp>
      <p:sp>
        <p:nvSpPr>
          <p:cNvPr id="4" name="Rectangle 3"/>
          <p:cNvSpPr/>
          <p:nvPr/>
        </p:nvSpPr>
        <p:spPr>
          <a:xfrm>
            <a:off x="1810150" y="2743200"/>
            <a:ext cx="5182764" cy="830997"/>
          </a:xfrm>
          <a:prstGeom prst="rect">
            <a:avLst/>
          </a:prstGeom>
          <a:noFill/>
        </p:spPr>
        <p:txBody>
          <a:bodyPr wrap="none" lIns="91440" tIns="45720" rIns="91440" bIns="45720">
            <a:spAutoFit/>
          </a:bodyPr>
          <a:lstStyle/>
          <a:p>
            <a:pPr algn="ctr"/>
            <a:r>
              <a:rPr lang="en-US" sz="4800" dirty="0" smtClean="0"/>
              <a:t>(Not very dove-like)</a:t>
            </a:r>
            <a:endParaRPr lang="en-US" sz="4800"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ustDataLst>
      <p:tags r:id="rId1"/>
    </p:custDataLst>
  </p:cSld>
  <p:clrMapOvr>
    <a:masterClrMapping/>
  </p:clrMapOvr>
  <p:transition advTm="8129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SATISFYING PLACE</a:t>
            </a:r>
            <a:endParaRPr lang="en-US" dirty="0"/>
          </a:p>
        </p:txBody>
      </p:sp>
      <p:sp>
        <p:nvSpPr>
          <p:cNvPr id="3" name="Content Placeholder 2"/>
          <p:cNvSpPr>
            <a:spLocks noGrp="1"/>
          </p:cNvSpPr>
          <p:nvPr>
            <p:ph idx="1"/>
          </p:nvPr>
        </p:nvSpPr>
        <p:spPr/>
        <p:txBody>
          <a:bodyPr>
            <a:noAutofit/>
          </a:bodyPr>
          <a:lstStyle/>
          <a:p>
            <a:pPr>
              <a:buNone/>
            </a:pPr>
            <a:r>
              <a:rPr lang="en-US" sz="4800" b="1" dirty="0" smtClean="0"/>
              <a:t>Matthew 11:28—Come unto me, all ye that </a:t>
            </a:r>
            <a:r>
              <a:rPr lang="en-US" sz="4800" b="1" dirty="0" err="1" smtClean="0"/>
              <a:t>labour</a:t>
            </a:r>
            <a:r>
              <a:rPr lang="en-US" sz="4800" b="1" dirty="0" smtClean="0"/>
              <a:t> and are heavy laden, and I will give you rest.</a:t>
            </a:r>
            <a:endParaRPr lang="en-US" sz="4800" b="1" dirty="0"/>
          </a:p>
        </p:txBody>
      </p:sp>
    </p:spTree>
  </p:cSld>
  <p:clrMapOvr>
    <a:masterClrMapping/>
  </p:clrMapOvr>
  <p:transition advTm="7847"/>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SATISFYING PLACE</a:t>
            </a:r>
            <a:endParaRPr lang="en-US" dirty="0"/>
          </a:p>
        </p:txBody>
      </p:sp>
      <p:sp>
        <p:nvSpPr>
          <p:cNvPr id="3" name="Content Placeholder 2"/>
          <p:cNvSpPr>
            <a:spLocks noGrp="1"/>
          </p:cNvSpPr>
          <p:nvPr>
            <p:ph idx="1"/>
          </p:nvPr>
        </p:nvSpPr>
        <p:spPr/>
        <p:txBody>
          <a:bodyPr>
            <a:noAutofit/>
          </a:bodyPr>
          <a:lstStyle/>
          <a:p>
            <a:pPr>
              <a:buNone/>
            </a:pPr>
            <a:r>
              <a:rPr lang="en-US" sz="4800" b="1" dirty="0" smtClean="0"/>
              <a:t>John 7:37—…If any man thirst, let him come unto me, and drink.</a:t>
            </a:r>
          </a:p>
          <a:p>
            <a:pPr>
              <a:buNone/>
            </a:pPr>
            <a:endParaRPr lang="en-US" sz="1200" b="1" dirty="0" smtClean="0"/>
          </a:p>
          <a:p>
            <a:pPr>
              <a:buNone/>
            </a:pPr>
            <a:r>
              <a:rPr lang="en-US" sz="4800" b="1" dirty="0" smtClean="0"/>
              <a:t>John 7:38—…out of his belly shall flow rivers of living water.</a:t>
            </a:r>
            <a:endParaRPr lang="en-US" sz="4800" b="1" dirty="0"/>
          </a:p>
        </p:txBody>
      </p:sp>
    </p:spTree>
    <p:custDataLst>
      <p:tags r:id="rId1"/>
    </p:custDataLst>
  </p:cSld>
  <p:clrMapOvr>
    <a:masterClrMapping/>
  </p:clrMapOvr>
  <p:transition advTm="2205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SATISFYING PLACE</a:t>
            </a:r>
            <a:endParaRPr lang="en-US" dirty="0"/>
          </a:p>
        </p:txBody>
      </p:sp>
      <p:sp>
        <p:nvSpPr>
          <p:cNvPr id="3" name="Content Placeholder 2"/>
          <p:cNvSpPr>
            <a:spLocks noGrp="1"/>
          </p:cNvSpPr>
          <p:nvPr>
            <p:ph idx="1"/>
          </p:nvPr>
        </p:nvSpPr>
        <p:spPr>
          <a:xfrm>
            <a:off x="457200" y="1600200"/>
            <a:ext cx="8229600" cy="4625609"/>
          </a:xfrm>
          <a:solidFill>
            <a:schemeClr val="lt1"/>
          </a:solidFill>
        </p:spPr>
        <p:txBody>
          <a:bodyPr>
            <a:noAutofit/>
          </a:bodyPr>
          <a:lstStyle/>
          <a:p>
            <a:pPr>
              <a:buNone/>
            </a:pPr>
            <a:r>
              <a:rPr lang="en-US" sz="4800" b="1" dirty="0" smtClean="0"/>
              <a:t>John 16:24—…ask, and ye shall receive, that your joy may be full.</a:t>
            </a:r>
          </a:p>
          <a:p>
            <a:pPr>
              <a:buNone/>
            </a:pPr>
            <a:endParaRPr lang="en-US" sz="1200" b="1" dirty="0" smtClean="0"/>
          </a:p>
          <a:p>
            <a:pPr lvl="1">
              <a:buClr>
                <a:schemeClr val="tx1"/>
              </a:buClr>
              <a:buFont typeface="Wingdings" pitchFamily="2" charset="2"/>
              <a:buChar char="§"/>
            </a:pPr>
            <a:r>
              <a:rPr lang="en-US" sz="4400" b="1" dirty="0" smtClean="0"/>
              <a:t>Some have no joy</a:t>
            </a:r>
          </a:p>
          <a:p>
            <a:pPr lvl="1">
              <a:buClr>
                <a:schemeClr val="tx1"/>
              </a:buClr>
              <a:buFont typeface="Wingdings" pitchFamily="2" charset="2"/>
              <a:buChar char="§"/>
            </a:pPr>
            <a:r>
              <a:rPr lang="en-US" sz="4400" b="1" dirty="0" smtClean="0"/>
              <a:t>Some have some joy</a:t>
            </a:r>
          </a:p>
          <a:p>
            <a:pPr lvl="1">
              <a:buClr>
                <a:schemeClr val="tx1"/>
              </a:buClr>
              <a:buFont typeface="Wingdings" pitchFamily="2" charset="2"/>
              <a:buChar char="§"/>
            </a:pPr>
            <a:r>
              <a:rPr lang="en-US" sz="4400" b="1" dirty="0" smtClean="0"/>
              <a:t>Some have </a:t>
            </a:r>
            <a:r>
              <a:rPr lang="en-US" sz="4400" b="1" dirty="0" err="1" smtClean="0"/>
              <a:t>fulness</a:t>
            </a:r>
            <a:r>
              <a:rPr lang="en-US" sz="4400" b="1" dirty="0" smtClean="0"/>
              <a:t> of joy!!!</a:t>
            </a:r>
          </a:p>
          <a:p>
            <a:pPr>
              <a:buNone/>
            </a:pPr>
            <a:endParaRPr lang="en-US" sz="4800" b="1" dirty="0" smtClean="0"/>
          </a:p>
          <a:p>
            <a:pPr>
              <a:buClr>
                <a:schemeClr val="tx1"/>
              </a:buClr>
              <a:buFont typeface="Wingdings" pitchFamily="2" charset="2"/>
              <a:buChar char="§"/>
            </a:pPr>
            <a:endParaRPr lang="en-US" sz="4800" b="1" dirty="0"/>
          </a:p>
        </p:txBody>
      </p:sp>
    </p:spTree>
    <p:custDataLst>
      <p:tags r:id="rId1"/>
    </p:custDataLst>
  </p:cSld>
  <p:clrMapOvr>
    <a:masterClrMapping/>
  </p:clrMapOvr>
  <p:transition advTm="6477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The Bride’s Abode</a:t>
            </a:r>
            <a:br>
              <a:rPr lang="en-US" dirty="0" smtClean="0"/>
            </a:br>
            <a:r>
              <a:rPr lang="en-US" dirty="0" smtClean="0"/>
              <a:t>	“Thou art In…”</a:t>
            </a:r>
            <a:endParaRPr lang="en-US" dirty="0"/>
          </a:p>
        </p:txBody>
      </p:sp>
      <p:sp>
        <p:nvSpPr>
          <p:cNvPr id="3" name="Content Placeholder 2"/>
          <p:cNvSpPr>
            <a:spLocks noGrp="1"/>
          </p:cNvSpPr>
          <p:nvPr>
            <p:ph idx="1"/>
          </p:nvPr>
        </p:nvSpPr>
        <p:spPr>
          <a:xfrm>
            <a:off x="457200" y="1622791"/>
            <a:ext cx="8229600" cy="4625609"/>
          </a:xfrm>
        </p:spPr>
        <p:txBody>
          <a:bodyPr>
            <a:normAutofit/>
          </a:bodyPr>
          <a:lstStyle/>
          <a:p>
            <a:pPr marL="633222" indent="-514350">
              <a:buNone/>
            </a:pPr>
            <a:r>
              <a:rPr lang="en-US" sz="4000" b="1" dirty="0" smtClean="0"/>
              <a:t>A. The Clefts of the Rock</a:t>
            </a:r>
          </a:p>
          <a:p>
            <a:pPr marL="633222" indent="-514350">
              <a:buNone/>
            </a:pPr>
            <a:r>
              <a:rPr lang="en-US" sz="4000" b="1" dirty="0" smtClean="0"/>
              <a:t>…that art in the clefts of the rock…</a:t>
            </a:r>
          </a:p>
          <a:p>
            <a:pPr marL="633222" indent="-514350">
              <a:buNone/>
            </a:pPr>
            <a:endParaRPr lang="en-US" sz="1200" b="1" dirty="0" smtClean="0"/>
          </a:p>
          <a:p>
            <a:pPr marL="633222" indent="-514350">
              <a:buNone/>
            </a:pPr>
            <a:r>
              <a:rPr lang="en-US" sz="4000" b="1" dirty="0" smtClean="0"/>
              <a:t>	1. The Rock is Christ </a:t>
            </a:r>
          </a:p>
          <a:p>
            <a:pPr marL="1191006" lvl="2" indent="-514350">
              <a:buNone/>
            </a:pPr>
            <a:r>
              <a:rPr lang="en-US" sz="4400" b="1" dirty="0" smtClean="0"/>
              <a:t>2. The Rock has Clefts</a:t>
            </a:r>
          </a:p>
        </p:txBody>
      </p:sp>
    </p:spTree>
  </p:cSld>
  <p:clrMapOvr>
    <a:masterClrMapping/>
  </p:clrMapOvr>
  <p:transition advTm="6845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Isaiah 53:5</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b="1" dirty="0" smtClean="0"/>
              <a:t>But he was wounded for our transgressions,</a:t>
            </a:r>
          </a:p>
          <a:p>
            <a:pPr marL="633222" indent="-514350">
              <a:buNone/>
            </a:pPr>
            <a:r>
              <a:rPr lang="en-US" sz="4000" b="1" dirty="0" smtClean="0"/>
              <a:t> he was bruised for our iniquities: </a:t>
            </a:r>
          </a:p>
          <a:p>
            <a:pPr marL="633222" indent="-514350">
              <a:buNone/>
            </a:pPr>
            <a:r>
              <a:rPr lang="en-US" sz="4000" b="1" dirty="0" smtClean="0"/>
              <a:t>the chastisement of our peace was upon him; and</a:t>
            </a:r>
          </a:p>
          <a:p>
            <a:pPr marL="633222" indent="-514350">
              <a:buNone/>
            </a:pPr>
            <a:r>
              <a:rPr lang="en-US" sz="4000" b="1" dirty="0" smtClean="0"/>
              <a:t> with his stripes we are healed.</a:t>
            </a:r>
          </a:p>
        </p:txBody>
      </p:sp>
    </p:spTree>
  </p:cSld>
  <p:clrMapOvr>
    <a:masterClrMapping/>
  </p:clrMapOvr>
  <p:transition advTm="159823"/>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The Clefts in the Rock</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b="1" dirty="0" smtClean="0"/>
              <a:t>39  Stripes applied to Christ’s back</a:t>
            </a:r>
          </a:p>
          <a:p>
            <a:pPr marL="633222" indent="-514350">
              <a:buNone/>
            </a:pPr>
            <a:r>
              <a:rPr lang="en-US" sz="4000" b="1" dirty="0" smtClean="0"/>
              <a:t>39 Major Diseases</a:t>
            </a:r>
          </a:p>
          <a:p>
            <a:pPr marL="633222" indent="-514350">
              <a:buNone/>
            </a:pPr>
            <a:endParaRPr lang="en-US" sz="4000" b="1" dirty="0" smtClean="0"/>
          </a:p>
          <a:p>
            <a:pPr marL="633222" lvl="2" indent="-514350">
              <a:spcBef>
                <a:spcPts val="0"/>
              </a:spcBef>
              <a:buClr>
                <a:schemeClr val="accent1"/>
              </a:buClr>
              <a:buSzPct val="80000"/>
              <a:buNone/>
            </a:pPr>
            <a:r>
              <a:rPr lang="en-US" sz="4400" b="1" dirty="0" smtClean="0"/>
              <a:t>There is a cleft for every need of the Body &amp; Soul in the Rock.</a:t>
            </a:r>
          </a:p>
          <a:p>
            <a:pPr marL="633222" indent="-514350">
              <a:buNone/>
            </a:pPr>
            <a:r>
              <a:rPr lang="en-US" sz="4000" b="1" dirty="0" smtClean="0"/>
              <a:t> </a:t>
            </a:r>
          </a:p>
          <a:p>
            <a:pPr marL="633222" indent="-514350">
              <a:buNone/>
            </a:pPr>
            <a:endParaRPr lang="en-US" sz="4000" b="1" dirty="0" smtClean="0"/>
          </a:p>
          <a:p>
            <a:pPr marL="633222" indent="-514350">
              <a:buNone/>
            </a:pPr>
            <a:endParaRPr lang="en-US" sz="4000" b="1" dirty="0" smtClean="0"/>
          </a:p>
        </p:txBody>
      </p:sp>
    </p:spTree>
    <p:custDataLst>
      <p:tags r:id="rId1"/>
    </p:custDataLst>
  </p:cSld>
  <p:clrMapOvr>
    <a:masterClrMapping/>
  </p:clrMapOvr>
  <p:transition advTm="5092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John 1:9</a:t>
            </a:r>
            <a:endParaRPr lang="en-US" dirty="0"/>
          </a:p>
        </p:txBody>
      </p:sp>
      <p:sp>
        <p:nvSpPr>
          <p:cNvPr id="3" name="Content Placeholder 2"/>
          <p:cNvSpPr>
            <a:spLocks noGrp="1"/>
          </p:cNvSpPr>
          <p:nvPr>
            <p:ph idx="1"/>
          </p:nvPr>
        </p:nvSpPr>
        <p:spPr/>
        <p:txBody>
          <a:bodyPr>
            <a:normAutofit/>
          </a:bodyPr>
          <a:lstStyle/>
          <a:p>
            <a:pPr marL="633222" indent="-514350">
              <a:buNone/>
            </a:pPr>
            <a:r>
              <a:rPr lang="en-US" sz="4000" b="1" dirty="0" smtClean="0"/>
              <a:t>If we confess our sins, he is faithful and just to forgive us our sins, and to cleanse us from all unrighteousness.</a:t>
            </a:r>
          </a:p>
        </p:txBody>
      </p:sp>
    </p:spTree>
  </p:cSld>
  <p:clrMapOvr>
    <a:masterClrMapping/>
  </p:clrMapOvr>
  <p:transition advTm="16053"/>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He Bought My Soul at Calvary</a:t>
            </a:r>
            <a:br>
              <a:rPr lang="en-US" dirty="0" smtClean="0"/>
            </a:br>
            <a:r>
              <a:rPr lang="en-US" sz="2400" dirty="0" smtClean="0"/>
              <a:t>© 1950 Stuart Hamblen</a:t>
            </a:r>
            <a:endParaRPr lang="en-US" dirty="0"/>
          </a:p>
        </p:txBody>
      </p:sp>
      <p:sp>
        <p:nvSpPr>
          <p:cNvPr id="3" name="Content Placeholder 2"/>
          <p:cNvSpPr>
            <a:spLocks noGrp="1"/>
          </p:cNvSpPr>
          <p:nvPr>
            <p:ph idx="1"/>
          </p:nvPr>
        </p:nvSpPr>
        <p:spPr>
          <a:xfrm>
            <a:off x="228600" y="1676400"/>
            <a:ext cx="8686800" cy="4876799"/>
          </a:xfrm>
        </p:spPr>
        <p:txBody>
          <a:bodyPr>
            <a:normAutofit lnSpcReduction="10000"/>
          </a:bodyPr>
          <a:lstStyle/>
          <a:p>
            <a:pPr marL="633222" indent="-514350">
              <a:buNone/>
            </a:pPr>
            <a:r>
              <a:rPr lang="en-US" sz="4000" b="1" dirty="0" smtClean="0"/>
              <a:t>Each drop of blood bought me a million years.</a:t>
            </a:r>
          </a:p>
          <a:p>
            <a:pPr marL="633222" indent="-514350">
              <a:buNone/>
            </a:pPr>
            <a:r>
              <a:rPr lang="en-US" sz="4000" b="1" dirty="0" smtClean="0"/>
              <a:t>A soul is born each time he shed a tear.</a:t>
            </a:r>
          </a:p>
          <a:p>
            <a:pPr marL="633222" indent="-514350">
              <a:buNone/>
            </a:pPr>
            <a:r>
              <a:rPr lang="en-US" sz="4000" b="1" dirty="0" smtClean="0"/>
              <a:t>He broke the chains that once held you and me.</a:t>
            </a:r>
          </a:p>
          <a:p>
            <a:pPr marL="633222" indent="-514350">
              <a:buNone/>
            </a:pPr>
            <a:r>
              <a:rPr lang="en-US" sz="4000" b="1" dirty="0" smtClean="0"/>
              <a:t>He bought my soul through death at Calvary.</a:t>
            </a:r>
          </a:p>
        </p:txBody>
      </p:sp>
    </p:spTree>
  </p:cSld>
  <p:clrMapOvr>
    <a:masterClrMapping/>
  </p:clrMapOvr>
  <p:transition advTm="29983"/>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prstClr val="black"/>
              <a:schemeClr val="accent1">
                <a:tint val="45000"/>
                <a:satMod val="400000"/>
              </a:schemeClr>
            </a:duotone>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long is Eternity?</a:t>
            </a:r>
            <a:endParaRPr lang="en-US" dirty="0"/>
          </a:p>
        </p:txBody>
      </p:sp>
      <p:pic>
        <p:nvPicPr>
          <p:cNvPr id="4" name="Picture 3" descr="hourglass.jpg"/>
          <p:cNvPicPr>
            <a:picLocks noChangeAspect="1"/>
          </p:cNvPicPr>
          <p:nvPr/>
        </p:nvPicPr>
        <p:blipFill>
          <a:blip r:embed="rId4" cstate="print"/>
          <a:stretch>
            <a:fillRect/>
          </a:stretch>
        </p:blipFill>
        <p:spPr>
          <a:xfrm>
            <a:off x="4038600" y="1676400"/>
            <a:ext cx="4776216" cy="5029200"/>
          </a:xfrm>
          <a:prstGeom prst="rect">
            <a:avLst/>
          </a:prstGeom>
          <a:ln w="38100">
            <a:solidFill>
              <a:schemeClr val="accent1">
                <a:lumMod val="75000"/>
              </a:schemeClr>
            </a:solidFill>
          </a:ln>
        </p:spPr>
      </p:pic>
    </p:spTree>
    <p:custDataLst>
      <p:tags r:id="rId1"/>
    </p:custDataLst>
  </p:cSld>
  <p:clrMapOvr>
    <a:masterClrMapping/>
  </p:clrMapOvr>
  <p:transition advTm="85489">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2:1-14</a:t>
            </a:r>
            <a:endParaRPr lang="en-US" dirty="0"/>
          </a:p>
        </p:txBody>
      </p:sp>
      <p:sp>
        <p:nvSpPr>
          <p:cNvPr id="3" name="Content Placeholder 2"/>
          <p:cNvSpPr>
            <a:spLocks noGrp="1"/>
          </p:cNvSpPr>
          <p:nvPr>
            <p:ph idx="1"/>
          </p:nvPr>
        </p:nvSpPr>
        <p:spPr/>
        <p:txBody>
          <a:bodyPr>
            <a:noAutofit/>
          </a:bodyPr>
          <a:lstStyle/>
          <a:p>
            <a:pPr>
              <a:buNone/>
            </a:pPr>
            <a:r>
              <a:rPr lang="en-US" sz="2800" dirty="0" smtClean="0"/>
              <a:t>Song 2:1 ¶ I am the rose of Sharon, and the lily of the valleys.</a:t>
            </a:r>
          </a:p>
          <a:p>
            <a:pPr>
              <a:buNone/>
            </a:pPr>
            <a:r>
              <a:rPr lang="en-US" sz="2800" dirty="0" smtClean="0"/>
              <a:t> 2 As the lily among thorns, so is my love among the daughters.</a:t>
            </a:r>
          </a:p>
          <a:p>
            <a:pPr>
              <a:buNone/>
            </a:pPr>
            <a:r>
              <a:rPr lang="en-US" sz="2800" dirty="0" smtClean="0"/>
              <a:t> 3 ¶ As the apple tree among the trees of the wood, so is my beloved among the sons. I sat down under his shadow with great delight, and his fruit was sweet to my taste.</a:t>
            </a:r>
          </a:p>
          <a:p>
            <a:pPr>
              <a:buNone/>
            </a:pPr>
            <a:r>
              <a:rPr lang="en-US" sz="2800" dirty="0" smtClean="0"/>
              <a:t> 4 He brought me to the banqueting house, and his banner over me was love.</a:t>
            </a:r>
          </a:p>
          <a:p>
            <a:pPr>
              <a:buNone/>
            </a:pPr>
            <a:r>
              <a:rPr lang="en-US" sz="2800" dirty="0" smtClean="0"/>
              <a:t> </a:t>
            </a:r>
            <a:endParaRPr lang="en-US" sz="2800" dirty="0"/>
          </a:p>
        </p:txBody>
      </p:sp>
    </p:spTree>
  </p:cSld>
  <p:clrMapOvr>
    <a:masterClrMapping/>
  </p:clrMapOvr>
  <p:transition advTm="4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II. The Bride’s Abode</a:t>
            </a:r>
            <a:br>
              <a:rPr lang="en-US" dirty="0" smtClean="0"/>
            </a:br>
            <a:r>
              <a:rPr lang="en-US" dirty="0" smtClean="0"/>
              <a:t>	“Thou art In…”</a:t>
            </a:r>
            <a:endParaRPr lang="en-US" dirty="0"/>
          </a:p>
        </p:txBody>
      </p:sp>
      <p:sp>
        <p:nvSpPr>
          <p:cNvPr id="3" name="Content Placeholder 2"/>
          <p:cNvSpPr>
            <a:spLocks noGrp="1"/>
          </p:cNvSpPr>
          <p:nvPr>
            <p:ph idx="1"/>
          </p:nvPr>
        </p:nvSpPr>
        <p:spPr>
          <a:xfrm>
            <a:off x="457200" y="1622791"/>
            <a:ext cx="8229600" cy="4625609"/>
          </a:xfrm>
        </p:spPr>
        <p:txBody>
          <a:bodyPr>
            <a:normAutofit fontScale="92500"/>
          </a:bodyPr>
          <a:lstStyle/>
          <a:p>
            <a:pPr marL="633222" indent="-514350">
              <a:buNone/>
            </a:pPr>
            <a:r>
              <a:rPr lang="en-US" sz="4000" b="1" dirty="0" smtClean="0"/>
              <a:t>A. The </a:t>
            </a:r>
            <a:r>
              <a:rPr lang="en-US" sz="4000" b="1" dirty="0" smtClean="0"/>
              <a:t>Clefts of the Rock</a:t>
            </a:r>
            <a:endParaRPr lang="en-US" sz="4000" b="1" dirty="0" smtClean="0"/>
          </a:p>
          <a:p>
            <a:pPr marL="633222" indent="-514350">
              <a:buNone/>
            </a:pPr>
            <a:r>
              <a:rPr lang="en-US" sz="5200" b="1" dirty="0" smtClean="0"/>
              <a:t>B. Secret Places of the Stairs</a:t>
            </a:r>
          </a:p>
          <a:p>
            <a:pPr marL="633222" indent="-514350">
              <a:buNone/>
            </a:pPr>
            <a:endParaRPr lang="en-US" sz="2600" b="1" dirty="0" smtClean="0"/>
          </a:p>
          <a:p>
            <a:pPr marL="633222" indent="-514350">
              <a:buNone/>
            </a:pPr>
            <a:r>
              <a:rPr lang="en-US" sz="5200" b="1" dirty="0" smtClean="0"/>
              <a:t>O my dove, that art in the clefts of the rock, in the secret places of the stairs…</a:t>
            </a:r>
          </a:p>
          <a:p>
            <a:pPr marL="633222" indent="-514350">
              <a:buNone/>
            </a:pPr>
            <a:endParaRPr lang="en-US" sz="5200" b="1" dirty="0" smtClean="0"/>
          </a:p>
          <a:p>
            <a:pPr marL="633222" indent="-514350">
              <a:buNone/>
            </a:pPr>
            <a:endParaRPr lang="en-US" sz="5200" b="1" dirty="0" smtClean="0"/>
          </a:p>
          <a:p>
            <a:pPr marL="633222" indent="-514350">
              <a:buNone/>
            </a:pPr>
            <a:endParaRPr lang="en-US" sz="5200" b="1" dirty="0" smtClean="0"/>
          </a:p>
        </p:txBody>
      </p:sp>
      <p:pic>
        <p:nvPicPr>
          <p:cNvPr id="4" name="SOS 20 2 Abodeb.mp3">
            <a:hlinkClick r:id="" action="ppaction://media"/>
          </p:cNvPr>
          <p:cNvPicPr>
            <a:picLocks noRot="1" noChangeAspect="1"/>
          </p:cNvPicPr>
          <p:nvPr>
            <a:audioFile r:link="rId1"/>
          </p:nvPr>
        </p:nvPicPr>
        <p:blipFill>
          <a:blip r:embed="rId3" cstate="print"/>
          <a:stretch>
            <a:fillRect/>
          </a:stretch>
        </p:blipFill>
        <p:spPr>
          <a:xfrm>
            <a:off x="8534400" y="6248400"/>
            <a:ext cx="304800" cy="304800"/>
          </a:xfrm>
          <a:prstGeom prst="rect">
            <a:avLst/>
          </a:prstGeom>
        </p:spPr>
      </p:pic>
    </p:spTree>
  </p:cSld>
  <p:clrMapOvr>
    <a:masterClrMapping/>
  </p:clrMapOvr>
  <p:transition advTm="5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3500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22"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STAIRS</a:t>
            </a:r>
            <a:endParaRPr lang="en-US" dirty="0"/>
          </a:p>
        </p:txBody>
      </p:sp>
      <p:sp>
        <p:nvSpPr>
          <p:cNvPr id="3" name="Content Placeholder 2"/>
          <p:cNvSpPr>
            <a:spLocks noGrp="1"/>
          </p:cNvSpPr>
          <p:nvPr>
            <p:ph idx="1"/>
          </p:nvPr>
        </p:nvSpPr>
        <p:spPr/>
        <p:txBody>
          <a:bodyPr>
            <a:noAutofit/>
          </a:bodyPr>
          <a:lstStyle/>
          <a:p>
            <a:pPr>
              <a:buNone/>
            </a:pPr>
            <a:r>
              <a:rPr lang="en-US" sz="4400" b="1" dirty="0" smtClean="0"/>
              <a:t>The stairs are a type of the Word.</a:t>
            </a:r>
          </a:p>
          <a:p>
            <a:pPr>
              <a:buNone/>
            </a:pPr>
            <a:endParaRPr lang="en-US" sz="1400" dirty="0" smtClean="0"/>
          </a:p>
          <a:p>
            <a:pPr>
              <a:buNone/>
            </a:pPr>
            <a:r>
              <a:rPr lang="en-US" sz="4400" dirty="0" smtClean="0"/>
              <a:t> Isa 28:10—For precept must be upon precept, precept upon precept; line upon line, line upon line; here a little, and there a little:</a:t>
            </a:r>
            <a:endParaRPr lang="en-US" sz="4400" dirty="0"/>
          </a:p>
        </p:txBody>
      </p:sp>
    </p:spTree>
  </p:cSld>
  <p:clrMapOvr>
    <a:masterClrMapping/>
  </p:clrMapOvr>
  <p:transition advTm="54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SECRET PLACES</a:t>
            </a:r>
            <a:endParaRPr lang="en-US" dirty="0"/>
          </a:p>
        </p:txBody>
      </p:sp>
      <p:sp>
        <p:nvSpPr>
          <p:cNvPr id="3" name="Content Placeholder 2"/>
          <p:cNvSpPr>
            <a:spLocks noGrp="1"/>
          </p:cNvSpPr>
          <p:nvPr>
            <p:ph idx="1"/>
          </p:nvPr>
        </p:nvSpPr>
        <p:spPr>
          <a:xfrm>
            <a:off x="152400" y="1371600"/>
            <a:ext cx="8763000" cy="4625609"/>
          </a:xfrm>
        </p:spPr>
        <p:txBody>
          <a:bodyPr>
            <a:noAutofit/>
          </a:bodyPr>
          <a:lstStyle/>
          <a:p>
            <a:pPr>
              <a:buNone/>
            </a:pPr>
            <a:r>
              <a:rPr lang="en-US" sz="4400" dirty="0" smtClean="0"/>
              <a:t>We need not only the Bible but a </a:t>
            </a:r>
            <a:r>
              <a:rPr lang="en-US" sz="4400" b="1" dirty="0" smtClean="0"/>
              <a:t>REVELATION</a:t>
            </a:r>
            <a:r>
              <a:rPr lang="en-US" sz="4400" dirty="0" smtClean="0"/>
              <a:t> of that Word.</a:t>
            </a:r>
          </a:p>
          <a:p>
            <a:pPr>
              <a:buNone/>
            </a:pPr>
            <a:endParaRPr lang="en-US" sz="1200" dirty="0" smtClean="0"/>
          </a:p>
          <a:p>
            <a:pPr>
              <a:buNone/>
            </a:pPr>
            <a:r>
              <a:rPr lang="en-US" sz="4400" dirty="0" smtClean="0"/>
              <a:t>Matthew 16:17—…Blessed art thou, Simon </a:t>
            </a:r>
            <a:r>
              <a:rPr lang="en-US" sz="4400" dirty="0" err="1" smtClean="0"/>
              <a:t>Barjona</a:t>
            </a:r>
            <a:r>
              <a:rPr lang="en-US" sz="4400" dirty="0" smtClean="0"/>
              <a:t>: for flesh and blood hath not revealed it unto thee, but my Father which is in heaven.</a:t>
            </a:r>
          </a:p>
        </p:txBody>
      </p:sp>
    </p:spTree>
  </p:cSld>
  <p:clrMapOvr>
    <a:masterClrMapping/>
  </p:clrMapOvr>
  <p:transition advTm="1058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Corinthians 2:9,10</a:t>
            </a:r>
            <a:endParaRPr lang="en-US" dirty="0"/>
          </a:p>
        </p:txBody>
      </p:sp>
      <p:sp>
        <p:nvSpPr>
          <p:cNvPr id="3" name="Content Placeholder 2"/>
          <p:cNvSpPr>
            <a:spLocks noGrp="1"/>
          </p:cNvSpPr>
          <p:nvPr>
            <p:ph idx="1"/>
          </p:nvPr>
        </p:nvSpPr>
        <p:spPr>
          <a:xfrm>
            <a:off x="152400" y="1524000"/>
            <a:ext cx="8839200" cy="4625609"/>
          </a:xfrm>
        </p:spPr>
        <p:txBody>
          <a:bodyPr>
            <a:noAutofit/>
          </a:bodyPr>
          <a:lstStyle/>
          <a:p>
            <a:pPr>
              <a:buNone/>
            </a:pPr>
            <a:r>
              <a:rPr lang="en-US" sz="4000" dirty="0" smtClean="0"/>
              <a:t>9 But as it is written, Eye hath not seen, nor ear heard, neither have entered into the heart of man, the things which God hath prepared for them that love him.</a:t>
            </a:r>
          </a:p>
          <a:p>
            <a:pPr>
              <a:buNone/>
            </a:pPr>
            <a:r>
              <a:rPr lang="en-US" sz="4000" dirty="0" smtClean="0"/>
              <a:t> 10 But God hath revealed them unto us by his Spirit: for the Spirit </a:t>
            </a:r>
            <a:r>
              <a:rPr lang="en-US" sz="4000" dirty="0" err="1" smtClean="0"/>
              <a:t>searcheth</a:t>
            </a:r>
            <a:r>
              <a:rPr lang="en-US" sz="4000" dirty="0" smtClean="0"/>
              <a:t> all things, yea, the deep </a:t>
            </a:r>
            <a:r>
              <a:rPr lang="en-US" sz="4400" dirty="0" smtClean="0"/>
              <a:t>things of God.</a:t>
            </a:r>
            <a:endParaRPr lang="en-US" sz="4400" dirty="0"/>
          </a:p>
        </p:txBody>
      </p:sp>
    </p:spTree>
  </p:cSld>
  <p:clrMapOvr>
    <a:masterClrMapping/>
  </p:clrMapOvr>
  <p:transition advTm="135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24:28</a:t>
            </a:r>
            <a:endParaRPr lang="en-US" dirty="0"/>
          </a:p>
        </p:txBody>
      </p:sp>
      <p:sp>
        <p:nvSpPr>
          <p:cNvPr id="3" name="Content Placeholder 2"/>
          <p:cNvSpPr>
            <a:spLocks noGrp="1"/>
          </p:cNvSpPr>
          <p:nvPr>
            <p:ph idx="1"/>
          </p:nvPr>
        </p:nvSpPr>
        <p:spPr>
          <a:xfrm>
            <a:off x="152400" y="1775191"/>
            <a:ext cx="8839200" cy="4625609"/>
          </a:xfrm>
        </p:spPr>
        <p:txBody>
          <a:bodyPr>
            <a:noAutofit/>
          </a:bodyPr>
          <a:lstStyle/>
          <a:p>
            <a:pPr>
              <a:buNone/>
            </a:pPr>
            <a:r>
              <a:rPr lang="en-US" sz="4800" dirty="0" smtClean="0"/>
              <a:t>For </a:t>
            </a:r>
            <a:r>
              <a:rPr lang="en-US" sz="4800" dirty="0" err="1" smtClean="0"/>
              <a:t>wheresoever</a:t>
            </a:r>
            <a:r>
              <a:rPr lang="en-US" sz="4800" dirty="0" smtClean="0"/>
              <a:t> the </a:t>
            </a:r>
            <a:r>
              <a:rPr lang="en-US" sz="4800" dirty="0" err="1" smtClean="0"/>
              <a:t>carcase</a:t>
            </a:r>
            <a:r>
              <a:rPr lang="en-US" sz="4800" dirty="0" smtClean="0"/>
              <a:t> is, there will the eagles be gathered together.</a:t>
            </a:r>
          </a:p>
          <a:p>
            <a:pPr>
              <a:buNone/>
            </a:pPr>
            <a:endParaRPr lang="en-US" sz="1800" dirty="0" smtClean="0"/>
          </a:p>
          <a:p>
            <a:pPr>
              <a:buNone/>
            </a:pPr>
            <a:r>
              <a:rPr lang="en-US" sz="5400" dirty="0" smtClean="0">
                <a:sym typeface="Wingdings" pitchFamily="2" charset="2"/>
              </a:rPr>
              <a:t>		Fresh meat</a:t>
            </a:r>
          </a:p>
          <a:p>
            <a:pPr>
              <a:buNone/>
            </a:pPr>
            <a:r>
              <a:rPr lang="en-US" sz="5400" dirty="0" smtClean="0">
                <a:sym typeface="Wingdings" pitchFamily="2" charset="2"/>
              </a:rPr>
              <a:t>		Fresh revelation, truth</a:t>
            </a:r>
            <a:endParaRPr lang="en-US" sz="5400" dirty="0"/>
          </a:p>
        </p:txBody>
      </p:sp>
    </p:spTree>
    <p:custDataLst>
      <p:tags r:id="rId1"/>
    </p:custDataLst>
  </p:cSld>
  <p:clrMapOvr>
    <a:masterClrMapping/>
  </p:clrMapOvr>
  <p:transition advTm="6973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9" name="Rectangle 8"/>
          <p:cNvSpPr/>
          <p:nvPr/>
        </p:nvSpPr>
        <p:spPr>
          <a:xfrm>
            <a:off x="1976966" y="3527644"/>
            <a:ext cx="3156633"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Justification</a:t>
            </a:r>
            <a:endParaRPr lang="en-US" sz="4400" b="1" cap="none" spc="0" dirty="0">
              <a:ln w="50800"/>
              <a:effectLst/>
            </a:endParaRPr>
          </a:p>
        </p:txBody>
      </p:sp>
      <p:sp>
        <p:nvSpPr>
          <p:cNvPr id="10" name="Rectangle 9"/>
          <p:cNvSpPr/>
          <p:nvPr/>
        </p:nvSpPr>
        <p:spPr>
          <a:xfrm>
            <a:off x="3914399" y="2984863"/>
            <a:ext cx="2210862"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Baptism</a:t>
            </a:r>
            <a:endParaRPr lang="en-US" sz="4400" b="1" cap="none" spc="0" dirty="0">
              <a:ln w="50800"/>
              <a:effectLst/>
            </a:endParaRPr>
          </a:p>
        </p:txBody>
      </p:sp>
      <p:sp>
        <p:nvSpPr>
          <p:cNvPr id="11" name="Rectangle 10"/>
          <p:cNvSpPr/>
          <p:nvPr/>
        </p:nvSpPr>
        <p:spPr>
          <a:xfrm>
            <a:off x="3533399" y="2451463"/>
            <a:ext cx="35589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Sanctification</a:t>
            </a:r>
            <a:endParaRPr lang="en-US" sz="4400" b="1" cap="none" spc="0" dirty="0">
              <a:ln w="50800"/>
              <a:effectLst/>
            </a:endParaRPr>
          </a:p>
        </p:txBody>
      </p:sp>
      <p:sp>
        <p:nvSpPr>
          <p:cNvPr id="12" name="Rectangle 11"/>
          <p:cNvSpPr/>
          <p:nvPr/>
        </p:nvSpPr>
        <p:spPr>
          <a:xfrm>
            <a:off x="6025086" y="1905000"/>
            <a:ext cx="2686185"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Perfection</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4114800" y="4191000"/>
            <a:ext cx="2130327"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5:1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6096000" y="3102114"/>
            <a:ext cx="260379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Thess. 4:3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Rectangle 18"/>
          <p:cNvSpPr/>
          <p:nvPr/>
        </p:nvSpPr>
        <p:spPr>
          <a:xfrm>
            <a:off x="7111071" y="2590800"/>
            <a:ext cx="2032929"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Heb. 6:1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Rectangle 19"/>
          <p:cNvSpPr/>
          <p:nvPr/>
        </p:nvSpPr>
        <p:spPr>
          <a:xfrm>
            <a:off x="5105400" y="3657600"/>
            <a:ext cx="2554675"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Cor. 12:13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50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54241"/>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Romans 10:17</a:t>
            </a:r>
            <a:endParaRPr lang="en-US" dirty="0"/>
          </a:p>
        </p:txBody>
      </p:sp>
      <p:sp>
        <p:nvSpPr>
          <p:cNvPr id="3" name="Content Placeholder 2"/>
          <p:cNvSpPr>
            <a:spLocks noGrp="1"/>
          </p:cNvSpPr>
          <p:nvPr>
            <p:ph idx="1"/>
          </p:nvPr>
        </p:nvSpPr>
        <p:spPr>
          <a:xfrm>
            <a:off x="152400" y="1524000"/>
            <a:ext cx="8839200" cy="4625609"/>
          </a:xfrm>
        </p:spPr>
        <p:txBody>
          <a:bodyPr>
            <a:noAutofit/>
          </a:bodyPr>
          <a:lstStyle/>
          <a:p>
            <a:pPr>
              <a:buNone/>
            </a:pPr>
            <a:endParaRPr lang="en-US" sz="4000" dirty="0" smtClean="0"/>
          </a:p>
          <a:p>
            <a:pPr>
              <a:buNone/>
            </a:pPr>
            <a:r>
              <a:rPr lang="en-US" sz="5400" dirty="0" smtClean="0"/>
              <a:t>So then faith cometh by hearing, and hearing by the word of God.</a:t>
            </a:r>
            <a:endParaRPr lang="en-US" sz="5400" dirty="0"/>
          </a:p>
        </p:txBody>
      </p:sp>
    </p:spTree>
  </p:cSld>
  <p:clrMapOvr>
    <a:masterClrMapping/>
  </p:clrMapOvr>
  <p:transition advTm="703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6943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Luke 13:3,5 </a:t>
            </a:r>
            <a:endParaRPr lang="en-US" dirty="0"/>
          </a:p>
        </p:txBody>
      </p:sp>
      <p:sp>
        <p:nvSpPr>
          <p:cNvPr id="3" name="Content Placeholder 2"/>
          <p:cNvSpPr>
            <a:spLocks noGrp="1"/>
          </p:cNvSpPr>
          <p:nvPr>
            <p:ph idx="1"/>
          </p:nvPr>
        </p:nvSpPr>
        <p:spPr>
          <a:xfrm>
            <a:off x="152400" y="1470391"/>
            <a:ext cx="8839200" cy="4625609"/>
          </a:xfrm>
        </p:spPr>
        <p:txBody>
          <a:bodyPr>
            <a:noAutofit/>
          </a:bodyPr>
          <a:lstStyle/>
          <a:p>
            <a:pPr>
              <a:buNone/>
            </a:pPr>
            <a:r>
              <a:rPr lang="en-US" sz="5400" dirty="0" smtClean="0"/>
              <a:t>3I tell you, Nay: but, except ye repent, ye shall all likewise perish.</a:t>
            </a:r>
          </a:p>
          <a:p>
            <a:pPr>
              <a:buNone/>
            </a:pPr>
            <a:r>
              <a:rPr lang="en-US" sz="5400" dirty="0" smtClean="0"/>
              <a:t>  5 I tell you, Nay: but, except ye repent, ye shall all likewise perish.</a:t>
            </a:r>
            <a:endParaRPr lang="en-US" sz="5400" dirty="0"/>
          </a:p>
        </p:txBody>
      </p:sp>
    </p:spTree>
  </p:cSld>
  <p:clrMapOvr>
    <a:masterClrMapping/>
  </p:clrMapOvr>
  <p:transition advTm="18704"/>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2:1-14</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5 Stay me with flagons, comfort me with apples: for I am sick of love.</a:t>
            </a:r>
          </a:p>
          <a:p>
            <a:pPr>
              <a:buNone/>
            </a:pPr>
            <a:r>
              <a:rPr lang="en-US" dirty="0" smtClean="0"/>
              <a:t> 6 His left hand is under my head, and his right hand doth embrace me.</a:t>
            </a:r>
          </a:p>
          <a:p>
            <a:pPr>
              <a:buNone/>
            </a:pPr>
            <a:r>
              <a:rPr lang="en-US" dirty="0" smtClean="0"/>
              <a:t> 7 I charge you, O ye daughters of Jerusalem, by the roes, and by the hinds of the field, that ye stir not up, nor awake my love, till he please.</a:t>
            </a:r>
          </a:p>
          <a:p>
            <a:pPr>
              <a:buNone/>
            </a:pPr>
            <a:r>
              <a:rPr lang="en-US" dirty="0" smtClean="0"/>
              <a:t> 8 ¶ The voice of my beloved! behold, he cometh leaping upon the mountains, skipping upon the hills.</a:t>
            </a:r>
          </a:p>
          <a:p>
            <a:pPr>
              <a:buNone/>
            </a:pPr>
            <a:r>
              <a:rPr lang="en-US" dirty="0" smtClean="0"/>
              <a:t> 9 My beloved is like a roe or a young hart: behold, he </a:t>
            </a:r>
            <a:r>
              <a:rPr lang="en-US" dirty="0" err="1" smtClean="0"/>
              <a:t>standeth</a:t>
            </a:r>
            <a:r>
              <a:rPr lang="en-US" dirty="0" smtClean="0"/>
              <a:t> behind our wall, he </a:t>
            </a:r>
            <a:r>
              <a:rPr lang="en-US" dirty="0" err="1" smtClean="0"/>
              <a:t>looketh</a:t>
            </a:r>
            <a:r>
              <a:rPr lang="en-US" dirty="0" smtClean="0"/>
              <a:t> forth at the windows, </a:t>
            </a:r>
            <a:r>
              <a:rPr lang="en-US" dirty="0" err="1" smtClean="0"/>
              <a:t>shewing</a:t>
            </a:r>
            <a:r>
              <a:rPr lang="en-US" dirty="0" smtClean="0"/>
              <a:t> himself through the lattice.</a:t>
            </a:r>
          </a:p>
          <a:p>
            <a:pPr>
              <a:buNone/>
            </a:pPr>
            <a:endParaRPr lang="en-US" dirty="0"/>
          </a:p>
        </p:txBody>
      </p:sp>
    </p:spTree>
  </p:cSld>
  <p:clrMapOvr>
    <a:masterClrMapping/>
  </p:clrMapOvr>
  <p:transition advTm="40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116361"/>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Peter 1:23 </a:t>
            </a:r>
            <a:endParaRPr lang="en-US" dirty="0"/>
          </a:p>
        </p:txBody>
      </p:sp>
      <p:sp>
        <p:nvSpPr>
          <p:cNvPr id="3" name="Content Placeholder 2"/>
          <p:cNvSpPr>
            <a:spLocks noGrp="1"/>
          </p:cNvSpPr>
          <p:nvPr>
            <p:ph idx="1"/>
          </p:nvPr>
        </p:nvSpPr>
        <p:spPr>
          <a:xfrm>
            <a:off x="152400" y="1470391"/>
            <a:ext cx="8839200" cy="4625609"/>
          </a:xfrm>
        </p:spPr>
        <p:txBody>
          <a:bodyPr>
            <a:noAutofit/>
          </a:bodyPr>
          <a:lstStyle/>
          <a:p>
            <a:pPr>
              <a:buNone/>
            </a:pPr>
            <a:r>
              <a:rPr lang="en-US" sz="5400" dirty="0" smtClean="0"/>
              <a:t>Being born again, not of corruptible seed, but of incorruptible, by the word of God, which liveth and </a:t>
            </a:r>
            <a:r>
              <a:rPr lang="en-US" sz="5400" dirty="0" err="1" smtClean="0"/>
              <a:t>abideth</a:t>
            </a:r>
            <a:r>
              <a:rPr lang="en-US" sz="5400" dirty="0" smtClean="0"/>
              <a:t> for ever.</a:t>
            </a:r>
            <a:endParaRPr lang="en-US" sz="5400" dirty="0"/>
          </a:p>
        </p:txBody>
      </p:sp>
    </p:spTree>
  </p:cSld>
  <p:clrMapOvr>
    <a:masterClrMapping/>
  </p:clrMapOvr>
  <p:transition advTm="54912"/>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9" name="Rectangle 8"/>
          <p:cNvSpPr/>
          <p:nvPr/>
        </p:nvSpPr>
        <p:spPr>
          <a:xfrm>
            <a:off x="1976966" y="3527644"/>
            <a:ext cx="3156633"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Justification</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4114800" y="4191000"/>
            <a:ext cx="2130327"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5:1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7996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Romans 5:1 </a:t>
            </a:r>
            <a:endParaRPr lang="en-US" dirty="0"/>
          </a:p>
        </p:txBody>
      </p:sp>
      <p:sp>
        <p:nvSpPr>
          <p:cNvPr id="3" name="Content Placeholder 2"/>
          <p:cNvSpPr>
            <a:spLocks noGrp="1"/>
          </p:cNvSpPr>
          <p:nvPr>
            <p:ph idx="1"/>
          </p:nvPr>
        </p:nvSpPr>
        <p:spPr>
          <a:xfrm>
            <a:off x="152400" y="1470391"/>
            <a:ext cx="8839200" cy="4625609"/>
          </a:xfrm>
        </p:spPr>
        <p:txBody>
          <a:bodyPr>
            <a:noAutofit/>
          </a:bodyPr>
          <a:lstStyle/>
          <a:p>
            <a:pPr>
              <a:buNone/>
            </a:pPr>
            <a:r>
              <a:rPr lang="en-US" sz="5400" dirty="0" smtClean="0"/>
              <a:t>Therefore being justified by faith, we have peace with God through our Lord Jesus Christ:</a:t>
            </a:r>
            <a:endParaRPr lang="en-US" sz="5400" dirty="0"/>
          </a:p>
        </p:txBody>
      </p:sp>
    </p:spTree>
  </p:cSld>
  <p:clrMapOvr>
    <a:masterClrMapping/>
  </p:clrMapOvr>
  <p:transition advTm="69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9" name="Rectangle 8"/>
          <p:cNvSpPr/>
          <p:nvPr/>
        </p:nvSpPr>
        <p:spPr>
          <a:xfrm>
            <a:off x="1976966" y="3527644"/>
            <a:ext cx="3156633"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Justification</a:t>
            </a:r>
            <a:endParaRPr lang="en-US" sz="4400" b="1" cap="none" spc="0" dirty="0">
              <a:ln w="50800"/>
              <a:effectLst/>
            </a:endParaRPr>
          </a:p>
        </p:txBody>
      </p:sp>
      <p:sp>
        <p:nvSpPr>
          <p:cNvPr id="10" name="Rectangle 9"/>
          <p:cNvSpPr/>
          <p:nvPr/>
        </p:nvSpPr>
        <p:spPr>
          <a:xfrm>
            <a:off x="3914399" y="2984863"/>
            <a:ext cx="2210862"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Baptism</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4114800" y="4191000"/>
            <a:ext cx="2130327"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5:1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Rectangle 19"/>
          <p:cNvSpPr/>
          <p:nvPr/>
        </p:nvSpPr>
        <p:spPr>
          <a:xfrm>
            <a:off x="5105400" y="3657600"/>
            <a:ext cx="2554675"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Cor. 12:13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66362"/>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Corinthians 12:13</a:t>
            </a:r>
            <a:endParaRPr lang="en-US" dirty="0"/>
          </a:p>
        </p:txBody>
      </p:sp>
      <p:sp>
        <p:nvSpPr>
          <p:cNvPr id="3" name="Content Placeholder 2"/>
          <p:cNvSpPr>
            <a:spLocks noGrp="1"/>
          </p:cNvSpPr>
          <p:nvPr>
            <p:ph idx="1"/>
          </p:nvPr>
        </p:nvSpPr>
        <p:spPr>
          <a:xfrm>
            <a:off x="152400" y="1851391"/>
            <a:ext cx="8991600" cy="4625609"/>
          </a:xfrm>
        </p:spPr>
        <p:txBody>
          <a:bodyPr>
            <a:noAutofit/>
          </a:bodyPr>
          <a:lstStyle/>
          <a:p>
            <a:pPr>
              <a:buNone/>
            </a:pPr>
            <a:r>
              <a:rPr lang="en-US" sz="5400" dirty="0" smtClean="0"/>
              <a:t>For by one Spirit are we all baptized into one body, …and have been all made to drink into one Spirit.</a:t>
            </a:r>
            <a:endParaRPr lang="en-US" sz="5400" dirty="0"/>
          </a:p>
        </p:txBody>
      </p:sp>
    </p:spTree>
  </p:cSld>
  <p:clrMapOvr>
    <a:masterClrMapping/>
  </p:clrMapOvr>
  <p:transition advTm="61464"/>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9" name="Rectangle 8"/>
          <p:cNvSpPr/>
          <p:nvPr/>
        </p:nvSpPr>
        <p:spPr>
          <a:xfrm>
            <a:off x="1976966" y="3527644"/>
            <a:ext cx="3156633"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Justification</a:t>
            </a:r>
            <a:endParaRPr lang="en-US" sz="4400" b="1" cap="none" spc="0" dirty="0">
              <a:ln w="50800"/>
              <a:effectLst/>
            </a:endParaRPr>
          </a:p>
        </p:txBody>
      </p:sp>
      <p:sp>
        <p:nvSpPr>
          <p:cNvPr id="10" name="Rectangle 9"/>
          <p:cNvSpPr/>
          <p:nvPr/>
        </p:nvSpPr>
        <p:spPr>
          <a:xfrm>
            <a:off x="3914399" y="2984863"/>
            <a:ext cx="2210862"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Baptism</a:t>
            </a:r>
            <a:endParaRPr lang="en-US" sz="4400" b="1" cap="none" spc="0" dirty="0">
              <a:ln w="50800"/>
              <a:effectLst/>
            </a:endParaRPr>
          </a:p>
        </p:txBody>
      </p:sp>
      <p:sp>
        <p:nvSpPr>
          <p:cNvPr id="11" name="Rectangle 10"/>
          <p:cNvSpPr/>
          <p:nvPr/>
        </p:nvSpPr>
        <p:spPr>
          <a:xfrm>
            <a:off x="3533399" y="2451463"/>
            <a:ext cx="35589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Sanctification</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4114800" y="4191000"/>
            <a:ext cx="2130327"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5:1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6096000" y="3102114"/>
            <a:ext cx="260379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Thess. 4:3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Rectangle 19"/>
          <p:cNvSpPr/>
          <p:nvPr/>
        </p:nvSpPr>
        <p:spPr>
          <a:xfrm>
            <a:off x="5105400" y="3657600"/>
            <a:ext cx="2554675"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Cor. 12:13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34742"/>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Thessalonians 4:3</a:t>
            </a:r>
            <a:endParaRPr lang="en-US" dirty="0"/>
          </a:p>
        </p:txBody>
      </p:sp>
      <p:sp>
        <p:nvSpPr>
          <p:cNvPr id="3" name="Content Placeholder 2"/>
          <p:cNvSpPr>
            <a:spLocks noGrp="1"/>
          </p:cNvSpPr>
          <p:nvPr>
            <p:ph idx="1"/>
          </p:nvPr>
        </p:nvSpPr>
        <p:spPr>
          <a:xfrm>
            <a:off x="152400" y="1851391"/>
            <a:ext cx="8991600" cy="4625609"/>
          </a:xfrm>
        </p:spPr>
        <p:txBody>
          <a:bodyPr>
            <a:noAutofit/>
          </a:bodyPr>
          <a:lstStyle/>
          <a:p>
            <a:pPr>
              <a:buNone/>
            </a:pPr>
            <a:r>
              <a:rPr lang="en-US" sz="5400" dirty="0" smtClean="0"/>
              <a:t>For this is the will of God, even your sanctification, that ye should abstain from fornication:</a:t>
            </a:r>
            <a:endParaRPr lang="en-US" sz="5400" dirty="0"/>
          </a:p>
        </p:txBody>
      </p:sp>
    </p:spTree>
  </p:cSld>
  <p:clrMapOvr>
    <a:masterClrMapping/>
  </p:clrMapOvr>
  <p:transition advTm="203987"/>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Corinthians 2:9</a:t>
            </a:r>
            <a:endParaRPr lang="en-US" dirty="0"/>
          </a:p>
        </p:txBody>
      </p:sp>
      <p:sp>
        <p:nvSpPr>
          <p:cNvPr id="3" name="Content Placeholder 2"/>
          <p:cNvSpPr>
            <a:spLocks noGrp="1"/>
          </p:cNvSpPr>
          <p:nvPr>
            <p:ph idx="1"/>
          </p:nvPr>
        </p:nvSpPr>
        <p:spPr>
          <a:xfrm>
            <a:off x="152400" y="1524000"/>
            <a:ext cx="8991600" cy="4625609"/>
          </a:xfrm>
        </p:spPr>
        <p:txBody>
          <a:bodyPr>
            <a:noAutofit/>
          </a:bodyPr>
          <a:lstStyle/>
          <a:p>
            <a:pPr>
              <a:buNone/>
            </a:pPr>
            <a:r>
              <a:rPr lang="en-US" sz="5400" dirty="0" smtClean="0"/>
              <a:t>But as it is written, Eye hath not seen, nor ear heard, neither have entered into the heart of man, the things which God hath prepared for them that love him.</a:t>
            </a:r>
            <a:endParaRPr lang="en-US" sz="5400" dirty="0"/>
          </a:p>
        </p:txBody>
      </p:sp>
    </p:spTree>
  </p:cSld>
  <p:clrMapOvr>
    <a:masterClrMapping/>
  </p:clrMapOvr>
  <p:transition advTm="6194"/>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Corinthians 2:10</a:t>
            </a:r>
            <a:endParaRPr lang="en-US" dirty="0"/>
          </a:p>
        </p:txBody>
      </p:sp>
      <p:sp>
        <p:nvSpPr>
          <p:cNvPr id="3" name="Content Placeholder 2"/>
          <p:cNvSpPr>
            <a:spLocks noGrp="1"/>
          </p:cNvSpPr>
          <p:nvPr>
            <p:ph idx="1"/>
          </p:nvPr>
        </p:nvSpPr>
        <p:spPr>
          <a:xfrm>
            <a:off x="152400" y="1524000"/>
            <a:ext cx="8991600" cy="4625609"/>
          </a:xfrm>
        </p:spPr>
        <p:txBody>
          <a:bodyPr>
            <a:noAutofit/>
          </a:bodyPr>
          <a:lstStyle/>
          <a:p>
            <a:pPr>
              <a:buNone/>
            </a:pPr>
            <a:endParaRPr lang="en-US" sz="5400" dirty="0" smtClean="0"/>
          </a:p>
          <a:p>
            <a:pPr>
              <a:buNone/>
            </a:pPr>
            <a:r>
              <a:rPr lang="en-US" sz="5400" dirty="0" smtClean="0"/>
              <a:t> But God hath revealed them unto us by his Spirit: for the Spirit </a:t>
            </a:r>
            <a:r>
              <a:rPr lang="en-US" sz="5400" dirty="0" err="1" smtClean="0"/>
              <a:t>searcheth</a:t>
            </a:r>
            <a:r>
              <a:rPr lang="en-US" sz="5400" dirty="0" smtClean="0"/>
              <a:t> all things, yea, the deep things of God</a:t>
            </a:r>
            <a:endParaRPr lang="en-US" sz="5400" dirty="0"/>
          </a:p>
        </p:txBody>
      </p:sp>
    </p:spTree>
  </p:cSld>
  <p:clrMapOvr>
    <a:masterClrMapping/>
  </p:clrMapOvr>
  <p:transition advTm="2137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2:1-14</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10 My beloved </a:t>
            </a:r>
            <a:r>
              <a:rPr lang="en-US" dirty="0" err="1" smtClean="0"/>
              <a:t>spake</a:t>
            </a:r>
            <a:r>
              <a:rPr lang="en-US" dirty="0" smtClean="0"/>
              <a:t>, and said unto me, Rise up, my love, my fair one, and come away.</a:t>
            </a:r>
          </a:p>
          <a:p>
            <a:pPr>
              <a:buNone/>
            </a:pPr>
            <a:r>
              <a:rPr lang="en-US" dirty="0" smtClean="0"/>
              <a:t> 11 For, lo, the winter is past, the rain is over and gone;</a:t>
            </a:r>
          </a:p>
          <a:p>
            <a:pPr>
              <a:buNone/>
            </a:pPr>
            <a:r>
              <a:rPr lang="en-US" dirty="0" smtClean="0"/>
              <a:t> 12 The flowers appear on the earth; the time of the singing of birds is come, and the voice of the turtle is heard in our land;</a:t>
            </a:r>
          </a:p>
          <a:p>
            <a:pPr>
              <a:buNone/>
            </a:pPr>
            <a:r>
              <a:rPr lang="en-US" dirty="0" smtClean="0"/>
              <a:t> 13 The fig tree </a:t>
            </a:r>
            <a:r>
              <a:rPr lang="en-US" dirty="0" err="1" smtClean="0"/>
              <a:t>putteth</a:t>
            </a:r>
            <a:r>
              <a:rPr lang="en-US" dirty="0" smtClean="0"/>
              <a:t> forth her green figs, and the vines with the tender grape give a good smell. Arise, my love, my fair one, and come away.</a:t>
            </a:r>
          </a:p>
          <a:p>
            <a:pPr>
              <a:buNone/>
            </a:pPr>
            <a:r>
              <a:rPr lang="en-US" dirty="0" smtClean="0"/>
              <a:t> 14 ¶ O my dove, that art in the clefts of the rock, in the secret places of the stairs, let me see thy countenance, let me hear thy voice; for sweet is thy voice, and thy countenance is comely.</a:t>
            </a:r>
          </a:p>
        </p:txBody>
      </p:sp>
    </p:spTree>
  </p:cSld>
  <p:clrMapOvr>
    <a:masterClrMapping/>
  </p:clrMapOvr>
  <p:transition advTm="56909"/>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Sanctification</a:t>
            </a:r>
            <a:endParaRPr lang="en-US" dirty="0"/>
          </a:p>
        </p:txBody>
      </p:sp>
      <p:sp>
        <p:nvSpPr>
          <p:cNvPr id="3" name="Content Placeholder 2"/>
          <p:cNvSpPr>
            <a:spLocks noGrp="1"/>
          </p:cNvSpPr>
          <p:nvPr>
            <p:ph idx="1"/>
          </p:nvPr>
        </p:nvSpPr>
        <p:spPr>
          <a:xfrm>
            <a:off x="152400" y="1524000"/>
            <a:ext cx="8839200" cy="4625609"/>
          </a:xfrm>
        </p:spPr>
        <p:txBody>
          <a:bodyPr>
            <a:noAutofit/>
          </a:bodyPr>
          <a:lstStyle/>
          <a:p>
            <a:pPr>
              <a:buNone/>
            </a:pPr>
            <a:r>
              <a:rPr lang="en-US" sz="5400" dirty="0" smtClean="0"/>
              <a:t> As far as God is concerned, We are sanctified at salvation, </a:t>
            </a:r>
          </a:p>
          <a:p>
            <a:pPr>
              <a:buNone/>
            </a:pPr>
            <a:r>
              <a:rPr lang="en-US" sz="5400" dirty="0" smtClean="0"/>
              <a:t>but practically, we must go through a process of sanctification.</a:t>
            </a:r>
            <a:endParaRPr lang="en-US" sz="5400" dirty="0"/>
          </a:p>
        </p:txBody>
      </p:sp>
    </p:spTree>
  </p:cSld>
  <p:clrMapOvr>
    <a:masterClrMapping/>
  </p:clrMapOvr>
  <p:transition advTm="668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2"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9" name="Rectangle 8"/>
          <p:cNvSpPr/>
          <p:nvPr/>
        </p:nvSpPr>
        <p:spPr>
          <a:xfrm>
            <a:off x="1976966" y="3527644"/>
            <a:ext cx="3156633"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Justification</a:t>
            </a:r>
            <a:endParaRPr lang="en-US" sz="4400" b="1" cap="none" spc="0" dirty="0">
              <a:ln w="50800"/>
              <a:effectLst/>
            </a:endParaRPr>
          </a:p>
        </p:txBody>
      </p:sp>
      <p:sp>
        <p:nvSpPr>
          <p:cNvPr id="10" name="Rectangle 9"/>
          <p:cNvSpPr/>
          <p:nvPr/>
        </p:nvSpPr>
        <p:spPr>
          <a:xfrm>
            <a:off x="3914399" y="2984863"/>
            <a:ext cx="2210862"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Baptism</a:t>
            </a:r>
            <a:endParaRPr lang="en-US" sz="4400" b="1" cap="none" spc="0" dirty="0">
              <a:ln w="50800"/>
              <a:effectLst/>
            </a:endParaRPr>
          </a:p>
        </p:txBody>
      </p:sp>
      <p:sp>
        <p:nvSpPr>
          <p:cNvPr id="11" name="Rectangle 10"/>
          <p:cNvSpPr/>
          <p:nvPr/>
        </p:nvSpPr>
        <p:spPr>
          <a:xfrm>
            <a:off x="3533399" y="2451463"/>
            <a:ext cx="35589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Sanctification</a:t>
            </a:r>
            <a:endParaRPr lang="en-US" sz="4400" b="1" cap="none" spc="0" dirty="0">
              <a:ln w="50800"/>
              <a:effectLst/>
            </a:endParaRPr>
          </a:p>
        </p:txBody>
      </p:sp>
      <p:sp>
        <p:nvSpPr>
          <p:cNvPr id="12" name="Rectangle 11"/>
          <p:cNvSpPr/>
          <p:nvPr/>
        </p:nvSpPr>
        <p:spPr>
          <a:xfrm>
            <a:off x="6025086" y="1905000"/>
            <a:ext cx="2686185"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Perfection</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4114800" y="4191000"/>
            <a:ext cx="2130327"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5:1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6096000" y="3102114"/>
            <a:ext cx="260379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Thess. 4:3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Rectangle 18"/>
          <p:cNvSpPr/>
          <p:nvPr/>
        </p:nvSpPr>
        <p:spPr>
          <a:xfrm>
            <a:off x="7111071" y="2590800"/>
            <a:ext cx="2032929"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Heb. 6:1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Rectangle 19"/>
          <p:cNvSpPr/>
          <p:nvPr/>
        </p:nvSpPr>
        <p:spPr>
          <a:xfrm>
            <a:off x="5105400" y="3657600"/>
            <a:ext cx="2554675"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Cor. 12:13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advTm="24321"/>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Hebrews 6:1</a:t>
            </a:r>
            <a:endParaRPr lang="en-US" dirty="0"/>
          </a:p>
        </p:txBody>
      </p:sp>
      <p:sp>
        <p:nvSpPr>
          <p:cNvPr id="3" name="Content Placeholder 2"/>
          <p:cNvSpPr>
            <a:spLocks noGrp="1"/>
          </p:cNvSpPr>
          <p:nvPr>
            <p:ph idx="1"/>
          </p:nvPr>
        </p:nvSpPr>
        <p:spPr>
          <a:xfrm>
            <a:off x="76200" y="1676400"/>
            <a:ext cx="8991600" cy="4625609"/>
          </a:xfrm>
        </p:spPr>
        <p:txBody>
          <a:bodyPr>
            <a:noAutofit/>
          </a:bodyPr>
          <a:lstStyle/>
          <a:p>
            <a:pPr>
              <a:buNone/>
            </a:pPr>
            <a:r>
              <a:rPr lang="en-US" sz="5100" dirty="0" smtClean="0"/>
              <a:t>Therefore leaving the principles of the doctrine of Christ, let us go on unto perfection; not laying again the foundation of repentance from dead works, and of faith toward God,</a:t>
            </a:r>
            <a:endParaRPr lang="en-US" sz="5100" dirty="0"/>
          </a:p>
        </p:txBody>
      </p:sp>
    </p:spTree>
  </p:cSld>
  <p:clrMapOvr>
    <a:masterClrMapping/>
  </p:clrMapOvr>
  <p:transition advTm="29968"/>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Stairs to Heaven</a:t>
            </a:r>
            <a:endParaRPr lang="en-US" dirty="0"/>
          </a:p>
        </p:txBody>
      </p:sp>
      <p:pic>
        <p:nvPicPr>
          <p:cNvPr id="4" name="Content Placeholder 3" descr="stairs.bmp"/>
          <p:cNvPicPr>
            <a:picLocks noGrp="1" noChangeAspect="1"/>
          </p:cNvPicPr>
          <p:nvPr>
            <p:ph idx="1"/>
          </p:nvPr>
        </p:nvPicPr>
        <p:blipFill>
          <a:blip r:embed="rId3" cstate="print">
            <a:lum bright="32000"/>
          </a:blip>
          <a:stretch>
            <a:fillRect/>
          </a:stretch>
        </p:blipFill>
        <p:spPr>
          <a:xfrm>
            <a:off x="24471" y="1828800"/>
            <a:ext cx="8157128" cy="4572000"/>
          </a:xfrm>
        </p:spPr>
      </p:pic>
      <p:sp>
        <p:nvSpPr>
          <p:cNvPr id="6" name="Rectangle 5"/>
          <p:cNvSpPr/>
          <p:nvPr/>
        </p:nvSpPr>
        <p:spPr>
          <a:xfrm>
            <a:off x="723585" y="5108844"/>
            <a:ext cx="1438214"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Faith</a:t>
            </a:r>
            <a:endParaRPr lang="en-US" sz="4400" b="1" cap="none" spc="0" dirty="0">
              <a:ln w="50800"/>
              <a:effectLst/>
            </a:endParaRPr>
          </a:p>
        </p:txBody>
      </p:sp>
      <p:sp>
        <p:nvSpPr>
          <p:cNvPr id="7" name="Rectangle 6"/>
          <p:cNvSpPr/>
          <p:nvPr/>
        </p:nvSpPr>
        <p:spPr>
          <a:xfrm>
            <a:off x="69311" y="4562381"/>
            <a:ext cx="30830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smtClean="0">
                <a:ln w="50800"/>
              </a:rPr>
              <a:t>Repentance</a:t>
            </a:r>
            <a:endParaRPr lang="en-US" sz="4400" b="1" cap="none" spc="0" dirty="0">
              <a:ln w="50800"/>
              <a:effectLst/>
            </a:endParaRPr>
          </a:p>
        </p:txBody>
      </p:sp>
      <p:sp>
        <p:nvSpPr>
          <p:cNvPr id="8" name="Rectangle 7"/>
          <p:cNvSpPr/>
          <p:nvPr/>
        </p:nvSpPr>
        <p:spPr>
          <a:xfrm>
            <a:off x="659160" y="4027715"/>
            <a:ext cx="3483839"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Regeneration</a:t>
            </a:r>
            <a:endParaRPr lang="en-US" sz="4400" b="1" cap="none" spc="0" dirty="0">
              <a:ln w="50800"/>
              <a:effectLst/>
            </a:endParaRPr>
          </a:p>
        </p:txBody>
      </p:sp>
      <p:sp>
        <p:nvSpPr>
          <p:cNvPr id="9" name="Rectangle 8"/>
          <p:cNvSpPr/>
          <p:nvPr/>
        </p:nvSpPr>
        <p:spPr>
          <a:xfrm>
            <a:off x="1976966" y="3527644"/>
            <a:ext cx="3156633"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cap="none" spc="0" dirty="0" smtClean="0">
                <a:ln w="50800"/>
                <a:effectLst/>
              </a:rPr>
              <a:t>Justification</a:t>
            </a:r>
            <a:endParaRPr lang="en-US" sz="4400" b="1" cap="none" spc="0" dirty="0">
              <a:ln w="50800"/>
              <a:effectLst/>
            </a:endParaRPr>
          </a:p>
        </p:txBody>
      </p:sp>
      <p:sp>
        <p:nvSpPr>
          <p:cNvPr id="10" name="Rectangle 9"/>
          <p:cNvSpPr/>
          <p:nvPr/>
        </p:nvSpPr>
        <p:spPr>
          <a:xfrm>
            <a:off x="3914399" y="2984863"/>
            <a:ext cx="2210862"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Baptism</a:t>
            </a:r>
            <a:endParaRPr lang="en-US" sz="4400" b="1" cap="none" spc="0" dirty="0">
              <a:ln w="50800"/>
              <a:effectLst/>
            </a:endParaRPr>
          </a:p>
        </p:txBody>
      </p:sp>
      <p:sp>
        <p:nvSpPr>
          <p:cNvPr id="11" name="Rectangle 10"/>
          <p:cNvSpPr/>
          <p:nvPr/>
        </p:nvSpPr>
        <p:spPr>
          <a:xfrm>
            <a:off x="3533399" y="2451463"/>
            <a:ext cx="3558988"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Sanctification</a:t>
            </a:r>
            <a:endParaRPr lang="en-US" sz="4400" b="1" cap="none" spc="0" dirty="0">
              <a:ln w="50800"/>
              <a:effectLst/>
            </a:endParaRPr>
          </a:p>
        </p:txBody>
      </p:sp>
      <p:sp>
        <p:nvSpPr>
          <p:cNvPr id="12" name="Rectangle 11"/>
          <p:cNvSpPr/>
          <p:nvPr/>
        </p:nvSpPr>
        <p:spPr>
          <a:xfrm>
            <a:off x="6025086" y="1905000"/>
            <a:ext cx="2686185" cy="769441"/>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smtClean="0">
                <a:ln w="50800"/>
              </a:rPr>
              <a:t>Perfection</a:t>
            </a:r>
            <a:endParaRPr lang="en-US" sz="4400" b="1" cap="none" spc="0" dirty="0">
              <a:ln w="50800"/>
              <a:effectLst/>
            </a:endParaRPr>
          </a:p>
        </p:txBody>
      </p:sp>
      <p:sp>
        <p:nvSpPr>
          <p:cNvPr id="13" name="Rectangle 12"/>
          <p:cNvSpPr/>
          <p:nvPr/>
        </p:nvSpPr>
        <p:spPr>
          <a:xfrm>
            <a:off x="1121780" y="5767252"/>
            <a:ext cx="2636491"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10:17</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4" name="Rectangle 13"/>
          <p:cNvSpPr/>
          <p:nvPr/>
        </p:nvSpPr>
        <p:spPr>
          <a:xfrm>
            <a:off x="2142490" y="5235714"/>
            <a:ext cx="2667654"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Luke 13:3,5</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5" name="Rectangle 14"/>
          <p:cNvSpPr/>
          <p:nvPr/>
        </p:nvSpPr>
        <p:spPr>
          <a:xfrm>
            <a:off x="3158258" y="4724400"/>
            <a:ext cx="261732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Peter 1:23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 name="Rectangle 15"/>
          <p:cNvSpPr/>
          <p:nvPr/>
        </p:nvSpPr>
        <p:spPr>
          <a:xfrm>
            <a:off x="4114800" y="4191000"/>
            <a:ext cx="2130327"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Rom. 5:1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8" name="Rectangle 17"/>
          <p:cNvSpPr/>
          <p:nvPr/>
        </p:nvSpPr>
        <p:spPr>
          <a:xfrm>
            <a:off x="6096000" y="3102114"/>
            <a:ext cx="2603790"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Thess. 4:3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9" name="Rectangle 18"/>
          <p:cNvSpPr/>
          <p:nvPr/>
        </p:nvSpPr>
        <p:spPr>
          <a:xfrm>
            <a:off x="7111071" y="2590800"/>
            <a:ext cx="2032929"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Heb. 6:1</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Rectangle 19"/>
          <p:cNvSpPr/>
          <p:nvPr/>
        </p:nvSpPr>
        <p:spPr>
          <a:xfrm>
            <a:off x="5105400" y="3657600"/>
            <a:ext cx="2554675" cy="707886"/>
          </a:xfrm>
          <a:prstGeom prst="rect">
            <a:avLst/>
          </a:prstGeom>
          <a:noFill/>
        </p:spPr>
        <p:txBody>
          <a:bodyPr wrap="none" lIns="91440" tIns="45720" rIns="91440" bIns="45720">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Cor. 12:13</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1" name="Picture 20" descr="dove2.gif"/>
          <p:cNvPicPr>
            <a:picLocks noChangeAspect="1"/>
          </p:cNvPicPr>
          <p:nvPr/>
        </p:nvPicPr>
        <p:blipFill>
          <a:blip r:embed="rId4" cstate="print"/>
          <a:stretch>
            <a:fillRect/>
          </a:stretch>
        </p:blipFill>
        <p:spPr>
          <a:xfrm>
            <a:off x="6705600" y="4419600"/>
            <a:ext cx="2180857" cy="2357957"/>
          </a:xfrm>
          <a:prstGeom prst="rect">
            <a:avLst/>
          </a:prstGeom>
        </p:spPr>
      </p:pic>
    </p:spTree>
    <p:custDataLst>
      <p:tags r:id="rId1"/>
    </p:custDataLst>
  </p:cSld>
  <p:clrMapOvr>
    <a:masterClrMapping/>
  </p:clrMapOvr>
  <p:transition advTm="4027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Panorama of the Bride</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r>
              <a:rPr lang="en-US" sz="3600" i="1" dirty="0" smtClean="0"/>
              <a:t>Text</a:t>
            </a:r>
            <a:r>
              <a:rPr lang="en-US" sz="3600" dirty="0" smtClean="0"/>
              <a:t>: Song of Solomon 2:14</a:t>
            </a:r>
          </a:p>
          <a:p>
            <a:pPr>
              <a:buNone/>
            </a:pPr>
            <a:endParaRPr lang="en-US" sz="1800" dirty="0" smtClean="0"/>
          </a:p>
          <a:p>
            <a:pPr>
              <a:buNone/>
            </a:pPr>
            <a:r>
              <a:rPr lang="en-US" sz="5400" b="1" dirty="0" smtClean="0"/>
              <a:t>I. The Bride’s Nature</a:t>
            </a:r>
          </a:p>
          <a:p>
            <a:pPr>
              <a:buNone/>
            </a:pPr>
            <a:r>
              <a:rPr lang="en-US" sz="5400" b="1" dirty="0" smtClean="0"/>
              <a:t>II. The Bride’s Abode</a:t>
            </a:r>
          </a:p>
          <a:p>
            <a:pPr>
              <a:buNone/>
            </a:pPr>
            <a:r>
              <a:rPr lang="en-US" sz="5400" b="1" dirty="0" smtClean="0"/>
              <a:t>III. The Bride’s Appearance</a:t>
            </a:r>
          </a:p>
        </p:txBody>
      </p:sp>
      <p:pic>
        <p:nvPicPr>
          <p:cNvPr id="4" name="SOS 20 3 Appearance.mp3">
            <a:hlinkClick r:id="" action="ppaction://media"/>
          </p:cNvPr>
          <p:cNvPicPr>
            <a:picLocks noRot="1" noChangeAspect="1"/>
          </p:cNvPicPr>
          <p:nvPr>
            <a:audioFile r:link="rId1"/>
          </p:nvPr>
        </p:nvPicPr>
        <p:blipFill>
          <a:blip r:embed="rId3" cstate="print"/>
          <a:stretch>
            <a:fillRect/>
          </a:stretch>
        </p:blipFill>
        <p:spPr>
          <a:xfrm>
            <a:off x="8763000" y="6477000"/>
            <a:ext cx="304800" cy="304800"/>
          </a:xfrm>
          <a:prstGeom prst="rect">
            <a:avLst/>
          </a:prstGeom>
        </p:spPr>
      </p:pic>
    </p:spTree>
  </p:cSld>
  <p:clrMapOvr>
    <a:masterClrMapping/>
  </p:clrMapOvr>
  <p:transition advTm="9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1" presetClass="mediacall" presetSubtype="0" fill="hold" nodeType="afterEffect">
                                  <p:stCondLst>
                                    <p:cond delay="0"/>
                                  </p:stCondLst>
                                  <p:childTnLst>
                                    <p:cmd type="call" cmd="playFrom(0.0)">
                                      <p:cBhvr>
                                        <p:cTn id="24"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25"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 The Bride’s Appearance</a:t>
            </a:r>
            <a:br>
              <a:rPr lang="en-US" dirty="0" smtClean="0"/>
            </a:br>
            <a:r>
              <a:rPr lang="en-US" dirty="0" smtClean="0"/>
              <a:t>	“Let Me See thy Countenance”</a:t>
            </a:r>
            <a:endParaRPr lang="en-US" dirty="0"/>
          </a:p>
        </p:txBody>
      </p:sp>
      <p:sp>
        <p:nvSpPr>
          <p:cNvPr id="3" name="Content Placeholder 2"/>
          <p:cNvSpPr>
            <a:spLocks noGrp="1"/>
          </p:cNvSpPr>
          <p:nvPr>
            <p:ph idx="1"/>
          </p:nvPr>
        </p:nvSpPr>
        <p:spPr>
          <a:xfrm>
            <a:off x="76200" y="1546591"/>
            <a:ext cx="8915400" cy="5006609"/>
          </a:xfrm>
        </p:spPr>
        <p:txBody>
          <a:bodyPr>
            <a:normAutofit fontScale="85000" lnSpcReduction="10000"/>
          </a:bodyPr>
          <a:lstStyle/>
          <a:p>
            <a:pPr>
              <a:buNone/>
            </a:pPr>
            <a:r>
              <a:rPr lang="en-US" sz="5400" dirty="0" smtClean="0"/>
              <a:t>A. He wants to see the completeness of her beauty.</a:t>
            </a:r>
          </a:p>
          <a:p>
            <a:pPr>
              <a:buNone/>
            </a:pPr>
            <a:endParaRPr lang="en-US" sz="1400" dirty="0" smtClean="0"/>
          </a:p>
          <a:p>
            <a:pPr algn="ctr">
              <a:buNone/>
            </a:pPr>
            <a:r>
              <a:rPr lang="en-US" sz="5400" u="sng" dirty="0" smtClean="0"/>
              <a:t>Countenance </a:t>
            </a:r>
          </a:p>
          <a:p>
            <a:pPr>
              <a:buNone/>
            </a:pPr>
            <a:r>
              <a:rPr lang="en-US" sz="5400" dirty="0" smtClean="0"/>
              <a:t>Not just facial features, but</a:t>
            </a:r>
          </a:p>
          <a:p>
            <a:pPr>
              <a:buNone/>
            </a:pPr>
            <a:r>
              <a:rPr lang="en-US" sz="5400" dirty="0" smtClean="0"/>
              <a:t>He wants to see the whole of her.</a:t>
            </a:r>
          </a:p>
          <a:p>
            <a:pPr>
              <a:buNone/>
            </a:pPr>
            <a:r>
              <a:rPr lang="en-US" sz="5400" dirty="0" smtClean="0"/>
              <a:t>Her beauty he admires is not carnal but spiritual.</a:t>
            </a:r>
          </a:p>
        </p:txBody>
      </p:sp>
    </p:spTree>
    <p:custDataLst>
      <p:tags r:id="rId1"/>
    </p:custDataLst>
  </p:cSld>
  <p:clrMapOvr>
    <a:masterClrMapping/>
  </p:clrMapOvr>
  <p:transition advTm="1540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Want to See You</a:t>
            </a:r>
            <a:endParaRPr lang="en-US" dirty="0"/>
          </a:p>
        </p:txBody>
      </p:sp>
      <p:sp>
        <p:nvSpPr>
          <p:cNvPr id="3" name="Content Placeholder 2"/>
          <p:cNvSpPr>
            <a:spLocks noGrp="1"/>
          </p:cNvSpPr>
          <p:nvPr>
            <p:ph idx="1"/>
          </p:nvPr>
        </p:nvSpPr>
        <p:spPr/>
        <p:txBody>
          <a:bodyPr/>
          <a:lstStyle/>
          <a:p>
            <a:pPr>
              <a:buNone/>
            </a:pPr>
            <a:r>
              <a:rPr lang="en-US" sz="4400" dirty="0" smtClean="0"/>
              <a:t>How are you doing?</a:t>
            </a:r>
          </a:p>
          <a:p>
            <a:pPr>
              <a:buNone/>
            </a:pPr>
            <a:r>
              <a:rPr lang="en-US" dirty="0" smtClean="0"/>
              <a:t>Fruit	- Results – Development – what is the Lord doing for you?</a:t>
            </a:r>
          </a:p>
          <a:p>
            <a:pPr>
              <a:buNone/>
            </a:pPr>
            <a:endParaRPr lang="en-US" dirty="0" smtClean="0"/>
          </a:p>
          <a:p>
            <a:pPr>
              <a:buNone/>
            </a:pPr>
            <a:r>
              <a:rPr lang="en-US" sz="4800" u="sng" dirty="0" err="1" smtClean="0"/>
              <a:t>mar’eh</a:t>
            </a:r>
            <a:r>
              <a:rPr lang="en-US" sz="4800" u="sng" dirty="0" smtClean="0"/>
              <a:t> [HEBREW]</a:t>
            </a:r>
          </a:p>
          <a:p>
            <a:pPr>
              <a:buNone/>
            </a:pPr>
            <a:r>
              <a:rPr lang="en-US" sz="4400" dirty="0" smtClean="0"/>
              <a:t>total appearance; that which she is (in the spirit)</a:t>
            </a:r>
          </a:p>
          <a:p>
            <a:pPr>
              <a:buNone/>
            </a:pPr>
            <a:endParaRPr lang="en-US" dirty="0" smtClean="0"/>
          </a:p>
          <a:p>
            <a:pPr>
              <a:buNone/>
            </a:pPr>
            <a:endParaRPr lang="en-US" dirty="0"/>
          </a:p>
        </p:txBody>
      </p:sp>
    </p:spTree>
    <p:custDataLst>
      <p:tags r:id="rId1"/>
    </p:custDataLst>
  </p:cSld>
  <p:clrMapOvr>
    <a:masterClrMapping/>
  </p:clrMapOvr>
  <p:transition advTm="48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III. The Bride’s Appearance</a:t>
            </a:r>
            <a:br>
              <a:rPr lang="en-US" dirty="0" smtClean="0"/>
            </a:br>
            <a:r>
              <a:rPr lang="en-US" dirty="0" smtClean="0"/>
              <a:t>	“Let Me See thy Countenance”</a:t>
            </a:r>
            <a:endParaRPr lang="en-US" dirty="0"/>
          </a:p>
        </p:txBody>
      </p:sp>
      <p:sp>
        <p:nvSpPr>
          <p:cNvPr id="3" name="Content Placeholder 2"/>
          <p:cNvSpPr>
            <a:spLocks noGrp="1"/>
          </p:cNvSpPr>
          <p:nvPr>
            <p:ph idx="1"/>
          </p:nvPr>
        </p:nvSpPr>
        <p:spPr/>
        <p:txBody>
          <a:bodyPr>
            <a:normAutofit/>
          </a:bodyPr>
          <a:lstStyle/>
          <a:p>
            <a:pPr>
              <a:buNone/>
            </a:pPr>
            <a:r>
              <a:rPr lang="en-US" sz="4400" dirty="0" smtClean="0"/>
              <a:t>A. He wants to see the completeness of her beauty.</a:t>
            </a:r>
          </a:p>
          <a:p>
            <a:pPr>
              <a:buNone/>
            </a:pPr>
            <a:r>
              <a:rPr lang="en-US" sz="5400" dirty="0" smtClean="0"/>
              <a:t>B. Her beauty is from the Bridegroom.</a:t>
            </a:r>
          </a:p>
          <a:p>
            <a:pPr>
              <a:buNone/>
            </a:pPr>
            <a:endParaRPr lang="en-US" sz="5400" dirty="0" smtClean="0"/>
          </a:p>
          <a:p>
            <a:pPr>
              <a:buNone/>
            </a:pPr>
            <a:endParaRPr lang="en-US" sz="6000" dirty="0"/>
          </a:p>
        </p:txBody>
      </p:sp>
    </p:spTree>
  </p:cSld>
  <p:clrMapOvr>
    <a:masterClrMapping/>
  </p:clrMapOvr>
  <p:transition advTm="4382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did she get so beautiful?</a:t>
            </a:r>
            <a:endParaRPr lang="en-US" dirty="0"/>
          </a:p>
        </p:txBody>
      </p:sp>
      <p:sp>
        <p:nvSpPr>
          <p:cNvPr id="3" name="Content Placeholder 2"/>
          <p:cNvSpPr>
            <a:spLocks noGrp="1"/>
          </p:cNvSpPr>
          <p:nvPr>
            <p:ph idx="1"/>
          </p:nvPr>
        </p:nvSpPr>
        <p:spPr/>
        <p:txBody>
          <a:bodyPr>
            <a:normAutofit/>
          </a:bodyPr>
          <a:lstStyle/>
          <a:p>
            <a:pPr>
              <a:buNone/>
            </a:pPr>
            <a:r>
              <a:rPr lang="en-US" sz="4400" dirty="0" smtClean="0"/>
              <a:t>For him to see her, she has to see Him. As she sees Him as He is, she is changed.</a:t>
            </a:r>
          </a:p>
          <a:p>
            <a:pPr>
              <a:buNone/>
            </a:pPr>
            <a:endParaRPr lang="en-US" sz="4400" dirty="0" smtClean="0"/>
          </a:p>
          <a:p>
            <a:pPr>
              <a:buNone/>
            </a:pPr>
            <a:endParaRPr lang="en-US" sz="5400" dirty="0" smtClean="0"/>
          </a:p>
          <a:p>
            <a:pPr>
              <a:buNone/>
            </a:pPr>
            <a:endParaRPr lang="en-US" sz="6000" dirty="0"/>
          </a:p>
        </p:txBody>
      </p:sp>
    </p:spTree>
    <p:custDataLst>
      <p:tags r:id="rId1"/>
    </p:custDataLst>
  </p:cSld>
  <p:clrMapOvr>
    <a:masterClrMapping/>
  </p:clrMapOvr>
  <p:transition advTm="94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Hebrews 12:2</a:t>
            </a:r>
            <a:endParaRPr lang="en-US" dirty="0"/>
          </a:p>
        </p:txBody>
      </p:sp>
      <p:sp>
        <p:nvSpPr>
          <p:cNvPr id="3" name="Content Placeholder 2"/>
          <p:cNvSpPr>
            <a:spLocks noGrp="1"/>
          </p:cNvSpPr>
          <p:nvPr>
            <p:ph idx="1"/>
          </p:nvPr>
        </p:nvSpPr>
        <p:spPr/>
        <p:txBody>
          <a:bodyPr>
            <a:normAutofit/>
          </a:bodyPr>
          <a:lstStyle/>
          <a:p>
            <a:pPr>
              <a:buNone/>
            </a:pPr>
            <a:r>
              <a:rPr lang="en-US" sz="4400" dirty="0" smtClean="0"/>
              <a:t>Looking unto Jesus the author and finisher of our faith; who for the joy that was set before him endured the cross, despising the shame, and is set down at the right hand of the throne of God.</a:t>
            </a:r>
            <a:endParaRPr lang="en-US" sz="5400" dirty="0" smtClean="0"/>
          </a:p>
          <a:p>
            <a:pPr>
              <a:buNone/>
            </a:pPr>
            <a:endParaRPr lang="en-US" sz="6000" dirty="0"/>
          </a:p>
        </p:txBody>
      </p:sp>
    </p:spTree>
  </p:cSld>
  <p:clrMapOvr>
    <a:masterClrMapping/>
  </p:clrMapOvr>
  <p:transition advTm="8191"/>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2:14</a:t>
            </a:r>
            <a:endParaRPr lang="en-US" dirty="0"/>
          </a:p>
        </p:txBody>
      </p:sp>
      <p:sp>
        <p:nvSpPr>
          <p:cNvPr id="3" name="Content Placeholder 2"/>
          <p:cNvSpPr>
            <a:spLocks noGrp="1"/>
          </p:cNvSpPr>
          <p:nvPr>
            <p:ph idx="1"/>
          </p:nvPr>
        </p:nvSpPr>
        <p:spPr>
          <a:noFill/>
          <a:ln>
            <a:noFill/>
          </a:ln>
        </p:spPr>
        <p:style>
          <a:lnRef idx="2">
            <a:schemeClr val="dk1"/>
          </a:lnRef>
          <a:fillRef idx="1">
            <a:schemeClr val="lt1"/>
          </a:fillRef>
          <a:effectRef idx="0">
            <a:schemeClr val="dk1"/>
          </a:effectRef>
          <a:fontRef idx="minor">
            <a:schemeClr val="dk1"/>
          </a:fontRef>
        </p:style>
        <p:txBody>
          <a:bodyPr>
            <a:normAutofit lnSpcReduction="10000"/>
          </a:bodyPr>
          <a:lstStyle/>
          <a:p>
            <a:pPr marL="976122" indent="-857250">
              <a:buNone/>
            </a:pPr>
            <a:r>
              <a:rPr lang="en-US" sz="4400" b="1" dirty="0" smtClean="0"/>
              <a:t>O my dove, that art in the clefts of the rock, in the secret places of the stairs, let me see thy countenance, let me hear thy voice; for sweet is thy voice, and thy countenance is comely.</a:t>
            </a:r>
            <a:endParaRPr lang="en-US" sz="4400" b="1" dirty="0"/>
          </a:p>
        </p:txBody>
      </p:sp>
    </p:spTree>
  </p:cSld>
  <p:clrMapOvr>
    <a:masterClrMapping/>
  </p:clrMapOvr>
  <p:transition advTm="2744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does He want to see her?</a:t>
            </a:r>
            <a:endParaRPr lang="en-US" dirty="0"/>
          </a:p>
        </p:txBody>
      </p:sp>
      <p:sp>
        <p:nvSpPr>
          <p:cNvPr id="3" name="Content Placeholder 2"/>
          <p:cNvSpPr>
            <a:spLocks noGrp="1"/>
          </p:cNvSpPr>
          <p:nvPr>
            <p:ph idx="1"/>
          </p:nvPr>
        </p:nvSpPr>
        <p:spPr/>
        <p:txBody>
          <a:bodyPr>
            <a:normAutofit/>
          </a:bodyPr>
          <a:lstStyle/>
          <a:p>
            <a:pPr>
              <a:buClr>
                <a:schemeClr val="tx1"/>
              </a:buClr>
              <a:buFont typeface="Wingdings" pitchFamily="2" charset="2"/>
              <a:buChar char="§"/>
            </a:pPr>
            <a:r>
              <a:rPr lang="en-US" sz="4400" dirty="0" smtClean="0"/>
              <a:t>We are only going to become like Him as we see Him as He is.</a:t>
            </a:r>
          </a:p>
          <a:p>
            <a:pPr>
              <a:buClr>
                <a:schemeClr val="tx1"/>
              </a:buClr>
              <a:buFont typeface="Wingdings" pitchFamily="2" charset="2"/>
              <a:buChar char="§"/>
            </a:pPr>
            <a:r>
              <a:rPr lang="en-US" sz="4400" dirty="0" smtClean="0"/>
              <a:t>He is trying to get her attention to draw her to Himself.</a:t>
            </a:r>
          </a:p>
          <a:p>
            <a:pPr>
              <a:buClr>
                <a:schemeClr val="tx1"/>
              </a:buClr>
              <a:buNone/>
            </a:pPr>
            <a:endParaRPr lang="en-US" sz="1800" dirty="0" smtClean="0"/>
          </a:p>
          <a:p>
            <a:pPr>
              <a:buClr>
                <a:schemeClr val="tx1"/>
              </a:buClr>
              <a:buNone/>
            </a:pPr>
            <a:r>
              <a:rPr lang="en-US" sz="4400" dirty="0" smtClean="0"/>
              <a:t>There must be time in your life set aside only for Him and you.</a:t>
            </a:r>
          </a:p>
          <a:p>
            <a:pPr>
              <a:buNone/>
            </a:pPr>
            <a:endParaRPr lang="en-US" sz="5400" dirty="0" smtClean="0"/>
          </a:p>
          <a:p>
            <a:pPr>
              <a:buNone/>
            </a:pPr>
            <a:endParaRPr lang="en-US" sz="6000" dirty="0"/>
          </a:p>
        </p:txBody>
      </p:sp>
    </p:spTree>
    <p:custDataLst>
      <p:tags r:id="rId1"/>
    </p:custDataLst>
  </p:cSld>
  <p:clrMapOvr>
    <a:masterClrMapping/>
  </p:clrMapOvr>
  <p:transition advTm="3771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2 Corinthians 3:18 </a:t>
            </a:r>
            <a:endParaRPr lang="en-US" dirty="0"/>
          </a:p>
        </p:txBody>
      </p:sp>
      <p:sp>
        <p:nvSpPr>
          <p:cNvPr id="3" name="Content Placeholder 2"/>
          <p:cNvSpPr>
            <a:spLocks noGrp="1"/>
          </p:cNvSpPr>
          <p:nvPr>
            <p:ph idx="1"/>
          </p:nvPr>
        </p:nvSpPr>
        <p:spPr/>
        <p:txBody>
          <a:bodyPr>
            <a:normAutofit/>
          </a:bodyPr>
          <a:lstStyle/>
          <a:p>
            <a:pPr>
              <a:buNone/>
            </a:pPr>
            <a:r>
              <a:rPr lang="en-US" sz="4400" dirty="0" smtClean="0"/>
              <a:t>But we all, with open face beholding as in a glass the glory of the Lord, are </a:t>
            </a:r>
            <a:r>
              <a:rPr lang="en-US" sz="4400" u="sng" dirty="0" smtClean="0"/>
              <a:t>changed into the same image </a:t>
            </a:r>
            <a:r>
              <a:rPr lang="en-US" sz="4400" dirty="0" smtClean="0"/>
              <a:t>from glory to glory, even as by the Spirit of the Lord.</a:t>
            </a:r>
            <a:endParaRPr lang="en-US" sz="5400" dirty="0" smtClean="0"/>
          </a:p>
          <a:p>
            <a:pPr>
              <a:buNone/>
            </a:pPr>
            <a:endParaRPr lang="en-US" sz="6000" dirty="0"/>
          </a:p>
        </p:txBody>
      </p:sp>
    </p:spTree>
  </p:cSld>
  <p:clrMapOvr>
    <a:masterClrMapping/>
  </p:clrMapOvr>
  <p:transition advTm="107391"/>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Panorama of the Bride</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r>
              <a:rPr lang="en-US" sz="3600" i="1" dirty="0" smtClean="0"/>
              <a:t>Text</a:t>
            </a:r>
            <a:r>
              <a:rPr lang="en-US" sz="3600" dirty="0" smtClean="0"/>
              <a:t>: Song of Solomon 2:14</a:t>
            </a:r>
          </a:p>
          <a:p>
            <a:pPr>
              <a:buNone/>
            </a:pPr>
            <a:endParaRPr lang="en-US" sz="1800" dirty="0" smtClean="0"/>
          </a:p>
          <a:p>
            <a:pPr>
              <a:buNone/>
            </a:pPr>
            <a:r>
              <a:rPr lang="en-US" sz="5400" b="1" dirty="0" smtClean="0"/>
              <a:t>I. The Bride’s Nature</a:t>
            </a:r>
          </a:p>
          <a:p>
            <a:pPr>
              <a:buNone/>
            </a:pPr>
            <a:r>
              <a:rPr lang="en-US" sz="5400" b="1" dirty="0" smtClean="0"/>
              <a:t>II. The Bride’s Abode</a:t>
            </a:r>
          </a:p>
          <a:p>
            <a:pPr>
              <a:buNone/>
            </a:pPr>
            <a:r>
              <a:rPr lang="en-US" sz="5400" b="1" dirty="0" smtClean="0"/>
              <a:t>III. The Bride’s Appearance</a:t>
            </a:r>
          </a:p>
          <a:p>
            <a:pPr>
              <a:buNone/>
            </a:pPr>
            <a:r>
              <a:rPr lang="en-US" sz="5400" b="1" dirty="0" smtClean="0"/>
              <a:t>IV. The Bride’s Speech</a:t>
            </a:r>
          </a:p>
        </p:txBody>
      </p:sp>
      <p:pic>
        <p:nvPicPr>
          <p:cNvPr id="4" name="SOS 20 4 Speech.mp3">
            <a:hlinkClick r:id="" action="ppaction://media"/>
          </p:cNvPr>
          <p:cNvPicPr>
            <a:picLocks noRot="1" noChangeAspect="1"/>
          </p:cNvPicPr>
          <p:nvPr>
            <a:audioFile r:link="rId1"/>
          </p:nvPr>
        </p:nvPicPr>
        <p:blipFill>
          <a:blip r:embed="rId3" cstate="print"/>
          <a:stretch>
            <a:fillRect/>
          </a:stretch>
        </p:blipFill>
        <p:spPr>
          <a:xfrm>
            <a:off x="8763000" y="6477000"/>
            <a:ext cx="304800" cy="304800"/>
          </a:xfrm>
          <a:prstGeom prst="rect">
            <a:avLst/>
          </a:prstGeom>
        </p:spPr>
      </p:pic>
    </p:spTree>
  </p:cSld>
  <p:clrMapOvr>
    <a:masterClrMapping/>
  </p:clrMapOvr>
  <p:transition advTm="3176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 presetClass="mediacall" presetSubtype="0" fill="hold" nodeType="afterEffect">
                                  <p:stCondLst>
                                    <p:cond delay="0"/>
                                  </p:stCondLst>
                                  <p:childTnLst>
                                    <p:cmd type="call" cmd="playFrom(0.0)">
                                      <p:cBhvr>
                                        <p:cTn id="28"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29"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The Bride’s Speech</a:t>
            </a:r>
            <a:br>
              <a:rPr lang="en-US" dirty="0" smtClean="0"/>
            </a:br>
            <a:r>
              <a:rPr lang="en-US" dirty="0" smtClean="0"/>
              <a:t>	“Let Me Hear thy Voice”</a:t>
            </a:r>
            <a:endParaRPr lang="en-US" dirty="0"/>
          </a:p>
        </p:txBody>
      </p:sp>
      <p:sp>
        <p:nvSpPr>
          <p:cNvPr id="3" name="Content Placeholder 2"/>
          <p:cNvSpPr>
            <a:spLocks noGrp="1"/>
          </p:cNvSpPr>
          <p:nvPr>
            <p:ph idx="1"/>
          </p:nvPr>
        </p:nvSpPr>
        <p:spPr>
          <a:xfrm>
            <a:off x="76200" y="1546591"/>
            <a:ext cx="8915400" cy="5006609"/>
          </a:xfrm>
        </p:spPr>
        <p:txBody>
          <a:bodyPr>
            <a:normAutofit/>
          </a:bodyPr>
          <a:lstStyle/>
          <a:p>
            <a:pPr>
              <a:buNone/>
            </a:pPr>
            <a:r>
              <a:rPr lang="en-US" sz="5400" dirty="0" smtClean="0"/>
              <a:t>A. Her speech must be Vocal.</a:t>
            </a:r>
          </a:p>
          <a:p>
            <a:pPr>
              <a:buNone/>
            </a:pPr>
            <a:endParaRPr lang="en-US" sz="2400" dirty="0" smtClean="0"/>
          </a:p>
          <a:p>
            <a:pPr>
              <a:buNone/>
            </a:pPr>
            <a:r>
              <a:rPr lang="en-US" sz="5400" dirty="0" smtClean="0"/>
              <a:t>	There will be no silent disciples in the Bride. </a:t>
            </a:r>
          </a:p>
        </p:txBody>
      </p:sp>
    </p:spTree>
    <p:custDataLst>
      <p:tags r:id="rId1"/>
    </p:custDataLst>
  </p:cSld>
  <p:clrMapOvr>
    <a:masterClrMapping/>
  </p:clrMapOvr>
  <p:transition advTm="4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6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6500"/>
                            </p:stCondLst>
                            <p:childTnLst>
                              <p:par>
                                <p:cTn id="10" presetID="2" presetClass="entr" presetSubtype="4" fill="hold" grpId="0" nodeType="afterEffect">
                                  <p:stCondLst>
                                    <p:cond delay="450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Luke 9:26 </a:t>
            </a:r>
            <a:endParaRPr lang="en-US" dirty="0"/>
          </a:p>
        </p:txBody>
      </p:sp>
      <p:sp>
        <p:nvSpPr>
          <p:cNvPr id="3" name="Content Placeholder 2"/>
          <p:cNvSpPr>
            <a:spLocks noGrp="1"/>
          </p:cNvSpPr>
          <p:nvPr>
            <p:ph idx="1"/>
          </p:nvPr>
        </p:nvSpPr>
        <p:spPr/>
        <p:txBody>
          <a:bodyPr>
            <a:normAutofit/>
          </a:bodyPr>
          <a:lstStyle/>
          <a:p>
            <a:pPr>
              <a:buNone/>
            </a:pPr>
            <a:r>
              <a:rPr lang="en-US" sz="4400" dirty="0" smtClean="0"/>
              <a:t>For whosoever shall be </a:t>
            </a:r>
            <a:r>
              <a:rPr lang="en-US" sz="4400" b="1" dirty="0" smtClean="0"/>
              <a:t>ashamed of me and of my words, of him shall the Son of man be ashamed</a:t>
            </a:r>
            <a:r>
              <a:rPr lang="en-US" sz="4400" dirty="0" smtClean="0"/>
              <a:t>, when he shall come in his own glory, and in his Father's, and of the holy angels.</a:t>
            </a:r>
            <a:endParaRPr lang="en-US" sz="6000" dirty="0"/>
          </a:p>
        </p:txBody>
      </p:sp>
    </p:spTree>
  </p:cSld>
  <p:clrMapOvr>
    <a:masterClrMapping/>
  </p:clrMapOvr>
  <p:transition advTm="5000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  </a:t>
            </a:r>
            <a:endParaRPr lang="en-US" dirty="0"/>
          </a:p>
        </p:txBody>
      </p:sp>
      <p:sp>
        <p:nvSpPr>
          <p:cNvPr id="3" name="Content Placeholder 2"/>
          <p:cNvSpPr>
            <a:spLocks noGrp="1"/>
          </p:cNvSpPr>
          <p:nvPr>
            <p:ph idx="1"/>
          </p:nvPr>
        </p:nvSpPr>
        <p:spPr/>
        <p:txBody>
          <a:bodyPr>
            <a:normAutofit/>
          </a:bodyPr>
          <a:lstStyle/>
          <a:p>
            <a:pPr>
              <a:buNone/>
            </a:pPr>
            <a:r>
              <a:rPr lang="en-US" sz="6000" dirty="0" smtClean="0"/>
              <a:t>We should always  be witnessing and testifying of the grace of God.</a:t>
            </a:r>
            <a:endParaRPr lang="en-US" sz="6000" dirty="0"/>
          </a:p>
        </p:txBody>
      </p:sp>
    </p:spTree>
  </p:cSld>
  <p:clrMapOvr>
    <a:masterClrMapping/>
  </p:clrMapOvr>
  <p:transition advTm="2000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 Ministered to People</a:t>
            </a:r>
            <a:endParaRPr lang="en-US" dirty="0"/>
          </a:p>
        </p:txBody>
      </p:sp>
      <p:sp>
        <p:nvSpPr>
          <p:cNvPr id="3" name="Content Placeholder 2"/>
          <p:cNvSpPr>
            <a:spLocks noGrp="1"/>
          </p:cNvSpPr>
          <p:nvPr>
            <p:ph idx="1"/>
          </p:nvPr>
        </p:nvSpPr>
        <p:spPr/>
        <p:txBody>
          <a:bodyPr>
            <a:normAutofit/>
          </a:bodyPr>
          <a:lstStyle/>
          <a:p>
            <a:pPr>
              <a:buNone/>
            </a:pPr>
            <a:r>
              <a:rPr lang="en-US" b="1" dirty="0" smtClean="0"/>
              <a:t>HEALED</a:t>
            </a:r>
            <a:r>
              <a:rPr lang="en-US" dirty="0" smtClean="0"/>
              <a:t>: nobleman's son, Demoniac</a:t>
            </a:r>
          </a:p>
          <a:p>
            <a:pPr>
              <a:buNone/>
            </a:pPr>
            <a:endParaRPr lang="en-US" sz="2000" dirty="0" smtClean="0"/>
          </a:p>
          <a:p>
            <a:pPr>
              <a:buNone/>
            </a:pPr>
            <a:r>
              <a:rPr lang="en-US" b="1" dirty="0" smtClean="0"/>
              <a:t>RAISED THE DEAD</a:t>
            </a:r>
            <a:r>
              <a:rPr lang="en-US" dirty="0" smtClean="0"/>
              <a:t>: </a:t>
            </a:r>
            <a:r>
              <a:rPr lang="en-US" dirty="0" err="1" smtClean="0"/>
              <a:t>Jairus</a:t>
            </a:r>
            <a:r>
              <a:rPr lang="en-US" dirty="0" smtClean="0"/>
              <a:t>' daughter &amp; Lazarus </a:t>
            </a:r>
          </a:p>
          <a:p>
            <a:pPr>
              <a:buNone/>
            </a:pPr>
            <a:endParaRPr lang="en-US" sz="2000" dirty="0" smtClean="0"/>
          </a:p>
          <a:p>
            <a:pPr>
              <a:buNone/>
            </a:pPr>
            <a:r>
              <a:rPr lang="en-US" b="1" dirty="0" smtClean="0"/>
              <a:t>FED THE HUNGRY</a:t>
            </a:r>
            <a:r>
              <a:rPr lang="en-US" dirty="0" smtClean="0"/>
              <a:t>: 5,000-PLUS &amp; 7,000</a:t>
            </a:r>
          </a:p>
          <a:p>
            <a:pPr>
              <a:buNone/>
            </a:pPr>
            <a:endParaRPr lang="en-US" sz="2000" dirty="0" smtClean="0"/>
          </a:p>
          <a:p>
            <a:pPr>
              <a:buNone/>
            </a:pPr>
            <a:r>
              <a:rPr lang="en-US" b="1" dirty="0" smtClean="0"/>
              <a:t>PREACHED</a:t>
            </a:r>
            <a:r>
              <a:rPr lang="en-US" dirty="0" smtClean="0"/>
              <a:t>: At the Synagogue &amp; Hillsides</a:t>
            </a:r>
          </a:p>
          <a:p>
            <a:pPr>
              <a:buNone/>
            </a:pPr>
            <a:endParaRPr lang="en-US" sz="2000" dirty="0" smtClean="0"/>
          </a:p>
          <a:p>
            <a:pPr>
              <a:buNone/>
            </a:pPr>
            <a:r>
              <a:rPr lang="en-US" b="1" dirty="0" smtClean="0"/>
              <a:t>VISITED</a:t>
            </a:r>
            <a:r>
              <a:rPr lang="en-US" dirty="0" smtClean="0"/>
              <a:t>: Zaccheus’ House</a:t>
            </a:r>
          </a:p>
        </p:txBody>
      </p:sp>
    </p:spTree>
  </p:cSld>
  <p:clrMapOvr>
    <a:masterClrMapping/>
  </p:clrMapOvr>
  <p:transition advTm="47000"/>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 Ministered to People</a:t>
            </a:r>
            <a:endParaRPr lang="en-US" dirty="0"/>
          </a:p>
        </p:txBody>
      </p:sp>
      <p:sp>
        <p:nvSpPr>
          <p:cNvPr id="3" name="Content Placeholder 2"/>
          <p:cNvSpPr>
            <a:spLocks noGrp="1"/>
          </p:cNvSpPr>
          <p:nvPr>
            <p:ph idx="1"/>
          </p:nvPr>
        </p:nvSpPr>
        <p:spPr/>
        <p:txBody>
          <a:bodyPr>
            <a:normAutofit/>
          </a:bodyPr>
          <a:lstStyle/>
          <a:p>
            <a:pPr>
              <a:buNone/>
            </a:pPr>
            <a:r>
              <a:rPr lang="en-US" sz="4000" dirty="0" smtClean="0"/>
              <a:t>Acts 10:38 </a:t>
            </a:r>
          </a:p>
          <a:p>
            <a:pPr>
              <a:buNone/>
            </a:pPr>
            <a:endParaRPr lang="en-US" sz="1600" dirty="0" smtClean="0"/>
          </a:p>
          <a:p>
            <a:pPr>
              <a:buNone/>
            </a:pPr>
            <a:r>
              <a:rPr lang="en-US" sz="4000" dirty="0" smtClean="0"/>
              <a:t>How God anointed Jesus of Nazareth with the Holy Ghost and with power: </a:t>
            </a:r>
            <a:r>
              <a:rPr lang="en-US" sz="4000" b="1" dirty="0" smtClean="0"/>
              <a:t>who went about doing good</a:t>
            </a:r>
            <a:r>
              <a:rPr lang="en-US" sz="4000" dirty="0" smtClean="0"/>
              <a:t>, and healing all that were oppressed of the devil; for God was with him.</a:t>
            </a:r>
          </a:p>
        </p:txBody>
      </p:sp>
    </p:spTree>
  </p:cSld>
  <p:clrMapOvr>
    <a:masterClrMapping/>
  </p:clrMapOvr>
  <p:transition advTm="16000"/>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he want to hear us?</a:t>
            </a:r>
            <a:endParaRPr lang="en-US" dirty="0"/>
          </a:p>
        </p:txBody>
      </p:sp>
      <p:sp>
        <p:nvSpPr>
          <p:cNvPr id="3" name="Content Placeholder 2"/>
          <p:cNvSpPr>
            <a:spLocks noGrp="1"/>
          </p:cNvSpPr>
          <p:nvPr>
            <p:ph idx="1"/>
          </p:nvPr>
        </p:nvSpPr>
        <p:spPr>
          <a:xfrm>
            <a:off x="76200" y="1622791"/>
            <a:ext cx="8915400" cy="5006609"/>
          </a:xfrm>
        </p:spPr>
        <p:txBody>
          <a:bodyPr>
            <a:normAutofit/>
          </a:bodyPr>
          <a:lstStyle/>
          <a:p>
            <a:pPr>
              <a:buNone/>
            </a:pPr>
            <a:endParaRPr lang="en-US" sz="2400" dirty="0" smtClean="0"/>
          </a:p>
          <a:p>
            <a:pPr>
              <a:buClr>
                <a:schemeClr val="tx1"/>
              </a:buClr>
            </a:pPr>
            <a:r>
              <a:rPr lang="en-US" sz="5400" dirty="0" smtClean="0"/>
              <a:t>Testifying</a:t>
            </a:r>
          </a:p>
          <a:p>
            <a:pPr>
              <a:buClr>
                <a:schemeClr val="tx1"/>
              </a:buClr>
            </a:pPr>
            <a:r>
              <a:rPr lang="en-US" sz="5400" dirty="0" smtClean="0"/>
              <a:t>Witnessing</a:t>
            </a:r>
          </a:p>
          <a:p>
            <a:pPr>
              <a:buClr>
                <a:schemeClr val="tx1"/>
              </a:buClr>
            </a:pPr>
            <a:r>
              <a:rPr lang="en-US" sz="5400" dirty="0" smtClean="0"/>
              <a:t>Praying</a:t>
            </a:r>
          </a:p>
          <a:p>
            <a:pPr>
              <a:buClr>
                <a:schemeClr val="tx1"/>
              </a:buClr>
            </a:pPr>
            <a:r>
              <a:rPr lang="en-US" sz="5400" dirty="0" smtClean="0"/>
              <a:t>Praising</a:t>
            </a:r>
          </a:p>
        </p:txBody>
      </p:sp>
    </p:spTree>
    <p:custDataLst>
      <p:tags r:id="rId1"/>
    </p:custDataLst>
  </p:cSld>
  <p:clrMapOvr>
    <a:masterClrMapping/>
  </p:clrMapOvr>
  <p:transition advTm="280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40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4500"/>
                            </p:stCondLst>
                            <p:childTnLst>
                              <p:par>
                                <p:cTn id="10" presetID="2" presetClass="entr" presetSubtype="2" fill="hold" nodeType="afterEffect">
                                  <p:stCondLst>
                                    <p:cond delay="7000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75000"/>
                            </p:stCondLst>
                            <p:childTnLst>
                              <p:par>
                                <p:cTn id="15" presetID="2" presetClass="entr" presetSubtype="2" fill="hold" nodeType="afterEffect">
                                  <p:stCondLst>
                                    <p:cond delay="1600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91500"/>
                            </p:stCondLst>
                            <p:childTnLst>
                              <p:par>
                                <p:cTn id="20" presetID="2" presetClass="entr" presetSubtype="2" fill="hold" nodeType="afterEffect">
                                  <p:stCondLst>
                                    <p:cond delay="12000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4000" dirty="0" err="1" smtClean="0"/>
              <a:t>Uknown</a:t>
            </a:r>
            <a:r>
              <a:rPr lang="en-US" sz="4000" dirty="0" smtClean="0"/>
              <a:t> Author</a:t>
            </a:r>
            <a:endParaRPr lang="en-US" sz="4000" dirty="0"/>
          </a:p>
        </p:txBody>
      </p:sp>
      <p:sp>
        <p:nvSpPr>
          <p:cNvPr id="3" name="Content Placeholder 2"/>
          <p:cNvSpPr>
            <a:spLocks noGrp="1"/>
          </p:cNvSpPr>
          <p:nvPr>
            <p:ph idx="1"/>
          </p:nvPr>
        </p:nvSpPr>
        <p:spPr/>
        <p:txBody>
          <a:bodyPr>
            <a:normAutofit lnSpcReduction="10000"/>
          </a:bodyPr>
          <a:lstStyle/>
          <a:p>
            <a:pPr>
              <a:buNone/>
            </a:pPr>
            <a:r>
              <a:rPr lang="en-US" sz="6000" dirty="0" smtClean="0"/>
              <a:t>Let’s talk about Jesus.</a:t>
            </a:r>
          </a:p>
          <a:p>
            <a:pPr>
              <a:buNone/>
            </a:pPr>
            <a:r>
              <a:rPr lang="en-US" sz="6000" dirty="0" smtClean="0"/>
              <a:t>The King of Kings is He</a:t>
            </a:r>
          </a:p>
          <a:p>
            <a:pPr>
              <a:buNone/>
            </a:pPr>
            <a:r>
              <a:rPr lang="en-US" sz="6000" dirty="0" smtClean="0"/>
              <a:t>The Lord of Lord Supreme</a:t>
            </a:r>
          </a:p>
          <a:p>
            <a:pPr>
              <a:buNone/>
            </a:pPr>
            <a:r>
              <a:rPr lang="en-US" sz="6000" dirty="0" smtClean="0"/>
              <a:t>Throughout eternity…</a:t>
            </a:r>
            <a:endParaRPr lang="en-US" sz="6000" dirty="0"/>
          </a:p>
        </p:txBody>
      </p:sp>
    </p:spTree>
  </p:cSld>
  <p:clrMapOvr>
    <a:masterClrMapping/>
  </p:clrMapOvr>
  <p:transition advTm="55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Panorama of the Bride</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r>
              <a:rPr lang="en-US" sz="3600" i="1" dirty="0" smtClean="0"/>
              <a:t>Text</a:t>
            </a:r>
            <a:r>
              <a:rPr lang="en-US" sz="3600" dirty="0" smtClean="0"/>
              <a:t>: Song of Solomon 2:14</a:t>
            </a:r>
          </a:p>
          <a:p>
            <a:pPr>
              <a:buNone/>
            </a:pPr>
            <a:endParaRPr lang="en-US" sz="1800" dirty="0" smtClean="0"/>
          </a:p>
          <a:p>
            <a:pPr>
              <a:buNone/>
            </a:pPr>
            <a:r>
              <a:rPr lang="en-US" sz="5400" b="1" dirty="0" smtClean="0"/>
              <a:t>I. The Bride’s Nature</a:t>
            </a:r>
          </a:p>
          <a:p>
            <a:pPr>
              <a:buNone/>
            </a:pPr>
            <a:r>
              <a:rPr lang="en-US" sz="5400" b="1" dirty="0" smtClean="0"/>
              <a:t>II. The Bride’s Abode</a:t>
            </a:r>
          </a:p>
          <a:p>
            <a:pPr>
              <a:buNone/>
            </a:pPr>
            <a:r>
              <a:rPr lang="en-US" sz="5400" b="1" dirty="0" smtClean="0"/>
              <a:t>III. The Bride’s Appearance</a:t>
            </a:r>
          </a:p>
          <a:p>
            <a:pPr>
              <a:buNone/>
            </a:pPr>
            <a:r>
              <a:rPr lang="en-US" sz="5400" b="1" dirty="0" smtClean="0"/>
              <a:t>IV. The  Bride’s Speech</a:t>
            </a:r>
          </a:p>
        </p:txBody>
      </p:sp>
    </p:spTree>
  </p:cSld>
  <p:clrMapOvr>
    <a:masterClrMapping/>
  </p:clrMapOvr>
  <p:transition advTm="75645"/>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The Bride’s Speech</a:t>
            </a:r>
            <a:br>
              <a:rPr lang="en-US" dirty="0" smtClean="0"/>
            </a:br>
            <a:r>
              <a:rPr lang="en-US" dirty="0" smtClean="0"/>
              <a:t>	“Let Me Hear thy Voice”</a:t>
            </a:r>
            <a:endParaRPr lang="en-US" dirty="0"/>
          </a:p>
        </p:txBody>
      </p:sp>
      <p:sp>
        <p:nvSpPr>
          <p:cNvPr id="3" name="Content Placeholder 2"/>
          <p:cNvSpPr>
            <a:spLocks noGrp="1"/>
          </p:cNvSpPr>
          <p:nvPr>
            <p:ph idx="1"/>
          </p:nvPr>
        </p:nvSpPr>
        <p:spPr>
          <a:xfrm>
            <a:off x="76200" y="1546591"/>
            <a:ext cx="8915400" cy="5006609"/>
          </a:xfrm>
        </p:spPr>
        <p:txBody>
          <a:bodyPr>
            <a:normAutofit/>
          </a:bodyPr>
          <a:lstStyle/>
          <a:p>
            <a:pPr>
              <a:buNone/>
            </a:pPr>
            <a:r>
              <a:rPr lang="en-US" sz="4000" dirty="0" smtClean="0"/>
              <a:t>A. Her speech is vocal.</a:t>
            </a:r>
          </a:p>
          <a:p>
            <a:pPr>
              <a:buNone/>
            </a:pPr>
            <a:r>
              <a:rPr lang="en-US" sz="5400" dirty="0" smtClean="0"/>
              <a:t>B. Her speech is Sweet.</a:t>
            </a:r>
          </a:p>
          <a:p>
            <a:pPr lvl="1">
              <a:buNone/>
            </a:pPr>
            <a:r>
              <a:rPr lang="en-US" sz="5000" dirty="0" smtClean="0"/>
              <a:t>1.Not Filled with Corrupt Things.</a:t>
            </a:r>
          </a:p>
        </p:txBody>
      </p:sp>
    </p:spTree>
    <p:custDataLst>
      <p:tags r:id="rId1"/>
    </p:custDataLst>
  </p:cSld>
  <p:clrMapOvr>
    <a:masterClrMapping/>
  </p:clrMapOvr>
  <p:transition advClick="0" advTm="6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2" presetClass="entr" presetSubtype="4" fill="hold" grpId="0" nodeType="afterEffect">
                                  <p:stCondLst>
                                    <p:cond delay="2000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Ephesians 4:29</a:t>
            </a:r>
            <a:endParaRPr lang="en-US" dirty="0"/>
          </a:p>
        </p:txBody>
      </p:sp>
      <p:sp>
        <p:nvSpPr>
          <p:cNvPr id="3" name="Content Placeholder 2"/>
          <p:cNvSpPr>
            <a:spLocks noGrp="1"/>
          </p:cNvSpPr>
          <p:nvPr>
            <p:ph idx="1"/>
          </p:nvPr>
        </p:nvSpPr>
        <p:spPr/>
        <p:txBody>
          <a:bodyPr>
            <a:normAutofit/>
          </a:bodyPr>
          <a:lstStyle/>
          <a:p>
            <a:pPr>
              <a:buNone/>
            </a:pPr>
            <a:r>
              <a:rPr lang="en-US" sz="4400" dirty="0" smtClean="0"/>
              <a:t>Let no corrupt communication proceed out of your mouth, but that which is good to the use of edifying, that it may minister grace unto the hearers.</a:t>
            </a:r>
            <a:endParaRPr lang="en-US" sz="6000" dirty="0"/>
          </a:p>
        </p:txBody>
      </p:sp>
    </p:spTree>
  </p:cSld>
  <p:clrMapOvr>
    <a:masterClrMapping/>
  </p:clrMapOvr>
  <p:transition advTm="14851"/>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Colossians 3:8 </a:t>
            </a:r>
            <a:endParaRPr lang="en-US" dirty="0"/>
          </a:p>
        </p:txBody>
      </p:sp>
      <p:sp>
        <p:nvSpPr>
          <p:cNvPr id="3" name="Content Placeholder 2"/>
          <p:cNvSpPr>
            <a:spLocks noGrp="1"/>
          </p:cNvSpPr>
          <p:nvPr>
            <p:ph idx="1"/>
          </p:nvPr>
        </p:nvSpPr>
        <p:spPr/>
        <p:txBody>
          <a:bodyPr>
            <a:normAutofit/>
          </a:bodyPr>
          <a:lstStyle/>
          <a:p>
            <a:pPr>
              <a:buNone/>
            </a:pPr>
            <a:r>
              <a:rPr lang="en-US" sz="5400" dirty="0" smtClean="0"/>
              <a:t>But now ye also put off all these; anger, wrath, malice, blasphemy, filthy communication out of your mouth.</a:t>
            </a:r>
            <a:endParaRPr lang="en-US" sz="5400" dirty="0"/>
          </a:p>
        </p:txBody>
      </p:sp>
    </p:spTree>
  </p:cSld>
  <p:clrMapOvr>
    <a:masterClrMapping/>
  </p:clrMapOvr>
  <p:transition advTm="40607"/>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Told by Oral Roberts… </a:t>
            </a:r>
            <a:endParaRPr lang="en-US" dirty="0"/>
          </a:p>
        </p:txBody>
      </p:sp>
      <p:sp>
        <p:nvSpPr>
          <p:cNvPr id="3" name="Content Placeholder 2"/>
          <p:cNvSpPr>
            <a:spLocks noGrp="1"/>
          </p:cNvSpPr>
          <p:nvPr>
            <p:ph idx="1"/>
          </p:nvPr>
        </p:nvSpPr>
        <p:spPr/>
        <p:txBody>
          <a:bodyPr>
            <a:normAutofit/>
          </a:bodyPr>
          <a:lstStyle/>
          <a:p>
            <a:pPr>
              <a:buNone/>
            </a:pPr>
            <a:r>
              <a:rPr lang="en-US" sz="4400" dirty="0" smtClean="0"/>
              <a:t>Man spoke to a cursing and swearing deacon:</a:t>
            </a:r>
          </a:p>
          <a:p>
            <a:pPr>
              <a:buNone/>
            </a:pPr>
            <a:endParaRPr lang="en-US" sz="4400" dirty="0" smtClean="0"/>
          </a:p>
          <a:p>
            <a:pPr>
              <a:buNone/>
            </a:pPr>
            <a:r>
              <a:rPr lang="en-US" sz="4400" dirty="0" smtClean="0"/>
              <a:t>“I can’t imagine Jesus going around cursing and swearing.”</a:t>
            </a:r>
            <a:endParaRPr lang="en-US" sz="6000" dirty="0"/>
          </a:p>
        </p:txBody>
      </p:sp>
    </p:spTree>
    <p:custDataLst>
      <p:tags r:id="rId1"/>
    </p:custDataLst>
  </p:cSld>
  <p:clrMapOvr>
    <a:masterClrMapping/>
  </p:clrMapOvr>
  <p:transition advTm="57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8" presetClass="entr" presetSubtype="16" fill="hold" grpId="1"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amond(in)">
                                      <p:cBhvr>
                                        <p:cTn id="17" dur="2000"/>
                                        <p:tgtEl>
                                          <p:spTgt spid="3">
                                            <p:txEl>
                                              <p:pRg st="0" end="0"/>
                                            </p:txEl>
                                          </p:spTgt>
                                        </p:tgtEl>
                                      </p:cBhvr>
                                    </p:animEffect>
                                  </p:childTnLst>
                                </p:cTn>
                              </p:par>
                              <p:par>
                                <p:cTn id="18" presetID="8" presetClass="entr" presetSubtype="16" fill="hold" grpId="1"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amond(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3" grpI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Psalm 19:14</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6000" dirty="0" smtClean="0"/>
              <a:t>Let the words of my mouth, and the meditation of my heart, be acceptable in thy sight, O LORD, my strength, and my redeemer.</a:t>
            </a:r>
            <a:endParaRPr lang="en-US" sz="6000" b="1" dirty="0"/>
          </a:p>
        </p:txBody>
      </p:sp>
    </p:spTree>
  </p:cSld>
  <p:clrMapOvr>
    <a:masterClrMapping/>
  </p:clrMapOvr>
  <p:transition advTm="10873"/>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The Bride’s Speech</a:t>
            </a:r>
            <a:br>
              <a:rPr lang="en-US" dirty="0" smtClean="0"/>
            </a:br>
            <a:r>
              <a:rPr lang="en-US" dirty="0" smtClean="0"/>
              <a:t>	“Let Me Hear thy Voice”</a:t>
            </a:r>
            <a:endParaRPr lang="en-US" dirty="0"/>
          </a:p>
        </p:txBody>
      </p:sp>
      <p:sp>
        <p:nvSpPr>
          <p:cNvPr id="3" name="Content Placeholder 2"/>
          <p:cNvSpPr>
            <a:spLocks noGrp="1"/>
          </p:cNvSpPr>
          <p:nvPr>
            <p:ph idx="1"/>
          </p:nvPr>
        </p:nvSpPr>
        <p:spPr>
          <a:xfrm>
            <a:off x="76200" y="1546591"/>
            <a:ext cx="8915400" cy="5006609"/>
          </a:xfrm>
        </p:spPr>
        <p:txBody>
          <a:bodyPr>
            <a:normAutofit/>
          </a:bodyPr>
          <a:lstStyle/>
          <a:p>
            <a:pPr>
              <a:buNone/>
            </a:pPr>
            <a:r>
              <a:rPr lang="en-US" sz="4000" dirty="0" smtClean="0"/>
              <a:t>A. Her speech is vocal.</a:t>
            </a:r>
          </a:p>
          <a:p>
            <a:pPr>
              <a:buNone/>
            </a:pPr>
            <a:r>
              <a:rPr lang="en-US" sz="4400" dirty="0" smtClean="0"/>
              <a:t>B. Her speech is Sweet.</a:t>
            </a:r>
          </a:p>
          <a:p>
            <a:pPr lvl="1">
              <a:buNone/>
            </a:pPr>
            <a:r>
              <a:rPr lang="en-US" sz="4400" dirty="0" smtClean="0"/>
              <a:t>1.Not Filled with Corrupt Things.</a:t>
            </a:r>
          </a:p>
          <a:p>
            <a:pPr lvl="1">
              <a:buNone/>
            </a:pPr>
            <a:r>
              <a:rPr lang="en-US" sz="5000" dirty="0" smtClean="0"/>
              <a:t>2. Filled with the Word.</a:t>
            </a:r>
          </a:p>
        </p:txBody>
      </p:sp>
    </p:spTree>
    <p:custDataLst>
      <p:tags r:id="rId1"/>
    </p:custDataLst>
  </p:cSld>
  <p:clrMapOvr>
    <a:masterClrMapping/>
  </p:clrMapOvr>
  <p:transition advTm="3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Matthew 12:34</a:t>
            </a:r>
            <a:endParaRPr lang="en-US" dirty="0"/>
          </a:p>
        </p:txBody>
      </p:sp>
      <p:sp>
        <p:nvSpPr>
          <p:cNvPr id="3" name="Content Placeholder 2"/>
          <p:cNvSpPr>
            <a:spLocks noGrp="1"/>
          </p:cNvSpPr>
          <p:nvPr>
            <p:ph idx="1"/>
          </p:nvPr>
        </p:nvSpPr>
        <p:spPr/>
        <p:txBody>
          <a:bodyPr>
            <a:normAutofit/>
          </a:bodyPr>
          <a:lstStyle/>
          <a:p>
            <a:pPr>
              <a:buNone/>
            </a:pPr>
            <a:r>
              <a:rPr lang="en-US" sz="4800" dirty="0" smtClean="0"/>
              <a:t>O generation of vipers, how can ye, being evil, speak good things? </a:t>
            </a:r>
            <a:r>
              <a:rPr lang="en-US" sz="4800" b="1" dirty="0" smtClean="0"/>
              <a:t>for out of the abundance of the heart the mouth </a:t>
            </a:r>
            <a:r>
              <a:rPr lang="en-US" sz="4800" b="1" dirty="0" err="1" smtClean="0"/>
              <a:t>speaketh</a:t>
            </a:r>
            <a:r>
              <a:rPr lang="en-US" sz="4800" b="1" dirty="0" smtClean="0"/>
              <a:t>.</a:t>
            </a:r>
            <a:endParaRPr lang="en-US" sz="4800" b="1" dirty="0"/>
          </a:p>
        </p:txBody>
      </p:sp>
    </p:spTree>
  </p:cSld>
  <p:clrMapOvr>
    <a:masterClrMapping/>
  </p:clrMapOvr>
  <p:transition advTm="1100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Psalm 119:11</a:t>
            </a:r>
            <a:endParaRPr lang="en-US" dirty="0"/>
          </a:p>
        </p:txBody>
      </p:sp>
      <p:sp>
        <p:nvSpPr>
          <p:cNvPr id="3" name="Content Placeholder 2"/>
          <p:cNvSpPr>
            <a:spLocks noGrp="1"/>
          </p:cNvSpPr>
          <p:nvPr>
            <p:ph idx="1"/>
          </p:nvPr>
        </p:nvSpPr>
        <p:spPr/>
        <p:txBody>
          <a:bodyPr>
            <a:normAutofit/>
          </a:bodyPr>
          <a:lstStyle/>
          <a:p>
            <a:pPr>
              <a:buNone/>
            </a:pPr>
            <a:r>
              <a:rPr lang="en-US" sz="6000" dirty="0" smtClean="0"/>
              <a:t>Thy word have I hid in mine heart, that I might not sin against thee.</a:t>
            </a:r>
            <a:endParaRPr lang="en-US" sz="6000" b="1" dirty="0"/>
          </a:p>
        </p:txBody>
      </p:sp>
    </p:spTree>
  </p:cSld>
  <p:clrMapOvr>
    <a:masterClrMapping/>
  </p:clrMapOvr>
  <p:transition advTm="10873"/>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Angry man…</a:t>
            </a:r>
            <a:endParaRPr lang="en-US" dirty="0"/>
          </a:p>
        </p:txBody>
      </p:sp>
      <p:sp>
        <p:nvSpPr>
          <p:cNvPr id="3" name="Content Placeholder 2"/>
          <p:cNvSpPr>
            <a:spLocks noGrp="1"/>
          </p:cNvSpPr>
          <p:nvPr>
            <p:ph idx="1"/>
          </p:nvPr>
        </p:nvSpPr>
        <p:spPr/>
        <p:txBody>
          <a:bodyPr>
            <a:normAutofit lnSpcReduction="10000"/>
          </a:bodyPr>
          <a:lstStyle/>
          <a:p>
            <a:pPr>
              <a:buNone/>
            </a:pPr>
            <a:r>
              <a:rPr lang="en-US" sz="6000" dirty="0" smtClean="0"/>
              <a:t>Raised his fist toward heaven using vulgarity.</a:t>
            </a:r>
          </a:p>
          <a:p>
            <a:pPr>
              <a:buNone/>
            </a:pPr>
            <a:endParaRPr lang="en-US" sz="6000" dirty="0" smtClean="0"/>
          </a:p>
          <a:p>
            <a:pPr>
              <a:buNone/>
            </a:pPr>
            <a:r>
              <a:rPr lang="en-US" sz="6000" dirty="0" smtClean="0"/>
              <a:t>That is not what He wants to hear!</a:t>
            </a:r>
          </a:p>
        </p:txBody>
      </p:sp>
    </p:spTree>
    <p:custDataLst>
      <p:tags r:id="rId1"/>
    </p:custDataLst>
  </p:cSld>
  <p:clrMapOvr>
    <a:masterClrMapping/>
  </p:clrMapOvr>
  <p:transition advTm="640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Stay out of trouble by…</a:t>
            </a:r>
            <a:endParaRPr lang="en-US" dirty="0"/>
          </a:p>
        </p:txBody>
      </p:sp>
      <p:sp>
        <p:nvSpPr>
          <p:cNvPr id="3" name="Content Placeholder 2"/>
          <p:cNvSpPr>
            <a:spLocks noGrp="1"/>
          </p:cNvSpPr>
          <p:nvPr>
            <p:ph idx="1"/>
          </p:nvPr>
        </p:nvSpPr>
        <p:spPr/>
        <p:txBody>
          <a:bodyPr>
            <a:normAutofit/>
          </a:bodyPr>
          <a:lstStyle/>
          <a:p>
            <a:pPr>
              <a:buNone/>
            </a:pPr>
            <a:r>
              <a:rPr lang="en-US" sz="6000" b="1" dirty="0" smtClean="0"/>
              <a:t>Filling your heart and mouth with the Word of God.</a:t>
            </a:r>
          </a:p>
        </p:txBody>
      </p:sp>
    </p:spTree>
  </p:cSld>
  <p:clrMapOvr>
    <a:masterClrMapping/>
  </p:clrMapOvr>
  <p:transition advTm="1427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The Bride’s Nature</a:t>
            </a:r>
            <a:br>
              <a:rPr lang="en-US" dirty="0" smtClean="0"/>
            </a:br>
            <a:r>
              <a:rPr lang="en-US" dirty="0" smtClean="0"/>
              <a:t>	“Oh My Dove”</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marL="633222" indent="-514350">
              <a:buNone/>
            </a:pPr>
            <a:r>
              <a:rPr lang="en-US" sz="4000" dirty="0" smtClean="0"/>
              <a:t>A. Gentle</a:t>
            </a:r>
          </a:p>
          <a:p>
            <a:pPr marL="925830" lvl="1" indent="-514350">
              <a:buNone/>
            </a:pPr>
            <a:r>
              <a:rPr lang="en-US" sz="3600" dirty="0" smtClean="0"/>
              <a:t>	</a:t>
            </a:r>
            <a:endParaRPr lang="en-US" sz="1200" dirty="0" smtClean="0"/>
          </a:p>
          <a:p>
            <a:pPr marL="925830" lvl="1" indent="-514350">
              <a:buNone/>
            </a:pPr>
            <a:r>
              <a:rPr lang="en-US" sz="4000" b="1" dirty="0" smtClean="0"/>
              <a:t>The Church too often shows a tiger spirit,</a:t>
            </a:r>
          </a:p>
          <a:p>
            <a:pPr marL="925830" lvl="1" indent="-514350">
              <a:buNone/>
            </a:pPr>
            <a:r>
              <a:rPr lang="en-US" sz="4000" b="1" dirty="0" smtClean="0"/>
              <a:t>But the Bride has a dove spirit.</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2" presetClass="entr" presetSubtype="4"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IV. The Bride’s Appearance</a:t>
            </a:r>
            <a:br>
              <a:rPr lang="en-US" dirty="0" smtClean="0"/>
            </a:br>
            <a:r>
              <a:rPr lang="en-US" dirty="0" smtClean="0"/>
              <a:t>	“Let Me Hear thy Voice”</a:t>
            </a:r>
            <a:endParaRPr lang="en-US" dirty="0"/>
          </a:p>
        </p:txBody>
      </p:sp>
      <p:sp>
        <p:nvSpPr>
          <p:cNvPr id="3" name="Content Placeholder 2"/>
          <p:cNvSpPr>
            <a:spLocks noGrp="1"/>
          </p:cNvSpPr>
          <p:nvPr>
            <p:ph idx="1"/>
          </p:nvPr>
        </p:nvSpPr>
        <p:spPr>
          <a:xfrm>
            <a:off x="76200" y="1546591"/>
            <a:ext cx="8915400" cy="5006609"/>
          </a:xfrm>
        </p:spPr>
        <p:txBody>
          <a:bodyPr>
            <a:normAutofit/>
          </a:bodyPr>
          <a:lstStyle/>
          <a:p>
            <a:pPr>
              <a:buNone/>
            </a:pPr>
            <a:r>
              <a:rPr lang="en-US" sz="4400" dirty="0" smtClean="0"/>
              <a:t>A. Her speech is vocal.</a:t>
            </a:r>
          </a:p>
          <a:p>
            <a:pPr>
              <a:buNone/>
            </a:pPr>
            <a:r>
              <a:rPr lang="en-US" sz="4400" dirty="0" smtClean="0"/>
              <a:t>B. Her speech is Sweet.</a:t>
            </a:r>
          </a:p>
          <a:p>
            <a:pPr lvl="1">
              <a:buNone/>
            </a:pPr>
            <a:r>
              <a:rPr lang="en-US" sz="4400" dirty="0" smtClean="0"/>
              <a:t>1.Not Filled with Corrupt Things.</a:t>
            </a:r>
          </a:p>
          <a:p>
            <a:pPr lvl="1">
              <a:buNone/>
            </a:pPr>
            <a:r>
              <a:rPr lang="en-US" sz="4400" dirty="0" smtClean="0"/>
              <a:t>2. Filled with the Word.</a:t>
            </a:r>
          </a:p>
          <a:p>
            <a:pPr lvl="1">
              <a:buNone/>
            </a:pPr>
            <a:r>
              <a:rPr lang="en-US" sz="5000" dirty="0" smtClean="0"/>
              <a:t>3. </a:t>
            </a:r>
            <a:r>
              <a:rPr lang="en-US" sz="5000" b="1" dirty="0" smtClean="0"/>
              <a:t>Filled with Praise</a:t>
            </a:r>
          </a:p>
        </p:txBody>
      </p:sp>
    </p:spTree>
  </p:cSld>
  <p:clrMapOvr>
    <a:masterClrMapping/>
  </p:clrMapOvr>
  <p:transition advTm="383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Keep Emphasis on Jesus</a:t>
            </a:r>
            <a:endParaRPr lang="en-US" dirty="0"/>
          </a:p>
        </p:txBody>
      </p:sp>
      <p:sp>
        <p:nvSpPr>
          <p:cNvPr id="3" name="Content Placeholder 2"/>
          <p:cNvSpPr>
            <a:spLocks noGrp="1"/>
          </p:cNvSpPr>
          <p:nvPr>
            <p:ph idx="1"/>
          </p:nvPr>
        </p:nvSpPr>
        <p:spPr>
          <a:xfrm>
            <a:off x="76200" y="1546591"/>
            <a:ext cx="8915400" cy="5006609"/>
          </a:xfrm>
        </p:spPr>
        <p:txBody>
          <a:bodyPr>
            <a:normAutofit/>
          </a:bodyPr>
          <a:lstStyle/>
          <a:p>
            <a:pPr>
              <a:buClr>
                <a:schemeClr val="tx1"/>
              </a:buClr>
              <a:buFont typeface="Wingdings" pitchFamily="2" charset="2"/>
              <a:buChar char="§"/>
            </a:pPr>
            <a:r>
              <a:rPr lang="en-US" sz="4400" dirty="0" smtClean="0"/>
              <a:t>She is filled with praise and not gossip.</a:t>
            </a:r>
          </a:p>
          <a:p>
            <a:pPr>
              <a:buClr>
                <a:schemeClr val="tx1"/>
              </a:buClr>
              <a:buFont typeface="Wingdings" pitchFamily="2" charset="2"/>
              <a:buChar char="§"/>
            </a:pPr>
            <a:r>
              <a:rPr lang="en-US" sz="4400" dirty="0" smtClean="0"/>
              <a:t>Even if it is true, it is still gossip!</a:t>
            </a:r>
          </a:p>
          <a:p>
            <a:pPr>
              <a:buClr>
                <a:schemeClr val="tx1"/>
              </a:buClr>
              <a:buFont typeface="Wingdings" pitchFamily="2" charset="2"/>
              <a:buChar char="§"/>
            </a:pPr>
            <a:r>
              <a:rPr lang="en-US" sz="4400" dirty="0" smtClean="0"/>
              <a:t>Speak and praise the name of Jesus.</a:t>
            </a:r>
          </a:p>
          <a:p>
            <a:pPr>
              <a:buClr>
                <a:schemeClr val="tx1"/>
              </a:buClr>
              <a:buFont typeface="Wingdings" pitchFamily="2" charset="2"/>
              <a:buChar char="§"/>
            </a:pPr>
            <a:r>
              <a:rPr lang="en-US" sz="4400" dirty="0" smtClean="0"/>
              <a:t>An article said “You people put so much emphasis on the Holy Ghost, it distracts from Jesus.”</a:t>
            </a:r>
            <a:endParaRPr lang="en-US" sz="5000" dirty="0" smtClean="0"/>
          </a:p>
        </p:txBody>
      </p:sp>
    </p:spTree>
    <p:custDataLst>
      <p:tags r:id="rId1"/>
    </p:custDataLst>
  </p:cSld>
  <p:clrMapOvr>
    <a:masterClrMapping/>
  </p:clrMapOvr>
  <p:transition advTm="2016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Pure Worship</a:t>
            </a:r>
            <a:endParaRPr lang="en-US" dirty="0"/>
          </a:p>
        </p:txBody>
      </p:sp>
      <p:sp>
        <p:nvSpPr>
          <p:cNvPr id="3" name="Content Placeholder 2"/>
          <p:cNvSpPr>
            <a:spLocks noGrp="1"/>
          </p:cNvSpPr>
          <p:nvPr>
            <p:ph idx="1"/>
          </p:nvPr>
        </p:nvSpPr>
        <p:spPr>
          <a:xfrm>
            <a:off x="76200" y="1546591"/>
            <a:ext cx="8915400" cy="5006609"/>
          </a:xfrm>
        </p:spPr>
        <p:txBody>
          <a:bodyPr>
            <a:normAutofit lnSpcReduction="10000"/>
          </a:bodyPr>
          <a:lstStyle/>
          <a:p>
            <a:pPr>
              <a:buClr>
                <a:schemeClr val="tx1"/>
              </a:buClr>
              <a:buFont typeface="Wingdings" pitchFamily="2" charset="2"/>
              <a:buChar char="§"/>
            </a:pPr>
            <a:r>
              <a:rPr lang="en-US" sz="5000" dirty="0" smtClean="0"/>
              <a:t>He wants to hear praise from out of a willing heart. </a:t>
            </a:r>
          </a:p>
          <a:p>
            <a:pPr>
              <a:buClr>
                <a:schemeClr val="tx1"/>
              </a:buClr>
              <a:buNone/>
            </a:pPr>
            <a:endParaRPr lang="en-US" sz="2000" dirty="0" smtClean="0"/>
          </a:p>
          <a:p>
            <a:pPr>
              <a:buClr>
                <a:schemeClr val="tx1"/>
              </a:buClr>
              <a:buFont typeface="Wingdings" pitchFamily="2" charset="2"/>
              <a:buChar char="§"/>
            </a:pPr>
            <a:r>
              <a:rPr lang="en-US" sz="5000" dirty="0" smtClean="0"/>
              <a:t>Our praise should be the result of our love for Him. </a:t>
            </a:r>
          </a:p>
          <a:p>
            <a:pPr>
              <a:buClr>
                <a:schemeClr val="tx1"/>
              </a:buClr>
              <a:buFont typeface="Wingdings" pitchFamily="2" charset="2"/>
              <a:buChar char="§"/>
            </a:pPr>
            <a:r>
              <a:rPr lang="en-US" sz="5000" dirty="0" smtClean="0"/>
              <a:t>He wants us to praise because He wants us to know Him.</a:t>
            </a:r>
          </a:p>
        </p:txBody>
      </p:sp>
    </p:spTree>
    <p:custDataLst>
      <p:tags r:id="rId1"/>
    </p:custDataLst>
  </p:cSld>
  <p:clrMapOvr>
    <a:masterClrMapping/>
  </p:clrMapOvr>
  <p:transition advTm="582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1350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Panorama of the Bride</a:t>
            </a:r>
            <a:endParaRPr lang="en-US"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lstStyle/>
          <a:p>
            <a:pPr>
              <a:buNone/>
            </a:pPr>
            <a:r>
              <a:rPr lang="en-US" sz="3600" i="1" dirty="0" smtClean="0"/>
              <a:t>Text</a:t>
            </a:r>
            <a:r>
              <a:rPr lang="en-US" sz="3600" dirty="0" smtClean="0"/>
              <a:t>: Song of Solomon 2:14</a:t>
            </a:r>
          </a:p>
          <a:p>
            <a:pPr>
              <a:buNone/>
            </a:pPr>
            <a:endParaRPr lang="en-US" sz="1800" dirty="0" smtClean="0"/>
          </a:p>
          <a:p>
            <a:pPr>
              <a:buNone/>
            </a:pPr>
            <a:r>
              <a:rPr lang="en-US" sz="5400" b="1" dirty="0" smtClean="0"/>
              <a:t>I. The Bride’s Nature</a:t>
            </a:r>
          </a:p>
          <a:p>
            <a:pPr>
              <a:buNone/>
            </a:pPr>
            <a:r>
              <a:rPr lang="en-US" sz="5400" b="1" dirty="0" smtClean="0"/>
              <a:t>II. The Bride’s Abode</a:t>
            </a:r>
          </a:p>
          <a:p>
            <a:pPr>
              <a:buNone/>
            </a:pPr>
            <a:r>
              <a:rPr lang="en-US" sz="5400" b="1" dirty="0" smtClean="0"/>
              <a:t>III. The Bride’s Appearance</a:t>
            </a:r>
          </a:p>
          <a:p>
            <a:pPr>
              <a:buNone/>
            </a:pPr>
            <a:r>
              <a:rPr lang="en-US" sz="5400" b="1" dirty="0" smtClean="0"/>
              <a:t>IV. The  Bride’s Speech</a:t>
            </a:r>
          </a:p>
        </p:txBody>
      </p:sp>
      <p:pic>
        <p:nvPicPr>
          <p:cNvPr id="5" name="LetsTAlkaboutJesus.mp3">
            <a:hlinkClick r:id="" action="ppaction://media"/>
          </p:cNvPr>
          <p:cNvPicPr>
            <a:picLocks noRot="1" noChangeAspect="1"/>
          </p:cNvPicPr>
          <p:nvPr>
            <a:audioFile r:link="rId1"/>
          </p:nvPr>
        </p:nvPicPr>
        <p:blipFill>
          <a:blip r:embed="rId3" cstate="print"/>
          <a:stretch>
            <a:fillRect/>
          </a:stretch>
        </p:blipFill>
        <p:spPr>
          <a:xfrm>
            <a:off x="8763000" y="6477000"/>
            <a:ext cx="304800" cy="304800"/>
          </a:xfrm>
          <a:prstGeom prst="rect">
            <a:avLst/>
          </a:prstGeom>
        </p:spPr>
      </p:pic>
    </p:spTree>
  </p:cSld>
  <p:clrMapOvr>
    <a:masterClrMapping/>
  </p:clrMapOvr>
  <p:transition advTm="17129"/>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19299"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62500" lnSpcReduction="20000"/>
          </a:bodyPr>
          <a:lstStyle/>
          <a:p>
            <a:pPr>
              <a:buNone/>
            </a:pPr>
            <a:r>
              <a:rPr lang="en-US" sz="4600" u="sng" dirty="0" smtClean="0"/>
              <a:t>chorus</a:t>
            </a:r>
          </a:p>
          <a:p>
            <a:pPr>
              <a:buNone/>
            </a:pPr>
            <a:r>
              <a:rPr lang="en-US" sz="6900" dirty="0" smtClean="0"/>
              <a:t>Let's talk about Jesus</a:t>
            </a:r>
          </a:p>
          <a:p>
            <a:pPr>
              <a:buNone/>
            </a:pPr>
            <a:r>
              <a:rPr lang="en-US" sz="6900" dirty="0" smtClean="0"/>
              <a:t>the King of Kings is He</a:t>
            </a:r>
          </a:p>
          <a:p>
            <a:pPr>
              <a:buNone/>
            </a:pPr>
            <a:r>
              <a:rPr lang="en-US" sz="6900" dirty="0" smtClean="0"/>
              <a:t>The Lord of Lords Supreme</a:t>
            </a:r>
          </a:p>
          <a:p>
            <a:pPr>
              <a:buNone/>
            </a:pPr>
            <a:r>
              <a:rPr lang="en-US" sz="6900" dirty="0" smtClean="0"/>
              <a:t>Throughout eternity</a:t>
            </a:r>
          </a:p>
          <a:p>
            <a:pPr>
              <a:buNone/>
            </a:pPr>
            <a:r>
              <a:rPr lang="en-US" sz="6900" dirty="0" smtClean="0"/>
              <a:t>The great I AM the way</a:t>
            </a:r>
          </a:p>
          <a:p>
            <a:pPr>
              <a:buNone/>
            </a:pPr>
            <a:r>
              <a:rPr lang="en-US" sz="6900" dirty="0" smtClean="0"/>
              <a:t>The Truth, the Life, the Door</a:t>
            </a:r>
          </a:p>
          <a:p>
            <a:pPr>
              <a:buNone/>
            </a:pPr>
            <a:r>
              <a:rPr lang="en-US" sz="6900" dirty="0" smtClean="0"/>
              <a:t>Let's talk about Jesus more and more</a:t>
            </a:r>
            <a:endParaRPr lang="en-US" sz="6900" dirty="0"/>
          </a:p>
        </p:txBody>
      </p:sp>
      <p:pic>
        <p:nvPicPr>
          <p:cNvPr id="4" name="LetsTAlkaboutJesus.mp3">
            <a:hlinkClick r:id="" action="ppaction://media"/>
          </p:cNvPr>
          <p:cNvPicPr>
            <a:picLocks noRot="1" noChangeAspect="1"/>
          </p:cNvPicPr>
          <p:nvPr>
            <a:audioFile r:link="rId1"/>
          </p:nvPr>
        </p:nvPicPr>
        <p:blipFill>
          <a:blip r:embed="rId3" cstate="print"/>
          <a:stretch>
            <a:fillRect/>
          </a:stretch>
        </p:blipFill>
        <p:spPr>
          <a:xfrm>
            <a:off x="8763000" y="6477000"/>
            <a:ext cx="304800" cy="304800"/>
          </a:xfrm>
          <a:prstGeom prst="rect">
            <a:avLst/>
          </a:prstGeom>
        </p:spPr>
      </p:pic>
    </p:spTree>
  </p:cSld>
  <p:clrMapOvr>
    <a:masterClrMapping/>
  </p:clrMapOvr>
  <p:transition advTm="33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numSld="999">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85000" lnSpcReduction="20000"/>
          </a:bodyPr>
          <a:lstStyle/>
          <a:p>
            <a:pPr>
              <a:buNone/>
            </a:pPr>
            <a:r>
              <a:rPr lang="en-US" sz="4600" u="sng" dirty="0" smtClean="0"/>
              <a:t>verse 1</a:t>
            </a:r>
          </a:p>
          <a:p>
            <a:pPr>
              <a:buNone/>
            </a:pPr>
            <a:r>
              <a:rPr lang="en-US" sz="5400" dirty="0" smtClean="0"/>
              <a:t>Let's talk about Jesus, </a:t>
            </a:r>
          </a:p>
          <a:p>
            <a:pPr>
              <a:buNone/>
            </a:pPr>
            <a:r>
              <a:rPr lang="en-US" sz="5400" dirty="0" smtClean="0"/>
              <a:t>let all the world proclaim</a:t>
            </a:r>
          </a:p>
          <a:p>
            <a:pPr>
              <a:buNone/>
            </a:pPr>
            <a:r>
              <a:rPr lang="en-US" sz="5400" dirty="0" smtClean="0"/>
              <a:t>The Power and Majesty, </a:t>
            </a:r>
          </a:p>
          <a:p>
            <a:pPr>
              <a:buNone/>
            </a:pPr>
            <a:r>
              <a:rPr lang="en-US" sz="5400" dirty="0" smtClean="0"/>
              <a:t>of such a Wondrous Name</a:t>
            </a:r>
          </a:p>
          <a:p>
            <a:pPr>
              <a:buNone/>
            </a:pPr>
            <a:r>
              <a:rPr lang="en-US" sz="5400" dirty="0" smtClean="0"/>
              <a:t>The Babe of Bethlehem, </a:t>
            </a:r>
          </a:p>
          <a:p>
            <a:pPr>
              <a:buNone/>
            </a:pPr>
            <a:r>
              <a:rPr lang="en-US" sz="5400" dirty="0" smtClean="0"/>
              <a:t>the Bright and Morning Star</a:t>
            </a:r>
          </a:p>
          <a:p>
            <a:pPr>
              <a:buNone/>
            </a:pPr>
            <a:r>
              <a:rPr lang="en-US" sz="5400" dirty="0" smtClean="0"/>
              <a:t>Let's sing His Praises near and far</a:t>
            </a:r>
            <a:endParaRPr lang="en-US" sz="5400" dirty="0"/>
          </a:p>
        </p:txBody>
      </p:sp>
    </p:spTree>
  </p:cSld>
  <p:clrMapOvr>
    <a:masterClrMapping/>
  </p:clrMapOvr>
  <p:transition advTm="29000"/>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62500" lnSpcReduction="20000"/>
          </a:bodyPr>
          <a:lstStyle/>
          <a:p>
            <a:pPr>
              <a:buNone/>
            </a:pPr>
            <a:r>
              <a:rPr lang="en-US" sz="4600" u="sng" dirty="0" smtClean="0"/>
              <a:t>chorus</a:t>
            </a:r>
          </a:p>
          <a:p>
            <a:pPr>
              <a:buNone/>
            </a:pPr>
            <a:r>
              <a:rPr lang="en-US" sz="6900" dirty="0" smtClean="0"/>
              <a:t>Let's talk about Jesus</a:t>
            </a:r>
          </a:p>
          <a:p>
            <a:pPr>
              <a:buNone/>
            </a:pPr>
            <a:r>
              <a:rPr lang="en-US" sz="6900" dirty="0" smtClean="0"/>
              <a:t>the King of Kings is He</a:t>
            </a:r>
          </a:p>
          <a:p>
            <a:pPr>
              <a:buNone/>
            </a:pPr>
            <a:r>
              <a:rPr lang="en-US" sz="6900" dirty="0" smtClean="0"/>
              <a:t>The Lord of Lords Supreme</a:t>
            </a:r>
          </a:p>
          <a:p>
            <a:pPr>
              <a:buNone/>
            </a:pPr>
            <a:r>
              <a:rPr lang="en-US" sz="6900" dirty="0" smtClean="0"/>
              <a:t>Throughout eternity</a:t>
            </a:r>
          </a:p>
          <a:p>
            <a:pPr>
              <a:buNone/>
            </a:pPr>
            <a:r>
              <a:rPr lang="en-US" sz="6900" dirty="0" smtClean="0"/>
              <a:t>The great I AM the way</a:t>
            </a:r>
          </a:p>
          <a:p>
            <a:pPr>
              <a:buNone/>
            </a:pPr>
            <a:r>
              <a:rPr lang="en-US" sz="6900" dirty="0" smtClean="0"/>
              <a:t>The Truth, the Life, the Door</a:t>
            </a:r>
          </a:p>
          <a:p>
            <a:pPr>
              <a:buNone/>
            </a:pPr>
            <a:r>
              <a:rPr lang="en-US" sz="6900" dirty="0" smtClean="0"/>
              <a:t>Let's talk about Jesus more and more</a:t>
            </a:r>
            <a:endParaRPr lang="en-US" sz="6900" dirty="0"/>
          </a:p>
        </p:txBody>
      </p:sp>
    </p:spTree>
  </p:cSld>
  <p:clrMapOvr>
    <a:masterClrMapping/>
  </p:clrMapOvr>
  <p:transition advTm="3300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92500" lnSpcReduction="20000"/>
          </a:bodyPr>
          <a:lstStyle/>
          <a:p>
            <a:pPr>
              <a:buNone/>
            </a:pPr>
            <a:r>
              <a:rPr lang="en-US" sz="4600" u="sng" dirty="0" smtClean="0"/>
              <a:t>verse 2</a:t>
            </a:r>
          </a:p>
          <a:p>
            <a:pPr>
              <a:buNone/>
            </a:pPr>
            <a:r>
              <a:rPr lang="en-US" sz="5400" dirty="0" smtClean="0"/>
              <a:t>Let's talk about Jesus, </a:t>
            </a:r>
          </a:p>
          <a:p>
            <a:pPr>
              <a:buNone/>
            </a:pPr>
            <a:r>
              <a:rPr lang="en-US" sz="5400" dirty="0" smtClean="0"/>
              <a:t>the Bread of Life is He</a:t>
            </a:r>
          </a:p>
          <a:p>
            <a:pPr>
              <a:buNone/>
            </a:pPr>
            <a:r>
              <a:rPr lang="en-US" sz="5400" dirty="0" smtClean="0"/>
              <a:t>the </a:t>
            </a:r>
            <a:r>
              <a:rPr lang="en-US" sz="5400" dirty="0" err="1" smtClean="0"/>
              <a:t>Sav-iour</a:t>
            </a:r>
            <a:r>
              <a:rPr lang="en-US" sz="5400" dirty="0" smtClean="0"/>
              <a:t> of the world, </a:t>
            </a:r>
          </a:p>
          <a:p>
            <a:pPr>
              <a:buNone/>
            </a:pPr>
            <a:r>
              <a:rPr lang="en-US" sz="5400" dirty="0" smtClean="0"/>
              <a:t>that Man of Galilee</a:t>
            </a:r>
          </a:p>
          <a:p>
            <a:pPr>
              <a:buNone/>
            </a:pPr>
            <a:r>
              <a:rPr lang="en-US" sz="5400" dirty="0" smtClean="0"/>
              <a:t>The Prophet, Priest and King,</a:t>
            </a:r>
          </a:p>
          <a:p>
            <a:pPr>
              <a:buNone/>
            </a:pPr>
            <a:r>
              <a:rPr lang="en-US" sz="5400" dirty="0" smtClean="0"/>
              <a:t>the Mighty God is He</a:t>
            </a:r>
          </a:p>
          <a:p>
            <a:pPr>
              <a:buNone/>
            </a:pPr>
            <a:r>
              <a:rPr lang="en-US" sz="5400" dirty="0" smtClean="0"/>
              <a:t>The well of </a:t>
            </a:r>
            <a:r>
              <a:rPr lang="en-US" sz="5400" dirty="0" err="1" smtClean="0"/>
              <a:t>Liv-ing</a:t>
            </a:r>
            <a:r>
              <a:rPr lang="en-US" sz="5400" dirty="0" smtClean="0"/>
              <a:t> </a:t>
            </a:r>
            <a:r>
              <a:rPr lang="en-US" sz="5400" dirty="0" err="1" smtClean="0"/>
              <a:t>Wa-ter</a:t>
            </a:r>
            <a:r>
              <a:rPr lang="en-US" sz="5400" dirty="0" smtClean="0"/>
              <a:t> free</a:t>
            </a:r>
            <a:endParaRPr lang="en-US" sz="5400" dirty="0"/>
          </a:p>
        </p:txBody>
      </p:sp>
    </p:spTree>
  </p:cSld>
  <p:clrMapOvr>
    <a:masterClrMapping/>
  </p:clrMapOvr>
  <p:transition advTm="2900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62500" lnSpcReduction="20000"/>
          </a:bodyPr>
          <a:lstStyle/>
          <a:p>
            <a:pPr>
              <a:buNone/>
            </a:pPr>
            <a:r>
              <a:rPr lang="en-US" sz="4600" u="sng" dirty="0" smtClean="0"/>
              <a:t>chorus</a:t>
            </a:r>
          </a:p>
          <a:p>
            <a:pPr>
              <a:buNone/>
            </a:pPr>
            <a:r>
              <a:rPr lang="en-US" sz="6900" dirty="0" smtClean="0"/>
              <a:t>Let's talk about Jesus</a:t>
            </a:r>
          </a:p>
          <a:p>
            <a:pPr>
              <a:buNone/>
            </a:pPr>
            <a:r>
              <a:rPr lang="en-US" sz="6900" dirty="0" smtClean="0"/>
              <a:t>the King of Kings is He</a:t>
            </a:r>
          </a:p>
          <a:p>
            <a:pPr>
              <a:buNone/>
            </a:pPr>
            <a:r>
              <a:rPr lang="en-US" sz="6900" dirty="0" smtClean="0"/>
              <a:t>The Lord of Lords Supreme</a:t>
            </a:r>
          </a:p>
          <a:p>
            <a:pPr>
              <a:buNone/>
            </a:pPr>
            <a:r>
              <a:rPr lang="en-US" sz="6900" dirty="0" smtClean="0"/>
              <a:t>Throughout eternity</a:t>
            </a:r>
          </a:p>
          <a:p>
            <a:pPr>
              <a:buNone/>
            </a:pPr>
            <a:r>
              <a:rPr lang="en-US" sz="6900" dirty="0" smtClean="0"/>
              <a:t>The great I AM the way</a:t>
            </a:r>
          </a:p>
          <a:p>
            <a:pPr>
              <a:buNone/>
            </a:pPr>
            <a:r>
              <a:rPr lang="en-US" sz="6900" dirty="0" smtClean="0"/>
              <a:t>The Truth, the Life, the Door</a:t>
            </a:r>
          </a:p>
          <a:p>
            <a:pPr>
              <a:buNone/>
            </a:pPr>
            <a:r>
              <a:rPr lang="en-US" sz="6900" dirty="0" smtClean="0"/>
              <a:t>Let's talk about Jesus more and more</a:t>
            </a:r>
            <a:endParaRPr lang="en-US" sz="6900" dirty="0"/>
          </a:p>
        </p:txBody>
      </p:sp>
    </p:spTree>
  </p:cSld>
  <p:clrMapOvr>
    <a:masterClrMapping/>
  </p:clrMapOvr>
  <p:transition advTm="33000"/>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62500" lnSpcReduction="20000"/>
          </a:bodyPr>
          <a:lstStyle/>
          <a:p>
            <a:pPr>
              <a:buNone/>
            </a:pPr>
            <a:r>
              <a:rPr lang="en-US" sz="4600" u="sng" dirty="0" smtClean="0"/>
              <a:t>verse 3</a:t>
            </a:r>
          </a:p>
          <a:p>
            <a:pPr>
              <a:buNone/>
            </a:pPr>
            <a:r>
              <a:rPr lang="en-US" sz="7200" dirty="0" smtClean="0"/>
              <a:t>Let's talk about Jesus,</a:t>
            </a:r>
          </a:p>
          <a:p>
            <a:pPr>
              <a:buNone/>
            </a:pPr>
            <a:r>
              <a:rPr lang="en-US" sz="7200" dirty="0" smtClean="0"/>
              <a:t>The Prince of Peace is He</a:t>
            </a:r>
          </a:p>
          <a:p>
            <a:pPr>
              <a:buNone/>
            </a:pPr>
            <a:r>
              <a:rPr lang="en-US" sz="7200" dirty="0" smtClean="0"/>
              <a:t>The great Physician too, </a:t>
            </a:r>
          </a:p>
          <a:p>
            <a:pPr>
              <a:buNone/>
            </a:pPr>
            <a:r>
              <a:rPr lang="en-US" sz="7200" dirty="0" smtClean="0"/>
              <a:t>Down through all history</a:t>
            </a:r>
          </a:p>
          <a:p>
            <a:pPr>
              <a:buNone/>
            </a:pPr>
            <a:r>
              <a:rPr lang="en-US" sz="7200" dirty="0" smtClean="0"/>
              <a:t>The Lily pure and white, </a:t>
            </a:r>
          </a:p>
          <a:p>
            <a:pPr>
              <a:buNone/>
            </a:pPr>
            <a:r>
              <a:rPr lang="en-US" sz="7200" dirty="0" smtClean="0"/>
              <a:t>The Rose of Sharon fair</a:t>
            </a:r>
          </a:p>
          <a:p>
            <a:pPr>
              <a:buNone/>
            </a:pPr>
            <a:r>
              <a:rPr lang="en-US" sz="7200" dirty="0" smtClean="0"/>
              <a:t>The shepherd of such tender care</a:t>
            </a:r>
          </a:p>
        </p:txBody>
      </p:sp>
    </p:spTree>
  </p:cSld>
  <p:clrMapOvr>
    <a:masterClrMapping/>
  </p:clrMapOvr>
  <p:transition advTm="29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The Bride’s Nature</a:t>
            </a:r>
            <a:br>
              <a:rPr lang="en-US" sz="4400" dirty="0" smtClean="0"/>
            </a:br>
            <a:r>
              <a:rPr lang="en-US" sz="4400" dirty="0" smtClean="0"/>
              <a:t>	“Oh My Dove”</a:t>
            </a:r>
            <a:endParaRPr lang="en-US" sz="4400" dirty="0"/>
          </a:p>
        </p:txBody>
      </p:sp>
      <p:sp>
        <p:nvSpPr>
          <p:cNvPr id="3" name="Content Placeholder 2"/>
          <p:cNvSpPr>
            <a:spLocks noGrp="1"/>
          </p:cNvSpPr>
          <p:nvPr>
            <p:ph idx="1"/>
          </p:nvPr>
        </p:nvSpPr>
        <p:spPr/>
        <p:txBody>
          <a:bodyPr>
            <a:normAutofit/>
          </a:bodyPr>
          <a:lstStyle/>
          <a:p>
            <a:pPr marL="633222" indent="-514350">
              <a:buNone/>
            </a:pPr>
            <a:r>
              <a:rPr lang="en-US" sz="3600" dirty="0" smtClean="0"/>
              <a:t>A. Gentle</a:t>
            </a:r>
          </a:p>
          <a:p>
            <a:pPr marL="633222" indent="-514350">
              <a:buNone/>
            </a:pPr>
            <a:r>
              <a:rPr lang="en-US" sz="4400" b="1" dirty="0" smtClean="0"/>
              <a:t>B. Clean</a:t>
            </a:r>
          </a:p>
          <a:p>
            <a:pPr marL="925830" lvl="1" indent="-514350">
              <a:buNone/>
            </a:pPr>
            <a:endParaRPr lang="en-US" sz="1200" dirty="0" smtClean="0"/>
          </a:p>
          <a:p>
            <a:pPr marL="925830" lvl="1" indent="-514350">
              <a:buNone/>
            </a:pPr>
            <a:r>
              <a:rPr lang="en-US" sz="4400" b="1" dirty="0" smtClean="0"/>
              <a:t>The dove is a very clean bird and even cannot handle gall. </a:t>
            </a:r>
          </a:p>
          <a:p>
            <a:pPr marL="925830" lvl="1" indent="-514350">
              <a:buNone/>
            </a:pPr>
            <a:r>
              <a:rPr lang="en-US" sz="4400" b="1" dirty="0" smtClean="0"/>
              <a:t>The dove will die if she eats poison.</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Let’s Talk About Jesus</a:t>
            </a:r>
            <a:br>
              <a:rPr lang="en-US" sz="4800" dirty="0" smtClean="0"/>
            </a:br>
            <a:r>
              <a:rPr lang="en-US" sz="3600" dirty="0" smtClean="0"/>
              <a:t>Author Unknown</a:t>
            </a:r>
            <a:endParaRPr lang="en-US" sz="3600" dirty="0"/>
          </a:p>
        </p:txBody>
      </p:sp>
      <p:sp>
        <p:nvSpPr>
          <p:cNvPr id="3" name="Content Placeholder 2"/>
          <p:cNvSpPr>
            <a:spLocks noGrp="1"/>
          </p:cNvSpPr>
          <p:nvPr>
            <p:ph idx="1"/>
          </p:nvPr>
        </p:nvSpPr>
        <p:spPr>
          <a:xfrm>
            <a:off x="304800" y="1600200"/>
            <a:ext cx="8610600" cy="5029200"/>
          </a:xfrm>
        </p:spPr>
        <p:txBody>
          <a:bodyPr>
            <a:normAutofit fontScale="62500" lnSpcReduction="20000"/>
          </a:bodyPr>
          <a:lstStyle/>
          <a:p>
            <a:pPr>
              <a:buNone/>
            </a:pPr>
            <a:r>
              <a:rPr lang="en-US" sz="4600" u="sng" dirty="0" smtClean="0"/>
              <a:t>chorus</a:t>
            </a:r>
          </a:p>
          <a:p>
            <a:pPr>
              <a:buNone/>
            </a:pPr>
            <a:r>
              <a:rPr lang="en-US" sz="6900" dirty="0" smtClean="0"/>
              <a:t>Let's talk about Jesus</a:t>
            </a:r>
          </a:p>
          <a:p>
            <a:pPr>
              <a:buNone/>
            </a:pPr>
            <a:r>
              <a:rPr lang="en-US" sz="6900" dirty="0" smtClean="0"/>
              <a:t>the King of Kings is He</a:t>
            </a:r>
          </a:p>
          <a:p>
            <a:pPr>
              <a:buNone/>
            </a:pPr>
            <a:r>
              <a:rPr lang="en-US" sz="6900" dirty="0" smtClean="0"/>
              <a:t>The Lord of Lords Supreme</a:t>
            </a:r>
          </a:p>
          <a:p>
            <a:pPr>
              <a:buNone/>
            </a:pPr>
            <a:r>
              <a:rPr lang="en-US" sz="6900" dirty="0" smtClean="0"/>
              <a:t>Throughout eternity</a:t>
            </a:r>
          </a:p>
          <a:p>
            <a:pPr>
              <a:buNone/>
            </a:pPr>
            <a:r>
              <a:rPr lang="en-US" sz="6900" dirty="0" smtClean="0"/>
              <a:t>The great I AM the way</a:t>
            </a:r>
          </a:p>
          <a:p>
            <a:pPr>
              <a:buNone/>
            </a:pPr>
            <a:r>
              <a:rPr lang="en-US" sz="6900" dirty="0" smtClean="0"/>
              <a:t>The Truth, the Life, the Door</a:t>
            </a:r>
          </a:p>
          <a:p>
            <a:pPr>
              <a:buNone/>
            </a:pPr>
            <a:r>
              <a:rPr lang="en-US" sz="6900" dirty="0" smtClean="0"/>
              <a:t>Let's talk about Jesus more and more</a:t>
            </a:r>
          </a:p>
          <a:p>
            <a:pPr>
              <a:buNone/>
            </a:pPr>
            <a:endParaRPr lang="en-US" sz="1900" dirty="0" smtClean="0">
              <a:hlinkClick r:id="" action="ppaction://hlinkshowjump?jump=firstslide"/>
            </a:endParaRPr>
          </a:p>
          <a:p>
            <a:pPr algn="r">
              <a:buNone/>
            </a:pPr>
            <a:r>
              <a:rPr lang="en-US" sz="3600" u="sng" dirty="0" smtClean="0">
                <a:hlinkClick r:id="" action="ppaction://hlinkshowjump?jump=firstslide"/>
              </a:rPr>
              <a:t>Back to Beginning</a:t>
            </a:r>
            <a:endParaRPr lang="en-US" sz="3600" u="sng"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2"/>
</p:tagLst>
</file>

<file path=ppt/tags/tag10.xml><?xml version="1.0" encoding="utf-8"?>
<p:tagLst xmlns:a="http://schemas.openxmlformats.org/drawingml/2006/main" xmlns:r="http://schemas.openxmlformats.org/officeDocument/2006/relationships" xmlns:p="http://schemas.openxmlformats.org/presentationml/2006/main">
  <p:tag name="TIMING" val="|7.5"/>
</p:tagLst>
</file>

<file path=ppt/tags/tag11.xml><?xml version="1.0" encoding="utf-8"?>
<p:tagLst xmlns:a="http://schemas.openxmlformats.org/drawingml/2006/main" xmlns:r="http://schemas.openxmlformats.org/officeDocument/2006/relationships" xmlns:p="http://schemas.openxmlformats.org/presentationml/2006/main">
  <p:tag name="TIMING" val="|23.5"/>
</p:tagLst>
</file>

<file path=ppt/tags/tag12.xml><?xml version="1.0" encoding="utf-8"?>
<p:tagLst xmlns:a="http://schemas.openxmlformats.org/drawingml/2006/main" xmlns:r="http://schemas.openxmlformats.org/officeDocument/2006/relationships" xmlns:p="http://schemas.openxmlformats.org/presentationml/2006/main">
  <p:tag name="TIMING" val="|14|37|30.8|1.7"/>
</p:tagLst>
</file>

<file path=ppt/tags/tag13.xml><?xml version="1.0" encoding="utf-8"?>
<p:tagLst xmlns:a="http://schemas.openxmlformats.org/drawingml/2006/main" xmlns:r="http://schemas.openxmlformats.org/officeDocument/2006/relationships" xmlns:p="http://schemas.openxmlformats.org/presentationml/2006/main">
  <p:tag name="TIMING" val="|4.9"/>
</p:tagLst>
</file>

<file path=ppt/tags/tag14.xml><?xml version="1.0" encoding="utf-8"?>
<p:tagLst xmlns:a="http://schemas.openxmlformats.org/drawingml/2006/main" xmlns:r="http://schemas.openxmlformats.org/officeDocument/2006/relationships" xmlns:p="http://schemas.openxmlformats.org/presentationml/2006/main">
  <p:tag name="TIMING" val="|31.1"/>
</p:tagLst>
</file>

<file path=ppt/tags/tag15.xml><?xml version="1.0" encoding="utf-8"?>
<p:tagLst xmlns:a="http://schemas.openxmlformats.org/drawingml/2006/main" xmlns:r="http://schemas.openxmlformats.org/officeDocument/2006/relationships" xmlns:p="http://schemas.openxmlformats.org/presentationml/2006/main">
  <p:tag name="TIMING" val="|20.8|5.3|77.7"/>
</p:tagLst>
</file>

<file path=ppt/tags/tag16.xml><?xml version="1.0" encoding="utf-8"?>
<p:tagLst xmlns:a="http://schemas.openxmlformats.org/drawingml/2006/main" xmlns:r="http://schemas.openxmlformats.org/officeDocument/2006/relationships" xmlns:p="http://schemas.openxmlformats.org/presentationml/2006/main">
  <p:tag name="TIMING" val="|2.6|2.2|18.1"/>
</p:tagLst>
</file>

<file path=ppt/tags/tag17.xml><?xml version="1.0" encoding="utf-8"?>
<p:tagLst xmlns:a="http://schemas.openxmlformats.org/drawingml/2006/main" xmlns:r="http://schemas.openxmlformats.org/officeDocument/2006/relationships" xmlns:p="http://schemas.openxmlformats.org/presentationml/2006/main">
  <p:tag name="TIMING" val="|3.1"/>
</p:tagLst>
</file>

<file path=ppt/tags/tag18.xml><?xml version="1.0" encoding="utf-8"?>
<p:tagLst xmlns:a="http://schemas.openxmlformats.org/drawingml/2006/main" xmlns:r="http://schemas.openxmlformats.org/officeDocument/2006/relationships" xmlns:p="http://schemas.openxmlformats.org/presentationml/2006/main">
  <p:tag name="TIMING" val="|18.5|5.1|162.4"/>
</p:tagLst>
</file>

<file path=ppt/tags/tag19.xml><?xml version="1.0" encoding="utf-8"?>
<p:tagLst xmlns:a="http://schemas.openxmlformats.org/drawingml/2006/main" xmlns:r="http://schemas.openxmlformats.org/officeDocument/2006/relationships" xmlns:p="http://schemas.openxmlformats.org/presentationml/2006/main">
  <p:tag name="TIMING" val="|17.4|7.5"/>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20.xml><?xml version="1.0" encoding="utf-8"?>
<p:tagLst xmlns:a="http://schemas.openxmlformats.org/drawingml/2006/main" xmlns:r="http://schemas.openxmlformats.org/officeDocument/2006/relationships" xmlns:p="http://schemas.openxmlformats.org/presentationml/2006/main">
  <p:tag name="TIMING" val="|49.2|51.6|24.1|38.6"/>
</p:tagLst>
</file>

<file path=ppt/tags/tag21.xml><?xml version="1.0" encoding="utf-8"?>
<p:tagLst xmlns:a="http://schemas.openxmlformats.org/drawingml/2006/main" xmlns:r="http://schemas.openxmlformats.org/officeDocument/2006/relationships" xmlns:p="http://schemas.openxmlformats.org/presentationml/2006/main">
  <p:tag name="TIMING" val="|17116.1|5.7"/>
</p:tagLst>
</file>

<file path=ppt/tags/tag22.xml><?xml version="1.0" encoding="utf-8"?>
<p:tagLst xmlns:a="http://schemas.openxmlformats.org/drawingml/2006/main" xmlns:r="http://schemas.openxmlformats.org/officeDocument/2006/relationships" xmlns:p="http://schemas.openxmlformats.org/presentationml/2006/main">
  <p:tag name="TIMING" val="|13.9|5.9"/>
</p:tagLst>
</file>

<file path=ppt/tags/tag23.xml><?xml version="1.0" encoding="utf-8"?>
<p:tagLst xmlns:a="http://schemas.openxmlformats.org/drawingml/2006/main" xmlns:r="http://schemas.openxmlformats.org/officeDocument/2006/relationships" xmlns:p="http://schemas.openxmlformats.org/presentationml/2006/main">
  <p:tag name="TIMING" val="|5.9|2.5|1.9"/>
</p:tagLst>
</file>

<file path=ppt/tags/tag24.xml><?xml version="1.0" encoding="utf-8"?>
<p:tagLst xmlns:a="http://schemas.openxmlformats.org/drawingml/2006/main" xmlns:r="http://schemas.openxmlformats.org/officeDocument/2006/relationships" xmlns:p="http://schemas.openxmlformats.org/presentationml/2006/main">
  <p:tag name="TIMING" val="|22.2|15.2"/>
</p:tagLst>
</file>

<file path=ppt/tags/tag25.xml><?xml version="1.0" encoding="utf-8"?>
<p:tagLst xmlns:a="http://schemas.openxmlformats.org/drawingml/2006/main" xmlns:r="http://schemas.openxmlformats.org/officeDocument/2006/relationships" xmlns:p="http://schemas.openxmlformats.org/presentationml/2006/main">
  <p:tag name="TIMING" val="|3.1|7.7|34.6|108.9"/>
</p:tagLst>
</file>

<file path=ppt/tags/tag26.xml><?xml version="1.0" encoding="utf-8"?>
<p:tagLst xmlns:a="http://schemas.openxmlformats.org/drawingml/2006/main" xmlns:r="http://schemas.openxmlformats.org/officeDocument/2006/relationships" xmlns:p="http://schemas.openxmlformats.org/presentationml/2006/main">
  <p:tag name="TIMING" val="|4.6|30.9"/>
</p:tagLst>
</file>

<file path=ppt/tags/tag3.xml><?xml version="1.0" encoding="utf-8"?>
<p:tagLst xmlns:a="http://schemas.openxmlformats.org/drawingml/2006/main" xmlns:r="http://schemas.openxmlformats.org/officeDocument/2006/relationships" xmlns:p="http://schemas.openxmlformats.org/presentationml/2006/main">
  <p:tag name="TIMING" val="|31.6"/>
</p:tagLst>
</file>

<file path=ppt/tags/tag4.xml><?xml version="1.0" encoding="utf-8"?>
<p:tagLst xmlns:a="http://schemas.openxmlformats.org/drawingml/2006/main" xmlns:r="http://schemas.openxmlformats.org/officeDocument/2006/relationships" xmlns:p="http://schemas.openxmlformats.org/presentationml/2006/main">
  <p:tag name="TIMING" val="|11.1|40.5|91"/>
</p:tagLst>
</file>

<file path=ppt/tags/tag5.xml><?xml version="1.0" encoding="utf-8"?>
<p:tagLst xmlns:a="http://schemas.openxmlformats.org/drawingml/2006/main" xmlns:r="http://schemas.openxmlformats.org/officeDocument/2006/relationships" xmlns:p="http://schemas.openxmlformats.org/presentationml/2006/main">
  <p:tag name="TIMING" val="|31.8"/>
</p:tagLst>
</file>

<file path=ppt/tags/tag6.xml><?xml version="1.0" encoding="utf-8"?>
<p:tagLst xmlns:a="http://schemas.openxmlformats.org/drawingml/2006/main" xmlns:r="http://schemas.openxmlformats.org/officeDocument/2006/relationships" xmlns:p="http://schemas.openxmlformats.org/presentationml/2006/main">
  <p:tag name="TIMING" val="|3.4|12.7"/>
</p:tagLst>
</file>

<file path=ppt/tags/tag7.xml><?xml version="1.0" encoding="utf-8"?>
<p:tagLst xmlns:a="http://schemas.openxmlformats.org/drawingml/2006/main" xmlns:r="http://schemas.openxmlformats.org/officeDocument/2006/relationships" xmlns:p="http://schemas.openxmlformats.org/presentationml/2006/main">
  <p:tag name="TIMING" val="|2.9"/>
</p:tagLst>
</file>

<file path=ppt/tags/tag8.xml><?xml version="1.0" encoding="utf-8"?>
<p:tagLst xmlns:a="http://schemas.openxmlformats.org/drawingml/2006/main" xmlns:r="http://schemas.openxmlformats.org/officeDocument/2006/relationships" xmlns:p="http://schemas.openxmlformats.org/presentationml/2006/main">
  <p:tag name="TIMING" val="|25.2"/>
</p:tagLst>
</file>

<file path=ppt/tags/tag9.xml><?xml version="1.0" encoding="utf-8"?>
<p:tagLst xmlns:a="http://schemas.openxmlformats.org/drawingml/2006/main" xmlns:r="http://schemas.openxmlformats.org/officeDocument/2006/relationships" xmlns:p="http://schemas.openxmlformats.org/presentationml/2006/main">
  <p:tag name="TIMING" val="|1|3.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1734</TotalTime>
  <Words>3064</Words>
  <Application>Microsoft Office PowerPoint</Application>
  <PresentationFormat>On-screen Show (4:3)</PresentationFormat>
  <Paragraphs>485</Paragraphs>
  <Slides>90</Slides>
  <Notes>2</Notes>
  <HiddenSlides>7</HiddenSlides>
  <MMClips>7</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Module</vt:lpstr>
      <vt:lpstr>The Panorama of the Bride</vt:lpstr>
      <vt:lpstr>Song of Solomon Lessons</vt:lpstr>
      <vt:lpstr>Song of Solomon 2:1-14</vt:lpstr>
      <vt:lpstr>Song of Solomon 2:1-14</vt:lpstr>
      <vt:lpstr>Song of Solomon 2:1-14</vt:lpstr>
      <vt:lpstr>Song of Solomon 2:14</vt:lpstr>
      <vt:lpstr>The Panorama of the Bride</vt:lpstr>
      <vt:lpstr>I. The Bride’s Nature  “Oh My Dove”</vt:lpstr>
      <vt:lpstr>I. The Bride’s Nature  “Oh My Dove”</vt:lpstr>
      <vt:lpstr>I. The Bride’s Nature  “Oh My Dove”</vt:lpstr>
      <vt:lpstr>The Panorama of the Bride</vt:lpstr>
      <vt:lpstr>II. The Bride’s Abode  “Thou art In…”</vt:lpstr>
      <vt:lpstr>II. The Bride’s Abode  “Thou art In…”</vt:lpstr>
      <vt:lpstr>John 10:29</vt:lpstr>
      <vt:lpstr>Jeremiah 48:28</vt:lpstr>
      <vt:lpstr>Jeremiah 48:28</vt:lpstr>
      <vt:lpstr>II. The Bride’s Abode  “Thou art In…”</vt:lpstr>
      <vt:lpstr>A SATISFYING PLACE</vt:lpstr>
      <vt:lpstr>A SATISFYING PLACE</vt:lpstr>
      <vt:lpstr>Numbers 20:10,11</vt:lpstr>
      <vt:lpstr>A SATISFYING PLACE</vt:lpstr>
      <vt:lpstr>A SATISFYING PLACE</vt:lpstr>
      <vt:lpstr>A SATISFYING PLACE</vt:lpstr>
      <vt:lpstr>II. The Bride’s Abode  “Thou art In…”</vt:lpstr>
      <vt:lpstr>Isaiah 53:5</vt:lpstr>
      <vt:lpstr>The Clefts in the Rock</vt:lpstr>
      <vt:lpstr>I John 1:9</vt:lpstr>
      <vt:lpstr>He Bought My Soul at Calvary © 1950 Stuart Hamblen</vt:lpstr>
      <vt:lpstr>How long is Eternity?</vt:lpstr>
      <vt:lpstr>II. The Bride’s Abode  “Thou art In…”</vt:lpstr>
      <vt:lpstr>THE STAIRS</vt:lpstr>
      <vt:lpstr>THE SECRET PLACES</vt:lpstr>
      <vt:lpstr>I Corinthians 2:9,10</vt:lpstr>
      <vt:lpstr>Matthew 24:28</vt:lpstr>
      <vt:lpstr>7  Stairs to Heaven</vt:lpstr>
      <vt:lpstr>7  Stairs to Heaven</vt:lpstr>
      <vt:lpstr>Romans 10:17</vt:lpstr>
      <vt:lpstr>7  Stairs to Heaven</vt:lpstr>
      <vt:lpstr>Luke 13:3,5 </vt:lpstr>
      <vt:lpstr>7  Stairs to Heaven</vt:lpstr>
      <vt:lpstr>I Peter 1:23 </vt:lpstr>
      <vt:lpstr>7  Stairs to Heaven</vt:lpstr>
      <vt:lpstr>Romans 5:1 </vt:lpstr>
      <vt:lpstr>7  Stairs to Heaven</vt:lpstr>
      <vt:lpstr>I Corinthians 12:13</vt:lpstr>
      <vt:lpstr>7  Stairs to Heaven</vt:lpstr>
      <vt:lpstr>I Thessalonians 4:3</vt:lpstr>
      <vt:lpstr>I Corinthians 2:9</vt:lpstr>
      <vt:lpstr>I Corinthians 2:10</vt:lpstr>
      <vt:lpstr>Sanctification</vt:lpstr>
      <vt:lpstr>7  Stairs to Heaven</vt:lpstr>
      <vt:lpstr>Hebrews 6:1</vt:lpstr>
      <vt:lpstr>7  Stairs to Heaven</vt:lpstr>
      <vt:lpstr>The Panorama of the Bride</vt:lpstr>
      <vt:lpstr>III. The Bride’s Appearance  “Let Me See thy Countenance”</vt:lpstr>
      <vt:lpstr>I Want to See You</vt:lpstr>
      <vt:lpstr>III. The Bride’s Appearance  “Let Me See thy Countenance”</vt:lpstr>
      <vt:lpstr>How did she get so beautiful?</vt:lpstr>
      <vt:lpstr>Hebrews 12:2</vt:lpstr>
      <vt:lpstr>Why does He want to see her?</vt:lpstr>
      <vt:lpstr>2 Corinthians 3:18 </vt:lpstr>
      <vt:lpstr>The Panorama of the Bride</vt:lpstr>
      <vt:lpstr>IV. The Bride’s Speech  “Let Me Hear thy Voice”</vt:lpstr>
      <vt:lpstr> Luke 9:26 </vt:lpstr>
      <vt:lpstr>  </vt:lpstr>
      <vt:lpstr>Christ Ministered to People</vt:lpstr>
      <vt:lpstr>Christ Ministered to People</vt:lpstr>
      <vt:lpstr>How does he want to hear us?</vt:lpstr>
      <vt:lpstr>Let’s Talk about Jesus Uknown Author</vt:lpstr>
      <vt:lpstr>IV. The Bride’s Speech  “Let Me Hear thy Voice”</vt:lpstr>
      <vt:lpstr>Ephesians 4:29</vt:lpstr>
      <vt:lpstr>Colossians 3:8 </vt:lpstr>
      <vt:lpstr>Told by Oral Roberts… </vt:lpstr>
      <vt:lpstr>Psalm 19:14</vt:lpstr>
      <vt:lpstr>IV. The Bride’s Speech  “Let Me Hear thy Voice”</vt:lpstr>
      <vt:lpstr>Matthew 12:34</vt:lpstr>
      <vt:lpstr>Psalm 119:11</vt:lpstr>
      <vt:lpstr>Angry man…</vt:lpstr>
      <vt:lpstr>Stay out of trouble by…</vt:lpstr>
      <vt:lpstr>IV. The Bride’s Appearance  “Let Me Hear thy Voice”</vt:lpstr>
      <vt:lpstr>Keep Emphasis on Jesus</vt:lpstr>
      <vt:lpstr>Pure Worship</vt:lpstr>
      <vt:lpstr>The Panorama of the Bride</vt:lpstr>
      <vt:lpstr>Let’s Talk About Jesus Author Unknown</vt:lpstr>
      <vt:lpstr>Let’s Talk About Jesus Author Unknown</vt:lpstr>
      <vt:lpstr>Let’s Talk About Jesus Author Unknown</vt:lpstr>
      <vt:lpstr>Let’s Talk About Jesus Author Unknown</vt:lpstr>
      <vt:lpstr>Let’s Talk About Jesus Author Unknown</vt:lpstr>
      <vt:lpstr>Let’s Talk About Jesus Author Unknown</vt:lpstr>
      <vt:lpstr>Let’s Talk About Jesus Author Unknown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Panorama of the Bride</dc:title>
  <dc:creator>Stephen Reynolds, Jr.</dc:creator>
  <cp:lastModifiedBy>Stephen Reynolds, Jr.</cp:lastModifiedBy>
  <cp:revision>162</cp:revision>
  <dcterms:created xsi:type="dcterms:W3CDTF">2009-11-20T21:00:07Z</dcterms:created>
  <dcterms:modified xsi:type="dcterms:W3CDTF">2009-12-02T02:16:13Z</dcterms:modified>
</cp:coreProperties>
</file>