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tags/tag15.xml" ContentType="application/vnd.openxmlformats-officedocument.presentationml.tags+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342" r:id="rId3"/>
    <p:sldId id="257" r:id="rId4"/>
    <p:sldId id="264" r:id="rId5"/>
    <p:sldId id="265" r:id="rId6"/>
    <p:sldId id="354" r:id="rId7"/>
    <p:sldId id="263" r:id="rId8"/>
    <p:sldId id="355" r:id="rId9"/>
    <p:sldId id="370" r:id="rId10"/>
    <p:sldId id="371" r:id="rId11"/>
    <p:sldId id="372" r:id="rId12"/>
    <p:sldId id="373" r:id="rId13"/>
    <p:sldId id="374" r:id="rId14"/>
    <p:sldId id="375" r:id="rId15"/>
    <p:sldId id="369" r:id="rId16"/>
    <p:sldId id="376" r:id="rId17"/>
    <p:sldId id="377" r:id="rId18"/>
    <p:sldId id="378" r:id="rId19"/>
    <p:sldId id="379" r:id="rId20"/>
    <p:sldId id="380" r:id="rId21"/>
    <p:sldId id="390" r:id="rId22"/>
    <p:sldId id="258" r:id="rId23"/>
    <p:sldId id="359" r:id="rId24"/>
    <p:sldId id="381" r:id="rId25"/>
    <p:sldId id="391" r:id="rId26"/>
    <p:sldId id="361" r:id="rId27"/>
    <p:sldId id="392" r:id="rId28"/>
    <p:sldId id="393" r:id="rId29"/>
    <p:sldId id="394" r:id="rId30"/>
    <p:sldId id="395" r:id="rId31"/>
    <p:sldId id="360" r:id="rId32"/>
    <p:sldId id="396" r:id="rId33"/>
    <p:sldId id="397" r:id="rId34"/>
    <p:sldId id="384" r:id="rId35"/>
    <p:sldId id="358" r:id="rId36"/>
    <p:sldId id="385" r:id="rId37"/>
    <p:sldId id="386" r:id="rId38"/>
    <p:sldId id="362" r:id="rId39"/>
    <p:sldId id="363" r:id="rId40"/>
    <p:sldId id="398" r:id="rId41"/>
    <p:sldId id="399" r:id="rId42"/>
    <p:sldId id="400" r:id="rId43"/>
    <p:sldId id="401" r:id="rId44"/>
    <p:sldId id="402" r:id="rId45"/>
    <p:sldId id="364" r:id="rId46"/>
    <p:sldId id="403" r:id="rId47"/>
    <p:sldId id="389" r:id="rId48"/>
    <p:sldId id="266" r:id="rId49"/>
    <p:sldId id="269" r:id="rId50"/>
    <p:sldId id="366" r:id="rId51"/>
    <p:sldId id="404" r:id="rId52"/>
    <p:sldId id="365" r:id="rId53"/>
    <p:sldId id="367" r:id="rId54"/>
    <p:sldId id="405" r:id="rId55"/>
    <p:sldId id="406" r:id="rId56"/>
    <p:sldId id="407" r:id="rId57"/>
    <p:sldId id="408" r:id="rId58"/>
    <p:sldId id="356" r:id="rId59"/>
    <p:sldId id="409" r:id="rId60"/>
    <p:sldId id="410" r:id="rId61"/>
    <p:sldId id="259" r:id="rId62"/>
    <p:sldId id="411" r:id="rId63"/>
    <p:sldId id="368" r:id="rId64"/>
    <p:sldId id="412" r:id="rId65"/>
    <p:sldId id="413" r:id="rId66"/>
    <p:sldId id="414" r:id="rId67"/>
    <p:sldId id="415" r:id="rId68"/>
    <p:sldId id="35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en Reynolds, Jr." initials="SGRJ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9" autoAdjust="0"/>
    <p:restoredTop sz="94689"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38904"/>
    </p:cViewPr>
  </p:outlineViewPr>
  <p:notesTextViewPr>
    <p:cViewPr>
      <p:scale>
        <a:sx n="100" d="100"/>
        <a:sy n="100" d="100"/>
      </p:scale>
      <p:origin x="0" y="0"/>
    </p:cViewPr>
  </p:notesTextViewPr>
  <p:sorterViewPr>
    <p:cViewPr>
      <p:scale>
        <a:sx n="66" d="100"/>
        <a:sy n="66" d="100"/>
      </p:scale>
      <p:origin x="0" y="695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DD7B32-2EC1-49F9-BFB3-8CAFC651BFAA}" type="datetimeFigureOut">
              <a:rPr lang="en-US" smtClean="0"/>
              <a:pPr/>
              <a:t>12/22/2009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2221A3-0468-4C41-BA6A-055CA30FED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2221A3-0468-4C41-BA6A-055CA30FED8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2221A3-0468-4C41-BA6A-055CA30FED89}" type="slidenum">
              <a:rPr lang="en-US" smtClean="0"/>
              <a:pPr/>
              <a:t>62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334F00C-811F-4EC1-9720-6F8844859B24}" type="datetimeFigureOut">
              <a:rPr lang="en-US" smtClean="0"/>
              <a:pPr/>
              <a:t>12/22/2009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34F00C-811F-4EC1-9720-6F8844859B24}" type="datetimeFigureOut">
              <a:rPr lang="en-US" smtClean="0"/>
              <a:pPr/>
              <a:t>12/22/2009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34F00C-811F-4EC1-9720-6F8844859B24}" type="datetimeFigureOut">
              <a:rPr lang="en-US" smtClean="0"/>
              <a:pPr/>
              <a:t>12/22/2009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34F00C-811F-4EC1-9720-6F8844859B24}" type="datetimeFigureOut">
              <a:rPr lang="en-US" smtClean="0"/>
              <a:pPr/>
              <a:t>12/22/2009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334F00C-811F-4EC1-9720-6F8844859B24}" type="datetimeFigureOut">
              <a:rPr lang="en-US" smtClean="0"/>
              <a:pPr/>
              <a:t>12/22/2009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34F00C-811F-4EC1-9720-6F8844859B24}" type="datetimeFigureOut">
              <a:rPr lang="en-US" smtClean="0"/>
              <a:pPr/>
              <a:t>12/22/2009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34F00C-811F-4EC1-9720-6F8844859B24}" type="datetimeFigureOut">
              <a:rPr lang="en-US" smtClean="0"/>
              <a:pPr/>
              <a:t>12/22/2009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34F00C-811F-4EC1-9720-6F8844859B24}" type="datetimeFigureOut">
              <a:rPr lang="en-US" smtClean="0"/>
              <a:pPr/>
              <a:t>12/22/2009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4F00C-811F-4EC1-9720-6F8844859B24}" type="datetimeFigureOut">
              <a:rPr lang="en-US" smtClean="0"/>
              <a:pPr/>
              <a:t>12/22/2009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334F00C-811F-4EC1-9720-6F8844859B24}" type="datetimeFigureOut">
              <a:rPr lang="en-US" smtClean="0"/>
              <a:pPr/>
              <a:t>12/22/2009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1E6C9-367D-48F9-A1A3-9F7459C629D2}"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334F00C-811F-4EC1-9720-6F8844859B24}" type="datetimeFigureOut">
              <a:rPr lang="en-US" smtClean="0"/>
              <a:pPr/>
              <a:t>12/22/2009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8841E6C9-367D-48F9-A1A3-9F7459C629D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334F00C-811F-4EC1-9720-6F8844859B24}" type="datetimeFigureOut">
              <a:rPr lang="en-US" smtClean="0"/>
              <a:pPr/>
              <a:t>12/22/2009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841E6C9-367D-48F9-A1A3-9F7459C629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355848"/>
            <a:ext cx="8229600" cy="1673352"/>
          </a:xfrm>
        </p:spPr>
        <p:txBody>
          <a:bodyPr>
            <a:normAutofit/>
          </a:bodyPr>
          <a:lstStyle/>
          <a:p>
            <a:r>
              <a:rPr lang="en-US" sz="5400" dirty="0" smtClean="0"/>
              <a:t>The Bride’s Enlarged Vision</a:t>
            </a:r>
            <a:endParaRPr lang="en-US" sz="5400" dirty="0"/>
          </a:p>
        </p:txBody>
      </p:sp>
      <p:sp>
        <p:nvSpPr>
          <p:cNvPr id="3" name="Subtitle 2"/>
          <p:cNvSpPr>
            <a:spLocks noGrp="1"/>
          </p:cNvSpPr>
          <p:nvPr>
            <p:ph type="subTitle" idx="1"/>
          </p:nvPr>
        </p:nvSpPr>
        <p:spPr>
          <a:xfrm>
            <a:off x="685800" y="1219200"/>
            <a:ext cx="8077200" cy="2109216"/>
          </a:xfrm>
        </p:spPr>
        <p:txBody>
          <a:bodyPr>
            <a:normAutofit fontScale="77500" lnSpcReduction="20000"/>
          </a:bodyPr>
          <a:lstStyle/>
          <a:p>
            <a:r>
              <a:rPr lang="en-US" sz="9400" dirty="0" smtClean="0"/>
              <a:t>Lesson 23</a:t>
            </a:r>
          </a:p>
          <a:p>
            <a:endParaRPr lang="en-US" sz="8000" dirty="0" smtClean="0"/>
          </a:p>
          <a:p>
            <a:r>
              <a:rPr lang="en-US" sz="4600" dirty="0" smtClean="0"/>
              <a:t>Song of Solomon 2:17</a:t>
            </a:r>
          </a:p>
        </p:txBody>
      </p:sp>
      <p:sp>
        <p:nvSpPr>
          <p:cNvPr id="4" name="Rectangle 3"/>
          <p:cNvSpPr/>
          <p:nvPr/>
        </p:nvSpPr>
        <p:spPr>
          <a:xfrm>
            <a:off x="198263" y="5289828"/>
            <a:ext cx="8595623" cy="1415772"/>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chemeClr val="bg1">
                    <a:shade val="50000"/>
                  </a:schemeClr>
                </a:solidFill>
                <a:effectLst/>
                <a:latin typeface="Bookman Old Style" pitchFamily="18" charset="0"/>
              </a:rPr>
              <a:t>Song of Solomon Study</a:t>
            </a:r>
          </a:p>
          <a:p>
            <a:pPr algn="ctr"/>
            <a:r>
              <a:rPr lang="en-US" sz="3200" b="1" dirty="0" smtClean="0">
                <a:ln w="50800"/>
                <a:solidFill>
                  <a:schemeClr val="bg1">
                    <a:shade val="50000"/>
                  </a:schemeClr>
                </a:solidFill>
                <a:latin typeface="Bookman Old Style" pitchFamily="18" charset="0"/>
              </a:rPr>
              <a:t>By Rev. James R. Reynolds, Sr.</a:t>
            </a:r>
            <a:endParaRPr lang="en-US" sz="3200" b="1" cap="none" spc="0" dirty="0">
              <a:ln w="50800"/>
              <a:solidFill>
                <a:schemeClr val="bg1">
                  <a:shade val="50000"/>
                </a:schemeClr>
              </a:solidFill>
              <a:effectLst/>
              <a:latin typeface="Bookman Old Style"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b="1" dirty="0" smtClean="0"/>
              <a:t>John 7:17</a:t>
            </a:r>
            <a:r>
              <a:rPr lang="en-US" dirty="0" smtClean="0"/>
              <a:t>—If any man will </a:t>
            </a:r>
            <a:r>
              <a:rPr lang="en-US" b="1" u="sng" dirty="0" smtClean="0"/>
              <a:t>do</a:t>
            </a:r>
            <a:r>
              <a:rPr lang="en-US" dirty="0" smtClean="0"/>
              <a:t> his will, he shall know of the doctrine, whether it be of God, or whether I speak of myself.</a:t>
            </a:r>
          </a:p>
          <a:p>
            <a:endParaRPr lang="en-US" dirty="0" smtClean="0"/>
          </a:p>
          <a:p>
            <a:pPr>
              <a:buNone/>
            </a:pPr>
            <a:r>
              <a:rPr lang="en-US" b="1" dirty="0" smtClean="0"/>
              <a:t>Matthew 6:23</a:t>
            </a:r>
            <a:r>
              <a:rPr lang="en-US" dirty="0" smtClean="0"/>
              <a:t>—But </a:t>
            </a:r>
            <a:r>
              <a:rPr lang="en-US" b="1" u="sng" dirty="0" smtClean="0"/>
              <a:t>if </a:t>
            </a:r>
            <a:r>
              <a:rPr lang="en-US" b="1" u="sng" dirty="0" err="1" smtClean="0"/>
              <a:t>thine</a:t>
            </a:r>
            <a:r>
              <a:rPr lang="en-US" b="1" u="sng" dirty="0" smtClean="0"/>
              <a:t> eye be</a:t>
            </a:r>
            <a:r>
              <a:rPr lang="en-US" dirty="0" smtClean="0"/>
              <a:t> evil, thy whole body shall be full of darkness. If therefore the light that is in thee be darkness, how great is that darkness!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It is necessary that we grow and advance not only in Revelation but in Experience.</a:t>
            </a:r>
          </a:p>
          <a:p>
            <a:r>
              <a:rPr lang="en-US" dirty="0" smtClean="0"/>
              <a:t>We have ceased to grow and develop when we cease to apply the truth and walk in it.</a:t>
            </a:r>
          </a:p>
          <a:p>
            <a:r>
              <a:rPr lang="en-US" dirty="0" smtClean="0"/>
              <a:t>All Revelation comes from the Word of God.</a:t>
            </a:r>
          </a:p>
          <a:p>
            <a:r>
              <a:rPr lang="en-US" dirty="0" smtClean="0"/>
              <a:t>God’s ultimate Eternal Purpose is that He might have a Bride that is </a:t>
            </a:r>
            <a:r>
              <a:rPr lang="en-US" b="1" u="sng" dirty="0" smtClean="0"/>
              <a:t>one</a:t>
            </a:r>
            <a:r>
              <a:rPr lang="en-US" dirty="0" smtClean="0"/>
              <a:t> with Him</a:t>
            </a:r>
            <a:r>
              <a:rPr lang="en-US" dirty="0" smtClean="0"/>
              <a:t>.</a:t>
            </a:r>
          </a:p>
          <a:p>
            <a:r>
              <a:rPr lang="en-US" dirty="0" smtClean="0"/>
              <a:t>Eph. 3:11; </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b="1" dirty="0" smtClean="0"/>
              <a:t>Ephesians 3:11</a:t>
            </a:r>
            <a:r>
              <a:rPr lang="en-US" dirty="0" smtClean="0"/>
              <a:t>—According to the eternal purpose which he purposed in Christ Jesus our Lord:</a:t>
            </a:r>
          </a:p>
          <a:p>
            <a:pPr>
              <a:buNone/>
            </a:pPr>
            <a:endParaRPr lang="en-US" dirty="0" smtClean="0"/>
          </a:p>
          <a:p>
            <a:pPr>
              <a:buNone/>
            </a:pPr>
            <a:r>
              <a:rPr lang="en-US" b="1" dirty="0" smtClean="0"/>
              <a:t>John 17:22</a:t>
            </a:r>
            <a:r>
              <a:rPr lang="en-US" dirty="0" smtClean="0"/>
              <a:t>—And the glory which thou </a:t>
            </a:r>
            <a:r>
              <a:rPr lang="en-US" dirty="0" err="1" smtClean="0"/>
              <a:t>gavest</a:t>
            </a:r>
            <a:r>
              <a:rPr lang="en-US" dirty="0" smtClean="0"/>
              <a:t> me I have given them; that they may be one, even as we are one: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b="1" dirty="0" smtClean="0"/>
              <a:t>SOS 1:5</a:t>
            </a:r>
            <a:r>
              <a:rPr lang="en-US" dirty="0" smtClean="0"/>
              <a:t>—I am black, but comely, O ye daughters of Jerusalem, as the tents of </a:t>
            </a:r>
            <a:r>
              <a:rPr lang="en-US" dirty="0" err="1" smtClean="0"/>
              <a:t>Kedar</a:t>
            </a:r>
            <a:r>
              <a:rPr lang="en-US" dirty="0" smtClean="0"/>
              <a:t>, as the curtains of Solomon.</a:t>
            </a:r>
          </a:p>
          <a:p>
            <a:pPr>
              <a:buNone/>
            </a:pPr>
            <a:r>
              <a:rPr lang="en-US" b="1" dirty="0" smtClean="0"/>
              <a:t>SOS 2:4,5</a:t>
            </a:r>
            <a:r>
              <a:rPr lang="en-US" dirty="0" smtClean="0"/>
              <a:t>—He brought me to the banqueting house, and his banner over me was love.  5 Stay me with flagons, comfort me with apples: for I am sick of love.</a:t>
            </a:r>
          </a:p>
          <a:p>
            <a:pPr>
              <a:buNone/>
            </a:pPr>
            <a:r>
              <a:rPr lang="en-US" dirty="0" smtClean="0"/>
              <a:t> </a:t>
            </a:r>
            <a:endParaRPr lang="en-US" sz="1200" dirty="0" smtClean="0"/>
          </a:p>
          <a:p>
            <a:pPr>
              <a:buFont typeface="Arial" pitchFamily="34" charset="0"/>
              <a:buChar char="•"/>
            </a:pPr>
            <a:r>
              <a:rPr lang="en-US" dirty="0" smtClean="0"/>
              <a:t>Her hunger has not decreased but increased.</a:t>
            </a:r>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Her vision is enlarging because she is going on. As you go on in God He is going to reveal more to you.</a:t>
            </a:r>
          </a:p>
          <a:p>
            <a:r>
              <a:rPr lang="en-US" dirty="0" smtClean="0"/>
              <a:t>The vision of the advancing train:  “Watch the Light.”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the Light”</a:t>
            </a:r>
            <a:endParaRPr lang="en-US" dirty="0"/>
          </a:p>
        </p:txBody>
      </p:sp>
      <p:pic>
        <p:nvPicPr>
          <p:cNvPr id="4" name="Content Placeholder 3" descr="22.jpg"/>
          <p:cNvPicPr>
            <a:picLocks noGrp="1" noChangeAspect="1"/>
          </p:cNvPicPr>
          <p:nvPr>
            <p:ph idx="1"/>
          </p:nvPr>
        </p:nvPicPr>
        <p:blipFill>
          <a:blip r:embed="rId2" cstate="print"/>
          <a:stretch>
            <a:fillRect/>
          </a:stretch>
        </p:blipFill>
        <p:spPr>
          <a:xfrm>
            <a:off x="838200" y="1676400"/>
            <a:ext cx="7426504" cy="4784862"/>
          </a:xfrm>
        </p:spPr>
      </p:pic>
      <p:pic>
        <p:nvPicPr>
          <p:cNvPr id="1026" name="Picture 2" descr="C:\Users\St\Pictures\OCAPY6AL2CAGANPGZCA3MW7UFCAFK197MCALLKB5BCARPSSK6CA07PROSCAP91FVVCAUL8PGMCA4KI9KHCA96FM8YCA4YEF46CA23SWTJCAE3DBV2CAB3Z4XOCATKB2YMCA12QOUUCAJQBDYICA03QCNSCAC21RB4.jpg"/>
          <p:cNvPicPr>
            <a:picLocks noChangeAspect="1" noChangeArrowheads="1"/>
          </p:cNvPicPr>
          <p:nvPr/>
        </p:nvPicPr>
        <p:blipFill>
          <a:blip r:embed="rId3" cstate="print"/>
          <a:srcRect/>
          <a:stretch>
            <a:fillRect/>
          </a:stretch>
        </p:blipFill>
        <p:spPr bwMode="auto">
          <a:xfrm>
            <a:off x="5715000" y="2379216"/>
            <a:ext cx="2209800" cy="1887984"/>
          </a:xfrm>
          <a:prstGeom prst="rect">
            <a:avLst/>
          </a:prstGeom>
          <a:noFill/>
          <a:ln>
            <a:solidFill>
              <a:schemeClr val="bg1"/>
            </a:solidFill>
          </a:ln>
        </p:spPr>
      </p:pic>
    </p:spTree>
  </p:cSld>
  <p:clrMapOvr>
    <a:masterClrMapping/>
  </p:clrMapOvr>
  <p:transition>
    <p:cover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We should be developing with a determination to reach the Goal.</a:t>
            </a:r>
          </a:p>
          <a:p>
            <a:pPr>
              <a:buNone/>
            </a:pPr>
            <a:endParaRPr lang="en-US" dirty="0" smtClean="0"/>
          </a:p>
          <a:p>
            <a:pPr>
              <a:buNone/>
            </a:pPr>
            <a:r>
              <a:rPr lang="en-US" b="1" dirty="0" smtClean="0"/>
              <a:t>Hebrews 6:1</a:t>
            </a:r>
            <a:r>
              <a:rPr lang="en-US" dirty="0" smtClean="0"/>
              <a:t>—Therefore leaving the principles of the doctrine of Christ, let us go on unto perfection; not laying again the foundation of repentance from dead works, and of faith toward God,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Even though her vision has enlarged there is a crying out for help.</a:t>
            </a:r>
          </a:p>
          <a:p>
            <a:endParaRPr lang="en-US" dirty="0" smtClean="0"/>
          </a:p>
          <a:p>
            <a:pPr>
              <a:buNone/>
            </a:pPr>
            <a:r>
              <a:rPr lang="en-US" b="1" dirty="0" smtClean="0"/>
              <a:t>Titus 2:13</a:t>
            </a:r>
            <a:r>
              <a:rPr lang="en-US" dirty="0" smtClean="0"/>
              <a:t>—Looking for that blessed hope, and the glorious appearing of the great God and our </a:t>
            </a:r>
            <a:r>
              <a:rPr lang="en-US" dirty="0" err="1" smtClean="0"/>
              <a:t>Saviour</a:t>
            </a:r>
            <a:r>
              <a:rPr lang="en-US" dirty="0" smtClean="0"/>
              <a:t> Jesus Christ;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descr="Lighthouse.jpg"/>
          <p:cNvPicPr>
            <a:picLocks noGrp="1" noChangeAspect="1"/>
          </p:cNvPicPr>
          <p:nvPr>
            <p:ph idx="1"/>
          </p:nvPr>
        </p:nvPicPr>
        <p:blipFill>
          <a:blip r:embed="rId2" cstate="print"/>
          <a:stretch>
            <a:fillRect/>
          </a:stretch>
        </p:blipFill>
        <p:spPr>
          <a:xfrm>
            <a:off x="370840" y="1506856"/>
            <a:ext cx="8392160" cy="6294120"/>
          </a:xfrm>
        </p:spPr>
      </p:pic>
      <p:sp>
        <p:nvSpPr>
          <p:cNvPr id="2" name="Title 1"/>
          <p:cNvSpPr>
            <a:spLocks noGrp="1"/>
          </p:cNvSpPr>
          <p:nvPr>
            <p:ph type="title"/>
          </p:nvPr>
        </p:nvSpPr>
        <p:spPr/>
        <p:txBody>
          <a:bodyPr>
            <a:normAutofit fontScale="90000"/>
          </a:bodyPr>
          <a:lstStyle/>
          <a:p>
            <a:r>
              <a:rPr lang="en-US" dirty="0" smtClean="0"/>
              <a:t>Introduction</a:t>
            </a:r>
            <a:br>
              <a:rPr lang="en-US" dirty="0" smtClean="0"/>
            </a:br>
            <a:r>
              <a:rPr lang="en-US" dirty="0" smtClean="0"/>
              <a:t>	“The Eternal Day break”</a:t>
            </a:r>
            <a:endParaRPr lang="en-US" dirty="0"/>
          </a:p>
        </p:txBody>
      </p:sp>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br>
              <a:rPr lang="en-US" dirty="0" smtClean="0"/>
            </a:br>
            <a:r>
              <a:rPr lang="en-US" dirty="0" smtClean="0"/>
              <a:t>	“The Eternal Day break”</a:t>
            </a:r>
            <a:endParaRPr lang="en-US" dirty="0"/>
          </a:p>
        </p:txBody>
      </p:sp>
      <p:sp>
        <p:nvSpPr>
          <p:cNvPr id="3" name="Content Placeholder 2"/>
          <p:cNvSpPr>
            <a:spLocks noGrp="1"/>
          </p:cNvSpPr>
          <p:nvPr>
            <p:ph idx="1"/>
          </p:nvPr>
        </p:nvSpPr>
        <p:spPr/>
        <p:txBody>
          <a:bodyPr>
            <a:normAutofit/>
          </a:bodyPr>
          <a:lstStyle/>
          <a:p>
            <a:pPr>
              <a:buNone/>
            </a:pPr>
            <a:r>
              <a:rPr lang="en-US" b="1" dirty="0" smtClean="0"/>
              <a:t>Job 28:7</a:t>
            </a:r>
            <a:r>
              <a:rPr lang="en-US" dirty="0" smtClean="0"/>
              <a:t>—There is a path which no fowl </a:t>
            </a:r>
            <a:r>
              <a:rPr lang="en-US" dirty="0" err="1" smtClean="0"/>
              <a:t>knoweth</a:t>
            </a:r>
            <a:r>
              <a:rPr lang="en-US" dirty="0" smtClean="0"/>
              <a:t>, and which the vulture's eye hath not seen:</a:t>
            </a:r>
          </a:p>
          <a:p>
            <a:pPr>
              <a:buNone/>
            </a:pPr>
            <a:endParaRPr lang="en-US" dirty="0" smtClean="0"/>
          </a:p>
          <a:p>
            <a:pPr>
              <a:buNone/>
            </a:pPr>
            <a:r>
              <a:rPr lang="en-US" b="1" dirty="0" smtClean="0"/>
              <a:t>John 21:3</a:t>
            </a:r>
            <a:r>
              <a:rPr lang="en-US" dirty="0" smtClean="0"/>
              <a:t>—Simon Peter saith unto them, I go a fishing</a:t>
            </a:r>
          </a:p>
          <a:p>
            <a:pPr>
              <a:buFont typeface="Arial" pitchFamily="34" charset="0"/>
              <a:buChar char="•"/>
            </a:pPr>
            <a:r>
              <a:rPr lang="en-US" dirty="0" smtClean="0"/>
              <a:t>Peter lost his vision.</a:t>
            </a:r>
          </a:p>
          <a:p>
            <a:pPr>
              <a:buFont typeface="Arial" pitchFamily="34" charset="0"/>
              <a:buChar char="•"/>
            </a:pPr>
            <a:r>
              <a:rPr lang="en-US" dirty="0" smtClean="0"/>
              <a:t>We need a proper understanding of what God is doing.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Lessons</a:t>
            </a:r>
            <a:endParaRPr lang="en-US" dirty="0"/>
          </a:p>
        </p:txBody>
      </p:sp>
      <p:sp>
        <p:nvSpPr>
          <p:cNvPr id="3" name="Content Placeholder 2"/>
          <p:cNvSpPr>
            <a:spLocks noGrp="1"/>
          </p:cNvSpPr>
          <p:nvPr>
            <p:ph idx="1"/>
          </p:nvPr>
        </p:nvSpPr>
        <p:spPr>
          <a:xfrm>
            <a:off x="838200" y="1775191"/>
            <a:ext cx="8305800" cy="4625609"/>
          </a:xfrm>
        </p:spPr>
        <p:txBody>
          <a:bodyPr>
            <a:noAutofit/>
          </a:bodyPr>
          <a:lstStyle/>
          <a:p>
            <a:pPr>
              <a:buNone/>
            </a:pPr>
            <a:r>
              <a:rPr lang="en-US" sz="3600" dirty="0" smtClean="0"/>
              <a:t>#19: A Message from the Bridegroom</a:t>
            </a:r>
          </a:p>
          <a:p>
            <a:pPr>
              <a:buNone/>
            </a:pPr>
            <a:r>
              <a:rPr lang="en-US" sz="3600" dirty="0" smtClean="0"/>
              <a:t>#20: Panorama of the Bride</a:t>
            </a:r>
          </a:p>
          <a:p>
            <a:pPr>
              <a:buNone/>
            </a:pPr>
            <a:r>
              <a:rPr lang="en-US" sz="3600" dirty="0" smtClean="0"/>
              <a:t>#21: Keeping the Vineyard</a:t>
            </a:r>
          </a:p>
          <a:p>
            <a:pPr>
              <a:buNone/>
            </a:pPr>
            <a:r>
              <a:rPr lang="en-US" sz="3600" dirty="0" smtClean="0"/>
              <a:t>#22: The Bride’s Developing Insight</a:t>
            </a:r>
          </a:p>
          <a:p>
            <a:pPr>
              <a:buNone/>
            </a:pPr>
            <a:r>
              <a:rPr lang="en-US" dirty="0" smtClean="0"/>
              <a:t>#23: The Bride’s Enlarged Vision</a:t>
            </a:r>
          </a:p>
        </p:txBody>
      </p:sp>
    </p:spTree>
  </p:cSld>
  <p:clrMapOvr>
    <a:masterClrMapping/>
  </p:clrMapOvr>
  <p:transition advTm="1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4500"/>
                            </p:stCondLst>
                            <p:childTnLst>
                              <p:par>
                                <p:cTn id="30" presetID="4" presetClass="emph" presetSubtype="2" fill="hold" nodeType="afterEffect">
                                  <p:stCondLst>
                                    <p:cond delay="0"/>
                                  </p:stCondLst>
                                  <p:childTnLst>
                                    <p:anim to="1.5" calcmode="lin" valueType="num">
                                      <p:cBhvr override="childStyle">
                                        <p:cTn id="31" dur="1000" fill="hold"/>
                                        <p:tgtEl>
                                          <p:spTgt spid="3">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br>
              <a:rPr lang="en-US" dirty="0" smtClean="0"/>
            </a:br>
            <a:r>
              <a:rPr lang="en-US" dirty="0" smtClean="0"/>
              <a:t>	“The Eternal Day break”</a:t>
            </a:r>
            <a:endParaRPr lang="en-US" dirty="0"/>
          </a:p>
        </p:txBody>
      </p:sp>
      <p:sp>
        <p:nvSpPr>
          <p:cNvPr id="3" name="Content Placeholder 2"/>
          <p:cNvSpPr>
            <a:spLocks noGrp="1"/>
          </p:cNvSpPr>
          <p:nvPr>
            <p:ph idx="1"/>
          </p:nvPr>
        </p:nvSpPr>
        <p:spPr/>
        <p:txBody>
          <a:bodyPr>
            <a:normAutofit/>
          </a:bodyPr>
          <a:lstStyle/>
          <a:p>
            <a:pPr>
              <a:buNone/>
            </a:pPr>
            <a:r>
              <a:rPr lang="en-US" b="1" dirty="0" smtClean="0"/>
              <a:t>SOS 2:17</a:t>
            </a:r>
            <a:r>
              <a:rPr lang="en-US" dirty="0" smtClean="0"/>
              <a:t>—</a:t>
            </a:r>
            <a:r>
              <a:rPr lang="en-US" b="1" u="sng" dirty="0" smtClean="0"/>
              <a:t>Until</a:t>
            </a:r>
            <a:r>
              <a:rPr lang="en-US" dirty="0" smtClean="0"/>
              <a:t> the day break, and the shadows flee away, turn, my beloved, and be thou like a roe or a young hart upon the mountains of </a:t>
            </a:r>
            <a:r>
              <a:rPr lang="en-US" dirty="0" err="1" smtClean="0"/>
              <a:t>Bether</a:t>
            </a:r>
            <a:r>
              <a:rPr lang="en-US" dirty="0" smtClean="0"/>
              <a:t>.</a:t>
            </a:r>
          </a:p>
          <a:p>
            <a:pPr>
              <a:buNone/>
            </a:pPr>
            <a:endParaRPr lang="en-US" dirty="0" smtClean="0"/>
          </a:p>
          <a:p>
            <a:r>
              <a:rPr lang="en-US" dirty="0" smtClean="0"/>
              <a:t>“</a:t>
            </a:r>
            <a:r>
              <a:rPr lang="en-US" b="1" dirty="0" smtClean="0"/>
              <a:t>until</a:t>
            </a:r>
            <a:r>
              <a:rPr lang="en-US" dirty="0" smtClean="0"/>
              <a:t>” talking about a time that is coming but is far beyond where she is right now.</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Bride’s Enlarged Vision</a:t>
            </a:r>
            <a:endParaRPr lang="en-US"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pPr>
              <a:buNone/>
            </a:pPr>
            <a:r>
              <a:rPr lang="en-US" sz="3600" i="1" dirty="0" smtClean="0"/>
              <a:t>Text</a:t>
            </a:r>
            <a:r>
              <a:rPr lang="en-US" sz="3600" dirty="0" smtClean="0"/>
              <a:t>: Song of Solomon 2:17</a:t>
            </a:r>
          </a:p>
          <a:p>
            <a:pPr>
              <a:buNone/>
            </a:pPr>
            <a:endParaRPr lang="en-US" sz="1800" dirty="0" smtClean="0"/>
          </a:p>
          <a:p>
            <a:pPr>
              <a:buNone/>
            </a:pPr>
            <a:r>
              <a:rPr lang="en-US" sz="5000" dirty="0" smtClean="0"/>
              <a:t>	Introduction</a:t>
            </a:r>
          </a:p>
          <a:p>
            <a:pPr>
              <a:buNone/>
            </a:pPr>
            <a:r>
              <a:rPr lang="en-US" sz="5000" b="1" dirty="0" smtClean="0"/>
              <a:t>I. Bride’s Ultimate Hope</a:t>
            </a:r>
            <a:endParaRPr lang="en-US" sz="5000" dirty="0" smtClean="0"/>
          </a:p>
          <a:p>
            <a:pPr>
              <a:buNone/>
            </a:pPr>
            <a:r>
              <a:rPr lang="en-US" sz="5000" dirty="0" smtClean="0"/>
              <a:t>II. Bride’s Prevailing Prayer</a:t>
            </a:r>
          </a:p>
          <a:p>
            <a:pPr>
              <a:buNone/>
            </a:pPr>
            <a:r>
              <a:rPr lang="en-US" sz="5000" dirty="0" smtClean="0"/>
              <a:t>III. Bride’s Present Condition</a:t>
            </a:r>
          </a:p>
        </p:txBody>
      </p:sp>
    </p:spTree>
  </p:cSld>
  <p:clrMapOvr>
    <a:masterClrMapping/>
  </p:clrMapOvr>
  <p:transition advTm="75645">
    <p:newsfla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Bride’s Ultimate Hope</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marL="633222" indent="-514350">
              <a:buNone/>
            </a:pPr>
            <a:r>
              <a:rPr lang="en-US" sz="4000" dirty="0" smtClean="0"/>
              <a:t>	“Until the day break, and </a:t>
            </a:r>
            <a:r>
              <a:rPr lang="en-US" sz="4000" b="1" dirty="0" smtClean="0"/>
              <a:t>shadows </a:t>
            </a:r>
            <a:r>
              <a:rPr lang="en-US" sz="4000" dirty="0" smtClean="0"/>
              <a:t>flee away…”</a:t>
            </a:r>
          </a:p>
          <a:p>
            <a:pPr marL="633222" indent="-514350">
              <a:buNone/>
            </a:pPr>
            <a:endParaRPr lang="en-US" sz="4000" dirty="0" smtClean="0"/>
          </a:p>
          <a:p>
            <a:pPr marL="861822" indent="-742950">
              <a:buAutoNum type="alphaUcPeriod"/>
            </a:pPr>
            <a:r>
              <a:rPr lang="en-US" sz="4000" dirty="0" smtClean="0"/>
              <a:t>The Night</a:t>
            </a:r>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Bride’s Ultimate Hope</a:t>
            </a:r>
            <a:br>
              <a:rPr lang="en-US" dirty="0" smtClean="0"/>
            </a:br>
            <a:r>
              <a:rPr lang="en-US" dirty="0" smtClean="0"/>
              <a:t>	A. The Night</a:t>
            </a:r>
            <a:endParaRPr lang="en-US" dirty="0"/>
          </a:p>
        </p:txBody>
      </p:sp>
      <p:sp>
        <p:nvSpPr>
          <p:cNvPr id="3" name="Content Placeholder 2"/>
          <p:cNvSpPr>
            <a:spLocks noGrp="1"/>
          </p:cNvSpPr>
          <p:nvPr>
            <p:ph idx="1"/>
          </p:nvPr>
        </p:nvSpPr>
        <p:spPr>
          <a:xfrm>
            <a:off x="228600" y="1775191"/>
            <a:ext cx="8686800" cy="4625609"/>
          </a:xfrm>
        </p:spPr>
        <p:txBody>
          <a:bodyPr>
            <a:normAutofit fontScale="92500" lnSpcReduction="20000"/>
          </a:bodyPr>
          <a:lstStyle/>
          <a:p>
            <a:pPr marL="861822" indent="-742950">
              <a:buAutoNum type="arabicPeriod"/>
            </a:pPr>
            <a:r>
              <a:rPr lang="en-US" sz="4000" b="1" dirty="0" smtClean="0"/>
              <a:t>Night Speaks of Separation.</a:t>
            </a:r>
          </a:p>
          <a:p>
            <a:pPr marL="861822" indent="-742950">
              <a:buNone/>
            </a:pPr>
            <a:endParaRPr lang="en-US" sz="4000" dirty="0" smtClean="0"/>
          </a:p>
          <a:p>
            <a:pPr marL="861822" indent="-742950">
              <a:buFont typeface="Arial" pitchFamily="34" charset="0"/>
              <a:buChar char="•"/>
            </a:pPr>
            <a:r>
              <a:rPr lang="en-US" sz="4000" dirty="0" smtClean="0"/>
              <a:t>When He is not there, it is night.</a:t>
            </a:r>
          </a:p>
          <a:p>
            <a:pPr marL="861822" indent="-742950">
              <a:buNone/>
            </a:pPr>
            <a:endParaRPr lang="en-US" sz="4000" dirty="0" smtClean="0"/>
          </a:p>
          <a:p>
            <a:pPr marL="861822" indent="-742950">
              <a:buNone/>
            </a:pPr>
            <a:r>
              <a:rPr lang="en-US" sz="4000" dirty="0" smtClean="0"/>
              <a:t>John 8:12—Then </a:t>
            </a:r>
            <a:r>
              <a:rPr lang="en-US" sz="4000" dirty="0" err="1" smtClean="0"/>
              <a:t>spake</a:t>
            </a:r>
            <a:r>
              <a:rPr lang="en-US" sz="4000" dirty="0" smtClean="0"/>
              <a:t> Jesus again unto them, saying, I am the light of the world: he that </a:t>
            </a:r>
            <a:r>
              <a:rPr lang="en-US" sz="4000" dirty="0" err="1" smtClean="0"/>
              <a:t>followeth</a:t>
            </a:r>
            <a:r>
              <a:rPr lang="en-US" sz="4000" dirty="0" smtClean="0"/>
              <a:t> me shall not walk in darkness, but shall have the light of life.</a:t>
            </a:r>
          </a:p>
          <a:p>
            <a:pPr marL="633222" indent="-514350">
              <a:buNone/>
            </a:pPr>
            <a:endParaRPr lang="en-US" sz="4000" dirty="0" smtClean="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Bride’s Ultimate Hope</a:t>
            </a:r>
            <a:br>
              <a:rPr lang="en-US" dirty="0" smtClean="0"/>
            </a:br>
            <a:r>
              <a:rPr lang="en-US" dirty="0" smtClean="0"/>
              <a:t>	A. The Night</a:t>
            </a:r>
            <a:endParaRPr lang="en-US" dirty="0"/>
          </a:p>
        </p:txBody>
      </p:sp>
      <p:sp>
        <p:nvSpPr>
          <p:cNvPr id="3" name="Content Placeholder 2"/>
          <p:cNvSpPr>
            <a:spLocks noGrp="1"/>
          </p:cNvSpPr>
          <p:nvPr>
            <p:ph idx="1"/>
          </p:nvPr>
        </p:nvSpPr>
        <p:spPr>
          <a:xfrm>
            <a:off x="228600" y="1775191"/>
            <a:ext cx="8686800" cy="4625609"/>
          </a:xfrm>
        </p:spPr>
        <p:txBody>
          <a:bodyPr>
            <a:normAutofit fontScale="92500" lnSpcReduction="10000"/>
          </a:bodyPr>
          <a:lstStyle/>
          <a:p>
            <a:pPr marL="861822" indent="-742950">
              <a:buAutoNum type="arabicPeriod"/>
            </a:pPr>
            <a:r>
              <a:rPr lang="en-US" sz="4000" dirty="0" smtClean="0"/>
              <a:t>Night Speaks of Separation.</a:t>
            </a:r>
          </a:p>
          <a:p>
            <a:pPr marL="861822" indent="-742950">
              <a:buNone/>
            </a:pPr>
            <a:endParaRPr lang="en-US" sz="1400" dirty="0" smtClean="0"/>
          </a:p>
          <a:p>
            <a:pPr marL="861822" indent="-742950">
              <a:buFont typeface="Arial" pitchFamily="34" charset="0"/>
              <a:buChar char="•"/>
            </a:pPr>
            <a:r>
              <a:rPr lang="en-US" sz="4000" dirty="0" smtClean="0"/>
              <a:t>When He is not there, it is night.</a:t>
            </a:r>
          </a:p>
          <a:p>
            <a:pPr marL="861822" indent="-742950">
              <a:buFont typeface="Arial" pitchFamily="34" charset="0"/>
              <a:buChar char="•"/>
            </a:pPr>
            <a:r>
              <a:rPr lang="en-US" sz="4000" b="1" dirty="0" smtClean="0"/>
              <a:t>It is night in the Church.</a:t>
            </a:r>
            <a:endParaRPr lang="en-US" sz="4000" dirty="0" smtClean="0"/>
          </a:p>
          <a:p>
            <a:pPr>
              <a:buNone/>
            </a:pPr>
            <a:endParaRPr lang="en-US" sz="1400" b="1" dirty="0" smtClean="0"/>
          </a:p>
          <a:p>
            <a:pPr>
              <a:buNone/>
            </a:pPr>
            <a:r>
              <a:rPr lang="en-US" sz="4000" b="1" dirty="0" smtClean="0"/>
              <a:t>Revelation 3:20</a:t>
            </a:r>
            <a:r>
              <a:rPr lang="en-US" sz="4000" dirty="0" smtClean="0"/>
              <a:t>—Behold, I stand at the door, and knock: if any man hear my voice, and open the door, I will come in to him, and will sup with him, and he with me.</a:t>
            </a:r>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Bride’s Ultimate Hope</a:t>
            </a:r>
            <a:br>
              <a:rPr lang="en-US" dirty="0" smtClean="0"/>
            </a:br>
            <a:r>
              <a:rPr lang="en-US" dirty="0" smtClean="0"/>
              <a:t>	A. The Night</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marL="861822" indent="-742950">
              <a:buAutoNum type="arabicPeriod"/>
            </a:pPr>
            <a:r>
              <a:rPr lang="en-US" sz="4000" dirty="0" smtClean="0"/>
              <a:t>Night Speaks of Separation.</a:t>
            </a:r>
          </a:p>
          <a:p>
            <a:pPr marL="861822" indent="-742950">
              <a:buNone/>
            </a:pPr>
            <a:endParaRPr lang="en-US" sz="1400" dirty="0" smtClean="0"/>
          </a:p>
          <a:p>
            <a:pPr marL="861822" indent="-742950">
              <a:buFont typeface="Arial" pitchFamily="34" charset="0"/>
              <a:buChar char="•"/>
            </a:pPr>
            <a:r>
              <a:rPr lang="en-US" sz="4000" dirty="0" smtClean="0"/>
              <a:t>When He is not there, it is night.</a:t>
            </a:r>
          </a:p>
          <a:p>
            <a:pPr marL="861822" indent="-742950">
              <a:buFont typeface="Arial" pitchFamily="34" charset="0"/>
              <a:buChar char="•"/>
            </a:pPr>
            <a:r>
              <a:rPr lang="en-US" sz="4000" dirty="0" smtClean="0"/>
              <a:t>It is night in the Church.</a:t>
            </a:r>
            <a:endParaRPr lang="en-US" sz="1400" dirty="0" smtClean="0"/>
          </a:p>
          <a:p>
            <a:pPr marL="861822" indent="-742950">
              <a:buFont typeface="Arial" pitchFamily="34" charset="0"/>
              <a:buChar char="•"/>
            </a:pPr>
            <a:r>
              <a:rPr lang="en-US" sz="4000" b="1" dirty="0" smtClean="0"/>
              <a:t>It is night for the Bride presently, but because she is progressing on in the Lord, she is beginning to get a vision of </a:t>
            </a:r>
            <a:r>
              <a:rPr lang="en-US" sz="4000" b="1" u="sng" dirty="0" smtClean="0"/>
              <a:t>better</a:t>
            </a:r>
            <a:r>
              <a:rPr lang="en-US" sz="4000" b="1" dirty="0" smtClean="0"/>
              <a:t> things.</a:t>
            </a:r>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Bride’s Ultimate Hope</a:t>
            </a:r>
            <a:br>
              <a:rPr lang="en-US" dirty="0" smtClean="0"/>
            </a:br>
            <a:r>
              <a:rPr lang="en-US" dirty="0" smtClean="0"/>
              <a:t>	A. The Night</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marL="861822" indent="-742950">
              <a:buAutoNum type="arabicPeriod"/>
            </a:pPr>
            <a:r>
              <a:rPr lang="en-US" sz="4000" dirty="0" smtClean="0"/>
              <a:t>Night Speaks of Separation.</a:t>
            </a:r>
          </a:p>
          <a:p>
            <a:pPr marL="861822" indent="-742950">
              <a:buAutoNum type="arabicPeriod"/>
            </a:pPr>
            <a:r>
              <a:rPr lang="en-US" sz="4000" b="1" dirty="0" smtClean="0"/>
              <a:t>Night Speaks of Sin.</a:t>
            </a:r>
          </a:p>
          <a:p>
            <a:pPr marL="861822" indent="-742950">
              <a:buAutoNum type="arabicPeriod"/>
            </a:pPr>
            <a:endParaRPr lang="en-US" sz="1800" b="1" dirty="0" smtClean="0"/>
          </a:p>
          <a:p>
            <a:pPr lvl="0"/>
            <a:r>
              <a:rPr lang="en-US" sz="4000" dirty="0" smtClean="0"/>
              <a:t>Anything that licenses sin is of the devil.</a:t>
            </a:r>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t>Ultimate Goal to Run After</a:t>
            </a:r>
            <a:endParaRPr lang="en-US" dirty="0"/>
          </a:p>
        </p:txBody>
      </p:sp>
      <p:sp>
        <p:nvSpPr>
          <p:cNvPr id="3" name="Content Placeholder 2"/>
          <p:cNvSpPr>
            <a:spLocks noGrp="1"/>
          </p:cNvSpPr>
          <p:nvPr>
            <p:ph idx="1"/>
          </p:nvPr>
        </p:nvSpPr>
        <p:spPr>
          <a:xfrm>
            <a:off x="228600" y="1775191"/>
            <a:ext cx="8686800" cy="4625609"/>
          </a:xfrm>
        </p:spPr>
        <p:txBody>
          <a:bodyPr>
            <a:normAutofit fontScale="85000" lnSpcReduction="20000"/>
          </a:bodyPr>
          <a:lstStyle/>
          <a:p>
            <a:pPr marL="861822" lvl="0" indent="-742950">
              <a:buNone/>
            </a:pPr>
            <a:r>
              <a:rPr lang="en-US" sz="4000" dirty="0" smtClean="0"/>
              <a:t>We do have weaknesses, but our goal is God’s Eternal Purpose.</a:t>
            </a:r>
          </a:p>
          <a:p>
            <a:pPr marL="861822" indent="-742950">
              <a:buNone/>
            </a:pPr>
            <a:endParaRPr lang="en-US" sz="4000" dirty="0" smtClean="0"/>
          </a:p>
          <a:p>
            <a:pPr marL="861822" indent="-742950">
              <a:buNone/>
            </a:pPr>
            <a:r>
              <a:rPr lang="en-US" sz="4000" b="1" dirty="0" smtClean="0"/>
              <a:t>I Corinthians 15:57,58</a:t>
            </a:r>
            <a:r>
              <a:rPr lang="en-US" sz="4000" dirty="0" smtClean="0"/>
              <a:t>—But thanks be to God, which </a:t>
            </a:r>
            <a:r>
              <a:rPr lang="en-US" sz="4000" dirty="0" err="1" smtClean="0"/>
              <a:t>giveth</a:t>
            </a:r>
            <a:r>
              <a:rPr lang="en-US" sz="4000" dirty="0" smtClean="0"/>
              <a:t> us the victory through our Lord Jesus Christ. 58 Therefore, my beloved brethren, be ye </a:t>
            </a:r>
            <a:r>
              <a:rPr lang="en-US" sz="4000" dirty="0" err="1" smtClean="0"/>
              <a:t>stedfast</a:t>
            </a:r>
            <a:r>
              <a:rPr lang="en-US" sz="4000" dirty="0" smtClean="0"/>
              <a:t>, </a:t>
            </a:r>
            <a:r>
              <a:rPr lang="en-US" sz="4000" dirty="0" err="1" smtClean="0"/>
              <a:t>unmoveable</a:t>
            </a:r>
            <a:r>
              <a:rPr lang="en-US" sz="4000" dirty="0" smtClean="0"/>
              <a:t>, always abounding in the work of the Lord, forasmuch as ye know that your </a:t>
            </a:r>
            <a:r>
              <a:rPr lang="en-US" sz="4000" dirty="0" err="1" smtClean="0"/>
              <a:t>labour</a:t>
            </a:r>
            <a:r>
              <a:rPr lang="en-US" sz="4000" dirty="0" smtClean="0"/>
              <a:t> is not in vain in the Lord.</a:t>
            </a:r>
          </a:p>
          <a:p>
            <a:pPr marL="633222" indent="-514350">
              <a:buNone/>
            </a:pPr>
            <a:endParaRPr lang="en-US" sz="4000" dirty="0" smtClean="0"/>
          </a:p>
        </p:txBody>
      </p:sp>
    </p:spTree>
    <p:custDataLst>
      <p:tags r:id="rId1"/>
    </p:custDataLst>
  </p:cSld>
  <p:clrMapOvr>
    <a:masterClrMapping/>
  </p:clrMapOvr>
  <p:transition advTm="150447"/>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t>Ultimate Goal to Run After</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marL="861822" lvl="0" indent="-742950">
              <a:buNone/>
            </a:pPr>
            <a:r>
              <a:rPr lang="en-US" sz="4000" dirty="0" smtClean="0"/>
              <a:t>We do have weaknesses, but our goal is God’s Eternal Purpose.</a:t>
            </a:r>
          </a:p>
          <a:p>
            <a:pPr marL="861822" indent="-742950">
              <a:buNone/>
            </a:pPr>
            <a:endParaRPr lang="en-US" sz="1200" dirty="0" smtClean="0"/>
          </a:p>
          <a:p>
            <a:pPr marL="861822" indent="-742950">
              <a:buNone/>
            </a:pPr>
            <a:r>
              <a:rPr lang="en-US" sz="4000" b="1" dirty="0" smtClean="0"/>
              <a:t>II Corinthians 2:14</a:t>
            </a:r>
            <a:r>
              <a:rPr lang="en-US" sz="4000" dirty="0" smtClean="0"/>
              <a:t>—Now thanks be unto God, which always </a:t>
            </a:r>
            <a:r>
              <a:rPr lang="en-US" sz="4000" dirty="0" err="1" smtClean="0"/>
              <a:t>causeth</a:t>
            </a:r>
            <a:r>
              <a:rPr lang="en-US" sz="4000" dirty="0" smtClean="0"/>
              <a:t> us to triumph in Christ, and </a:t>
            </a:r>
            <a:r>
              <a:rPr lang="en-US" sz="4000" dirty="0" err="1" smtClean="0"/>
              <a:t>maketh</a:t>
            </a:r>
            <a:r>
              <a:rPr lang="en-US" sz="4000" dirty="0" smtClean="0"/>
              <a:t> manifest the </a:t>
            </a:r>
            <a:r>
              <a:rPr lang="en-US" sz="4000" dirty="0" err="1" smtClean="0"/>
              <a:t>savour</a:t>
            </a:r>
            <a:r>
              <a:rPr lang="en-US" sz="4000" dirty="0" smtClean="0"/>
              <a:t> of his knowledge by us in every place.</a:t>
            </a:r>
          </a:p>
          <a:p>
            <a:pPr marL="633222" indent="-514350">
              <a:buNone/>
            </a:pPr>
            <a:endParaRPr lang="en-US" sz="4000" dirty="0" smtClean="0"/>
          </a:p>
        </p:txBody>
      </p:sp>
    </p:spTree>
    <p:custDataLst>
      <p:tags r:id="rId1"/>
    </p:custDataLst>
  </p:cSld>
  <p:clrMapOvr>
    <a:masterClrMapping/>
  </p:clrMapOvr>
  <p:transition advTm="150447"/>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Bride’s Ultimate Hope</a:t>
            </a:r>
            <a:br>
              <a:rPr lang="en-US" dirty="0" smtClean="0"/>
            </a:br>
            <a:r>
              <a:rPr lang="en-US" dirty="0" smtClean="0"/>
              <a:t>	A. The Night</a:t>
            </a:r>
            <a:endParaRPr lang="en-US" dirty="0"/>
          </a:p>
        </p:txBody>
      </p:sp>
      <p:sp>
        <p:nvSpPr>
          <p:cNvPr id="3" name="Content Placeholder 2"/>
          <p:cNvSpPr>
            <a:spLocks noGrp="1"/>
          </p:cNvSpPr>
          <p:nvPr>
            <p:ph idx="1"/>
          </p:nvPr>
        </p:nvSpPr>
        <p:spPr>
          <a:xfrm>
            <a:off x="228600" y="1775191"/>
            <a:ext cx="8686800" cy="4625609"/>
          </a:xfrm>
        </p:spPr>
        <p:txBody>
          <a:bodyPr>
            <a:normAutofit fontScale="92500"/>
          </a:bodyPr>
          <a:lstStyle/>
          <a:p>
            <a:pPr marL="861822" indent="-742950">
              <a:buAutoNum type="arabicPeriod"/>
            </a:pPr>
            <a:r>
              <a:rPr lang="en-US" sz="4000" dirty="0" smtClean="0"/>
              <a:t>Night Speaks of Separation.</a:t>
            </a:r>
          </a:p>
          <a:p>
            <a:pPr marL="861822" indent="-742950">
              <a:buAutoNum type="arabicPeriod"/>
            </a:pPr>
            <a:r>
              <a:rPr lang="en-US" sz="4000" b="1" dirty="0" smtClean="0"/>
              <a:t>Night Speaks of Sin.</a:t>
            </a:r>
          </a:p>
          <a:p>
            <a:pPr marL="861822" indent="-742950">
              <a:buAutoNum type="arabicPeriod"/>
            </a:pPr>
            <a:endParaRPr lang="en-US" sz="1300" b="1" dirty="0" smtClean="0"/>
          </a:p>
          <a:p>
            <a:pPr lvl="0"/>
            <a:r>
              <a:rPr lang="en-US" sz="4000" dirty="0" smtClean="0"/>
              <a:t>Anything that licenses sin is of the devil.</a:t>
            </a:r>
          </a:p>
          <a:p>
            <a:pPr lvl="0">
              <a:buNone/>
            </a:pPr>
            <a:endParaRPr lang="en-US" sz="1300" dirty="0" smtClean="0"/>
          </a:p>
          <a:p>
            <a:pPr>
              <a:buNone/>
            </a:pPr>
            <a:r>
              <a:rPr lang="en-US" sz="4000" b="1" dirty="0" smtClean="0"/>
              <a:t>Romans 1:25</a:t>
            </a:r>
            <a:r>
              <a:rPr lang="en-US" sz="4000" dirty="0" smtClean="0"/>
              <a:t>—Who changed the truth of God into a lie, and worshipped and served the creature more than the Creator, who is blessed for ever. Amen.</a:t>
            </a:r>
          </a:p>
          <a:p>
            <a:pPr lvl="0"/>
            <a:endParaRPr lang="en-US" sz="4000" dirty="0" smtClean="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2:1-4</a:t>
            </a:r>
            <a:endParaRPr lang="en-US" dirty="0"/>
          </a:p>
        </p:txBody>
      </p:sp>
      <p:sp>
        <p:nvSpPr>
          <p:cNvPr id="3" name="Content Placeholder 2"/>
          <p:cNvSpPr>
            <a:spLocks noGrp="1"/>
          </p:cNvSpPr>
          <p:nvPr>
            <p:ph idx="1"/>
          </p:nvPr>
        </p:nvSpPr>
        <p:spPr/>
        <p:txBody>
          <a:bodyPr>
            <a:noAutofit/>
          </a:bodyPr>
          <a:lstStyle/>
          <a:p>
            <a:pPr>
              <a:buNone/>
            </a:pPr>
            <a:r>
              <a:rPr lang="en-US" sz="2800" dirty="0" smtClean="0"/>
              <a:t>Song 2:1 ¶ I am the rose of Sharon, and the lily of the valleys.</a:t>
            </a:r>
          </a:p>
          <a:p>
            <a:pPr>
              <a:buNone/>
            </a:pPr>
            <a:r>
              <a:rPr lang="en-US" sz="2800" dirty="0" smtClean="0"/>
              <a:t> 2 As the lily among thorns, so is my love among the daughters.</a:t>
            </a:r>
          </a:p>
          <a:p>
            <a:pPr>
              <a:buNone/>
            </a:pPr>
            <a:r>
              <a:rPr lang="en-US" sz="2800" dirty="0" smtClean="0"/>
              <a:t> 3 ¶ As the apple tree among the trees of the wood, so is my beloved among the sons. I sat down under his shadow with great delight, and his fruit was sweet to my taste.</a:t>
            </a:r>
          </a:p>
          <a:p>
            <a:pPr>
              <a:buNone/>
            </a:pPr>
            <a:r>
              <a:rPr lang="en-US" sz="2800" dirty="0" smtClean="0"/>
              <a:t> 4 He brought me to the banqueting house, and his banner over me was love.</a:t>
            </a:r>
          </a:p>
          <a:p>
            <a:pPr>
              <a:buNone/>
            </a:pPr>
            <a:r>
              <a:rPr lang="en-US" sz="2800" dirty="0" smtClean="0"/>
              <a:t> </a:t>
            </a:r>
            <a:endParaRPr lang="en-US" sz="2800" dirty="0"/>
          </a:p>
        </p:txBody>
      </p:sp>
    </p:spTree>
  </p:cSld>
  <p:clrMapOvr>
    <a:masterClrMapping/>
  </p:clrMapOvr>
  <p:transition advTm="4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par>
                          <p:cTn id="10" fill="hold">
                            <p:stCondLst>
                              <p:cond delay="204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3"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5" dur="80"/>
                                        <p:tgtEl>
                                          <p:spTgt spid="3">
                                            <p:txEl>
                                              <p:pRg st="1" end="1"/>
                                            </p:txEl>
                                          </p:spTgt>
                                        </p:tgtEl>
                                        <p:attrNameLst>
                                          <p:attrName>fill.type</p:attrName>
                                        </p:attrNameLst>
                                      </p:cBhvr>
                                      <p:to>
                                        <p:strVal val="solid"/>
                                      </p:to>
                                    </p:set>
                                  </p:childTnLst>
                                </p:cTn>
                              </p:par>
                            </p:childTnLst>
                          </p:cTn>
                        </p:par>
                        <p:par>
                          <p:cTn id="16" fill="hold">
                            <p:stCondLst>
                              <p:cond delay="408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9"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2" end="2"/>
                                            </p:txEl>
                                          </p:spTgt>
                                        </p:tgtEl>
                                        <p:attrNameLst>
                                          <p:attrName>fill.type</p:attrName>
                                        </p:attrNameLst>
                                      </p:cBhvr>
                                      <p:to>
                                        <p:strVal val="solid"/>
                                      </p:to>
                                    </p:set>
                                  </p:childTnLst>
                                </p:cTn>
                              </p:par>
                            </p:childTnLst>
                          </p:cTn>
                        </p:par>
                        <p:par>
                          <p:cTn id="22" fill="hold">
                            <p:stCondLst>
                              <p:cond delay="9440"/>
                            </p:stCondLst>
                            <p:childTnLst>
                              <p:par>
                                <p:cTn id="23" presetID="27" presetClass="entr" presetSubtype="0" fill="hold" nodeType="afterEffect">
                                  <p:stCondLst>
                                    <p:cond delay="0"/>
                                  </p:stCondLst>
                                  <p:iterate type="lt">
                                    <p:tmPct val="50000"/>
                                  </p:iterate>
                                  <p:childTnLst>
                                    <p:set>
                                      <p:cBhvr>
                                        <p:cTn id="24"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5"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7" dur="80"/>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Romans 13:12-14</a:t>
            </a:r>
            <a:endParaRPr lang="en-US" dirty="0"/>
          </a:p>
        </p:txBody>
      </p:sp>
      <p:sp>
        <p:nvSpPr>
          <p:cNvPr id="3" name="Content Placeholder 2"/>
          <p:cNvSpPr>
            <a:spLocks noGrp="1"/>
          </p:cNvSpPr>
          <p:nvPr>
            <p:ph idx="1"/>
          </p:nvPr>
        </p:nvSpPr>
        <p:spPr/>
        <p:txBody>
          <a:bodyPr>
            <a:normAutofit/>
          </a:bodyPr>
          <a:lstStyle/>
          <a:p>
            <a:pPr>
              <a:buNone/>
            </a:pPr>
            <a:r>
              <a:rPr lang="en-US" dirty="0" smtClean="0"/>
              <a:t>12 The night is far spent, the day is at hand: let us therefore cast off the works of darkness, and let us put on the </a:t>
            </a:r>
            <a:r>
              <a:rPr lang="en-US" dirty="0" err="1" smtClean="0"/>
              <a:t>armour</a:t>
            </a:r>
            <a:r>
              <a:rPr lang="en-US" dirty="0" smtClean="0"/>
              <a:t> of light.</a:t>
            </a:r>
          </a:p>
          <a:p>
            <a:pPr>
              <a:buNone/>
            </a:pPr>
            <a:r>
              <a:rPr lang="en-US" dirty="0" smtClean="0"/>
              <a:t> 13 Let us walk honestly, as in the day; not in rioting and drunkenness, not in chambering and wantonness, not in strife and envying.</a:t>
            </a:r>
          </a:p>
          <a:p>
            <a:pPr>
              <a:buNone/>
            </a:pPr>
            <a:r>
              <a:rPr lang="en-US" dirty="0" smtClean="0"/>
              <a:t> 14 But put ye on the Lord Jesus Christ, and make not provision for the flesh, to </a:t>
            </a:r>
            <a:r>
              <a:rPr lang="en-US" dirty="0" err="1" smtClean="0"/>
              <a:t>fulfil</a:t>
            </a:r>
            <a:r>
              <a:rPr lang="en-US" dirty="0" smtClean="0"/>
              <a:t> the lusts thereof.</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par>
                          <p:cTn id="10" fill="hold">
                            <p:stCondLst>
                              <p:cond delay="428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3"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5" dur="80"/>
                                        <p:tgtEl>
                                          <p:spTgt spid="3">
                                            <p:txEl>
                                              <p:pRg st="1" end="1"/>
                                            </p:txEl>
                                          </p:spTgt>
                                        </p:tgtEl>
                                        <p:attrNameLst>
                                          <p:attrName>fill.type</p:attrName>
                                        </p:attrNameLst>
                                      </p:cBhvr>
                                      <p:to>
                                        <p:strVal val="solid"/>
                                      </p:to>
                                    </p:set>
                                  </p:childTnLst>
                                </p:cTn>
                              </p:par>
                            </p:childTnLst>
                          </p:cTn>
                        </p:par>
                        <p:par>
                          <p:cTn id="16" fill="hold">
                            <p:stCondLst>
                              <p:cond delay="868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9"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Bride’s Ultimate Hope</a:t>
            </a:r>
            <a:br>
              <a:rPr lang="en-US" dirty="0" smtClean="0"/>
            </a:br>
            <a:r>
              <a:rPr lang="en-US" dirty="0" smtClean="0"/>
              <a:t>	A. The Night</a:t>
            </a:r>
            <a:endParaRPr lang="en-US" dirty="0"/>
          </a:p>
        </p:txBody>
      </p:sp>
      <p:sp>
        <p:nvSpPr>
          <p:cNvPr id="3" name="Content Placeholder 2"/>
          <p:cNvSpPr>
            <a:spLocks noGrp="1"/>
          </p:cNvSpPr>
          <p:nvPr>
            <p:ph idx="1"/>
          </p:nvPr>
        </p:nvSpPr>
        <p:spPr>
          <a:xfrm>
            <a:off x="228600" y="1775191"/>
            <a:ext cx="8686800" cy="4625609"/>
          </a:xfrm>
        </p:spPr>
        <p:txBody>
          <a:bodyPr>
            <a:noAutofit/>
          </a:bodyPr>
          <a:lstStyle/>
          <a:p>
            <a:pPr marL="861822" indent="-742950">
              <a:buAutoNum type="arabicPeriod"/>
            </a:pPr>
            <a:r>
              <a:rPr lang="en-US" sz="4000" dirty="0" smtClean="0"/>
              <a:t>Night Speaks of Separation.</a:t>
            </a:r>
          </a:p>
          <a:p>
            <a:pPr marL="861822" indent="-742950">
              <a:buAutoNum type="arabicPeriod"/>
            </a:pPr>
            <a:r>
              <a:rPr lang="en-US" sz="4000" dirty="0" smtClean="0"/>
              <a:t>Night Speaks of Sin.</a:t>
            </a:r>
          </a:p>
          <a:p>
            <a:pPr marL="861822" indent="-742950">
              <a:buAutoNum type="arabicPeriod"/>
            </a:pPr>
            <a:r>
              <a:rPr lang="en-US" sz="4000" b="1" dirty="0" smtClean="0"/>
              <a:t>Night Speaks of Death.</a:t>
            </a:r>
          </a:p>
          <a:p>
            <a:pPr marL="633222" indent="-514350">
              <a:buNone/>
            </a:pPr>
            <a:endParaRPr lang="en-US" sz="1800" dirty="0" smtClean="0"/>
          </a:p>
          <a:p>
            <a:pPr marL="633222" indent="-514350">
              <a:buNone/>
            </a:pPr>
            <a:r>
              <a:rPr lang="en-US" sz="4000" b="1" dirty="0" smtClean="0"/>
              <a:t>John  9:4—</a:t>
            </a:r>
            <a:r>
              <a:rPr lang="en-US" sz="4000" dirty="0" smtClean="0"/>
              <a:t>I must work the works of him that sent me, while it is day: the night cometh, when no man can work.</a:t>
            </a:r>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Bride’s Ultimate Hope</a:t>
            </a:r>
            <a:br>
              <a:rPr lang="en-US" dirty="0" smtClean="0"/>
            </a:br>
            <a:r>
              <a:rPr lang="en-US" dirty="0" smtClean="0"/>
              <a:t>	A. The Night</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marL="861822" indent="-742950">
              <a:buAutoNum type="arabicPeriod"/>
            </a:pPr>
            <a:r>
              <a:rPr lang="en-US" sz="4000" dirty="0" smtClean="0"/>
              <a:t>Night Speaks of Separation.</a:t>
            </a:r>
          </a:p>
          <a:p>
            <a:pPr marL="861822" indent="-742950">
              <a:buAutoNum type="arabicPeriod"/>
            </a:pPr>
            <a:r>
              <a:rPr lang="en-US" sz="4000" dirty="0" smtClean="0"/>
              <a:t>Night Speaks of Sin.</a:t>
            </a:r>
          </a:p>
          <a:p>
            <a:pPr marL="861822" indent="-742950">
              <a:buAutoNum type="arabicPeriod"/>
            </a:pPr>
            <a:r>
              <a:rPr lang="en-US" sz="4000" b="1" dirty="0" smtClean="0"/>
              <a:t>Night Speaks of Death.</a:t>
            </a:r>
          </a:p>
          <a:p>
            <a:pPr marL="633222" indent="-514350">
              <a:buNone/>
            </a:pPr>
            <a:endParaRPr lang="en-US" sz="1800" dirty="0" smtClean="0"/>
          </a:p>
          <a:p>
            <a:r>
              <a:rPr lang="en-US" sz="4000" dirty="0" smtClean="0"/>
              <a:t>There is a time when you will not be able to avail to yourself what is provided.</a:t>
            </a:r>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a:t>
            </a:r>
            <a:endParaRPr lang="en-US" dirty="0"/>
          </a:p>
        </p:txBody>
      </p:sp>
      <p:sp>
        <p:nvSpPr>
          <p:cNvPr id="3" name="Content Placeholder 2"/>
          <p:cNvSpPr>
            <a:spLocks noGrp="1"/>
          </p:cNvSpPr>
          <p:nvPr>
            <p:ph idx="1"/>
          </p:nvPr>
        </p:nvSpPr>
        <p:spPr/>
        <p:txBody>
          <a:bodyPr>
            <a:normAutofit/>
          </a:bodyPr>
          <a:lstStyle/>
          <a:p>
            <a:pPr>
              <a:buNone/>
            </a:pPr>
            <a:r>
              <a:rPr lang="en-US" sz="4000" dirty="0" smtClean="0"/>
              <a:t>A lot of people believe only that there is going to be a wonderful transformation ONLY </a:t>
            </a:r>
            <a:r>
              <a:rPr lang="en-US" sz="4000" b="1" u="sng" dirty="0" smtClean="0"/>
              <a:t>after</a:t>
            </a:r>
            <a:r>
              <a:rPr lang="en-US" sz="4000" dirty="0" smtClean="0"/>
              <a:t> we leave this world.</a:t>
            </a:r>
          </a:p>
          <a:p>
            <a:pPr>
              <a:buNone/>
            </a:pPr>
            <a:endParaRPr lang="en-US" sz="4000" dirty="0" smtClean="0"/>
          </a:p>
          <a:p>
            <a:pPr>
              <a:buNone/>
            </a:pPr>
            <a:r>
              <a:rPr lang="en-US" sz="4000" dirty="0" smtClean="0"/>
              <a:t>NOW IS THE TIME TO WORK.</a:t>
            </a:r>
            <a:endParaRPr lang="en-US" sz="4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Matthew 16:18</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marL="633222" indent="-514350">
              <a:buNone/>
            </a:pPr>
            <a:r>
              <a:rPr lang="en-US" sz="4400" dirty="0" smtClean="0"/>
              <a:t>And I say also unto thee, That thou art Peter, and upon this rock I will build my church; and the gates of hell shall not prevail against it. </a:t>
            </a:r>
          </a:p>
          <a:p>
            <a:pPr marL="633222" indent="-514350">
              <a:buNone/>
            </a:pPr>
            <a:endParaRPr lang="en-US" sz="1800" dirty="0" smtClean="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Bride’s Ultimate Hope</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marL="633222" indent="-514350">
              <a:buNone/>
            </a:pPr>
            <a:r>
              <a:rPr lang="en-US" sz="4000" dirty="0" smtClean="0"/>
              <a:t>	“Until the </a:t>
            </a:r>
            <a:r>
              <a:rPr lang="en-US" sz="4000" b="1" dirty="0" smtClean="0"/>
              <a:t>day break</a:t>
            </a:r>
            <a:r>
              <a:rPr lang="en-US" sz="4000" dirty="0" smtClean="0"/>
              <a:t>, and shadows flee away…”</a:t>
            </a:r>
          </a:p>
          <a:p>
            <a:pPr marL="633222" indent="-514350">
              <a:buNone/>
            </a:pPr>
            <a:endParaRPr lang="en-US" sz="4000" dirty="0" smtClean="0"/>
          </a:p>
          <a:p>
            <a:pPr marL="861822" indent="-742950">
              <a:buAutoNum type="alphaUcPeriod"/>
            </a:pPr>
            <a:r>
              <a:rPr lang="en-US" sz="4000" dirty="0" smtClean="0"/>
              <a:t>The Night</a:t>
            </a:r>
          </a:p>
          <a:p>
            <a:pPr marL="861822" indent="-742950">
              <a:buAutoNum type="alphaUcPeriod"/>
            </a:pPr>
            <a:r>
              <a:rPr lang="en-US" sz="4000" b="1" dirty="0" smtClean="0"/>
              <a:t>The Day</a:t>
            </a:r>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Bride’s Ultimate Hope</a:t>
            </a:r>
            <a:br>
              <a:rPr lang="en-US" dirty="0" smtClean="0"/>
            </a:br>
            <a:r>
              <a:rPr lang="en-US" dirty="0" smtClean="0"/>
              <a:t>	B. The Day</a:t>
            </a:r>
            <a:endParaRPr lang="en-US" dirty="0"/>
          </a:p>
        </p:txBody>
      </p:sp>
      <p:sp>
        <p:nvSpPr>
          <p:cNvPr id="3" name="Content Placeholder 2"/>
          <p:cNvSpPr>
            <a:spLocks noGrp="1"/>
          </p:cNvSpPr>
          <p:nvPr>
            <p:ph idx="1"/>
          </p:nvPr>
        </p:nvSpPr>
        <p:spPr/>
        <p:txBody>
          <a:bodyPr/>
          <a:lstStyle/>
          <a:p>
            <a:pPr>
              <a:buNone/>
            </a:pPr>
            <a:r>
              <a:rPr lang="en-US" b="1" dirty="0" smtClean="0"/>
              <a:t>John 11: 24,25</a:t>
            </a:r>
            <a:r>
              <a:rPr lang="en-US" dirty="0" smtClean="0"/>
              <a:t>—Martha saith unto him, I know that he shall rise again in the resurrection at the last day. 25 Jesus said unto her, </a:t>
            </a:r>
            <a:r>
              <a:rPr lang="en-US" b="1" dirty="0" smtClean="0"/>
              <a:t>I am the resurrection, and the life</a:t>
            </a:r>
            <a:r>
              <a:rPr lang="en-US" dirty="0" smtClean="0"/>
              <a:t>: he that believeth in me, though he were dead, yet shall he live:</a:t>
            </a:r>
          </a:p>
          <a:p>
            <a:pPr>
              <a:buNone/>
            </a:pPr>
            <a:endParaRPr lang="en-US" dirty="0" smtClean="0"/>
          </a:p>
          <a:p>
            <a:r>
              <a:rPr lang="en-US" dirty="0" smtClean="0"/>
              <a:t>There is a day wholly of light and no darkness at all. (I John 1:5)</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Bride’s Ultimate Hope</a:t>
            </a:r>
            <a:br>
              <a:rPr lang="en-US" dirty="0" smtClean="0"/>
            </a:br>
            <a:r>
              <a:rPr lang="en-US" dirty="0" smtClean="0"/>
              <a:t>	B. The Day</a:t>
            </a:r>
            <a:endParaRPr lang="en-US" dirty="0"/>
          </a:p>
        </p:txBody>
      </p:sp>
      <p:sp>
        <p:nvSpPr>
          <p:cNvPr id="3" name="Content Placeholder 2"/>
          <p:cNvSpPr>
            <a:spLocks noGrp="1"/>
          </p:cNvSpPr>
          <p:nvPr>
            <p:ph idx="1"/>
          </p:nvPr>
        </p:nvSpPr>
        <p:spPr/>
        <p:txBody>
          <a:bodyPr>
            <a:normAutofit/>
          </a:bodyPr>
          <a:lstStyle/>
          <a:p>
            <a:pPr>
              <a:buNone/>
            </a:pPr>
            <a:r>
              <a:rPr lang="en-US" b="1" dirty="0" smtClean="0"/>
              <a:t>John 11: 24,25</a:t>
            </a:r>
            <a:r>
              <a:rPr lang="en-US" dirty="0" smtClean="0"/>
              <a:t>—…</a:t>
            </a:r>
            <a:r>
              <a:rPr lang="en-US" b="1" dirty="0" smtClean="0"/>
              <a:t>I am the resurrection, and the life</a:t>
            </a:r>
            <a:r>
              <a:rPr lang="en-US" dirty="0" smtClean="0"/>
              <a:t>…</a:t>
            </a:r>
          </a:p>
          <a:p>
            <a:pPr>
              <a:buNone/>
            </a:pPr>
            <a:endParaRPr lang="en-US" sz="1800" dirty="0" smtClean="0"/>
          </a:p>
          <a:p>
            <a:r>
              <a:rPr lang="en-US" dirty="0" smtClean="0"/>
              <a:t>There is a day wholly of light and no darkness.</a:t>
            </a:r>
          </a:p>
          <a:p>
            <a:endParaRPr lang="en-US" sz="1800" dirty="0" smtClean="0"/>
          </a:p>
          <a:p>
            <a:pPr>
              <a:buNone/>
            </a:pPr>
            <a:r>
              <a:rPr lang="en-US" b="1" dirty="0" smtClean="0"/>
              <a:t>Philippians 3:10</a:t>
            </a:r>
            <a:r>
              <a:rPr lang="en-US" dirty="0" smtClean="0"/>
              <a:t>—That I may know him, and the power of his resurrection, and the fellowship of his sufferings, being made conformable unto his death;</a:t>
            </a:r>
          </a:p>
          <a:p>
            <a:pPr>
              <a:buNone/>
            </a:pP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Bride’s Ultimate Hope</a:t>
            </a:r>
            <a:br>
              <a:rPr lang="en-US" dirty="0" smtClean="0"/>
            </a:br>
            <a:r>
              <a:rPr lang="en-US" dirty="0" smtClean="0"/>
              <a:t>	B. The Day</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marL="861822" indent="-742950">
              <a:buAutoNum type="arabicPeriod"/>
            </a:pPr>
            <a:r>
              <a:rPr lang="en-US" sz="4000" b="1" dirty="0" smtClean="0"/>
              <a:t>Day Speaks of Light.</a:t>
            </a:r>
          </a:p>
          <a:p>
            <a:pPr marL="633222" indent="-514350">
              <a:buNone/>
            </a:pPr>
            <a:endParaRPr lang="en-US" sz="1800" dirty="0" smtClean="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Bride’s Ultimate Hope</a:t>
            </a:r>
            <a:br>
              <a:rPr lang="en-US" dirty="0" smtClean="0"/>
            </a:br>
            <a:r>
              <a:rPr lang="en-US" dirty="0" smtClean="0"/>
              <a:t>	B. The Day</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marL="861822" indent="-742950">
              <a:buAutoNum type="arabicPeriod"/>
            </a:pPr>
            <a:r>
              <a:rPr lang="en-US" sz="4000" dirty="0" smtClean="0"/>
              <a:t>Day Speaks of Light.</a:t>
            </a:r>
          </a:p>
          <a:p>
            <a:pPr marL="861822" indent="-742950">
              <a:buAutoNum type="arabicPeriod"/>
            </a:pPr>
            <a:r>
              <a:rPr lang="en-US" sz="4000" b="1" dirty="0" smtClean="0"/>
              <a:t>Day Speaks of Truth.</a:t>
            </a:r>
          </a:p>
          <a:p>
            <a:pPr marL="861822" indent="-742950">
              <a:buNone/>
            </a:pPr>
            <a:endParaRPr lang="en-US" sz="1400" dirty="0" smtClean="0"/>
          </a:p>
          <a:p>
            <a:pPr marL="861822" indent="-742950">
              <a:buNone/>
            </a:pPr>
            <a:r>
              <a:rPr lang="en-US" sz="4000" dirty="0" smtClean="0"/>
              <a:t>People are entertaining things that may not be </a:t>
            </a:r>
            <a:r>
              <a:rPr lang="en-US" sz="4000" dirty="0" err="1" smtClean="0"/>
              <a:t>altogther</a:t>
            </a:r>
            <a:r>
              <a:rPr lang="en-US" sz="4000" dirty="0" smtClean="0"/>
              <a:t> true—some very strange doctrinal points, but we must strive for unity of the Spirit.</a:t>
            </a:r>
          </a:p>
          <a:p>
            <a:pPr marL="861822" indent="-742950">
              <a:buNone/>
            </a:pPr>
            <a:r>
              <a:rPr lang="en-US" sz="4000" dirty="0" smtClean="0"/>
              <a:t>Eph. 4:3,13; Rom. 10:17; Eph. 4:14</a:t>
            </a:r>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2:5-9</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5 Stay me with flagons, comfort me with apples: for I am sick of love.</a:t>
            </a:r>
          </a:p>
          <a:p>
            <a:pPr>
              <a:buNone/>
            </a:pPr>
            <a:r>
              <a:rPr lang="en-US" dirty="0" smtClean="0"/>
              <a:t> 6 His left hand is under my head, and his right hand doth embrace me.</a:t>
            </a:r>
          </a:p>
          <a:p>
            <a:pPr>
              <a:buNone/>
            </a:pPr>
            <a:r>
              <a:rPr lang="en-US" dirty="0" smtClean="0"/>
              <a:t> 7 I charge you, O ye daughters of Jerusalem, by the roes, and by the hinds of the field, that ye stir not up, nor awake my love, till he please.</a:t>
            </a:r>
          </a:p>
          <a:p>
            <a:pPr>
              <a:buNone/>
            </a:pPr>
            <a:r>
              <a:rPr lang="en-US" dirty="0" smtClean="0"/>
              <a:t> 8 ¶ The voice of my beloved! behold, he cometh leaping upon the mountains, skipping upon the hills.</a:t>
            </a:r>
          </a:p>
          <a:p>
            <a:pPr>
              <a:buNone/>
            </a:pPr>
            <a:r>
              <a:rPr lang="en-US" dirty="0" smtClean="0"/>
              <a:t> 9 My beloved is like a roe or a young hart: behold, he </a:t>
            </a:r>
            <a:r>
              <a:rPr lang="en-US" dirty="0" err="1" smtClean="0"/>
              <a:t>standeth</a:t>
            </a:r>
            <a:r>
              <a:rPr lang="en-US" dirty="0" smtClean="0"/>
              <a:t> behind our wall, he </a:t>
            </a:r>
            <a:r>
              <a:rPr lang="en-US" dirty="0" err="1" smtClean="0"/>
              <a:t>looketh</a:t>
            </a:r>
            <a:r>
              <a:rPr lang="en-US" dirty="0" smtClean="0"/>
              <a:t> forth at the windows, </a:t>
            </a:r>
            <a:r>
              <a:rPr lang="en-US" dirty="0" err="1" smtClean="0"/>
              <a:t>shewing</a:t>
            </a:r>
            <a:r>
              <a:rPr lang="en-US" dirty="0" smtClean="0"/>
              <a:t> himself through the lattice.</a:t>
            </a:r>
          </a:p>
          <a:p>
            <a:pPr>
              <a:buNone/>
            </a:pPr>
            <a:endParaRPr lang="en-US" dirty="0"/>
          </a:p>
        </p:txBody>
      </p:sp>
    </p:spTree>
  </p:cSld>
  <p:clrMapOvr>
    <a:masterClrMapping/>
  </p:clrMapOvr>
  <p:transition advTm="4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par>
                          <p:cTn id="10" fill="hold">
                            <p:stCondLst>
                              <p:cond delay="228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3"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5" dur="80"/>
                                        <p:tgtEl>
                                          <p:spTgt spid="3">
                                            <p:txEl>
                                              <p:pRg st="1" end="1"/>
                                            </p:txEl>
                                          </p:spTgt>
                                        </p:tgtEl>
                                        <p:attrNameLst>
                                          <p:attrName>fill.type</p:attrName>
                                        </p:attrNameLst>
                                      </p:cBhvr>
                                      <p:to>
                                        <p:strVal val="solid"/>
                                      </p:to>
                                    </p:set>
                                  </p:childTnLst>
                                </p:cTn>
                              </p:par>
                            </p:childTnLst>
                          </p:cTn>
                        </p:par>
                        <p:par>
                          <p:cTn id="16" fill="hold">
                            <p:stCondLst>
                              <p:cond delay="452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9"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2" end="2"/>
                                            </p:txEl>
                                          </p:spTgt>
                                        </p:tgtEl>
                                        <p:attrNameLst>
                                          <p:attrName>fill.type</p:attrName>
                                        </p:attrNameLst>
                                      </p:cBhvr>
                                      <p:to>
                                        <p:strVal val="solid"/>
                                      </p:to>
                                    </p:set>
                                  </p:childTnLst>
                                </p:cTn>
                              </p:par>
                            </p:childTnLst>
                          </p:cTn>
                        </p:par>
                        <p:par>
                          <p:cTn id="22" fill="hold">
                            <p:stCondLst>
                              <p:cond delay="9120"/>
                            </p:stCondLst>
                            <p:childTnLst>
                              <p:par>
                                <p:cTn id="23" presetID="27" presetClass="entr" presetSubtype="0" fill="hold" nodeType="afterEffect">
                                  <p:stCondLst>
                                    <p:cond delay="0"/>
                                  </p:stCondLst>
                                  <p:iterate type="lt">
                                    <p:tmPct val="50000"/>
                                  </p:iterate>
                                  <p:childTnLst>
                                    <p:set>
                                      <p:cBhvr>
                                        <p:cTn id="24"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5"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7" dur="80"/>
                                        <p:tgtEl>
                                          <p:spTgt spid="3">
                                            <p:txEl>
                                              <p:pRg st="3" end="3"/>
                                            </p:txEl>
                                          </p:spTgt>
                                        </p:tgtEl>
                                        <p:attrNameLst>
                                          <p:attrName>fill.type</p:attrName>
                                        </p:attrNameLst>
                                      </p:cBhvr>
                                      <p:to>
                                        <p:strVal val="solid"/>
                                      </p:to>
                                    </p:set>
                                  </p:childTnLst>
                                </p:cTn>
                              </p:par>
                            </p:childTnLst>
                          </p:cTn>
                        </p:par>
                        <p:par>
                          <p:cTn id="28" fill="hold">
                            <p:stCondLst>
                              <p:cond delay="12440"/>
                            </p:stCondLst>
                            <p:childTnLst>
                              <p:par>
                                <p:cTn id="29" presetID="27" presetClass="entr" presetSubtype="0" fill="hold" nodeType="afterEffect">
                                  <p:stCondLst>
                                    <p:cond delay="0"/>
                                  </p:stCondLst>
                                  <p:iterate type="lt">
                                    <p:tmPct val="50000"/>
                                  </p:iterate>
                                  <p:childTnLst>
                                    <p:set>
                                      <p:cBhvr>
                                        <p:cTn id="30"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1"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3" dur="80"/>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Ephesians 4:3,13</a:t>
            </a:r>
            <a:endParaRPr lang="en-US" dirty="0"/>
          </a:p>
        </p:txBody>
      </p:sp>
      <p:sp>
        <p:nvSpPr>
          <p:cNvPr id="3" name="Content Placeholder 2"/>
          <p:cNvSpPr>
            <a:spLocks noGrp="1"/>
          </p:cNvSpPr>
          <p:nvPr>
            <p:ph idx="1"/>
          </p:nvPr>
        </p:nvSpPr>
        <p:spPr/>
        <p:txBody>
          <a:bodyPr>
            <a:normAutofit lnSpcReduction="10000"/>
          </a:bodyPr>
          <a:lstStyle/>
          <a:p>
            <a:pPr>
              <a:buNone/>
            </a:pPr>
            <a:r>
              <a:rPr lang="en-US" sz="4400" dirty="0" smtClean="0"/>
              <a:t>3 </a:t>
            </a:r>
            <a:r>
              <a:rPr lang="en-US" sz="4400" dirty="0" err="1" smtClean="0"/>
              <a:t>Endeavouring</a:t>
            </a:r>
            <a:r>
              <a:rPr lang="en-US" sz="4400" dirty="0" smtClean="0"/>
              <a:t> to keep the unity of the Spirit in the bond of peace.</a:t>
            </a:r>
          </a:p>
          <a:p>
            <a:pPr>
              <a:buNone/>
            </a:pPr>
            <a:r>
              <a:rPr lang="en-US" sz="4400" dirty="0" smtClean="0"/>
              <a:t>13 Till we all come in the unity of the faith, and of the knowledge of the Son of God, unto a perfect man, unto the measure of the stature of the </a:t>
            </a:r>
            <a:r>
              <a:rPr lang="en-US" sz="4400" dirty="0" err="1" smtClean="0"/>
              <a:t>fulness</a:t>
            </a:r>
            <a:r>
              <a:rPr lang="en-US" sz="4400" dirty="0" smtClean="0"/>
              <a:t> of Christ:</a:t>
            </a:r>
            <a:endParaRPr lang="en-US" sz="4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Romans 10:17</a:t>
            </a:r>
            <a:endParaRPr lang="en-US" dirty="0"/>
          </a:p>
        </p:txBody>
      </p:sp>
      <p:sp>
        <p:nvSpPr>
          <p:cNvPr id="3" name="Content Placeholder 2"/>
          <p:cNvSpPr>
            <a:spLocks noGrp="1"/>
          </p:cNvSpPr>
          <p:nvPr>
            <p:ph idx="1"/>
          </p:nvPr>
        </p:nvSpPr>
        <p:spPr/>
        <p:txBody>
          <a:bodyPr>
            <a:normAutofit/>
          </a:bodyPr>
          <a:lstStyle/>
          <a:p>
            <a:pPr>
              <a:buNone/>
            </a:pPr>
            <a:r>
              <a:rPr lang="en-US" sz="4000" dirty="0" smtClean="0"/>
              <a:t>So then faith cometh by hearing, and hearing by the word of God.</a:t>
            </a:r>
            <a:endParaRPr lang="en-US" sz="4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Ephesians 4:14</a:t>
            </a:r>
            <a:endParaRPr lang="en-US" dirty="0"/>
          </a:p>
        </p:txBody>
      </p:sp>
      <p:sp>
        <p:nvSpPr>
          <p:cNvPr id="3" name="Content Placeholder 2"/>
          <p:cNvSpPr>
            <a:spLocks noGrp="1"/>
          </p:cNvSpPr>
          <p:nvPr>
            <p:ph idx="1"/>
          </p:nvPr>
        </p:nvSpPr>
        <p:spPr/>
        <p:txBody>
          <a:bodyPr>
            <a:normAutofit/>
          </a:bodyPr>
          <a:lstStyle/>
          <a:p>
            <a:pPr>
              <a:buNone/>
            </a:pPr>
            <a:r>
              <a:rPr lang="en-US" sz="4000" dirty="0" smtClean="0"/>
              <a:t>That we henceforth be no more children, tossed to and fro, and carried about with every wind of doctrine, by the sleight of men, and cunning craftiness, whereby they lie in wait to deceive;</a:t>
            </a:r>
            <a:endParaRPr lang="en-US" sz="4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there children in the Church?</a:t>
            </a:r>
            <a:endParaRPr lang="en-US" dirty="0"/>
          </a:p>
        </p:txBody>
      </p:sp>
      <p:sp>
        <p:nvSpPr>
          <p:cNvPr id="3" name="Content Placeholder 2"/>
          <p:cNvSpPr>
            <a:spLocks noGrp="1"/>
          </p:cNvSpPr>
          <p:nvPr>
            <p:ph idx="1"/>
          </p:nvPr>
        </p:nvSpPr>
        <p:spPr/>
        <p:txBody>
          <a:bodyPr>
            <a:noAutofit/>
          </a:bodyPr>
          <a:lstStyle/>
          <a:p>
            <a:r>
              <a:rPr lang="en-US" sz="3600" dirty="0" smtClean="0"/>
              <a:t>Many preachers are unwise with money.</a:t>
            </a:r>
          </a:p>
          <a:p>
            <a:pPr>
              <a:buNone/>
            </a:pPr>
            <a:r>
              <a:rPr lang="en-US" sz="3600" b="1" dirty="0" err="1" smtClean="0"/>
              <a:t>Joh</a:t>
            </a:r>
            <a:r>
              <a:rPr lang="en-US" sz="3600" b="1" dirty="0" smtClean="0"/>
              <a:t> 2:16—</a:t>
            </a:r>
            <a:r>
              <a:rPr lang="en-US" sz="3600" dirty="0" smtClean="0"/>
              <a:t>And said unto them that sold doves, Take these things hence; make not my Father's house an house of merchandise.</a:t>
            </a:r>
          </a:p>
          <a:p>
            <a:pPr>
              <a:buNone/>
            </a:pPr>
            <a:r>
              <a:rPr lang="en-US" sz="3600" b="1" dirty="0" smtClean="0"/>
              <a:t>Mt 21:13—</a:t>
            </a:r>
            <a:r>
              <a:rPr lang="en-US" sz="3600" dirty="0" smtClean="0"/>
              <a:t>And said unto them, It is written, My house shall be called the house of prayer; but ye have made it a den of thieves.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 thought there is Darkness…</a:t>
            </a:r>
            <a:endParaRPr lang="en-US" dirty="0"/>
          </a:p>
        </p:txBody>
      </p:sp>
      <p:sp>
        <p:nvSpPr>
          <p:cNvPr id="3" name="Content Placeholder 2"/>
          <p:cNvSpPr>
            <a:spLocks noGrp="1"/>
          </p:cNvSpPr>
          <p:nvPr>
            <p:ph idx="1"/>
          </p:nvPr>
        </p:nvSpPr>
        <p:spPr/>
        <p:txBody>
          <a:bodyPr>
            <a:normAutofit/>
          </a:bodyPr>
          <a:lstStyle/>
          <a:p>
            <a:pPr>
              <a:buNone/>
            </a:pPr>
            <a:r>
              <a:rPr lang="en-US" sz="4800" dirty="0" smtClean="0"/>
              <a:t>When we see all of this darkness,</a:t>
            </a:r>
          </a:p>
          <a:p>
            <a:pPr>
              <a:buNone/>
            </a:pPr>
            <a:r>
              <a:rPr lang="en-US" sz="4800" dirty="0" smtClean="0"/>
              <a:t>In the midst of it all, </a:t>
            </a:r>
          </a:p>
          <a:p>
            <a:pPr>
              <a:buNone/>
            </a:pPr>
            <a:r>
              <a:rPr lang="en-US" sz="4800" dirty="0" smtClean="0"/>
              <a:t>there is a light about to break.</a:t>
            </a:r>
            <a:endParaRPr lang="en-US" sz="4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Bride’s Ultimate Hope</a:t>
            </a:r>
            <a:br>
              <a:rPr lang="en-US" dirty="0" smtClean="0"/>
            </a:br>
            <a:r>
              <a:rPr lang="en-US" dirty="0" smtClean="0"/>
              <a:t>	B. The Day</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marL="861822" indent="-742950">
              <a:buAutoNum type="arabicPeriod"/>
            </a:pPr>
            <a:r>
              <a:rPr lang="en-US" sz="4000" dirty="0" smtClean="0"/>
              <a:t>Day Speaks of Light.</a:t>
            </a:r>
          </a:p>
          <a:p>
            <a:pPr marL="861822" indent="-742950">
              <a:buAutoNum type="arabicPeriod"/>
            </a:pPr>
            <a:r>
              <a:rPr lang="en-US" sz="4000" dirty="0" smtClean="0"/>
              <a:t>Day Speaks of Truth.</a:t>
            </a:r>
          </a:p>
          <a:p>
            <a:pPr marL="861822" indent="-742950">
              <a:buAutoNum type="arabicPeriod"/>
            </a:pPr>
            <a:r>
              <a:rPr lang="en-US" sz="4000" b="1" dirty="0" smtClean="0"/>
              <a:t>Day Speaks of Righteousness.</a:t>
            </a:r>
          </a:p>
          <a:p>
            <a:pPr lvl="1"/>
            <a:r>
              <a:rPr lang="en-US" sz="3600" dirty="0" smtClean="0"/>
              <a:t>Revelation 13:12; 19:7 </a:t>
            </a:r>
          </a:p>
          <a:p>
            <a:pPr marL="861822" indent="-742950">
              <a:buNone/>
            </a:pPr>
            <a:endParaRPr lang="en-US" sz="4000" b="1" dirty="0" smtClean="0"/>
          </a:p>
          <a:p>
            <a:pPr marL="633222" indent="-514350">
              <a:buNone/>
            </a:pPr>
            <a:endParaRPr lang="en-US" sz="1800" dirty="0" smtClean="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walk in righteousness?</a:t>
            </a:r>
            <a:endParaRPr lang="en-US" dirty="0"/>
          </a:p>
        </p:txBody>
      </p:sp>
      <p:sp>
        <p:nvSpPr>
          <p:cNvPr id="3" name="Content Placeholder 2"/>
          <p:cNvSpPr>
            <a:spLocks noGrp="1"/>
          </p:cNvSpPr>
          <p:nvPr>
            <p:ph idx="1"/>
          </p:nvPr>
        </p:nvSpPr>
        <p:spPr/>
        <p:txBody>
          <a:bodyPr>
            <a:normAutofit lnSpcReduction="10000"/>
          </a:bodyPr>
          <a:lstStyle/>
          <a:p>
            <a:r>
              <a:rPr lang="en-US" dirty="0" smtClean="0"/>
              <a:t>YES, the Bible says so.</a:t>
            </a:r>
          </a:p>
          <a:p>
            <a:pPr>
              <a:buNone/>
            </a:pPr>
            <a:endParaRPr lang="en-US" dirty="0" smtClean="0"/>
          </a:p>
          <a:p>
            <a:pPr>
              <a:buNone/>
            </a:pPr>
            <a:r>
              <a:rPr lang="en-US" dirty="0" smtClean="0"/>
              <a:t>When is the Bride going to wear robes of white?</a:t>
            </a:r>
          </a:p>
          <a:p>
            <a:pPr>
              <a:buFont typeface="Wingdings" pitchFamily="2" charset="2"/>
              <a:buChar char="§"/>
            </a:pPr>
            <a:r>
              <a:rPr lang="en-US" dirty="0" smtClean="0"/>
              <a:t>NOW, in this present world.</a:t>
            </a:r>
          </a:p>
          <a:p>
            <a:pPr>
              <a:buNone/>
            </a:pPr>
            <a:endParaRPr lang="en-US" sz="1600" dirty="0" smtClean="0"/>
          </a:p>
          <a:p>
            <a:pPr>
              <a:buNone/>
            </a:pPr>
            <a:r>
              <a:rPr lang="en-US" dirty="0" smtClean="0"/>
              <a:t> </a:t>
            </a:r>
            <a:r>
              <a:rPr lang="en-US" b="1" dirty="0" smtClean="0"/>
              <a:t>Rom. 13:12</a:t>
            </a:r>
            <a:r>
              <a:rPr lang="en-US" dirty="0" smtClean="0"/>
              <a:t>—The night is far spent, the day is at hand: let us therefore cast off the works of darkness, and let us put on the </a:t>
            </a:r>
            <a:r>
              <a:rPr lang="en-US" dirty="0" err="1" smtClean="0"/>
              <a:t>armour</a:t>
            </a:r>
            <a:r>
              <a:rPr lang="en-US" dirty="0" smtClean="0"/>
              <a:t> of light.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Day Speaks of Righteousness</a:t>
            </a:r>
            <a:endParaRPr lang="en-US" dirty="0"/>
          </a:p>
        </p:txBody>
      </p:sp>
      <p:sp>
        <p:nvSpPr>
          <p:cNvPr id="3" name="Content Placeholder 2"/>
          <p:cNvSpPr>
            <a:spLocks noGrp="1"/>
          </p:cNvSpPr>
          <p:nvPr>
            <p:ph idx="1"/>
          </p:nvPr>
        </p:nvSpPr>
        <p:spPr/>
        <p:txBody>
          <a:bodyPr/>
          <a:lstStyle/>
          <a:p>
            <a:pPr>
              <a:buNone/>
            </a:pPr>
            <a:r>
              <a:rPr lang="en-US" sz="3600" b="1" dirty="0" smtClean="0"/>
              <a:t>Revelation 19:7,8</a:t>
            </a:r>
            <a:r>
              <a:rPr lang="en-US" sz="3600" dirty="0" smtClean="0"/>
              <a:t>—Let us be glad and rejoice, and give </a:t>
            </a:r>
            <a:r>
              <a:rPr lang="en-US" sz="3600" dirty="0" err="1" smtClean="0"/>
              <a:t>honour</a:t>
            </a:r>
            <a:r>
              <a:rPr lang="en-US" sz="3600" dirty="0" smtClean="0"/>
              <a:t> to him: for the marriage of the Lamb is come, and his wife hath made herself ready. 8 And to her was granted that she should be arrayed in fine linen, clean and white: </a:t>
            </a:r>
            <a:r>
              <a:rPr lang="en-US" sz="3600" b="1" u="sng" dirty="0" smtClean="0"/>
              <a:t>for the fine linen is the righteousness of saints. </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Bride’s Enlarged Vision</a:t>
            </a:r>
            <a:endParaRPr lang="en-US"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pPr>
              <a:buNone/>
            </a:pPr>
            <a:r>
              <a:rPr lang="en-US" sz="3600" i="1" dirty="0" smtClean="0"/>
              <a:t>Text</a:t>
            </a:r>
            <a:r>
              <a:rPr lang="en-US" sz="3600" dirty="0" smtClean="0"/>
              <a:t>: Song of Solomon 2:17</a:t>
            </a:r>
          </a:p>
          <a:p>
            <a:pPr>
              <a:buNone/>
            </a:pPr>
            <a:endParaRPr lang="en-US" sz="1800" dirty="0" smtClean="0"/>
          </a:p>
          <a:p>
            <a:pPr>
              <a:buNone/>
            </a:pPr>
            <a:r>
              <a:rPr lang="en-US" sz="5000" dirty="0" smtClean="0"/>
              <a:t>	Introduction</a:t>
            </a:r>
          </a:p>
          <a:p>
            <a:pPr>
              <a:buNone/>
            </a:pPr>
            <a:r>
              <a:rPr lang="en-US" sz="5000" dirty="0" smtClean="0"/>
              <a:t>I. Bride’s Ultimate Hope</a:t>
            </a:r>
          </a:p>
          <a:p>
            <a:pPr>
              <a:buNone/>
            </a:pPr>
            <a:r>
              <a:rPr lang="en-US" sz="5000" b="1" dirty="0" smtClean="0"/>
              <a:t>II. Bride’s Prevailing Prayer</a:t>
            </a:r>
          </a:p>
          <a:p>
            <a:pPr>
              <a:buNone/>
            </a:pPr>
            <a:r>
              <a:rPr lang="en-US" sz="5000" dirty="0" smtClean="0"/>
              <a:t>III. Bride’s Present Condition</a:t>
            </a:r>
          </a:p>
        </p:txBody>
      </p:sp>
    </p:spTree>
  </p:cSld>
  <p:clrMapOvr>
    <a:masterClrMapping/>
  </p:clrMapOvr>
  <p:transition spd="med" advTm="75645">
    <p:newsfla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II. Bride’s Prevailing Prayer</a:t>
            </a:r>
            <a:endParaRPr lang="en-US" dirty="0"/>
          </a:p>
        </p:txBody>
      </p:sp>
      <p:sp>
        <p:nvSpPr>
          <p:cNvPr id="3" name="Content Placeholder 2"/>
          <p:cNvSpPr>
            <a:spLocks noGrp="1"/>
          </p:cNvSpPr>
          <p:nvPr>
            <p:ph idx="1"/>
          </p:nvPr>
        </p:nvSpPr>
        <p:spPr/>
        <p:txBody>
          <a:bodyPr>
            <a:normAutofit/>
          </a:bodyPr>
          <a:lstStyle/>
          <a:p>
            <a:pPr marL="633222" indent="-514350">
              <a:buNone/>
            </a:pPr>
            <a:r>
              <a:rPr lang="en-US" sz="4000" dirty="0" smtClean="0"/>
              <a:t>“…turn, my beloved, and be thou like a roe or a young hart…”</a:t>
            </a:r>
          </a:p>
          <a:p>
            <a:pPr marL="925830" lvl="1" indent="-514350"/>
            <a:r>
              <a:rPr lang="en-US" sz="3600" dirty="0" smtClean="0"/>
              <a:t>Her vision drives her to prayer.</a:t>
            </a:r>
          </a:p>
          <a:p>
            <a:pPr marL="925830" lvl="1" indent="-514350"/>
            <a:r>
              <a:rPr lang="en-US" sz="3600" dirty="0" smtClean="0"/>
              <a:t>Vision will produce real prayer.</a:t>
            </a:r>
          </a:p>
          <a:p>
            <a:pPr marL="633222" indent="-514350">
              <a:buNone/>
            </a:pPr>
            <a:endParaRPr lang="en-US" sz="2400" dirty="0" smtClean="0"/>
          </a:p>
          <a:p>
            <a:pPr marL="861822" indent="-742950">
              <a:buAutoNum type="alphaUcPeriod"/>
            </a:pPr>
            <a:r>
              <a:rPr lang="en-US" sz="4000" b="1" dirty="0" smtClean="0"/>
              <a:t>The Content of Her Prayer</a:t>
            </a:r>
          </a:p>
        </p:txBody>
      </p:sp>
    </p:spTree>
  </p:cSld>
  <p:clrMapOvr>
    <a:masterClrMapping/>
  </p:clrMapOvr>
  <p:transition advTm="197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2:10-13</a:t>
            </a:r>
            <a:endParaRPr lang="en-US" dirty="0"/>
          </a:p>
        </p:txBody>
      </p:sp>
      <p:sp>
        <p:nvSpPr>
          <p:cNvPr id="3" name="Content Placeholder 2"/>
          <p:cNvSpPr>
            <a:spLocks noGrp="1"/>
          </p:cNvSpPr>
          <p:nvPr>
            <p:ph idx="1"/>
          </p:nvPr>
        </p:nvSpPr>
        <p:spPr/>
        <p:txBody>
          <a:bodyPr>
            <a:noAutofit/>
          </a:bodyPr>
          <a:lstStyle/>
          <a:p>
            <a:pPr>
              <a:buNone/>
            </a:pPr>
            <a:r>
              <a:rPr lang="en-US" sz="2900" dirty="0" smtClean="0"/>
              <a:t> 10 My beloved </a:t>
            </a:r>
            <a:r>
              <a:rPr lang="en-US" sz="2900" dirty="0" err="1" smtClean="0"/>
              <a:t>spake</a:t>
            </a:r>
            <a:r>
              <a:rPr lang="en-US" sz="2900" dirty="0" smtClean="0"/>
              <a:t>, and said unto me, Rise up, my love, my fair one, and come away.</a:t>
            </a:r>
          </a:p>
          <a:p>
            <a:pPr>
              <a:buNone/>
            </a:pPr>
            <a:r>
              <a:rPr lang="en-US" sz="2900" dirty="0" smtClean="0"/>
              <a:t> 11 For, lo, the winter is past, the rain is over and gone;</a:t>
            </a:r>
          </a:p>
          <a:p>
            <a:pPr>
              <a:buNone/>
            </a:pPr>
            <a:r>
              <a:rPr lang="en-US" sz="2900" dirty="0" smtClean="0"/>
              <a:t> 12 The flowers appear on the earth; the time of the singing of birds is come, and the voice of the turtle is heard in our land;</a:t>
            </a:r>
          </a:p>
          <a:p>
            <a:pPr>
              <a:buNone/>
            </a:pPr>
            <a:r>
              <a:rPr lang="en-US" sz="2900" dirty="0" smtClean="0"/>
              <a:t> 13 The fig tree </a:t>
            </a:r>
            <a:r>
              <a:rPr lang="en-US" sz="2900" dirty="0" err="1" smtClean="0"/>
              <a:t>putteth</a:t>
            </a:r>
            <a:r>
              <a:rPr lang="en-US" sz="2900" dirty="0" smtClean="0"/>
              <a:t> forth her green figs, and the vines with the tender grape give a good smell. Arise, my love, my fair one, and come away.</a:t>
            </a:r>
          </a:p>
        </p:txBody>
      </p:sp>
    </p:spTree>
  </p:cSld>
  <p:clrMapOvr>
    <a:masterClrMapping/>
  </p:clrMapOvr>
  <p:transition advTm="5690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par>
                          <p:cTn id="10" fill="hold">
                            <p:stCondLst>
                              <p:cond delay="272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3"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5" dur="80"/>
                                        <p:tgtEl>
                                          <p:spTgt spid="3">
                                            <p:txEl>
                                              <p:pRg st="1" end="1"/>
                                            </p:txEl>
                                          </p:spTgt>
                                        </p:tgtEl>
                                        <p:attrNameLst>
                                          <p:attrName>fill.type</p:attrName>
                                        </p:attrNameLst>
                                      </p:cBhvr>
                                      <p:to>
                                        <p:strVal val="solid"/>
                                      </p:to>
                                    </p:set>
                                  </p:childTnLst>
                                </p:cTn>
                              </p:par>
                            </p:childTnLst>
                          </p:cTn>
                        </p:par>
                        <p:par>
                          <p:cTn id="16" fill="hold">
                            <p:stCondLst>
                              <p:cond delay="460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9"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2" end="2"/>
                                            </p:txEl>
                                          </p:spTgt>
                                        </p:tgtEl>
                                        <p:attrNameLst>
                                          <p:attrName>fill.type</p:attrName>
                                        </p:attrNameLst>
                                      </p:cBhvr>
                                      <p:to>
                                        <p:strVal val="solid"/>
                                      </p:to>
                                    </p:set>
                                  </p:childTnLst>
                                </p:cTn>
                              </p:par>
                            </p:childTnLst>
                          </p:cTn>
                        </p:par>
                        <p:par>
                          <p:cTn id="22" fill="hold">
                            <p:stCondLst>
                              <p:cond delay="8680"/>
                            </p:stCondLst>
                            <p:childTnLst>
                              <p:par>
                                <p:cTn id="23" presetID="27" presetClass="entr" presetSubtype="0" fill="hold" nodeType="afterEffect">
                                  <p:stCondLst>
                                    <p:cond delay="0"/>
                                  </p:stCondLst>
                                  <p:iterate type="lt">
                                    <p:tmPct val="50000"/>
                                  </p:iterate>
                                  <p:childTnLst>
                                    <p:set>
                                      <p:cBhvr>
                                        <p:cTn id="24"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5"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7" dur="80"/>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II. Bride’s Prevailing Prayer</a:t>
            </a:r>
            <a:br>
              <a:rPr lang="en-US" dirty="0" smtClean="0"/>
            </a:br>
            <a:r>
              <a:rPr lang="en-US" dirty="0" smtClean="0"/>
              <a:t>	A. The Content of Her Prayer</a:t>
            </a:r>
            <a:endParaRPr lang="en-US" dirty="0"/>
          </a:p>
        </p:txBody>
      </p:sp>
      <p:sp>
        <p:nvSpPr>
          <p:cNvPr id="3" name="Content Placeholder 2"/>
          <p:cNvSpPr>
            <a:spLocks noGrp="1"/>
          </p:cNvSpPr>
          <p:nvPr>
            <p:ph idx="1"/>
          </p:nvPr>
        </p:nvSpPr>
        <p:spPr/>
        <p:txBody>
          <a:bodyPr>
            <a:normAutofit/>
          </a:bodyPr>
          <a:lstStyle/>
          <a:p>
            <a:pPr marL="633222" indent="-514350">
              <a:buNone/>
            </a:pPr>
            <a:r>
              <a:rPr lang="en-US" sz="4000" dirty="0" smtClean="0"/>
              <a:t>“…turn, my beloved…”</a:t>
            </a:r>
          </a:p>
          <a:p>
            <a:pPr marL="633222" indent="-514350">
              <a:buNone/>
            </a:pPr>
            <a:endParaRPr lang="en-US" sz="1200" dirty="0" smtClean="0"/>
          </a:p>
          <a:p>
            <a:pPr marL="861822" indent="-742950">
              <a:buNone/>
            </a:pPr>
            <a:r>
              <a:rPr lang="en-US" sz="4000" dirty="0" smtClean="0"/>
              <a:t>“turn” turn back</a:t>
            </a:r>
          </a:p>
          <a:p>
            <a:pPr marL="861822" indent="-742950">
              <a:buNone/>
            </a:pPr>
            <a:r>
              <a:rPr lang="en-US" sz="4000" dirty="0" smtClean="0"/>
              <a:t>She begs for her beloved’s return to her. She needs Him:</a:t>
            </a:r>
          </a:p>
          <a:p>
            <a:pPr marL="861822" indent="-742950">
              <a:buAutoNum type="arabicPeriod"/>
            </a:pPr>
            <a:r>
              <a:rPr lang="en-US" sz="4000" dirty="0" smtClean="0"/>
              <a:t>To Lead Her</a:t>
            </a:r>
          </a:p>
          <a:p>
            <a:pPr marL="861822" indent="-742950">
              <a:buAutoNum type="arabicPeriod"/>
            </a:pPr>
            <a:r>
              <a:rPr lang="en-US" sz="4000" dirty="0" smtClean="0"/>
              <a:t>To Support Her</a:t>
            </a:r>
          </a:p>
          <a:p>
            <a:pPr marL="861822" indent="-742950">
              <a:buAutoNum type="arabicPeriod"/>
            </a:pPr>
            <a:r>
              <a:rPr lang="en-US" sz="4000" dirty="0" smtClean="0"/>
              <a:t>To Encourage Her</a:t>
            </a:r>
          </a:p>
        </p:txBody>
      </p:sp>
    </p:spTree>
  </p:cSld>
  <p:clrMapOvr>
    <a:masterClrMapping/>
  </p:clrMapOvr>
  <p:transition advTm="197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nodeType="clickEffect">
                                  <p:stCondLst>
                                    <p:cond delay="0"/>
                                  </p:stCondLst>
                                  <p:iterate type="lt">
                                    <p:tmPct val="50000"/>
                                  </p:iterate>
                                  <p:childTnLst>
                                    <p:set>
                                      <p:cBhvr>
                                        <p:cTn id="36"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37"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9" dur="80"/>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1Pe 5:8 ¶ Be sober, be vigilant; because your adversary the devil, as a roaring lion, </a:t>
            </a:r>
            <a:r>
              <a:rPr lang="en-US" dirty="0" err="1" smtClean="0"/>
              <a:t>walketh</a:t>
            </a:r>
            <a:r>
              <a:rPr lang="en-US" dirty="0" smtClean="0"/>
              <a:t> about, seeking whom he may devour:</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II. Bride’s Prevailing Prayer</a:t>
            </a:r>
            <a:endParaRPr lang="en-US" dirty="0"/>
          </a:p>
        </p:txBody>
      </p:sp>
      <p:sp>
        <p:nvSpPr>
          <p:cNvPr id="3" name="Content Placeholder 2"/>
          <p:cNvSpPr>
            <a:spLocks noGrp="1"/>
          </p:cNvSpPr>
          <p:nvPr>
            <p:ph idx="1"/>
          </p:nvPr>
        </p:nvSpPr>
        <p:spPr/>
        <p:txBody>
          <a:bodyPr>
            <a:normAutofit/>
          </a:bodyPr>
          <a:lstStyle/>
          <a:p>
            <a:pPr marL="633222" indent="-514350">
              <a:buNone/>
            </a:pPr>
            <a:r>
              <a:rPr lang="en-US" sz="4000" dirty="0" smtClean="0"/>
              <a:t>“…turn, my beloved, and be thou like a roe or a young hart…”</a:t>
            </a:r>
          </a:p>
          <a:p>
            <a:pPr marL="925830" lvl="1" indent="-514350"/>
            <a:r>
              <a:rPr lang="en-US" sz="3600" dirty="0" smtClean="0"/>
              <a:t>Her vision drives her to prayer.</a:t>
            </a:r>
          </a:p>
          <a:p>
            <a:pPr marL="925830" lvl="1" indent="-514350">
              <a:buNone/>
            </a:pPr>
            <a:endParaRPr lang="en-US" sz="1800" dirty="0" smtClean="0"/>
          </a:p>
          <a:p>
            <a:pPr marL="861822" indent="-742950">
              <a:buAutoNum type="alphaUcPeriod"/>
            </a:pPr>
            <a:r>
              <a:rPr lang="en-US" sz="4000" dirty="0" smtClean="0"/>
              <a:t>The Content of Her Prayer</a:t>
            </a:r>
          </a:p>
          <a:p>
            <a:pPr marL="861822" indent="-742950">
              <a:buAutoNum type="alphaUcPeriod"/>
            </a:pPr>
            <a:r>
              <a:rPr lang="en-US" sz="4000" b="1" dirty="0" smtClean="0"/>
              <a:t>The Urgency of Her Prayer</a:t>
            </a:r>
          </a:p>
        </p:txBody>
      </p:sp>
    </p:spTree>
  </p:cSld>
  <p:clrMapOvr>
    <a:masterClrMapping/>
  </p:clrMapOvr>
  <p:transition advTm="1975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II. Bride’s Prevailing Prayer</a:t>
            </a:r>
            <a:br>
              <a:rPr lang="en-US" dirty="0" smtClean="0"/>
            </a:br>
            <a:r>
              <a:rPr lang="en-US" dirty="0" smtClean="0"/>
              <a:t>	B. The Urgency of Her Prayer</a:t>
            </a:r>
            <a:endParaRPr lang="en-US" dirty="0"/>
          </a:p>
        </p:txBody>
      </p:sp>
      <p:sp>
        <p:nvSpPr>
          <p:cNvPr id="3" name="Content Placeholder 2"/>
          <p:cNvSpPr>
            <a:spLocks noGrp="1"/>
          </p:cNvSpPr>
          <p:nvPr>
            <p:ph idx="1"/>
          </p:nvPr>
        </p:nvSpPr>
        <p:spPr/>
        <p:txBody>
          <a:bodyPr>
            <a:normAutofit/>
          </a:bodyPr>
          <a:lstStyle/>
          <a:p>
            <a:pPr marL="633222" indent="-514350">
              <a:buNone/>
            </a:pPr>
            <a:r>
              <a:rPr lang="en-US" sz="4400" dirty="0" smtClean="0"/>
              <a:t>“…And be thou like a roe or a young hart…”</a:t>
            </a:r>
          </a:p>
          <a:p>
            <a:pPr marL="633222" indent="-514350">
              <a:buNone/>
            </a:pPr>
            <a:endParaRPr lang="en-US" sz="1800" dirty="0" smtClean="0"/>
          </a:p>
          <a:p>
            <a:pPr marL="861822" indent="-742950">
              <a:buAutoNum type="arabicPeriod"/>
            </a:pPr>
            <a:r>
              <a:rPr lang="en-US" sz="4400" dirty="0" smtClean="0"/>
              <a:t>Come  Swiftly – “like a roe”</a:t>
            </a:r>
          </a:p>
          <a:p>
            <a:pPr marL="861822" indent="-742950">
              <a:buAutoNum type="arabicPeriod"/>
            </a:pPr>
            <a:r>
              <a:rPr lang="en-US" sz="4400" b="1" dirty="0" smtClean="0"/>
              <a:t>Bring Hope – “ or a young hart”</a:t>
            </a:r>
          </a:p>
          <a:p>
            <a:pPr marL="1154430" lvl="1" indent="-742950">
              <a:buFont typeface="Arial" pitchFamily="34" charset="0"/>
              <a:buChar char="•"/>
            </a:pPr>
            <a:r>
              <a:rPr lang="en-US" sz="4400" dirty="0" smtClean="0"/>
              <a:t>Turn the darkness.</a:t>
            </a:r>
          </a:p>
          <a:p>
            <a:pPr marL="861822" indent="-742950">
              <a:buNone/>
            </a:pPr>
            <a:endParaRPr lang="en-US" sz="4000" dirty="0" smtClean="0"/>
          </a:p>
        </p:txBody>
      </p:sp>
    </p:spTree>
  </p:cSld>
  <p:clrMapOvr>
    <a:masterClrMapping/>
  </p:clrMapOvr>
  <p:transition advTm="197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4400" dirty="0" smtClean="0"/>
              <a:t>Re 22:20 ¶ He which </a:t>
            </a:r>
            <a:r>
              <a:rPr lang="en-US" sz="4400" dirty="0" err="1" smtClean="0"/>
              <a:t>testifieth</a:t>
            </a:r>
            <a:r>
              <a:rPr lang="en-US" sz="4400" dirty="0" smtClean="0"/>
              <a:t> these things saith, Surely I come quickly. Amen. Even so, come, Lord Jesus.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You can be in the rapture and endure the tribulation hour. </a:t>
            </a:r>
          </a:p>
          <a:p>
            <a:pPr>
              <a:buNone/>
            </a:pPr>
            <a:r>
              <a:rPr lang="en-US" dirty="0" smtClean="0"/>
              <a:t>The church is going to be here.</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You can be in the rapture and endure the tribulation hour. </a:t>
            </a:r>
          </a:p>
          <a:p>
            <a:pPr>
              <a:buNone/>
            </a:pPr>
            <a:r>
              <a:rPr lang="en-US" dirty="0" smtClean="0"/>
              <a:t>The church is going to be here.</a:t>
            </a:r>
          </a:p>
          <a:p>
            <a:pPr>
              <a:buNone/>
            </a:pPr>
            <a:r>
              <a:rPr lang="en-US" dirty="0" smtClean="0"/>
              <a:t>Do a quick work!</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Ps 22:1 ¶ &lt;&lt;To the chief Musician upon </a:t>
            </a:r>
            <a:r>
              <a:rPr lang="en-US" dirty="0" err="1" smtClean="0"/>
              <a:t>Aijeleth</a:t>
            </a:r>
            <a:r>
              <a:rPr lang="en-US" dirty="0" smtClean="0"/>
              <a:t> </a:t>
            </a:r>
            <a:r>
              <a:rPr lang="en-US" dirty="0" err="1" smtClean="0"/>
              <a:t>Shahar</a:t>
            </a:r>
            <a:r>
              <a:rPr lang="en-US" dirty="0" smtClean="0"/>
              <a:t>, A Psalm of David.&gt;</a:t>
            </a:r>
          </a:p>
          <a:p>
            <a:pPr>
              <a:buNone/>
            </a:pPr>
            <a:endParaRPr lang="en-US" dirty="0" smtClean="0"/>
          </a:p>
          <a:p>
            <a:pPr>
              <a:buNone/>
            </a:pPr>
            <a:r>
              <a:rPr lang="en-US" dirty="0" err="1" smtClean="0"/>
              <a:t>Aijeleth</a:t>
            </a:r>
            <a:r>
              <a:rPr lang="en-US" dirty="0" smtClean="0"/>
              <a:t> </a:t>
            </a:r>
            <a:r>
              <a:rPr lang="en-US" dirty="0" err="1" smtClean="0"/>
              <a:t>Shahar</a:t>
            </a:r>
            <a:r>
              <a:rPr lang="en-US" dirty="0" smtClean="0"/>
              <a:t> – “hind/hart/deer of the dawn”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Bride’s Enlarged Vision</a:t>
            </a:r>
            <a:endParaRPr lang="en-US"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pPr>
              <a:buNone/>
            </a:pPr>
            <a:r>
              <a:rPr lang="en-US" sz="3600" i="1" dirty="0" smtClean="0"/>
              <a:t>Text</a:t>
            </a:r>
            <a:r>
              <a:rPr lang="en-US" sz="3600" dirty="0" smtClean="0"/>
              <a:t>: Song of Solomon 2:17</a:t>
            </a:r>
          </a:p>
          <a:p>
            <a:pPr>
              <a:buNone/>
            </a:pPr>
            <a:endParaRPr lang="en-US" sz="1800" dirty="0" smtClean="0"/>
          </a:p>
          <a:p>
            <a:pPr>
              <a:buNone/>
            </a:pPr>
            <a:r>
              <a:rPr lang="en-US" sz="5000" dirty="0" smtClean="0"/>
              <a:t>	Introduction</a:t>
            </a:r>
          </a:p>
          <a:p>
            <a:pPr>
              <a:buNone/>
            </a:pPr>
            <a:r>
              <a:rPr lang="en-US" sz="5000" dirty="0" smtClean="0"/>
              <a:t>I. Bride’s Ultimate Hope</a:t>
            </a:r>
          </a:p>
          <a:p>
            <a:pPr>
              <a:buNone/>
            </a:pPr>
            <a:r>
              <a:rPr lang="en-US" sz="5000" dirty="0" smtClean="0"/>
              <a:t>II. Bride’s Prevailing Prayer</a:t>
            </a:r>
          </a:p>
          <a:p>
            <a:pPr>
              <a:buNone/>
            </a:pPr>
            <a:r>
              <a:rPr lang="en-US" sz="5000" b="1" dirty="0" smtClean="0"/>
              <a:t>III. Bride’s Present Condition</a:t>
            </a:r>
          </a:p>
        </p:txBody>
      </p:sp>
    </p:spTree>
  </p:cSld>
  <p:clrMapOvr>
    <a:masterClrMapping/>
  </p:clrMapOvr>
  <p:transition spd="med" advTm="75645">
    <p:newsfla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She has become Aware of Her Condition</a:t>
            </a:r>
            <a:endParaRPr lang="en-US" dirty="0"/>
          </a:p>
        </p:txBody>
      </p:sp>
      <p:sp>
        <p:nvSpPr>
          <p:cNvPr id="3" name="Content Placeholder 2"/>
          <p:cNvSpPr>
            <a:spLocks noGrp="1"/>
          </p:cNvSpPr>
          <p:nvPr>
            <p:ph idx="1"/>
          </p:nvPr>
        </p:nvSpPr>
        <p:spPr/>
        <p:txBody>
          <a:bodyPr/>
          <a:lstStyle/>
          <a:p>
            <a:pPr>
              <a:buNone/>
            </a:pPr>
            <a:r>
              <a:rPr lang="en-US" dirty="0" smtClean="0"/>
              <a:t>Someone tells you  how you are and you get upset or retaliate.</a:t>
            </a:r>
          </a:p>
          <a:p>
            <a:pPr>
              <a:buNone/>
            </a:pPr>
            <a:r>
              <a:rPr lang="en-US" dirty="0" smtClean="0"/>
              <a:t>We don’t listen to our neighbors.</a:t>
            </a:r>
          </a:p>
          <a:p>
            <a:pPr>
              <a:buNone/>
            </a:pPr>
            <a:r>
              <a:rPr lang="en-US" dirty="0" smtClean="0"/>
              <a:t>We don’t listen to what the watchmen say.</a:t>
            </a:r>
          </a:p>
          <a:p>
            <a:pPr>
              <a:buNone/>
            </a:pPr>
            <a:endParaRPr lang="en-US" dirty="0" smtClean="0"/>
          </a:p>
          <a:p>
            <a:pPr>
              <a:buNone/>
            </a:pPr>
            <a:r>
              <a:rPr lang="en-US" dirty="0" smtClean="0"/>
              <a:t>You will respond to…</a:t>
            </a:r>
          </a:p>
          <a:p>
            <a:pPr>
              <a:buNone/>
            </a:pPr>
            <a:r>
              <a:rPr lang="en-US" dirty="0" smtClean="0"/>
              <a:t>When you see it for yourself by the ministry of the Spirit!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2:14-16</a:t>
            </a:r>
            <a:endParaRPr lang="en-US" dirty="0"/>
          </a:p>
        </p:txBody>
      </p:sp>
      <p:sp>
        <p:nvSpPr>
          <p:cNvPr id="3" name="Content Placeholder 2"/>
          <p:cNvSpPr>
            <a:spLocks noGrp="1"/>
          </p:cNvSpPr>
          <p:nvPr>
            <p:ph idx="1"/>
          </p:nvPr>
        </p:nvSpPr>
        <p:spPr/>
        <p:txBody>
          <a:bodyPr>
            <a:normAutofit/>
          </a:bodyPr>
          <a:lstStyle/>
          <a:p>
            <a:pPr>
              <a:buNone/>
            </a:pPr>
            <a:r>
              <a:rPr lang="en-US" dirty="0" smtClean="0"/>
              <a:t>14 O my dove, that art in the clefts of the rock, in the secret places of the stairs, let me see thy countenance, let me hear thy voice; for sweet is thy voice, and thy countenance is comely.</a:t>
            </a:r>
          </a:p>
          <a:p>
            <a:pPr>
              <a:buNone/>
            </a:pPr>
            <a:r>
              <a:rPr lang="en-US" dirty="0" smtClean="0"/>
              <a:t> 15 Take us the foxes, the little foxes, that spoil the vines: for our vines have tender grapes.</a:t>
            </a:r>
          </a:p>
          <a:p>
            <a:pPr>
              <a:buNone/>
            </a:pPr>
            <a:r>
              <a:rPr lang="en-US" dirty="0" smtClean="0"/>
              <a:t> 16 My beloved is mine, and I am his: he </a:t>
            </a:r>
            <a:r>
              <a:rPr lang="en-US" dirty="0" err="1" smtClean="0"/>
              <a:t>feedeth</a:t>
            </a:r>
            <a:r>
              <a:rPr lang="en-US" dirty="0" smtClean="0"/>
              <a:t> among the lilies.</a:t>
            </a:r>
          </a:p>
        </p:txBody>
      </p:sp>
    </p:spTree>
  </p:cSld>
  <p:clrMapOvr>
    <a:masterClrMapping/>
  </p:clrMapOvr>
  <p:transition advTm="5690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par>
                          <p:cTn id="10" fill="hold">
                            <p:stCondLst>
                              <p:cond delay="616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3"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5" dur="80"/>
                                        <p:tgtEl>
                                          <p:spTgt spid="3">
                                            <p:txEl>
                                              <p:pRg st="1" end="1"/>
                                            </p:txEl>
                                          </p:spTgt>
                                        </p:tgtEl>
                                        <p:attrNameLst>
                                          <p:attrName>fill.type</p:attrName>
                                        </p:attrNameLst>
                                      </p:cBhvr>
                                      <p:to>
                                        <p:strVal val="solid"/>
                                      </p:to>
                                    </p:set>
                                  </p:childTnLst>
                                </p:cTn>
                              </p:par>
                            </p:childTnLst>
                          </p:cTn>
                        </p:par>
                        <p:par>
                          <p:cTn id="16" fill="hold">
                            <p:stCondLst>
                              <p:cond delay="932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9"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is a vast difference between the Spirit touching places in our lives than just a preacher or a friend.</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III. Bride’s Present Condition</a:t>
            </a:r>
            <a:endParaRPr lang="en-US" dirty="0"/>
          </a:p>
        </p:txBody>
      </p:sp>
      <p:sp>
        <p:nvSpPr>
          <p:cNvPr id="3" name="Content Placeholder 2"/>
          <p:cNvSpPr>
            <a:spLocks noGrp="1"/>
          </p:cNvSpPr>
          <p:nvPr>
            <p:ph idx="1"/>
          </p:nvPr>
        </p:nvSpPr>
        <p:spPr>
          <a:xfrm>
            <a:off x="76200" y="1546591"/>
            <a:ext cx="8915400" cy="5006609"/>
          </a:xfrm>
        </p:spPr>
        <p:txBody>
          <a:bodyPr>
            <a:normAutofit fontScale="92500"/>
          </a:bodyPr>
          <a:lstStyle/>
          <a:p>
            <a:pPr>
              <a:buNone/>
            </a:pPr>
            <a:r>
              <a:rPr lang="en-US" sz="5200" dirty="0" smtClean="0"/>
              <a:t>“…upon the mountains of </a:t>
            </a:r>
            <a:r>
              <a:rPr lang="en-US" sz="5200" dirty="0" err="1" smtClean="0"/>
              <a:t>Bether</a:t>
            </a:r>
            <a:r>
              <a:rPr lang="en-US" sz="5200" dirty="0" smtClean="0"/>
              <a:t>.”</a:t>
            </a:r>
          </a:p>
          <a:p>
            <a:pPr>
              <a:buFont typeface="Arial" pitchFamily="34" charset="0"/>
              <a:buChar char="•"/>
            </a:pPr>
            <a:r>
              <a:rPr lang="en-US" sz="5400" dirty="0" err="1" smtClean="0"/>
              <a:t>Bether</a:t>
            </a:r>
            <a:r>
              <a:rPr lang="en-US" sz="5400" dirty="0" smtClean="0"/>
              <a:t> means division or separation. </a:t>
            </a:r>
          </a:p>
          <a:p>
            <a:pPr>
              <a:buFont typeface="Arial" pitchFamily="34" charset="0"/>
              <a:buChar char="•"/>
            </a:pPr>
            <a:r>
              <a:rPr lang="en-US" sz="5400" dirty="0" smtClean="0"/>
              <a:t>The Bride has some mountains that have caused separation.</a:t>
            </a:r>
          </a:p>
        </p:txBody>
      </p:sp>
    </p:spTree>
    <p:custDataLst>
      <p:tags r:id="rId1"/>
    </p:custDataLst>
  </p:cSld>
  <p:clrMapOvr>
    <a:masterClrMapping/>
  </p:clrMapOvr>
  <p:transition advTm="15400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Indifference</a:t>
            </a:r>
            <a:endParaRPr lang="en-US" dirty="0"/>
          </a:p>
        </p:txBody>
      </p:sp>
      <p:sp>
        <p:nvSpPr>
          <p:cNvPr id="3" name="Content Placeholder 2"/>
          <p:cNvSpPr>
            <a:spLocks noGrp="1"/>
          </p:cNvSpPr>
          <p:nvPr>
            <p:ph idx="1"/>
          </p:nvPr>
        </p:nvSpPr>
        <p:spPr/>
        <p:txBody>
          <a:bodyPr/>
          <a:lstStyle/>
          <a:p>
            <a:r>
              <a:rPr lang="en-US" dirty="0" smtClean="0"/>
              <a:t>First Sunday preaching at the church.</a:t>
            </a:r>
          </a:p>
          <a:p>
            <a:r>
              <a:rPr lang="en-US" dirty="0" smtClean="0"/>
              <a:t>I came fired up.</a:t>
            </a:r>
          </a:p>
          <a:p>
            <a:endParaRPr lang="en-US" dirty="0" smtClean="0"/>
          </a:p>
          <a:p>
            <a:pPr>
              <a:buNone/>
            </a:pPr>
            <a:r>
              <a:rPr lang="en-US" dirty="0" smtClean="0"/>
              <a:t>“Help us not get too excited about this thing.”</a:t>
            </a:r>
          </a:p>
          <a:p>
            <a:pPr>
              <a:buNone/>
            </a:pPr>
            <a:endParaRPr lang="en-US" dirty="0" smtClean="0"/>
          </a:p>
          <a:p>
            <a:pPr>
              <a:buNone/>
            </a:pPr>
            <a:r>
              <a:rPr lang="en-US" dirty="0" smtClean="0"/>
              <a:t>Who shall separate us from the love of God?</a:t>
            </a:r>
          </a:p>
          <a:p>
            <a:pPr>
              <a:buNone/>
            </a:pPr>
            <a:r>
              <a:rPr lang="en-US" dirty="0" smtClean="0"/>
              <a:t>I can separate myself by my own indifference.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III. Bride’s Present Condition</a:t>
            </a:r>
            <a:br>
              <a:rPr lang="en-US" dirty="0" smtClean="0"/>
            </a:br>
            <a:r>
              <a:rPr lang="en-US" dirty="0" smtClean="0"/>
              <a:t>	What caused the mountains?</a:t>
            </a:r>
            <a:endParaRPr lang="en-US" dirty="0"/>
          </a:p>
        </p:txBody>
      </p:sp>
      <p:sp>
        <p:nvSpPr>
          <p:cNvPr id="3" name="Content Placeholder 2"/>
          <p:cNvSpPr>
            <a:spLocks noGrp="1"/>
          </p:cNvSpPr>
          <p:nvPr>
            <p:ph idx="1"/>
          </p:nvPr>
        </p:nvSpPr>
        <p:spPr/>
        <p:txBody>
          <a:bodyPr/>
          <a:lstStyle/>
          <a:p>
            <a:pPr marL="633222" indent="-514350">
              <a:buFont typeface="+mj-lt"/>
              <a:buAutoNum type="alphaUcPeriod"/>
            </a:pPr>
            <a:r>
              <a:rPr lang="en-US" dirty="0" smtClean="0"/>
              <a:t>Indifference</a:t>
            </a:r>
          </a:p>
          <a:p>
            <a:pPr marL="633222" indent="-514350">
              <a:buFont typeface="+mj-lt"/>
              <a:buAutoNum type="alphaUcPeriod"/>
            </a:pPr>
            <a:r>
              <a:rPr lang="en-US" dirty="0" smtClean="0"/>
              <a:t>Unfaithfulness</a:t>
            </a:r>
          </a:p>
          <a:p>
            <a:pPr marL="633222" indent="-514350">
              <a:buFont typeface="+mj-lt"/>
              <a:buAutoNum type="alphaUcPeriod"/>
            </a:pPr>
            <a:r>
              <a:rPr lang="en-US" dirty="0" smtClean="0"/>
              <a:t>Self-willed</a:t>
            </a:r>
          </a:p>
          <a:p>
            <a:pPr marL="633222" indent="-514350">
              <a:buFont typeface="+mj-lt"/>
              <a:buAutoNum type="alphaUcPeriod"/>
            </a:pPr>
            <a:r>
              <a:rPr lang="en-US" dirty="0" smtClean="0"/>
              <a:t>Unbelief</a:t>
            </a:r>
          </a:p>
          <a:p>
            <a:pPr marL="633222" indent="-514350">
              <a:buFont typeface="+mj-lt"/>
              <a:buAutoNum type="alphaUcPeriod"/>
            </a:pPr>
            <a:r>
              <a:rPr lang="en-US" dirty="0" smtClean="0"/>
              <a:t>Slothfulness</a:t>
            </a:r>
          </a:p>
          <a:p>
            <a:pPr marL="633222" indent="-514350">
              <a:buFont typeface="+mj-lt"/>
              <a:buAutoNum type="alphaUcPeriod"/>
            </a:pPr>
            <a:endParaRPr lang="en-US" dirty="0" smtClean="0"/>
          </a:p>
          <a:p>
            <a:pPr marL="633222" indent="-514350">
              <a:buNone/>
            </a:pPr>
            <a:r>
              <a:rPr lang="en-US" dirty="0" smtClean="0"/>
              <a:t>Jesus come to us on our mountains and help us!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Unfaithfulness</a:t>
            </a:r>
            <a:endParaRPr lang="en-US" dirty="0"/>
          </a:p>
        </p:txBody>
      </p:sp>
      <p:sp>
        <p:nvSpPr>
          <p:cNvPr id="3" name="Content Placeholder 2"/>
          <p:cNvSpPr>
            <a:spLocks noGrp="1"/>
          </p:cNvSpPr>
          <p:nvPr>
            <p:ph idx="1"/>
          </p:nvPr>
        </p:nvSpPr>
        <p:spPr/>
        <p:txBody>
          <a:bodyPr/>
          <a:lstStyle/>
          <a:p>
            <a:r>
              <a:rPr lang="en-US" dirty="0" smtClean="0"/>
              <a:t>Not necessarily outright rebellion, but little by little.</a:t>
            </a:r>
          </a:p>
          <a:p>
            <a:r>
              <a:rPr lang="en-US" dirty="0" smtClean="0"/>
              <a:t>God is faithful.</a:t>
            </a:r>
          </a:p>
          <a:p>
            <a:r>
              <a:rPr lang="en-US" dirty="0" smtClean="0"/>
              <a:t>Tell Jacks on I would like to see him. So he travelled all night long…General Jackson reporting for duty. Your slightest wish is my supreme order.</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Self-Willed</a:t>
            </a:r>
            <a:endParaRPr lang="en-US" dirty="0"/>
          </a:p>
        </p:txBody>
      </p:sp>
      <p:sp>
        <p:nvSpPr>
          <p:cNvPr id="3" name="Content Placeholder 2"/>
          <p:cNvSpPr>
            <a:spLocks noGrp="1"/>
          </p:cNvSpPr>
          <p:nvPr>
            <p:ph idx="1"/>
          </p:nvPr>
        </p:nvSpPr>
        <p:spPr/>
        <p:txBody>
          <a:bodyPr/>
          <a:lstStyle/>
          <a:p>
            <a:r>
              <a:rPr lang="en-US" dirty="0" smtClean="0"/>
              <a:t>I will do as I want and no one will tell me different.</a:t>
            </a:r>
          </a:p>
          <a:p>
            <a:r>
              <a:rPr lang="en-US" dirty="0" smtClean="0"/>
              <a:t>The little Bride will not have this kind of attitude.</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Unbelief</a:t>
            </a:r>
            <a:endParaRPr lang="en-US" dirty="0"/>
          </a:p>
        </p:txBody>
      </p:sp>
      <p:sp>
        <p:nvSpPr>
          <p:cNvPr id="3" name="Content Placeholder 2"/>
          <p:cNvSpPr>
            <a:spLocks noGrp="1"/>
          </p:cNvSpPr>
          <p:nvPr>
            <p:ph idx="1"/>
          </p:nvPr>
        </p:nvSpPr>
        <p:spPr/>
        <p:txBody>
          <a:bodyPr/>
          <a:lstStyle/>
          <a:p>
            <a:r>
              <a:rPr lang="en-US" dirty="0" smtClean="0"/>
              <a:t>Unbelief is the greatest hindrance you will face in life.</a:t>
            </a:r>
          </a:p>
          <a:p>
            <a:r>
              <a:rPr lang="en-US" b="1" u="sng" dirty="0" smtClean="0"/>
              <a:t>“Chain Letters.” I tear it up and challenge the devil to do anything about it.</a:t>
            </a:r>
          </a:p>
          <a:p>
            <a:r>
              <a:rPr lang="en-US" dirty="0" smtClean="0"/>
              <a:t>To fear is to believe it. To fear involves negative. Faith involves truth.</a:t>
            </a:r>
          </a:p>
          <a:p>
            <a:r>
              <a:rPr lang="en-US" dirty="0" smtClean="0"/>
              <a:t>We have so much confidence in the things that we fear.</a:t>
            </a:r>
          </a:p>
          <a:p>
            <a:r>
              <a:rPr lang="en-US" dirty="0" smtClean="0"/>
              <a:t>Under Ladder, broken mirrors, superstition</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Unbelief</a:t>
            </a:r>
            <a:endParaRPr lang="en-US" dirty="0"/>
          </a:p>
        </p:txBody>
      </p:sp>
      <p:sp>
        <p:nvSpPr>
          <p:cNvPr id="3" name="Content Placeholder 2"/>
          <p:cNvSpPr>
            <a:spLocks noGrp="1"/>
          </p:cNvSpPr>
          <p:nvPr>
            <p:ph idx="1"/>
          </p:nvPr>
        </p:nvSpPr>
        <p:spPr/>
        <p:txBody>
          <a:bodyPr/>
          <a:lstStyle/>
          <a:p>
            <a:r>
              <a:rPr lang="en-US" dirty="0" smtClean="0"/>
              <a:t>FAITH NOT FEAR!</a:t>
            </a:r>
          </a:p>
          <a:p>
            <a:r>
              <a:rPr lang="en-US" dirty="0" smtClean="0"/>
              <a:t>Believe God and the devil cannot hurt you.</a:t>
            </a:r>
          </a:p>
          <a:p>
            <a:r>
              <a:rPr lang="en-US" dirty="0" smtClean="0"/>
              <a:t>Tear up those chain letters.</a:t>
            </a:r>
          </a:p>
          <a:p>
            <a:r>
              <a:rPr lang="en-US" dirty="0" smtClean="0"/>
              <a:t>Greater is He that is in you.</a:t>
            </a:r>
          </a:p>
          <a:p>
            <a:endParaRPr lang="en-US" dirty="0" smtClean="0"/>
          </a:p>
          <a:p>
            <a:r>
              <a:rPr lang="en-US" dirty="0" smtClean="0"/>
              <a:t>1 John 4:4 ¶ Ye are of God, little children, and have overcome them: because greater is he that is in you, than he that is in the </a:t>
            </a:r>
            <a:r>
              <a:rPr lang="en-US" dirty="0" err="1" smtClean="0"/>
              <a:t>world.t</a:t>
            </a:r>
            <a:r>
              <a:rPr lang="en-US" dirty="0" smtClean="0"/>
              <a:t> is in you!</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Bride’s Enlarged Vision</a:t>
            </a:r>
            <a:endParaRPr lang="en-US"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pPr>
              <a:buNone/>
            </a:pPr>
            <a:r>
              <a:rPr lang="en-US" sz="3600" i="1" dirty="0" smtClean="0"/>
              <a:t>Text</a:t>
            </a:r>
            <a:r>
              <a:rPr lang="en-US" sz="3600" dirty="0" smtClean="0"/>
              <a:t>: Song of Solomon 2:17</a:t>
            </a:r>
          </a:p>
          <a:p>
            <a:pPr>
              <a:buNone/>
            </a:pPr>
            <a:endParaRPr lang="en-US" sz="1800" dirty="0" smtClean="0"/>
          </a:p>
          <a:p>
            <a:pPr>
              <a:buNone/>
            </a:pPr>
            <a:r>
              <a:rPr lang="en-US" sz="5000" b="1" dirty="0" smtClean="0"/>
              <a:t>	Introduction</a:t>
            </a:r>
          </a:p>
          <a:p>
            <a:pPr>
              <a:buNone/>
            </a:pPr>
            <a:r>
              <a:rPr lang="en-US" sz="5000" b="1" dirty="0" smtClean="0"/>
              <a:t>I. Bride’s Ultimate Hope</a:t>
            </a:r>
          </a:p>
          <a:p>
            <a:pPr>
              <a:buNone/>
            </a:pPr>
            <a:r>
              <a:rPr lang="en-US" sz="5000" b="1" dirty="0" smtClean="0"/>
              <a:t>II. Bride’s Prevailing Prayer</a:t>
            </a:r>
          </a:p>
          <a:p>
            <a:pPr>
              <a:buNone/>
            </a:pPr>
            <a:r>
              <a:rPr lang="en-US" sz="5000" b="1" dirty="0" smtClean="0"/>
              <a:t>III. Bride’s Present Condition</a:t>
            </a:r>
          </a:p>
        </p:txBody>
      </p:sp>
    </p:spTree>
  </p:cSld>
  <p:clrMapOvr>
    <a:masterClrMapping/>
  </p:clrMapOvr>
  <p:transition advTm="75645">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TEXT</a:t>
            </a:r>
            <a:r>
              <a:rPr lang="en-US" dirty="0" smtClean="0"/>
              <a:t>: Song of Solomon 2:17</a:t>
            </a:r>
            <a:endParaRPr lang="en-US" dirty="0"/>
          </a:p>
        </p:txBody>
      </p:sp>
      <p:sp>
        <p:nvSpPr>
          <p:cNvPr id="3" name="Content Placeholder 2"/>
          <p:cNvSpPr>
            <a:spLocks noGrp="1"/>
          </p:cNvSpPr>
          <p:nvPr>
            <p:ph idx="1"/>
          </p:nvPr>
        </p:nvSpPr>
        <p:spPr>
          <a:noFill/>
          <a:ln>
            <a:noFill/>
          </a:ln>
        </p:spPr>
        <p:style>
          <a:lnRef idx="2">
            <a:schemeClr val="dk1"/>
          </a:lnRef>
          <a:fillRef idx="1">
            <a:schemeClr val="lt1"/>
          </a:fillRef>
          <a:effectRef idx="0">
            <a:schemeClr val="dk1"/>
          </a:effectRef>
          <a:fontRef idx="minor">
            <a:schemeClr val="dk1"/>
          </a:fontRef>
        </p:style>
        <p:txBody>
          <a:bodyPr>
            <a:normAutofit/>
          </a:bodyPr>
          <a:lstStyle/>
          <a:p>
            <a:pPr marL="976122" indent="-857250">
              <a:buNone/>
            </a:pPr>
            <a:r>
              <a:rPr lang="en-US" sz="4400" dirty="0" smtClean="0"/>
              <a:t>Until the day break, and the shadows flee away, turn, my beloved, and be thou like a roe or a young hart upon the mountains of </a:t>
            </a:r>
            <a:r>
              <a:rPr lang="en-US" sz="4400" dirty="0" err="1" smtClean="0"/>
              <a:t>Bether</a:t>
            </a:r>
            <a:r>
              <a:rPr lang="en-US" sz="4400" dirty="0" smtClean="0"/>
              <a:t>.</a:t>
            </a:r>
            <a:endParaRPr lang="en-US" sz="4400" dirty="0"/>
          </a:p>
        </p:txBody>
      </p:sp>
    </p:spTree>
  </p:cSld>
  <p:clrMapOvr>
    <a:masterClrMapping/>
  </p:clrMapOvr>
  <p:transition advTm="274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Bride’s Enlarged Vision</a:t>
            </a:r>
            <a:endParaRPr lang="en-US"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pPr>
              <a:buNone/>
            </a:pPr>
            <a:r>
              <a:rPr lang="en-US" sz="3600" i="1" dirty="0" smtClean="0"/>
              <a:t>Text</a:t>
            </a:r>
            <a:r>
              <a:rPr lang="en-US" sz="3600" dirty="0" smtClean="0"/>
              <a:t>: Song of Solomon 2:17</a:t>
            </a:r>
          </a:p>
          <a:p>
            <a:pPr>
              <a:buNone/>
            </a:pPr>
            <a:endParaRPr lang="en-US" sz="1800" dirty="0" smtClean="0"/>
          </a:p>
          <a:p>
            <a:pPr>
              <a:buNone/>
            </a:pPr>
            <a:r>
              <a:rPr lang="en-US" sz="5000" b="1" dirty="0" smtClean="0"/>
              <a:t>	Introduction</a:t>
            </a:r>
          </a:p>
          <a:p>
            <a:pPr>
              <a:buNone/>
            </a:pPr>
            <a:r>
              <a:rPr lang="en-US" sz="5000" dirty="0" smtClean="0"/>
              <a:t>I. Bride’s Ultimate Hope</a:t>
            </a:r>
          </a:p>
          <a:p>
            <a:pPr>
              <a:buNone/>
            </a:pPr>
            <a:r>
              <a:rPr lang="en-US" sz="5000" dirty="0" smtClean="0"/>
              <a:t>II. Bride’s Prevailing Prayer</a:t>
            </a:r>
          </a:p>
          <a:p>
            <a:pPr>
              <a:buNone/>
            </a:pPr>
            <a:r>
              <a:rPr lang="en-US" sz="5000" dirty="0" smtClean="0"/>
              <a:t>III. Bride’s Present Condition</a:t>
            </a:r>
          </a:p>
        </p:txBody>
      </p:sp>
    </p:spTree>
  </p:cSld>
  <p:clrMapOvr>
    <a:masterClrMapping/>
  </p:clrMapOvr>
  <p:transition advTm="75645">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sz="3600" dirty="0" smtClean="0"/>
              <a:t>Her knowledge and insight into the things of God are developing as she walks with God. </a:t>
            </a:r>
          </a:p>
          <a:p>
            <a:pPr>
              <a:buFont typeface="Arial" pitchFamily="34" charset="0"/>
              <a:buChar char="•"/>
            </a:pPr>
            <a:r>
              <a:rPr lang="en-US" sz="3600" dirty="0" smtClean="0"/>
              <a:t>You are not going to understand the deeper things of God unless you walk consistently with Him. </a:t>
            </a:r>
          </a:p>
          <a:p>
            <a:pPr>
              <a:buFont typeface="Arial" pitchFamily="34" charset="0"/>
              <a:buChar char="•"/>
            </a:pPr>
            <a:r>
              <a:rPr lang="en-US" sz="3600" dirty="0" smtClean="0"/>
              <a:t>Truth is not going to come to one that is not walking with the Lord.</a:t>
            </a:r>
          </a:p>
          <a:p>
            <a:pPr>
              <a:buFont typeface="Arial" pitchFamily="34" charset="0"/>
              <a:buChar char="•"/>
            </a:pPr>
            <a:endParaRPr lang="en-US" sz="36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2"/>
</p:tagLst>
</file>

<file path=ppt/tags/tag10.xml><?xml version="1.0" encoding="utf-8"?>
<p:tagLst xmlns:a="http://schemas.openxmlformats.org/drawingml/2006/main" xmlns:r="http://schemas.openxmlformats.org/officeDocument/2006/relationships" xmlns:p="http://schemas.openxmlformats.org/presentationml/2006/main">
  <p:tag name="TIMING" val="|92"/>
</p:tagLst>
</file>

<file path=ppt/tags/tag11.xml><?xml version="1.0" encoding="utf-8"?>
<p:tagLst xmlns:a="http://schemas.openxmlformats.org/drawingml/2006/main" xmlns:r="http://schemas.openxmlformats.org/officeDocument/2006/relationships" xmlns:p="http://schemas.openxmlformats.org/presentationml/2006/main">
  <p:tag name="TIMING" val="|92"/>
</p:tagLst>
</file>

<file path=ppt/tags/tag12.xml><?xml version="1.0" encoding="utf-8"?>
<p:tagLst xmlns:a="http://schemas.openxmlformats.org/drawingml/2006/main" xmlns:r="http://schemas.openxmlformats.org/officeDocument/2006/relationships" xmlns:p="http://schemas.openxmlformats.org/presentationml/2006/main">
  <p:tag name="TIMING" val="|92"/>
</p:tagLst>
</file>

<file path=ppt/tags/tag13.xml><?xml version="1.0" encoding="utf-8"?>
<p:tagLst xmlns:a="http://schemas.openxmlformats.org/drawingml/2006/main" xmlns:r="http://schemas.openxmlformats.org/officeDocument/2006/relationships" xmlns:p="http://schemas.openxmlformats.org/presentationml/2006/main">
  <p:tag name="TIMING" val="|92"/>
</p:tagLst>
</file>

<file path=ppt/tags/tag14.xml><?xml version="1.0" encoding="utf-8"?>
<p:tagLst xmlns:a="http://schemas.openxmlformats.org/drawingml/2006/main" xmlns:r="http://schemas.openxmlformats.org/officeDocument/2006/relationships" xmlns:p="http://schemas.openxmlformats.org/presentationml/2006/main">
  <p:tag name="TIMING" val="|92"/>
</p:tagLst>
</file>

<file path=ppt/tags/tag15.xml><?xml version="1.0" encoding="utf-8"?>
<p:tagLst xmlns:a="http://schemas.openxmlformats.org/drawingml/2006/main" xmlns:r="http://schemas.openxmlformats.org/officeDocument/2006/relationships" xmlns:p="http://schemas.openxmlformats.org/presentationml/2006/main">
  <p:tag name="TIMING" val="|92"/>
</p:tagLst>
</file>

<file path=ppt/tags/tag16.xml><?xml version="1.0" encoding="utf-8"?>
<p:tagLst xmlns:a="http://schemas.openxmlformats.org/drawingml/2006/main" xmlns:r="http://schemas.openxmlformats.org/officeDocument/2006/relationships" xmlns:p="http://schemas.openxmlformats.org/presentationml/2006/main">
  <p:tag name="TIMING" val="|20.8|5.3|77.7"/>
</p:tagLst>
</file>

<file path=ppt/tags/tag2.xml><?xml version="1.0" encoding="utf-8"?>
<p:tagLst xmlns:a="http://schemas.openxmlformats.org/drawingml/2006/main" xmlns:r="http://schemas.openxmlformats.org/officeDocument/2006/relationships" xmlns:p="http://schemas.openxmlformats.org/presentationml/2006/main">
  <p:tag name="TIMING" val="|92"/>
</p:tagLst>
</file>

<file path=ppt/tags/tag3.xml><?xml version="1.0" encoding="utf-8"?>
<p:tagLst xmlns:a="http://schemas.openxmlformats.org/drawingml/2006/main" xmlns:r="http://schemas.openxmlformats.org/officeDocument/2006/relationships" xmlns:p="http://schemas.openxmlformats.org/presentationml/2006/main">
  <p:tag name="TIMING" val="|92"/>
</p:tagLst>
</file>

<file path=ppt/tags/tag4.xml><?xml version="1.0" encoding="utf-8"?>
<p:tagLst xmlns:a="http://schemas.openxmlformats.org/drawingml/2006/main" xmlns:r="http://schemas.openxmlformats.org/officeDocument/2006/relationships" xmlns:p="http://schemas.openxmlformats.org/presentationml/2006/main">
  <p:tag name="TIMING" val="|92"/>
</p:tagLst>
</file>

<file path=ppt/tags/tag5.xml><?xml version="1.0" encoding="utf-8"?>
<p:tagLst xmlns:a="http://schemas.openxmlformats.org/drawingml/2006/main" xmlns:r="http://schemas.openxmlformats.org/officeDocument/2006/relationships" xmlns:p="http://schemas.openxmlformats.org/presentationml/2006/main">
  <p:tag name="TIMING" val="|92"/>
</p:tagLst>
</file>

<file path=ppt/tags/tag6.xml><?xml version="1.0" encoding="utf-8"?>
<p:tagLst xmlns:a="http://schemas.openxmlformats.org/drawingml/2006/main" xmlns:r="http://schemas.openxmlformats.org/officeDocument/2006/relationships" xmlns:p="http://schemas.openxmlformats.org/presentationml/2006/main">
  <p:tag name="TIMING" val="|92"/>
</p:tagLst>
</file>

<file path=ppt/tags/tag7.xml><?xml version="1.0" encoding="utf-8"?>
<p:tagLst xmlns:a="http://schemas.openxmlformats.org/drawingml/2006/main" xmlns:r="http://schemas.openxmlformats.org/officeDocument/2006/relationships" xmlns:p="http://schemas.openxmlformats.org/presentationml/2006/main">
  <p:tag name="TIMING" val="|92"/>
</p:tagLst>
</file>

<file path=ppt/tags/tag8.xml><?xml version="1.0" encoding="utf-8"?>
<p:tagLst xmlns:a="http://schemas.openxmlformats.org/drawingml/2006/main" xmlns:r="http://schemas.openxmlformats.org/officeDocument/2006/relationships" xmlns:p="http://schemas.openxmlformats.org/presentationml/2006/main">
  <p:tag name="TIMING" val="|92"/>
</p:tagLst>
</file>

<file path=ppt/tags/tag9.xml><?xml version="1.0" encoding="utf-8"?>
<p:tagLst xmlns:a="http://schemas.openxmlformats.org/drawingml/2006/main" xmlns:r="http://schemas.openxmlformats.org/officeDocument/2006/relationships" xmlns:p="http://schemas.openxmlformats.org/presentationml/2006/main">
  <p:tag name="TIMING" val="|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2151</TotalTime>
  <Words>2957</Words>
  <Application>Microsoft Office PowerPoint</Application>
  <PresentationFormat>On-screen Show (4:3)</PresentationFormat>
  <Paragraphs>319</Paragraphs>
  <Slides>68</Slides>
  <Notes>2</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Module</vt:lpstr>
      <vt:lpstr>The Bride’s Enlarged Vision</vt:lpstr>
      <vt:lpstr>Song of Solomon Lessons</vt:lpstr>
      <vt:lpstr>Song of Solomon 2:1-4</vt:lpstr>
      <vt:lpstr>Song of Solomon 2:5-9</vt:lpstr>
      <vt:lpstr>Song of Solomon 2:10-13</vt:lpstr>
      <vt:lpstr>Song of Solomon 2:14-16</vt:lpstr>
      <vt:lpstr>TEXT: Song of Solomon 2:17</vt:lpstr>
      <vt:lpstr>The Bride’s Enlarged Vision</vt:lpstr>
      <vt:lpstr>Introduction</vt:lpstr>
      <vt:lpstr>Introduction</vt:lpstr>
      <vt:lpstr>Introduction</vt:lpstr>
      <vt:lpstr>Introduction</vt:lpstr>
      <vt:lpstr>Introduction</vt:lpstr>
      <vt:lpstr>Introduction</vt:lpstr>
      <vt:lpstr>“Watch the Light”</vt:lpstr>
      <vt:lpstr>Introduction</vt:lpstr>
      <vt:lpstr>Introduction</vt:lpstr>
      <vt:lpstr>Introduction  “The Eternal Day break”</vt:lpstr>
      <vt:lpstr>Introduction  “The Eternal Day break”</vt:lpstr>
      <vt:lpstr>Introduction  “The Eternal Day break”</vt:lpstr>
      <vt:lpstr>The Bride’s Enlarged Vision</vt:lpstr>
      <vt:lpstr>I. Bride’s Ultimate Hope</vt:lpstr>
      <vt:lpstr>I. Bride’s Ultimate Hope  A. The Night</vt:lpstr>
      <vt:lpstr>I. Bride’s Ultimate Hope  A. The Night</vt:lpstr>
      <vt:lpstr>I. Bride’s Ultimate Hope  A. The Night</vt:lpstr>
      <vt:lpstr>I. Bride’s Ultimate Hope  A. The Night</vt:lpstr>
      <vt:lpstr>Ultimate Goal to Run After</vt:lpstr>
      <vt:lpstr>Ultimate Goal to Run After</vt:lpstr>
      <vt:lpstr>I. Bride’s Ultimate Hope  A. The Night</vt:lpstr>
      <vt:lpstr>Romans 13:12-14</vt:lpstr>
      <vt:lpstr>I. Bride’s Ultimate Hope  A. The Night</vt:lpstr>
      <vt:lpstr>I. Bride’s Ultimate Hope  A. The Night</vt:lpstr>
      <vt:lpstr>FALSE</vt:lpstr>
      <vt:lpstr>Matthew 16:18</vt:lpstr>
      <vt:lpstr>I. Bride’s Ultimate Hope</vt:lpstr>
      <vt:lpstr>I. Bride’s Ultimate Hope  B. The Day</vt:lpstr>
      <vt:lpstr>I. Bride’s Ultimate Hope  B. The Day</vt:lpstr>
      <vt:lpstr>I. Bride’s Ultimate Hope  B. The Day</vt:lpstr>
      <vt:lpstr>I. Bride’s Ultimate Hope  B. The Day</vt:lpstr>
      <vt:lpstr>Ephesians 4:3,13</vt:lpstr>
      <vt:lpstr>Romans 10:17</vt:lpstr>
      <vt:lpstr>Ephesians 4:14</vt:lpstr>
      <vt:lpstr>Are there children in the Church?</vt:lpstr>
      <vt:lpstr>Even thought there is Darkness…</vt:lpstr>
      <vt:lpstr>I. Bride’s Ultimate Hope  B. The Day</vt:lpstr>
      <vt:lpstr>Can you walk in righteousness?</vt:lpstr>
      <vt:lpstr>3. Day Speaks of Righteousness</vt:lpstr>
      <vt:lpstr>The Bride’s Enlarged Vision</vt:lpstr>
      <vt:lpstr>II. Bride’s Prevailing Prayer</vt:lpstr>
      <vt:lpstr>II. Bride’s Prevailing Prayer  A. The Content of Her Prayer</vt:lpstr>
      <vt:lpstr>Slide 51</vt:lpstr>
      <vt:lpstr>II. Bride’s Prevailing Prayer</vt:lpstr>
      <vt:lpstr>II. Bride’s Prevailing Prayer  B. The Urgency of Her Prayer</vt:lpstr>
      <vt:lpstr>Slide 54</vt:lpstr>
      <vt:lpstr>Slide 55</vt:lpstr>
      <vt:lpstr>Slide 56</vt:lpstr>
      <vt:lpstr>Slide 57</vt:lpstr>
      <vt:lpstr>The Bride’s Enlarged Vision</vt:lpstr>
      <vt:lpstr>She has become Aware of Her Condition</vt:lpstr>
      <vt:lpstr>Slide 60</vt:lpstr>
      <vt:lpstr>III. Bride’s Present Condition</vt:lpstr>
      <vt:lpstr>Indifference</vt:lpstr>
      <vt:lpstr>III. Bride’s Present Condition  What caused the mountains?</vt:lpstr>
      <vt:lpstr>Unfaithfulness</vt:lpstr>
      <vt:lpstr>Self-Willed</vt:lpstr>
      <vt:lpstr>Unbelief</vt:lpstr>
      <vt:lpstr>Unbelief</vt:lpstr>
      <vt:lpstr>The Bride’s Enlarged Vision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Panorama of the Bride</dc:title>
  <dc:creator>Stephen Reynolds, Jr.</dc:creator>
  <cp:lastModifiedBy>Stephen Reynolds, Jr.</cp:lastModifiedBy>
  <cp:revision>184</cp:revision>
  <dcterms:created xsi:type="dcterms:W3CDTF">2009-11-20T21:00:07Z</dcterms:created>
  <dcterms:modified xsi:type="dcterms:W3CDTF">2009-12-23T03:36:08Z</dcterms:modified>
</cp:coreProperties>
</file>