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20"/>
  </p:notesMasterIdLst>
  <p:sldIdLst>
    <p:sldId id="256" r:id="rId2"/>
    <p:sldId id="262" r:id="rId3"/>
    <p:sldId id="264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A931F85-2C82-47E3-AA32-F56C0D6A86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30E7C0-823F-448B-9902-F616326F816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9144000" cy="6400800"/>
            <a:chOff x="0" y="0"/>
            <a:chExt cx="9144000" cy="6400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553200"/>
            <a:ext cx="16764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1553" y="6553200"/>
            <a:ext cx="1676400" cy="228600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0076" y="6553200"/>
            <a:ext cx="762000" cy="228600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3AD1025A-DE8E-4A6F-A13C-672C0FE612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867400"/>
            <a:ext cx="6570722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648200"/>
            <a:ext cx="65532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01724-D341-4830-9E53-CB9095AB83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9144000" cy="6858000"/>
            <a:chOff x="-442912" y="457200"/>
            <a:chExt cx="9144000" cy="6858000"/>
          </a:xfrm>
        </p:grpSpPr>
        <p:sp>
          <p:nvSpPr>
            <p:cNvPr id="18" name="Rectangle 17"/>
            <p:cNvSpPr/>
            <p:nvPr/>
          </p:nvSpPr>
          <p:spPr>
            <a:xfrm>
              <a:off x="-442912" y="457200"/>
              <a:ext cx="9129712" cy="16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72288" y="457200"/>
              <a:ext cx="1828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72288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Oval 20"/>
            <p:cNvSpPr/>
            <p:nvPr/>
          </p:nvSpPr>
          <p:spPr>
            <a:xfrm>
              <a:off x="7367588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2298700"/>
            <a:ext cx="1447800" cy="382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0"/>
            <a:ext cx="5943600" cy="3840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533400"/>
            <a:ext cx="762000" cy="609600"/>
          </a:xfrm>
        </p:spPr>
        <p:txBody>
          <a:bodyPr/>
          <a:lstStyle/>
          <a:p>
            <a:pPr>
              <a:defRPr/>
            </a:pPr>
            <a:fld id="{35895B76-02BD-4A2D-A88F-B19D274766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44673-D02F-4F17-B7A9-A011C6ED3B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5146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2514600"/>
              <a:ext cx="73152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629400" cy="11430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495800"/>
            <a:ext cx="1524000" cy="20574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200000"/>
              </a:lnSpc>
              <a:buNone/>
              <a:defRPr sz="16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1152" y="6556248"/>
            <a:ext cx="1673352" cy="2286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2808" y="6556248"/>
            <a:ext cx="1673352" cy="2286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7656" y="6556248"/>
            <a:ext cx="762000" cy="228600"/>
          </a:xfrm>
          <a:noFill/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D415F2C7-AFF2-480A-A4E8-41AB82CC0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80A81D-DFC2-4947-BC7C-654A331212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91697"/>
            <a:ext cx="297180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sz="22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7925" y="3137647"/>
            <a:ext cx="2971800" cy="299923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2291697"/>
            <a:ext cx="29718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5000" y="3137647"/>
            <a:ext cx="2971800" cy="300196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64D504-D238-4FE3-8C24-90B220B737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9144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021235-0521-40BB-ADC9-6F33F43989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>
          <a:xfrm>
            <a:off x="0" y="0"/>
            <a:ext cx="1828800" cy="1676400"/>
            <a:chOff x="457200" y="457200"/>
            <a:chExt cx="1828800" cy="1676400"/>
          </a:xfrm>
        </p:grpSpPr>
        <p:sp>
          <p:nvSpPr>
            <p:cNvPr id="8" name="Rectangle 7"/>
            <p:cNvSpPr/>
            <p:nvPr/>
          </p:nvSpPr>
          <p:spPr>
            <a:xfrm>
              <a:off x="457200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52500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4DD3CD-5C9C-4DAC-A01D-5B7338374E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624" y="2446991"/>
            <a:ext cx="5715000" cy="353119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90"/>
            <a:ext cx="1524000" cy="23622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="1">
                <a:solidFill>
                  <a:srgbClr val="000000">
                    <a:alpha val="50196"/>
                  </a:srgb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EBE06-5206-4005-870C-6344B1CCE81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06624" y="2450592"/>
            <a:ext cx="5715000" cy="3529584"/>
          </a:xfrm>
          <a:noFill/>
          <a:ln w="101600" cmpd="sng">
            <a:miter lim="800000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89"/>
            <a:ext cx="1527048" cy="23591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707083-C0E0-46C2-AE77-F7B0279514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457200" y="0"/>
              <a:ext cx="86868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86000"/>
            <a:ext cx="62484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1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400" y="533400"/>
            <a:ext cx="7620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6099E8F8-922F-460E-86DF-AB9DBBFCB9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 cap="sm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800"/>
        </a:spcBef>
        <a:buClr>
          <a:schemeClr val="accent1"/>
        </a:buClr>
        <a:buSzPct val="80000"/>
        <a:buFont typeface="Wingdings" pitchFamily="2" charset="2"/>
        <a:buChar char="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800"/>
        </a:spcBef>
        <a:buClr>
          <a:schemeClr val="accent2"/>
        </a:buClr>
        <a:buSzPct val="8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200"/>
        </a:spcBef>
        <a:buClr>
          <a:schemeClr val="accent3"/>
        </a:buClr>
        <a:buSzPct val="80000"/>
        <a:buFont typeface="Wingdings" pitchFamily="2" charset="2"/>
        <a:buChar char="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200"/>
        </a:spcBef>
        <a:buClr>
          <a:schemeClr val="accent4"/>
        </a:buClr>
        <a:buSzPct val="80000"/>
        <a:buFont typeface="Wingdings" pitchFamily="2" charset="2"/>
        <a:buChar char="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200"/>
        </a:spcBef>
        <a:buClr>
          <a:schemeClr val="accent5"/>
        </a:buClr>
        <a:buSzPct val="80000"/>
        <a:buFont typeface="Wingdings" pitchFamily="2" charset="2"/>
        <a:buChar char="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200"/>
        </a:spcBef>
        <a:buClr>
          <a:schemeClr val="accent6"/>
        </a:buClr>
        <a:buSzPct val="90000"/>
        <a:buFont typeface="Wingdings" pitchFamily="2" charset="2"/>
        <a:buChar char="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200"/>
        </a:spcBef>
        <a:buClr>
          <a:schemeClr val="accent1"/>
        </a:buClr>
        <a:buSzPct val="70000"/>
        <a:buFont typeface="Wingdings" pitchFamily="2" charset="2"/>
        <a:buChar char="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200"/>
        </a:spcBef>
        <a:buClr>
          <a:schemeClr val="accent3"/>
        </a:buClr>
        <a:buFont typeface="Courier New" pitchFamily="49" charset="0"/>
        <a:buChar char="o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2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22525"/>
            <a:ext cx="7772400" cy="1920875"/>
          </a:xfrm>
        </p:spPr>
        <p:txBody>
          <a:bodyPr/>
          <a:lstStyle/>
          <a:p>
            <a:pPr eaLnBrk="1" hangingPunct="1">
              <a:defRPr/>
            </a:pPr>
            <a:r>
              <a:rPr lang="en-US" sz="7800" dirty="0" smtClean="0"/>
              <a:t>EXAMPLE OF MOTIONS</a:t>
            </a:r>
            <a:endParaRPr lang="en-US" sz="7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6705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Postpone to a certain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 or Extend the Limits of Debate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 on the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 for Orders of the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Raise a Question of Privilege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Adjourn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 Time to Adjourn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8600" y="274638"/>
            <a:ext cx="8458200" cy="17065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6000" dirty="0" smtClean="0"/>
              <a:t>steps</a:t>
            </a:r>
            <a:endParaRPr lang="en-US" sz="6000" dirty="0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828800"/>
            <a:ext cx="7010400" cy="48006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4000" dirty="0" smtClean="0"/>
              <a:t>STEP ONE – Make Main Motion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4000" dirty="0" smtClean="0"/>
              <a:t>STEP TWO – Second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4000" dirty="0" smtClean="0"/>
              <a:t>STEP THREE – Motion Stated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4000" dirty="0" smtClean="0"/>
              <a:t>STEP FOUR - Debate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4000" dirty="0" smtClean="0"/>
              <a:t>STEP FIVE – Put the Question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4000" dirty="0" smtClean="0"/>
              <a:t>STEP SIX – Announce Results</a:t>
            </a:r>
            <a:endParaRPr lang="en-US" dirty="0" smtClean="0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  <p:bldP spid="6144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of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828800"/>
            <a:ext cx="7086600" cy="4876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000" dirty="0" smtClean="0"/>
              <a:t>When any Main, Subsidiary, or Privileged motion is pending, </a:t>
            </a:r>
          </a:p>
          <a:p>
            <a:pPr>
              <a:buNone/>
            </a:pPr>
            <a:r>
              <a:rPr lang="en-US" sz="4000" dirty="0" smtClean="0"/>
              <a:t>the motions above it are “in order,” </a:t>
            </a:r>
          </a:p>
          <a:p>
            <a:pPr>
              <a:buNone/>
            </a:pPr>
            <a:r>
              <a:rPr lang="en-US" sz="4000" dirty="0" smtClean="0"/>
              <a:t>and those below it are “out of order.”</a:t>
            </a:r>
            <a:endParaRPr 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to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the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It is moved and seconded that…</a:t>
            </a:r>
            <a:endParaRPr lang="en-US" sz="5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Postpone Indefinitely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(or Refer)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">
  <a:themeElements>
    <a:clrScheme name="Mod">
      <a:dk1>
        <a:sysClr val="windowText" lastClr="000000"/>
      </a:dk1>
      <a:lt1>
        <a:sysClr val="window" lastClr="FFFFFF"/>
      </a:lt1>
      <a:dk2>
        <a:srgbClr val="065218"/>
      </a:dk2>
      <a:lt2>
        <a:srgbClr val="EDF3AE"/>
      </a:lt2>
      <a:accent1>
        <a:srgbClr val="8FCB17"/>
      </a:accent1>
      <a:accent2>
        <a:srgbClr val="769F11"/>
      </a:accent2>
      <a:accent3>
        <a:srgbClr val="D4E336"/>
      </a:accent3>
      <a:accent4>
        <a:srgbClr val="0C8228"/>
      </a:accent4>
      <a:accent5>
        <a:srgbClr val="C0EDA8"/>
      </a:accent5>
      <a:accent6>
        <a:srgbClr val="3B4F18"/>
      </a:accent6>
      <a:hlink>
        <a:srgbClr val="0A6A21"/>
      </a:hlink>
      <a:folHlink>
        <a:srgbClr val="406EA5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od">
      <a:fillStyleLst>
        <a:solidFill>
          <a:schemeClr val="phClr"/>
        </a:solidFill>
        <a:solidFill>
          <a:schemeClr val="phClr">
            <a:tint val="80000"/>
          </a:schemeClr>
        </a:solidFill>
        <a:solidFill>
          <a:schemeClr val="phClr">
            <a:shade val="30000"/>
            <a:satMod val="150000"/>
          </a:schemeClr>
        </a:solidFill>
      </a:fillStyleLst>
      <a:lnStyleLst>
        <a:ln w="9525" cap="flat" cmpd="sng" algn="ctr">
          <a:solidFill>
            <a:schemeClr val="phClr">
              <a:tint val="90000"/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tint val="90000"/>
            </a:schemeClr>
          </a:solidFill>
          <a:prstDash val="solid"/>
        </a:ln>
        <a:ln w="76200" cap="flat" cmpd="dbl" algn="ctr">
          <a:solidFill>
            <a:schemeClr val="phClr">
              <a:tint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1000" sy="101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sx="101000" sy="101000" rotWithShape="0">
              <a:srgbClr val="000000">
                <a:alpha val="50000"/>
              </a:srgbClr>
            </a:outerShdw>
            <a:reflection blurRad="12700" stA="30000" endPos="30000" dist="508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 prstMaterial="softmetal">
            <a:bevelT w="63500" h="25400" prst="coolSlant"/>
          </a:sp3d>
        </a:effectStyle>
      </a:effectStyleLst>
      <a:bgFillStyleLst>
        <a:solidFill>
          <a:schemeClr val="phClr">
            <a:satMod val="125000"/>
          </a:schemeClr>
        </a:solidFill>
        <a:solidFill>
          <a:schemeClr val="phClr">
            <a:shade val="30000"/>
            <a:satMod val="150000"/>
          </a:schemeClr>
        </a:solidFill>
        <a:gradFill>
          <a:gsLst>
            <a:gs pos="0">
              <a:schemeClr val="phClr">
                <a:tint val="100000"/>
                <a:shade val="80000"/>
                <a:satMod val="135000"/>
              </a:schemeClr>
            </a:gs>
            <a:gs pos="55000">
              <a:schemeClr val="phClr">
                <a:tint val="70000"/>
                <a:shade val="100000"/>
                <a:satMod val="150000"/>
              </a:schemeClr>
            </a:gs>
            <a:gs pos="100000">
              <a:schemeClr val="phClr">
                <a:tint val="70000"/>
                <a:shade val="100000"/>
                <a:satMod val="15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</Template>
  <TotalTime>607</TotalTime>
  <Words>128</Words>
  <Application>Microsoft Office PowerPoint</Application>
  <PresentationFormat>On-screen Show (4:3)</PresentationFormat>
  <Paragraphs>29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Garamond</vt:lpstr>
      <vt:lpstr>Arial</vt:lpstr>
      <vt:lpstr>Wingdings</vt:lpstr>
      <vt:lpstr>Times New Roman</vt:lpstr>
      <vt:lpstr>Mod</vt:lpstr>
      <vt:lpstr>EXAMPLE OF MOTIONS</vt:lpstr>
      <vt:lpstr>steps</vt:lpstr>
      <vt:lpstr>Rule of Precedence</vt:lpstr>
      <vt:lpstr>Call to Order</vt:lpstr>
      <vt:lpstr>Main Motion</vt:lpstr>
      <vt:lpstr>State the Motion</vt:lpstr>
      <vt:lpstr>Postpone Indefinitely</vt:lpstr>
      <vt:lpstr>Amend</vt:lpstr>
      <vt:lpstr>Commit (or Refer)</vt:lpstr>
      <vt:lpstr>Postpone to a certain Time</vt:lpstr>
      <vt:lpstr>Limit or Extend the Limits of Debate</vt:lpstr>
      <vt:lpstr>Previous Question</vt:lpstr>
      <vt:lpstr>Lay on the Table</vt:lpstr>
      <vt:lpstr>Call for Orders of the Day</vt:lpstr>
      <vt:lpstr>Raise a Question of Privilege</vt:lpstr>
      <vt:lpstr>Recess</vt:lpstr>
      <vt:lpstr>Adjourn</vt:lpstr>
      <vt:lpstr>Fix Time to Adjourn 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St. Paul U.C.C. Business Meeting</dc:title>
  <dc:creator>Matthew Kuriakose Baker</dc:creator>
  <cp:lastModifiedBy>Stephen Reynolds, Jr.</cp:lastModifiedBy>
  <cp:revision>35</cp:revision>
  <dcterms:created xsi:type="dcterms:W3CDTF">2005-11-29T12:30:18Z</dcterms:created>
  <dcterms:modified xsi:type="dcterms:W3CDTF">2009-12-04T16:10:32Z</dcterms:modified>
</cp:coreProperties>
</file>