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3" r:id="rId4"/>
    <p:sldId id="257" r:id="rId5"/>
    <p:sldId id="259" r:id="rId6"/>
    <p:sldId id="261" r:id="rId7"/>
    <p:sldId id="264" r:id="rId8"/>
    <p:sldId id="262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-1243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F077-5092-4B2A-8D94-5C05BD73D0DB}" type="datetimeFigureOut">
              <a:rPr lang="en-US" smtClean="0"/>
              <a:t>3/12/2010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84CB9428-7FD6-4546-9BE1-048FF39EED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F077-5092-4B2A-8D94-5C05BD73D0DB}" type="datetimeFigureOut">
              <a:rPr lang="en-US" smtClean="0"/>
              <a:t>3/12/2010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428-7FD6-4546-9BE1-048FF39EED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F077-5092-4B2A-8D94-5C05BD73D0DB}" type="datetimeFigureOut">
              <a:rPr lang="en-US" smtClean="0"/>
              <a:t>3/12/2010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428-7FD6-4546-9BE1-048FF39EED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F077-5092-4B2A-8D94-5C05BD73D0DB}" type="datetimeFigureOut">
              <a:rPr lang="en-US" smtClean="0"/>
              <a:t>3/12/2010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428-7FD6-4546-9BE1-048FF39EED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F077-5092-4B2A-8D94-5C05BD73D0DB}" type="datetimeFigureOut">
              <a:rPr lang="en-US" smtClean="0"/>
              <a:t>3/12/2010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4CB9428-7FD6-4546-9BE1-048FF39EED1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F077-5092-4B2A-8D94-5C05BD73D0DB}" type="datetimeFigureOut">
              <a:rPr lang="en-US" smtClean="0"/>
              <a:t>3/12/2010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428-7FD6-4546-9BE1-048FF39EED1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F077-5092-4B2A-8D94-5C05BD73D0DB}" type="datetimeFigureOut">
              <a:rPr lang="en-US" smtClean="0"/>
              <a:t>3/12/2010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428-7FD6-4546-9BE1-048FF39EED1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F077-5092-4B2A-8D94-5C05BD73D0DB}" type="datetimeFigureOut">
              <a:rPr lang="en-US" smtClean="0"/>
              <a:t>3/12/2010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428-7FD6-4546-9BE1-048FF39EED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F077-5092-4B2A-8D94-5C05BD73D0DB}" type="datetimeFigureOut">
              <a:rPr lang="en-US" smtClean="0"/>
              <a:t>3/12/2010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428-7FD6-4546-9BE1-048FF39EED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F077-5092-4B2A-8D94-5C05BD73D0DB}" type="datetimeFigureOut">
              <a:rPr lang="en-US" smtClean="0"/>
              <a:t>3/12/2010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B9428-7FD6-4546-9BE1-048FF39EED1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F077-5092-4B2A-8D94-5C05BD73D0DB}" type="datetimeFigureOut">
              <a:rPr lang="en-US" smtClean="0"/>
              <a:t>3/12/2010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84CB9428-7FD6-4546-9BE1-048FF39EED1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FCFF077-5092-4B2A-8D94-5C05BD73D0DB}" type="datetimeFigureOut">
              <a:rPr lang="en-US" smtClean="0"/>
              <a:t>3/12/2010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84CB9428-7FD6-4546-9BE1-048FF39EED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The Official Record of </a:t>
            </a:r>
          </a:p>
          <a:p>
            <a:r>
              <a:rPr lang="en-US" sz="3200" dirty="0" smtClean="0"/>
              <a:t>Church Business Meetings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smtClean="0"/>
              <a:t>Minutes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200" y="1"/>
            <a:ext cx="8229600" cy="1524000"/>
          </a:xfrm>
        </p:spPr>
        <p:txBody>
          <a:bodyPr/>
          <a:lstStyle/>
          <a:p>
            <a:pPr eaLnBrk="1" hangingPunct="1">
              <a:defRPr/>
            </a:pPr>
            <a:r>
              <a:rPr lang="en-US" sz="6000" dirty="0" smtClean="0"/>
              <a:t>Vocabulary </a:t>
            </a:r>
            <a:r>
              <a:rPr lang="en-US" sz="6000" dirty="0" smtClean="0"/>
              <a:t>8</a:t>
            </a:r>
            <a:endParaRPr lang="en-US" sz="6000" dirty="0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533400" y="2255837"/>
            <a:ext cx="8229600" cy="4068763"/>
          </a:xfrm>
        </p:spPr>
        <p:txBody>
          <a:bodyPr>
            <a:normAutofit/>
          </a:bodyPr>
          <a:lstStyle/>
          <a:p>
            <a:pPr lvl="0"/>
            <a:r>
              <a:rPr lang="en-US" sz="4000" dirty="0" smtClean="0"/>
              <a:t>37. 	The </a:t>
            </a:r>
            <a:r>
              <a:rPr lang="en-US" sz="4000" dirty="0" smtClean="0"/>
              <a:t>Chair—person presiding 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4000" dirty="0" smtClean="0"/>
              <a:t>38. 	Unanimous </a:t>
            </a:r>
            <a:r>
              <a:rPr lang="en-US" sz="4000" dirty="0" smtClean="0"/>
              <a:t>Consent—no </a:t>
            </a:r>
            <a:r>
              <a:rPr lang="en-US" sz="4000" dirty="0" smtClean="0"/>
              <a:t>				opposition</a:t>
            </a:r>
          </a:p>
          <a:p>
            <a:pPr lvl="0">
              <a:buNone/>
            </a:pPr>
            <a:endParaRPr lang="en-US" sz="2400" dirty="0" smtClean="0"/>
          </a:p>
          <a:p>
            <a:pPr lvl="0"/>
            <a:r>
              <a:rPr lang="en-US" sz="4000" dirty="0" smtClean="0"/>
              <a:t>39. 	Viva </a:t>
            </a:r>
            <a:r>
              <a:rPr lang="en-US" sz="4000" dirty="0" smtClean="0"/>
              <a:t>Voce—voice </a:t>
            </a:r>
            <a:r>
              <a:rPr lang="en-US" sz="4000" dirty="0" smtClean="0"/>
              <a:t>vote</a:t>
            </a:r>
            <a:endParaRPr lang="en-US" sz="40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/>
      <p:bldP spid="604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MINUTES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 smtClean="0"/>
              <a:t> The regular monthly meeting of the Alpha County School Board was held on Tuesday, November 6, 2001, at 7:00 p.m., at Smith High School, the Chairman and the Secretary being present.  The minutes of the October meeting were read and approved as corrected.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dirty="0" smtClean="0"/>
              <a:t>report of the Superintendent was received and placed on file.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dirty="0" smtClean="0"/>
              <a:t>motion relating to the public comment period of the meeting, which was postponed from the October meeting, was then taken up.  On motion of Mr. Smith , the motion was referred to a committee of three to be appointed by the chair with instructions to report at the next meeting.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Mr</a:t>
            </a:r>
            <a:r>
              <a:rPr lang="en-US" dirty="0" smtClean="0"/>
              <a:t>. Rogers moved “that the Board participate in a leadership retreat to be held the second weekend of February.”  After amendment and further debate, the motion was adopted as follows: “That the Board participate in a leadership retreat to be held on two consecutive weekends beginning the first weekend in June.”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dirty="0" smtClean="0"/>
              <a:t>meeting adjourned at 8:40 p.m. 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                </a:t>
            </a:r>
            <a:r>
              <a:rPr lang="en-US" i="1" dirty="0" smtClean="0"/>
              <a:t>Wyatt Freeman McKinley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  <a:r>
              <a:rPr lang="en-US" dirty="0" smtClean="0"/>
              <a:t>                                                                                   </a:t>
            </a:r>
            <a:r>
              <a:rPr lang="en-US" dirty="0" smtClean="0"/>
              <a:t>Wyatt Freeman McKinley, Clerk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lphaUcPeriod"/>
            </a:pPr>
            <a:r>
              <a:rPr lang="en-US" sz="4400" dirty="0" smtClean="0"/>
              <a:t>M</a:t>
            </a:r>
            <a:r>
              <a:rPr lang="en-US" sz="4400" dirty="0" smtClean="0"/>
              <a:t>eeting </a:t>
            </a:r>
            <a:r>
              <a:rPr lang="en-US" sz="4400" dirty="0" smtClean="0"/>
              <a:t>minutes </a:t>
            </a:r>
            <a:r>
              <a:rPr lang="en-US" sz="4400" dirty="0" smtClean="0"/>
              <a:t>capture </a:t>
            </a:r>
            <a:r>
              <a:rPr lang="en-US" sz="4400" dirty="0" smtClean="0"/>
              <a:t>the essential information of a meeting – </a:t>
            </a:r>
            <a:r>
              <a:rPr lang="en-US" sz="4400" dirty="0" smtClean="0"/>
              <a:t>What was </a:t>
            </a:r>
            <a:r>
              <a:rPr lang="en-US" sz="4400" b="1" dirty="0" smtClean="0"/>
              <a:t>DONE</a:t>
            </a:r>
            <a:r>
              <a:rPr lang="en-US" sz="4400" dirty="0" smtClean="0"/>
              <a:t>. </a:t>
            </a:r>
          </a:p>
          <a:p>
            <a:pPr marL="742950" indent="-742950">
              <a:buFont typeface="+mj-lt"/>
              <a:buAutoNum type="alphaUcPeriod"/>
            </a:pPr>
            <a:r>
              <a:rPr lang="en-US" sz="4400" dirty="0" smtClean="0"/>
              <a:t>With </a:t>
            </a:r>
            <a:r>
              <a:rPr lang="en-US" sz="4400" dirty="0" smtClean="0"/>
              <a:t>minutes to refer to, everyone is clear</a:t>
            </a:r>
            <a:r>
              <a:rPr lang="en-US" sz="4400" dirty="0" smtClean="0"/>
              <a:t>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lphaUcPeriod" startAt="3"/>
            </a:pPr>
            <a:r>
              <a:rPr lang="en-US" sz="4400" dirty="0" smtClean="0"/>
              <a:t>Minutes </a:t>
            </a:r>
            <a:r>
              <a:rPr lang="en-US" sz="4400" b="1" dirty="0" smtClean="0"/>
              <a:t>shouldn’t</a:t>
            </a:r>
            <a:r>
              <a:rPr lang="en-US" sz="4400" dirty="0" smtClean="0"/>
              <a:t> be an exact recording of everything that happened during a </a:t>
            </a:r>
            <a:r>
              <a:rPr lang="en-US" sz="4400" dirty="0" smtClean="0"/>
              <a:t>session.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4000" dirty="0" smtClean="0"/>
              <a:t>(An audio </a:t>
            </a:r>
            <a:r>
              <a:rPr lang="en-US" sz="4000" dirty="0" smtClean="0"/>
              <a:t>recorder may be used but a transcription from it should never  be used </a:t>
            </a:r>
            <a:r>
              <a:rPr lang="en-US" sz="4000" dirty="0" smtClean="0"/>
              <a:t>in place of minutes</a:t>
            </a:r>
            <a:r>
              <a:rPr lang="en-US" sz="4000" dirty="0" smtClean="0"/>
              <a:t>.)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lphaUcPeriod" startAt="4"/>
            </a:pPr>
            <a:r>
              <a:rPr lang="en-US" sz="4400" dirty="0" smtClean="0"/>
              <a:t>Dull writing is the key to appropriate minutes. </a:t>
            </a:r>
            <a:r>
              <a:rPr lang="en-US" sz="4400" dirty="0" smtClean="0"/>
              <a:t> </a:t>
            </a:r>
          </a:p>
          <a:p>
            <a:pPr marL="1017270" lvl="1" indent="-742950">
              <a:buFont typeface="Arial" charset="0"/>
              <a:buChar char="•"/>
            </a:pPr>
            <a:r>
              <a:rPr lang="en-US" sz="4400" dirty="0" smtClean="0"/>
              <a:t>Avoid inflammatory remarks </a:t>
            </a:r>
          </a:p>
          <a:p>
            <a:pPr marL="1017270" lvl="1" indent="-742950">
              <a:buFont typeface="Arial" charset="0"/>
              <a:buChar char="•"/>
            </a:pPr>
            <a:r>
              <a:rPr lang="en-US" sz="4400" dirty="0" smtClean="0"/>
              <a:t>Avoid personal observations</a:t>
            </a:r>
          </a:p>
          <a:p>
            <a:pPr marL="1017270" lvl="1" indent="-742950">
              <a:buFont typeface="Arial" charset="0"/>
              <a:buChar char="•"/>
            </a:pPr>
            <a:r>
              <a:rPr lang="en-US" sz="4400" dirty="0" smtClean="0"/>
              <a:t>Minimize adjectives and adverbs</a:t>
            </a:r>
          </a:p>
          <a:p>
            <a:pPr marL="1017270" lvl="1" indent="-742950">
              <a:buFont typeface="Arial" charset="0"/>
              <a:buChar char="•"/>
            </a:pPr>
            <a:r>
              <a:rPr lang="en-US" sz="4400" dirty="0" smtClean="0"/>
              <a:t>Avoid names except for motions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DO NOT INCLUDE: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4400" dirty="0" err="1" smtClean="0"/>
              <a:t>Seconder’s</a:t>
            </a:r>
            <a:r>
              <a:rPr lang="en-US" sz="4400" dirty="0" smtClean="0"/>
              <a:t> </a:t>
            </a:r>
            <a:r>
              <a:rPr lang="en-US" sz="4400" dirty="0" smtClean="0"/>
              <a:t>name </a:t>
            </a:r>
          </a:p>
          <a:p>
            <a:pPr lvl="0"/>
            <a:r>
              <a:rPr lang="en-US" sz="4400" dirty="0" smtClean="0"/>
              <a:t>Remarks of guest speakers </a:t>
            </a:r>
          </a:p>
          <a:p>
            <a:pPr lvl="0"/>
            <a:r>
              <a:rPr lang="en-US" sz="4400" dirty="0" smtClean="0"/>
              <a:t>Motions that were withdrawn (see RONR § 48, page 452 for exceptions) </a:t>
            </a:r>
          </a:p>
          <a:p>
            <a:pPr lvl="0"/>
            <a:r>
              <a:rPr lang="en-US" sz="4400" dirty="0" smtClean="0"/>
              <a:t>Personal opinion on anything said or done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fontScale="92500"/>
          </a:bodyPr>
          <a:lstStyle/>
          <a:p>
            <a:pPr marL="742950" indent="-742950">
              <a:buFont typeface="+mj-lt"/>
              <a:buAutoNum type="alphaUcPeriod" startAt="5"/>
            </a:pPr>
            <a:r>
              <a:rPr lang="en-US" sz="4400" dirty="0" smtClean="0"/>
              <a:t>The Form for Standard minutes:</a:t>
            </a:r>
          </a:p>
          <a:p>
            <a:pPr marL="1017270" lvl="1" indent="-742950">
              <a:buFont typeface="+mj-lt"/>
              <a:buAutoNum type="arabicParenR"/>
            </a:pPr>
            <a:r>
              <a:rPr lang="en-US" sz="4400" dirty="0" smtClean="0"/>
              <a:t>The First Paragraph</a:t>
            </a:r>
          </a:p>
          <a:p>
            <a:pPr marL="1017270" lvl="1" indent="-742950">
              <a:buFont typeface="+mj-lt"/>
              <a:buAutoNum type="arabicParenR"/>
            </a:pPr>
            <a:r>
              <a:rPr lang="en-US" sz="4400" dirty="0" smtClean="0"/>
              <a:t>The Body*</a:t>
            </a:r>
          </a:p>
          <a:p>
            <a:pPr marL="1017270" lvl="1" indent="-742950">
              <a:buFont typeface="+mj-lt"/>
              <a:buAutoNum type="arabicParenR"/>
            </a:pPr>
            <a:r>
              <a:rPr lang="en-US" sz="4400" dirty="0" smtClean="0"/>
              <a:t>The Last Paragraph</a:t>
            </a:r>
          </a:p>
          <a:p>
            <a:pPr marL="1017270" lvl="1" indent="-742950">
              <a:buFont typeface="+mj-lt"/>
              <a:buAutoNum type="arabicParenR"/>
            </a:pPr>
            <a:r>
              <a:rPr lang="en-US" sz="4400" dirty="0" smtClean="0"/>
              <a:t>The Signature</a:t>
            </a:r>
            <a:endParaRPr lang="en-US" sz="4400" dirty="0" smtClean="0"/>
          </a:p>
          <a:p>
            <a:pPr marL="1017270" lvl="1" indent="-742950">
              <a:buNone/>
            </a:pPr>
            <a:r>
              <a:rPr lang="en-US" sz="4400" dirty="0" smtClean="0"/>
              <a:t>* Should contain a separate paragraph for each subject matter.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49</TotalTime>
  <Words>349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Equity</vt:lpstr>
      <vt:lpstr>Minutes</vt:lpstr>
      <vt:lpstr>Vocabulary 8</vt:lpstr>
      <vt:lpstr>EXAMPLE MINUTES</vt:lpstr>
      <vt:lpstr>INTRODUCTION</vt:lpstr>
      <vt:lpstr>INTRODUCTION</vt:lpstr>
      <vt:lpstr>INTRODUCTION</vt:lpstr>
      <vt:lpstr>DO NOT INCLUDE: </vt:lpstr>
      <vt:lpstr>INTRODUCTION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Minutes</dc:title>
  <dc:creator>Stephen Reynolds, Jr.</dc:creator>
  <cp:lastModifiedBy>Stephen Reynolds, Jr.</cp:lastModifiedBy>
  <cp:revision>4</cp:revision>
  <dcterms:created xsi:type="dcterms:W3CDTF">2010-03-12T14:30:53Z</dcterms:created>
  <dcterms:modified xsi:type="dcterms:W3CDTF">2010-03-12T15:20:51Z</dcterms:modified>
</cp:coreProperties>
</file>