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9510372B-CEDA-49EB-8FD9-56B8A52F1060}" type="datetimeFigureOut">
              <a:rPr lang="en-US" smtClean="0"/>
              <a:t>12/4/2009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B4A9259-3AA7-4470-967D-DFFA2F884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Summary of Motions</a:t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25830" indent="-742950">
              <a:buFont typeface="+mj-lt"/>
              <a:buAutoNum type="alphaLcParenR"/>
            </a:pPr>
            <a:r>
              <a:rPr lang="en-US" sz="4000" dirty="0" smtClean="0"/>
              <a:t>Main</a:t>
            </a:r>
            <a:r>
              <a:rPr lang="en-US" sz="4000" dirty="0" smtClean="0"/>
              <a:t> </a:t>
            </a:r>
            <a:r>
              <a:rPr lang="en-US" sz="4000" dirty="0" smtClean="0"/>
              <a:t>(13)</a:t>
            </a:r>
          </a:p>
          <a:p>
            <a:pPr marL="925830" indent="-742950">
              <a:buFont typeface="+mj-lt"/>
              <a:buAutoNum type="alphaLcParenR"/>
            </a:pPr>
            <a:r>
              <a:rPr lang="en-US" sz="4000" dirty="0" smtClean="0"/>
              <a:t>Subsidiary (6-12) </a:t>
            </a:r>
            <a:endParaRPr lang="en-US" sz="4000" dirty="0" smtClean="0"/>
          </a:p>
          <a:p>
            <a:pPr marL="925830" indent="-742950">
              <a:buFont typeface="+mj-lt"/>
              <a:buAutoNum type="alphaLcParenR"/>
            </a:pPr>
            <a:r>
              <a:rPr lang="en-US" sz="4000" dirty="0" smtClean="0"/>
              <a:t>Privileged (1-5)</a:t>
            </a:r>
          </a:p>
          <a:p>
            <a:pPr marL="925830" indent="-742950">
              <a:buFont typeface="+mj-lt"/>
              <a:buAutoNum type="alphaLcParenR"/>
            </a:pPr>
            <a:r>
              <a:rPr lang="en-US" sz="4000" dirty="0" smtClean="0"/>
              <a:t>Incidental</a:t>
            </a:r>
          </a:p>
          <a:p>
            <a:pPr marL="925830" indent="-742950">
              <a:buFont typeface="+mj-lt"/>
              <a:buAutoNum type="alphaLcParenR"/>
            </a:pPr>
            <a:r>
              <a:rPr lang="en-US" sz="4000" dirty="0" smtClean="0"/>
              <a:t>Motions that </a:t>
            </a:r>
            <a:r>
              <a:rPr lang="en-US" sz="4000" dirty="0" smtClean="0"/>
              <a:t>B</a:t>
            </a:r>
            <a:r>
              <a:rPr lang="en-US" sz="4000" dirty="0" smtClean="0"/>
              <a:t>ring Again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Main, Subsidiary &amp; Privileged motions all follow the “Rules of Precedence”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When any Main, Subsidiary, or Privileged motion is pending,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the motions above it are “in order,”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and those below it are “out of order.”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25830" indent="-742950">
              <a:buFont typeface="+mj-lt"/>
              <a:buAutoNum type="alphaLcParenR"/>
            </a:pPr>
            <a:r>
              <a:rPr lang="en-US" sz="3500" dirty="0" smtClean="0"/>
              <a:t>Main</a:t>
            </a:r>
            <a:r>
              <a:rPr lang="en-US" sz="3500" dirty="0" smtClean="0"/>
              <a:t> </a:t>
            </a:r>
            <a:r>
              <a:rPr lang="en-US" sz="3500" dirty="0" smtClean="0"/>
              <a:t>(13)</a:t>
            </a:r>
          </a:p>
          <a:p>
            <a:pPr marL="925830" indent="-742950">
              <a:buFont typeface="+mj-lt"/>
              <a:buAutoNum type="alphaLcParenR"/>
            </a:pPr>
            <a:r>
              <a:rPr lang="en-US" sz="3500" dirty="0" smtClean="0"/>
              <a:t>Subsidiary (6-12) </a:t>
            </a:r>
            <a:endParaRPr lang="en-US" sz="3500" dirty="0" smtClean="0"/>
          </a:p>
          <a:p>
            <a:pPr marL="925830" indent="-742950">
              <a:buFont typeface="+mj-lt"/>
              <a:buAutoNum type="alphaLcParenR"/>
            </a:pPr>
            <a:r>
              <a:rPr lang="en-US" sz="3500" dirty="0" smtClean="0"/>
              <a:t>Privileged (1-5)</a:t>
            </a:r>
          </a:p>
          <a:p>
            <a:pPr marL="925830" indent="-742950">
              <a:buFont typeface="+mj-lt"/>
              <a:buAutoNum type="alphaLcParenR"/>
            </a:pPr>
            <a:r>
              <a:rPr lang="en-US" sz="3500" dirty="0" smtClean="0"/>
              <a:t>Incidental</a:t>
            </a:r>
          </a:p>
          <a:p>
            <a:pPr marL="925830" indent="-742950">
              <a:buFont typeface="+mj-lt"/>
              <a:buAutoNum type="alphaLcParenR"/>
            </a:pPr>
            <a:r>
              <a:rPr lang="en-US" sz="3500" dirty="0" smtClean="0"/>
              <a:t>Motions that bring </a:t>
            </a:r>
            <a:r>
              <a:rPr lang="en-US" sz="3500" dirty="0" smtClean="0"/>
              <a:t>again</a:t>
            </a:r>
            <a:endParaRPr lang="en-US" sz="3500" dirty="0" smtClean="0"/>
          </a:p>
          <a:p>
            <a:pPr>
              <a:buNone/>
            </a:pP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3500" dirty="0" smtClean="0"/>
              <a:t>A,b,c follow Rules of Precedence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d</a:t>
            </a:r>
            <a:r>
              <a:rPr lang="en-US" sz="4800" dirty="0" smtClean="0"/>
              <a:t>) Incidental motions     		DO NOT.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main motion is a motion whose introduction brings business before the assembly. [RONR (10</a:t>
            </a:r>
            <a:r>
              <a:rPr lang="en-US" baseline="30000" dirty="0" smtClean="0"/>
              <a:t>th</a:t>
            </a:r>
            <a:r>
              <a:rPr lang="en-US" dirty="0" smtClean="0"/>
              <a:t> ed.) p.95-120]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Carnival</Template>
  <TotalTime>30</TotalTime>
  <Words>126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Carnival</vt:lpstr>
      <vt:lpstr>Summary of Motions </vt:lpstr>
      <vt:lpstr>Categories of Motions</vt:lpstr>
      <vt:lpstr>Rule of Precedence</vt:lpstr>
      <vt:lpstr>Categories of Motions</vt:lpstr>
      <vt:lpstr>Main Motion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Motions </dc:title>
  <dc:creator>Stephen Reynolds, Jr.</dc:creator>
  <cp:lastModifiedBy>Stephen Reynolds, Jr.</cp:lastModifiedBy>
  <cp:revision>1</cp:revision>
  <dcterms:created xsi:type="dcterms:W3CDTF">2009-12-04T15:26:31Z</dcterms:created>
  <dcterms:modified xsi:type="dcterms:W3CDTF">2009-12-04T15:56:35Z</dcterms:modified>
</cp:coreProperties>
</file>