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6" r:id="rId4"/>
    <p:sldId id="258" r:id="rId5"/>
    <p:sldId id="259" r:id="rId6"/>
    <p:sldId id="260" r:id="rId7"/>
    <p:sldId id="268" r:id="rId8"/>
    <p:sldId id="267" r:id="rId9"/>
    <p:sldId id="261" r:id="rId10"/>
    <p:sldId id="262" r:id="rId11"/>
    <p:sldId id="265" r:id="rId12"/>
    <p:sldId id="263" r:id="rId13"/>
    <p:sldId id="264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35" y="-60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9E02C-B4EF-41D8-BA47-FDC437BC1DFC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08DA4EC-460B-4697-B75B-81A6F89E688C}">
      <dgm:prSet phldrT="[Text]"/>
      <dgm:spPr/>
      <dgm:t>
        <a:bodyPr/>
        <a:lstStyle/>
        <a:p>
          <a:r>
            <a:rPr lang="en-US" dirty="0" smtClean="0"/>
            <a:t>Things Seen</a:t>
          </a:r>
          <a:endParaRPr lang="en-US" dirty="0"/>
        </a:p>
      </dgm:t>
    </dgm:pt>
    <dgm:pt modelId="{3903AEBF-1230-4CE6-A372-EBBA3CE1664F}" type="parTrans" cxnId="{BA657D62-4295-462C-A009-45EDE3A1BC58}">
      <dgm:prSet/>
      <dgm:spPr/>
      <dgm:t>
        <a:bodyPr/>
        <a:lstStyle/>
        <a:p>
          <a:endParaRPr lang="en-US"/>
        </a:p>
      </dgm:t>
    </dgm:pt>
    <dgm:pt modelId="{FCECB259-3CF4-4325-9C15-0C5EDA51250F}" type="sibTrans" cxnId="{BA657D62-4295-462C-A009-45EDE3A1BC58}">
      <dgm:prSet/>
      <dgm:spPr/>
      <dgm:t>
        <a:bodyPr/>
        <a:lstStyle/>
        <a:p>
          <a:endParaRPr lang="en-US"/>
        </a:p>
      </dgm:t>
    </dgm:pt>
    <dgm:pt modelId="{E5CA7E63-5817-4FD6-A09F-0D28A9E8B431}">
      <dgm:prSet phldrT="[Text]"/>
      <dgm:spPr/>
      <dgm:t>
        <a:bodyPr/>
        <a:lstStyle/>
        <a:p>
          <a:r>
            <a:rPr lang="en-US" dirty="0" smtClean="0"/>
            <a:t>Things Which Are</a:t>
          </a:r>
          <a:endParaRPr lang="en-US" dirty="0"/>
        </a:p>
      </dgm:t>
    </dgm:pt>
    <dgm:pt modelId="{D8B5EEA4-9D98-4892-A350-984F887E3725}" type="parTrans" cxnId="{F6C30DD2-C9A8-4ED8-8505-7FE2DA00DF24}">
      <dgm:prSet/>
      <dgm:spPr/>
      <dgm:t>
        <a:bodyPr/>
        <a:lstStyle/>
        <a:p>
          <a:endParaRPr lang="en-US"/>
        </a:p>
      </dgm:t>
    </dgm:pt>
    <dgm:pt modelId="{2A67948B-22B3-4286-A414-F36308CA063E}" type="sibTrans" cxnId="{F6C30DD2-C9A8-4ED8-8505-7FE2DA00DF24}">
      <dgm:prSet/>
      <dgm:spPr/>
      <dgm:t>
        <a:bodyPr/>
        <a:lstStyle/>
        <a:p>
          <a:endParaRPr lang="en-US"/>
        </a:p>
      </dgm:t>
    </dgm:pt>
    <dgm:pt modelId="{2140F6A1-DF7C-4AA9-880B-70AED01CB7C1}">
      <dgm:prSet phldrT="[Text]"/>
      <dgm:spPr/>
      <dgm:t>
        <a:bodyPr/>
        <a:lstStyle/>
        <a:p>
          <a:r>
            <a:rPr lang="en-US" dirty="0" smtClean="0"/>
            <a:t>Things Hereafter</a:t>
          </a:r>
          <a:endParaRPr lang="en-US" dirty="0"/>
        </a:p>
      </dgm:t>
    </dgm:pt>
    <dgm:pt modelId="{B5CB0938-F9B4-4CF2-B2BE-33AF94902D27}" type="parTrans" cxnId="{5127E994-7213-43E7-A1FA-FF43599EAD20}">
      <dgm:prSet/>
      <dgm:spPr/>
      <dgm:t>
        <a:bodyPr/>
        <a:lstStyle/>
        <a:p>
          <a:endParaRPr lang="en-US"/>
        </a:p>
      </dgm:t>
    </dgm:pt>
    <dgm:pt modelId="{A05981FA-A043-4C0D-AA0E-5EFC786FC9E0}" type="sibTrans" cxnId="{5127E994-7213-43E7-A1FA-FF43599EAD20}">
      <dgm:prSet/>
      <dgm:spPr/>
      <dgm:t>
        <a:bodyPr/>
        <a:lstStyle/>
        <a:p>
          <a:endParaRPr lang="en-US"/>
        </a:p>
      </dgm:t>
    </dgm:pt>
    <dgm:pt modelId="{B65BD2EA-4E25-4AA1-A0E6-DE64B21A2CD0}" type="pres">
      <dgm:prSet presAssocID="{8EF9E02C-B4EF-41D8-BA47-FDC437BC1DFC}" presName="arrowDiagram" presStyleCnt="0">
        <dgm:presLayoutVars>
          <dgm:chMax val="5"/>
          <dgm:dir/>
          <dgm:resizeHandles val="exact"/>
        </dgm:presLayoutVars>
      </dgm:prSet>
      <dgm:spPr/>
    </dgm:pt>
    <dgm:pt modelId="{3123FFFB-0159-4553-B62A-9A3865C0CD55}" type="pres">
      <dgm:prSet presAssocID="{8EF9E02C-B4EF-41D8-BA47-FDC437BC1DFC}" presName="arrow" presStyleLbl="bgShp" presStyleIdx="0" presStyleCnt="1"/>
      <dgm:spPr/>
    </dgm:pt>
    <dgm:pt modelId="{AA25404E-5662-499F-837E-8B0B18E2FBDC}" type="pres">
      <dgm:prSet presAssocID="{8EF9E02C-B4EF-41D8-BA47-FDC437BC1DFC}" presName="arrowDiagram3" presStyleCnt="0"/>
      <dgm:spPr/>
    </dgm:pt>
    <dgm:pt modelId="{AC6A9393-3B16-490D-93AA-F59564C6EC9A}" type="pres">
      <dgm:prSet presAssocID="{C08DA4EC-460B-4697-B75B-81A6F89E688C}" presName="bullet3a" presStyleLbl="node1" presStyleIdx="0" presStyleCnt="3"/>
      <dgm:spPr/>
    </dgm:pt>
    <dgm:pt modelId="{EDF05AB8-F9BA-4AC9-B90B-15B082695C3C}" type="pres">
      <dgm:prSet presAssocID="{C08DA4EC-460B-4697-B75B-81A6F89E688C}" presName="textBox3a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83DED0-2FC8-4073-9316-2528B54EB065}" type="pres">
      <dgm:prSet presAssocID="{E5CA7E63-5817-4FD6-A09F-0D28A9E8B431}" presName="bullet3b" presStyleLbl="node1" presStyleIdx="1" presStyleCnt="3"/>
      <dgm:spPr/>
    </dgm:pt>
    <dgm:pt modelId="{47DF4B50-899A-455D-B4B5-1441DEE4AC4F}" type="pres">
      <dgm:prSet presAssocID="{E5CA7E63-5817-4FD6-A09F-0D28A9E8B431}" presName="textBox3b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42F49D-9343-4E76-A1D4-6D388E98C26C}" type="pres">
      <dgm:prSet presAssocID="{2140F6A1-DF7C-4AA9-880B-70AED01CB7C1}" presName="bullet3c" presStyleLbl="node1" presStyleIdx="2" presStyleCnt="3"/>
      <dgm:spPr/>
    </dgm:pt>
    <dgm:pt modelId="{0A14B0E5-84A0-40E9-95C8-F6D51AF64A0F}" type="pres">
      <dgm:prSet presAssocID="{2140F6A1-DF7C-4AA9-880B-70AED01CB7C1}" presName="textBox3c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27E994-7213-43E7-A1FA-FF43599EAD20}" srcId="{8EF9E02C-B4EF-41D8-BA47-FDC437BC1DFC}" destId="{2140F6A1-DF7C-4AA9-880B-70AED01CB7C1}" srcOrd="2" destOrd="0" parTransId="{B5CB0938-F9B4-4CF2-B2BE-33AF94902D27}" sibTransId="{A05981FA-A043-4C0D-AA0E-5EFC786FC9E0}"/>
    <dgm:cxn modelId="{BA657D62-4295-462C-A009-45EDE3A1BC58}" srcId="{8EF9E02C-B4EF-41D8-BA47-FDC437BC1DFC}" destId="{C08DA4EC-460B-4697-B75B-81A6F89E688C}" srcOrd="0" destOrd="0" parTransId="{3903AEBF-1230-4CE6-A372-EBBA3CE1664F}" sibTransId="{FCECB259-3CF4-4325-9C15-0C5EDA51250F}"/>
    <dgm:cxn modelId="{54A68B05-6F51-47C7-A1DA-D1CD8DD8A647}" type="presOf" srcId="{2140F6A1-DF7C-4AA9-880B-70AED01CB7C1}" destId="{0A14B0E5-84A0-40E9-95C8-F6D51AF64A0F}" srcOrd="0" destOrd="0" presId="urn:microsoft.com/office/officeart/2005/8/layout/arrow2"/>
    <dgm:cxn modelId="{4D6B088A-7994-4942-90DF-9C9BF448935B}" type="presOf" srcId="{C08DA4EC-460B-4697-B75B-81A6F89E688C}" destId="{EDF05AB8-F9BA-4AC9-B90B-15B082695C3C}" srcOrd="0" destOrd="0" presId="urn:microsoft.com/office/officeart/2005/8/layout/arrow2"/>
    <dgm:cxn modelId="{D5DF6C3E-FCDC-4005-B5BE-8402BD2738C1}" type="presOf" srcId="{E5CA7E63-5817-4FD6-A09F-0D28A9E8B431}" destId="{47DF4B50-899A-455D-B4B5-1441DEE4AC4F}" srcOrd="0" destOrd="0" presId="urn:microsoft.com/office/officeart/2005/8/layout/arrow2"/>
    <dgm:cxn modelId="{48F4B9D1-1F7C-4541-AC80-7D48A60CF134}" type="presOf" srcId="{8EF9E02C-B4EF-41D8-BA47-FDC437BC1DFC}" destId="{B65BD2EA-4E25-4AA1-A0E6-DE64B21A2CD0}" srcOrd="0" destOrd="0" presId="urn:microsoft.com/office/officeart/2005/8/layout/arrow2"/>
    <dgm:cxn modelId="{F6C30DD2-C9A8-4ED8-8505-7FE2DA00DF24}" srcId="{8EF9E02C-B4EF-41D8-BA47-FDC437BC1DFC}" destId="{E5CA7E63-5817-4FD6-A09F-0D28A9E8B431}" srcOrd="1" destOrd="0" parTransId="{D8B5EEA4-9D98-4892-A350-984F887E3725}" sibTransId="{2A67948B-22B3-4286-A414-F36308CA063E}"/>
    <dgm:cxn modelId="{46D82C9D-B51F-4850-8253-D16785462376}" type="presParOf" srcId="{B65BD2EA-4E25-4AA1-A0E6-DE64B21A2CD0}" destId="{3123FFFB-0159-4553-B62A-9A3865C0CD55}" srcOrd="0" destOrd="0" presId="urn:microsoft.com/office/officeart/2005/8/layout/arrow2"/>
    <dgm:cxn modelId="{5768E7FC-B02D-447B-B6D2-9F0EF5A99603}" type="presParOf" srcId="{B65BD2EA-4E25-4AA1-A0E6-DE64B21A2CD0}" destId="{AA25404E-5662-499F-837E-8B0B18E2FBDC}" srcOrd="1" destOrd="0" presId="urn:microsoft.com/office/officeart/2005/8/layout/arrow2"/>
    <dgm:cxn modelId="{261A07ED-D352-419A-90F6-E69BF977D446}" type="presParOf" srcId="{AA25404E-5662-499F-837E-8B0B18E2FBDC}" destId="{AC6A9393-3B16-490D-93AA-F59564C6EC9A}" srcOrd="0" destOrd="0" presId="urn:microsoft.com/office/officeart/2005/8/layout/arrow2"/>
    <dgm:cxn modelId="{16868F49-7253-4B18-BC91-ED9A428748D7}" type="presParOf" srcId="{AA25404E-5662-499F-837E-8B0B18E2FBDC}" destId="{EDF05AB8-F9BA-4AC9-B90B-15B082695C3C}" srcOrd="1" destOrd="0" presId="urn:microsoft.com/office/officeart/2005/8/layout/arrow2"/>
    <dgm:cxn modelId="{3CB83CFE-E5CE-4510-A56F-40C0D3DB2C1C}" type="presParOf" srcId="{AA25404E-5662-499F-837E-8B0B18E2FBDC}" destId="{8C83DED0-2FC8-4073-9316-2528B54EB065}" srcOrd="2" destOrd="0" presId="urn:microsoft.com/office/officeart/2005/8/layout/arrow2"/>
    <dgm:cxn modelId="{C6464237-32D6-471F-8329-503D8FBD84E1}" type="presParOf" srcId="{AA25404E-5662-499F-837E-8B0B18E2FBDC}" destId="{47DF4B50-899A-455D-B4B5-1441DEE4AC4F}" srcOrd="3" destOrd="0" presId="urn:microsoft.com/office/officeart/2005/8/layout/arrow2"/>
    <dgm:cxn modelId="{FB02C1E8-E5BB-456A-B94C-D591C5551443}" type="presParOf" srcId="{AA25404E-5662-499F-837E-8B0B18E2FBDC}" destId="{C142F49D-9343-4E76-A1D4-6D388E98C26C}" srcOrd="4" destOrd="0" presId="urn:microsoft.com/office/officeart/2005/8/layout/arrow2"/>
    <dgm:cxn modelId="{2ED3DC47-E906-4EB5-9339-BF397FDA1D7E}" type="presParOf" srcId="{AA25404E-5662-499F-837E-8B0B18E2FBDC}" destId="{0A14B0E5-84A0-40E9-95C8-F6D51AF64A0F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3FFFB-0159-4553-B62A-9A3865C0CD55}">
      <dsp:nvSpPr>
        <dsp:cNvPr id="0" name=""/>
        <dsp:cNvSpPr/>
      </dsp:nvSpPr>
      <dsp:spPr>
        <a:xfrm>
          <a:off x="0" y="126999"/>
          <a:ext cx="6096000" cy="38100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A9393-3B16-490D-93AA-F59564C6EC9A}">
      <dsp:nvSpPr>
        <dsp:cNvPr id="0" name=""/>
        <dsp:cNvSpPr/>
      </dsp:nvSpPr>
      <dsp:spPr>
        <a:xfrm>
          <a:off x="774192" y="2756661"/>
          <a:ext cx="158496" cy="1584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05AB8-F9BA-4AC9-B90B-15B082695C3C}">
      <dsp:nvSpPr>
        <dsp:cNvPr id="0" name=""/>
        <dsp:cNvSpPr/>
      </dsp:nvSpPr>
      <dsp:spPr>
        <a:xfrm>
          <a:off x="853440" y="2835910"/>
          <a:ext cx="1420368" cy="1101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984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Things Seen</a:t>
          </a:r>
          <a:endParaRPr lang="en-US" sz="2500" kern="1200" dirty="0"/>
        </a:p>
      </dsp:txBody>
      <dsp:txXfrm>
        <a:off x="853440" y="2835910"/>
        <a:ext cx="1420368" cy="1101090"/>
      </dsp:txXfrm>
    </dsp:sp>
    <dsp:sp modelId="{8C83DED0-2FC8-4073-9316-2528B54EB065}">
      <dsp:nvSpPr>
        <dsp:cNvPr id="0" name=""/>
        <dsp:cNvSpPr/>
      </dsp:nvSpPr>
      <dsp:spPr>
        <a:xfrm>
          <a:off x="2173224" y="1721103"/>
          <a:ext cx="286512" cy="2865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F4B50-899A-455D-B4B5-1441DEE4AC4F}">
      <dsp:nvSpPr>
        <dsp:cNvPr id="0" name=""/>
        <dsp:cNvSpPr/>
      </dsp:nvSpPr>
      <dsp:spPr>
        <a:xfrm>
          <a:off x="2316480" y="1864359"/>
          <a:ext cx="1463040" cy="207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817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Things Which Are</a:t>
          </a:r>
          <a:endParaRPr lang="en-US" sz="2500" kern="1200" dirty="0"/>
        </a:p>
      </dsp:txBody>
      <dsp:txXfrm>
        <a:off x="2316480" y="1864359"/>
        <a:ext cx="1463040" cy="2072640"/>
      </dsp:txXfrm>
    </dsp:sp>
    <dsp:sp modelId="{C142F49D-9343-4E76-A1D4-6D388E98C26C}">
      <dsp:nvSpPr>
        <dsp:cNvPr id="0" name=""/>
        <dsp:cNvSpPr/>
      </dsp:nvSpPr>
      <dsp:spPr>
        <a:xfrm>
          <a:off x="3855720" y="1090929"/>
          <a:ext cx="396240" cy="39624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14B0E5-84A0-40E9-95C8-F6D51AF64A0F}">
      <dsp:nvSpPr>
        <dsp:cNvPr id="0" name=""/>
        <dsp:cNvSpPr/>
      </dsp:nvSpPr>
      <dsp:spPr>
        <a:xfrm>
          <a:off x="4053840" y="1289049"/>
          <a:ext cx="1463040" cy="2647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959" tIns="0" rIns="0" bIns="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Things Hereafter</a:t>
          </a:r>
          <a:endParaRPr lang="en-US" sz="2500" kern="1200" dirty="0"/>
        </a:p>
      </dsp:txBody>
      <dsp:txXfrm>
        <a:off x="4053840" y="1289049"/>
        <a:ext cx="1463040" cy="26479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57093-4A3F-4070-8D92-654FE9AEEA24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D94A4-5A02-41E7-A475-DFB6A4E33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7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D94A4-5A02-41E7-A475-DFB6A4E332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89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9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9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8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1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5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6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E038-B899-41C8-9734-6ABD3EE3292C}" type="datetimeFigureOut">
              <a:rPr lang="en-US" smtClean="0"/>
              <a:t>12/1/2013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76B60-C576-4DCE-B9C3-D3776ACA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5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4697411" y="2084389"/>
            <a:ext cx="6858003" cy="1470025"/>
          </a:xfrm>
        </p:spPr>
        <p:txBody>
          <a:bodyPr>
            <a:normAutofit fontScale="90000"/>
          </a:bodyPr>
          <a:lstStyle/>
          <a:p>
            <a:r>
              <a:rPr lang="en-US" sz="9200" dirty="0" smtClean="0">
                <a:latin typeface="Vivaldi" panose="03020602050506090804" pitchFamily="66" charset="0"/>
              </a:rPr>
              <a:t>Revelation</a:t>
            </a:r>
            <a:endParaRPr lang="en-US" sz="9200" dirty="0">
              <a:latin typeface="Vivaldi" panose="03020602050506090804" pitchFamily="66" charset="0"/>
            </a:endParaRPr>
          </a:p>
        </p:txBody>
      </p:sp>
      <p:pic>
        <p:nvPicPr>
          <p:cNvPr id="5" name="Picture 2" descr="C:\Users\Stephen\Desktop\19 DORE REV 01 9 JOHN ON PATM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6350"/>
            <a:ext cx="7143750" cy="88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root\public\dbio\images\ea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4800600"/>
            <a:ext cx="22193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9050" y="-1276350"/>
            <a:ext cx="9163050" cy="88392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98000">
                <a:schemeClr val="accent1">
                  <a:tint val="44500"/>
                  <a:satMod val="160000"/>
                  <a:alpha val="8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47650" y="554354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 smtClean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Vision of the Throne Room </a:t>
            </a:r>
            <a:endParaRPr lang="en-US" sz="4000" b="1" spc="150" dirty="0">
              <a:ln w="1143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79070" y="266700"/>
            <a:ext cx="70408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smtClean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4: </a:t>
            </a:r>
            <a:endParaRPr lang="en-US" sz="4000" b="1" spc="150" dirty="0">
              <a:ln w="1143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400800" cy="1752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4: 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5248870"/>
            <a:ext cx="200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Deliverance </a:t>
            </a:r>
          </a:p>
          <a:p>
            <a:pPr algn="r"/>
            <a:r>
              <a:rPr lang="en-US" dirty="0" smtClean="0"/>
              <a:t>Bible </a:t>
            </a:r>
          </a:p>
          <a:p>
            <a:pPr algn="r"/>
            <a:r>
              <a:rPr lang="en-US" dirty="0" smtClean="0"/>
              <a:t>Institute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5486399"/>
            <a:ext cx="6400800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Vision of the Throne Room 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127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Stephen\Desktop\thr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228600"/>
            <a:ext cx="89662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3 (No Border) 6"/>
          <p:cNvSpPr/>
          <p:nvPr/>
        </p:nvSpPr>
        <p:spPr>
          <a:xfrm>
            <a:off x="5105400" y="533400"/>
            <a:ext cx="2286000" cy="609600"/>
          </a:xfrm>
          <a:prstGeom prst="callout3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Throne of Majesty</a:t>
            </a:r>
            <a:endParaRPr lang="en-US" dirty="0"/>
          </a:p>
        </p:txBody>
      </p:sp>
      <p:sp>
        <p:nvSpPr>
          <p:cNvPr id="9" name="Line Callout 3 (No Border) 8"/>
          <p:cNvSpPr/>
          <p:nvPr/>
        </p:nvSpPr>
        <p:spPr>
          <a:xfrm rot="10800000" flipV="1">
            <a:off x="3441700" y="5791200"/>
            <a:ext cx="2286000" cy="609600"/>
          </a:xfrm>
          <a:prstGeom prst="callout3">
            <a:avLst>
              <a:gd name="adj1" fmla="val -23787"/>
              <a:gd name="adj2" fmla="val -8930"/>
              <a:gd name="adj3" fmla="val 18750"/>
              <a:gd name="adj4" fmla="val -16667"/>
              <a:gd name="adj5" fmla="val 100000"/>
              <a:gd name="adj6" fmla="val -16667"/>
              <a:gd name="adj7" fmla="val 106246"/>
              <a:gd name="adj8" fmla="val -8930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Living Creatures</a:t>
            </a:r>
            <a:endParaRPr lang="en-US" dirty="0"/>
          </a:p>
        </p:txBody>
      </p:sp>
      <p:sp>
        <p:nvSpPr>
          <p:cNvPr id="10" name="Line Callout 3 (No Border) 9"/>
          <p:cNvSpPr/>
          <p:nvPr/>
        </p:nvSpPr>
        <p:spPr>
          <a:xfrm>
            <a:off x="1181858" y="2857500"/>
            <a:ext cx="2286000" cy="609600"/>
          </a:xfrm>
          <a:prstGeom prst="callout3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24 Elders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57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6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D:\Dropbox\root\study\dbi\dbi_resources\3rd_Revelation\Media\thron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3316" y="-19050"/>
            <a:ext cx="9546366" cy="689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rved Down Ribbon 4"/>
          <p:cNvSpPr/>
          <p:nvPr/>
        </p:nvSpPr>
        <p:spPr>
          <a:xfrm>
            <a:off x="294564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Throne of Majesty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57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3614" y="4267200"/>
            <a:ext cx="1981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smtClean="0"/>
              <a:t>In Heaven</a:t>
            </a:r>
            <a:endParaRPr lang="en-US" b="1" dirty="0" smtClean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133600" y="4267200"/>
            <a:ext cx="1981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- Occupied</a:t>
            </a:r>
            <a:endParaRPr lang="en-US" b="1" dirty="0" smtClean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943350" y="4267200"/>
            <a:ext cx="1981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- Encircled</a:t>
            </a:r>
            <a:endParaRPr lang="en-US" b="1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715000" y="4267200"/>
            <a:ext cx="19812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- Judgment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599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:\Dropbox\root\study\dbi\dbi_resources\3rd_Revelation\Media\24 elde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2708" y="-76200"/>
            <a:ext cx="9599108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rved Down Ribbon 4"/>
          <p:cNvSpPr/>
          <p:nvPr/>
        </p:nvSpPr>
        <p:spPr>
          <a:xfrm>
            <a:off x="294564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Twenty-Four Elders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57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6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Dropbox\root\study\dbi\dbi_resources\3rd_Revelation\Media\4 living creatu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1000" y="0"/>
            <a:ext cx="9775714" cy="706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rved Down Ribbon 4"/>
          <p:cNvSpPr/>
          <p:nvPr/>
        </p:nvSpPr>
        <p:spPr>
          <a:xfrm>
            <a:off x="294564" y="228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Four Living Creatures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6488668"/>
            <a:ext cx="4572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8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6200000">
            <a:off x="4697411" y="2084389"/>
            <a:ext cx="6858003" cy="1470025"/>
          </a:xfrm>
        </p:spPr>
        <p:txBody>
          <a:bodyPr>
            <a:normAutofit fontScale="90000"/>
          </a:bodyPr>
          <a:lstStyle/>
          <a:p>
            <a:r>
              <a:rPr lang="en-US" sz="9200" dirty="0" smtClean="0">
                <a:latin typeface="Vivaldi" panose="03020602050506090804" pitchFamily="66" charset="0"/>
              </a:rPr>
              <a:t>Revelation</a:t>
            </a:r>
            <a:endParaRPr lang="en-US" sz="9200" dirty="0">
              <a:latin typeface="Vivaldi" panose="03020602050506090804" pitchFamily="66" charset="0"/>
            </a:endParaRPr>
          </a:p>
        </p:txBody>
      </p:sp>
      <p:pic>
        <p:nvPicPr>
          <p:cNvPr id="5" name="Picture 2" descr="C:\Users\Stephen\Desktop\19 DORE REV 01 9 JOHN ON PATMO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6350"/>
            <a:ext cx="7143750" cy="883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Dropbox\root\public\dbio\images\eag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5" y="4800600"/>
            <a:ext cx="2219325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-19050" y="-1276350"/>
            <a:ext cx="9163050" cy="883920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0"/>
                </a:schemeClr>
              </a:gs>
              <a:gs pos="98000">
                <a:schemeClr val="accent1">
                  <a:tint val="44500"/>
                  <a:satMod val="160000"/>
                  <a:alpha val="87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247650" y="554354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 smtClean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Vision of the Throne Room </a:t>
            </a:r>
            <a:endParaRPr lang="en-US" sz="4000" b="1" spc="150" dirty="0">
              <a:ln w="1143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179070" y="266700"/>
            <a:ext cx="704088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smtClean="0">
                <a:ln w="11430"/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4: </a:t>
            </a:r>
            <a:endParaRPr lang="en-US" sz="4000" b="1" spc="150" dirty="0">
              <a:ln w="11430"/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6400800" cy="17526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Chapter 4: 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6600" y="5248870"/>
            <a:ext cx="2000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Deliverance </a:t>
            </a:r>
          </a:p>
          <a:p>
            <a:pPr algn="r"/>
            <a:r>
              <a:rPr lang="en-US" dirty="0" smtClean="0"/>
              <a:t>Bible </a:t>
            </a:r>
          </a:p>
          <a:p>
            <a:pPr algn="r"/>
            <a:r>
              <a:rPr lang="en-US" dirty="0" smtClean="0"/>
              <a:t>Institute</a:t>
            </a:r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28600" y="5486399"/>
            <a:ext cx="6400800" cy="122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b="1" spc="150" dirty="0" smtClean="0">
                <a:ln w="11430"/>
                <a:solidFill>
                  <a:srgbClr val="F8F8F8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Vision of the Throne Room </a:t>
            </a:r>
            <a:endParaRPr lang="en-US" sz="4000" b="1" spc="150" dirty="0">
              <a:ln w="11430"/>
              <a:solidFill>
                <a:srgbClr val="F8F8F8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628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Vivaldi" panose="03020602050506090804" pitchFamily="66" charset="0"/>
              </a:rPr>
              <a:t>Review</a:t>
            </a:r>
            <a:endParaRPr lang="en-US" sz="6600" dirty="0">
              <a:latin typeface="Vivaldi" panose="03020602050506090804" pitchFamily="66" charset="0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586627251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Line Callout 2 10"/>
          <p:cNvSpPr/>
          <p:nvPr/>
        </p:nvSpPr>
        <p:spPr>
          <a:xfrm flipH="1">
            <a:off x="685800" y="3200400"/>
            <a:ext cx="1143000" cy="838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12" name="Line Callout 2 11"/>
          <p:cNvSpPr/>
          <p:nvPr/>
        </p:nvSpPr>
        <p:spPr>
          <a:xfrm flipH="1">
            <a:off x="2000250" y="2133600"/>
            <a:ext cx="1143000" cy="838200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Chapters 2 &amp; 3</a:t>
            </a:r>
            <a:endParaRPr lang="en-US" dirty="0"/>
          </a:p>
        </p:txBody>
      </p:sp>
      <p:sp>
        <p:nvSpPr>
          <p:cNvPr id="13" name="Line Callout 2 12"/>
          <p:cNvSpPr/>
          <p:nvPr/>
        </p:nvSpPr>
        <p:spPr>
          <a:xfrm flipH="1">
            <a:off x="6019800" y="3619500"/>
            <a:ext cx="1143000" cy="838200"/>
          </a:xfrm>
          <a:prstGeom prst="borderCallout2">
            <a:avLst>
              <a:gd name="adj1" fmla="val 7386"/>
              <a:gd name="adj2" fmla="val 108334"/>
              <a:gd name="adj3" fmla="val 2841"/>
              <a:gd name="adj4" fmla="val 121666"/>
              <a:gd name="adj5" fmla="val -105682"/>
              <a:gd name="adj6" fmla="val 138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Chapters 4-22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8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  <p:bldP spid="11" grpId="0" build="allAtOnce" animBg="1"/>
      <p:bldP spid="12" grpId="0" build="allAtOnce" animBg="1"/>
      <p:bldP spid="13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77000" y="1600200"/>
            <a:ext cx="228600" cy="2651760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100000">
                <a:srgbClr val="7D8496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Vivaldi" panose="03020602050506090804" pitchFamily="66" charset="0"/>
              </a:rPr>
              <a:t>Things in Heaven</a:t>
            </a:r>
            <a:endParaRPr lang="en-US" sz="6600" dirty="0">
              <a:latin typeface="Vivaldi" panose="03020602050506090804" pitchFamily="66" charset="0"/>
            </a:endParaRPr>
          </a:p>
        </p:txBody>
      </p:sp>
      <p:pic>
        <p:nvPicPr>
          <p:cNvPr id="1029" name="Picture 5" descr="C:\Users\Deliverance\Desktop\Picture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49" y="2209800"/>
            <a:ext cx="7715251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Deliverance\Desktop\Untitl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140" y="4060372"/>
            <a:ext cx="324832" cy="1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97324" y="2234309"/>
            <a:ext cx="1552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7 Years of Tribulation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 rot="1560568">
            <a:off x="7329373" y="2788781"/>
            <a:ext cx="105467" cy="113159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1" name="Picture 7" descr="C:\Users\Deliverance\Desktop\Untitle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24" y="4070352"/>
            <a:ext cx="324832" cy="17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eliverance\Desktop\Untitle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24" y="3809999"/>
            <a:ext cx="639648" cy="42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Deliverance\Desktop\Untitled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886" y="2667000"/>
            <a:ext cx="1513114" cy="160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 rot="18415058">
            <a:off x="7311106" y="3461895"/>
            <a:ext cx="1552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1,000 Years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9765" y="1600200"/>
            <a:ext cx="2583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Period of Translation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98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/>
      <p:bldP spid="5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Vivaldi" panose="03020602050506090804" pitchFamily="66" charset="0"/>
              </a:rPr>
              <a:t>Revelation 4 Outline</a:t>
            </a:r>
            <a:endParaRPr lang="en-US" sz="6600" dirty="0">
              <a:latin typeface="Vivaldi" panose="03020602050506090804" pitchFamily="66" charset="0"/>
            </a:endParaRPr>
          </a:p>
        </p:txBody>
      </p:sp>
      <p:sp>
        <p:nvSpPr>
          <p:cNvPr id="5" name="Curved Down Ribbon 4"/>
          <p:cNvSpPr/>
          <p:nvPr/>
        </p:nvSpPr>
        <p:spPr>
          <a:xfrm>
            <a:off x="381000" y="1524000"/>
            <a:ext cx="8382000" cy="1066800"/>
          </a:xfrm>
          <a:prstGeom prst="ellipseRibb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Rapture of the Church</a:t>
            </a:r>
            <a:endParaRPr lang="en-US" sz="3200" dirty="0"/>
          </a:p>
        </p:txBody>
      </p:sp>
      <p:sp>
        <p:nvSpPr>
          <p:cNvPr id="6" name="Curved Down Ribbon 5"/>
          <p:cNvSpPr/>
          <p:nvPr/>
        </p:nvSpPr>
        <p:spPr>
          <a:xfrm>
            <a:off x="381000" y="30480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Throne of Majesty</a:t>
            </a:r>
            <a:endParaRPr lang="en-US" sz="3200" dirty="0"/>
          </a:p>
        </p:txBody>
      </p:sp>
      <p:sp>
        <p:nvSpPr>
          <p:cNvPr id="7" name="Curved Down Ribbon 6"/>
          <p:cNvSpPr/>
          <p:nvPr/>
        </p:nvSpPr>
        <p:spPr>
          <a:xfrm>
            <a:off x="381000" y="41148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Twenty-Four Elders</a:t>
            </a:r>
            <a:endParaRPr lang="en-US" sz="3200" dirty="0"/>
          </a:p>
        </p:txBody>
      </p:sp>
      <p:sp>
        <p:nvSpPr>
          <p:cNvPr id="8" name="Curved Down Ribbon 7"/>
          <p:cNvSpPr/>
          <p:nvPr/>
        </p:nvSpPr>
        <p:spPr>
          <a:xfrm>
            <a:off x="381000" y="5181600"/>
            <a:ext cx="8382000" cy="1066800"/>
          </a:xfrm>
          <a:prstGeom prst="ellipseRibb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Four Living Creatures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497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Vs. 1-2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After this I looked, and, behold, a door was opened in heaven: and the first voice which I heard was as it were of a trumpet talking with me; which said, Come up hither, and I will </a:t>
            </a:r>
            <a:r>
              <a:rPr lang="en-US" dirty="0" err="1" smtClean="0"/>
              <a:t>shew</a:t>
            </a:r>
            <a:r>
              <a:rPr lang="en-US" dirty="0" smtClean="0"/>
              <a:t> thee things which must be hereafter.</a:t>
            </a:r>
          </a:p>
          <a:p>
            <a:pPr marL="0" indent="0">
              <a:buNone/>
            </a:pPr>
            <a:r>
              <a:rPr lang="en-US" dirty="0" smtClean="0"/>
              <a:t> 2 And immediately I was in the spirit:…</a:t>
            </a:r>
            <a:endParaRPr lang="en-US" dirty="0"/>
          </a:p>
        </p:txBody>
      </p:sp>
      <p:sp>
        <p:nvSpPr>
          <p:cNvPr id="4" name="Curved Down Ribbon 3"/>
          <p:cNvSpPr/>
          <p:nvPr/>
        </p:nvSpPr>
        <p:spPr>
          <a:xfrm>
            <a:off x="304800" y="228600"/>
            <a:ext cx="8382000" cy="1066800"/>
          </a:xfrm>
          <a:prstGeom prst="ellipseRibb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Rapture of the Church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He </a:t>
            </a:r>
            <a:r>
              <a:rPr lang="en-US" b="1" u="sng" dirty="0" smtClean="0"/>
              <a:t>Saw a Door Open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i="1" dirty="0" smtClean="0"/>
              <a:t>a door was opened in heaven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b="1" u="sng" dirty="0" smtClean="0"/>
              <a:t>He Heard a Voice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i="1" dirty="0" smtClean="0"/>
              <a:t>voice which I heard was as it were of a trumpet</a:t>
            </a:r>
            <a:r>
              <a:rPr lang="en-US" dirty="0" smtClean="0"/>
              <a:t>…</a:t>
            </a:r>
            <a:r>
              <a:rPr lang="en-US" i="1" dirty="0" smtClean="0"/>
              <a:t>Come up hither</a:t>
            </a:r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4" name="Curved Down Ribbon 3"/>
          <p:cNvSpPr/>
          <p:nvPr/>
        </p:nvSpPr>
        <p:spPr>
          <a:xfrm>
            <a:off x="304800" y="228600"/>
            <a:ext cx="8382000" cy="1066800"/>
          </a:xfrm>
          <a:prstGeom prst="ellipseRibb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Rapture of the Church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I </a:t>
            </a:r>
            <a:r>
              <a:rPr lang="en-US" b="1" u="sng" dirty="0"/>
              <a:t>Thessalonians 4:16-17 </a:t>
            </a:r>
            <a:endParaRPr lang="en-US" b="1" u="sng" dirty="0" smtClean="0"/>
          </a:p>
          <a:p>
            <a:pPr marL="0" indent="0">
              <a:buNone/>
            </a:pPr>
            <a:r>
              <a:rPr lang="en-US" dirty="0" smtClean="0"/>
              <a:t>16 For </a:t>
            </a:r>
            <a:r>
              <a:rPr lang="en-US" dirty="0"/>
              <a:t>the Lord himself shall descend from heaven </a:t>
            </a:r>
            <a:r>
              <a:rPr lang="en-US" b="1" dirty="0">
                <a:solidFill>
                  <a:schemeClr val="accent6"/>
                </a:solidFill>
              </a:rPr>
              <a:t>with a shout, </a:t>
            </a:r>
            <a:r>
              <a:rPr lang="en-US" dirty="0"/>
              <a:t>with </a:t>
            </a:r>
            <a:r>
              <a:rPr lang="en-US" b="1" dirty="0">
                <a:solidFill>
                  <a:schemeClr val="accent6"/>
                </a:solidFill>
              </a:rPr>
              <a:t>the voice of the archangel,</a:t>
            </a:r>
            <a:r>
              <a:rPr lang="en-US" b="1" dirty="0"/>
              <a:t> </a:t>
            </a:r>
            <a:r>
              <a:rPr lang="en-US" dirty="0"/>
              <a:t>and with the </a:t>
            </a:r>
            <a:r>
              <a:rPr lang="en-US" b="1" dirty="0">
                <a:solidFill>
                  <a:schemeClr val="accent6"/>
                </a:solidFill>
              </a:rPr>
              <a:t>trump of God</a:t>
            </a:r>
            <a:r>
              <a:rPr lang="en-US" dirty="0"/>
              <a:t>: and the dead in Christ shall rise first: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17 </a:t>
            </a:r>
            <a:r>
              <a:rPr lang="en-US" dirty="0"/>
              <a:t>Then we which are alive and remain shall be caught up together with them in the clouds, to meet the Lord in the air: and so shall we ever be with the Lord.</a:t>
            </a:r>
            <a:endParaRPr lang="en-US" dirty="0"/>
          </a:p>
        </p:txBody>
      </p:sp>
      <p:sp>
        <p:nvSpPr>
          <p:cNvPr id="4" name="Curved Down Ribbon 3"/>
          <p:cNvSpPr/>
          <p:nvPr/>
        </p:nvSpPr>
        <p:spPr>
          <a:xfrm>
            <a:off x="304800" y="228600"/>
            <a:ext cx="8382000" cy="1066800"/>
          </a:xfrm>
          <a:prstGeom prst="ellipseRibb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Rapture of the Church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69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/>
              <a:t>He </a:t>
            </a:r>
            <a:r>
              <a:rPr lang="en-US" b="1" u="sng" dirty="0" smtClean="0"/>
              <a:t>Saw a Door Open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i="1" dirty="0" smtClean="0"/>
              <a:t>a door was opened in heaven</a:t>
            </a:r>
            <a:r>
              <a:rPr lang="en-US" dirty="0" smtClean="0"/>
              <a:t>… 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b="1" u="sng" dirty="0" smtClean="0"/>
              <a:t>He Heard a Voice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  <a:r>
              <a:rPr lang="en-US" i="1" dirty="0" smtClean="0"/>
              <a:t>voice which I heard was as it were of a trumpet</a:t>
            </a:r>
            <a:r>
              <a:rPr lang="en-US" dirty="0" smtClean="0"/>
              <a:t>…</a:t>
            </a:r>
            <a:r>
              <a:rPr lang="en-US" i="1" dirty="0" smtClean="0"/>
              <a:t>Come up hither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b="1" u="sng" dirty="0" smtClean="0"/>
              <a:t>He Was Caught Up</a:t>
            </a:r>
          </a:p>
          <a:p>
            <a:pPr marL="0" indent="0">
              <a:buNone/>
            </a:pPr>
            <a:r>
              <a:rPr lang="en-US" dirty="0" smtClean="0"/>
              <a:t> …</a:t>
            </a:r>
            <a:r>
              <a:rPr lang="en-US" i="1" dirty="0" smtClean="0"/>
              <a:t>immediately I was in the spirit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Curved Down Ribbon 3"/>
          <p:cNvSpPr/>
          <p:nvPr/>
        </p:nvSpPr>
        <p:spPr>
          <a:xfrm>
            <a:off x="304800" y="228600"/>
            <a:ext cx="8382000" cy="1066800"/>
          </a:xfrm>
          <a:prstGeom prst="ellipseRibb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Rapture of the Church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5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  <a:alpha val="0"/>
              </a:schemeClr>
            </a:gs>
            <a:gs pos="98000">
              <a:schemeClr val="accent1">
                <a:tint val="44500"/>
                <a:satMod val="160000"/>
                <a:alpha val="87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Down Ribbon 3"/>
          <p:cNvSpPr/>
          <p:nvPr/>
        </p:nvSpPr>
        <p:spPr>
          <a:xfrm>
            <a:off x="304800" y="228600"/>
            <a:ext cx="8382000" cy="1066800"/>
          </a:xfrm>
          <a:prstGeom prst="ellipseRibb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Rapture of the Church</a:t>
            </a:r>
            <a:endParaRPr lang="en-US" sz="3200" dirty="0"/>
          </a:p>
        </p:txBody>
      </p:sp>
      <p:sp>
        <p:nvSpPr>
          <p:cNvPr id="6" name="Right Arrow 5"/>
          <p:cNvSpPr/>
          <p:nvPr/>
        </p:nvSpPr>
        <p:spPr>
          <a:xfrm>
            <a:off x="4343400" y="4191000"/>
            <a:ext cx="42672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Ch. 4 “Opens at the Throne of God”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70931" y="4191000"/>
            <a:ext cx="3581400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Ch. 1 -3 “Church Age”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3551830" y="2286000"/>
            <a:ext cx="1371600" cy="190500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 smtClean="0"/>
              <a:t>Rapture</a:t>
            </a:r>
            <a:endParaRPr lang="en-US" sz="3200" dirty="0"/>
          </a:p>
        </p:txBody>
      </p:sp>
      <p:sp>
        <p:nvSpPr>
          <p:cNvPr id="9" name="Down Arrow 8"/>
          <p:cNvSpPr/>
          <p:nvPr/>
        </p:nvSpPr>
        <p:spPr>
          <a:xfrm>
            <a:off x="1371600" y="1828800"/>
            <a:ext cx="1371600" cy="23622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3200" dirty="0" smtClean="0"/>
              <a:t>Translation</a:t>
            </a:r>
            <a:endParaRPr lang="en-US" sz="3200" dirty="0"/>
          </a:p>
        </p:txBody>
      </p:sp>
      <p:sp>
        <p:nvSpPr>
          <p:cNvPr id="10" name="Line Callout 3 (No Border) 9"/>
          <p:cNvSpPr/>
          <p:nvPr/>
        </p:nvSpPr>
        <p:spPr>
          <a:xfrm>
            <a:off x="6781800" y="2605585"/>
            <a:ext cx="1295400" cy="1524000"/>
          </a:xfrm>
          <a:prstGeom prst="callout3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Church is at the Throne of God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6488668"/>
            <a:ext cx="304800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388</Words>
  <Application>Microsoft Office PowerPoint</Application>
  <PresentationFormat>On-screen Show (4:3)</PresentationFormat>
  <Paragraphs>88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Revelation</vt:lpstr>
      <vt:lpstr>Review</vt:lpstr>
      <vt:lpstr>Things in Heaven</vt:lpstr>
      <vt:lpstr>Revelation 4 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Revelation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Revelation</dc:title>
  <dc:creator>Stephen G. Reynolds, Jr.</dc:creator>
  <cp:lastModifiedBy>Deliverance</cp:lastModifiedBy>
  <cp:revision>46</cp:revision>
  <dcterms:created xsi:type="dcterms:W3CDTF">2013-12-01T04:33:58Z</dcterms:created>
  <dcterms:modified xsi:type="dcterms:W3CDTF">2013-12-01T14:50:17Z</dcterms:modified>
</cp:coreProperties>
</file>