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34.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tags/tag7.xml" ContentType="application/vnd.openxmlformats-officedocument.presentationml.tags+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Override PartName="/ppt/tags/tag39.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commentAuthors.xml" ContentType="application/vnd.openxmlformats-officedocument.presentationml.commentAuthors+xml"/>
  <Override PartName="/ppt/tags/tag14.xml" ContentType="application/vnd.openxmlformats-officedocument.presentationml.tags+xml"/>
  <Override PartName="/ppt/tags/tag25.xml" ContentType="application/vnd.openxmlformats-officedocument.presentationml.tags+xml"/>
  <Override PartName="/ppt/tags/tag32.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4"/>
  </p:notesMasterIdLst>
  <p:sldIdLst>
    <p:sldId id="256" r:id="rId2"/>
    <p:sldId id="342" r:id="rId3"/>
    <p:sldId id="257" r:id="rId4"/>
    <p:sldId id="264" r:id="rId5"/>
    <p:sldId id="265" r:id="rId6"/>
    <p:sldId id="354" r:id="rId7"/>
    <p:sldId id="355" r:id="rId8"/>
    <p:sldId id="263" r:id="rId9"/>
    <p:sldId id="266" r:id="rId10"/>
    <p:sldId id="258" r:id="rId11"/>
    <p:sldId id="357" r:id="rId12"/>
    <p:sldId id="356" r:id="rId13"/>
    <p:sldId id="359" r:id="rId14"/>
    <p:sldId id="358" r:id="rId15"/>
    <p:sldId id="360" r:id="rId16"/>
    <p:sldId id="361" r:id="rId17"/>
    <p:sldId id="362" r:id="rId18"/>
    <p:sldId id="363" r:id="rId19"/>
    <p:sldId id="364" r:id="rId20"/>
    <p:sldId id="392" r:id="rId21"/>
    <p:sldId id="267" r:id="rId22"/>
    <p:sldId id="262" r:id="rId23"/>
    <p:sldId id="391" r:id="rId24"/>
    <p:sldId id="365" r:id="rId25"/>
    <p:sldId id="366" r:id="rId26"/>
    <p:sldId id="367" r:id="rId27"/>
    <p:sldId id="368" r:id="rId28"/>
    <p:sldId id="369" r:id="rId29"/>
    <p:sldId id="370" r:id="rId30"/>
    <p:sldId id="371" r:id="rId31"/>
    <p:sldId id="372" r:id="rId32"/>
    <p:sldId id="373" r:id="rId33"/>
    <p:sldId id="374" r:id="rId34"/>
    <p:sldId id="375" r:id="rId35"/>
    <p:sldId id="377" r:id="rId36"/>
    <p:sldId id="378" r:id="rId37"/>
    <p:sldId id="379" r:id="rId38"/>
    <p:sldId id="380" r:id="rId39"/>
    <p:sldId id="381" r:id="rId40"/>
    <p:sldId id="376" r:id="rId41"/>
    <p:sldId id="383" r:id="rId42"/>
    <p:sldId id="382" r:id="rId43"/>
    <p:sldId id="385" r:id="rId44"/>
    <p:sldId id="384" r:id="rId45"/>
    <p:sldId id="393" r:id="rId46"/>
    <p:sldId id="386" r:id="rId47"/>
    <p:sldId id="387" r:id="rId48"/>
    <p:sldId id="394" r:id="rId49"/>
    <p:sldId id="397" r:id="rId50"/>
    <p:sldId id="389" r:id="rId51"/>
    <p:sldId id="398" r:id="rId52"/>
    <p:sldId id="395" r:id="rId53"/>
    <p:sldId id="399" r:id="rId54"/>
    <p:sldId id="400" r:id="rId55"/>
    <p:sldId id="401" r:id="rId56"/>
    <p:sldId id="403" r:id="rId57"/>
    <p:sldId id="404" r:id="rId58"/>
    <p:sldId id="402" r:id="rId59"/>
    <p:sldId id="405" r:id="rId60"/>
    <p:sldId id="396" r:id="rId61"/>
    <p:sldId id="407" r:id="rId62"/>
    <p:sldId id="408" r:id="rId63"/>
    <p:sldId id="410" r:id="rId64"/>
    <p:sldId id="411" r:id="rId65"/>
    <p:sldId id="409" r:id="rId66"/>
    <p:sldId id="413" r:id="rId67"/>
    <p:sldId id="412" r:id="rId68"/>
    <p:sldId id="414" r:id="rId69"/>
    <p:sldId id="415" r:id="rId70"/>
    <p:sldId id="416" r:id="rId71"/>
    <p:sldId id="417" r:id="rId72"/>
    <p:sldId id="406"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phen Reynolds, Jr." initials="SGRJ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663300"/>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autoAdjust="0"/>
    <p:restoredTop sz="94640" autoAdjust="0"/>
  </p:normalViewPr>
  <p:slideViewPr>
    <p:cSldViewPr>
      <p:cViewPr>
        <p:scale>
          <a:sx n="74" d="100"/>
          <a:sy n="74" d="100"/>
        </p:scale>
        <p:origin x="60" y="132"/>
      </p:cViewPr>
      <p:guideLst>
        <p:guide orient="horz" pos="2160"/>
        <p:guide pos="2880"/>
      </p:guideLst>
    </p:cSldViewPr>
  </p:slideViewPr>
  <p:outlineViewPr>
    <p:cViewPr>
      <p:scale>
        <a:sx n="33" d="100"/>
        <a:sy n="33" d="100"/>
      </p:scale>
      <p:origin x="0" y="38904"/>
    </p:cViewPr>
  </p:outlineViewPr>
  <p:notesTextViewPr>
    <p:cViewPr>
      <p:scale>
        <a:sx n="100" d="100"/>
        <a:sy n="100" d="100"/>
      </p:scale>
      <p:origin x="0" y="0"/>
    </p:cViewPr>
  </p:notesTextViewPr>
  <p:sorterViewPr>
    <p:cViewPr>
      <p:scale>
        <a:sx n="66" d="100"/>
        <a:sy n="66" d="100"/>
      </p:scale>
      <p:origin x="0" y="695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DD7B32-2EC1-49F9-BFB3-8CAFC651BFAA}" type="datetimeFigureOut">
              <a:rPr lang="en-US" smtClean="0"/>
              <a:pPr/>
              <a:t>12/8/2009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2221A3-0468-4C41-BA6A-055CA30FED8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2221A3-0468-4C41-BA6A-055CA30FED8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7334F00C-811F-4EC1-9720-6F8844859B2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1E6C9-367D-48F9-A1A3-9F7459C629D2}"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34F00C-811F-4EC1-9720-6F8844859B2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1E6C9-367D-48F9-A1A3-9F7459C629D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34F00C-811F-4EC1-9720-6F8844859B24}" type="datetimeFigureOut">
              <a:rPr lang="en-US" smtClean="0"/>
              <a:pPr/>
              <a:t>12/8/2009</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8841E6C9-367D-48F9-A1A3-9F7459C629D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34F00C-811F-4EC1-9720-6F8844859B2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1E6C9-367D-48F9-A1A3-9F7459C629D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334F00C-811F-4EC1-9720-6F8844859B2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1E6C9-367D-48F9-A1A3-9F7459C629D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334F00C-811F-4EC1-9720-6F8844859B24}" type="datetimeFigureOut">
              <a:rPr lang="en-US" smtClean="0"/>
              <a:pPr/>
              <a:t>12/8/2009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1E6C9-367D-48F9-A1A3-9F7459C629D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334F00C-811F-4EC1-9720-6F8844859B24}" type="datetimeFigureOut">
              <a:rPr lang="en-US" smtClean="0"/>
              <a:pPr/>
              <a:t>12/8/2009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41E6C9-367D-48F9-A1A3-9F7459C629D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334F00C-811F-4EC1-9720-6F8844859B24}" type="datetimeFigureOut">
              <a:rPr lang="en-US" smtClean="0"/>
              <a:pPr/>
              <a:t>12/8/2009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41E6C9-367D-48F9-A1A3-9F7459C629D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34F00C-811F-4EC1-9720-6F8844859B24}" type="datetimeFigureOut">
              <a:rPr lang="en-US" smtClean="0"/>
              <a:pPr/>
              <a:t>12/8/2009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41E6C9-367D-48F9-A1A3-9F7459C629D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334F00C-811F-4EC1-9720-6F8844859B24}" type="datetimeFigureOut">
              <a:rPr lang="en-US" smtClean="0"/>
              <a:pPr/>
              <a:t>12/8/2009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1E6C9-367D-48F9-A1A3-9F7459C629D2}"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7334F00C-811F-4EC1-9720-6F8844859B24}" type="datetimeFigureOut">
              <a:rPr lang="en-US" smtClean="0"/>
              <a:pPr/>
              <a:t>12/8/2009</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8841E6C9-367D-48F9-A1A3-9F7459C629D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7334F00C-811F-4EC1-9720-6F8844859B24}" type="datetimeFigureOut">
              <a:rPr lang="en-US" smtClean="0"/>
              <a:pPr/>
              <a:t>12/8/2009</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8841E6C9-367D-48F9-A1A3-9F7459C629D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Keeping the Vineyard</a:t>
            </a:r>
            <a:endParaRPr lang="en-US" sz="5400" dirty="0"/>
          </a:p>
        </p:txBody>
      </p:sp>
      <p:sp>
        <p:nvSpPr>
          <p:cNvPr id="3" name="Subtitle 2"/>
          <p:cNvSpPr>
            <a:spLocks noGrp="1"/>
          </p:cNvSpPr>
          <p:nvPr>
            <p:ph type="subTitle" idx="1"/>
          </p:nvPr>
        </p:nvSpPr>
        <p:spPr>
          <a:xfrm>
            <a:off x="685800" y="1219200"/>
            <a:ext cx="8077200" cy="2109216"/>
          </a:xfrm>
        </p:spPr>
        <p:txBody>
          <a:bodyPr>
            <a:normAutofit fontScale="77500" lnSpcReduction="20000"/>
          </a:bodyPr>
          <a:lstStyle/>
          <a:p>
            <a:r>
              <a:rPr lang="en-US" sz="9400" dirty="0" smtClean="0"/>
              <a:t>Lesson 21</a:t>
            </a:r>
          </a:p>
          <a:p>
            <a:endParaRPr lang="en-US" sz="8000" dirty="0" smtClean="0"/>
          </a:p>
          <a:p>
            <a:r>
              <a:rPr lang="en-US" sz="4600" dirty="0" smtClean="0"/>
              <a:t>Song of Solomon 2:15</a:t>
            </a:r>
          </a:p>
        </p:txBody>
      </p:sp>
      <p:sp>
        <p:nvSpPr>
          <p:cNvPr id="4" name="Rectangle 3"/>
          <p:cNvSpPr/>
          <p:nvPr/>
        </p:nvSpPr>
        <p:spPr>
          <a:xfrm>
            <a:off x="198263" y="5289828"/>
            <a:ext cx="8595623" cy="1415772"/>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5400" b="1" cap="none" spc="0" dirty="0" smtClean="0">
                <a:ln w="50800"/>
                <a:effectLst/>
                <a:latin typeface="Bookman Old Style" pitchFamily="18" charset="0"/>
              </a:rPr>
              <a:t>Song of Solomon Study</a:t>
            </a:r>
          </a:p>
          <a:p>
            <a:pPr algn="ctr"/>
            <a:r>
              <a:rPr lang="en-US" sz="3200" b="1" dirty="0" smtClean="0">
                <a:ln w="50800"/>
                <a:latin typeface="Bookman Old Style" pitchFamily="18" charset="0"/>
              </a:rPr>
              <a:t>By Rev. James R. Reynolds, Sr.</a:t>
            </a:r>
            <a:endParaRPr lang="en-US" sz="3200" b="1" cap="none" spc="0" dirty="0">
              <a:ln w="50800"/>
              <a:effectLst/>
              <a:latin typeface="Bookman Old Style"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INTRODUCTION</a:t>
            </a:r>
            <a:endParaRPr lang="en-US" dirty="0"/>
          </a:p>
        </p:txBody>
      </p:sp>
      <p:sp>
        <p:nvSpPr>
          <p:cNvPr id="3" name="Content Placeholder 2"/>
          <p:cNvSpPr>
            <a:spLocks noGrp="1"/>
          </p:cNvSpPr>
          <p:nvPr>
            <p:ph idx="1"/>
          </p:nvPr>
        </p:nvSpPr>
        <p:spPr>
          <a:xfrm>
            <a:off x="228600" y="1775191"/>
            <a:ext cx="8686800" cy="4625609"/>
          </a:xfrm>
        </p:spPr>
        <p:txBody>
          <a:bodyPr>
            <a:normAutofit/>
          </a:bodyPr>
          <a:lstStyle/>
          <a:p>
            <a:r>
              <a:rPr lang="en-US" sz="4000" dirty="0" smtClean="0"/>
              <a:t>The Bridegroom is giving a warning of the danger the Bride faces in her growth, preparation, and progress in the Spirit.</a:t>
            </a:r>
          </a:p>
          <a:p>
            <a:pPr>
              <a:buNone/>
            </a:pPr>
            <a:endParaRPr lang="en-US" sz="2600" dirty="0" smtClean="0"/>
          </a:p>
          <a:p>
            <a:r>
              <a:rPr lang="en-US" sz="4000" dirty="0" smtClean="0"/>
              <a:t>Great Privilege requires Great Responsibility.</a:t>
            </a:r>
          </a:p>
        </p:txBody>
      </p:sp>
    </p:spTree>
    <p:custDataLst>
      <p:tags r:id="rId1"/>
    </p:custDataLst>
  </p:cSld>
  <p:clrMapOvr>
    <a:masterClrMapping/>
  </p:clrMapOvr>
  <p:transition advTm="15044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INTRODUCTION</a:t>
            </a:r>
            <a:endParaRPr lang="en-US" dirty="0"/>
          </a:p>
        </p:txBody>
      </p:sp>
      <p:sp>
        <p:nvSpPr>
          <p:cNvPr id="3" name="Content Placeholder 2"/>
          <p:cNvSpPr>
            <a:spLocks noGrp="1"/>
          </p:cNvSpPr>
          <p:nvPr>
            <p:ph idx="1"/>
          </p:nvPr>
        </p:nvSpPr>
        <p:spPr>
          <a:xfrm>
            <a:off x="228600" y="1775191"/>
            <a:ext cx="8686800" cy="4625609"/>
          </a:xfrm>
        </p:spPr>
        <p:txBody>
          <a:bodyPr>
            <a:normAutofit/>
          </a:bodyPr>
          <a:lstStyle/>
          <a:p>
            <a:r>
              <a:rPr lang="en-US" sz="4000" dirty="0" smtClean="0"/>
              <a:t>1:6 …they made me the keeper of the vineyards; but mine own vineyard have I not kept.</a:t>
            </a:r>
          </a:p>
          <a:p>
            <a:pPr>
              <a:buNone/>
            </a:pPr>
            <a:endParaRPr lang="en-US" sz="1200" dirty="0" smtClean="0"/>
          </a:p>
          <a:p>
            <a:pPr>
              <a:buNone/>
            </a:pPr>
            <a:r>
              <a:rPr lang="en-US" sz="4000" dirty="0" smtClean="0"/>
              <a:t>		Bridegroom’s admonition “You keep your own vineyard.” </a:t>
            </a:r>
          </a:p>
          <a:p>
            <a:pPr>
              <a:buNone/>
            </a:pPr>
            <a:endParaRPr lang="en-US" sz="1200" dirty="0" smtClean="0"/>
          </a:p>
          <a:p>
            <a:r>
              <a:rPr lang="en-US" sz="4000" dirty="0" smtClean="0"/>
              <a:t>The Bride has enemies.</a:t>
            </a:r>
          </a:p>
          <a:p>
            <a:pPr marL="633222" indent="-514350">
              <a:buNone/>
            </a:pPr>
            <a:endParaRPr lang="en-US" sz="4000" b="1" dirty="0" smtClean="0"/>
          </a:p>
        </p:txBody>
      </p:sp>
    </p:spTree>
    <p:custDataLst>
      <p:tags r:id="rId1"/>
    </p:custDataLst>
  </p:cSld>
  <p:clrMapOvr>
    <a:masterClrMapping/>
  </p:clrMapOvr>
  <p:transition advTm="15044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 Subtlety of Her Enemy</a:t>
            </a:r>
            <a:br>
              <a:rPr lang="en-US" dirty="0" smtClean="0"/>
            </a:br>
            <a:r>
              <a:rPr lang="en-US" dirty="0" smtClean="0"/>
              <a:t>	“Take us the foxes…”</a:t>
            </a:r>
            <a:endParaRPr lang="en-US" dirty="0"/>
          </a:p>
        </p:txBody>
      </p:sp>
      <p:sp>
        <p:nvSpPr>
          <p:cNvPr id="3" name="Content Placeholder 2"/>
          <p:cNvSpPr>
            <a:spLocks noGrp="1"/>
          </p:cNvSpPr>
          <p:nvPr>
            <p:ph idx="1"/>
          </p:nvPr>
        </p:nvSpPr>
        <p:spPr>
          <a:xfrm>
            <a:off x="228600" y="1775191"/>
            <a:ext cx="8686800" cy="4625609"/>
          </a:xfrm>
        </p:spPr>
        <p:txBody>
          <a:bodyPr>
            <a:normAutofit/>
          </a:bodyPr>
          <a:lstStyle/>
          <a:p>
            <a:pPr>
              <a:buNone/>
            </a:pPr>
            <a:r>
              <a:rPr lang="en-US" sz="4000" dirty="0" smtClean="0"/>
              <a:t>A. The Action to the Enemy</a:t>
            </a:r>
          </a:p>
          <a:p>
            <a:pPr>
              <a:buNone/>
            </a:pPr>
            <a:endParaRPr lang="en-US" sz="4000" dirty="0" smtClean="0"/>
          </a:p>
          <a:p>
            <a:pPr>
              <a:buNone/>
            </a:pPr>
            <a:r>
              <a:rPr lang="en-US" sz="4000" dirty="0" smtClean="0"/>
              <a:t>The Bridegroom warns the Bride to take charge of her vineyard. He is going to give her the strength, but she is the one that must do it.</a:t>
            </a:r>
            <a:endParaRPr lang="en-US" sz="4000" dirty="0"/>
          </a:p>
        </p:txBody>
      </p:sp>
    </p:spTree>
    <p:custDataLst>
      <p:tags r:id="rId1"/>
    </p:custDataLst>
  </p:cSld>
  <p:clrMapOvr>
    <a:masterClrMapping/>
  </p:clrMapOvr>
  <p:transition advTm="15044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 Subtlety of Her Enemy</a:t>
            </a:r>
            <a:br>
              <a:rPr lang="en-US" dirty="0" smtClean="0"/>
            </a:br>
            <a:r>
              <a:rPr lang="en-US" dirty="0" smtClean="0"/>
              <a:t>	A. The Action to the Enemy</a:t>
            </a:r>
            <a:endParaRPr lang="en-US" dirty="0"/>
          </a:p>
        </p:txBody>
      </p:sp>
      <p:sp>
        <p:nvSpPr>
          <p:cNvPr id="3" name="Content Placeholder 2"/>
          <p:cNvSpPr>
            <a:spLocks noGrp="1"/>
          </p:cNvSpPr>
          <p:nvPr>
            <p:ph idx="1"/>
          </p:nvPr>
        </p:nvSpPr>
        <p:spPr>
          <a:xfrm>
            <a:off x="228600" y="1775191"/>
            <a:ext cx="8686800" cy="4625609"/>
          </a:xfrm>
        </p:spPr>
        <p:txBody>
          <a:bodyPr>
            <a:normAutofit lnSpcReduction="10000"/>
          </a:bodyPr>
          <a:lstStyle/>
          <a:p>
            <a:pPr marL="861822" indent="-742950">
              <a:buSzPct val="100000"/>
              <a:buNone/>
            </a:pPr>
            <a:r>
              <a:rPr lang="en-US" sz="4000" dirty="0" smtClean="0"/>
              <a:t>1. The Word “Take” (</a:t>
            </a:r>
            <a:r>
              <a:rPr lang="en-US" sz="4000" i="1" dirty="0" err="1" smtClean="0"/>
              <a:t>hebrew</a:t>
            </a:r>
            <a:r>
              <a:rPr lang="en-US" sz="4000" i="1" dirty="0" smtClean="0"/>
              <a:t> ‘</a:t>
            </a:r>
            <a:r>
              <a:rPr lang="en-US" sz="4000" i="1" dirty="0" err="1" smtClean="0"/>
              <a:t>achaz</a:t>
            </a:r>
            <a:r>
              <a:rPr lang="en-US" sz="4000" i="1" dirty="0" smtClean="0"/>
              <a:t>)</a:t>
            </a:r>
          </a:p>
          <a:p>
            <a:pPr marL="861822" indent="-742950">
              <a:buAutoNum type="alphaUcPeriod" startAt="2"/>
            </a:pPr>
            <a:endParaRPr lang="en-US" sz="1200" i="1" dirty="0" smtClean="0"/>
          </a:p>
          <a:p>
            <a:pPr>
              <a:buNone/>
            </a:pPr>
            <a:r>
              <a:rPr lang="en-US" sz="4000" b="1" dirty="0" smtClean="0"/>
              <a:t>To seize; to take hold</a:t>
            </a:r>
          </a:p>
          <a:p>
            <a:pPr>
              <a:buNone/>
            </a:pPr>
            <a:endParaRPr lang="en-US" sz="1200" dirty="0" smtClean="0"/>
          </a:p>
          <a:p>
            <a:r>
              <a:rPr lang="en-US" sz="4000" dirty="0" smtClean="0"/>
              <a:t>There is going to be some effort.</a:t>
            </a:r>
          </a:p>
          <a:p>
            <a:r>
              <a:rPr lang="en-US" sz="4000" dirty="0" smtClean="0"/>
              <a:t>Christians are too relaxed concerning their obligation to truth.</a:t>
            </a:r>
          </a:p>
          <a:p>
            <a:r>
              <a:rPr lang="en-US" sz="4000" dirty="0" smtClean="0"/>
              <a:t>If the devil can just get you on easy street, he has you already.</a:t>
            </a:r>
          </a:p>
          <a:p>
            <a:pPr>
              <a:buNone/>
            </a:pPr>
            <a:endParaRPr lang="en-US" sz="4000" dirty="0"/>
          </a:p>
        </p:txBody>
      </p:sp>
    </p:spTree>
    <p:custDataLst>
      <p:tags r:id="rId1"/>
    </p:custDataLst>
  </p:cSld>
  <p:clrMapOvr>
    <a:masterClrMapping/>
  </p:clrMapOvr>
  <p:transition advTm="15044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We are in a Battle!</a:t>
            </a:r>
            <a:endParaRPr lang="en-US" dirty="0"/>
          </a:p>
        </p:txBody>
      </p:sp>
      <p:sp>
        <p:nvSpPr>
          <p:cNvPr id="3" name="Content Placeholder 2"/>
          <p:cNvSpPr>
            <a:spLocks noGrp="1"/>
          </p:cNvSpPr>
          <p:nvPr>
            <p:ph idx="1"/>
          </p:nvPr>
        </p:nvSpPr>
        <p:spPr>
          <a:xfrm>
            <a:off x="228600" y="1775191"/>
            <a:ext cx="8686800" cy="4625609"/>
          </a:xfrm>
        </p:spPr>
        <p:txBody>
          <a:bodyPr>
            <a:noAutofit/>
          </a:bodyPr>
          <a:lstStyle/>
          <a:p>
            <a:pPr>
              <a:buNone/>
            </a:pPr>
            <a:r>
              <a:rPr lang="en-US" sz="3600" dirty="0" smtClean="0"/>
              <a:t>2Ti 2:3 Thou therefore endure hardness, as a good </a:t>
            </a:r>
            <a:r>
              <a:rPr lang="en-US" sz="3600" b="1" dirty="0" smtClean="0"/>
              <a:t>soldier</a:t>
            </a:r>
            <a:r>
              <a:rPr lang="en-US" sz="3600" dirty="0" smtClean="0"/>
              <a:t> of Jesus Christ.</a:t>
            </a:r>
          </a:p>
          <a:p>
            <a:pPr>
              <a:buNone/>
            </a:pPr>
            <a:r>
              <a:rPr lang="en-US" sz="3600" dirty="0" smtClean="0"/>
              <a:t>Eph 6:12 </a:t>
            </a:r>
            <a:r>
              <a:rPr lang="en-US" sz="3600" b="1" dirty="0" smtClean="0"/>
              <a:t>For we wrestle…against </a:t>
            </a:r>
            <a:r>
              <a:rPr lang="en-US" sz="3600" dirty="0" smtClean="0"/>
              <a:t>the rulers of the darkness of this world, against spiritual wickedness in high places.</a:t>
            </a:r>
          </a:p>
          <a:p>
            <a:pPr>
              <a:buNone/>
            </a:pPr>
            <a:r>
              <a:rPr lang="en-US" sz="3600" dirty="0" smtClean="0"/>
              <a:t>Phil. 3:14 I </a:t>
            </a:r>
            <a:r>
              <a:rPr lang="en-US" sz="3600" b="1" dirty="0" smtClean="0"/>
              <a:t>press</a:t>
            </a:r>
            <a:r>
              <a:rPr lang="en-US" sz="3600" dirty="0" smtClean="0"/>
              <a:t> toward the mark for the prize of the high calling of God in Christ Jesus.</a:t>
            </a:r>
          </a:p>
        </p:txBody>
      </p:sp>
    </p:spTree>
    <p:custDataLst>
      <p:tags r:id="rId1"/>
    </p:custDataLst>
  </p:cSld>
  <p:clrMapOvr>
    <a:masterClrMapping/>
  </p:clrMapOvr>
  <p:transition advTm="15044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 John 14:15</a:t>
            </a:r>
            <a:endParaRPr lang="en-US" dirty="0"/>
          </a:p>
        </p:txBody>
      </p:sp>
      <p:sp>
        <p:nvSpPr>
          <p:cNvPr id="3" name="Content Placeholder 2"/>
          <p:cNvSpPr>
            <a:spLocks noGrp="1"/>
          </p:cNvSpPr>
          <p:nvPr>
            <p:ph idx="1"/>
          </p:nvPr>
        </p:nvSpPr>
        <p:spPr>
          <a:xfrm>
            <a:off x="228600" y="1775191"/>
            <a:ext cx="8686800" cy="4625609"/>
          </a:xfrm>
        </p:spPr>
        <p:txBody>
          <a:bodyPr>
            <a:noAutofit/>
          </a:bodyPr>
          <a:lstStyle/>
          <a:p>
            <a:pPr>
              <a:buNone/>
            </a:pPr>
            <a:r>
              <a:rPr lang="en-US" sz="6000" dirty="0" smtClean="0"/>
              <a:t>If ye love me, </a:t>
            </a:r>
            <a:r>
              <a:rPr lang="en-US" sz="6000" b="1" dirty="0" smtClean="0"/>
              <a:t>keep</a:t>
            </a:r>
            <a:r>
              <a:rPr lang="en-US" sz="6000" dirty="0" smtClean="0"/>
              <a:t> my commandments.</a:t>
            </a:r>
            <a:endParaRPr lang="en-US" sz="6000" dirty="0"/>
          </a:p>
        </p:txBody>
      </p:sp>
    </p:spTree>
    <p:custDataLst>
      <p:tags r:id="rId1"/>
    </p:custDataLst>
  </p:cSld>
  <p:clrMapOvr>
    <a:masterClrMapping/>
  </p:clrMapOvr>
  <p:transition advTm="15044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I John 5:3</a:t>
            </a:r>
            <a:endParaRPr lang="en-US" dirty="0"/>
          </a:p>
        </p:txBody>
      </p:sp>
      <p:sp>
        <p:nvSpPr>
          <p:cNvPr id="3" name="Content Placeholder 2"/>
          <p:cNvSpPr>
            <a:spLocks noGrp="1"/>
          </p:cNvSpPr>
          <p:nvPr>
            <p:ph idx="1"/>
          </p:nvPr>
        </p:nvSpPr>
        <p:spPr>
          <a:xfrm>
            <a:off x="228600" y="1775191"/>
            <a:ext cx="8686800" cy="4625609"/>
          </a:xfrm>
        </p:spPr>
        <p:txBody>
          <a:bodyPr>
            <a:noAutofit/>
          </a:bodyPr>
          <a:lstStyle/>
          <a:p>
            <a:pPr>
              <a:buNone/>
            </a:pPr>
            <a:r>
              <a:rPr lang="en-US" sz="4400" dirty="0" smtClean="0"/>
              <a:t>For this is the love of God, that we </a:t>
            </a:r>
            <a:r>
              <a:rPr lang="en-US" sz="4400" b="1" dirty="0" smtClean="0"/>
              <a:t>KEEP</a:t>
            </a:r>
            <a:r>
              <a:rPr lang="en-US" sz="4400" dirty="0" smtClean="0"/>
              <a:t> his commandments: and his </a:t>
            </a:r>
            <a:r>
              <a:rPr lang="en-US" sz="4400" b="1" dirty="0" smtClean="0"/>
              <a:t>commandments are not grievous</a:t>
            </a:r>
            <a:r>
              <a:rPr lang="en-US" sz="4400" dirty="0" smtClean="0"/>
              <a:t>. </a:t>
            </a:r>
          </a:p>
          <a:p>
            <a:pPr>
              <a:buNone/>
            </a:pPr>
            <a:endParaRPr lang="en-US" sz="4400" dirty="0" smtClean="0"/>
          </a:p>
          <a:p>
            <a:pPr>
              <a:buNone/>
            </a:pPr>
            <a:r>
              <a:rPr lang="en-US" sz="4400" dirty="0" smtClean="0"/>
              <a:t>(But we do have an enemy who plays with our flesh.)</a:t>
            </a:r>
            <a:endParaRPr lang="en-US" sz="4400" dirty="0"/>
          </a:p>
        </p:txBody>
      </p:sp>
    </p:spTree>
    <p:custDataLst>
      <p:tags r:id="rId1"/>
    </p:custDataLst>
  </p:cSld>
  <p:clrMapOvr>
    <a:masterClrMapping/>
  </p:clrMapOvr>
  <p:transition advTm="15044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Ephesians 6:12</a:t>
            </a:r>
            <a:endParaRPr lang="en-US" dirty="0"/>
          </a:p>
        </p:txBody>
      </p:sp>
      <p:sp>
        <p:nvSpPr>
          <p:cNvPr id="3" name="Content Placeholder 2"/>
          <p:cNvSpPr>
            <a:spLocks noGrp="1"/>
          </p:cNvSpPr>
          <p:nvPr>
            <p:ph idx="1"/>
          </p:nvPr>
        </p:nvSpPr>
        <p:spPr>
          <a:xfrm>
            <a:off x="228600" y="1775191"/>
            <a:ext cx="8686800" cy="4625609"/>
          </a:xfrm>
        </p:spPr>
        <p:txBody>
          <a:bodyPr>
            <a:noAutofit/>
          </a:bodyPr>
          <a:lstStyle/>
          <a:p>
            <a:pPr>
              <a:buNone/>
            </a:pPr>
            <a:r>
              <a:rPr lang="en-US" sz="4400" dirty="0" smtClean="0"/>
              <a:t>For we wrestle not against flesh and blood, but against principalities, against powers, against the rulers of the darkness of this world, against spiritual wickedness in high places.</a:t>
            </a:r>
            <a:endParaRPr lang="en-US" sz="4400" dirty="0"/>
          </a:p>
        </p:txBody>
      </p:sp>
    </p:spTree>
    <p:custDataLst>
      <p:tags r:id="rId1"/>
    </p:custDataLst>
  </p:cSld>
  <p:clrMapOvr>
    <a:masterClrMapping/>
  </p:clrMapOvr>
  <p:transition advTm="15044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Judges 15:4</a:t>
            </a:r>
            <a:endParaRPr lang="en-US" dirty="0"/>
          </a:p>
        </p:txBody>
      </p:sp>
      <p:sp>
        <p:nvSpPr>
          <p:cNvPr id="3" name="Content Placeholder 2"/>
          <p:cNvSpPr>
            <a:spLocks noGrp="1"/>
          </p:cNvSpPr>
          <p:nvPr>
            <p:ph idx="1"/>
          </p:nvPr>
        </p:nvSpPr>
        <p:spPr>
          <a:xfrm>
            <a:off x="228600" y="1775191"/>
            <a:ext cx="8686800" cy="4625609"/>
          </a:xfrm>
        </p:spPr>
        <p:txBody>
          <a:bodyPr>
            <a:noAutofit/>
          </a:bodyPr>
          <a:lstStyle/>
          <a:p>
            <a:pPr>
              <a:buNone/>
            </a:pPr>
            <a:r>
              <a:rPr lang="en-US" sz="4400" dirty="0" smtClean="0"/>
              <a:t>And Samson went and caught three hundred foxes, and took firebrands, and turned tail to tail, and put a firebrand in the midst between two tails.</a:t>
            </a:r>
            <a:endParaRPr lang="en-US" sz="4400" dirty="0"/>
          </a:p>
        </p:txBody>
      </p:sp>
    </p:spTree>
    <p:custDataLst>
      <p:tags r:id="rId1"/>
    </p:custDataLst>
  </p:cSld>
  <p:clrMapOvr>
    <a:masterClrMapping/>
  </p:clrMapOvr>
  <p:transition advTm="15044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Catch Foxes Like Samson</a:t>
            </a:r>
            <a:endParaRPr lang="en-US" dirty="0"/>
          </a:p>
        </p:txBody>
      </p:sp>
      <p:sp>
        <p:nvSpPr>
          <p:cNvPr id="3" name="Content Placeholder 2"/>
          <p:cNvSpPr>
            <a:spLocks noGrp="1"/>
          </p:cNvSpPr>
          <p:nvPr>
            <p:ph idx="1"/>
          </p:nvPr>
        </p:nvSpPr>
        <p:spPr>
          <a:xfrm>
            <a:off x="228600" y="1775191"/>
            <a:ext cx="8686800" cy="4625609"/>
          </a:xfrm>
        </p:spPr>
        <p:txBody>
          <a:bodyPr>
            <a:noAutofit/>
          </a:bodyPr>
          <a:lstStyle/>
          <a:p>
            <a:pPr lvl="0"/>
            <a:r>
              <a:rPr lang="en-US" sz="4400" dirty="0" smtClean="0"/>
              <a:t>You easily see your neighbor’s foxes, but not your own.</a:t>
            </a:r>
          </a:p>
          <a:p>
            <a:pPr lvl="0"/>
            <a:r>
              <a:rPr lang="en-US" sz="4400" dirty="0" smtClean="0"/>
              <a:t>It might surprise you How many you catch.</a:t>
            </a:r>
          </a:p>
          <a:p>
            <a:pPr lvl="0"/>
            <a:r>
              <a:rPr lang="en-US" sz="4400" dirty="0" smtClean="0"/>
              <a:t>You want a great victory? Catch the foxes in your vineyard.</a:t>
            </a:r>
            <a:endParaRPr lang="en-US" sz="4400" dirty="0"/>
          </a:p>
        </p:txBody>
      </p:sp>
    </p:spTree>
    <p:custDataLst>
      <p:tags r:id="rId1"/>
    </p:custDataLst>
  </p:cSld>
  <p:clrMapOvr>
    <a:masterClrMapping/>
  </p:clrMapOvr>
  <p:transition advTm="15044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Song of Solomon Lessons</a:t>
            </a:r>
            <a:endParaRPr lang="en-US" dirty="0"/>
          </a:p>
        </p:txBody>
      </p:sp>
      <p:sp>
        <p:nvSpPr>
          <p:cNvPr id="3" name="Content Placeholder 2"/>
          <p:cNvSpPr>
            <a:spLocks noGrp="1"/>
          </p:cNvSpPr>
          <p:nvPr>
            <p:ph idx="1"/>
          </p:nvPr>
        </p:nvSpPr>
        <p:spPr>
          <a:xfrm>
            <a:off x="1143000" y="1775191"/>
            <a:ext cx="8001000" cy="4625609"/>
          </a:xfrm>
        </p:spPr>
        <p:txBody>
          <a:bodyPr>
            <a:noAutofit/>
          </a:bodyPr>
          <a:lstStyle/>
          <a:p>
            <a:pPr>
              <a:buNone/>
            </a:pPr>
            <a:r>
              <a:rPr lang="en-US" sz="3600" dirty="0" smtClean="0"/>
              <a:t>#16: The Bride's Charge</a:t>
            </a:r>
          </a:p>
          <a:p>
            <a:pPr>
              <a:buNone/>
            </a:pPr>
            <a:r>
              <a:rPr lang="en-US" sz="3600" dirty="0" smtClean="0"/>
              <a:t>#17: The Approach of the Bridegroom</a:t>
            </a:r>
          </a:p>
          <a:p>
            <a:pPr>
              <a:buNone/>
            </a:pPr>
            <a:r>
              <a:rPr lang="en-US" sz="3600" dirty="0" smtClean="0"/>
              <a:t>#18: Revelations of the Bridegroom</a:t>
            </a:r>
          </a:p>
          <a:p>
            <a:pPr>
              <a:buNone/>
            </a:pPr>
            <a:r>
              <a:rPr lang="en-US" sz="3600" dirty="0" smtClean="0"/>
              <a:t>#19: A Message from the Bridegroom</a:t>
            </a:r>
          </a:p>
          <a:p>
            <a:pPr>
              <a:buNone/>
            </a:pPr>
            <a:r>
              <a:rPr lang="en-US" sz="3600" dirty="0" smtClean="0"/>
              <a:t>#20: Panorama of the Bride</a:t>
            </a:r>
          </a:p>
          <a:p>
            <a:pPr>
              <a:buNone/>
            </a:pPr>
            <a:r>
              <a:rPr lang="en-US" dirty="0" smtClean="0"/>
              <a:t>#21: Keeping the Vineyard</a:t>
            </a:r>
          </a:p>
        </p:txBody>
      </p:sp>
    </p:spTree>
  </p:cSld>
  <p:clrMapOvr>
    <a:masterClrMapping/>
  </p:clrMapOvr>
  <p:transition advTm="17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4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5000"/>
                            </p:stCondLst>
                            <p:childTnLst>
                              <p:par>
                                <p:cTn id="30" presetID="2" presetClass="entr" presetSubtype="4" fill="hold" grpId="0" nodeType="afterEffect">
                                  <p:stCondLst>
                                    <p:cond delay="50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6000"/>
                            </p:stCondLst>
                            <p:childTnLst>
                              <p:par>
                                <p:cTn id="35" presetID="4" presetClass="emph" presetSubtype="2" fill="hold" nodeType="afterEffect">
                                  <p:stCondLst>
                                    <p:cond delay="0"/>
                                  </p:stCondLst>
                                  <p:childTnLst>
                                    <p:anim to="1.5" calcmode="lin" valueType="num">
                                      <p:cBhvr override="childStyle">
                                        <p:cTn id="36" dur="2000" fill="hold"/>
                                        <p:tgtEl>
                                          <p:spTgt spid="3">
                                            <p:txEl>
                                              <p:pRg st="5" end="5"/>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I. The Subtlety of the Enemy</a:t>
            </a:r>
            <a:br>
              <a:rPr lang="en-US" sz="4400" dirty="0" smtClean="0"/>
            </a:br>
            <a:r>
              <a:rPr lang="en-US" sz="4400" dirty="0" smtClean="0"/>
              <a:t>	“Take us the foxes…”</a:t>
            </a:r>
            <a:endParaRPr lang="en-US" sz="4400" dirty="0"/>
          </a:p>
        </p:txBody>
      </p:sp>
      <p:sp>
        <p:nvSpPr>
          <p:cNvPr id="3" name="Content Placeholder 2"/>
          <p:cNvSpPr>
            <a:spLocks noGrp="1"/>
          </p:cNvSpPr>
          <p:nvPr>
            <p:ph idx="1"/>
          </p:nvPr>
        </p:nvSpPr>
        <p:spPr/>
        <p:txBody>
          <a:bodyPr>
            <a:normAutofit/>
          </a:bodyPr>
          <a:lstStyle/>
          <a:p>
            <a:pPr marL="633222" indent="-514350">
              <a:buSzPct val="100000"/>
              <a:buNone/>
            </a:pPr>
            <a:r>
              <a:rPr lang="en-US" b="1" dirty="0" smtClean="0"/>
              <a:t>A. The Word Take</a:t>
            </a:r>
          </a:p>
          <a:p>
            <a:pPr marL="633222" indent="-514350">
              <a:buSzPct val="100000"/>
              <a:buNone/>
            </a:pPr>
            <a:r>
              <a:rPr lang="en-US" sz="4400" b="1" dirty="0" smtClean="0"/>
              <a:t>B. The Nature of the Enemy</a:t>
            </a:r>
          </a:p>
          <a:p>
            <a:pPr marL="633222" indent="-514350">
              <a:buSzPct val="100000"/>
              <a:buNone/>
            </a:pPr>
            <a:endParaRPr lang="en-US" sz="4400" b="1" dirty="0" smtClean="0"/>
          </a:p>
        </p:txBody>
      </p:sp>
    </p:spTree>
    <p:custDataLst>
      <p:tags r:id="rId1"/>
    </p:custDataLst>
  </p:cSld>
  <p:clrMapOvr>
    <a:masterClrMapping/>
  </p:clrMapOvr>
  <p:transition advTm="145111"/>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Jeremiah 17:9</a:t>
            </a:r>
            <a:endParaRPr lang="en-US" dirty="0"/>
          </a:p>
        </p:txBody>
      </p:sp>
      <p:sp>
        <p:nvSpPr>
          <p:cNvPr id="3" name="Content Placeholder 2"/>
          <p:cNvSpPr>
            <a:spLocks noGrp="1"/>
          </p:cNvSpPr>
          <p:nvPr>
            <p:ph idx="1"/>
          </p:nvPr>
        </p:nvSpPr>
        <p:spPr/>
        <p:txBody>
          <a:bodyPr>
            <a:noAutofit/>
          </a:bodyPr>
          <a:lstStyle/>
          <a:p>
            <a:pPr>
              <a:buNone/>
            </a:pPr>
            <a:r>
              <a:rPr lang="en-US" sz="4800" dirty="0" smtClean="0"/>
              <a:t>The heart is </a:t>
            </a:r>
            <a:r>
              <a:rPr lang="en-US" sz="4800" b="1" u="sng" dirty="0" smtClean="0"/>
              <a:t>deceitful</a:t>
            </a:r>
            <a:r>
              <a:rPr lang="en-US" sz="4800" dirty="0" smtClean="0"/>
              <a:t> above all things, and desperately wicked: who can know it?</a:t>
            </a:r>
          </a:p>
        </p:txBody>
      </p:sp>
    </p:spTree>
    <p:custDataLst>
      <p:tags r:id="rId1"/>
    </p:custDataLst>
  </p:cSld>
  <p:clrMapOvr>
    <a:masterClrMapping/>
  </p:clrMapOvr>
  <p:transition advTm="6900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I. The Subtlety of the Enemy</a:t>
            </a:r>
            <a:br>
              <a:rPr lang="en-US" sz="4400" dirty="0" smtClean="0"/>
            </a:br>
            <a:r>
              <a:rPr lang="en-US" sz="4400" dirty="0" smtClean="0"/>
              <a:t>	“Take us the foxes…”</a:t>
            </a:r>
            <a:endParaRPr lang="en-US" sz="4400" dirty="0"/>
          </a:p>
        </p:txBody>
      </p:sp>
      <p:sp>
        <p:nvSpPr>
          <p:cNvPr id="3" name="Content Placeholder 2"/>
          <p:cNvSpPr>
            <a:spLocks noGrp="1"/>
          </p:cNvSpPr>
          <p:nvPr>
            <p:ph idx="1"/>
          </p:nvPr>
        </p:nvSpPr>
        <p:spPr/>
        <p:txBody>
          <a:bodyPr>
            <a:normAutofit lnSpcReduction="10000"/>
          </a:bodyPr>
          <a:lstStyle/>
          <a:p>
            <a:pPr marL="633222" indent="-514350">
              <a:buSzPct val="100000"/>
              <a:buNone/>
            </a:pPr>
            <a:r>
              <a:rPr lang="en-US" b="1" dirty="0" smtClean="0"/>
              <a:t>A. The Word Take</a:t>
            </a:r>
          </a:p>
          <a:p>
            <a:pPr marL="633222" indent="-514350">
              <a:buSzPct val="100000"/>
              <a:buNone/>
            </a:pPr>
            <a:r>
              <a:rPr lang="en-US" sz="4400" b="1" dirty="0" smtClean="0"/>
              <a:t>B. The Nature of the Enemy</a:t>
            </a:r>
          </a:p>
          <a:p>
            <a:pPr marL="633222" indent="-514350">
              <a:buSzPct val="100000"/>
              <a:buNone/>
            </a:pPr>
            <a:endParaRPr lang="en-US" sz="1900" b="1" dirty="0" smtClean="0"/>
          </a:p>
          <a:p>
            <a:pPr marL="633222" indent="-514350">
              <a:buSzPct val="100000"/>
              <a:buFont typeface="Wingdings" pitchFamily="2" charset="2"/>
              <a:buChar char="§"/>
            </a:pPr>
            <a:r>
              <a:rPr lang="en-US" sz="4400" b="1" dirty="0" smtClean="0"/>
              <a:t>The fox is deceptive, cunning, treacherous, sly, he plays tricks.</a:t>
            </a:r>
          </a:p>
          <a:p>
            <a:pPr marL="633222" indent="-514350">
              <a:buSzPct val="100000"/>
              <a:buFont typeface="Wingdings" pitchFamily="2" charset="2"/>
              <a:buChar char="§"/>
            </a:pPr>
            <a:r>
              <a:rPr lang="en-US" sz="4400" b="1" dirty="0" smtClean="0"/>
              <a:t>The longer they stay, the harder it is to get rid of them.</a:t>
            </a:r>
          </a:p>
        </p:txBody>
      </p:sp>
    </p:spTree>
    <p:custDataLst>
      <p:tags r:id="rId1"/>
    </p:custDataLst>
  </p:cSld>
  <p:clrMapOvr>
    <a:masterClrMapping/>
  </p:clrMapOvr>
  <p:transition advTm="14511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Matthew 13:18-20</a:t>
            </a:r>
            <a:endParaRPr lang="en-US" dirty="0"/>
          </a:p>
        </p:txBody>
      </p:sp>
      <p:sp>
        <p:nvSpPr>
          <p:cNvPr id="3" name="Content Placeholder 2"/>
          <p:cNvSpPr>
            <a:spLocks noGrp="1"/>
          </p:cNvSpPr>
          <p:nvPr>
            <p:ph idx="1"/>
          </p:nvPr>
        </p:nvSpPr>
        <p:spPr/>
        <p:txBody>
          <a:bodyPr>
            <a:noAutofit/>
          </a:bodyPr>
          <a:lstStyle/>
          <a:p>
            <a:pPr>
              <a:buNone/>
            </a:pPr>
            <a:r>
              <a:rPr lang="en-US" sz="3300" dirty="0" smtClean="0"/>
              <a:t>18 Hear ye therefore the parable of the </a:t>
            </a:r>
            <a:r>
              <a:rPr lang="en-US" sz="3300" dirty="0" err="1" smtClean="0"/>
              <a:t>sower</a:t>
            </a:r>
            <a:r>
              <a:rPr lang="en-US" sz="3300" dirty="0" smtClean="0"/>
              <a:t>.</a:t>
            </a:r>
          </a:p>
          <a:p>
            <a:pPr>
              <a:buNone/>
            </a:pPr>
            <a:r>
              <a:rPr lang="en-US" sz="3300" dirty="0" smtClean="0"/>
              <a:t>19 When any one heareth the word of the kingdom, and </a:t>
            </a:r>
            <a:r>
              <a:rPr lang="en-US" sz="3300" dirty="0" err="1" smtClean="0"/>
              <a:t>understandeth</a:t>
            </a:r>
            <a:r>
              <a:rPr lang="en-US" sz="3300" dirty="0" smtClean="0"/>
              <a:t> it not, then cometh the wicked one, and </a:t>
            </a:r>
            <a:r>
              <a:rPr lang="en-US" sz="3300" dirty="0" err="1" smtClean="0"/>
              <a:t>catcheth</a:t>
            </a:r>
            <a:r>
              <a:rPr lang="en-US" sz="3300" dirty="0" smtClean="0"/>
              <a:t> away that which was sown in his heart. This is he which received seed by the way side.</a:t>
            </a:r>
          </a:p>
          <a:p>
            <a:pPr>
              <a:buNone/>
            </a:pPr>
            <a:r>
              <a:rPr lang="en-US" sz="3300" dirty="0" smtClean="0"/>
              <a:t>20 But he that received the seed into stony places, the same is he that heareth the word, and anon with joy </a:t>
            </a:r>
            <a:r>
              <a:rPr lang="en-US" sz="3300" dirty="0" err="1" smtClean="0"/>
              <a:t>receiveth</a:t>
            </a:r>
            <a:r>
              <a:rPr lang="en-US" sz="3300" dirty="0" smtClean="0"/>
              <a:t> it;</a:t>
            </a:r>
          </a:p>
        </p:txBody>
      </p:sp>
    </p:spTree>
    <p:custDataLst>
      <p:tags r:id="rId1"/>
    </p:custDataLst>
  </p:cSld>
  <p:clrMapOvr>
    <a:masterClrMapping/>
  </p:clrMapOvr>
  <p:transition advTm="6900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Matthew 13:21</a:t>
            </a:r>
            <a:endParaRPr lang="en-US" dirty="0"/>
          </a:p>
        </p:txBody>
      </p:sp>
      <p:sp>
        <p:nvSpPr>
          <p:cNvPr id="3" name="Content Placeholder 2"/>
          <p:cNvSpPr>
            <a:spLocks noGrp="1"/>
          </p:cNvSpPr>
          <p:nvPr>
            <p:ph idx="1"/>
          </p:nvPr>
        </p:nvSpPr>
        <p:spPr/>
        <p:txBody>
          <a:bodyPr>
            <a:noAutofit/>
          </a:bodyPr>
          <a:lstStyle/>
          <a:p>
            <a:pPr>
              <a:buNone/>
            </a:pPr>
            <a:r>
              <a:rPr lang="en-US" sz="4000" dirty="0" smtClean="0"/>
              <a:t>Yet hath he not root in himself, but </a:t>
            </a:r>
            <a:r>
              <a:rPr lang="en-US" sz="4000" dirty="0" err="1" smtClean="0"/>
              <a:t>dureth</a:t>
            </a:r>
            <a:r>
              <a:rPr lang="en-US" sz="4000" dirty="0" smtClean="0"/>
              <a:t> for a while: for when tribulation or persecution </a:t>
            </a:r>
            <a:r>
              <a:rPr lang="en-US" sz="4000" dirty="0" err="1" smtClean="0"/>
              <a:t>ariseth</a:t>
            </a:r>
            <a:r>
              <a:rPr lang="en-US" sz="4000" dirty="0" smtClean="0"/>
              <a:t> because of the word, by and by he is offended.</a:t>
            </a:r>
          </a:p>
        </p:txBody>
      </p:sp>
    </p:spTree>
    <p:custDataLst>
      <p:tags r:id="rId1"/>
    </p:custDataLst>
  </p:cSld>
  <p:clrMapOvr>
    <a:masterClrMapping/>
  </p:clrMapOvr>
  <p:transition advTm="6900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Matthew 13:22</a:t>
            </a:r>
            <a:endParaRPr lang="en-US" dirty="0"/>
          </a:p>
        </p:txBody>
      </p:sp>
      <p:sp>
        <p:nvSpPr>
          <p:cNvPr id="3" name="Content Placeholder 2"/>
          <p:cNvSpPr>
            <a:spLocks noGrp="1"/>
          </p:cNvSpPr>
          <p:nvPr>
            <p:ph idx="1"/>
          </p:nvPr>
        </p:nvSpPr>
        <p:spPr/>
        <p:txBody>
          <a:bodyPr>
            <a:noAutofit/>
          </a:bodyPr>
          <a:lstStyle/>
          <a:p>
            <a:pPr>
              <a:buNone/>
            </a:pPr>
            <a:r>
              <a:rPr lang="en-US" sz="4000" b="1" dirty="0" smtClean="0"/>
              <a:t>He also that received seed among the thorns is he that heareth the word; and the care of this world, and the deceitfulness of riches, choke the word, and he </a:t>
            </a:r>
            <a:r>
              <a:rPr lang="en-US" sz="4000" b="1" dirty="0" err="1" smtClean="0"/>
              <a:t>becometh</a:t>
            </a:r>
            <a:r>
              <a:rPr lang="en-US" sz="4000" b="1" dirty="0" smtClean="0"/>
              <a:t> unfruitful.</a:t>
            </a:r>
            <a:endParaRPr lang="en-US" sz="4000" dirty="0" smtClean="0"/>
          </a:p>
          <a:p>
            <a:pPr>
              <a:buNone/>
            </a:pPr>
            <a:endParaRPr lang="en-US" sz="4000" dirty="0" smtClean="0"/>
          </a:p>
        </p:txBody>
      </p:sp>
    </p:spTree>
    <p:custDataLst>
      <p:tags r:id="rId1"/>
    </p:custDataLst>
  </p:cSld>
  <p:clrMapOvr>
    <a:masterClrMapping/>
  </p:clrMapOvr>
  <p:transition advTm="6900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What happened?</a:t>
            </a:r>
            <a:endParaRPr lang="en-US" dirty="0"/>
          </a:p>
        </p:txBody>
      </p:sp>
      <p:sp>
        <p:nvSpPr>
          <p:cNvPr id="3" name="Content Placeholder 2"/>
          <p:cNvSpPr>
            <a:spLocks noGrp="1"/>
          </p:cNvSpPr>
          <p:nvPr>
            <p:ph idx="1"/>
          </p:nvPr>
        </p:nvSpPr>
        <p:spPr/>
        <p:txBody>
          <a:bodyPr>
            <a:noAutofit/>
          </a:bodyPr>
          <a:lstStyle/>
          <a:p>
            <a:r>
              <a:rPr lang="en-US" sz="4000" dirty="0" smtClean="0"/>
              <a:t>The Vineyard was flourishing, had tender grapes,  and a promise of a harvest.</a:t>
            </a:r>
          </a:p>
          <a:p>
            <a:pPr>
              <a:buNone/>
            </a:pPr>
            <a:endParaRPr lang="en-US" sz="1200" dirty="0" smtClean="0"/>
          </a:p>
          <a:p>
            <a:r>
              <a:rPr lang="en-US" sz="4000" dirty="0" smtClean="0"/>
              <a:t>The seed must have begun to produce something or there was nothing to choke.</a:t>
            </a:r>
          </a:p>
        </p:txBody>
      </p:sp>
    </p:spTree>
    <p:custDataLst>
      <p:tags r:id="rId1"/>
    </p:custDataLst>
  </p:cSld>
  <p:clrMapOvr>
    <a:masterClrMapping/>
  </p:clrMapOvr>
  <p:transition advTm="69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Mark 4:14-15</a:t>
            </a:r>
            <a:endParaRPr lang="en-US" dirty="0"/>
          </a:p>
        </p:txBody>
      </p:sp>
      <p:sp>
        <p:nvSpPr>
          <p:cNvPr id="3" name="Content Placeholder 2"/>
          <p:cNvSpPr>
            <a:spLocks noGrp="1"/>
          </p:cNvSpPr>
          <p:nvPr>
            <p:ph idx="1"/>
          </p:nvPr>
        </p:nvSpPr>
        <p:spPr/>
        <p:txBody>
          <a:bodyPr>
            <a:noAutofit/>
          </a:bodyPr>
          <a:lstStyle/>
          <a:p>
            <a:pPr>
              <a:buNone/>
            </a:pPr>
            <a:r>
              <a:rPr lang="en-US" sz="3600" dirty="0" smtClean="0"/>
              <a:t>Mr 4:14 The </a:t>
            </a:r>
            <a:r>
              <a:rPr lang="en-US" sz="3600" dirty="0" err="1" smtClean="0"/>
              <a:t>sower</a:t>
            </a:r>
            <a:r>
              <a:rPr lang="en-US" sz="3600" dirty="0" smtClean="0"/>
              <a:t> </a:t>
            </a:r>
            <a:r>
              <a:rPr lang="en-US" sz="3600" dirty="0" err="1" smtClean="0"/>
              <a:t>soweth</a:t>
            </a:r>
            <a:r>
              <a:rPr lang="en-US" sz="3600" dirty="0" smtClean="0"/>
              <a:t> the word.</a:t>
            </a:r>
          </a:p>
          <a:p>
            <a:pPr>
              <a:buNone/>
            </a:pPr>
            <a:r>
              <a:rPr lang="en-US" sz="3600" dirty="0" smtClean="0"/>
              <a:t> 15 And these are they by the way side, where the word is sown; but when they have heard, Satan cometh immediately, and </a:t>
            </a:r>
            <a:r>
              <a:rPr lang="en-US" sz="3600" dirty="0" err="1" smtClean="0"/>
              <a:t>taketh</a:t>
            </a:r>
            <a:r>
              <a:rPr lang="en-US" sz="3600" dirty="0" smtClean="0"/>
              <a:t> away the word that was sown in their hearts.</a:t>
            </a:r>
          </a:p>
        </p:txBody>
      </p:sp>
    </p:spTree>
    <p:custDataLst>
      <p:tags r:id="rId1"/>
    </p:custDataLst>
  </p:cSld>
  <p:clrMapOvr>
    <a:masterClrMapping/>
  </p:clrMapOvr>
  <p:transition advTm="69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Mark 4:16-17</a:t>
            </a:r>
            <a:endParaRPr lang="en-US" dirty="0"/>
          </a:p>
        </p:txBody>
      </p:sp>
      <p:sp>
        <p:nvSpPr>
          <p:cNvPr id="3" name="Content Placeholder 2"/>
          <p:cNvSpPr>
            <a:spLocks noGrp="1"/>
          </p:cNvSpPr>
          <p:nvPr>
            <p:ph idx="1"/>
          </p:nvPr>
        </p:nvSpPr>
        <p:spPr>
          <a:xfrm>
            <a:off x="457200" y="1600200"/>
            <a:ext cx="8229600" cy="4625609"/>
          </a:xfrm>
        </p:spPr>
        <p:txBody>
          <a:bodyPr>
            <a:noAutofit/>
          </a:bodyPr>
          <a:lstStyle/>
          <a:p>
            <a:pPr>
              <a:buNone/>
            </a:pPr>
            <a:r>
              <a:rPr lang="en-US" sz="3500" dirty="0" smtClean="0"/>
              <a:t> 16 And these are they likewise which are sown on stony ground; who, when they have heard the word, immediately receive it with gladness;</a:t>
            </a:r>
          </a:p>
          <a:p>
            <a:pPr>
              <a:buNone/>
            </a:pPr>
            <a:r>
              <a:rPr lang="en-US" sz="3500" dirty="0" smtClean="0"/>
              <a:t> 17 And have no root in themselves, and so endure but for a time: afterward, when affliction or persecution </a:t>
            </a:r>
            <a:r>
              <a:rPr lang="en-US" sz="3500" dirty="0" err="1" smtClean="0"/>
              <a:t>ariseth</a:t>
            </a:r>
            <a:r>
              <a:rPr lang="en-US" sz="3500" dirty="0" smtClean="0"/>
              <a:t> for the word's sake, immediately they are offended.</a:t>
            </a:r>
            <a:endParaRPr lang="en-US" sz="3500" dirty="0"/>
          </a:p>
        </p:txBody>
      </p:sp>
    </p:spTree>
    <p:custDataLst>
      <p:tags r:id="rId1"/>
    </p:custDataLst>
  </p:cSld>
  <p:clrMapOvr>
    <a:masterClrMapping/>
  </p:clrMapOvr>
  <p:transition advTm="69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Mark 4:18-19</a:t>
            </a:r>
            <a:endParaRPr lang="en-US" dirty="0"/>
          </a:p>
        </p:txBody>
      </p:sp>
      <p:sp>
        <p:nvSpPr>
          <p:cNvPr id="3" name="Content Placeholder 2"/>
          <p:cNvSpPr>
            <a:spLocks noGrp="1"/>
          </p:cNvSpPr>
          <p:nvPr>
            <p:ph idx="1"/>
          </p:nvPr>
        </p:nvSpPr>
        <p:spPr/>
        <p:txBody>
          <a:bodyPr>
            <a:noAutofit/>
          </a:bodyPr>
          <a:lstStyle/>
          <a:p>
            <a:pPr>
              <a:buNone/>
            </a:pPr>
            <a:r>
              <a:rPr lang="en-US" sz="3800" dirty="0" smtClean="0"/>
              <a:t>  18 And these are they which are sown among thorns; such as hear the word,</a:t>
            </a:r>
          </a:p>
          <a:p>
            <a:pPr>
              <a:buNone/>
            </a:pPr>
            <a:r>
              <a:rPr lang="en-US" sz="3800" b="1" dirty="0" smtClean="0"/>
              <a:t> 19 And the cares of this world, and the deceitfulness of riches, and the lusts of other things entering in, choke the word, and it </a:t>
            </a:r>
            <a:r>
              <a:rPr lang="en-US" sz="3800" b="1" dirty="0" err="1" smtClean="0"/>
              <a:t>becometh</a:t>
            </a:r>
            <a:r>
              <a:rPr lang="en-US" sz="3800" b="1" dirty="0" smtClean="0"/>
              <a:t> unfruitful.</a:t>
            </a:r>
            <a:endParaRPr lang="en-US" sz="3800" dirty="0" smtClean="0"/>
          </a:p>
        </p:txBody>
      </p:sp>
    </p:spTree>
    <p:custDataLst>
      <p:tags r:id="rId1"/>
    </p:custDataLst>
  </p:cSld>
  <p:clrMapOvr>
    <a:masterClrMapping/>
  </p:clrMapOvr>
  <p:transition advTm="69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Song of Solomon 2:1-4</a:t>
            </a:r>
            <a:endParaRPr lang="en-US" dirty="0"/>
          </a:p>
        </p:txBody>
      </p:sp>
      <p:sp>
        <p:nvSpPr>
          <p:cNvPr id="3" name="Content Placeholder 2"/>
          <p:cNvSpPr>
            <a:spLocks noGrp="1"/>
          </p:cNvSpPr>
          <p:nvPr>
            <p:ph idx="1"/>
          </p:nvPr>
        </p:nvSpPr>
        <p:spPr/>
        <p:txBody>
          <a:bodyPr>
            <a:noAutofit/>
          </a:bodyPr>
          <a:lstStyle/>
          <a:p>
            <a:pPr>
              <a:buNone/>
            </a:pPr>
            <a:r>
              <a:rPr lang="en-US" sz="3000" b="1" dirty="0" smtClean="0"/>
              <a:t>1</a:t>
            </a:r>
            <a:r>
              <a:rPr lang="en-US" sz="3000" dirty="0" smtClean="0"/>
              <a:t> I am the rose of Sharon, and the lily of the valleys.</a:t>
            </a:r>
          </a:p>
          <a:p>
            <a:pPr>
              <a:buNone/>
            </a:pPr>
            <a:r>
              <a:rPr lang="en-US" sz="3000" b="1" dirty="0" smtClean="0"/>
              <a:t>2</a:t>
            </a:r>
            <a:r>
              <a:rPr lang="en-US" sz="3000" dirty="0" smtClean="0"/>
              <a:t> As the lily among thorns, so is my love among the daughters.</a:t>
            </a:r>
          </a:p>
          <a:p>
            <a:pPr>
              <a:buNone/>
            </a:pPr>
            <a:r>
              <a:rPr lang="en-US" sz="3000" dirty="0" smtClean="0"/>
              <a:t> </a:t>
            </a:r>
            <a:r>
              <a:rPr lang="en-US" sz="3000" b="1" dirty="0" smtClean="0"/>
              <a:t>3</a:t>
            </a:r>
            <a:r>
              <a:rPr lang="en-US" sz="3000" dirty="0" smtClean="0"/>
              <a:t> As the apple tree among the trees of the wood, so is my beloved among the sons. I sat down under his shadow with great delight, and his fruit was sweet to my taste.</a:t>
            </a:r>
          </a:p>
          <a:p>
            <a:pPr>
              <a:buNone/>
            </a:pPr>
            <a:r>
              <a:rPr lang="en-US" sz="3000" b="1" dirty="0" smtClean="0"/>
              <a:t>4</a:t>
            </a:r>
            <a:r>
              <a:rPr lang="en-US" sz="3000" dirty="0" smtClean="0"/>
              <a:t> He brought me to the banqueting house, and his banner over me was love. </a:t>
            </a:r>
            <a:endParaRPr lang="en-US" sz="3000" dirty="0"/>
          </a:p>
        </p:txBody>
      </p:sp>
    </p:spTree>
  </p:cSld>
  <p:clrMapOvr>
    <a:masterClrMapping/>
  </p:clrMapOvr>
  <p:transition advTm="4000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Luke 8:11-12</a:t>
            </a:r>
            <a:endParaRPr lang="en-US" dirty="0"/>
          </a:p>
        </p:txBody>
      </p:sp>
      <p:sp>
        <p:nvSpPr>
          <p:cNvPr id="3" name="Content Placeholder 2"/>
          <p:cNvSpPr>
            <a:spLocks noGrp="1"/>
          </p:cNvSpPr>
          <p:nvPr>
            <p:ph idx="1"/>
          </p:nvPr>
        </p:nvSpPr>
        <p:spPr/>
        <p:txBody>
          <a:bodyPr>
            <a:noAutofit/>
          </a:bodyPr>
          <a:lstStyle/>
          <a:p>
            <a:pPr>
              <a:buNone/>
            </a:pPr>
            <a:r>
              <a:rPr lang="en-US" sz="4000" dirty="0" smtClean="0"/>
              <a:t>11 Now the parable is this: The seed is the word of God.</a:t>
            </a:r>
          </a:p>
          <a:p>
            <a:pPr>
              <a:buNone/>
            </a:pPr>
            <a:r>
              <a:rPr lang="en-US" sz="4000" dirty="0" smtClean="0"/>
              <a:t>12 Those by the way side are they that hear; then cometh the devil, and </a:t>
            </a:r>
            <a:r>
              <a:rPr lang="en-US" sz="4000" dirty="0" err="1" smtClean="0"/>
              <a:t>taketh</a:t>
            </a:r>
            <a:r>
              <a:rPr lang="en-US" sz="4000" dirty="0" smtClean="0"/>
              <a:t> away the word out of their hearts, lest they should believe and be saved.</a:t>
            </a:r>
            <a:endParaRPr lang="en-US" sz="4000" dirty="0"/>
          </a:p>
        </p:txBody>
      </p:sp>
    </p:spTree>
    <p:custDataLst>
      <p:tags r:id="rId1"/>
    </p:custDataLst>
  </p:cSld>
  <p:clrMapOvr>
    <a:masterClrMapping/>
  </p:clrMapOvr>
  <p:transition advTm="6900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Luke 8:13</a:t>
            </a:r>
            <a:endParaRPr lang="en-US" dirty="0"/>
          </a:p>
        </p:txBody>
      </p:sp>
      <p:sp>
        <p:nvSpPr>
          <p:cNvPr id="3" name="Content Placeholder 2"/>
          <p:cNvSpPr>
            <a:spLocks noGrp="1"/>
          </p:cNvSpPr>
          <p:nvPr>
            <p:ph idx="1"/>
          </p:nvPr>
        </p:nvSpPr>
        <p:spPr/>
        <p:txBody>
          <a:bodyPr>
            <a:noAutofit/>
          </a:bodyPr>
          <a:lstStyle/>
          <a:p>
            <a:pPr>
              <a:buNone/>
            </a:pPr>
            <a:r>
              <a:rPr lang="en-US" sz="4000" dirty="0" smtClean="0"/>
              <a:t> 13  They on the rock are they, which, when they hear, receive the word with joy; and these have no root, which for a while believe, and in time of temptation fall away.</a:t>
            </a:r>
          </a:p>
          <a:p>
            <a:endParaRPr lang="en-US" sz="3800" dirty="0" smtClean="0"/>
          </a:p>
        </p:txBody>
      </p:sp>
    </p:spTree>
    <p:custDataLst>
      <p:tags r:id="rId1"/>
    </p:custDataLst>
  </p:cSld>
  <p:clrMapOvr>
    <a:masterClrMapping/>
  </p:clrMapOvr>
  <p:transition advTm="690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Luke 8:14</a:t>
            </a:r>
            <a:endParaRPr lang="en-US" dirty="0"/>
          </a:p>
        </p:txBody>
      </p:sp>
      <p:sp>
        <p:nvSpPr>
          <p:cNvPr id="3" name="Content Placeholder 2"/>
          <p:cNvSpPr>
            <a:spLocks noGrp="1"/>
          </p:cNvSpPr>
          <p:nvPr>
            <p:ph idx="1"/>
          </p:nvPr>
        </p:nvSpPr>
        <p:spPr/>
        <p:txBody>
          <a:bodyPr>
            <a:noAutofit/>
          </a:bodyPr>
          <a:lstStyle/>
          <a:p>
            <a:pPr>
              <a:buNone/>
            </a:pPr>
            <a:r>
              <a:rPr lang="en-US" sz="4000" b="1" dirty="0" smtClean="0"/>
              <a:t>14 And that which fell among thorns are they, which, when they have heard, go forth, and are choked with cares and riches and pleasures of this life, and bring no fruit to perfection.</a:t>
            </a:r>
            <a:endParaRPr lang="en-US" sz="3800" dirty="0" smtClean="0"/>
          </a:p>
          <a:p>
            <a:endParaRPr lang="en-US" sz="3800" dirty="0" smtClean="0"/>
          </a:p>
        </p:txBody>
      </p:sp>
    </p:spTree>
    <p:custDataLst>
      <p:tags r:id="rId1"/>
    </p:custDataLst>
  </p:cSld>
  <p:clrMapOvr>
    <a:masterClrMapping/>
  </p:clrMapOvr>
  <p:transition advTm="6900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I. Subtlety of the Enemy</a:t>
            </a:r>
            <a:br>
              <a:rPr lang="en-US" sz="4400" dirty="0" smtClean="0"/>
            </a:br>
            <a:r>
              <a:rPr lang="en-US" sz="4400" dirty="0" smtClean="0"/>
              <a:t>	B. The Nature of the Enemy</a:t>
            </a:r>
            <a:endParaRPr lang="en-US" sz="4400" dirty="0"/>
          </a:p>
        </p:txBody>
      </p:sp>
      <p:sp>
        <p:nvSpPr>
          <p:cNvPr id="3" name="Content Placeholder 2"/>
          <p:cNvSpPr>
            <a:spLocks noGrp="1"/>
          </p:cNvSpPr>
          <p:nvPr>
            <p:ph idx="1"/>
          </p:nvPr>
        </p:nvSpPr>
        <p:spPr/>
        <p:txBody>
          <a:bodyPr>
            <a:normAutofit/>
          </a:bodyPr>
          <a:lstStyle/>
          <a:p>
            <a:pPr marL="633222" indent="-514350">
              <a:buSzPct val="100000"/>
              <a:buNone/>
            </a:pPr>
            <a:r>
              <a:rPr lang="en-US" sz="4400" i="1" dirty="0" smtClean="0"/>
              <a:t>What are the foxes?</a:t>
            </a:r>
          </a:p>
          <a:p>
            <a:pPr marL="861822" indent="-742950">
              <a:buSzPct val="100000"/>
              <a:buNone/>
            </a:pPr>
            <a:r>
              <a:rPr lang="en-US" sz="4400" b="1" dirty="0" smtClean="0"/>
              <a:t>1. Bad Habits</a:t>
            </a:r>
          </a:p>
          <a:p>
            <a:pPr marL="861822" indent="-742950">
              <a:buSzPct val="100000"/>
              <a:buNone/>
            </a:pPr>
            <a:endParaRPr lang="en-US" sz="4400" dirty="0" smtClean="0"/>
          </a:p>
          <a:p>
            <a:pPr marL="861822" indent="-742950">
              <a:buSzPct val="100000"/>
              <a:buNone/>
            </a:pPr>
            <a:r>
              <a:rPr lang="en-US" sz="4400" dirty="0" smtClean="0"/>
              <a:t>Develop good habits &amp; take hold of and crush bad habits</a:t>
            </a:r>
            <a:r>
              <a:rPr lang="en-US" sz="4400" b="1" dirty="0" smtClean="0"/>
              <a:t>.</a:t>
            </a:r>
          </a:p>
        </p:txBody>
      </p:sp>
    </p:spTree>
    <p:custDataLst>
      <p:tags r:id="rId1"/>
    </p:custDataLst>
  </p:cSld>
  <p:clrMapOvr>
    <a:masterClrMapping/>
  </p:clrMapOvr>
  <p:transition advTm="14511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I. Subtlety of the Enemy</a:t>
            </a:r>
            <a:br>
              <a:rPr lang="en-US" sz="4400" dirty="0" smtClean="0"/>
            </a:br>
            <a:r>
              <a:rPr lang="en-US" sz="4400" dirty="0" smtClean="0"/>
              <a:t>	B. The Nature of the Enemy</a:t>
            </a:r>
            <a:endParaRPr lang="en-US" sz="4400" dirty="0"/>
          </a:p>
        </p:txBody>
      </p:sp>
      <p:sp>
        <p:nvSpPr>
          <p:cNvPr id="3" name="Content Placeholder 2"/>
          <p:cNvSpPr>
            <a:spLocks noGrp="1"/>
          </p:cNvSpPr>
          <p:nvPr>
            <p:ph idx="1"/>
          </p:nvPr>
        </p:nvSpPr>
        <p:spPr/>
        <p:txBody>
          <a:bodyPr>
            <a:normAutofit/>
          </a:bodyPr>
          <a:lstStyle/>
          <a:p>
            <a:pPr marL="633222" indent="-514350">
              <a:buSzPct val="100000"/>
              <a:buNone/>
            </a:pPr>
            <a:r>
              <a:rPr lang="en-US" sz="3600" i="1" dirty="0" smtClean="0"/>
              <a:t>What are the foxes?</a:t>
            </a:r>
          </a:p>
          <a:p>
            <a:pPr marL="861822" indent="-742950">
              <a:buSzPct val="100000"/>
              <a:buNone/>
            </a:pPr>
            <a:r>
              <a:rPr lang="en-US" sz="3600" dirty="0" smtClean="0"/>
              <a:t>1. Bad Habits</a:t>
            </a:r>
          </a:p>
          <a:p>
            <a:pPr marL="861822" indent="-742950">
              <a:buSzPct val="100000"/>
              <a:buNone/>
            </a:pPr>
            <a:r>
              <a:rPr lang="en-US" sz="4400" b="1" dirty="0" smtClean="0"/>
              <a:t>2. Slang Words</a:t>
            </a:r>
          </a:p>
          <a:p>
            <a:pPr marL="861822" indent="-742950">
              <a:buSzPct val="100000"/>
              <a:buFont typeface="+mj-lt"/>
              <a:buAutoNum type="alphaUcPeriod"/>
            </a:pPr>
            <a:endParaRPr lang="en-US" sz="4400" dirty="0" smtClean="0"/>
          </a:p>
          <a:p>
            <a:pPr marL="861822" indent="-742950">
              <a:buSzPct val="100000"/>
              <a:buNone/>
            </a:pPr>
            <a:r>
              <a:rPr lang="en-US" sz="4400" dirty="0" smtClean="0"/>
              <a:t>	The little Bride will avoid slangs and euphemisms.</a:t>
            </a:r>
          </a:p>
        </p:txBody>
      </p:sp>
    </p:spTree>
    <p:custDataLst>
      <p:tags r:id="rId1"/>
    </p:custDataLst>
  </p:cSld>
  <p:clrMapOvr>
    <a:masterClrMapping/>
  </p:clrMapOvr>
  <p:transition advTm="14511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Euphemism &amp; Slang</a:t>
            </a:r>
            <a:endParaRPr lang="en-US" sz="4400" dirty="0"/>
          </a:p>
        </p:txBody>
      </p:sp>
      <p:sp>
        <p:nvSpPr>
          <p:cNvPr id="3" name="Content Placeholder 2"/>
          <p:cNvSpPr>
            <a:spLocks noGrp="1"/>
          </p:cNvSpPr>
          <p:nvPr>
            <p:ph idx="1"/>
          </p:nvPr>
        </p:nvSpPr>
        <p:spPr/>
        <p:txBody>
          <a:bodyPr>
            <a:normAutofit fontScale="92500" lnSpcReduction="10000"/>
          </a:bodyPr>
          <a:lstStyle/>
          <a:p>
            <a:pPr marL="633222" indent="-514350">
              <a:buSzPct val="100000"/>
              <a:buNone/>
            </a:pPr>
            <a:endParaRPr lang="en-US" sz="1500" dirty="0" smtClean="0"/>
          </a:p>
          <a:p>
            <a:pPr marL="633222" indent="-514350">
              <a:buSzPct val="100000"/>
              <a:buNone/>
            </a:pPr>
            <a:r>
              <a:rPr lang="en-US" sz="4400" dirty="0" smtClean="0"/>
              <a:t> Basically, a euphemism is using a word that doesn't sound as bad as the one that most consider offensive, but the meaning of the word is the same. </a:t>
            </a:r>
            <a:r>
              <a:rPr lang="en-US" sz="4400" b="1" dirty="0" smtClean="0"/>
              <a:t>So there is no change in meaning when we use an euphemism.</a:t>
            </a:r>
          </a:p>
        </p:txBody>
      </p:sp>
    </p:spTree>
    <p:custDataLst>
      <p:tags r:id="rId1"/>
    </p:custDataLst>
  </p:cSld>
  <p:clrMapOvr>
    <a:masterClrMapping/>
  </p:clrMapOvr>
  <p:transition advTm="14511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nodeType="withEffect">
                                  <p:stCondLst>
                                    <p:cond delay="0"/>
                                  </p:stCondLst>
                                  <p:iterate type="lt">
                                    <p:tmPct val="85000"/>
                                  </p:iterate>
                                  <p:childTnLst>
                                    <p:set>
                                      <p:cBhvr>
                                        <p:cTn id="6"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7"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400" dirty="0" smtClean="0"/>
              <a:t>Fox have your Tongue?</a:t>
            </a:r>
            <a:endParaRPr lang="en-US" sz="4400" dirty="0"/>
          </a:p>
        </p:txBody>
      </p:sp>
      <p:sp>
        <p:nvSpPr>
          <p:cNvPr id="3" name="Content Placeholder 2"/>
          <p:cNvSpPr>
            <a:spLocks noGrp="1"/>
          </p:cNvSpPr>
          <p:nvPr>
            <p:ph idx="1"/>
          </p:nvPr>
        </p:nvSpPr>
        <p:spPr/>
        <p:txBody>
          <a:bodyPr>
            <a:normAutofit/>
          </a:bodyPr>
          <a:lstStyle/>
          <a:p>
            <a:pPr lvl="0"/>
            <a:r>
              <a:rPr lang="en-US" sz="5400" dirty="0" smtClean="0"/>
              <a:t>gee = Jesus</a:t>
            </a:r>
          </a:p>
          <a:p>
            <a:pPr lvl="0"/>
            <a:r>
              <a:rPr lang="en-US" sz="5400" dirty="0" smtClean="0"/>
              <a:t>gosh = God</a:t>
            </a:r>
          </a:p>
          <a:p>
            <a:pPr lvl="0"/>
            <a:r>
              <a:rPr lang="en-US" sz="5400" dirty="0" smtClean="0"/>
              <a:t>golly = God, Holy Ghost</a:t>
            </a:r>
          </a:p>
          <a:p>
            <a:pPr lvl="0"/>
            <a:r>
              <a:rPr lang="en-US" sz="5400" dirty="0" smtClean="0"/>
              <a:t>darn, dang= Damn</a:t>
            </a:r>
          </a:p>
          <a:p>
            <a:pPr lvl="0"/>
            <a:r>
              <a:rPr lang="en-US" sz="5400" dirty="0" smtClean="0"/>
              <a:t>heck = Hell</a:t>
            </a:r>
          </a:p>
          <a:p>
            <a:pPr marL="633222" indent="-514350">
              <a:buSzPct val="100000"/>
              <a:buNone/>
            </a:pPr>
            <a:endParaRPr lang="en-US" sz="4400" b="1" dirty="0" smtClean="0"/>
          </a:p>
        </p:txBody>
      </p:sp>
    </p:spTree>
    <p:custDataLst>
      <p:tags r:id="rId1"/>
    </p:custDataLst>
  </p:cSld>
  <p:clrMapOvr>
    <a:masterClrMapping/>
  </p:clrMapOvr>
  <p:transition advTm="145111"/>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Psalm 19:14</a:t>
            </a:r>
            <a:endParaRPr lang="en-US" dirty="0"/>
          </a:p>
        </p:txBody>
      </p:sp>
      <p:sp>
        <p:nvSpPr>
          <p:cNvPr id="3" name="Content Placeholder 2"/>
          <p:cNvSpPr>
            <a:spLocks noGrp="1"/>
          </p:cNvSpPr>
          <p:nvPr>
            <p:ph idx="1"/>
          </p:nvPr>
        </p:nvSpPr>
        <p:spPr/>
        <p:txBody>
          <a:bodyPr>
            <a:noAutofit/>
          </a:bodyPr>
          <a:lstStyle/>
          <a:p>
            <a:pPr>
              <a:buNone/>
            </a:pPr>
            <a:r>
              <a:rPr lang="en-US" sz="4400" dirty="0" smtClean="0"/>
              <a:t>Let the words of my mouth, and the meditation of my heart, be </a:t>
            </a:r>
            <a:r>
              <a:rPr lang="en-US" sz="4400" b="1" dirty="0" smtClean="0"/>
              <a:t>acceptable in thy sight</a:t>
            </a:r>
            <a:r>
              <a:rPr lang="en-US" sz="4400" dirty="0" smtClean="0"/>
              <a:t>, O LORD, my strength, and my redeemer.</a:t>
            </a:r>
          </a:p>
        </p:txBody>
      </p:sp>
    </p:spTree>
    <p:custDataLst>
      <p:tags r:id="rId1"/>
    </p:custDataLst>
  </p:cSld>
  <p:clrMapOvr>
    <a:masterClrMapping/>
  </p:clrMapOvr>
  <p:transition advTm="6900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Clean Up</a:t>
            </a:r>
            <a:endParaRPr lang="en-US" dirty="0"/>
          </a:p>
        </p:txBody>
      </p:sp>
      <p:sp>
        <p:nvSpPr>
          <p:cNvPr id="3" name="Content Placeholder 2"/>
          <p:cNvSpPr>
            <a:spLocks noGrp="1"/>
          </p:cNvSpPr>
          <p:nvPr>
            <p:ph idx="1"/>
          </p:nvPr>
        </p:nvSpPr>
        <p:spPr/>
        <p:txBody>
          <a:bodyPr>
            <a:noAutofit/>
          </a:bodyPr>
          <a:lstStyle/>
          <a:p>
            <a:pPr>
              <a:buNone/>
            </a:pPr>
            <a:endParaRPr lang="en-US" sz="5400" dirty="0" smtClean="0"/>
          </a:p>
          <a:p>
            <a:pPr>
              <a:buNone/>
            </a:pPr>
            <a:r>
              <a:rPr lang="en-US" sz="5400" dirty="0" smtClean="0"/>
              <a:t>Clean up your thinking and speech so God can move.</a:t>
            </a:r>
          </a:p>
        </p:txBody>
      </p:sp>
    </p:spTree>
    <p:custDataLst>
      <p:tags r:id="rId1"/>
    </p:custDataLst>
  </p:cSld>
  <p:clrMapOvr>
    <a:masterClrMapping/>
  </p:clrMapOvr>
  <p:transition advTm="6900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dirty="0" smtClean="0"/>
              <a:t>Is Your Tongue Godly?</a:t>
            </a:r>
            <a:endParaRPr lang="en-US" dirty="0"/>
          </a:p>
        </p:txBody>
      </p:sp>
      <p:pic>
        <p:nvPicPr>
          <p:cNvPr id="4" name="Content Placeholder 3" descr="feet way off.bmp"/>
          <p:cNvPicPr>
            <a:picLocks noGrp="1" noChangeAspect="1"/>
          </p:cNvPicPr>
          <p:nvPr>
            <p:ph idx="1"/>
          </p:nvPr>
        </p:nvPicPr>
        <p:blipFill>
          <a:blip r:embed="rId3" cstate="print"/>
          <a:stretch>
            <a:fillRect/>
          </a:stretch>
        </p:blipFill>
        <p:spPr>
          <a:xfrm>
            <a:off x="1254037" y="1774825"/>
            <a:ext cx="4987139" cy="4625975"/>
          </a:xfrm>
        </p:spPr>
      </p:pic>
      <p:sp>
        <p:nvSpPr>
          <p:cNvPr id="5" name="Rectangle 4"/>
          <p:cNvSpPr/>
          <p:nvPr/>
        </p:nvSpPr>
        <p:spPr>
          <a:xfrm>
            <a:off x="6477001" y="4563070"/>
            <a:ext cx="1858201" cy="923330"/>
          </a:xfrm>
          <a:prstGeom prst="rect">
            <a:avLst/>
          </a:prstGeom>
          <a:noFill/>
          <a:ln>
            <a:noFill/>
          </a:ln>
        </p:spPr>
        <p:txBody>
          <a:bodyPr wrap="non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Clean</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Rectangle 5"/>
          <p:cNvSpPr/>
          <p:nvPr/>
        </p:nvSpPr>
        <p:spPr>
          <a:xfrm>
            <a:off x="481557" y="4486870"/>
            <a:ext cx="1880643" cy="923330"/>
          </a:xfrm>
          <a:prstGeom prst="rect">
            <a:avLst/>
          </a:prstGeom>
          <a:noFill/>
        </p:spPr>
        <p:txBody>
          <a:bodyPr wrap="non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Slang</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ustDataLst>
      <p:tags r:id="rId1"/>
    </p:custDataLst>
  </p:cSld>
  <p:clrMapOvr>
    <a:masterClrMapping/>
  </p:clrMapOvr>
  <p:transition advTm="69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Song of Solomon 2:5-8</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5</a:t>
            </a:r>
            <a:r>
              <a:rPr lang="en-US" dirty="0" smtClean="0"/>
              <a:t> Stay me with flagons, comfort me with apples: for I am sick of love.</a:t>
            </a:r>
          </a:p>
          <a:p>
            <a:pPr>
              <a:buNone/>
            </a:pPr>
            <a:r>
              <a:rPr lang="en-US" b="1" dirty="0" smtClean="0"/>
              <a:t>6</a:t>
            </a:r>
            <a:r>
              <a:rPr lang="en-US" dirty="0" smtClean="0"/>
              <a:t> His left hand is under my head, and his right hand doth embrace me.</a:t>
            </a:r>
          </a:p>
          <a:p>
            <a:pPr>
              <a:buNone/>
            </a:pPr>
            <a:r>
              <a:rPr lang="en-US" dirty="0" smtClean="0"/>
              <a:t> </a:t>
            </a:r>
            <a:r>
              <a:rPr lang="en-US" b="1" dirty="0" smtClean="0"/>
              <a:t>7</a:t>
            </a:r>
            <a:r>
              <a:rPr lang="en-US" dirty="0" smtClean="0"/>
              <a:t> I charge you, O ye daughters of Jerusalem, by the roes, and by the hinds of the field, that ye stir not up, nor awake my love, till he please.</a:t>
            </a:r>
          </a:p>
          <a:p>
            <a:pPr>
              <a:buNone/>
            </a:pPr>
            <a:r>
              <a:rPr lang="en-US" dirty="0" smtClean="0"/>
              <a:t> </a:t>
            </a:r>
            <a:r>
              <a:rPr lang="en-US" b="1" dirty="0" smtClean="0"/>
              <a:t>8</a:t>
            </a:r>
            <a:r>
              <a:rPr lang="en-US" dirty="0" smtClean="0"/>
              <a:t> The voice of my beloved! behold, he cometh leaping upon the mountains, skipping upon the hills.</a:t>
            </a:r>
          </a:p>
          <a:p>
            <a:pPr>
              <a:buNone/>
            </a:pPr>
            <a:endParaRPr lang="en-US" dirty="0"/>
          </a:p>
        </p:txBody>
      </p:sp>
    </p:spTree>
  </p:cSld>
  <p:clrMapOvr>
    <a:masterClrMapping/>
  </p:clrMapOvr>
  <p:transition advTm="4000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I. Subtlety of the Enemy</a:t>
            </a:r>
            <a:br>
              <a:rPr lang="en-US" sz="4400" dirty="0" smtClean="0"/>
            </a:br>
            <a:r>
              <a:rPr lang="en-US" sz="4400" dirty="0" smtClean="0"/>
              <a:t>	B. The Nature of the Enemy</a:t>
            </a:r>
            <a:endParaRPr lang="en-US" sz="4400" dirty="0"/>
          </a:p>
        </p:txBody>
      </p:sp>
      <p:sp>
        <p:nvSpPr>
          <p:cNvPr id="3" name="Content Placeholder 2"/>
          <p:cNvSpPr>
            <a:spLocks noGrp="1"/>
          </p:cNvSpPr>
          <p:nvPr>
            <p:ph idx="1"/>
          </p:nvPr>
        </p:nvSpPr>
        <p:spPr/>
        <p:txBody>
          <a:bodyPr>
            <a:normAutofit/>
          </a:bodyPr>
          <a:lstStyle/>
          <a:p>
            <a:pPr marL="633222" indent="-514350">
              <a:buSzPct val="100000"/>
              <a:buNone/>
            </a:pPr>
            <a:r>
              <a:rPr lang="en-US" sz="2600" i="1" dirty="0" smtClean="0"/>
              <a:t>What are the foxes?</a:t>
            </a:r>
          </a:p>
          <a:p>
            <a:pPr marL="861822" indent="-742950">
              <a:buSzPct val="100000"/>
              <a:buNone/>
            </a:pPr>
            <a:r>
              <a:rPr lang="en-US" sz="2600" dirty="0" smtClean="0"/>
              <a:t>1. Bad Habits</a:t>
            </a:r>
          </a:p>
          <a:p>
            <a:pPr marL="861822" indent="-742950">
              <a:buSzPct val="100000"/>
              <a:buNone/>
            </a:pPr>
            <a:r>
              <a:rPr lang="en-US" sz="2600" dirty="0" smtClean="0"/>
              <a:t>2. Slang Words</a:t>
            </a:r>
          </a:p>
          <a:p>
            <a:pPr marL="861822" indent="-742950">
              <a:buSzPct val="100000"/>
              <a:buNone/>
            </a:pPr>
            <a:r>
              <a:rPr lang="en-US" sz="4400" b="1" dirty="0" smtClean="0"/>
              <a:t>3. Weaknesses</a:t>
            </a:r>
          </a:p>
          <a:p>
            <a:pPr marL="1154430" lvl="1" indent="-742950">
              <a:buClr>
                <a:schemeClr val="tx1"/>
              </a:buClr>
              <a:buSzPct val="100000"/>
              <a:buNone/>
            </a:pPr>
            <a:r>
              <a:rPr lang="en-US" sz="3600" dirty="0" smtClean="0"/>
              <a:t>Weaknesses in our nature and character.</a:t>
            </a:r>
          </a:p>
        </p:txBody>
      </p:sp>
    </p:spTree>
    <p:custDataLst>
      <p:tags r:id="rId1"/>
    </p:custDataLst>
  </p:cSld>
  <p:clrMapOvr>
    <a:masterClrMapping/>
  </p:clrMapOvr>
  <p:transition advTm="145111"/>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What is meant by </a:t>
            </a:r>
            <a:r>
              <a:rPr lang="en-US" sz="4400" i="1" dirty="0" smtClean="0"/>
              <a:t>weakness</a:t>
            </a:r>
            <a:r>
              <a:rPr lang="en-US" sz="4400" dirty="0" smtClean="0"/>
              <a:t>?</a:t>
            </a:r>
            <a:endParaRPr lang="en-US" sz="4400" dirty="0"/>
          </a:p>
        </p:txBody>
      </p:sp>
      <p:sp>
        <p:nvSpPr>
          <p:cNvPr id="3" name="Content Placeholder 2"/>
          <p:cNvSpPr>
            <a:spLocks noGrp="1"/>
          </p:cNvSpPr>
          <p:nvPr>
            <p:ph idx="1"/>
          </p:nvPr>
        </p:nvSpPr>
        <p:spPr/>
        <p:txBody>
          <a:bodyPr>
            <a:normAutofit/>
          </a:bodyPr>
          <a:lstStyle/>
          <a:p>
            <a:pPr marL="633222" indent="-514350">
              <a:buSzPct val="100000"/>
              <a:buNone/>
            </a:pPr>
            <a:r>
              <a:rPr lang="en-US" sz="4800" i="1" dirty="0" smtClean="0"/>
              <a:t>EXAMPLE:</a:t>
            </a:r>
          </a:p>
          <a:p>
            <a:pPr marL="633222" indent="-514350">
              <a:buSzPct val="100000"/>
              <a:buNone/>
            </a:pPr>
            <a:endParaRPr lang="en-US" sz="1800" b="1" i="1" dirty="0" smtClean="0"/>
          </a:p>
          <a:p>
            <a:pPr marL="633222" indent="-514350">
              <a:buSzPct val="100000"/>
              <a:buNone/>
            </a:pPr>
            <a:r>
              <a:rPr lang="en-US" sz="4800" b="1" dirty="0" smtClean="0"/>
              <a:t>“I want to serve God BUT…”</a:t>
            </a:r>
          </a:p>
          <a:p>
            <a:pPr marL="633222" indent="-514350">
              <a:buSzPct val="100000"/>
              <a:buNone/>
            </a:pPr>
            <a:endParaRPr lang="en-US" sz="4000" b="1" dirty="0" smtClean="0"/>
          </a:p>
          <a:p>
            <a:pPr marL="633222" indent="-514350">
              <a:buSzPct val="100000"/>
              <a:buNone/>
            </a:pPr>
            <a:r>
              <a:rPr lang="en-US" sz="4800" b="1" dirty="0" smtClean="0"/>
              <a:t>BUT a little fox finds it way in there instead.</a:t>
            </a:r>
          </a:p>
        </p:txBody>
      </p:sp>
    </p:spTree>
    <p:custDataLst>
      <p:tags r:id="rId1"/>
    </p:custDataLst>
  </p:cSld>
  <p:clrMapOvr>
    <a:masterClrMapping/>
  </p:clrMapOvr>
  <p:transition advTm="145111"/>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I. Subtlety of the Enemy</a:t>
            </a:r>
            <a:br>
              <a:rPr lang="en-US" sz="4400" dirty="0" smtClean="0"/>
            </a:br>
            <a:r>
              <a:rPr lang="en-US" sz="4400" dirty="0" smtClean="0"/>
              <a:t>	B. The Nature of the Enemy</a:t>
            </a:r>
            <a:endParaRPr lang="en-US" sz="4400" dirty="0"/>
          </a:p>
        </p:txBody>
      </p:sp>
      <p:sp>
        <p:nvSpPr>
          <p:cNvPr id="3" name="Content Placeholder 2"/>
          <p:cNvSpPr>
            <a:spLocks noGrp="1"/>
          </p:cNvSpPr>
          <p:nvPr>
            <p:ph idx="1"/>
          </p:nvPr>
        </p:nvSpPr>
        <p:spPr/>
        <p:txBody>
          <a:bodyPr>
            <a:normAutofit/>
          </a:bodyPr>
          <a:lstStyle/>
          <a:p>
            <a:pPr marL="633222" indent="-514350">
              <a:buSzPct val="100000"/>
              <a:buNone/>
            </a:pPr>
            <a:r>
              <a:rPr lang="en-US" sz="2600" i="1" dirty="0" smtClean="0"/>
              <a:t>What are the foxes?</a:t>
            </a:r>
          </a:p>
          <a:p>
            <a:pPr marL="861822" indent="-742950">
              <a:buSzPct val="100000"/>
              <a:buNone/>
            </a:pPr>
            <a:r>
              <a:rPr lang="en-US" sz="2600" dirty="0" smtClean="0"/>
              <a:t>1. Bad Habits</a:t>
            </a:r>
          </a:p>
          <a:p>
            <a:pPr marL="861822" indent="-742950">
              <a:buSzPct val="100000"/>
              <a:buNone/>
            </a:pPr>
            <a:r>
              <a:rPr lang="en-US" sz="2600" dirty="0" smtClean="0"/>
              <a:t>2. Slang Words</a:t>
            </a:r>
          </a:p>
          <a:p>
            <a:pPr marL="861822" indent="-742950">
              <a:buSzPct val="100000"/>
              <a:buNone/>
            </a:pPr>
            <a:r>
              <a:rPr lang="en-US" sz="2600" dirty="0" smtClean="0"/>
              <a:t>3. Weaknesses</a:t>
            </a:r>
          </a:p>
          <a:p>
            <a:pPr marL="861822" indent="-742950">
              <a:buSzPct val="100000"/>
              <a:buNone/>
            </a:pPr>
            <a:r>
              <a:rPr lang="en-US" sz="2600" b="1" dirty="0" smtClean="0"/>
              <a:t>4. </a:t>
            </a:r>
            <a:r>
              <a:rPr lang="en-US" sz="4400" b="1" dirty="0" smtClean="0"/>
              <a:t>Wasting Time</a:t>
            </a:r>
          </a:p>
        </p:txBody>
      </p:sp>
    </p:spTree>
    <p:custDataLst>
      <p:tags r:id="rId1"/>
    </p:custDataLst>
  </p:cSld>
  <p:clrMapOvr>
    <a:masterClrMapping/>
  </p:clrMapOvr>
  <p:transition advTm="145111"/>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Ephesians 5:16</a:t>
            </a:r>
            <a:endParaRPr lang="en-US" sz="4400" dirty="0"/>
          </a:p>
        </p:txBody>
      </p:sp>
      <p:sp>
        <p:nvSpPr>
          <p:cNvPr id="3" name="Content Placeholder 2"/>
          <p:cNvSpPr>
            <a:spLocks noGrp="1"/>
          </p:cNvSpPr>
          <p:nvPr>
            <p:ph idx="1"/>
          </p:nvPr>
        </p:nvSpPr>
        <p:spPr/>
        <p:txBody>
          <a:bodyPr>
            <a:normAutofit/>
          </a:bodyPr>
          <a:lstStyle/>
          <a:p>
            <a:pPr marL="633222" indent="-514350">
              <a:buSzPct val="100000"/>
              <a:buNone/>
            </a:pPr>
            <a:r>
              <a:rPr lang="en-US" sz="5400" b="1" dirty="0" smtClean="0"/>
              <a:t>Redeeming the time, because the days are evil.</a:t>
            </a:r>
          </a:p>
        </p:txBody>
      </p:sp>
    </p:spTree>
    <p:custDataLst>
      <p:tags r:id="rId1"/>
    </p:custDataLst>
  </p:cSld>
  <p:clrMapOvr>
    <a:masterClrMapping/>
  </p:clrMapOvr>
  <p:transition advTm="145111"/>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I. Subtlety of the Enemy</a:t>
            </a:r>
            <a:br>
              <a:rPr lang="en-US" sz="4400" dirty="0" smtClean="0"/>
            </a:br>
            <a:r>
              <a:rPr lang="en-US" sz="4400" dirty="0" smtClean="0"/>
              <a:t>	B. The Nature of the Enemy</a:t>
            </a:r>
            <a:endParaRPr lang="en-US" sz="4400" dirty="0"/>
          </a:p>
        </p:txBody>
      </p:sp>
      <p:sp>
        <p:nvSpPr>
          <p:cNvPr id="3" name="Content Placeholder 2"/>
          <p:cNvSpPr>
            <a:spLocks noGrp="1"/>
          </p:cNvSpPr>
          <p:nvPr>
            <p:ph idx="1"/>
          </p:nvPr>
        </p:nvSpPr>
        <p:spPr/>
        <p:txBody>
          <a:bodyPr>
            <a:normAutofit/>
          </a:bodyPr>
          <a:lstStyle/>
          <a:p>
            <a:pPr marL="633222" indent="-514350">
              <a:buSzPct val="100000"/>
              <a:buNone/>
            </a:pPr>
            <a:r>
              <a:rPr lang="en-US" sz="4800" i="1" dirty="0" smtClean="0"/>
              <a:t>What are the foxes?</a:t>
            </a:r>
          </a:p>
          <a:p>
            <a:pPr marL="861822" indent="-742950">
              <a:buSzPct val="100000"/>
              <a:buNone/>
            </a:pPr>
            <a:r>
              <a:rPr lang="en-US" sz="4800" dirty="0" smtClean="0"/>
              <a:t>1. Bad Habits</a:t>
            </a:r>
          </a:p>
          <a:p>
            <a:pPr marL="861822" indent="-742950">
              <a:buSzPct val="100000"/>
              <a:buNone/>
            </a:pPr>
            <a:r>
              <a:rPr lang="en-US" sz="4800" dirty="0" smtClean="0"/>
              <a:t>2. Slang Words</a:t>
            </a:r>
          </a:p>
          <a:p>
            <a:pPr marL="861822" indent="-742950">
              <a:buSzPct val="100000"/>
              <a:buNone/>
            </a:pPr>
            <a:r>
              <a:rPr lang="en-US" sz="4800" dirty="0" smtClean="0"/>
              <a:t>3. Weaknesses</a:t>
            </a:r>
          </a:p>
          <a:p>
            <a:pPr marL="861822" indent="-742950">
              <a:buSzPct val="100000"/>
              <a:buNone/>
            </a:pPr>
            <a:r>
              <a:rPr lang="en-US" sz="4800" dirty="0" smtClean="0"/>
              <a:t>4. Wasting Time</a:t>
            </a:r>
          </a:p>
        </p:txBody>
      </p:sp>
    </p:spTree>
    <p:custDataLst>
      <p:tags r:id="rId1"/>
    </p:custDataLst>
  </p:cSld>
  <p:clrMapOvr>
    <a:masterClrMapping/>
  </p:clrMapOvr>
  <p:transition advTm="14511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I. Subtlety of the Enemy</a:t>
            </a:r>
            <a:br>
              <a:rPr lang="en-US" sz="4400" dirty="0" smtClean="0"/>
            </a:br>
            <a:r>
              <a:rPr lang="en-US" sz="4400" dirty="0" smtClean="0"/>
              <a:t>	B. The Nature of the Enemy</a:t>
            </a:r>
            <a:endParaRPr lang="en-US" sz="4400" dirty="0"/>
          </a:p>
        </p:txBody>
      </p:sp>
      <p:sp>
        <p:nvSpPr>
          <p:cNvPr id="3" name="Content Placeholder 2"/>
          <p:cNvSpPr>
            <a:spLocks noGrp="1"/>
          </p:cNvSpPr>
          <p:nvPr>
            <p:ph idx="1"/>
          </p:nvPr>
        </p:nvSpPr>
        <p:spPr/>
        <p:txBody>
          <a:bodyPr>
            <a:normAutofit/>
          </a:bodyPr>
          <a:lstStyle/>
          <a:p>
            <a:pPr marL="633222" indent="-514350">
              <a:buSzPct val="100000"/>
              <a:buNone/>
            </a:pPr>
            <a:r>
              <a:rPr lang="en-US" sz="4400" i="1" dirty="0" smtClean="0"/>
              <a:t>What are the foxes?</a:t>
            </a:r>
          </a:p>
          <a:p>
            <a:pPr marL="861822" indent="-742950">
              <a:buSzPct val="100000"/>
              <a:buNone/>
            </a:pPr>
            <a:r>
              <a:rPr lang="en-US" sz="4400" dirty="0" smtClean="0"/>
              <a:t>5. Foolish Talking</a:t>
            </a:r>
          </a:p>
          <a:p>
            <a:pPr marL="861822" indent="-742950">
              <a:buSzPct val="100000"/>
              <a:buNone/>
            </a:pPr>
            <a:r>
              <a:rPr lang="en-US" sz="4400" dirty="0" smtClean="0"/>
              <a:t>6. Neglect of Prayer</a:t>
            </a:r>
          </a:p>
          <a:p>
            <a:pPr marL="861822" indent="-742950">
              <a:buSzPct val="100000"/>
              <a:buNone/>
            </a:pPr>
            <a:r>
              <a:rPr lang="en-US" sz="4400" dirty="0" smtClean="0"/>
              <a:t>7. Neglect of God’s Word</a:t>
            </a:r>
          </a:p>
          <a:p>
            <a:pPr marL="861822" indent="-742950">
              <a:buSzPct val="100000"/>
              <a:buNone/>
            </a:pPr>
            <a:r>
              <a:rPr lang="en-US" sz="4400" dirty="0" smtClean="0"/>
              <a:t>8. Error in Doctrine</a:t>
            </a:r>
          </a:p>
          <a:p>
            <a:pPr marL="861822" indent="-742950">
              <a:buSzPct val="100000"/>
              <a:buNone/>
            </a:pPr>
            <a:r>
              <a:rPr lang="en-US" sz="4400" dirty="0" smtClean="0"/>
              <a:t>9. Lack of Conviction</a:t>
            </a:r>
          </a:p>
        </p:txBody>
      </p:sp>
    </p:spTree>
    <p:custDataLst>
      <p:tags r:id="rId1"/>
    </p:custDataLst>
  </p:cSld>
  <p:clrMapOvr>
    <a:masterClrMapping/>
  </p:clrMapOvr>
  <p:transition advTm="14511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What do I Believe?</a:t>
            </a:r>
            <a:endParaRPr lang="en-US" sz="4400" dirty="0"/>
          </a:p>
        </p:txBody>
      </p:sp>
      <p:sp>
        <p:nvSpPr>
          <p:cNvPr id="3" name="Content Placeholder 2"/>
          <p:cNvSpPr>
            <a:spLocks noGrp="1"/>
          </p:cNvSpPr>
          <p:nvPr>
            <p:ph idx="1"/>
          </p:nvPr>
        </p:nvSpPr>
        <p:spPr/>
        <p:txBody>
          <a:bodyPr>
            <a:normAutofit/>
          </a:bodyPr>
          <a:lstStyle/>
          <a:p>
            <a:pPr marL="633222" indent="-514350">
              <a:buSzPct val="100000"/>
              <a:buNone/>
            </a:pPr>
            <a:r>
              <a:rPr lang="en-US" sz="3600" dirty="0" smtClean="0"/>
              <a:t>Ephesians 4:14 </a:t>
            </a:r>
          </a:p>
          <a:p>
            <a:pPr marL="633222" indent="-514350">
              <a:buSzPct val="100000"/>
              <a:buNone/>
            </a:pPr>
            <a:endParaRPr lang="en-US" sz="3600" dirty="0" smtClean="0"/>
          </a:p>
          <a:p>
            <a:pPr marL="633222" indent="-514350">
              <a:buSzPct val="100000"/>
              <a:buNone/>
            </a:pPr>
            <a:r>
              <a:rPr lang="en-US" sz="3600" dirty="0" smtClean="0"/>
              <a:t>That we henceforth be no more children, tossed to and fro, and</a:t>
            </a:r>
            <a:r>
              <a:rPr lang="en-US" sz="3600" b="1" dirty="0" smtClean="0"/>
              <a:t> carried about with every wind of doctrine</a:t>
            </a:r>
            <a:r>
              <a:rPr lang="en-US" sz="3600" dirty="0" smtClean="0"/>
              <a:t>, by the sleight of men, and cunning craftiness, whereby they lie in wait to deceive</a:t>
            </a:r>
            <a:r>
              <a:rPr lang="en-US" sz="3600" b="1" dirty="0" smtClean="0"/>
              <a:t>;</a:t>
            </a:r>
          </a:p>
        </p:txBody>
      </p:sp>
    </p:spTree>
    <p:custDataLst>
      <p:tags r:id="rId1"/>
    </p:custDataLst>
  </p:cSld>
  <p:clrMapOvr>
    <a:masterClrMapping/>
  </p:clrMapOvr>
  <p:transition advTm="145111"/>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Firmness or Compromise</a:t>
            </a:r>
            <a:endParaRPr lang="en-US" sz="4400" dirty="0"/>
          </a:p>
        </p:txBody>
      </p:sp>
      <p:sp>
        <p:nvSpPr>
          <p:cNvPr id="3" name="Content Placeholder 2"/>
          <p:cNvSpPr>
            <a:spLocks noGrp="1"/>
          </p:cNvSpPr>
          <p:nvPr>
            <p:ph idx="1"/>
          </p:nvPr>
        </p:nvSpPr>
        <p:spPr/>
        <p:txBody>
          <a:bodyPr>
            <a:normAutofit/>
          </a:bodyPr>
          <a:lstStyle/>
          <a:p>
            <a:pPr marL="633222" indent="-514350">
              <a:buSzPct val="100000"/>
              <a:buFont typeface="Wingdings" pitchFamily="2" charset="2"/>
              <a:buChar char="§"/>
            </a:pPr>
            <a:r>
              <a:rPr lang="en-US" sz="3600" dirty="0" smtClean="0"/>
              <a:t>Lack of firmness and conviction has lead the Church into compromise.</a:t>
            </a:r>
          </a:p>
          <a:p>
            <a:pPr marL="633222" indent="-514350">
              <a:buSzPct val="100000"/>
              <a:buFont typeface="Wingdings" pitchFamily="2" charset="2"/>
              <a:buChar char="§"/>
            </a:pPr>
            <a:r>
              <a:rPr lang="en-US" sz="3600" dirty="0" smtClean="0"/>
              <a:t>Jesus never ran or backed down from anyone.</a:t>
            </a:r>
          </a:p>
          <a:p>
            <a:pPr marL="633222" indent="-514350">
              <a:buSzPct val="100000"/>
              <a:buFont typeface="Wingdings" pitchFamily="2" charset="2"/>
              <a:buChar char="§"/>
            </a:pPr>
            <a:r>
              <a:rPr lang="en-US" sz="3600" dirty="0" smtClean="0"/>
              <a:t> Christ was firm in his convictions.</a:t>
            </a:r>
          </a:p>
          <a:p>
            <a:pPr marL="633222" indent="-514350">
              <a:buSzPct val="100000"/>
              <a:buFont typeface="Wingdings" pitchFamily="2" charset="2"/>
              <a:buChar char="§"/>
            </a:pPr>
            <a:r>
              <a:rPr lang="en-US" sz="3600" dirty="0" smtClean="0"/>
              <a:t>We must not compromise!</a:t>
            </a:r>
          </a:p>
          <a:p>
            <a:pPr marL="633222" indent="-514350">
              <a:buSzPct val="100000"/>
              <a:buFont typeface="Wingdings" pitchFamily="2" charset="2"/>
              <a:buChar char="§"/>
            </a:pPr>
            <a:endParaRPr lang="en-US" sz="3600" b="1" dirty="0" smtClean="0"/>
          </a:p>
        </p:txBody>
      </p:sp>
    </p:spTree>
    <p:custDataLst>
      <p:tags r:id="rId1"/>
    </p:custDataLst>
  </p:cSld>
  <p:clrMapOvr>
    <a:masterClrMapping/>
  </p:clrMapOvr>
  <p:transition advTm="14511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I. The Subtlety of the Enemy</a:t>
            </a:r>
            <a:br>
              <a:rPr lang="en-US" sz="4400" dirty="0" smtClean="0"/>
            </a:br>
            <a:r>
              <a:rPr lang="en-US" sz="4400" dirty="0" smtClean="0"/>
              <a:t>	“Take us the [little] foxes…”</a:t>
            </a:r>
            <a:endParaRPr lang="en-US" sz="4400" dirty="0"/>
          </a:p>
        </p:txBody>
      </p:sp>
      <p:sp>
        <p:nvSpPr>
          <p:cNvPr id="3" name="Content Placeholder 2"/>
          <p:cNvSpPr>
            <a:spLocks noGrp="1"/>
          </p:cNvSpPr>
          <p:nvPr>
            <p:ph idx="1"/>
          </p:nvPr>
        </p:nvSpPr>
        <p:spPr/>
        <p:txBody>
          <a:bodyPr>
            <a:normAutofit/>
          </a:bodyPr>
          <a:lstStyle/>
          <a:p>
            <a:pPr marL="633222" indent="-514350">
              <a:buSzPct val="100000"/>
              <a:buNone/>
            </a:pPr>
            <a:r>
              <a:rPr lang="en-US" b="1" dirty="0" smtClean="0"/>
              <a:t>A. The Word Take</a:t>
            </a:r>
          </a:p>
          <a:p>
            <a:pPr marL="633222" indent="-514350">
              <a:buSzPct val="100000"/>
              <a:buNone/>
            </a:pPr>
            <a:r>
              <a:rPr lang="en-US" b="1" dirty="0" smtClean="0"/>
              <a:t>B. The Nature of the Enemy</a:t>
            </a:r>
          </a:p>
          <a:p>
            <a:pPr marL="633222" indent="-514350">
              <a:buSzPct val="100000"/>
              <a:buNone/>
            </a:pPr>
            <a:r>
              <a:rPr lang="en-US" sz="4400" b="1" dirty="0" smtClean="0"/>
              <a:t>C. The Size of the Greatest Enemies</a:t>
            </a:r>
          </a:p>
          <a:p>
            <a:pPr marL="633222" indent="-514350">
              <a:buSzPct val="100000"/>
              <a:buNone/>
            </a:pPr>
            <a:endParaRPr lang="en-US" sz="4400" b="1" dirty="0" smtClean="0"/>
          </a:p>
          <a:p>
            <a:pPr marL="633222" indent="-514350">
              <a:buSzPct val="100000"/>
              <a:buNone/>
            </a:pPr>
            <a:r>
              <a:rPr lang="en-US" sz="4400" b="1" i="1" dirty="0" smtClean="0">
                <a:sym typeface="Wingdings" pitchFamily="2" charset="2"/>
              </a:rPr>
              <a:t></a:t>
            </a:r>
            <a:r>
              <a:rPr lang="en-US" sz="4400" b="1" i="1" dirty="0" smtClean="0"/>
              <a:t>LITTLE</a:t>
            </a:r>
            <a:r>
              <a:rPr lang="en-US" sz="4400" b="1" dirty="0" smtClean="0"/>
              <a:t> foxes are too often overlooked.</a:t>
            </a:r>
          </a:p>
        </p:txBody>
      </p:sp>
    </p:spTree>
    <p:custDataLst>
      <p:tags r:id="rId1"/>
    </p:custDataLst>
  </p:cSld>
  <p:clrMapOvr>
    <a:masterClrMapping/>
  </p:clrMapOvr>
  <p:transition advTm="14511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LITTLE Foxes</a:t>
            </a:r>
            <a:endParaRPr lang="en-US" sz="4400" dirty="0"/>
          </a:p>
        </p:txBody>
      </p:sp>
      <p:sp>
        <p:nvSpPr>
          <p:cNvPr id="3" name="Content Placeholder 2"/>
          <p:cNvSpPr>
            <a:spLocks noGrp="1"/>
          </p:cNvSpPr>
          <p:nvPr>
            <p:ph idx="1"/>
          </p:nvPr>
        </p:nvSpPr>
        <p:spPr/>
        <p:txBody>
          <a:bodyPr>
            <a:normAutofit/>
          </a:bodyPr>
          <a:lstStyle/>
          <a:p>
            <a:pPr marL="633222" indent="-514350">
              <a:buSzPct val="100000"/>
              <a:buNone/>
            </a:pPr>
            <a:r>
              <a:rPr lang="en-US" sz="4400" b="1" dirty="0" smtClean="0"/>
              <a:t>The adjective </a:t>
            </a:r>
            <a:r>
              <a:rPr lang="en-US" sz="4400" b="1" i="1" dirty="0" smtClean="0"/>
              <a:t>little</a:t>
            </a:r>
            <a:r>
              <a:rPr lang="en-US" sz="4400" b="1" dirty="0" smtClean="0"/>
              <a:t> has a most significant meaning. It is a WARNING and a REVELATION of why there is fruitlessness in our lives.</a:t>
            </a:r>
          </a:p>
        </p:txBody>
      </p:sp>
    </p:spTree>
    <p:custDataLst>
      <p:tags r:id="rId1"/>
    </p:custDataLst>
  </p:cSld>
  <p:clrMapOvr>
    <a:masterClrMapping/>
  </p:clrMapOvr>
  <p:transition advTm="145111"/>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Song of Solomon 2:9-11</a:t>
            </a:r>
            <a:endParaRPr lang="en-US" dirty="0"/>
          </a:p>
        </p:txBody>
      </p:sp>
      <p:sp>
        <p:nvSpPr>
          <p:cNvPr id="3" name="Content Placeholder 2"/>
          <p:cNvSpPr>
            <a:spLocks noGrp="1"/>
          </p:cNvSpPr>
          <p:nvPr>
            <p:ph idx="1"/>
          </p:nvPr>
        </p:nvSpPr>
        <p:spPr/>
        <p:txBody>
          <a:bodyPr>
            <a:normAutofit/>
          </a:bodyPr>
          <a:lstStyle/>
          <a:p>
            <a:pPr>
              <a:buNone/>
            </a:pPr>
            <a:r>
              <a:rPr lang="en-US" dirty="0" smtClean="0"/>
              <a:t> </a:t>
            </a:r>
            <a:r>
              <a:rPr lang="en-US" b="1" dirty="0" smtClean="0"/>
              <a:t>9</a:t>
            </a:r>
            <a:r>
              <a:rPr lang="en-US" dirty="0" smtClean="0"/>
              <a:t> My beloved is like a roe or a young hart: behold, he </a:t>
            </a:r>
            <a:r>
              <a:rPr lang="en-US" dirty="0" err="1" smtClean="0"/>
              <a:t>standeth</a:t>
            </a:r>
            <a:r>
              <a:rPr lang="en-US" dirty="0" smtClean="0"/>
              <a:t> behind our wall, he </a:t>
            </a:r>
            <a:r>
              <a:rPr lang="en-US" dirty="0" err="1" smtClean="0"/>
              <a:t>looketh</a:t>
            </a:r>
            <a:r>
              <a:rPr lang="en-US" dirty="0" smtClean="0"/>
              <a:t> forth at the windows, </a:t>
            </a:r>
            <a:r>
              <a:rPr lang="en-US" dirty="0" err="1" smtClean="0"/>
              <a:t>shewing</a:t>
            </a:r>
            <a:r>
              <a:rPr lang="en-US" dirty="0" smtClean="0"/>
              <a:t> himself through the</a:t>
            </a:r>
          </a:p>
          <a:p>
            <a:pPr>
              <a:buNone/>
            </a:pPr>
            <a:r>
              <a:rPr lang="en-US" b="1" dirty="0" smtClean="0"/>
              <a:t> 10 </a:t>
            </a:r>
            <a:r>
              <a:rPr lang="en-US" dirty="0" smtClean="0"/>
              <a:t>My beloved </a:t>
            </a:r>
            <a:r>
              <a:rPr lang="en-US" dirty="0" err="1" smtClean="0"/>
              <a:t>spake</a:t>
            </a:r>
            <a:r>
              <a:rPr lang="en-US" dirty="0" smtClean="0"/>
              <a:t>, and said unto me, Rise up, my love, my fair one, and come away.</a:t>
            </a:r>
          </a:p>
          <a:p>
            <a:pPr>
              <a:buNone/>
            </a:pPr>
            <a:r>
              <a:rPr lang="en-US" dirty="0" smtClean="0"/>
              <a:t> </a:t>
            </a:r>
            <a:r>
              <a:rPr lang="en-US" b="1" dirty="0" smtClean="0"/>
              <a:t>11</a:t>
            </a:r>
            <a:r>
              <a:rPr lang="en-US" dirty="0" smtClean="0"/>
              <a:t> For, lo, the winter is past, the rain is over and gone;</a:t>
            </a:r>
          </a:p>
        </p:txBody>
      </p:sp>
    </p:spTree>
  </p:cSld>
  <p:clrMapOvr>
    <a:masterClrMapping/>
  </p:clrMapOvr>
  <p:transition advTm="56909"/>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t>I. The Subtlety of the Enemy</a:t>
            </a:r>
            <a:br>
              <a:rPr lang="en-US" sz="4800" dirty="0" smtClean="0"/>
            </a:br>
            <a:r>
              <a:rPr lang="en-US" sz="4800" dirty="0" smtClean="0"/>
              <a:t>    C. </a:t>
            </a:r>
            <a:r>
              <a:rPr lang="en-US" sz="4400" dirty="0" smtClean="0"/>
              <a:t>Size of the Greatest Enemies</a:t>
            </a:r>
            <a:endParaRPr lang="en-US" sz="4400" dirty="0"/>
          </a:p>
        </p:txBody>
      </p:sp>
      <p:sp>
        <p:nvSpPr>
          <p:cNvPr id="3" name="Content Placeholder 2"/>
          <p:cNvSpPr>
            <a:spLocks noGrp="1"/>
          </p:cNvSpPr>
          <p:nvPr>
            <p:ph idx="1"/>
          </p:nvPr>
        </p:nvSpPr>
        <p:spPr>
          <a:xfrm>
            <a:off x="228600" y="1775191"/>
            <a:ext cx="8686800" cy="4625609"/>
          </a:xfrm>
        </p:spPr>
        <p:txBody>
          <a:bodyPr>
            <a:normAutofit/>
          </a:bodyPr>
          <a:lstStyle/>
          <a:p>
            <a:pPr marL="861822" indent="-742950">
              <a:buNone/>
            </a:pPr>
            <a:r>
              <a:rPr lang="en-US" sz="4000" dirty="0" smtClean="0"/>
              <a:t>“Little” Because :</a:t>
            </a:r>
          </a:p>
          <a:p>
            <a:pPr marL="861822" indent="-742950">
              <a:buAutoNum type="arabicPeriod"/>
            </a:pPr>
            <a:r>
              <a:rPr lang="en-US" sz="4000" dirty="0" smtClean="0"/>
              <a:t>They are young.</a:t>
            </a:r>
          </a:p>
          <a:p>
            <a:pPr marL="861822" indent="-742950">
              <a:buAutoNum type="arabicPeriod"/>
            </a:pPr>
            <a:r>
              <a:rPr lang="en-US" sz="4000" dirty="0" smtClean="0"/>
              <a:t>They are least important.</a:t>
            </a:r>
          </a:p>
          <a:p>
            <a:pPr marL="861822" indent="-742950">
              <a:buAutoNum type="arabicPeriod"/>
            </a:pPr>
            <a:r>
              <a:rPr lang="en-US" sz="4000" dirty="0" smtClean="0"/>
              <a:t>They are least noticed.</a:t>
            </a:r>
            <a:endParaRPr lang="en-US" sz="4000" dirty="0"/>
          </a:p>
        </p:txBody>
      </p:sp>
    </p:spTree>
    <p:custDataLst>
      <p:tags r:id="rId1"/>
    </p:custDataLst>
  </p:cSld>
  <p:clrMapOvr>
    <a:masterClrMapping/>
  </p:clrMapOvr>
  <p:transition advTm="15044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Foxes…where?</a:t>
            </a:r>
            <a:endParaRPr lang="en-US" dirty="0"/>
          </a:p>
        </p:txBody>
      </p:sp>
      <p:sp>
        <p:nvSpPr>
          <p:cNvPr id="3" name="Content Placeholder 2"/>
          <p:cNvSpPr>
            <a:spLocks noGrp="1"/>
          </p:cNvSpPr>
          <p:nvPr>
            <p:ph idx="1"/>
          </p:nvPr>
        </p:nvSpPr>
        <p:spPr/>
        <p:txBody>
          <a:bodyPr/>
          <a:lstStyle/>
          <a:p>
            <a:r>
              <a:rPr lang="en-US" sz="4400" dirty="0" smtClean="0"/>
              <a:t>The little foxes hide under vines at pruning time.</a:t>
            </a:r>
          </a:p>
          <a:p>
            <a:r>
              <a:rPr lang="en-US" sz="4400" dirty="0" smtClean="0"/>
              <a:t>Foxes are born often under the vines.</a:t>
            </a:r>
          </a:p>
          <a:p>
            <a:r>
              <a:rPr lang="en-US" sz="4400" dirty="0" smtClean="0"/>
              <a:t> If the vineyard is neglected the foxes can hide.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Keeping the Vineyard</a:t>
            </a:r>
            <a:endParaRPr lang="en-US" sz="6000" dirty="0"/>
          </a:p>
        </p:txBody>
      </p:sp>
      <p:sp>
        <p:nvSpPr>
          <p:cNvPr id="3" name="Content Placeholder 2"/>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a:bodyPr>
          <a:lstStyle/>
          <a:p>
            <a:pPr>
              <a:buNone/>
            </a:pPr>
            <a:r>
              <a:rPr lang="en-US" sz="3600" i="1" dirty="0" smtClean="0"/>
              <a:t>Text</a:t>
            </a:r>
            <a:r>
              <a:rPr lang="en-US" sz="3600" dirty="0" smtClean="0"/>
              <a:t>: Song of Solomon 2:15</a:t>
            </a:r>
          </a:p>
          <a:p>
            <a:pPr>
              <a:buNone/>
            </a:pPr>
            <a:endParaRPr lang="en-US" sz="1800" dirty="0" smtClean="0"/>
          </a:p>
          <a:p>
            <a:pPr>
              <a:buNone/>
            </a:pPr>
            <a:r>
              <a:rPr lang="en-US" sz="5400" b="1" dirty="0" smtClean="0"/>
              <a:t>I. Subtlety of Her Enemy</a:t>
            </a:r>
          </a:p>
          <a:p>
            <a:pPr>
              <a:buNone/>
            </a:pPr>
            <a:r>
              <a:rPr lang="en-US" sz="5400" b="1" dirty="0" smtClean="0"/>
              <a:t>II. Damage by Her Enemy</a:t>
            </a:r>
          </a:p>
        </p:txBody>
      </p:sp>
    </p:spTree>
  </p:cSld>
  <p:clrMapOvr>
    <a:masterClrMapping/>
  </p:clrMapOvr>
  <p:transition advTm="75645"/>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II. Damage by Her Enemy</a:t>
            </a:r>
            <a:br>
              <a:rPr lang="en-US" sz="4800" dirty="0" smtClean="0"/>
            </a:br>
            <a:r>
              <a:rPr lang="en-US" sz="4800" dirty="0" smtClean="0"/>
              <a:t>“…that </a:t>
            </a:r>
            <a:r>
              <a:rPr lang="en-US" sz="4800" i="1" dirty="0" smtClean="0"/>
              <a:t>spoil</a:t>
            </a:r>
            <a:r>
              <a:rPr lang="en-US" sz="4800" dirty="0" smtClean="0"/>
              <a:t> the vines…”</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
            </a:pPr>
            <a:r>
              <a:rPr lang="en-US" sz="4400" dirty="0" smtClean="0"/>
              <a:t>SPOIL means to strangle. </a:t>
            </a:r>
          </a:p>
          <a:p>
            <a:pPr>
              <a:buFont typeface="Wingdings" pitchFamily="2" charset="2"/>
              <a:buChar char="§"/>
            </a:pPr>
            <a:endParaRPr lang="en-US" sz="4400" dirty="0" smtClean="0"/>
          </a:p>
          <a:p>
            <a:pPr>
              <a:buNone/>
            </a:pPr>
            <a:r>
              <a:rPr lang="en-US" sz="4400" dirty="0" smtClean="0"/>
              <a:t>1. The Believer is a branch</a:t>
            </a:r>
            <a:endParaRPr lang="en-US"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John 15:5</a:t>
            </a:r>
            <a:endParaRPr lang="en-US" dirty="0"/>
          </a:p>
        </p:txBody>
      </p:sp>
      <p:sp>
        <p:nvSpPr>
          <p:cNvPr id="3" name="Content Placeholder 2"/>
          <p:cNvSpPr>
            <a:spLocks noGrp="1"/>
          </p:cNvSpPr>
          <p:nvPr>
            <p:ph idx="1"/>
          </p:nvPr>
        </p:nvSpPr>
        <p:spPr/>
        <p:txBody>
          <a:bodyPr>
            <a:normAutofit/>
          </a:bodyPr>
          <a:lstStyle/>
          <a:p>
            <a:pPr>
              <a:buNone/>
            </a:pPr>
            <a:r>
              <a:rPr lang="en-US" sz="4400" dirty="0" smtClean="0"/>
              <a:t>I am the vine, </a:t>
            </a:r>
            <a:r>
              <a:rPr lang="en-US" sz="4400" b="1" dirty="0" smtClean="0"/>
              <a:t>ye are the branches</a:t>
            </a:r>
            <a:r>
              <a:rPr lang="en-US" sz="4400" dirty="0" smtClean="0"/>
              <a:t>: He that </a:t>
            </a:r>
            <a:r>
              <a:rPr lang="en-US" sz="4400" dirty="0" err="1" smtClean="0"/>
              <a:t>abideth</a:t>
            </a:r>
            <a:r>
              <a:rPr lang="en-US" sz="4400" dirty="0" smtClean="0"/>
              <a:t> in me, and I in him, the same </a:t>
            </a:r>
            <a:r>
              <a:rPr lang="en-US" sz="4400" dirty="0" err="1" smtClean="0"/>
              <a:t>bringeth</a:t>
            </a:r>
            <a:r>
              <a:rPr lang="en-US" sz="4400" dirty="0" smtClean="0"/>
              <a:t> forth much fruit: for without me ye can do nothing.</a:t>
            </a:r>
            <a:endParaRPr lang="en-US" sz="44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II. Damage by Her Enemy</a:t>
            </a:r>
            <a:br>
              <a:rPr lang="en-US" sz="4400" dirty="0" smtClean="0"/>
            </a:br>
            <a:r>
              <a:rPr lang="en-US" sz="4400" dirty="0" smtClean="0"/>
              <a:t>“…that </a:t>
            </a:r>
            <a:r>
              <a:rPr lang="en-US" sz="4400" i="1" dirty="0" smtClean="0"/>
              <a:t>spoil</a:t>
            </a:r>
            <a:r>
              <a:rPr lang="en-US" sz="4400" dirty="0" smtClean="0"/>
              <a:t> the vines…”</a:t>
            </a:r>
            <a:endParaRPr lang="en-US" dirty="0"/>
          </a:p>
        </p:txBody>
      </p:sp>
      <p:sp>
        <p:nvSpPr>
          <p:cNvPr id="3" name="Content Placeholder 2"/>
          <p:cNvSpPr>
            <a:spLocks noGrp="1"/>
          </p:cNvSpPr>
          <p:nvPr>
            <p:ph idx="1"/>
          </p:nvPr>
        </p:nvSpPr>
        <p:spPr/>
        <p:txBody>
          <a:bodyPr/>
          <a:lstStyle/>
          <a:p>
            <a:pPr marL="861822" indent="-742950">
              <a:buFont typeface="+mj-lt"/>
              <a:buAutoNum type="alphaUcPeriod"/>
            </a:pPr>
            <a:r>
              <a:rPr lang="en-US" sz="4000" b="1" dirty="0" smtClean="0"/>
              <a:t>The Believer is a branch, a vine.</a:t>
            </a:r>
          </a:p>
          <a:p>
            <a:pPr marL="861822" indent="-742950">
              <a:buFont typeface="+mj-lt"/>
              <a:buAutoNum type="alphaUcPeriod"/>
            </a:pPr>
            <a:r>
              <a:rPr lang="en-US" sz="4000" b="1" dirty="0" smtClean="0"/>
              <a:t>The sap is the life of Christ. </a:t>
            </a:r>
          </a:p>
          <a:p>
            <a:pPr marL="633222" indent="-514350">
              <a:buNone/>
            </a:pPr>
            <a:r>
              <a:rPr lang="en-US" sz="4000" dirty="0" smtClean="0"/>
              <a:t>	Foxes prevent the pure river of the Life of Christ to flow.</a:t>
            </a:r>
          </a:p>
          <a:p>
            <a:pPr marL="861822" indent="-742950">
              <a:buFont typeface="+mj-lt"/>
              <a:buAutoNum type="alphaUcPeriod" startAt="3"/>
            </a:pPr>
            <a:r>
              <a:rPr lang="en-US" sz="4000" b="1" dirty="0" smtClean="0"/>
              <a:t>The grapes are the fruit.</a:t>
            </a:r>
          </a:p>
          <a:p>
            <a:pPr marL="1154430" lvl="1" indent="-742950">
              <a:buFont typeface="+mj-lt"/>
              <a:buAutoNum type="arabicPeriod"/>
            </a:pPr>
            <a:r>
              <a:rPr lang="en-US" sz="3600" dirty="0" smtClean="0"/>
              <a:t>The results of Christ living and dwelling in our lives.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II. Damage by Her Enemy</a:t>
            </a:r>
            <a:br>
              <a:rPr lang="en-US" sz="4400" dirty="0" smtClean="0"/>
            </a:br>
            <a:r>
              <a:rPr lang="en-US" sz="4400" dirty="0" smtClean="0"/>
              <a:t>	C.  The grapes are the fruit.</a:t>
            </a:r>
            <a:endParaRPr lang="en-US" dirty="0"/>
          </a:p>
        </p:txBody>
      </p:sp>
      <p:sp>
        <p:nvSpPr>
          <p:cNvPr id="3" name="Content Placeholder 2"/>
          <p:cNvSpPr>
            <a:spLocks noGrp="1"/>
          </p:cNvSpPr>
          <p:nvPr>
            <p:ph idx="1"/>
          </p:nvPr>
        </p:nvSpPr>
        <p:spPr/>
        <p:txBody>
          <a:bodyPr>
            <a:normAutofit/>
          </a:bodyPr>
          <a:lstStyle/>
          <a:p>
            <a:pPr marL="1154430" lvl="1" indent="-742950">
              <a:buFont typeface="+mj-lt"/>
              <a:buAutoNum type="arabicPeriod" startAt="2"/>
            </a:pPr>
            <a:r>
              <a:rPr lang="en-US" sz="3600" dirty="0" smtClean="0"/>
              <a:t>There is a difference between the GIFTS and FRUIT.</a:t>
            </a:r>
          </a:p>
          <a:p>
            <a:pPr marL="633222" indent="-514350">
              <a:buNone/>
            </a:pPr>
            <a:endParaRPr lang="en-US" sz="4000" dirty="0" smtClean="0"/>
          </a:p>
          <a:p>
            <a:pPr marL="633222" indent="-514350">
              <a:buNone/>
            </a:pPr>
            <a:r>
              <a:rPr lang="en-US" sz="4000" dirty="0" smtClean="0"/>
              <a:t>Some folks receive the gifts, and have very little fruit.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John 15:2</a:t>
            </a:r>
            <a:endParaRPr lang="en-US" dirty="0"/>
          </a:p>
        </p:txBody>
      </p:sp>
      <p:sp>
        <p:nvSpPr>
          <p:cNvPr id="3" name="Content Placeholder 2"/>
          <p:cNvSpPr>
            <a:spLocks noGrp="1"/>
          </p:cNvSpPr>
          <p:nvPr>
            <p:ph idx="1"/>
          </p:nvPr>
        </p:nvSpPr>
        <p:spPr/>
        <p:txBody>
          <a:bodyPr>
            <a:normAutofit/>
          </a:bodyPr>
          <a:lstStyle/>
          <a:p>
            <a:pPr>
              <a:buNone/>
            </a:pPr>
            <a:r>
              <a:rPr lang="en-US" sz="4800" dirty="0" smtClean="0"/>
              <a:t>Every branch in me that </a:t>
            </a:r>
            <a:r>
              <a:rPr lang="en-US" sz="4800" dirty="0" err="1" smtClean="0"/>
              <a:t>beareth</a:t>
            </a:r>
            <a:r>
              <a:rPr lang="en-US" sz="4800" dirty="0" smtClean="0"/>
              <a:t> not fruit he </a:t>
            </a:r>
            <a:r>
              <a:rPr lang="en-US" sz="4800" dirty="0" err="1" smtClean="0"/>
              <a:t>taketh</a:t>
            </a:r>
            <a:r>
              <a:rPr lang="en-US" sz="4800" dirty="0" smtClean="0"/>
              <a:t> away: and every branch that </a:t>
            </a:r>
            <a:r>
              <a:rPr lang="en-US" sz="4800" dirty="0" err="1" smtClean="0"/>
              <a:t>beareth</a:t>
            </a:r>
            <a:r>
              <a:rPr lang="en-US" sz="4800" dirty="0" smtClean="0"/>
              <a:t> fruit, he </a:t>
            </a:r>
            <a:r>
              <a:rPr lang="en-US" sz="4800" dirty="0" err="1" smtClean="0"/>
              <a:t>purgeth</a:t>
            </a:r>
            <a:r>
              <a:rPr lang="en-US" sz="4800" dirty="0" smtClean="0"/>
              <a:t> it, that it may bring forth </a:t>
            </a:r>
            <a:r>
              <a:rPr lang="en-US" sz="4800" b="1" dirty="0" smtClean="0"/>
              <a:t>more fruit</a:t>
            </a:r>
            <a:r>
              <a:rPr lang="en-US" sz="4800" dirty="0" smtClean="0"/>
              <a:t>.</a:t>
            </a:r>
            <a:endParaRPr lang="en-US" sz="48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John 15:8</a:t>
            </a:r>
            <a:endParaRPr lang="en-US" dirty="0"/>
          </a:p>
        </p:txBody>
      </p:sp>
      <p:sp>
        <p:nvSpPr>
          <p:cNvPr id="3" name="Content Placeholder 2"/>
          <p:cNvSpPr>
            <a:spLocks noGrp="1"/>
          </p:cNvSpPr>
          <p:nvPr>
            <p:ph idx="1"/>
          </p:nvPr>
        </p:nvSpPr>
        <p:spPr/>
        <p:txBody>
          <a:bodyPr>
            <a:normAutofit/>
          </a:bodyPr>
          <a:lstStyle/>
          <a:p>
            <a:pPr>
              <a:buNone/>
            </a:pPr>
            <a:r>
              <a:rPr lang="en-US" sz="5400" dirty="0" smtClean="0"/>
              <a:t>Herein is my Father glorified, that ye bear </a:t>
            </a:r>
            <a:r>
              <a:rPr lang="en-US" sz="5400" b="1" dirty="0" smtClean="0"/>
              <a:t>much fruit</a:t>
            </a:r>
            <a:r>
              <a:rPr lang="en-US" sz="5400" dirty="0" smtClean="0"/>
              <a:t>; so shall ye be my disciples.</a:t>
            </a:r>
            <a:endParaRPr lang="en-US" sz="54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 OUT!</a:t>
            </a:r>
            <a:endParaRPr lang="en-US" dirty="0"/>
          </a:p>
        </p:txBody>
      </p:sp>
      <p:sp>
        <p:nvSpPr>
          <p:cNvPr id="3" name="Content Placeholder 2"/>
          <p:cNvSpPr>
            <a:spLocks noGrp="1"/>
          </p:cNvSpPr>
          <p:nvPr>
            <p:ph idx="1"/>
          </p:nvPr>
        </p:nvSpPr>
        <p:spPr/>
        <p:txBody>
          <a:bodyPr>
            <a:normAutofit/>
          </a:bodyPr>
          <a:lstStyle/>
          <a:p>
            <a:pPr>
              <a:buNone/>
            </a:pPr>
            <a:r>
              <a:rPr lang="en-US" sz="4400" dirty="0" smtClean="0"/>
              <a:t>The little foxes will strangle your experience and prevent fruit.</a:t>
            </a:r>
            <a:endParaRPr lang="en-US" sz="4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Song of Solomon 2:12-13</a:t>
            </a:r>
            <a:endParaRPr lang="en-US" dirty="0"/>
          </a:p>
        </p:txBody>
      </p:sp>
      <p:sp>
        <p:nvSpPr>
          <p:cNvPr id="3" name="Content Placeholder 2"/>
          <p:cNvSpPr>
            <a:spLocks noGrp="1"/>
          </p:cNvSpPr>
          <p:nvPr>
            <p:ph idx="1"/>
          </p:nvPr>
        </p:nvSpPr>
        <p:spPr/>
        <p:txBody>
          <a:bodyPr>
            <a:normAutofit/>
          </a:bodyPr>
          <a:lstStyle/>
          <a:p>
            <a:pPr>
              <a:buNone/>
            </a:pPr>
            <a:r>
              <a:rPr lang="en-US" dirty="0" smtClean="0"/>
              <a:t> 12 The flowers appear on the earth; the time of the singing of birds is come, and the voice of the turtle is heard in our land;</a:t>
            </a:r>
          </a:p>
          <a:p>
            <a:pPr>
              <a:buNone/>
            </a:pPr>
            <a:r>
              <a:rPr lang="en-US" dirty="0" smtClean="0"/>
              <a:t> 13 The fig tree </a:t>
            </a:r>
            <a:r>
              <a:rPr lang="en-US" dirty="0" err="1" smtClean="0"/>
              <a:t>putteth</a:t>
            </a:r>
            <a:r>
              <a:rPr lang="en-US" dirty="0" smtClean="0"/>
              <a:t> forth her green figs, and the vines with the tender grape give a good smell. Arise, my love, my fair one, and come away.</a:t>
            </a:r>
          </a:p>
        </p:txBody>
      </p:sp>
    </p:spTree>
  </p:cSld>
  <p:clrMapOvr>
    <a:masterClrMapping/>
  </p:clrMapOvr>
  <p:transition advTm="56909"/>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Keeping the Vineyard</a:t>
            </a:r>
            <a:endParaRPr lang="en-US" sz="6000" dirty="0"/>
          </a:p>
        </p:txBody>
      </p:sp>
      <p:sp>
        <p:nvSpPr>
          <p:cNvPr id="3" name="Content Placeholder 2"/>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a:bodyPr>
          <a:lstStyle/>
          <a:p>
            <a:pPr>
              <a:buNone/>
            </a:pPr>
            <a:r>
              <a:rPr lang="en-US" sz="3600" i="1" dirty="0" smtClean="0"/>
              <a:t>Text</a:t>
            </a:r>
            <a:r>
              <a:rPr lang="en-US" sz="3600" dirty="0" smtClean="0"/>
              <a:t>: Song of Solomon 2:15</a:t>
            </a:r>
          </a:p>
          <a:p>
            <a:pPr>
              <a:buNone/>
            </a:pPr>
            <a:endParaRPr lang="en-US" sz="1800" dirty="0" smtClean="0"/>
          </a:p>
          <a:p>
            <a:pPr>
              <a:buNone/>
            </a:pPr>
            <a:r>
              <a:rPr lang="en-US" sz="5400" b="1" dirty="0" smtClean="0"/>
              <a:t>I. Subtlety of Her Enemy</a:t>
            </a:r>
          </a:p>
          <a:p>
            <a:pPr>
              <a:buNone/>
            </a:pPr>
            <a:r>
              <a:rPr lang="en-US" sz="5400" b="1" dirty="0" smtClean="0"/>
              <a:t>II. Damage by Her Enemy</a:t>
            </a:r>
          </a:p>
          <a:p>
            <a:pPr>
              <a:buNone/>
            </a:pPr>
            <a:r>
              <a:rPr lang="en-US" sz="5400" b="1" dirty="0" smtClean="0"/>
              <a:t>III. Most Critical Time</a:t>
            </a:r>
          </a:p>
        </p:txBody>
      </p:sp>
    </p:spTree>
  </p:cSld>
  <p:clrMapOvr>
    <a:masterClrMapping/>
  </p:clrMapOvr>
  <p:transition advTm="7564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III. Most Critical Time</a:t>
            </a:r>
            <a:br>
              <a:rPr lang="en-US" sz="4400" dirty="0" smtClean="0"/>
            </a:br>
            <a:r>
              <a:rPr lang="en-US" sz="4400" dirty="0" smtClean="0"/>
              <a:t>“…our vines have tender grapes…”</a:t>
            </a:r>
            <a:endParaRPr lang="en-US" dirty="0"/>
          </a:p>
        </p:txBody>
      </p:sp>
      <p:sp>
        <p:nvSpPr>
          <p:cNvPr id="3" name="Content Placeholder 2"/>
          <p:cNvSpPr>
            <a:spLocks noGrp="1"/>
          </p:cNvSpPr>
          <p:nvPr>
            <p:ph idx="1"/>
          </p:nvPr>
        </p:nvSpPr>
        <p:spPr/>
        <p:txBody>
          <a:bodyPr>
            <a:normAutofit/>
          </a:bodyPr>
          <a:lstStyle/>
          <a:p>
            <a:r>
              <a:rPr lang="en-US" sz="4800" dirty="0" smtClean="0"/>
              <a:t>Little foxes hide in winter under the vines. </a:t>
            </a:r>
          </a:p>
          <a:p>
            <a:r>
              <a:rPr lang="en-US" sz="4800" dirty="0" smtClean="0"/>
              <a:t>In the spring they come out.</a:t>
            </a:r>
          </a:p>
          <a:p>
            <a:r>
              <a:rPr lang="en-US" sz="4800" dirty="0" smtClean="0"/>
              <a:t>Sunshine – Rain – Warmth</a:t>
            </a:r>
            <a:endParaRPr lang="en-US" sz="4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III. Most Critical Time</a:t>
            </a:r>
            <a:br>
              <a:rPr lang="en-US" sz="4400" dirty="0" smtClean="0"/>
            </a:br>
            <a:r>
              <a:rPr lang="en-US" sz="4400" dirty="0" smtClean="0"/>
              <a:t>	When is the most critical time?</a:t>
            </a:r>
            <a:endParaRPr lang="en-US" dirty="0"/>
          </a:p>
        </p:txBody>
      </p:sp>
      <p:sp>
        <p:nvSpPr>
          <p:cNvPr id="3" name="Content Placeholder 2"/>
          <p:cNvSpPr>
            <a:spLocks noGrp="1"/>
          </p:cNvSpPr>
          <p:nvPr>
            <p:ph idx="1"/>
          </p:nvPr>
        </p:nvSpPr>
        <p:spPr/>
        <p:txBody>
          <a:bodyPr>
            <a:normAutofit/>
          </a:bodyPr>
          <a:lstStyle/>
          <a:p>
            <a:pPr marL="633222" indent="-514350">
              <a:buAutoNum type="alphaUcPeriod"/>
            </a:pPr>
            <a:r>
              <a:rPr lang="en-US" sz="4800" dirty="0" smtClean="0"/>
              <a:t>When God begins to work.</a:t>
            </a:r>
          </a:p>
          <a:p>
            <a:pPr marL="633222" indent="-514350">
              <a:buNone/>
            </a:pPr>
            <a:endParaRPr lang="en-US" dirty="0" smtClean="0"/>
          </a:p>
          <a:p>
            <a:pPr lvl="0"/>
            <a:r>
              <a:rPr lang="en-US" sz="4800" dirty="0" smtClean="0"/>
              <a:t>Collectively  and personally.</a:t>
            </a:r>
          </a:p>
          <a:p>
            <a:pPr lvl="0"/>
            <a:r>
              <a:rPr lang="en-US" sz="4800" dirty="0" smtClean="0"/>
              <a:t>Be on guard, watch out.</a:t>
            </a:r>
          </a:p>
          <a:p>
            <a:r>
              <a:rPr lang="en-US" sz="4800" dirty="0" smtClean="0"/>
              <a:t>Saints stop a move God and not sinners.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III. Most Critical Time</a:t>
            </a:r>
            <a:br>
              <a:rPr lang="en-US" sz="4400" dirty="0" smtClean="0"/>
            </a:br>
            <a:r>
              <a:rPr lang="en-US" sz="4400" dirty="0" smtClean="0"/>
              <a:t>	When is the most critical time?</a:t>
            </a:r>
            <a:endParaRPr lang="en-US" dirty="0"/>
          </a:p>
        </p:txBody>
      </p:sp>
      <p:sp>
        <p:nvSpPr>
          <p:cNvPr id="3" name="Content Placeholder 2"/>
          <p:cNvSpPr>
            <a:spLocks noGrp="1"/>
          </p:cNvSpPr>
          <p:nvPr>
            <p:ph idx="1"/>
          </p:nvPr>
        </p:nvSpPr>
        <p:spPr/>
        <p:txBody>
          <a:bodyPr>
            <a:normAutofit/>
          </a:bodyPr>
          <a:lstStyle/>
          <a:p>
            <a:pPr marL="1033272" indent="-914400">
              <a:buFont typeface="+mj-lt"/>
              <a:buAutoNum type="alphaUcPeriod" startAt="2"/>
            </a:pPr>
            <a:r>
              <a:rPr lang="en-US" sz="4800" dirty="0" smtClean="0"/>
              <a:t>When the Word is being revealed.</a:t>
            </a:r>
          </a:p>
          <a:p>
            <a:pPr lvl="0"/>
            <a:r>
              <a:rPr lang="en-US" sz="4800" dirty="0" smtClean="0"/>
              <a:t>Satan attacks the man of God.</a:t>
            </a:r>
          </a:p>
          <a:p>
            <a:r>
              <a:rPr lang="en-US" sz="4800" dirty="0" smtClean="0"/>
              <a:t>It is going to cost you to hear and receive truth.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III. Most Critical Time</a:t>
            </a:r>
            <a:br>
              <a:rPr lang="en-US" sz="4400" dirty="0" smtClean="0"/>
            </a:br>
            <a:r>
              <a:rPr lang="en-US" sz="4400" dirty="0" smtClean="0"/>
              <a:t>	When is the most critical time?</a:t>
            </a:r>
            <a:endParaRPr lang="en-US" dirty="0"/>
          </a:p>
        </p:txBody>
      </p:sp>
      <p:sp>
        <p:nvSpPr>
          <p:cNvPr id="3" name="Content Placeholder 2"/>
          <p:cNvSpPr>
            <a:spLocks noGrp="1"/>
          </p:cNvSpPr>
          <p:nvPr>
            <p:ph idx="1"/>
          </p:nvPr>
        </p:nvSpPr>
        <p:spPr/>
        <p:txBody>
          <a:bodyPr>
            <a:normAutofit fontScale="92500" lnSpcReduction="10000"/>
          </a:bodyPr>
          <a:lstStyle/>
          <a:p>
            <a:pPr marL="1033272" indent="-914400">
              <a:buFont typeface="+mj-lt"/>
              <a:buAutoNum type="alphaUcPeriod" startAt="3"/>
            </a:pPr>
            <a:r>
              <a:rPr lang="en-US" sz="4800" dirty="0" smtClean="0"/>
              <a:t>When Revival is in the midst.</a:t>
            </a:r>
          </a:p>
          <a:p>
            <a:pPr marL="633222" indent="-514350">
              <a:buNone/>
            </a:pPr>
            <a:endParaRPr lang="en-US" sz="3500" dirty="0" smtClean="0"/>
          </a:p>
          <a:p>
            <a:pPr lvl="0"/>
            <a:r>
              <a:rPr lang="en-US" sz="4800" dirty="0" err="1" smtClean="0"/>
              <a:t>spring,summer</a:t>
            </a:r>
            <a:r>
              <a:rPr lang="en-US" sz="4800" dirty="0" smtClean="0"/>
              <a:t> time life is flowing, the grapes are beginning to come</a:t>
            </a:r>
          </a:p>
          <a:p>
            <a:r>
              <a:rPr lang="en-US" sz="4800" dirty="0" smtClean="0"/>
              <a:t>Be on guard, watch out, catch those little foxes.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the Fences?</a:t>
            </a:r>
            <a:endParaRPr lang="en-US" dirty="0"/>
          </a:p>
        </p:txBody>
      </p:sp>
      <p:sp>
        <p:nvSpPr>
          <p:cNvPr id="3" name="Content Placeholder 2"/>
          <p:cNvSpPr>
            <a:spLocks noGrp="1"/>
          </p:cNvSpPr>
          <p:nvPr>
            <p:ph idx="1"/>
          </p:nvPr>
        </p:nvSpPr>
        <p:spPr/>
        <p:txBody>
          <a:bodyPr>
            <a:noAutofit/>
          </a:bodyPr>
          <a:lstStyle/>
          <a:p>
            <a:r>
              <a:rPr lang="en-US" sz="4400" dirty="0" smtClean="0"/>
              <a:t>A good vinedresser keeps his vineyard fenced in.</a:t>
            </a:r>
          </a:p>
          <a:p>
            <a:r>
              <a:rPr lang="en-US" sz="4400" dirty="0" smtClean="0"/>
              <a:t> Not only get the foxes out, but </a:t>
            </a:r>
            <a:r>
              <a:rPr lang="en-US" sz="4400" b="1" dirty="0" smtClean="0"/>
              <a:t>KEEP</a:t>
            </a:r>
            <a:r>
              <a:rPr lang="en-US" sz="4400" dirty="0" smtClean="0"/>
              <a:t> </a:t>
            </a:r>
            <a:r>
              <a:rPr lang="en-US" sz="4400" b="1" dirty="0" smtClean="0"/>
              <a:t>them out</a:t>
            </a:r>
            <a:r>
              <a:rPr lang="en-US" sz="4400" dirty="0" smtClean="0"/>
              <a:t>.</a:t>
            </a:r>
          </a:p>
          <a:p>
            <a:r>
              <a:rPr lang="en-US" sz="4400" dirty="0" smtClean="0"/>
              <a:t>We need to fence in what we:</a:t>
            </a:r>
          </a:p>
          <a:p>
            <a:pPr>
              <a:buNone/>
            </a:pPr>
            <a:r>
              <a:rPr lang="en-US" sz="4400" dirty="0" smtClean="0"/>
              <a:t>Believe – have – see - want in God.</a:t>
            </a:r>
            <a:endParaRPr lang="en-US"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descr="C:\Users\St\AppData\Local\Microsoft\Windows\Temporary Internet Files\Content.IE5\HTRKNTFF\MPj04308630000[1].jpg"/>
          <p:cNvPicPr>
            <a:picLocks noChangeAspect="1" noChangeArrowheads="1"/>
          </p:cNvPicPr>
          <p:nvPr/>
        </p:nvPicPr>
        <p:blipFill>
          <a:blip r:embed="rId2" cstate="print"/>
          <a:srcRect/>
          <a:stretch>
            <a:fillRect/>
          </a:stretch>
        </p:blipFill>
        <p:spPr bwMode="auto">
          <a:xfrm>
            <a:off x="0" y="1371600"/>
            <a:ext cx="9144000" cy="5715000"/>
          </a:xfrm>
          <a:prstGeom prst="rect">
            <a:avLst/>
          </a:prstGeom>
          <a:noFill/>
        </p:spPr>
      </p:pic>
      <p:sp>
        <p:nvSpPr>
          <p:cNvPr id="11" name="Rectangle 10"/>
          <p:cNvSpPr/>
          <p:nvPr/>
        </p:nvSpPr>
        <p:spPr>
          <a:xfrm>
            <a:off x="4648200" y="4038600"/>
            <a:ext cx="533400" cy="3048000"/>
          </a:xfrm>
          <a:prstGeom prst="rect">
            <a:avLst/>
          </a:prstGeom>
          <a:solidFill>
            <a:srgbClr val="663300">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Set Some Posts and Signs!</a:t>
            </a:r>
            <a:endParaRPr lang="en-US" dirty="0"/>
          </a:p>
        </p:txBody>
      </p:sp>
      <p:sp>
        <p:nvSpPr>
          <p:cNvPr id="23" name="Octagon 22"/>
          <p:cNvSpPr/>
          <p:nvPr/>
        </p:nvSpPr>
        <p:spPr>
          <a:xfrm>
            <a:off x="2667000" y="1524000"/>
            <a:ext cx="4419600" cy="3886200"/>
          </a:xfrm>
          <a:prstGeom prst="octagon">
            <a:avLst/>
          </a:prstGeom>
          <a:solidFill>
            <a:srgbClr val="FF000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smtClean="0">
              <a:ln w="1905"/>
              <a:solidFill>
                <a:schemeClr val="bg1"/>
              </a:solidFill>
              <a:effectLst>
                <a:innerShdw blurRad="69850" dist="43180" dir="5400000">
                  <a:srgbClr val="000000">
                    <a:alpha val="65000"/>
                  </a:srgbClr>
                </a:innerShdw>
              </a:effectLst>
            </a:endParaRPr>
          </a:p>
          <a:p>
            <a:pPr algn="ctr"/>
            <a:endParaRPr lang="en-US" sz="1600" b="1" dirty="0" smtClean="0">
              <a:ln w="1905"/>
              <a:solidFill>
                <a:schemeClr val="bg1"/>
              </a:solidFill>
              <a:effectLst>
                <a:innerShdw blurRad="69850" dist="43180" dir="5400000">
                  <a:srgbClr val="000000">
                    <a:alpha val="65000"/>
                  </a:srgbClr>
                </a:innerShdw>
              </a:effectLst>
            </a:endParaRPr>
          </a:p>
          <a:p>
            <a:pPr algn="ctr"/>
            <a:endParaRPr lang="en-US" sz="1600" b="1" dirty="0" smtClean="0">
              <a:ln w="1905"/>
              <a:solidFill>
                <a:schemeClr val="bg1"/>
              </a:solidFill>
              <a:effectLst>
                <a:innerShdw blurRad="69850" dist="43180" dir="5400000">
                  <a:srgbClr val="000000">
                    <a:alpha val="65000"/>
                  </a:srgbClr>
                </a:innerShdw>
              </a:effectLst>
            </a:endParaRPr>
          </a:p>
          <a:p>
            <a:pPr algn="ctr"/>
            <a:endParaRPr lang="en-US" sz="1600" b="1" dirty="0" smtClean="0">
              <a:ln w="1905"/>
              <a:solidFill>
                <a:schemeClr val="bg1"/>
              </a:solidFill>
              <a:effectLst>
                <a:innerShdw blurRad="69850" dist="43180" dir="5400000">
                  <a:srgbClr val="000000">
                    <a:alpha val="65000"/>
                  </a:srgbClr>
                </a:innerShdw>
              </a:effectLst>
            </a:endParaRPr>
          </a:p>
          <a:p>
            <a:pPr algn="ctr"/>
            <a:endParaRPr lang="en-US" sz="1600" b="1" dirty="0" smtClean="0">
              <a:ln w="1905"/>
              <a:solidFill>
                <a:schemeClr val="bg1"/>
              </a:solidFill>
              <a:effectLst>
                <a:innerShdw blurRad="69850" dist="43180" dir="5400000">
                  <a:srgbClr val="000000">
                    <a:alpha val="65000"/>
                  </a:srgbClr>
                </a:innerShdw>
              </a:effectLst>
            </a:endParaRPr>
          </a:p>
          <a:p>
            <a:pPr algn="ctr"/>
            <a:endParaRPr lang="en-US" dirty="0"/>
          </a:p>
        </p:txBody>
      </p:sp>
      <p:pic>
        <p:nvPicPr>
          <p:cNvPr id="1042" name="Picture 18" descr="C:\Users\St\AppData\Local\Microsoft\Windows\Temporary Internet Files\Content.IE5\RVGUTP8Y\MCj04413920000[1].wmf"/>
          <p:cNvPicPr>
            <a:picLocks noChangeAspect="1" noChangeArrowheads="1"/>
          </p:cNvPicPr>
          <p:nvPr/>
        </p:nvPicPr>
        <p:blipFill>
          <a:blip r:embed="rId3" cstate="print"/>
          <a:srcRect/>
          <a:stretch>
            <a:fillRect/>
          </a:stretch>
        </p:blipFill>
        <p:spPr bwMode="auto">
          <a:xfrm>
            <a:off x="3352800" y="1981200"/>
            <a:ext cx="3124200" cy="3069293"/>
          </a:xfrm>
          <a:prstGeom prst="rect">
            <a:avLst/>
          </a:prstGeom>
          <a:noFill/>
        </p:spPr>
      </p:pic>
      <p:sp>
        <p:nvSpPr>
          <p:cNvPr id="28" name="Oval 27"/>
          <p:cNvSpPr/>
          <p:nvPr/>
        </p:nvSpPr>
        <p:spPr>
          <a:xfrm>
            <a:off x="3352800" y="2057400"/>
            <a:ext cx="3200400" cy="2819400"/>
          </a:xfrm>
          <a:prstGeom prst="ellipse">
            <a:avLst/>
          </a:prstGeom>
          <a:noFill/>
          <a:ln w="228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rot="5400000">
            <a:off x="3771900" y="2628900"/>
            <a:ext cx="2362200" cy="1676400"/>
          </a:xfrm>
          <a:prstGeom prst="line">
            <a:avLst/>
          </a:prstGeom>
          <a:ln w="17462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3" grpId="0" animBg="1"/>
      <p:bldP spid="2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 ‘LITTLE’ Fox</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
            </a:pPr>
            <a:r>
              <a:rPr lang="en-US" sz="4800" dirty="0" smtClean="0"/>
              <a:t>Get rid of that stubbornness. </a:t>
            </a:r>
          </a:p>
          <a:p>
            <a:pPr>
              <a:buFont typeface="Wingdings" pitchFamily="2" charset="2"/>
              <a:buChar char="§"/>
            </a:pPr>
            <a:r>
              <a:rPr lang="en-US" sz="4800" dirty="0" smtClean="0"/>
              <a:t>Little foxes nibble at the vine, but the big foxes breed.</a:t>
            </a:r>
            <a:endParaRPr lang="en-US" sz="4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Little Foxes Spoil the Vine</a:t>
            </a:r>
            <a:endParaRPr lang="en-US" dirty="0"/>
          </a:p>
        </p:txBody>
      </p:sp>
      <p:sp>
        <p:nvSpPr>
          <p:cNvPr id="3" name="Content Placeholder 2"/>
          <p:cNvSpPr>
            <a:spLocks noGrp="1"/>
          </p:cNvSpPr>
          <p:nvPr>
            <p:ph idx="1"/>
          </p:nvPr>
        </p:nvSpPr>
        <p:spPr/>
        <p:txBody>
          <a:bodyPr>
            <a:normAutofit/>
          </a:bodyPr>
          <a:lstStyle/>
          <a:p>
            <a:r>
              <a:rPr lang="en-US" sz="3600" dirty="0" smtClean="0"/>
              <a:t>When there is break the life flow is broken up.</a:t>
            </a:r>
          </a:p>
          <a:p>
            <a:r>
              <a:rPr lang="en-US" sz="3600" dirty="0" smtClean="0"/>
              <a:t>Catch the foxes when they are little or they will spoil the vine when the tender grapes are just beginning to come.</a:t>
            </a:r>
          </a:p>
          <a:p>
            <a:r>
              <a:rPr lang="en-US" sz="3600" dirty="0" smtClean="0"/>
              <a:t>Hang on to what you have got and drive some stakes down.</a:t>
            </a:r>
          </a:p>
          <a:p>
            <a:r>
              <a:rPr lang="en-US" sz="3600" dirty="0" smtClean="0"/>
              <a:t>The foxes have tried it here.</a:t>
            </a:r>
          </a:p>
          <a:p>
            <a:endParaRPr lang="en-US" dirty="0"/>
          </a:p>
        </p:txBody>
      </p:sp>
      <p:pic>
        <p:nvPicPr>
          <p:cNvPr id="2051" name="Picture 3" descr="C:\Users\St\AppData\Local\Microsoft\Windows\Temporary Internet Files\Content.IE5\W3FFS7PQ\MCAN04476_0000[1].wmf"/>
          <p:cNvPicPr>
            <a:picLocks noChangeAspect="1" noChangeArrowheads="1"/>
          </p:cNvPicPr>
          <p:nvPr/>
        </p:nvPicPr>
        <p:blipFill>
          <a:blip r:embed="rId2" cstate="print"/>
          <a:srcRect/>
          <a:stretch>
            <a:fillRect/>
          </a:stretch>
        </p:blipFill>
        <p:spPr bwMode="auto">
          <a:xfrm>
            <a:off x="7924800" y="1981200"/>
            <a:ext cx="917575" cy="9175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idx="1"/>
          </p:nvPr>
        </p:nvSpPr>
        <p:spPr/>
        <p:txBody>
          <a:bodyPr>
            <a:noAutofit/>
          </a:bodyPr>
          <a:lstStyle/>
          <a:p>
            <a:pPr>
              <a:buNone/>
            </a:pPr>
            <a:r>
              <a:rPr lang="en-US" sz="3600" b="1" dirty="0" smtClean="0"/>
              <a:t>How can you know if someone is a false prophet? </a:t>
            </a:r>
          </a:p>
          <a:p>
            <a:pPr>
              <a:buNone/>
            </a:pPr>
            <a:endParaRPr lang="en-US" sz="3600" dirty="0" smtClean="0"/>
          </a:p>
          <a:p>
            <a:r>
              <a:rPr lang="en-US" sz="3600" dirty="0" smtClean="0"/>
              <a:t>If you be led only by what you feel, you can still be led astray. </a:t>
            </a:r>
          </a:p>
          <a:p>
            <a:r>
              <a:rPr lang="en-US" sz="3600" dirty="0" smtClean="0"/>
              <a:t>A false prophet is not known by feelings, but by what is taught.</a:t>
            </a:r>
          </a:p>
          <a:p>
            <a:r>
              <a:rPr lang="en-US" sz="3600" dirty="0" smtClean="0"/>
              <a:t>You must know the truth.</a:t>
            </a:r>
          </a:p>
        </p:txBody>
      </p:sp>
      <p:pic>
        <p:nvPicPr>
          <p:cNvPr id="4" name="Picture 2" descr="C:\Users\St\AppData\Local\Microsoft\Windows\Temporary Internet Files\Content.IE5\ISMMXJJ6\MCj03379780000[1].wmf"/>
          <p:cNvPicPr>
            <a:picLocks noChangeAspect="1" noChangeArrowheads="1"/>
          </p:cNvPicPr>
          <p:nvPr/>
        </p:nvPicPr>
        <p:blipFill>
          <a:blip r:embed="rId2" cstate="print"/>
          <a:srcRect/>
          <a:stretch>
            <a:fillRect/>
          </a:stretch>
        </p:blipFill>
        <p:spPr bwMode="auto">
          <a:xfrm>
            <a:off x="6238210" y="5638800"/>
            <a:ext cx="2829590" cy="1143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500"/>
                            </p:stCondLst>
                            <p:childTnLst>
                              <p:par>
                                <p:cTn id="15" presetID="2" presetClass="entr" presetSubtype="4" fill="hold" grpId="0" nodeType="after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Matthew 24:32</a:t>
            </a:r>
            <a:endParaRPr lang="en-US" dirty="0"/>
          </a:p>
        </p:txBody>
      </p:sp>
      <p:sp>
        <p:nvSpPr>
          <p:cNvPr id="3" name="Content Placeholder 2"/>
          <p:cNvSpPr>
            <a:spLocks noGrp="1"/>
          </p:cNvSpPr>
          <p:nvPr>
            <p:ph idx="1"/>
          </p:nvPr>
        </p:nvSpPr>
        <p:spPr/>
        <p:txBody>
          <a:bodyPr>
            <a:normAutofit/>
          </a:bodyPr>
          <a:lstStyle/>
          <a:p>
            <a:pPr>
              <a:buNone/>
            </a:pPr>
            <a:r>
              <a:rPr lang="en-US" sz="4800" dirty="0" smtClean="0"/>
              <a:t>Now learn a parable of the fig tree; When his branch is yet tender, and </a:t>
            </a:r>
            <a:r>
              <a:rPr lang="en-US" sz="4800" dirty="0" err="1" smtClean="0"/>
              <a:t>putteth</a:t>
            </a:r>
            <a:r>
              <a:rPr lang="en-US" sz="4800" dirty="0" smtClean="0"/>
              <a:t> forth leaves, ye know that summer is nigh:</a:t>
            </a:r>
            <a:endParaRPr lang="en-US" sz="4800" dirty="0"/>
          </a:p>
        </p:txBody>
      </p:sp>
    </p:spTree>
  </p:cSld>
  <p:clrMapOvr>
    <a:masterClrMapping/>
  </p:clrMapOvr>
  <p:transition advTm="56909"/>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idx="1"/>
          </p:nvPr>
        </p:nvSpPr>
        <p:spPr/>
        <p:txBody>
          <a:bodyPr>
            <a:noAutofit/>
          </a:bodyPr>
          <a:lstStyle/>
          <a:p>
            <a:pPr>
              <a:buNone/>
            </a:pPr>
            <a:r>
              <a:rPr lang="en-US" sz="3600" b="1" dirty="0" smtClean="0"/>
              <a:t>What does a vine dresser do?</a:t>
            </a:r>
          </a:p>
          <a:p>
            <a:pPr>
              <a:buNone/>
            </a:pPr>
            <a:endParaRPr lang="en-US" sz="3600" b="1" dirty="0" smtClean="0"/>
          </a:p>
          <a:p>
            <a:r>
              <a:rPr lang="en-US" sz="3600" dirty="0" smtClean="0"/>
              <a:t>Take care of the area where the problem is. Care for the vineyard, bandage, prop, cut off…</a:t>
            </a:r>
          </a:p>
          <a:p>
            <a:r>
              <a:rPr lang="en-US" sz="3600" dirty="0" smtClean="0"/>
              <a:t>As the vine heals fruit will begin to grow again.</a:t>
            </a:r>
            <a:endParaRPr lang="en-US" sz="3600" dirty="0"/>
          </a:p>
        </p:txBody>
      </p:sp>
      <p:pic>
        <p:nvPicPr>
          <p:cNvPr id="4" name="Picture 2" descr="C:\Users\St\AppData\Local\Microsoft\Windows\Temporary Internet Files\Content.IE5\ISMMXJJ6\MCj03379780000[1].wmf"/>
          <p:cNvPicPr>
            <a:picLocks noChangeAspect="1" noChangeArrowheads="1"/>
          </p:cNvPicPr>
          <p:nvPr/>
        </p:nvPicPr>
        <p:blipFill>
          <a:blip r:embed="rId2" cstate="print"/>
          <a:srcRect/>
          <a:stretch>
            <a:fillRect/>
          </a:stretch>
        </p:blipFill>
        <p:spPr bwMode="auto">
          <a:xfrm>
            <a:off x="6238210" y="5638800"/>
            <a:ext cx="2829590" cy="1143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228600" y="1775191"/>
            <a:ext cx="8686800" cy="4625609"/>
          </a:xfrm>
        </p:spPr>
        <p:txBody>
          <a:bodyPr>
            <a:noAutofit/>
          </a:bodyPr>
          <a:lstStyle/>
          <a:p>
            <a:r>
              <a:rPr lang="en-US" sz="4400" dirty="0" smtClean="0"/>
              <a:t>Don’t let foxes spoil your vine.</a:t>
            </a:r>
          </a:p>
          <a:p>
            <a:r>
              <a:rPr lang="en-US" sz="4400" dirty="0" smtClean="0"/>
              <a:t>Be the best at you are called to do.</a:t>
            </a:r>
          </a:p>
          <a:p>
            <a:r>
              <a:rPr lang="en-US" sz="4400" dirty="0" smtClean="0"/>
              <a:t>Mark 16:15– And he said unto them, </a:t>
            </a:r>
            <a:r>
              <a:rPr lang="en-US" sz="4400" b="1" dirty="0" smtClean="0"/>
              <a:t>Go ye into all the world, and preach the gospel to every creature</a:t>
            </a:r>
            <a:r>
              <a:rPr lang="en-US" sz="4400" dirty="0" smtClean="0"/>
              <a:t>.</a:t>
            </a:r>
            <a:endParaRPr lang="en-US"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Keeping the Vineyard</a:t>
            </a:r>
            <a:endParaRPr lang="en-US" sz="6000" dirty="0"/>
          </a:p>
        </p:txBody>
      </p:sp>
      <p:sp>
        <p:nvSpPr>
          <p:cNvPr id="3" name="Content Placeholder 2"/>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a:bodyPr>
          <a:lstStyle/>
          <a:p>
            <a:pPr>
              <a:buNone/>
            </a:pPr>
            <a:r>
              <a:rPr lang="en-US" sz="3600" i="1" dirty="0" smtClean="0"/>
              <a:t>Text</a:t>
            </a:r>
            <a:r>
              <a:rPr lang="en-US" sz="3600" dirty="0" smtClean="0"/>
              <a:t>: Song of Solomon 2:15</a:t>
            </a:r>
          </a:p>
          <a:p>
            <a:pPr>
              <a:buNone/>
            </a:pPr>
            <a:endParaRPr lang="en-US" sz="1800" dirty="0" smtClean="0"/>
          </a:p>
          <a:p>
            <a:pPr>
              <a:buNone/>
            </a:pPr>
            <a:r>
              <a:rPr lang="en-US" sz="5400" b="1" dirty="0" smtClean="0"/>
              <a:t>I. Subtlety of Her Enemy</a:t>
            </a:r>
          </a:p>
          <a:p>
            <a:pPr>
              <a:buNone/>
            </a:pPr>
            <a:r>
              <a:rPr lang="en-US" sz="5400" b="1" dirty="0" smtClean="0"/>
              <a:t>II. Damage by Her Enemy</a:t>
            </a:r>
          </a:p>
          <a:p>
            <a:pPr>
              <a:buNone/>
            </a:pPr>
            <a:r>
              <a:rPr lang="en-US" sz="5400" b="1" dirty="0" smtClean="0"/>
              <a:t>III. Most Critical Time</a:t>
            </a:r>
          </a:p>
        </p:txBody>
      </p:sp>
    </p:spTree>
  </p:cSld>
  <p:clrMapOvr>
    <a:masterClrMapping/>
  </p:clrMapOvr>
  <p:transition advTm="75645"/>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Song of Solomon 2:14,15</a:t>
            </a:r>
            <a:endParaRPr lang="en-US" dirty="0"/>
          </a:p>
        </p:txBody>
      </p:sp>
      <p:sp>
        <p:nvSpPr>
          <p:cNvPr id="3" name="Content Placeholder 2"/>
          <p:cNvSpPr>
            <a:spLocks noGrp="1"/>
          </p:cNvSpPr>
          <p:nvPr>
            <p:ph idx="1"/>
          </p:nvPr>
        </p:nvSpPr>
        <p:spPr>
          <a:noFill/>
          <a:ln>
            <a:noFill/>
          </a:ln>
        </p:spPr>
        <p:style>
          <a:lnRef idx="2">
            <a:schemeClr val="dk1"/>
          </a:lnRef>
          <a:fillRef idx="1">
            <a:schemeClr val="lt1"/>
          </a:fillRef>
          <a:effectRef idx="0">
            <a:schemeClr val="dk1"/>
          </a:effectRef>
          <a:fontRef idx="minor">
            <a:schemeClr val="dk1"/>
          </a:fontRef>
        </p:style>
        <p:txBody>
          <a:bodyPr>
            <a:normAutofit fontScale="77500" lnSpcReduction="20000"/>
          </a:bodyPr>
          <a:lstStyle/>
          <a:p>
            <a:pPr marL="976122" indent="-857250">
              <a:buNone/>
            </a:pPr>
            <a:r>
              <a:rPr lang="en-US" sz="4400" dirty="0" smtClean="0"/>
              <a:t> 14 O my dove, that art in the clefts of the rock, in the secret places of the stairs, let me see thy countenance, let me hear thy voice; for sweet is thy voice, and thy countenance is comely.</a:t>
            </a:r>
          </a:p>
          <a:p>
            <a:pPr marL="976122" indent="-857250">
              <a:buNone/>
            </a:pPr>
            <a:r>
              <a:rPr lang="en-US" sz="4400" dirty="0" smtClean="0"/>
              <a:t> </a:t>
            </a:r>
          </a:p>
          <a:p>
            <a:pPr marL="976122" indent="-857250">
              <a:buNone/>
            </a:pPr>
            <a:r>
              <a:rPr lang="en-US" sz="4400" b="1" dirty="0" smtClean="0"/>
              <a:t> 15 Take us the foxes, the little foxes, that spoil the vines: for our vines have tender grapes.</a:t>
            </a:r>
          </a:p>
        </p:txBody>
      </p:sp>
    </p:spTree>
  </p:cSld>
  <p:clrMapOvr>
    <a:masterClrMapping/>
  </p:clrMapOvr>
  <p:transition advTm="2744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t>Keeping the Vineyard</a:t>
            </a:r>
            <a:endParaRPr lang="en-US" sz="6000" dirty="0"/>
          </a:p>
        </p:txBody>
      </p:sp>
      <p:sp>
        <p:nvSpPr>
          <p:cNvPr id="3" name="Content Placeholder 2"/>
          <p:cNvSpPr>
            <a:spLocks noGrp="1"/>
          </p:cNvSpPr>
          <p:nvPr>
            <p:ph idx="1"/>
          </p:nvPr>
        </p:nvSpPr>
        <p:spPr/>
        <p:style>
          <a:lnRef idx="3">
            <a:schemeClr val="lt1"/>
          </a:lnRef>
          <a:fillRef idx="1">
            <a:schemeClr val="dk1"/>
          </a:fillRef>
          <a:effectRef idx="1">
            <a:schemeClr val="dk1"/>
          </a:effectRef>
          <a:fontRef idx="minor">
            <a:schemeClr val="lt1"/>
          </a:fontRef>
        </p:style>
        <p:txBody>
          <a:bodyPr>
            <a:normAutofit/>
          </a:bodyPr>
          <a:lstStyle/>
          <a:p>
            <a:pPr>
              <a:buNone/>
            </a:pPr>
            <a:r>
              <a:rPr lang="en-US" sz="3600" i="1" dirty="0" smtClean="0"/>
              <a:t>Text</a:t>
            </a:r>
            <a:r>
              <a:rPr lang="en-US" sz="3600" dirty="0" smtClean="0"/>
              <a:t>: Song of Solomon 2:15</a:t>
            </a:r>
          </a:p>
          <a:p>
            <a:pPr>
              <a:buNone/>
            </a:pPr>
            <a:endParaRPr lang="en-US" sz="1800" dirty="0" smtClean="0"/>
          </a:p>
          <a:p>
            <a:pPr>
              <a:buNone/>
            </a:pPr>
            <a:r>
              <a:rPr lang="en-US" sz="5400" b="1" dirty="0" smtClean="0"/>
              <a:t>I. Subtlety of Her Enemy</a:t>
            </a:r>
          </a:p>
          <a:p>
            <a:pPr>
              <a:buNone/>
            </a:pPr>
            <a:r>
              <a:rPr lang="en-US" sz="5400" b="1" dirty="0" smtClean="0"/>
              <a:t>II. Damage by Her Enemy</a:t>
            </a:r>
          </a:p>
          <a:p>
            <a:pPr>
              <a:buNone/>
            </a:pPr>
            <a:r>
              <a:rPr lang="en-US" sz="5400" b="1" dirty="0" smtClean="0"/>
              <a:t>III. Most Critical Time</a:t>
            </a:r>
          </a:p>
        </p:txBody>
      </p:sp>
    </p:spTree>
  </p:cSld>
  <p:clrMapOvr>
    <a:masterClrMapping/>
  </p:clrMapOvr>
  <p:transition advTm="75645"/>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92"/>
</p:tagLst>
</file>

<file path=ppt/tags/tag10.xml><?xml version="1.0" encoding="utf-8"?>
<p:tagLst xmlns:a="http://schemas.openxmlformats.org/drawingml/2006/main" xmlns:r="http://schemas.openxmlformats.org/officeDocument/2006/relationships" xmlns:p="http://schemas.openxmlformats.org/presentationml/2006/main">
  <p:tag name="TIMING" val="|92"/>
</p:tagLst>
</file>

<file path=ppt/tags/tag11.xml><?xml version="1.0" encoding="utf-8"?>
<p:tagLst xmlns:a="http://schemas.openxmlformats.org/drawingml/2006/main" xmlns:r="http://schemas.openxmlformats.org/officeDocument/2006/relationships" xmlns:p="http://schemas.openxmlformats.org/presentationml/2006/main">
  <p:tag name="TIMING" val="|14"/>
</p:tagLst>
</file>

<file path=ppt/tags/tag12.xml><?xml version="1.0" encoding="utf-8"?>
<p:tagLst xmlns:a="http://schemas.openxmlformats.org/drawingml/2006/main" xmlns:r="http://schemas.openxmlformats.org/officeDocument/2006/relationships" xmlns:p="http://schemas.openxmlformats.org/presentationml/2006/main">
  <p:tag name="TIMING" val="|31.6"/>
</p:tagLst>
</file>

<file path=ppt/tags/tag13.xml><?xml version="1.0" encoding="utf-8"?>
<p:tagLst xmlns:a="http://schemas.openxmlformats.org/drawingml/2006/main" xmlns:r="http://schemas.openxmlformats.org/officeDocument/2006/relationships" xmlns:p="http://schemas.openxmlformats.org/presentationml/2006/main">
  <p:tag name="TIMING" val="|14"/>
</p:tagLst>
</file>

<file path=ppt/tags/tag14.xml><?xml version="1.0" encoding="utf-8"?>
<p:tagLst xmlns:a="http://schemas.openxmlformats.org/drawingml/2006/main" xmlns:r="http://schemas.openxmlformats.org/officeDocument/2006/relationships" xmlns:p="http://schemas.openxmlformats.org/presentationml/2006/main">
  <p:tag name="TIMING" val="|31.6"/>
</p:tagLst>
</file>

<file path=ppt/tags/tag15.xml><?xml version="1.0" encoding="utf-8"?>
<p:tagLst xmlns:a="http://schemas.openxmlformats.org/drawingml/2006/main" xmlns:r="http://schemas.openxmlformats.org/officeDocument/2006/relationships" xmlns:p="http://schemas.openxmlformats.org/presentationml/2006/main">
  <p:tag name="TIMING" val="|31.6"/>
</p:tagLst>
</file>

<file path=ppt/tags/tag16.xml><?xml version="1.0" encoding="utf-8"?>
<p:tagLst xmlns:a="http://schemas.openxmlformats.org/drawingml/2006/main" xmlns:r="http://schemas.openxmlformats.org/officeDocument/2006/relationships" xmlns:p="http://schemas.openxmlformats.org/presentationml/2006/main">
  <p:tag name="TIMING" val="|31.6"/>
</p:tagLst>
</file>

<file path=ppt/tags/tag17.xml><?xml version="1.0" encoding="utf-8"?>
<p:tagLst xmlns:a="http://schemas.openxmlformats.org/drawingml/2006/main" xmlns:r="http://schemas.openxmlformats.org/officeDocument/2006/relationships" xmlns:p="http://schemas.openxmlformats.org/presentationml/2006/main">
  <p:tag name="TIMING" val="|31.6"/>
</p:tagLst>
</file>

<file path=ppt/tags/tag18.xml><?xml version="1.0" encoding="utf-8"?>
<p:tagLst xmlns:a="http://schemas.openxmlformats.org/drawingml/2006/main" xmlns:r="http://schemas.openxmlformats.org/officeDocument/2006/relationships" xmlns:p="http://schemas.openxmlformats.org/presentationml/2006/main">
  <p:tag name="TIMING" val="|31.6"/>
</p:tagLst>
</file>

<file path=ppt/tags/tag19.xml><?xml version="1.0" encoding="utf-8"?>
<p:tagLst xmlns:a="http://schemas.openxmlformats.org/drawingml/2006/main" xmlns:r="http://schemas.openxmlformats.org/officeDocument/2006/relationships" xmlns:p="http://schemas.openxmlformats.org/presentationml/2006/main">
  <p:tag name="TIMING" val="|31.6"/>
</p:tagLst>
</file>

<file path=ppt/tags/tag2.xml><?xml version="1.0" encoding="utf-8"?>
<p:tagLst xmlns:a="http://schemas.openxmlformats.org/drawingml/2006/main" xmlns:r="http://schemas.openxmlformats.org/officeDocument/2006/relationships" xmlns:p="http://schemas.openxmlformats.org/presentationml/2006/main">
  <p:tag name="TIMING" val="|92"/>
</p:tagLst>
</file>

<file path=ppt/tags/tag20.xml><?xml version="1.0" encoding="utf-8"?>
<p:tagLst xmlns:a="http://schemas.openxmlformats.org/drawingml/2006/main" xmlns:r="http://schemas.openxmlformats.org/officeDocument/2006/relationships" xmlns:p="http://schemas.openxmlformats.org/presentationml/2006/main">
  <p:tag name="TIMING" val="|31.6"/>
</p:tagLst>
</file>

<file path=ppt/tags/tag21.xml><?xml version="1.0" encoding="utf-8"?>
<p:tagLst xmlns:a="http://schemas.openxmlformats.org/drawingml/2006/main" xmlns:r="http://schemas.openxmlformats.org/officeDocument/2006/relationships" xmlns:p="http://schemas.openxmlformats.org/presentationml/2006/main">
  <p:tag name="TIMING" val="|31.6"/>
</p:tagLst>
</file>

<file path=ppt/tags/tag22.xml><?xml version="1.0" encoding="utf-8"?>
<p:tagLst xmlns:a="http://schemas.openxmlformats.org/drawingml/2006/main" xmlns:r="http://schemas.openxmlformats.org/officeDocument/2006/relationships" xmlns:p="http://schemas.openxmlformats.org/presentationml/2006/main">
  <p:tag name="TIMING" val="|31.6"/>
</p:tagLst>
</file>

<file path=ppt/tags/tag23.xml><?xml version="1.0" encoding="utf-8"?>
<p:tagLst xmlns:a="http://schemas.openxmlformats.org/drawingml/2006/main" xmlns:r="http://schemas.openxmlformats.org/officeDocument/2006/relationships" xmlns:p="http://schemas.openxmlformats.org/presentationml/2006/main">
  <p:tag name="TIMING" val="|31.6"/>
</p:tagLst>
</file>

<file path=ppt/tags/tag24.xml><?xml version="1.0" encoding="utf-8"?>
<p:tagLst xmlns:a="http://schemas.openxmlformats.org/drawingml/2006/main" xmlns:r="http://schemas.openxmlformats.org/officeDocument/2006/relationships" xmlns:p="http://schemas.openxmlformats.org/presentationml/2006/main">
  <p:tag name="TIMING" val="|14"/>
</p:tagLst>
</file>

<file path=ppt/tags/tag25.xml><?xml version="1.0" encoding="utf-8"?>
<p:tagLst xmlns:a="http://schemas.openxmlformats.org/drawingml/2006/main" xmlns:r="http://schemas.openxmlformats.org/officeDocument/2006/relationships" xmlns:p="http://schemas.openxmlformats.org/presentationml/2006/main">
  <p:tag name="TIMING" val="|14"/>
</p:tagLst>
</file>

<file path=ppt/tags/tag26.xml><?xml version="1.0" encoding="utf-8"?>
<p:tagLst xmlns:a="http://schemas.openxmlformats.org/drawingml/2006/main" xmlns:r="http://schemas.openxmlformats.org/officeDocument/2006/relationships" xmlns:p="http://schemas.openxmlformats.org/presentationml/2006/main">
  <p:tag name="TIMING" val="|14"/>
</p:tagLst>
</file>

<file path=ppt/tags/tag27.xml><?xml version="1.0" encoding="utf-8"?>
<p:tagLst xmlns:a="http://schemas.openxmlformats.org/drawingml/2006/main" xmlns:r="http://schemas.openxmlformats.org/officeDocument/2006/relationships" xmlns:p="http://schemas.openxmlformats.org/presentationml/2006/main">
  <p:tag name="TIMING" val="|14"/>
</p:tagLst>
</file>

<file path=ppt/tags/tag28.xml><?xml version="1.0" encoding="utf-8"?>
<p:tagLst xmlns:a="http://schemas.openxmlformats.org/drawingml/2006/main" xmlns:r="http://schemas.openxmlformats.org/officeDocument/2006/relationships" xmlns:p="http://schemas.openxmlformats.org/presentationml/2006/main">
  <p:tag name="TIMING" val="|31.6"/>
</p:tagLst>
</file>

<file path=ppt/tags/tag29.xml><?xml version="1.0" encoding="utf-8"?>
<p:tagLst xmlns:a="http://schemas.openxmlformats.org/drawingml/2006/main" xmlns:r="http://schemas.openxmlformats.org/officeDocument/2006/relationships" xmlns:p="http://schemas.openxmlformats.org/presentationml/2006/main">
  <p:tag name="TIMING" val="|31.6"/>
</p:tagLst>
</file>

<file path=ppt/tags/tag3.xml><?xml version="1.0" encoding="utf-8"?>
<p:tagLst xmlns:a="http://schemas.openxmlformats.org/drawingml/2006/main" xmlns:r="http://schemas.openxmlformats.org/officeDocument/2006/relationships" xmlns:p="http://schemas.openxmlformats.org/presentationml/2006/main">
  <p:tag name="TIMING" val="|92"/>
</p:tagLst>
</file>

<file path=ppt/tags/tag30.xml><?xml version="1.0" encoding="utf-8"?>
<p:tagLst xmlns:a="http://schemas.openxmlformats.org/drawingml/2006/main" xmlns:r="http://schemas.openxmlformats.org/officeDocument/2006/relationships" xmlns:p="http://schemas.openxmlformats.org/presentationml/2006/main">
  <p:tag name="TIMING" val="|31.6"/>
</p:tagLst>
</file>

<file path=ppt/tags/tag31.xml><?xml version="1.0" encoding="utf-8"?>
<p:tagLst xmlns:a="http://schemas.openxmlformats.org/drawingml/2006/main" xmlns:r="http://schemas.openxmlformats.org/officeDocument/2006/relationships" xmlns:p="http://schemas.openxmlformats.org/presentationml/2006/main">
  <p:tag name="TIMING" val="|14"/>
</p:tagLst>
</file>

<file path=ppt/tags/tag32.xml><?xml version="1.0" encoding="utf-8"?>
<p:tagLst xmlns:a="http://schemas.openxmlformats.org/drawingml/2006/main" xmlns:r="http://schemas.openxmlformats.org/officeDocument/2006/relationships" xmlns:p="http://schemas.openxmlformats.org/presentationml/2006/main">
  <p:tag name="TIMING" val="|14"/>
</p:tagLst>
</file>

<file path=ppt/tags/tag33.xml><?xml version="1.0" encoding="utf-8"?>
<p:tagLst xmlns:a="http://schemas.openxmlformats.org/drawingml/2006/main" xmlns:r="http://schemas.openxmlformats.org/officeDocument/2006/relationships" xmlns:p="http://schemas.openxmlformats.org/presentationml/2006/main">
  <p:tag name="TIMING" val="|14"/>
</p:tagLst>
</file>

<file path=ppt/tags/tag34.xml><?xml version="1.0" encoding="utf-8"?>
<p:tagLst xmlns:a="http://schemas.openxmlformats.org/drawingml/2006/main" xmlns:r="http://schemas.openxmlformats.org/officeDocument/2006/relationships" xmlns:p="http://schemas.openxmlformats.org/presentationml/2006/main">
  <p:tag name="TIMING" val="|14"/>
</p:tagLst>
</file>

<file path=ppt/tags/tag35.xml><?xml version="1.0" encoding="utf-8"?>
<p:tagLst xmlns:a="http://schemas.openxmlformats.org/drawingml/2006/main" xmlns:r="http://schemas.openxmlformats.org/officeDocument/2006/relationships" xmlns:p="http://schemas.openxmlformats.org/presentationml/2006/main">
  <p:tag name="TIMING" val="|14"/>
</p:tagLst>
</file>

<file path=ppt/tags/tag36.xml><?xml version="1.0" encoding="utf-8"?>
<p:tagLst xmlns:a="http://schemas.openxmlformats.org/drawingml/2006/main" xmlns:r="http://schemas.openxmlformats.org/officeDocument/2006/relationships" xmlns:p="http://schemas.openxmlformats.org/presentationml/2006/main">
  <p:tag name="TIMING" val="|14"/>
</p:tagLst>
</file>

<file path=ppt/tags/tag37.xml><?xml version="1.0" encoding="utf-8"?>
<p:tagLst xmlns:a="http://schemas.openxmlformats.org/drawingml/2006/main" xmlns:r="http://schemas.openxmlformats.org/officeDocument/2006/relationships" xmlns:p="http://schemas.openxmlformats.org/presentationml/2006/main">
  <p:tag name="TIMING" val="|14"/>
</p:tagLst>
</file>

<file path=ppt/tags/tag38.xml><?xml version="1.0" encoding="utf-8"?>
<p:tagLst xmlns:a="http://schemas.openxmlformats.org/drawingml/2006/main" xmlns:r="http://schemas.openxmlformats.org/officeDocument/2006/relationships" xmlns:p="http://schemas.openxmlformats.org/presentationml/2006/main">
  <p:tag name="TIMING" val="|14"/>
</p:tagLst>
</file>

<file path=ppt/tags/tag39.xml><?xml version="1.0" encoding="utf-8"?>
<p:tagLst xmlns:a="http://schemas.openxmlformats.org/drawingml/2006/main" xmlns:r="http://schemas.openxmlformats.org/officeDocument/2006/relationships" xmlns:p="http://schemas.openxmlformats.org/presentationml/2006/main">
  <p:tag name="TIMING" val="|14"/>
</p:tagLst>
</file>

<file path=ppt/tags/tag4.xml><?xml version="1.0" encoding="utf-8"?>
<p:tagLst xmlns:a="http://schemas.openxmlformats.org/drawingml/2006/main" xmlns:r="http://schemas.openxmlformats.org/officeDocument/2006/relationships" xmlns:p="http://schemas.openxmlformats.org/presentationml/2006/main">
  <p:tag name="TIMING" val="|92"/>
</p:tagLst>
</file>

<file path=ppt/tags/tag40.xml><?xml version="1.0" encoding="utf-8"?>
<p:tagLst xmlns:a="http://schemas.openxmlformats.org/drawingml/2006/main" xmlns:r="http://schemas.openxmlformats.org/officeDocument/2006/relationships" xmlns:p="http://schemas.openxmlformats.org/presentationml/2006/main">
  <p:tag name="TIMING" val="|14"/>
</p:tagLst>
</file>

<file path=ppt/tags/tag41.xml><?xml version="1.0" encoding="utf-8"?>
<p:tagLst xmlns:a="http://schemas.openxmlformats.org/drawingml/2006/main" xmlns:r="http://schemas.openxmlformats.org/officeDocument/2006/relationships" xmlns:p="http://schemas.openxmlformats.org/presentationml/2006/main">
  <p:tag name="TIMING" val="|92"/>
</p:tagLst>
</file>

<file path=ppt/tags/tag5.xml><?xml version="1.0" encoding="utf-8"?>
<p:tagLst xmlns:a="http://schemas.openxmlformats.org/drawingml/2006/main" xmlns:r="http://schemas.openxmlformats.org/officeDocument/2006/relationships" xmlns:p="http://schemas.openxmlformats.org/presentationml/2006/main">
  <p:tag name="TIMING" val="|92"/>
</p:tagLst>
</file>

<file path=ppt/tags/tag6.xml><?xml version="1.0" encoding="utf-8"?>
<p:tagLst xmlns:a="http://schemas.openxmlformats.org/drawingml/2006/main" xmlns:r="http://schemas.openxmlformats.org/officeDocument/2006/relationships" xmlns:p="http://schemas.openxmlformats.org/presentationml/2006/main">
  <p:tag name="TIMING" val="|92"/>
</p:tagLst>
</file>

<file path=ppt/tags/tag7.xml><?xml version="1.0" encoding="utf-8"?>
<p:tagLst xmlns:a="http://schemas.openxmlformats.org/drawingml/2006/main" xmlns:r="http://schemas.openxmlformats.org/officeDocument/2006/relationships" xmlns:p="http://schemas.openxmlformats.org/presentationml/2006/main">
  <p:tag name="TIMING" val="|92"/>
</p:tagLst>
</file>

<file path=ppt/tags/tag8.xml><?xml version="1.0" encoding="utf-8"?>
<p:tagLst xmlns:a="http://schemas.openxmlformats.org/drawingml/2006/main" xmlns:r="http://schemas.openxmlformats.org/officeDocument/2006/relationships" xmlns:p="http://schemas.openxmlformats.org/presentationml/2006/main">
  <p:tag name="TIMING" val="|92"/>
</p:tagLst>
</file>

<file path=ppt/tags/tag9.xml><?xml version="1.0" encoding="utf-8"?>
<p:tagLst xmlns:a="http://schemas.openxmlformats.org/drawingml/2006/main" xmlns:r="http://schemas.openxmlformats.org/officeDocument/2006/relationships" xmlns:p="http://schemas.openxmlformats.org/presentationml/2006/main">
  <p:tag name="TIMING" val="|9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2183</TotalTime>
  <Words>2643</Words>
  <Application>Microsoft Office PowerPoint</Application>
  <PresentationFormat>On-screen Show (4:3)</PresentationFormat>
  <Paragraphs>300</Paragraphs>
  <Slides>72</Slides>
  <Notes>1</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Module</vt:lpstr>
      <vt:lpstr>Keeping the Vineyard</vt:lpstr>
      <vt:lpstr>Song of Solomon Lessons</vt:lpstr>
      <vt:lpstr>Song of Solomon 2:1-4</vt:lpstr>
      <vt:lpstr>Song of Solomon 2:5-8</vt:lpstr>
      <vt:lpstr>Song of Solomon 2:9-11</vt:lpstr>
      <vt:lpstr>Song of Solomon 2:12-13</vt:lpstr>
      <vt:lpstr>Matthew 24:32</vt:lpstr>
      <vt:lpstr>Song of Solomon 2:14,15</vt:lpstr>
      <vt:lpstr>Keeping the Vineyard</vt:lpstr>
      <vt:lpstr>INTRODUCTION</vt:lpstr>
      <vt:lpstr>INTRODUCTION</vt:lpstr>
      <vt:lpstr>I. Subtlety of Her Enemy  “Take us the foxes…”</vt:lpstr>
      <vt:lpstr>I. Subtlety of Her Enemy  A. The Action to the Enemy</vt:lpstr>
      <vt:lpstr>We are in a Battle!</vt:lpstr>
      <vt:lpstr>I John 14:15</vt:lpstr>
      <vt:lpstr>I John 5:3</vt:lpstr>
      <vt:lpstr>Ephesians 6:12</vt:lpstr>
      <vt:lpstr>Judges 15:4</vt:lpstr>
      <vt:lpstr>Catch Foxes Like Samson</vt:lpstr>
      <vt:lpstr>I. The Subtlety of the Enemy  “Take us the foxes…”</vt:lpstr>
      <vt:lpstr>Jeremiah 17:9</vt:lpstr>
      <vt:lpstr>I. The Subtlety of the Enemy  “Take us the foxes…”</vt:lpstr>
      <vt:lpstr>Matthew 13:18-20</vt:lpstr>
      <vt:lpstr>Matthew 13:21</vt:lpstr>
      <vt:lpstr>Matthew 13:22</vt:lpstr>
      <vt:lpstr>What happened?</vt:lpstr>
      <vt:lpstr>Mark 4:14-15</vt:lpstr>
      <vt:lpstr>Mark 4:16-17</vt:lpstr>
      <vt:lpstr>Mark 4:18-19</vt:lpstr>
      <vt:lpstr>Luke 8:11-12</vt:lpstr>
      <vt:lpstr>Luke 8:13</vt:lpstr>
      <vt:lpstr>Luke 8:14</vt:lpstr>
      <vt:lpstr>I. Subtlety of the Enemy  B. The Nature of the Enemy</vt:lpstr>
      <vt:lpstr>I. Subtlety of the Enemy  B. The Nature of the Enemy</vt:lpstr>
      <vt:lpstr>Euphemism &amp; Slang</vt:lpstr>
      <vt:lpstr>Fox have your Tongue?</vt:lpstr>
      <vt:lpstr>Psalm 19:14</vt:lpstr>
      <vt:lpstr>Clean Up</vt:lpstr>
      <vt:lpstr>Is Your Tongue Godly?</vt:lpstr>
      <vt:lpstr>I. Subtlety of the Enemy  B. The Nature of the Enemy</vt:lpstr>
      <vt:lpstr>What is meant by weakness?</vt:lpstr>
      <vt:lpstr>I. Subtlety of the Enemy  B. The Nature of the Enemy</vt:lpstr>
      <vt:lpstr>Ephesians 5:16</vt:lpstr>
      <vt:lpstr>I. Subtlety of the Enemy  B. The Nature of the Enemy</vt:lpstr>
      <vt:lpstr>I. Subtlety of the Enemy  B. The Nature of the Enemy</vt:lpstr>
      <vt:lpstr>What do I Believe?</vt:lpstr>
      <vt:lpstr>Firmness or Compromise</vt:lpstr>
      <vt:lpstr>I. The Subtlety of the Enemy  “Take us the [little] foxes…”</vt:lpstr>
      <vt:lpstr>LITTLE Foxes</vt:lpstr>
      <vt:lpstr>I. The Subtlety of the Enemy     C. Size of the Greatest Enemies</vt:lpstr>
      <vt:lpstr>Foxes…where?</vt:lpstr>
      <vt:lpstr>Keeping the Vineyard</vt:lpstr>
      <vt:lpstr>II. Damage by Her Enemy “…that spoil the vines…”</vt:lpstr>
      <vt:lpstr>John 15:5</vt:lpstr>
      <vt:lpstr>II. Damage by Her Enemy “…that spoil the vines…”</vt:lpstr>
      <vt:lpstr>II. Damage by Her Enemy  C.  The grapes are the fruit.</vt:lpstr>
      <vt:lpstr>John 15:2</vt:lpstr>
      <vt:lpstr>John 15:8</vt:lpstr>
      <vt:lpstr>WATCH OUT!</vt:lpstr>
      <vt:lpstr>Keeping the Vineyard</vt:lpstr>
      <vt:lpstr>III. Most Critical Time “…our vines have tender grapes…”</vt:lpstr>
      <vt:lpstr>III. Most Critical Time  When is the most critical time?</vt:lpstr>
      <vt:lpstr>III. Most Critical Time  When is the most critical time?</vt:lpstr>
      <vt:lpstr>III. Most Critical Time  When is the most critical time?</vt:lpstr>
      <vt:lpstr>Where are the Fences?</vt:lpstr>
      <vt:lpstr>Set Some Posts and Signs!</vt:lpstr>
      <vt:lpstr>Not a ‘LITTLE’ Fox</vt:lpstr>
      <vt:lpstr>Little Foxes Spoil the Vine</vt:lpstr>
      <vt:lpstr>Question 1:</vt:lpstr>
      <vt:lpstr>Question 2:</vt:lpstr>
      <vt:lpstr>CONCLUSION</vt:lpstr>
      <vt:lpstr>Keeping the Vineyard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Panorama of the Bride</dc:title>
  <dc:creator>Stephen Reynolds, Jr.</dc:creator>
  <cp:lastModifiedBy>Stephen Reynolds, Jr.</cp:lastModifiedBy>
  <cp:revision>200</cp:revision>
  <dcterms:created xsi:type="dcterms:W3CDTF">2009-11-20T21:00:07Z</dcterms:created>
  <dcterms:modified xsi:type="dcterms:W3CDTF">2009-12-09T01:35:02Z</dcterms:modified>
</cp:coreProperties>
</file>