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42" r:id="rId3"/>
    <p:sldId id="257" r:id="rId4"/>
    <p:sldId id="264" r:id="rId5"/>
    <p:sldId id="265" r:id="rId6"/>
    <p:sldId id="354" r:id="rId7"/>
    <p:sldId id="263" r:id="rId8"/>
    <p:sldId id="369" r:id="rId9"/>
    <p:sldId id="355" r:id="rId10"/>
    <p:sldId id="258" r:id="rId11"/>
    <p:sldId id="359" r:id="rId12"/>
    <p:sldId id="361" r:id="rId13"/>
    <p:sldId id="360" r:id="rId14"/>
    <p:sldId id="358" r:id="rId15"/>
    <p:sldId id="362" r:id="rId16"/>
    <p:sldId id="363" r:id="rId17"/>
    <p:sldId id="364" r:id="rId18"/>
    <p:sldId id="266" r:id="rId19"/>
    <p:sldId id="269" r:id="rId20"/>
    <p:sldId id="366" r:id="rId21"/>
    <p:sldId id="365" r:id="rId22"/>
    <p:sldId id="367" r:id="rId23"/>
    <p:sldId id="356" r:id="rId24"/>
    <p:sldId id="259" r:id="rId25"/>
    <p:sldId id="368" r:id="rId26"/>
    <p:sldId id="35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Reynolds, Jr." initials="SGR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D7B32-2EC1-49F9-BFB3-8CAFC651BFAA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21A3-0468-4C41-BA6A-055CA30FE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221A3-0468-4C41-BA6A-055CA30FED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34F00C-811F-4EC1-9720-6F8844859B2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41E6C9-367D-48F9-A1A3-9F7459C62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355848"/>
            <a:ext cx="8229600" cy="167335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Bride’s Enlarged Vision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8077200" cy="2109216"/>
          </a:xfrm>
        </p:spPr>
        <p:txBody>
          <a:bodyPr>
            <a:normAutofit fontScale="77500" lnSpcReduction="20000"/>
          </a:bodyPr>
          <a:lstStyle/>
          <a:p>
            <a:r>
              <a:rPr lang="en-US" sz="9400" dirty="0" smtClean="0"/>
              <a:t>Lesson 23</a:t>
            </a:r>
          </a:p>
          <a:p>
            <a:endParaRPr lang="en-US" sz="8000" dirty="0" smtClean="0"/>
          </a:p>
          <a:p>
            <a:r>
              <a:rPr lang="en-US" sz="4600" dirty="0" smtClean="0"/>
              <a:t>Song of Solomon 2:17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263" y="5289828"/>
            <a:ext cx="859562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Bookman Old Style" pitchFamily="18" charset="0"/>
              </a:rPr>
              <a:t>Song of Solomon Study</a:t>
            </a:r>
          </a:p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Bookman Old Style" pitchFamily="18" charset="0"/>
              </a:rPr>
              <a:t>By Rev. James R. Reynolds, Sr.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000" dirty="0" smtClean="0"/>
              <a:t>	“Until the day break, and shadows flee away…”</a:t>
            </a:r>
          </a:p>
          <a:p>
            <a:pPr marL="633222" indent="-514350">
              <a:buNone/>
            </a:pPr>
            <a:endParaRPr lang="en-US" sz="4000" dirty="0" smtClean="0"/>
          </a:p>
          <a:p>
            <a:pPr marL="861822" indent="-742950">
              <a:buAutoNum type="alphaUcPeriod"/>
            </a:pPr>
            <a:r>
              <a:rPr lang="en-US" sz="4000" dirty="0" smtClean="0"/>
              <a:t>The Night</a:t>
            </a:r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 fontScale="92500" lnSpcReduction="20000"/>
          </a:bodyPr>
          <a:lstStyle/>
          <a:p>
            <a:pPr marL="861822" indent="-742950">
              <a:buAutoNum type="arabicPeriod"/>
            </a:pPr>
            <a:r>
              <a:rPr lang="en-US" sz="4000" b="1" dirty="0" smtClean="0"/>
              <a:t>Night Speaks of Separation.</a:t>
            </a:r>
          </a:p>
          <a:p>
            <a:pPr marL="861822" indent="-742950">
              <a:buNone/>
            </a:pPr>
            <a:endParaRPr lang="en-US" sz="4000" dirty="0" smtClean="0"/>
          </a:p>
          <a:p>
            <a:pPr marL="861822" indent="-742950">
              <a:buNone/>
            </a:pPr>
            <a:r>
              <a:rPr lang="en-US" sz="4000" dirty="0" smtClean="0"/>
              <a:t>When He is not there, it is night.</a:t>
            </a:r>
          </a:p>
          <a:p>
            <a:pPr marL="861822" indent="-742950">
              <a:buNone/>
            </a:pPr>
            <a:endParaRPr lang="en-US" sz="4000" dirty="0" smtClean="0"/>
          </a:p>
          <a:p>
            <a:pPr marL="861822" indent="-742950">
              <a:buNone/>
            </a:pPr>
            <a:r>
              <a:rPr lang="en-US" sz="4000" dirty="0" smtClean="0"/>
              <a:t>John 8:12—Then </a:t>
            </a:r>
            <a:r>
              <a:rPr lang="en-US" sz="4000" dirty="0" err="1" smtClean="0"/>
              <a:t>spake</a:t>
            </a:r>
            <a:r>
              <a:rPr lang="en-US" sz="4000" dirty="0" smtClean="0"/>
              <a:t> Jesus again unto them, saying, I am the light of the world: he that </a:t>
            </a:r>
            <a:r>
              <a:rPr lang="en-US" sz="4000" dirty="0" err="1" smtClean="0"/>
              <a:t>followeth</a:t>
            </a:r>
            <a:r>
              <a:rPr lang="en-US" sz="4000" dirty="0" smtClean="0"/>
              <a:t> me shall not walk in darkness, but shall have the light of life.</a:t>
            </a:r>
          </a:p>
          <a:p>
            <a:pPr marL="633222" indent="-514350">
              <a:buNone/>
            </a:pPr>
            <a:endParaRPr lang="en-US" sz="4000" dirty="0" smtClean="0"/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dirty="0" smtClean="0"/>
              <a:t>Night Speaks of Separation.</a:t>
            </a:r>
          </a:p>
          <a:p>
            <a:pPr marL="861822" indent="-742950">
              <a:buAutoNum type="arabicPeriod"/>
            </a:pPr>
            <a:r>
              <a:rPr lang="en-US" sz="4000" b="1" dirty="0" smtClean="0"/>
              <a:t>Night Speaks of Sin.</a:t>
            </a:r>
          </a:p>
          <a:p>
            <a:pPr marL="861822" indent="-742950">
              <a:buAutoNum type="arabicPeriod"/>
            </a:pPr>
            <a:endParaRPr lang="en-US" sz="1800" b="1" dirty="0" smtClean="0"/>
          </a:p>
          <a:p>
            <a:pPr marL="861822" indent="-742950">
              <a:buNone/>
            </a:pPr>
            <a:r>
              <a:rPr lang="en-US" sz="4000" b="1" dirty="0" smtClean="0"/>
              <a:t>Romans 13:12</a:t>
            </a:r>
            <a:r>
              <a:rPr lang="en-US" sz="4000" dirty="0" smtClean="0"/>
              <a:t>—The night is far spent, the day is at hand: let us therefore cast off the works of darkness, and let us put on the </a:t>
            </a:r>
            <a:r>
              <a:rPr lang="en-US" sz="4000" dirty="0" err="1" smtClean="0"/>
              <a:t>armour</a:t>
            </a:r>
            <a:r>
              <a:rPr lang="en-US" sz="4000" dirty="0" smtClean="0"/>
              <a:t> of light.</a:t>
            </a:r>
          </a:p>
          <a:p>
            <a:pPr marL="861822" indent="-742950">
              <a:buNone/>
            </a:pPr>
            <a:endParaRPr lang="en-US" sz="4000" dirty="0" smtClean="0"/>
          </a:p>
          <a:p>
            <a:pPr marL="633222" indent="-514350">
              <a:buNone/>
            </a:pPr>
            <a:endParaRPr lang="en-US" sz="4000" dirty="0" smtClean="0"/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dirty="0" smtClean="0"/>
              <a:t>Night Speaks of Separation.</a:t>
            </a:r>
          </a:p>
          <a:p>
            <a:pPr marL="861822" indent="-742950">
              <a:buAutoNum type="arabicPeriod"/>
            </a:pPr>
            <a:r>
              <a:rPr lang="en-US" sz="4000" dirty="0" smtClean="0"/>
              <a:t>Night Speaks of Sin.</a:t>
            </a:r>
          </a:p>
          <a:p>
            <a:pPr marL="861822" indent="-742950">
              <a:buAutoNum type="arabicPeriod"/>
            </a:pPr>
            <a:r>
              <a:rPr lang="en-US" sz="4000" b="1" dirty="0" smtClean="0"/>
              <a:t>Night Speaks of Death.</a:t>
            </a:r>
          </a:p>
          <a:p>
            <a:pPr marL="633222" indent="-514350">
              <a:buNone/>
            </a:pPr>
            <a:endParaRPr lang="en-US" sz="1800" dirty="0" smtClean="0"/>
          </a:p>
          <a:p>
            <a:pPr marL="633222" indent="-514350">
              <a:buNone/>
            </a:pPr>
            <a:r>
              <a:rPr lang="en-US" sz="4000" b="1" dirty="0" smtClean="0"/>
              <a:t>John 9:4</a:t>
            </a:r>
            <a:r>
              <a:rPr lang="en-US" sz="4000" dirty="0" smtClean="0"/>
              <a:t>—I must work the works of him that sent me, while it is day: the night cometh, when no man can work.</a:t>
            </a:r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000" dirty="0" smtClean="0"/>
              <a:t>	“Until the day break, and shadows flee away…”</a:t>
            </a:r>
          </a:p>
          <a:p>
            <a:pPr marL="633222" indent="-514350">
              <a:buNone/>
            </a:pPr>
            <a:endParaRPr lang="en-US" sz="4000" dirty="0" smtClean="0"/>
          </a:p>
          <a:p>
            <a:pPr marL="861822" indent="-742950">
              <a:buAutoNum type="alphaUcPeriod"/>
            </a:pPr>
            <a:r>
              <a:rPr lang="en-US" sz="4000" dirty="0" smtClean="0"/>
              <a:t>The Night</a:t>
            </a:r>
          </a:p>
          <a:p>
            <a:pPr marL="861822" indent="-742950">
              <a:buAutoNum type="alphaUcPeriod"/>
            </a:pPr>
            <a:r>
              <a:rPr lang="en-US" sz="4000" b="1" dirty="0" smtClean="0"/>
              <a:t>The Day</a:t>
            </a:r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b="1" dirty="0" smtClean="0"/>
              <a:t>Day Speaks of Light.</a:t>
            </a:r>
          </a:p>
          <a:p>
            <a:pPr marL="633222" indent="-514350">
              <a:buNone/>
            </a:pPr>
            <a:endParaRPr lang="en-US" sz="1800" dirty="0" smtClean="0"/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dirty="0" smtClean="0"/>
              <a:t>Day Speaks of Light.</a:t>
            </a:r>
          </a:p>
          <a:p>
            <a:pPr marL="861822" indent="-742950">
              <a:buAutoNum type="arabicPeriod"/>
            </a:pPr>
            <a:r>
              <a:rPr lang="en-US" sz="4000" b="1" dirty="0" smtClean="0"/>
              <a:t>Day Speaks of Truth.</a:t>
            </a:r>
          </a:p>
          <a:p>
            <a:pPr marL="633222" indent="-514350">
              <a:buNone/>
            </a:pPr>
            <a:endParaRPr lang="en-US" sz="1800" dirty="0" smtClean="0"/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I. Bride’s Ultimate Hope</a:t>
            </a:r>
            <a:br>
              <a:rPr lang="en-US" dirty="0" smtClean="0"/>
            </a:br>
            <a:r>
              <a:rPr lang="en-US" dirty="0" smtClean="0"/>
              <a:t>	A.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/>
          </a:bodyPr>
          <a:lstStyle/>
          <a:p>
            <a:pPr marL="861822" indent="-742950">
              <a:buAutoNum type="arabicPeriod"/>
            </a:pPr>
            <a:r>
              <a:rPr lang="en-US" sz="4000" dirty="0" smtClean="0"/>
              <a:t>Day Speaks of Light.</a:t>
            </a:r>
          </a:p>
          <a:p>
            <a:pPr marL="861822" indent="-742950">
              <a:buAutoNum type="arabicPeriod"/>
            </a:pPr>
            <a:r>
              <a:rPr lang="en-US" sz="4000" dirty="0" smtClean="0"/>
              <a:t>Day Speaks of Truth.</a:t>
            </a:r>
          </a:p>
          <a:p>
            <a:pPr marL="861822" indent="-742950">
              <a:buAutoNum type="arabicPeriod"/>
            </a:pPr>
            <a:r>
              <a:rPr lang="en-US" sz="4000" b="1" dirty="0" smtClean="0"/>
              <a:t>Day Speaks of Righteousness.</a:t>
            </a:r>
          </a:p>
          <a:p>
            <a:pPr marL="633222" indent="-514350">
              <a:buNone/>
            </a:pPr>
            <a:endParaRPr lang="en-US" sz="1800" dirty="0" smtClean="0"/>
          </a:p>
        </p:txBody>
      </p:sp>
    </p:spTree>
    <p:custDataLst>
      <p:tags r:id="rId1"/>
    </p:custDataLst>
  </p:cSld>
  <p:clrMapOvr>
    <a:masterClrMapping/>
  </p:clrMapOvr>
  <p:transition advTm="1504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Bride’s Enlarged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3600" i="1" dirty="0" smtClean="0"/>
              <a:t>Text</a:t>
            </a:r>
            <a:r>
              <a:rPr lang="en-US" sz="3600" dirty="0" smtClean="0"/>
              <a:t>: Song of Solomon 2:17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I. Bride’s Ultimate Hope</a:t>
            </a:r>
          </a:p>
          <a:p>
            <a:pPr>
              <a:buNone/>
            </a:pPr>
            <a:r>
              <a:rPr lang="en-US" sz="5000" b="1" dirty="0" smtClean="0"/>
              <a:t>II. Bride’s Prevailing Prayer</a:t>
            </a:r>
          </a:p>
          <a:p>
            <a:pPr>
              <a:buNone/>
            </a:pPr>
            <a:r>
              <a:rPr lang="en-US" sz="5000" dirty="0" smtClean="0"/>
              <a:t>III. Bride’s Present Condition</a:t>
            </a:r>
          </a:p>
        </p:txBody>
      </p:sp>
    </p:spTree>
  </p:cSld>
  <p:clrMapOvr>
    <a:masterClrMapping/>
  </p:clrMapOvr>
  <p:transition advTm="7564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II. Bride’s Prevailing Prayer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000" dirty="0" smtClean="0"/>
              <a:t>“…turn, my beloved, and be thou like a roe or a young hart…”</a:t>
            </a:r>
          </a:p>
          <a:p>
            <a:pPr marL="633222" indent="-514350">
              <a:buNone/>
            </a:pPr>
            <a:endParaRPr lang="en-US" sz="4000" dirty="0" smtClean="0"/>
          </a:p>
          <a:p>
            <a:pPr marL="861822" indent="-742950">
              <a:buAutoNum type="alphaUcPeriod"/>
            </a:pPr>
            <a:r>
              <a:rPr lang="en-US" sz="4000" b="1" dirty="0" smtClean="0"/>
              <a:t>The Content of Her Prayer</a:t>
            </a:r>
          </a:p>
        </p:txBody>
      </p:sp>
    </p:spTree>
  </p:cSld>
  <p:clrMapOvr>
    <a:masterClrMapping/>
  </p:clrMapOvr>
  <p:transition advTm="1975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5191"/>
            <a:ext cx="83058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#19: A Message from the Bridegroom</a:t>
            </a:r>
          </a:p>
          <a:p>
            <a:pPr>
              <a:buNone/>
            </a:pPr>
            <a:r>
              <a:rPr lang="en-US" sz="3600" dirty="0" smtClean="0"/>
              <a:t>#20: Panorama of the Bride</a:t>
            </a:r>
          </a:p>
          <a:p>
            <a:pPr>
              <a:buNone/>
            </a:pPr>
            <a:r>
              <a:rPr lang="en-US" sz="3600" dirty="0" smtClean="0"/>
              <a:t>#21: Keeping the Vineyard</a:t>
            </a:r>
          </a:p>
          <a:p>
            <a:pPr>
              <a:buNone/>
            </a:pPr>
            <a:r>
              <a:rPr lang="en-US" sz="3600" dirty="0" smtClean="0"/>
              <a:t>#22: The Bride’s Developing Insight</a:t>
            </a:r>
          </a:p>
          <a:p>
            <a:pPr>
              <a:buNone/>
            </a:pPr>
            <a:r>
              <a:rPr lang="en-US" dirty="0" smtClean="0"/>
              <a:t>#23: The Bride’s Enlarged Vision</a:t>
            </a:r>
          </a:p>
        </p:txBody>
      </p:sp>
    </p:spTree>
  </p:cSld>
  <p:clrMapOvr>
    <a:masterClrMapping/>
  </p:clrMapOvr>
  <p:transition advTm="1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II. Bride’s Prevailing Prayer</a:t>
            </a:r>
            <a:br>
              <a:rPr lang="en-US" dirty="0" smtClean="0"/>
            </a:br>
            <a:r>
              <a:rPr lang="en-US" dirty="0" smtClean="0"/>
              <a:t>	A. The Content of Her Prayer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000" dirty="0" smtClean="0"/>
              <a:t>“…turn, my beloved…”</a:t>
            </a:r>
          </a:p>
          <a:p>
            <a:pPr marL="633222" indent="-514350">
              <a:buNone/>
            </a:pPr>
            <a:endParaRPr lang="en-US" sz="1200" dirty="0" smtClean="0"/>
          </a:p>
          <a:p>
            <a:pPr marL="861822" indent="-742950">
              <a:buNone/>
            </a:pPr>
            <a:r>
              <a:rPr lang="en-US" sz="4000" dirty="0" smtClean="0"/>
              <a:t>She begs for her beloved’s return to her. She needs Him:</a:t>
            </a:r>
          </a:p>
          <a:p>
            <a:pPr marL="861822" indent="-742950">
              <a:buAutoNum type="arabicPeriod"/>
            </a:pPr>
            <a:r>
              <a:rPr lang="en-US" sz="4000" dirty="0" smtClean="0"/>
              <a:t>To Lead Her</a:t>
            </a:r>
          </a:p>
          <a:p>
            <a:pPr marL="861822" indent="-742950">
              <a:buAutoNum type="arabicPeriod"/>
            </a:pPr>
            <a:r>
              <a:rPr lang="en-US" sz="4000" dirty="0" smtClean="0"/>
              <a:t>To Support Her</a:t>
            </a:r>
          </a:p>
          <a:p>
            <a:pPr marL="861822" indent="-742950">
              <a:buAutoNum type="arabicPeriod"/>
            </a:pPr>
            <a:r>
              <a:rPr lang="en-US" sz="4000" dirty="0" smtClean="0"/>
              <a:t>To Encourage Her</a:t>
            </a:r>
          </a:p>
        </p:txBody>
      </p:sp>
    </p:spTree>
  </p:cSld>
  <p:clrMapOvr>
    <a:masterClrMapping/>
  </p:clrMapOvr>
  <p:transition advTm="1975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II. Bride’s Prevailing Prayer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000" dirty="0" smtClean="0"/>
              <a:t>“…turn, my beloved, and be thou like a roe or a young hart…”</a:t>
            </a:r>
          </a:p>
          <a:p>
            <a:pPr marL="633222" indent="-514350">
              <a:buNone/>
            </a:pPr>
            <a:endParaRPr lang="en-US" sz="4000" dirty="0" smtClean="0"/>
          </a:p>
          <a:p>
            <a:pPr marL="861822" indent="-742950">
              <a:buAutoNum type="alphaUcPeriod"/>
            </a:pPr>
            <a:r>
              <a:rPr lang="en-US" sz="4000" dirty="0" smtClean="0"/>
              <a:t>The Content of Her Prayer</a:t>
            </a:r>
          </a:p>
          <a:p>
            <a:pPr marL="861822" indent="-742950">
              <a:buAutoNum type="alphaUcPeriod"/>
            </a:pPr>
            <a:r>
              <a:rPr lang="en-US" sz="4000" b="1" dirty="0" smtClean="0"/>
              <a:t>The Urgency of Her Prayer</a:t>
            </a:r>
          </a:p>
        </p:txBody>
      </p:sp>
    </p:spTree>
  </p:cSld>
  <p:clrMapOvr>
    <a:masterClrMapping/>
  </p:clrMapOvr>
  <p:transition advTm="1975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II. Bride’s Prevailing Prayer</a:t>
            </a:r>
            <a:br>
              <a:rPr lang="en-US" dirty="0" smtClean="0"/>
            </a:br>
            <a:r>
              <a:rPr lang="en-US" dirty="0" smtClean="0"/>
              <a:t>	B. The Urgency of Her Prayer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US" sz="4400" dirty="0" smtClean="0"/>
              <a:t>“…And be thou like a roe or a young hart…”</a:t>
            </a:r>
          </a:p>
          <a:p>
            <a:pPr marL="633222" indent="-514350">
              <a:buNone/>
            </a:pPr>
            <a:endParaRPr lang="en-US" sz="1800" dirty="0" smtClean="0"/>
          </a:p>
          <a:p>
            <a:pPr marL="861822" indent="-742950">
              <a:buAutoNum type="arabicPeriod"/>
            </a:pPr>
            <a:r>
              <a:rPr lang="en-US" sz="4400" dirty="0" smtClean="0"/>
              <a:t>Come  Swiftly – “like a roe”</a:t>
            </a:r>
          </a:p>
          <a:p>
            <a:pPr marL="861822" indent="-742950">
              <a:buAutoNum type="arabicPeriod"/>
            </a:pPr>
            <a:r>
              <a:rPr lang="en-US" sz="4400" b="1" dirty="0" smtClean="0"/>
              <a:t>Bring Hope – “ or a young hart”</a:t>
            </a:r>
          </a:p>
          <a:p>
            <a:pPr marL="1154430" lvl="1" indent="-742950">
              <a:buFont typeface="Arial" pitchFamily="34" charset="0"/>
              <a:buChar char="•"/>
            </a:pPr>
            <a:r>
              <a:rPr lang="en-US" sz="4400" dirty="0" smtClean="0"/>
              <a:t>Turn the darkness</a:t>
            </a:r>
          </a:p>
          <a:p>
            <a:pPr marL="861822" indent="-742950">
              <a:buNone/>
            </a:pPr>
            <a:endParaRPr lang="en-US" sz="4000" dirty="0" smtClean="0"/>
          </a:p>
        </p:txBody>
      </p:sp>
    </p:spTree>
  </p:cSld>
  <p:clrMapOvr>
    <a:masterClrMapping/>
  </p:clrMapOvr>
  <p:transition advTm="1975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Bride’s Enlarged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3600" i="1" dirty="0" smtClean="0"/>
              <a:t>Text</a:t>
            </a:r>
            <a:r>
              <a:rPr lang="en-US" sz="3600" dirty="0" smtClean="0"/>
              <a:t>: Song of Solomon 2:17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I. Bride’s Ultimate Hope</a:t>
            </a:r>
          </a:p>
          <a:p>
            <a:pPr>
              <a:buNone/>
            </a:pPr>
            <a:r>
              <a:rPr lang="en-US" sz="5000" dirty="0" smtClean="0"/>
              <a:t>II. Bride’s Prevailing Prayer</a:t>
            </a:r>
          </a:p>
          <a:p>
            <a:pPr>
              <a:buNone/>
            </a:pPr>
            <a:r>
              <a:rPr lang="en-US" sz="5000" b="1" dirty="0" smtClean="0"/>
              <a:t>III. Bride’s Present Condition</a:t>
            </a:r>
          </a:p>
        </p:txBody>
      </p:sp>
    </p:spTree>
  </p:cSld>
  <p:clrMapOvr>
    <a:masterClrMapping/>
  </p:clrMapOvr>
  <p:transition advTm="7564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III. Bride’s Present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46591"/>
            <a:ext cx="8915400" cy="500660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5200" dirty="0" smtClean="0"/>
              <a:t>“…upon the mountains of </a:t>
            </a:r>
            <a:r>
              <a:rPr lang="en-US" sz="5200" dirty="0" err="1" smtClean="0"/>
              <a:t>Bether</a:t>
            </a:r>
            <a:r>
              <a:rPr lang="en-US" sz="5200" dirty="0" smtClean="0"/>
              <a:t>.”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err="1" smtClean="0"/>
              <a:t>Bether</a:t>
            </a:r>
            <a:r>
              <a:rPr lang="en-US" sz="5400" dirty="0" smtClean="0"/>
              <a:t> means division or separation. 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/>
              <a:t>The Bride has some mountains that have caused separation.</a:t>
            </a:r>
          </a:p>
        </p:txBody>
      </p:sp>
    </p:spTree>
    <p:custDataLst>
      <p:tags r:id="rId1"/>
    </p:custDataLst>
  </p:cSld>
  <p:clrMapOvr>
    <a:masterClrMapping/>
  </p:clrMapOvr>
  <p:transition advTm="1540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Bride’s Present Condition</a:t>
            </a:r>
            <a:br>
              <a:rPr lang="en-US" dirty="0" smtClean="0"/>
            </a:br>
            <a:r>
              <a:rPr lang="en-US" dirty="0" smtClean="0"/>
              <a:t>	What caused the mountains?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Indifference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Unfaithfulness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Self-willed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Unbelief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Slothfulness</a:t>
            </a:r>
          </a:p>
          <a:p>
            <a:pPr marL="633222" indent="-514350">
              <a:buFont typeface="+mj-lt"/>
              <a:buAutoNum type="alphaUcPeriod"/>
            </a:pPr>
            <a:endParaRPr lang="en-US" dirty="0" smtClean="0"/>
          </a:p>
          <a:p>
            <a:pPr marL="633222" indent="-514350">
              <a:buNone/>
            </a:pPr>
            <a:r>
              <a:rPr lang="en-US" dirty="0" smtClean="0"/>
              <a:t>Jesus come to us on our mountains and help us!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Bride’s Enlarged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3600" i="1" dirty="0" smtClean="0"/>
              <a:t>Text</a:t>
            </a:r>
            <a:r>
              <a:rPr lang="en-US" sz="3600" dirty="0" smtClean="0"/>
              <a:t>: Song of Solomon 2:17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b="1" dirty="0" smtClean="0"/>
              <a:t>I. Bride’s Ultimate Hope</a:t>
            </a:r>
          </a:p>
          <a:p>
            <a:pPr>
              <a:buNone/>
            </a:pPr>
            <a:r>
              <a:rPr lang="en-US" sz="5000" b="1" dirty="0" smtClean="0"/>
              <a:t>II. Bride’s Prevailing Prayer</a:t>
            </a:r>
          </a:p>
          <a:p>
            <a:pPr>
              <a:buNone/>
            </a:pPr>
            <a:r>
              <a:rPr lang="en-US" sz="5000" b="1" dirty="0" smtClean="0"/>
              <a:t>III. Bride’s Present Condition</a:t>
            </a:r>
          </a:p>
        </p:txBody>
      </p:sp>
    </p:spTree>
  </p:cSld>
  <p:clrMapOvr>
    <a:masterClrMapping/>
  </p:clrMapOvr>
  <p:transition advTm="7564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2:1-4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Song 2:1 ¶ I am the rose of Sharon, and the lily of the valleys.</a:t>
            </a:r>
          </a:p>
          <a:p>
            <a:pPr>
              <a:buNone/>
            </a:pPr>
            <a:r>
              <a:rPr lang="en-US" sz="2800" dirty="0" smtClean="0"/>
              <a:t> 2 As the lily among thorns, so is my love among the daughters.</a:t>
            </a:r>
          </a:p>
          <a:p>
            <a:pPr>
              <a:buNone/>
            </a:pPr>
            <a:r>
              <a:rPr lang="en-US" sz="2800" dirty="0" smtClean="0"/>
              <a:t> 3 ¶ As the apple tree among the trees of the wood, so is my beloved among the sons. I sat down under his shadow with great delight, and his fruit was sweet to my taste.</a:t>
            </a:r>
          </a:p>
          <a:p>
            <a:pPr>
              <a:buNone/>
            </a:pPr>
            <a:r>
              <a:rPr lang="en-US" sz="2800" dirty="0" smtClean="0"/>
              <a:t> 4 He brought me to the banqueting house, and his banner over me was love.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advTm="4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2:5-9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5 Stay me with flagons, comfort me with apples: for I am sick of love.</a:t>
            </a:r>
          </a:p>
          <a:p>
            <a:pPr>
              <a:buNone/>
            </a:pPr>
            <a:r>
              <a:rPr lang="en-US" dirty="0" smtClean="0"/>
              <a:t> 6 His left hand is under my head, and his right hand doth embrace me.</a:t>
            </a:r>
          </a:p>
          <a:p>
            <a:pPr>
              <a:buNone/>
            </a:pPr>
            <a:r>
              <a:rPr lang="en-US" dirty="0" smtClean="0"/>
              <a:t> 7 I charge you, O ye daughters of Jerusalem, by the roes, and by the hinds of the field, that ye stir not up, nor awake my love, till he please.</a:t>
            </a:r>
          </a:p>
          <a:p>
            <a:pPr>
              <a:buNone/>
            </a:pPr>
            <a:r>
              <a:rPr lang="en-US" dirty="0" smtClean="0"/>
              <a:t> 8 ¶ The voice of my beloved! behold, he cometh leaping upon the mountains, skipping upon the hills.</a:t>
            </a:r>
          </a:p>
          <a:p>
            <a:pPr>
              <a:buNone/>
            </a:pPr>
            <a:r>
              <a:rPr lang="en-US" dirty="0" smtClean="0"/>
              <a:t> 9 My beloved is like a roe or a young hart: behold, he </a:t>
            </a:r>
            <a:r>
              <a:rPr lang="en-US" dirty="0" err="1" smtClean="0"/>
              <a:t>standeth</a:t>
            </a:r>
            <a:r>
              <a:rPr lang="en-US" dirty="0" smtClean="0"/>
              <a:t> behind our wall, he </a:t>
            </a:r>
            <a:r>
              <a:rPr lang="en-US" dirty="0" err="1" smtClean="0"/>
              <a:t>looketh</a:t>
            </a:r>
            <a:r>
              <a:rPr lang="en-US" dirty="0" smtClean="0"/>
              <a:t> forth at the windows, </a:t>
            </a:r>
            <a:r>
              <a:rPr lang="en-US" dirty="0" err="1" smtClean="0"/>
              <a:t>shewing</a:t>
            </a:r>
            <a:r>
              <a:rPr lang="en-US" dirty="0" smtClean="0"/>
              <a:t> himself through the lattice.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4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2:10-13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900" dirty="0" smtClean="0"/>
              <a:t> 10 My beloved </a:t>
            </a:r>
            <a:r>
              <a:rPr lang="en-US" sz="2900" dirty="0" err="1" smtClean="0"/>
              <a:t>spake</a:t>
            </a:r>
            <a:r>
              <a:rPr lang="en-US" sz="2900" dirty="0" smtClean="0"/>
              <a:t>, and said unto me, Rise up, my love, my fair one, and come away.</a:t>
            </a:r>
          </a:p>
          <a:p>
            <a:pPr>
              <a:buNone/>
            </a:pPr>
            <a:r>
              <a:rPr lang="en-US" sz="2900" dirty="0" smtClean="0"/>
              <a:t> 11 For, lo, the winter is past, the rain is over and gone;</a:t>
            </a:r>
          </a:p>
          <a:p>
            <a:pPr>
              <a:buNone/>
            </a:pPr>
            <a:r>
              <a:rPr lang="en-US" sz="2900" dirty="0" smtClean="0"/>
              <a:t> 12 The flowers appear on the earth; the time of the singing of birds is come, and the voice of the turtle is heard in our land;</a:t>
            </a:r>
          </a:p>
          <a:p>
            <a:pPr>
              <a:buNone/>
            </a:pPr>
            <a:r>
              <a:rPr lang="en-US" sz="2900" dirty="0" smtClean="0"/>
              <a:t> 13 The fig tree </a:t>
            </a:r>
            <a:r>
              <a:rPr lang="en-US" sz="2900" dirty="0" err="1" smtClean="0"/>
              <a:t>putteth</a:t>
            </a:r>
            <a:r>
              <a:rPr lang="en-US" sz="2900" dirty="0" smtClean="0"/>
              <a:t> forth her green figs, and the vines with the tender grape give a good smell. Arise, my love, my fair one, and come away.</a:t>
            </a:r>
          </a:p>
        </p:txBody>
      </p:sp>
    </p:spTree>
  </p:cSld>
  <p:clrMapOvr>
    <a:masterClrMapping/>
  </p:clrMapOvr>
  <p:transition advTm="569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2:14-16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14 O my dove, that art in the clefts of the rock, in the secret places of the stairs, let me see thy countenance, let me hear thy voice; for sweet is thy voice, and thy countenance is comely.</a:t>
            </a:r>
          </a:p>
          <a:p>
            <a:pPr>
              <a:buNone/>
            </a:pPr>
            <a:r>
              <a:rPr lang="en-US" dirty="0" smtClean="0"/>
              <a:t> 15 Take us the foxes, the little foxes, that spoil the vines: for our vines have tender grapes.</a:t>
            </a:r>
          </a:p>
          <a:p>
            <a:pPr>
              <a:buNone/>
            </a:pPr>
            <a:r>
              <a:rPr lang="en-US" dirty="0" smtClean="0"/>
              <a:t> 16 My beloved is mine, and I am his: he </a:t>
            </a:r>
            <a:r>
              <a:rPr lang="en-US" dirty="0" err="1" smtClean="0"/>
              <a:t>feedeth</a:t>
            </a:r>
            <a:r>
              <a:rPr lang="en-US" dirty="0" smtClean="0"/>
              <a:t> among the lilies.</a:t>
            </a:r>
          </a:p>
        </p:txBody>
      </p:sp>
    </p:spTree>
  </p:cSld>
  <p:clrMapOvr>
    <a:masterClrMapping/>
  </p:clrMapOvr>
  <p:transition advTm="5690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of Solomon 2:17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76122" indent="-857250">
              <a:buNone/>
            </a:pPr>
            <a:r>
              <a:rPr lang="en-US" sz="4400" b="1" dirty="0" smtClean="0"/>
              <a:t>Until the day break, and the shadows flee away, turn, my beloved, and be thou like a roe or a young hart upon the mountains of </a:t>
            </a:r>
            <a:r>
              <a:rPr lang="en-US" sz="4400" b="1" dirty="0" err="1" smtClean="0"/>
              <a:t>Bether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</p:spTree>
  </p:cSld>
  <p:clrMapOvr>
    <a:masterClrMapping/>
  </p:clrMapOvr>
  <p:transition advTm="2744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Light</a:t>
            </a:r>
            <a:endParaRPr lang="en-US" dirty="0"/>
          </a:p>
        </p:txBody>
      </p:sp>
      <p:pic>
        <p:nvPicPr>
          <p:cNvPr id="4" name="Content Placeholder 3" descr="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26504" cy="4784862"/>
          </a:xfrm>
        </p:spPr>
      </p:pic>
      <p:pic>
        <p:nvPicPr>
          <p:cNvPr id="1026" name="Picture 2" descr="C:\Users\St\Pictures\OCAPY6AL2CAGANPGZCA3MW7UFCAFK197MCALLKB5BCARPSSK6CA07PROSCAP91FVVCAUL8PGMCA4KI9KHCA96FM8YCA4YEF46CA23SWTJCAE3DBV2CAB3Z4XOCATKB2YMCA12QOUUCAJQBDYICA03QCNSCAC21RB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79216"/>
            <a:ext cx="2209800" cy="1887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Bride’s Enlarged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3600" i="1" dirty="0" smtClean="0"/>
              <a:t>Text</a:t>
            </a:r>
            <a:r>
              <a:rPr lang="en-US" sz="3600" dirty="0" smtClean="0"/>
              <a:t>: Song of Solomon 2:17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b="1" dirty="0" smtClean="0"/>
              <a:t>I. Bride’s Ultimate Hope</a:t>
            </a: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II. Bride’s Prevailing Prayer</a:t>
            </a:r>
          </a:p>
          <a:p>
            <a:pPr>
              <a:buNone/>
            </a:pPr>
            <a:r>
              <a:rPr lang="en-US" sz="5000" dirty="0" smtClean="0"/>
              <a:t>III. Bride’s Present Condition</a:t>
            </a:r>
          </a:p>
        </p:txBody>
      </p:sp>
    </p:spTree>
  </p:cSld>
  <p:clrMapOvr>
    <a:masterClrMapping/>
  </p:clrMapOvr>
  <p:transition advTm="7564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.3|7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1838</TotalTime>
  <Words>1026</Words>
  <Application>Microsoft Office PowerPoint</Application>
  <PresentationFormat>On-screen Show (4:3)</PresentationFormat>
  <Paragraphs>130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The Bride’s Enlarged Vision</vt:lpstr>
      <vt:lpstr>Song of Solomon Lessons</vt:lpstr>
      <vt:lpstr>Song of Solomon 2:1-4</vt:lpstr>
      <vt:lpstr>Song of Solomon 2:5-9</vt:lpstr>
      <vt:lpstr>Song of Solomon 2:10-13</vt:lpstr>
      <vt:lpstr>Song of Solomon 2:14-16</vt:lpstr>
      <vt:lpstr>Song of Solomon 2:17</vt:lpstr>
      <vt:lpstr>Look at the Light</vt:lpstr>
      <vt:lpstr>The Bride’s Enlarged Vision</vt:lpstr>
      <vt:lpstr>I. Bride’s Ultimate Hope</vt:lpstr>
      <vt:lpstr>I. Bride’s Ultimate Hope  A. The Night</vt:lpstr>
      <vt:lpstr>I. Bride’s Ultimate Hope  A. The Night</vt:lpstr>
      <vt:lpstr>I. Bride’s Ultimate Hope  A. The Night</vt:lpstr>
      <vt:lpstr>I. Bride’s Ultimate Hope</vt:lpstr>
      <vt:lpstr>I. Bride’s Ultimate Hope  A. The Day</vt:lpstr>
      <vt:lpstr>I. Bride’s Ultimate Hope  A. The Day</vt:lpstr>
      <vt:lpstr>I. Bride’s Ultimate Hope  A. The Day</vt:lpstr>
      <vt:lpstr>The Bride’s Enlarged Vision</vt:lpstr>
      <vt:lpstr>II. Bride’s Prevailing Prayer</vt:lpstr>
      <vt:lpstr>II. Bride’s Prevailing Prayer  A. The Content of Her Prayer</vt:lpstr>
      <vt:lpstr>II. Bride’s Prevailing Prayer</vt:lpstr>
      <vt:lpstr>II. Bride’s Prevailing Prayer  B. The Urgency of Her Prayer</vt:lpstr>
      <vt:lpstr>The Bride’s Enlarged Vision</vt:lpstr>
      <vt:lpstr>III. Bride’s Present Condition</vt:lpstr>
      <vt:lpstr>III. Bride’s Present Condition  What caused the mountains?</vt:lpstr>
      <vt:lpstr>The Bride’s Enlarged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Panorama of the Bride</dc:title>
  <dc:creator>Stephen Reynolds, Jr.</dc:creator>
  <cp:lastModifiedBy>Stephen Reynolds, Jr.</cp:lastModifiedBy>
  <cp:revision>167</cp:revision>
  <dcterms:created xsi:type="dcterms:W3CDTF">2009-11-20T21:00:07Z</dcterms:created>
  <dcterms:modified xsi:type="dcterms:W3CDTF">2009-12-22T06:05:30Z</dcterms:modified>
</cp:coreProperties>
</file>