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86" r:id="rId9"/>
    <p:sldId id="262" r:id="rId10"/>
    <p:sldId id="261" r:id="rId11"/>
    <p:sldId id="274" r:id="rId12"/>
    <p:sldId id="265" r:id="rId13"/>
    <p:sldId id="266" r:id="rId14"/>
    <p:sldId id="268" r:id="rId15"/>
    <p:sldId id="287" r:id="rId16"/>
    <p:sldId id="270" r:id="rId17"/>
    <p:sldId id="271" r:id="rId18"/>
    <p:sldId id="269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7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5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F9D1FC-8E67-4F40-A9DD-2560565858BC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7E4272-485A-4A2D-96E7-C572A6A5A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Sermon Outlining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ILLUSTRATED</a:t>
            </a:r>
            <a:endParaRPr lang="en-US" dirty="0"/>
          </a:p>
        </p:txBody>
      </p:sp>
    </p:spTree>
  </p:cSld>
  <p:clrMapOvr>
    <a:masterClrMapping/>
  </p:clrMapOvr>
  <p:transition advTm="652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the essence of the text?</a:t>
            </a:r>
          </a:p>
          <a:p>
            <a:r>
              <a:rPr lang="en-US" sz="3600" dirty="0" smtClean="0"/>
              <a:t>What truth is to be emphasized?</a:t>
            </a:r>
          </a:p>
          <a:p>
            <a:r>
              <a:rPr lang="en-US" sz="3600" dirty="0" smtClean="0"/>
              <a:t>What is your focus?</a:t>
            </a:r>
          </a:p>
          <a:p>
            <a:r>
              <a:rPr lang="en-US" sz="3600" dirty="0" smtClean="0"/>
              <a:t>What is God saying?</a:t>
            </a:r>
          </a:p>
          <a:p>
            <a:r>
              <a:rPr lang="en-US" sz="3600" dirty="0" smtClean="0"/>
              <a:t>The thesis should be your message in a single and complete sentence.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02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4000" dirty="0" smtClean="0"/>
              <a:t>“Everyone should obey God because there is great reward in it and God deserves our obedience.”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9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Look at the main points of your outline and consider how to maintain the UNITY of </a:t>
            </a:r>
            <a:r>
              <a:rPr lang="en-US" b="1" dirty="0" smtClean="0"/>
              <a:t>thought</a:t>
            </a:r>
            <a:r>
              <a:rPr lang="en-US" dirty="0" smtClean="0"/>
              <a:t> and create a UNITY in </a:t>
            </a:r>
            <a:r>
              <a:rPr lang="en-US" b="1" dirty="0" smtClean="0"/>
              <a:t>style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I. “Now therefore,”</a:t>
            </a:r>
          </a:p>
          <a:p>
            <a:pPr>
              <a:buNone/>
            </a:pPr>
            <a:r>
              <a:rPr lang="en-US" dirty="0" smtClean="0"/>
              <a:t>II. “then ye shall be a peculiar treasure”</a:t>
            </a:r>
          </a:p>
          <a:p>
            <a:pPr>
              <a:buNone/>
            </a:pPr>
            <a:r>
              <a:rPr lang="en-US" dirty="0" smtClean="0"/>
              <a:t>III. “for all the earth is mine:”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55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I. “Now therefore,”</a:t>
            </a:r>
          </a:p>
          <a:p>
            <a:pPr>
              <a:buNone/>
            </a:pPr>
            <a:r>
              <a:rPr lang="en-US" dirty="0" smtClean="0"/>
              <a:t>II. “then ye shall be a peculiar treasure”</a:t>
            </a:r>
          </a:p>
          <a:p>
            <a:pPr>
              <a:buNone/>
            </a:pPr>
            <a:r>
              <a:rPr lang="en-US" dirty="0" smtClean="0"/>
              <a:t>III. “for all the earth is mine:”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dirty="0" smtClean="0"/>
              <a:t>=How can we better </a:t>
            </a:r>
            <a:r>
              <a:rPr lang="en-US" b="1" dirty="0" smtClean="0"/>
              <a:t>phrase</a:t>
            </a:r>
            <a:r>
              <a:rPr lang="en-US" dirty="0" smtClean="0"/>
              <a:t> these ideas?=</a:t>
            </a:r>
          </a:p>
          <a:p>
            <a:pPr algn="ctr">
              <a:buNone/>
            </a:pPr>
            <a:endParaRPr lang="en-US" sz="2000" dirty="0" smtClean="0"/>
          </a:p>
          <a:p>
            <a:pPr marL="681228" indent="-571500">
              <a:buNone/>
            </a:pPr>
            <a:r>
              <a:rPr lang="en-US" dirty="0" smtClean="0"/>
              <a:t>I. Godly Obedience is Recommended</a:t>
            </a:r>
          </a:p>
          <a:p>
            <a:pPr marL="681228" indent="-571500">
              <a:buNone/>
            </a:pPr>
            <a:r>
              <a:rPr lang="en-US" dirty="0" smtClean="0"/>
              <a:t>II. Godly Obedience is Rewarded</a:t>
            </a:r>
          </a:p>
          <a:p>
            <a:pPr>
              <a:buNone/>
            </a:pPr>
            <a:r>
              <a:rPr lang="en-US" dirty="0" smtClean="0"/>
              <a:t>III. Godly Obedience is 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21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 marL="681228" indent="-571500">
              <a:buNone/>
            </a:pPr>
            <a:r>
              <a:rPr lang="en-US" b="1" dirty="0" smtClean="0"/>
              <a:t>I. Godly Obedience is Recommended</a:t>
            </a:r>
          </a:p>
          <a:p>
            <a:pPr marL="681228" indent="-571500">
              <a:buNone/>
            </a:pPr>
            <a:r>
              <a:rPr lang="en-US" b="1" dirty="0" smtClean="0"/>
              <a:t>II. Godly Obedience is Rewarded</a:t>
            </a:r>
          </a:p>
          <a:p>
            <a:pPr>
              <a:buNone/>
            </a:pPr>
            <a:r>
              <a:rPr lang="en-US" b="1" dirty="0" smtClean="0"/>
              <a:t>III. Godly Obedience is Right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The previous outline gives us 3 </a:t>
            </a:r>
            <a:r>
              <a:rPr lang="en-US" b="1" dirty="0" smtClean="0"/>
              <a:t>keywords</a:t>
            </a:r>
            <a:r>
              <a:rPr lang="en-US" dirty="0" smtClean="0"/>
              <a:t> that identify the </a:t>
            </a:r>
            <a:r>
              <a:rPr lang="en-US" i="1" dirty="0" smtClean="0"/>
              <a:t>stops</a:t>
            </a:r>
            <a:r>
              <a:rPr lang="en-US" dirty="0" smtClean="0"/>
              <a:t> along the way to our </a:t>
            </a:r>
            <a:r>
              <a:rPr lang="en-US" i="1" dirty="0" smtClean="0"/>
              <a:t>destination: </a:t>
            </a:r>
            <a:r>
              <a:rPr lang="en-US" u="sng" dirty="0" smtClean="0"/>
              <a:t>Recommended</a:t>
            </a:r>
            <a:r>
              <a:rPr lang="en-US" dirty="0" smtClean="0"/>
              <a:t>, </a:t>
            </a:r>
            <a:r>
              <a:rPr lang="en-US" u="sng" dirty="0" smtClean="0"/>
              <a:t>Rewarded</a:t>
            </a:r>
            <a:r>
              <a:rPr lang="en-US" dirty="0" smtClean="0"/>
              <a:t>, &amp; </a:t>
            </a:r>
            <a:r>
              <a:rPr lang="en-US" u="sng" dirty="0" smtClean="0"/>
              <a:t>Right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the Outline</a:t>
            </a:r>
            <a:endParaRPr lang="en-US" dirty="0"/>
          </a:p>
        </p:txBody>
      </p:sp>
    </p:spTree>
  </p:cSld>
  <p:clrMapOvr>
    <a:masterClrMapping/>
  </p:clrMapOvr>
  <p:transition advTm="112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 marL="681228" indent="-571500">
              <a:buNone/>
            </a:pPr>
            <a:r>
              <a:rPr lang="en-US" b="1" dirty="0" smtClean="0"/>
              <a:t>I. Godly Obedience is Recommended</a:t>
            </a:r>
          </a:p>
          <a:p>
            <a:pPr marL="681228" indent="-571500">
              <a:buNone/>
            </a:pPr>
            <a:r>
              <a:rPr lang="en-US" b="1" dirty="0" smtClean="0"/>
              <a:t>II. Godly Obedience is Rewarded</a:t>
            </a:r>
          </a:p>
          <a:p>
            <a:pPr>
              <a:buNone/>
            </a:pPr>
            <a:r>
              <a:rPr lang="en-US" b="1" dirty="0" smtClean="0"/>
              <a:t>III. Godly Obedience is Right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b="1" dirty="0" smtClean="0"/>
              <a:t>THESIS: </a:t>
            </a:r>
            <a:r>
              <a:rPr lang="en-US" sz="2400" dirty="0" smtClean="0"/>
              <a:t>“Everyone should obey God because there is great reward in it and God deserves our obedience.”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u="sng" dirty="0" smtClean="0"/>
              <a:t>NOTICE</a:t>
            </a:r>
            <a:r>
              <a:rPr lang="en-US" dirty="0" smtClean="0"/>
              <a:t> each main point obviously relates to the thesis and to each other.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51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main point should clarify the thesis.</a:t>
            </a:r>
          </a:p>
          <a:p>
            <a:r>
              <a:rPr lang="en-US" dirty="0" smtClean="0"/>
              <a:t>Each main point should relate to the others.</a:t>
            </a:r>
          </a:p>
          <a:p>
            <a:r>
              <a:rPr lang="en-US" dirty="0" smtClean="0"/>
              <a:t>Each main point should come in an order that is logical (easy to follow; makes sense).</a:t>
            </a:r>
          </a:p>
          <a:p>
            <a:r>
              <a:rPr lang="en-US" dirty="0" smtClean="0"/>
              <a:t>Treat each main point as if it was a mini sermon in of itself with an </a:t>
            </a:r>
            <a:r>
              <a:rPr lang="en-US" i="1" dirty="0" smtClean="0"/>
              <a:t>introduction</a:t>
            </a:r>
            <a:r>
              <a:rPr lang="en-US" dirty="0" smtClean="0"/>
              <a:t>, </a:t>
            </a:r>
            <a:r>
              <a:rPr lang="en-US" i="1" dirty="0" smtClean="0"/>
              <a:t>body</a:t>
            </a:r>
            <a:r>
              <a:rPr lang="en-US" dirty="0" smtClean="0"/>
              <a:t> &amp; </a:t>
            </a:r>
            <a:r>
              <a:rPr lang="en-US" i="1" dirty="0" smtClean="0"/>
              <a:t>conclusion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the Main Points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03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thought</a:t>
            </a:r>
            <a:r>
              <a:rPr lang="en-US" dirty="0" smtClean="0"/>
              <a:t>: </a:t>
            </a:r>
            <a:r>
              <a:rPr lang="en-US" u="sng" dirty="0" smtClean="0"/>
              <a:t>Here is an amazing suggestion to obey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3500" dirty="0" smtClean="0"/>
              <a:t>I.   </a:t>
            </a:r>
            <a:r>
              <a:rPr lang="en-US" sz="3500" b="1" dirty="0" smtClean="0"/>
              <a:t>Godly Obedience is Recommended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smtClean="0">
                <a:sym typeface="Wingdings" pitchFamily="2" charset="2"/>
              </a:rPr>
              <a:t></a:t>
            </a:r>
            <a:r>
              <a:rPr lang="en-US" sz="3500" i="1" dirty="0" smtClean="0"/>
              <a:t>Now therefore, if ye will obey my voice indeed, and keep my covenant</a:t>
            </a:r>
            <a:r>
              <a:rPr lang="en-US" sz="3500" dirty="0" smtClean="0"/>
              <a:t>,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3500" dirty="0" smtClean="0"/>
              <a:t>	A. The Time: </a:t>
            </a:r>
            <a:r>
              <a:rPr lang="en-US" sz="3500" i="1" dirty="0" smtClean="0"/>
              <a:t>Now</a:t>
            </a: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	B. The Person: </a:t>
            </a:r>
            <a:r>
              <a:rPr lang="en-US" sz="3500" i="1" dirty="0" smtClean="0"/>
              <a:t>Ye</a:t>
            </a:r>
          </a:p>
          <a:p>
            <a:pPr>
              <a:buNone/>
            </a:pPr>
            <a:r>
              <a:rPr lang="en-US" sz="3500" i="1" dirty="0" smtClean="0"/>
              <a:t>	</a:t>
            </a:r>
            <a:r>
              <a:rPr lang="en-US" sz="3500" dirty="0" smtClean="0"/>
              <a:t>C. The Rule</a:t>
            </a:r>
          </a:p>
          <a:p>
            <a:pPr>
              <a:buNone/>
            </a:pPr>
            <a:r>
              <a:rPr lang="en-US" sz="3500" dirty="0" smtClean="0"/>
              <a:t>		1. </a:t>
            </a:r>
            <a:r>
              <a:rPr lang="en-US" sz="3500" i="1" dirty="0" smtClean="0"/>
              <a:t>My voice</a:t>
            </a:r>
          </a:p>
          <a:p>
            <a:pPr>
              <a:buNone/>
            </a:pPr>
            <a:r>
              <a:rPr lang="en-US" sz="3500" dirty="0" smtClean="0"/>
              <a:t>		2. </a:t>
            </a:r>
            <a:r>
              <a:rPr lang="en-US" sz="3500" i="1" dirty="0" smtClean="0"/>
              <a:t>My covenant</a:t>
            </a:r>
            <a:r>
              <a:rPr lang="en-US" sz="35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the Main Points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25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thought</a:t>
            </a:r>
            <a:r>
              <a:rPr lang="en-US" dirty="0" smtClean="0"/>
              <a:t>: </a:t>
            </a:r>
            <a:r>
              <a:rPr lang="en-US" u="sng" dirty="0" smtClean="0"/>
              <a:t>Obedience to God is greatly rewarded.</a:t>
            </a:r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3600" dirty="0" smtClean="0"/>
              <a:t>II.  </a:t>
            </a:r>
            <a:r>
              <a:rPr lang="en-US" sz="3600" b="1" dirty="0" smtClean="0"/>
              <a:t>Godly Obedience is Rewarded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ym typeface="Wingdings" pitchFamily="2" charset="2"/>
              </a:rPr>
              <a:t></a:t>
            </a:r>
            <a:r>
              <a:rPr lang="en-US" sz="3600" i="1" dirty="0" smtClean="0"/>
              <a:t>then ye shall be a peculiar treasure unto me above all people: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3600" dirty="0" smtClean="0"/>
              <a:t>	A. Precious to God</a:t>
            </a:r>
          </a:p>
          <a:p>
            <a:pPr>
              <a:buNone/>
            </a:pPr>
            <a:r>
              <a:rPr lang="en-US" sz="3600" dirty="0" smtClean="0"/>
              <a:t>	B. Promoted above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the Main Points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38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000" i="1" dirty="0" smtClean="0"/>
              <a:t>thought</a:t>
            </a:r>
            <a:r>
              <a:rPr lang="en-US" sz="3000" dirty="0" smtClean="0"/>
              <a:t>: </a:t>
            </a:r>
            <a:r>
              <a:rPr lang="en-US" sz="3000" u="sng" dirty="0" smtClean="0"/>
              <a:t>Obedience to God makes sense.</a:t>
            </a:r>
            <a:endParaRPr lang="en-US" sz="30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3200" dirty="0" smtClean="0"/>
              <a:t>III. </a:t>
            </a:r>
            <a:r>
              <a:rPr lang="en-US" sz="3200" b="1" dirty="0" smtClean="0"/>
              <a:t>Godly Obedience is Right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ym typeface="Wingdings" pitchFamily="2" charset="2"/>
              </a:rPr>
              <a:t></a:t>
            </a:r>
            <a:r>
              <a:rPr lang="en-US" sz="3200" i="1" dirty="0" smtClean="0"/>
              <a:t>for all the earth is mine: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3200" dirty="0" smtClean="0"/>
              <a:t>	A. God Made it All </a:t>
            </a:r>
          </a:p>
          <a:p>
            <a:pPr>
              <a:buNone/>
            </a:pPr>
            <a:r>
              <a:rPr lang="en-US" sz="3200" dirty="0" smtClean="0"/>
              <a:t>	B. God Owns It All</a:t>
            </a:r>
          </a:p>
          <a:p>
            <a:pPr>
              <a:buNone/>
            </a:pPr>
            <a:r>
              <a:rPr lang="en-US" sz="3200" dirty="0" smtClean="0"/>
              <a:t>	C. God Rules it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the Main Points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11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is a plan.</a:t>
            </a:r>
          </a:p>
          <a:p>
            <a:r>
              <a:rPr lang="en-US" sz="3200" dirty="0" smtClean="0"/>
              <a:t>It is a map.</a:t>
            </a:r>
          </a:p>
          <a:p>
            <a:r>
              <a:rPr lang="en-US" sz="3200" dirty="0" smtClean="0"/>
              <a:t>It is proof of logic.</a:t>
            </a:r>
          </a:p>
          <a:p>
            <a:r>
              <a:rPr lang="en-US" sz="3200" dirty="0" smtClean="0"/>
              <a:t>It is proof of prudence.</a:t>
            </a:r>
          </a:p>
          <a:p>
            <a:r>
              <a:rPr lang="en-US" sz="3200" dirty="0" smtClean="0"/>
              <a:t>It is accountability.</a:t>
            </a:r>
          </a:p>
          <a:p>
            <a:r>
              <a:rPr lang="en-US" sz="3200" dirty="0" smtClean="0"/>
              <a:t>It is a powerful study tool.</a:t>
            </a:r>
          </a:p>
          <a:p>
            <a:r>
              <a:rPr lang="en-US" sz="3200" dirty="0" smtClean="0"/>
              <a:t>It is a silent helper.</a:t>
            </a:r>
          </a:p>
          <a:p>
            <a:r>
              <a:rPr lang="en-US" sz="3200" dirty="0" smtClean="0"/>
              <a:t>Speaker’s Goal: to be EASY to FOLLOW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Outline?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46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i="1" dirty="0" smtClean="0"/>
              <a:t>WITH…</a:t>
            </a:r>
          </a:p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Conclusion</a:t>
            </a:r>
          </a:p>
          <a:p>
            <a:r>
              <a:rPr lang="en-US" sz="3600" dirty="0" smtClean="0"/>
              <a:t>Complementary Texts</a:t>
            </a:r>
          </a:p>
          <a:p>
            <a:r>
              <a:rPr lang="en-US" sz="3600" dirty="0" smtClean="0"/>
              <a:t>Explanation</a:t>
            </a:r>
          </a:p>
          <a:p>
            <a:r>
              <a:rPr lang="en-US" sz="3600" dirty="0" smtClean="0"/>
              <a:t>Illustration</a:t>
            </a:r>
          </a:p>
          <a:p>
            <a:r>
              <a:rPr lang="en-US" sz="3600" dirty="0" smtClean="0"/>
              <a:t>Application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80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Introduction: The Goal</a:t>
            </a:r>
          </a:p>
          <a:p>
            <a:pPr>
              <a:buNone/>
            </a:pPr>
            <a:endParaRPr lang="en-US" sz="1300" dirty="0" smtClean="0"/>
          </a:p>
          <a:p>
            <a:pPr lvl="1"/>
            <a:r>
              <a:rPr lang="en-US" sz="3200" dirty="0" smtClean="0"/>
              <a:t>Gain their </a:t>
            </a:r>
            <a:r>
              <a:rPr lang="en-US" sz="3200" b="1" dirty="0" smtClean="0"/>
              <a:t>attention</a:t>
            </a:r>
            <a:r>
              <a:rPr lang="en-US" sz="3200" dirty="0" smtClean="0"/>
              <a:t> and </a:t>
            </a:r>
            <a:r>
              <a:rPr lang="en-US" sz="3200" b="1" dirty="0" smtClean="0"/>
              <a:t>interest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smtClean="0"/>
              <a:t>Give your </a:t>
            </a:r>
            <a:r>
              <a:rPr lang="en-US" sz="3200" b="1" dirty="0" smtClean="0"/>
              <a:t>thesis</a:t>
            </a:r>
            <a:r>
              <a:rPr lang="en-US" sz="3200" dirty="0" smtClean="0"/>
              <a:t> so that they know what you are going to talk about.</a:t>
            </a:r>
          </a:p>
          <a:p>
            <a:pPr lvl="1"/>
            <a:r>
              <a:rPr lang="en-US" sz="3200" dirty="0" smtClean="0"/>
              <a:t>Maybe give a </a:t>
            </a:r>
            <a:r>
              <a:rPr lang="en-US" sz="3200" b="1" dirty="0" smtClean="0"/>
              <a:t>title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b="1" dirty="0" smtClean="0"/>
              <a:t>Prepare</a:t>
            </a:r>
            <a:r>
              <a:rPr lang="en-US" sz="3200" dirty="0" smtClean="0"/>
              <a:t> listeners for what is to come.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28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dirty="0" smtClean="0"/>
              <a:t>Introduction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3600" dirty="0" smtClean="0"/>
              <a:t>	A. ILLUST</a:t>
            </a:r>
            <a:r>
              <a:rPr lang="en-US" sz="3600" dirty="0" smtClean="0"/>
              <a:t>: “Israel’s Wandering: Why?”</a:t>
            </a:r>
            <a:endParaRPr lang="en-US" sz="3600" i="1" dirty="0" smtClean="0"/>
          </a:p>
          <a:p>
            <a:pPr>
              <a:buNone/>
            </a:pPr>
            <a:r>
              <a:rPr lang="en-US" sz="3600" dirty="0" smtClean="0"/>
              <a:t>	B. Thesis:</a:t>
            </a:r>
          </a:p>
          <a:p>
            <a:pPr>
              <a:buNone/>
            </a:pPr>
            <a:r>
              <a:rPr lang="en-US" sz="3300" dirty="0" smtClean="0"/>
              <a:t>“Everyone should obey God because there is great reward in it and God deserves our obedience.</a:t>
            </a:r>
            <a:r>
              <a:rPr lang="en-US" sz="3600" dirty="0" smtClean="0"/>
              <a:t>”</a:t>
            </a:r>
          </a:p>
          <a:p>
            <a:pPr>
              <a:buNone/>
            </a:pPr>
            <a:r>
              <a:rPr lang="en-US" sz="3600" dirty="0" smtClean="0"/>
              <a:t>	C. Preview &amp; Title</a:t>
            </a:r>
          </a:p>
          <a:p>
            <a:pPr>
              <a:buNone/>
            </a:pPr>
            <a:r>
              <a:rPr lang="en-US" sz="3300" dirty="0" smtClean="0"/>
              <a:t>“Our subject is ‘Obeying God’ as </a:t>
            </a:r>
            <a:r>
              <a:rPr lang="en-US" sz="3300" b="1" dirty="0" smtClean="0"/>
              <a:t>recommended</a:t>
            </a:r>
            <a:r>
              <a:rPr lang="en-US" sz="3300" dirty="0" smtClean="0"/>
              <a:t>, </a:t>
            </a:r>
            <a:r>
              <a:rPr lang="en-US" sz="3300" b="1" dirty="0" smtClean="0"/>
              <a:t>rewarded</a:t>
            </a:r>
            <a:r>
              <a:rPr lang="en-US" sz="3300" dirty="0" smtClean="0"/>
              <a:t> and </a:t>
            </a:r>
            <a:r>
              <a:rPr lang="en-US" sz="3300" b="1" dirty="0" smtClean="0"/>
              <a:t>right</a:t>
            </a:r>
            <a:r>
              <a:rPr lang="en-US" sz="3300" dirty="0" smtClean="0"/>
              <a:t>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53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Conclusion: The Goal</a:t>
            </a:r>
          </a:p>
          <a:p>
            <a:pPr>
              <a:buNone/>
            </a:pPr>
            <a:endParaRPr lang="en-US" sz="3600" dirty="0" smtClean="0"/>
          </a:p>
          <a:p>
            <a:pPr lvl="1"/>
            <a:r>
              <a:rPr lang="en-US" sz="3200" dirty="0" smtClean="0"/>
              <a:t>Refresh their Memory</a:t>
            </a:r>
          </a:p>
          <a:p>
            <a:pPr lvl="1"/>
            <a:r>
              <a:rPr lang="en-US" sz="3200" dirty="0" smtClean="0"/>
              <a:t>Reestablish your Emphasis</a:t>
            </a:r>
          </a:p>
          <a:p>
            <a:pPr lvl="1"/>
            <a:r>
              <a:rPr lang="en-US" sz="3200" dirty="0" smtClean="0"/>
              <a:t>Call for Action</a:t>
            </a:r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59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Conclusion: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800" dirty="0" smtClean="0"/>
              <a:t>	A. “We detailed today the recommendation, 	reward and rightness of obeying God.”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800" dirty="0" smtClean="0"/>
              <a:t>	B. “If  you forget everything else I have 	shared today, please leave knowing: 	obedience to God is always worth it!”	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800" dirty="0" smtClean="0"/>
              <a:t>	C. Have you been kicking against the 	pricks? Yield to God’s call to you 	today and obey his voice and Word.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55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Complementary Texts</a:t>
            </a:r>
          </a:p>
          <a:p>
            <a:pPr lvl="1"/>
            <a:r>
              <a:rPr lang="en-US" sz="3200" dirty="0" smtClean="0"/>
              <a:t>If you use five verses of Scripture, only one should be your </a:t>
            </a:r>
            <a:r>
              <a:rPr lang="en-US" sz="3200" i="1" dirty="0" smtClean="0"/>
              <a:t>main text </a:t>
            </a:r>
            <a:r>
              <a:rPr lang="en-US" sz="3200" dirty="0" smtClean="0"/>
              <a:t>and the anchor to your thoughts and the others should be complementary.</a:t>
            </a:r>
          </a:p>
          <a:p>
            <a:pPr lvl="1"/>
            <a:r>
              <a:rPr lang="en-US" sz="3200" dirty="0" smtClean="0"/>
              <a:t>Verses should never be used out of context, but should naturally relate to your main text.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6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Explanation</a:t>
            </a:r>
          </a:p>
          <a:p>
            <a:pPr lvl="1"/>
            <a:r>
              <a:rPr lang="en-US" sz="3200" dirty="0" smtClean="0"/>
              <a:t>Fill in the gaps for your audience.</a:t>
            </a:r>
          </a:p>
          <a:p>
            <a:pPr lvl="1"/>
            <a:r>
              <a:rPr lang="en-US" sz="3200" dirty="0" smtClean="0"/>
              <a:t>Relate foreign ideas to familiar ideas to enable comprehension.</a:t>
            </a:r>
          </a:p>
          <a:p>
            <a:pPr lvl="1"/>
            <a:r>
              <a:rPr lang="en-US" sz="3200" dirty="0" smtClean="0"/>
              <a:t>Do not be content with being abstract, but relate the ideas to your audience.</a:t>
            </a:r>
          </a:p>
          <a:p>
            <a:pPr lvl="1"/>
            <a:r>
              <a:rPr lang="en-US" sz="3200" dirty="0" smtClean="0"/>
              <a:t>Explain WHY you are saying what you are saying.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40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Illustration</a:t>
            </a:r>
          </a:p>
          <a:p>
            <a:pPr lvl="1"/>
            <a:r>
              <a:rPr lang="en-US" sz="3200" dirty="0" smtClean="0"/>
              <a:t>Everyone loves a story and so stories are great attention getters.</a:t>
            </a:r>
          </a:p>
          <a:p>
            <a:pPr lvl="1"/>
            <a:r>
              <a:rPr lang="en-US" sz="3200" dirty="0" smtClean="0"/>
              <a:t>Jesus was a master story teller. With parables, He was able to make deep truths of the kingdom understandable.</a:t>
            </a:r>
          </a:p>
          <a:p>
            <a:pPr lvl="1"/>
            <a:r>
              <a:rPr lang="en-US" sz="3200" dirty="0" smtClean="0"/>
              <a:t>Illustration and quotes add color.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57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Application</a:t>
            </a:r>
          </a:p>
          <a:p>
            <a:pPr lvl="1"/>
            <a:r>
              <a:rPr lang="en-US" sz="3200" dirty="0" smtClean="0"/>
              <a:t>Do not be content with leaving your hearers only with ‘</a:t>
            </a:r>
            <a:r>
              <a:rPr lang="en-US" sz="3200" b="1" dirty="0" smtClean="0"/>
              <a:t>theory</a:t>
            </a:r>
            <a:r>
              <a:rPr lang="en-US" sz="3200" dirty="0" smtClean="0"/>
              <a:t>’, but be determined to relay to them ‘</a:t>
            </a:r>
            <a:r>
              <a:rPr lang="en-US" sz="3200" b="1" dirty="0" smtClean="0"/>
              <a:t>practice</a:t>
            </a:r>
            <a:r>
              <a:rPr lang="en-US" sz="3200" dirty="0" smtClean="0"/>
              <a:t>.’</a:t>
            </a:r>
          </a:p>
          <a:p>
            <a:pPr lvl="1"/>
            <a:r>
              <a:rPr lang="en-US" sz="3200" dirty="0" smtClean="0"/>
              <a:t>Your listeners may ask themselves at some point, “Alright, so the Bible does say </a:t>
            </a:r>
            <a:r>
              <a:rPr lang="en-US" sz="3200" i="1" dirty="0" smtClean="0"/>
              <a:t>that</a:t>
            </a:r>
            <a:r>
              <a:rPr lang="en-US" sz="3200" dirty="0" smtClean="0"/>
              <a:t>, but what does </a:t>
            </a:r>
            <a:r>
              <a:rPr lang="en-US" sz="3200" i="1" dirty="0" smtClean="0"/>
              <a:t>that </a:t>
            </a:r>
            <a:r>
              <a:rPr lang="en-US" sz="3200" dirty="0" smtClean="0"/>
              <a:t>have to do with me?” Have you answered that question?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 Outline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58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“Plug in” your prepared notes using the following structure…</a:t>
            </a:r>
          </a:p>
          <a:p>
            <a:pPr algn="ctr">
              <a:buNone/>
            </a:pPr>
            <a:endParaRPr lang="en-US" sz="1200" dirty="0" smtClean="0"/>
          </a:p>
          <a:p>
            <a:pPr algn="ctr">
              <a:buNone/>
            </a:pPr>
            <a:r>
              <a:rPr lang="en-US" dirty="0" smtClean="0"/>
              <a:t>“Title”</a:t>
            </a:r>
          </a:p>
          <a:p>
            <a:pPr>
              <a:buNone/>
            </a:pPr>
            <a:r>
              <a:rPr lang="en-US" dirty="0" smtClean="0"/>
              <a:t>Introduction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sz="2400" dirty="0" smtClean="0"/>
              <a:t>Thesis, etc.</a:t>
            </a:r>
          </a:p>
          <a:p>
            <a:pPr>
              <a:buNone/>
            </a:pPr>
            <a:r>
              <a:rPr lang="en-US" dirty="0" smtClean="0"/>
              <a:t>Body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sym typeface="Wingdings" pitchFamily="2" charset="2"/>
              </a:rPr>
              <a:t>Main thoughts and exposition of the thesis.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</a:t>
            </a:r>
            <a:r>
              <a:rPr lang="en-US" sz="2400" dirty="0" smtClean="0"/>
              <a:t>Explanation, Application, Illustration</a:t>
            </a:r>
          </a:p>
          <a:p>
            <a:pPr>
              <a:buNone/>
            </a:pPr>
            <a:r>
              <a:rPr lang="en-US" sz="2400" dirty="0" smtClean="0"/>
              <a:t>Conclusion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ym typeface="Wingdings" pitchFamily="2" charset="2"/>
              </a:rPr>
              <a:t>Emphasis, call for action, &amp; etc.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all the Pieces Together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83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Careful prayer and meditation.</a:t>
            </a:r>
          </a:p>
          <a:p>
            <a:r>
              <a:rPr lang="en-US" sz="3200" dirty="0" smtClean="0"/>
              <a:t>Something timely and appropriate.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Text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11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 I clear?</a:t>
            </a:r>
          </a:p>
          <a:p>
            <a:r>
              <a:rPr lang="en-US" dirty="0" smtClean="0"/>
              <a:t>Am I easy to follow?</a:t>
            </a:r>
          </a:p>
          <a:p>
            <a:r>
              <a:rPr lang="en-US" dirty="0" smtClean="0"/>
              <a:t>Am I interesting?</a:t>
            </a:r>
          </a:p>
          <a:p>
            <a:r>
              <a:rPr lang="en-US" dirty="0" smtClean="0"/>
              <a:t>Am I relevant?</a:t>
            </a:r>
          </a:p>
          <a:p>
            <a:r>
              <a:rPr lang="en-US" dirty="0" smtClean="0"/>
              <a:t>Am I truthful?</a:t>
            </a:r>
          </a:p>
          <a:p>
            <a:r>
              <a:rPr lang="en-US" dirty="0" smtClean="0"/>
              <a:t>Am I efficient? </a:t>
            </a:r>
          </a:p>
          <a:p>
            <a:r>
              <a:rPr lang="en-US" dirty="0" smtClean="0"/>
              <a:t>Can it be better said or said more simply?</a:t>
            </a:r>
          </a:p>
          <a:p>
            <a:r>
              <a:rPr lang="en-US" dirty="0" smtClean="0"/>
              <a:t>Are my complimentary texts properly used?</a:t>
            </a:r>
          </a:p>
          <a:p>
            <a:r>
              <a:rPr lang="en-US" dirty="0" smtClean="0"/>
              <a:t>Am I compassionate? </a:t>
            </a:r>
          </a:p>
          <a:p>
            <a:r>
              <a:rPr lang="en-US" dirty="0" smtClean="0"/>
              <a:t>Am I bold and definite with truth?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 for &amp; Pray Over Weaknesses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15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diligently prepared by prayer, meditation, study and organization, you have no reason to feel intimidated in sharing.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Your part is to prepare and follow God’s leading, the results are God’s part.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the Results to God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59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Bake the Cake</a:t>
            </a:r>
          </a:p>
          <a:p>
            <a:pPr>
              <a:buNone/>
            </a:pPr>
            <a:r>
              <a:rPr lang="en-US" dirty="0" smtClean="0"/>
              <a:t>2. Buy the Cake Ingredients</a:t>
            </a:r>
          </a:p>
          <a:p>
            <a:pPr>
              <a:buNone/>
            </a:pPr>
            <a:r>
              <a:rPr lang="en-US" dirty="0" smtClean="0"/>
              <a:t>3. Serve the Cake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u="sng" dirty="0" smtClean="0">
                <a:solidFill>
                  <a:srgbClr val="FF0000"/>
                </a:solidFill>
              </a:rPr>
              <a:t>ANSWER: 2,1,3</a:t>
            </a:r>
            <a:endParaRPr lang="en-US" sz="4000" u="sng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THE THOUGHTS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1. Who Jesus Was</a:t>
            </a:r>
          </a:p>
          <a:p>
            <a:pPr>
              <a:buNone/>
            </a:pPr>
            <a:r>
              <a:rPr lang="en-US" sz="4800" dirty="0" smtClean="0"/>
              <a:t>2. What Jesus Said</a:t>
            </a:r>
          </a:p>
          <a:p>
            <a:pPr>
              <a:buNone/>
            </a:pPr>
            <a:r>
              <a:rPr lang="en-US" sz="4800" dirty="0" smtClean="0"/>
              <a:t>3. What Jesus Did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what main point does the thought relate best?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24128" indent="-914400">
              <a:buFont typeface="+mj-lt"/>
              <a:buAutoNum type="arabicParenR"/>
            </a:pPr>
            <a:r>
              <a:rPr lang="en-US" sz="4800" dirty="0" smtClean="0"/>
              <a:t>The parable of the </a:t>
            </a:r>
            <a:r>
              <a:rPr lang="en-US" sz="4800" dirty="0" err="1" smtClean="0"/>
              <a:t>sower</a:t>
            </a:r>
            <a:endParaRPr lang="en-US" sz="4800" dirty="0" smtClean="0"/>
          </a:p>
          <a:p>
            <a:pPr marL="1024128" indent="-914400">
              <a:buFont typeface="+mj-lt"/>
              <a:buAutoNum type="arabicParenR"/>
            </a:pPr>
            <a:r>
              <a:rPr lang="en-US" sz="4800" dirty="0" smtClean="0"/>
              <a:t>Types of Christ in the OT</a:t>
            </a:r>
          </a:p>
          <a:p>
            <a:pPr marL="1024128" indent="-914400">
              <a:buFont typeface="+mj-lt"/>
              <a:buAutoNum type="arabicParenR"/>
            </a:pPr>
            <a:r>
              <a:rPr lang="en-US" sz="4800" dirty="0" smtClean="0"/>
              <a:t>Messianic </a:t>
            </a:r>
            <a:r>
              <a:rPr lang="en-US" sz="4800" dirty="0" smtClean="0"/>
              <a:t>Prophecies </a:t>
            </a:r>
            <a:r>
              <a:rPr lang="en-US" sz="4800" dirty="0" smtClean="0"/>
              <a:t>told of Him</a:t>
            </a:r>
          </a:p>
          <a:p>
            <a:pPr marL="1024128" indent="-914400">
              <a:buFont typeface="+mj-lt"/>
              <a:buAutoNum type="arabicParenR"/>
            </a:pPr>
            <a:r>
              <a:rPr lang="en-US" sz="4800" dirty="0" smtClean="0"/>
              <a:t>Baptized by John</a:t>
            </a:r>
          </a:p>
          <a:p>
            <a:pPr marL="1024128" indent="-914400">
              <a:buFont typeface="+mj-lt"/>
              <a:buAutoNum type="arabicParenR"/>
            </a:pPr>
            <a:r>
              <a:rPr lang="en-US" sz="4800" dirty="0" smtClean="0"/>
              <a:t>Cross &amp; Resurrection</a:t>
            </a:r>
          </a:p>
          <a:p>
            <a:pPr marL="1024128" indent="-914400">
              <a:buFont typeface="+mj-lt"/>
              <a:buAutoNum type="arabicParenR"/>
            </a:pPr>
            <a:r>
              <a:rPr lang="en-US" sz="4800" dirty="0" smtClean="0"/>
              <a:t>Master Teacher</a:t>
            </a:r>
          </a:p>
          <a:p>
            <a:pPr marL="1024128" indent="-914400">
              <a:buFont typeface="+mj-lt"/>
              <a:buAutoNum type="arabicParenR"/>
            </a:pPr>
            <a:r>
              <a:rPr lang="en-US" sz="4800" dirty="0" smtClean="0"/>
              <a:t>Healed the sick</a:t>
            </a:r>
          </a:p>
          <a:p>
            <a:pPr marL="1024128" indent="-914400">
              <a:buFont typeface="+mj-lt"/>
              <a:buAutoNum type="arabicParenR"/>
            </a:pPr>
            <a:r>
              <a:rPr lang="en-US" sz="4800" dirty="0" smtClean="0"/>
              <a:t>Sermon on the Mount</a:t>
            </a:r>
          </a:p>
          <a:p>
            <a:pPr marL="1024128" indent="-914400">
              <a:buFont typeface="+mj-lt"/>
              <a:buAutoNum type="arabicParenR"/>
            </a:pPr>
            <a:r>
              <a:rPr lang="en-US" sz="4800" dirty="0" smtClean="0"/>
              <a:t>Lord’s prayer</a:t>
            </a:r>
          </a:p>
          <a:p>
            <a:pPr>
              <a:buFont typeface="Arial" charset="0"/>
              <a:buChar char="•"/>
            </a:pPr>
            <a:endParaRPr lang="en-US" sz="4800" dirty="0" smtClean="0"/>
          </a:p>
          <a:p>
            <a:pPr>
              <a:buFont typeface="Arial" charset="0"/>
              <a:buChar char="•"/>
            </a:pPr>
            <a:endParaRPr lang="en-US" sz="4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Who He Was, 2. Said 3. Did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2. Types of Christ in the OT</a:t>
            </a:r>
          </a:p>
          <a:p>
            <a:pPr>
              <a:buNone/>
            </a:pPr>
            <a:r>
              <a:rPr lang="en-US" sz="4800" dirty="0" smtClean="0"/>
              <a:t>3. What did the Messianic Prophecies say of Him?</a:t>
            </a:r>
          </a:p>
          <a:p>
            <a:pPr>
              <a:buNone/>
            </a:pPr>
            <a:r>
              <a:rPr lang="en-US" sz="4800" dirty="0" smtClean="0"/>
              <a:t>6. Master Teacher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1. Who He Was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1. The parable of the </a:t>
            </a:r>
            <a:r>
              <a:rPr lang="en-US" sz="4800" dirty="0" err="1" smtClean="0"/>
              <a:t>sower</a:t>
            </a: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8. Sermon on the Mount</a:t>
            </a:r>
          </a:p>
          <a:p>
            <a:pPr>
              <a:buNone/>
            </a:pPr>
            <a:r>
              <a:rPr lang="en-US" sz="4800" dirty="0" smtClean="0"/>
              <a:t>9. Lord’s prayer</a:t>
            </a:r>
          </a:p>
          <a:p>
            <a:pPr>
              <a:buFont typeface="Arial" charset="0"/>
              <a:buChar char="•"/>
            </a:pPr>
            <a:endParaRPr lang="en-US" sz="4800" dirty="0" smtClean="0"/>
          </a:p>
          <a:p>
            <a:pPr>
              <a:buFont typeface="Arial" charset="0"/>
              <a:buChar char="•"/>
            </a:pPr>
            <a:endParaRPr lang="en-US" sz="4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2. What He Said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4. Baptized by John</a:t>
            </a:r>
          </a:p>
          <a:p>
            <a:pPr>
              <a:buNone/>
            </a:pPr>
            <a:r>
              <a:rPr lang="en-US" sz="4800" dirty="0" smtClean="0"/>
              <a:t>5. Cross &amp; Resurrection</a:t>
            </a:r>
          </a:p>
          <a:p>
            <a:pPr>
              <a:buNone/>
            </a:pPr>
            <a:r>
              <a:rPr lang="en-US" sz="4800" dirty="0" smtClean="0"/>
              <a:t>7. Healed the sick</a:t>
            </a:r>
          </a:p>
          <a:p>
            <a:pPr>
              <a:buFont typeface="Arial" charset="0"/>
              <a:buChar char="•"/>
            </a:pPr>
            <a:endParaRPr lang="en-US" sz="4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3. What He Did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b="1" dirty="0" smtClean="0"/>
              <a:t>Exodus 19:5 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3600" dirty="0" smtClean="0"/>
              <a:t>Now therefore, if ye will obey my voice indeed, and keep my covenant, then ye shall be a peculiar treasure unto me above all people: for all the earth is mine: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Text Today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30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“Now therefore, </a:t>
            </a:r>
          </a:p>
          <a:p>
            <a:pPr>
              <a:buNone/>
            </a:pPr>
            <a:r>
              <a:rPr lang="en-US" dirty="0" smtClean="0"/>
              <a:t>if ye</a:t>
            </a:r>
          </a:p>
          <a:p>
            <a:pPr>
              <a:buNone/>
            </a:pPr>
            <a:r>
              <a:rPr lang="en-US" dirty="0" smtClean="0"/>
              <a:t>will obey</a:t>
            </a:r>
          </a:p>
          <a:p>
            <a:pPr>
              <a:buNone/>
            </a:pPr>
            <a:r>
              <a:rPr lang="en-US" dirty="0" smtClean="0"/>
              <a:t>my voice indeed,</a:t>
            </a:r>
          </a:p>
          <a:p>
            <a:pPr>
              <a:buNone/>
            </a:pPr>
            <a:r>
              <a:rPr lang="en-US" dirty="0" smtClean="0"/>
              <a:t>and keep my covenant,</a:t>
            </a:r>
          </a:p>
          <a:p>
            <a:pPr>
              <a:buNone/>
            </a:pPr>
            <a:r>
              <a:rPr lang="en-US" dirty="0" smtClean="0"/>
              <a:t>then ye shall be a peculiar treasure</a:t>
            </a:r>
          </a:p>
          <a:p>
            <a:pPr>
              <a:buNone/>
            </a:pPr>
            <a:r>
              <a:rPr lang="en-US" dirty="0" smtClean="0"/>
              <a:t>unto me</a:t>
            </a:r>
          </a:p>
          <a:p>
            <a:pPr>
              <a:buNone/>
            </a:pPr>
            <a:r>
              <a:rPr lang="en-US" dirty="0" smtClean="0"/>
              <a:t>above all people:</a:t>
            </a:r>
          </a:p>
          <a:p>
            <a:pPr>
              <a:buNone/>
            </a:pPr>
            <a:r>
              <a:rPr lang="en-US" dirty="0" smtClean="0"/>
              <a:t>for all the earth is mine:”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the Parts of the Text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38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b="1" dirty="0" smtClean="0"/>
              <a:t>Now therefore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-If ye</a:t>
            </a:r>
          </a:p>
          <a:p>
            <a:pPr>
              <a:buNone/>
            </a:pPr>
            <a:r>
              <a:rPr lang="en-US" dirty="0" smtClean="0"/>
              <a:t>	-will obey</a:t>
            </a:r>
          </a:p>
          <a:p>
            <a:pPr>
              <a:buNone/>
            </a:pPr>
            <a:r>
              <a:rPr lang="en-US" dirty="0" smtClean="0"/>
              <a:t>		-my voice indeed, </a:t>
            </a:r>
          </a:p>
          <a:p>
            <a:pPr>
              <a:buNone/>
            </a:pPr>
            <a:r>
              <a:rPr lang="en-US" dirty="0" smtClean="0"/>
              <a:t>		-and keep my covenant,</a:t>
            </a:r>
          </a:p>
          <a:p>
            <a:pPr>
              <a:buNone/>
            </a:pPr>
            <a:r>
              <a:rPr lang="en-US" b="1" dirty="0" smtClean="0"/>
              <a:t>then ye shall be a peculiar treasure</a:t>
            </a:r>
          </a:p>
          <a:p>
            <a:pPr>
              <a:buNone/>
            </a:pPr>
            <a:r>
              <a:rPr lang="en-US" dirty="0" smtClean="0"/>
              <a:t>	-unto me</a:t>
            </a:r>
          </a:p>
          <a:p>
            <a:pPr>
              <a:buNone/>
            </a:pPr>
            <a:r>
              <a:rPr lang="en-US" dirty="0" smtClean="0"/>
              <a:t>	-above all people:</a:t>
            </a:r>
          </a:p>
          <a:p>
            <a:pPr>
              <a:buNone/>
            </a:pPr>
            <a:r>
              <a:rPr lang="en-US" b="1" dirty="0" smtClean="0"/>
              <a:t>for all the earth is mine</a:t>
            </a:r>
            <a:r>
              <a:rPr lang="en-US" dirty="0" smtClean="0"/>
              <a:t>:”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 the Parts of the Text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32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Take time to investigate each part individually:</a:t>
            </a:r>
          </a:p>
          <a:p>
            <a:pPr>
              <a:buNone/>
            </a:pPr>
            <a:r>
              <a:rPr lang="en-US" dirty="0" smtClean="0"/>
              <a:t>“Now therefore, </a:t>
            </a:r>
            <a:r>
              <a:rPr lang="en-US" dirty="0" smtClean="0">
                <a:sym typeface="Wingdings" pitchFamily="2" charset="2"/>
              </a:rPr>
              <a:t>this is a timely suggestion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-If ye</a:t>
            </a:r>
            <a:r>
              <a:rPr lang="en-US" dirty="0" smtClean="0">
                <a:sym typeface="Wingdings" pitchFamily="2" charset="2"/>
              </a:rPr>
              <a:t> </a:t>
            </a:r>
            <a:r>
              <a:rPr lang="en-US" dirty="0" smtClean="0"/>
              <a:t> Me, the one delivered</a:t>
            </a:r>
          </a:p>
          <a:p>
            <a:pPr>
              <a:buNone/>
            </a:pPr>
            <a:r>
              <a:rPr lang="en-US" dirty="0" smtClean="0"/>
              <a:t>	-will obey </a:t>
            </a:r>
            <a:r>
              <a:rPr lang="en-US" dirty="0" smtClean="0">
                <a:sym typeface="Wingdings" pitchFamily="2" charset="2"/>
              </a:rPr>
              <a:t>Action, do, effort needed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-my voice indeed, </a:t>
            </a:r>
            <a:r>
              <a:rPr lang="en-US" dirty="0" smtClean="0">
                <a:sym typeface="Wingdings" pitchFamily="2" charset="2"/>
              </a:rPr>
              <a:t> His sheep know 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-and keep my covenant, </a:t>
            </a:r>
            <a:r>
              <a:rPr lang="en-US" dirty="0" smtClean="0">
                <a:sym typeface="Wingdings" pitchFamily="2" charset="2"/>
              </a:rPr>
              <a:t>His Word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then ye shall be a peculiar treasure </a:t>
            </a:r>
            <a:r>
              <a:rPr lang="en-US" dirty="0" smtClean="0">
                <a:sym typeface="Wingdings" pitchFamily="2" charset="2"/>
              </a:rPr>
              <a:t> Precious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-unto me </a:t>
            </a:r>
            <a:r>
              <a:rPr lang="en-US" dirty="0" smtClean="0">
                <a:sym typeface="Wingdings" pitchFamily="2" charset="2"/>
              </a:rPr>
              <a:t> me=God, pleasing to God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-above all people: </a:t>
            </a:r>
            <a:r>
              <a:rPr lang="en-US" dirty="0" smtClean="0">
                <a:sym typeface="Wingdings" pitchFamily="2" charset="2"/>
              </a:rPr>
              <a:t> Great honor to be God’s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all the earth is mine:” </a:t>
            </a:r>
            <a:r>
              <a:rPr lang="en-US" dirty="0" smtClean="0">
                <a:sym typeface="Wingdings" pitchFamily="2" charset="2"/>
              </a:rPr>
              <a:t> Ps. 24:1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the Parts of the Text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00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smtClean="0"/>
              <a:t>For example:</a:t>
            </a:r>
          </a:p>
          <a:p>
            <a:pPr>
              <a:buNone/>
            </a:pPr>
            <a:r>
              <a:rPr lang="en-US" dirty="0" smtClean="0"/>
              <a:t>“Now therefore”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pPr>
              <a:buNone/>
            </a:pPr>
            <a:endParaRPr lang="en-US" sz="1400" dirty="0" smtClean="0"/>
          </a:p>
          <a:p>
            <a:r>
              <a:rPr lang="en-US" sz="2400" dirty="0" smtClean="0"/>
              <a:t>[DICITIONARY] “Now therefore, if ye will obey” </a:t>
            </a:r>
            <a:r>
              <a:rPr lang="en-US" dirty="0" smtClean="0"/>
              <a:t>is actually all from one Hebrew word </a:t>
            </a:r>
            <a:r>
              <a:rPr lang="en-US" i="1" dirty="0" err="1" smtClean="0"/>
              <a:t>shama</a:t>
            </a:r>
            <a:r>
              <a:rPr lang="en-US" dirty="0" smtClean="0"/>
              <a:t> </a:t>
            </a:r>
            <a:r>
              <a:rPr lang="en-US" sz="1600" dirty="0" smtClean="0"/>
              <a:t>[HB08085] </a:t>
            </a:r>
            <a:r>
              <a:rPr lang="en-US" dirty="0" smtClean="0"/>
              <a:t>meaning ‘to hear intelligently so that you obey’</a:t>
            </a:r>
          </a:p>
          <a:p>
            <a:r>
              <a:rPr lang="en-US" sz="2600" dirty="0" smtClean="0"/>
              <a:t>[CONTEXT] </a:t>
            </a:r>
            <a:r>
              <a:rPr lang="en-US" dirty="0" smtClean="0"/>
              <a:t>This recommendation is given immediately after the great deliverance God worked in bringing Israel out of Egypt.</a:t>
            </a:r>
          </a:p>
          <a:p>
            <a:r>
              <a:rPr lang="en-US" dirty="0" smtClean="0"/>
              <a:t>An amazing suggestion is NOW being made!</a:t>
            </a:r>
          </a:p>
          <a:p>
            <a:pPr>
              <a:buNone/>
            </a:pPr>
            <a:r>
              <a:rPr lang="en-US" sz="3200" dirty="0" smtClean="0"/>
              <a:t>Etc.…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the Parts of the Text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14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I. “Now therefore, </a:t>
            </a:r>
          </a:p>
          <a:p>
            <a:pPr>
              <a:buNone/>
            </a:pPr>
            <a:r>
              <a:rPr lang="en-US" dirty="0" smtClean="0"/>
              <a:t>	A. if ye </a:t>
            </a:r>
          </a:p>
          <a:p>
            <a:pPr>
              <a:buNone/>
            </a:pPr>
            <a:r>
              <a:rPr lang="en-US" dirty="0" smtClean="0"/>
              <a:t>	B. will obey </a:t>
            </a:r>
          </a:p>
          <a:p>
            <a:pPr>
              <a:buNone/>
            </a:pPr>
            <a:r>
              <a:rPr lang="en-US" dirty="0" smtClean="0"/>
              <a:t>		1. my voice indeed, </a:t>
            </a:r>
          </a:p>
          <a:p>
            <a:pPr>
              <a:buNone/>
            </a:pPr>
            <a:r>
              <a:rPr lang="en-US" dirty="0" smtClean="0"/>
              <a:t>		2. and keep my covenant, </a:t>
            </a:r>
          </a:p>
          <a:p>
            <a:pPr>
              <a:buNone/>
            </a:pPr>
            <a:r>
              <a:rPr lang="en-US" dirty="0" smtClean="0"/>
              <a:t>II. then ye shall be a peculiar treasure </a:t>
            </a:r>
          </a:p>
          <a:p>
            <a:pPr>
              <a:buNone/>
            </a:pPr>
            <a:r>
              <a:rPr lang="en-US" dirty="0" smtClean="0"/>
              <a:t>	A. unto me </a:t>
            </a:r>
          </a:p>
          <a:p>
            <a:pPr>
              <a:buNone/>
            </a:pPr>
            <a:r>
              <a:rPr lang="en-US" dirty="0" smtClean="0"/>
              <a:t>	B. above all people: </a:t>
            </a:r>
          </a:p>
          <a:p>
            <a:pPr>
              <a:buNone/>
            </a:pPr>
            <a:r>
              <a:rPr lang="en-US" dirty="0" smtClean="0"/>
              <a:t>III. for all the earth is mine:”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the Parts of the Text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22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2.1|2.1|2.4|1.9|1.9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5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|4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9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|3.3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6|3.1|3.7|3.2|3|2.7|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2|3.4|4.1|3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6|2.4|4.4|3.6|2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.3|1.9|1.4|1.1|1.1|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.6|4.4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8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9|2.2|2|3.4|2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.6|3|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.4|4.5|5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8|1.8|1.6|1.8|1.9|2.7|2.6|2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|2.3|2.1|2.4|2.6|2.6|2.8|2.6|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2|2|1.9|2|2|2.3|1.9|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3|1.3|1.3|1.5|1.4|2.4|1.9|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3|4|3.8|3.7|3.5|3.6|3.2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5|8.9|8.3|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6|3.6|3.1|2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439</TotalTime>
  <Words>1246</Words>
  <Application>Microsoft Office PowerPoint</Application>
  <PresentationFormat>On-screen Show (4:3)</PresentationFormat>
  <Paragraphs>260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Simple Sermon Outlining</vt:lpstr>
      <vt:lpstr>What is an Outline?</vt:lpstr>
      <vt:lpstr>Find Your Text</vt:lpstr>
      <vt:lpstr>Our Text Today</vt:lpstr>
      <vt:lpstr>Divide the Parts of the Text</vt:lpstr>
      <vt:lpstr>Relate the Parts of the Text</vt:lpstr>
      <vt:lpstr>Study the Parts of the Text</vt:lpstr>
      <vt:lpstr>Study the Parts of the Text</vt:lpstr>
      <vt:lpstr>Label the Parts of the Text</vt:lpstr>
      <vt:lpstr>Thesis Statement</vt:lpstr>
      <vt:lpstr>Thesis Statement</vt:lpstr>
      <vt:lpstr>Develop the Outline</vt:lpstr>
      <vt:lpstr>Develop the Outline</vt:lpstr>
      <vt:lpstr>Develop the Outline</vt:lpstr>
      <vt:lpstr>Develop the Outline</vt:lpstr>
      <vt:lpstr>Develop the Main Points</vt:lpstr>
      <vt:lpstr>Develop the Main Points</vt:lpstr>
      <vt:lpstr>Develop the Main Points</vt:lpstr>
      <vt:lpstr>Develop the Main Points</vt:lpstr>
      <vt:lpstr>Color the Outline</vt:lpstr>
      <vt:lpstr>Color the Outline</vt:lpstr>
      <vt:lpstr>Color the Outline</vt:lpstr>
      <vt:lpstr>Color the Outline</vt:lpstr>
      <vt:lpstr>Color the Outline</vt:lpstr>
      <vt:lpstr>Color the Outline</vt:lpstr>
      <vt:lpstr>Color the Outline</vt:lpstr>
      <vt:lpstr>Color the Outline</vt:lpstr>
      <vt:lpstr>Color the Outline</vt:lpstr>
      <vt:lpstr>Put all the Pieces Together</vt:lpstr>
      <vt:lpstr>Look for &amp; Pray Over Weaknesses</vt:lpstr>
      <vt:lpstr>Leave the Results to God</vt:lpstr>
      <vt:lpstr>ORGANIZE THE THOUGHTS</vt:lpstr>
      <vt:lpstr>To what main point does the thought relate best?</vt:lpstr>
      <vt:lpstr>1. Who He Was, 2. Said 3. Did</vt:lpstr>
      <vt:lpstr>ANSWER: 1. Who He Was</vt:lpstr>
      <vt:lpstr>ANSWER: 2. What He Said</vt:lpstr>
      <vt:lpstr>ANSWER: 3. What He Did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Sermon Outlining</dc:title>
  <dc:creator>Stephen Reynolds, Jr.</dc:creator>
  <cp:lastModifiedBy>Stephen Reynolds, Jr.</cp:lastModifiedBy>
  <cp:revision>78</cp:revision>
  <dcterms:created xsi:type="dcterms:W3CDTF">2010-02-18T13:19:56Z</dcterms:created>
  <dcterms:modified xsi:type="dcterms:W3CDTF">2010-02-24T15:13:15Z</dcterms:modified>
</cp:coreProperties>
</file>