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Corben"/>
      <p:regular r:id="rId31"/>
      <p:bold r:id="rId32"/>
    </p:embeddedFont>
    <p:embeddedFont>
      <p:font typeface="Tahoma"/>
      <p:regular r:id="rId33"/>
      <p:bold r:id="rId34"/>
    </p:embeddedFont>
    <p:embeddedFont>
      <p:font typeface="Libre Baskerville"/>
      <p:regular r:id="rId35"/>
      <p:bold r:id="rId36"/>
      <p: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n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Tahoma-regular.fntdata"/><Relationship Id="rId10" Type="http://schemas.openxmlformats.org/officeDocument/2006/relationships/slide" Target="slides/slide6.xml"/><Relationship Id="rId32" Type="http://schemas.openxmlformats.org/officeDocument/2006/relationships/font" Target="fonts/Corben-bold.fntdata"/><Relationship Id="rId13" Type="http://schemas.openxmlformats.org/officeDocument/2006/relationships/slide" Target="slides/slide9.xml"/><Relationship Id="rId35" Type="http://schemas.openxmlformats.org/officeDocument/2006/relationships/font" Target="fonts/LibreBaskerville-regular.fntdata"/><Relationship Id="rId12" Type="http://schemas.openxmlformats.org/officeDocument/2006/relationships/slide" Target="slides/slide8.xml"/><Relationship Id="rId34" Type="http://schemas.openxmlformats.org/officeDocument/2006/relationships/font" Target="fonts/Tahoma-bold.fntdata"/><Relationship Id="rId15" Type="http://schemas.openxmlformats.org/officeDocument/2006/relationships/slide" Target="slides/slide11.xml"/><Relationship Id="rId37" Type="http://schemas.openxmlformats.org/officeDocument/2006/relationships/font" Target="fonts/LibreBaskerville-italic.fntdata"/><Relationship Id="rId14" Type="http://schemas.openxmlformats.org/officeDocument/2006/relationships/slide" Target="slides/slide10.xml"/><Relationship Id="rId36" Type="http://schemas.openxmlformats.org/officeDocument/2006/relationships/font" Target="fonts/LibreBaskerville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8" name="Shape 12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0" name="Shape 17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082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7018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4605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4605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4605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4605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4605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4605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, text on left, text on righ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082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7018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4605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4605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4605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4605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4605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4605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21082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17018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129539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14605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14605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14605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14605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14605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14605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6764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9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Theology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study of God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457200" y="152400"/>
            <a:ext cx="8229600" cy="59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1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the invisible things of him from the creation of the world are clearly seen, being understood by the things that are made, even his eternal power and </a:t>
            </a:r>
            <a:r>
              <a:rPr b="1" i="1" lang="en-US" sz="5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Godhead</a:t>
            </a:r>
            <a:r>
              <a:rPr b="0" i="1" lang="en-US" sz="5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so that they are without excuse: Romans 1 :20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5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Corben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Corben"/>
                <a:ea typeface="Corben"/>
                <a:cs typeface="Corben"/>
                <a:sym typeface="Corben"/>
              </a:rPr>
              <a:t>THE POWER OF GOD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great power of nature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devastation of storms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power of an earthquake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power can not begin to compare to the power of God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in one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Body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Soul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Spirit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within man’s body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throughout  creation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1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wonders of God’s creation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381000"/>
            <a:ext cx="8229600" cy="99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LIGHT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457200" y="1524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Ultra violet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Invisible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Not seen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Father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Visible light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That which Is seen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(visible)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Son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Caloric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Felt as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Warmth</a:t>
            </a:r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Holy Spirit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STARS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HEAVENS DECLARE THE GLORY OF GOD. PS. 19:1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VASTNESS OF GOD’S CREATION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None/>
            </a:pPr>
            <a:r>
              <a:t/>
            </a:r>
            <a:endParaRPr b="1" i="0" sz="4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argument from design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Char char="■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There is a designer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Char char="■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complexness of creation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Within the animal kingdom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wonderful snowflake</a:t>
            </a:r>
          </a:p>
          <a:p>
            <a:pPr indent="-228600" lvl="3" marL="1600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No two snowflakes are the same</a:t>
            </a:r>
          </a:p>
          <a:p>
            <a:pPr indent="-228600" lvl="3" marL="1600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Perfect symmetry</a:t>
            </a:r>
          </a:p>
          <a:p>
            <a:pPr indent="-228600" lvl="3" marL="1600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Composed of equilateral triangles- (equal angles and sides)</a:t>
            </a:r>
          </a:p>
          <a:p>
            <a:pPr indent="-228600" lvl="3" marL="16002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Hebrew word for snow is “sheleg” - 333</a:t>
            </a:r>
          </a:p>
        </p:txBody>
      </p:sp>
      <p:sp>
        <p:nvSpPr>
          <p:cNvPr id="122" name="Shape 122"/>
          <p:cNvSpPr/>
          <p:nvPr/>
        </p:nvSpPr>
        <p:spPr>
          <a:xfrm>
            <a:off x="2286000" y="2133600"/>
            <a:ext cx="4038599" cy="36576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"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/>
        </p:nvSpPr>
        <p:spPr>
          <a:xfrm>
            <a:off x="457200" y="2133600"/>
            <a:ext cx="2914649" cy="29146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Arial"/>
              </a:rPr>
              <a:t>Father </a:t>
            </a:r>
          </a:p>
        </p:txBody>
      </p:sp>
      <p:sp>
        <p:nvSpPr>
          <p:cNvPr id="124" name="Shape 124"/>
          <p:cNvSpPr/>
          <p:nvPr/>
        </p:nvSpPr>
        <p:spPr>
          <a:xfrm rot="180000">
            <a:off x="5867400" y="1676400"/>
            <a:ext cx="2286000" cy="29146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Arial"/>
              </a:rPr>
              <a:t>Son </a:t>
            </a:r>
          </a:p>
        </p:txBody>
      </p:sp>
      <p:sp>
        <p:nvSpPr>
          <p:cNvPr id="125" name="Shape 125"/>
          <p:cNvSpPr/>
          <p:nvPr/>
        </p:nvSpPr>
        <p:spPr>
          <a:xfrm>
            <a:off x="2286000" y="5486400"/>
            <a:ext cx="4114800" cy="1222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  <a:solidFill>
                  <a:srgbClr val="000000"/>
                </a:solidFill>
                <a:latin typeface="Arial"/>
              </a:rPr>
              <a:t>Holy Spirit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381000"/>
            <a:ext cx="8229600" cy="1981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Argument from man’s nature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2743200"/>
            <a:ext cx="8229600" cy="3352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Man has a moral nature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Man has a conscience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Char char="■"/>
            </a:pPr>
            <a:r>
              <a:rPr b="0" i="0" lang="en-US" sz="48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Moral laws require a lawgiver</a:t>
            </a: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argument from history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2057400"/>
            <a:ext cx="8229600" cy="403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54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Daniel 2:21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54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God is in control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54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providence of God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81000" y="381000"/>
            <a:ext cx="830579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argument from universal belief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26670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5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Man created to worship God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■"/>
            </a:pPr>
            <a:r>
              <a:rPr b="0" i="0" lang="en-US" sz="5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Primitive peoples have some form of belief in God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5000" u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4294967295"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Bible attempt to prove the existence of God?</a:t>
            </a:r>
          </a:p>
        </p:txBody>
      </p:sp>
      <p:sp>
        <p:nvSpPr>
          <p:cNvPr id="42" name="Shape 42"/>
          <p:cNvSpPr txBox="1"/>
          <p:nvPr>
            <p:ph idx="4294967295" type="body"/>
          </p:nvPr>
        </p:nvSpPr>
        <p:spPr>
          <a:xfrm>
            <a:off x="457200" y="1981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b="1" i="0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1" lang="en-US" sz="6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 that cometh to God must believe that he is” Heb 11:6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None/>
            </a:pPr>
            <a:r>
              <a:t/>
            </a:r>
            <a:endParaRPr b="0" i="1" sz="6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381000" y="381000"/>
            <a:ext cx="8305799" cy="21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orbe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His existence denied</a:t>
            </a:r>
            <a:br>
              <a:rPr b="0" i="0" lang="en-US" sz="40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</a:b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764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Atheism- the denial of God’s existence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ct val="6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Many atheists pray when they get in trouble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2"/>
              </a:buClr>
              <a:buSzPct val="65000"/>
              <a:buFont typeface="Noto Sans Symbols"/>
              <a:buChar char="●"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There are no atheists in a foxhole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4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65000"/>
              <a:buFont typeface="Noto Sans Symbols"/>
              <a:buNone/>
            </a:pPr>
            <a:r>
              <a:t/>
            </a:r>
            <a:endParaRPr b="0" i="0" sz="4400" u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II. The nature of God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Biblical view (the names of God)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Elohim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Jehovah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El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Adonai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Father</a:t>
            </a: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Agnosticism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Polytheism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Pantheism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Materialism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Deism</a:t>
            </a:r>
          </a:p>
        </p:txBody>
      </p:sp>
      <p:sp>
        <p:nvSpPr>
          <p:cNvPr id="161" name="Shape 161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Erroneous Beliefs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III. The attributes of God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55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Unrelated attributes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Spirituality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Infinity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Unity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3810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Active attributes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</a:b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Omnipotence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Omnipresence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Omniscience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Wisdom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5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Sovereignty</a:t>
            </a: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Moral attributes</a:t>
            </a:r>
            <a:br>
              <a:rPr b="0" i="0" lang="en-US" sz="48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</a:b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457200" y="13716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Holiness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Righteousness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Faithfulness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Mercy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Love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AutoNum type="alphaLcPeriod"/>
            </a:pPr>
            <a:r>
              <a:rPr b="0" i="0" lang="en-US" sz="45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Goodness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IV. The trinity of God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2362200"/>
            <a:ext cx="8229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46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doctrine stated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46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doctrine defined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46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doctrine proven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AutoNum type="arabicPeriod"/>
            </a:pPr>
            <a:r>
              <a:rPr b="0" i="0" lang="en-US" sz="46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The doctrine illustrated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ct val="64999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A. B. Davidson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1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“No attempt is made to demonstrate God’s existence because God is set forth as known”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81000" y="228600"/>
            <a:ext cx="82296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➢"/>
            </a:pPr>
            <a:r>
              <a:rPr b="0" i="0" lang="en-US" sz="8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Men receive instruction from God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➢"/>
            </a:pPr>
            <a:r>
              <a:rPr b="0" i="0" lang="en-US" sz="8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Men pray to God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➢"/>
            </a:pPr>
            <a:r>
              <a:rPr b="0" i="0" lang="en-US" sz="8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Men know God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228600" y="228600"/>
            <a:ext cx="8686800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0" i="0" sz="8000" u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Char char="➢"/>
            </a:pPr>
            <a:r>
              <a:rPr b="0" i="0" lang="en-US" sz="80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Men know God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scriptures offer no reasoned demonstration of God’s existence, why do we make the attempt</a:t>
            </a:r>
            <a:r>
              <a:rPr b="1" i="0" lang="en-US" sz="40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?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2133600"/>
            <a:ext cx="8229600" cy="3962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4999"/>
              <a:buFont typeface="Noto Sans Symbols"/>
              <a:buChar char="●"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To convince genuine seekers after God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64999"/>
              <a:buFont typeface="Noto Sans Symbols"/>
              <a:buChar char="●"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To strengthen the faith of those who already believe</a:t>
            </a:r>
          </a:p>
          <a:p>
            <a:pPr indent="-285750" lvl="1" marL="74295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64999"/>
              <a:buFont typeface="Noto Sans Symbols"/>
              <a:buChar char="●"/>
            </a:pPr>
            <a:r>
              <a:rPr b="1" i="0" lang="en-US" sz="40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To enrich our knowledge of the nature of God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09600" y="381000"/>
            <a:ext cx="8001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Fool hath said in his heart, There is no God.</a:t>
            </a:r>
            <a:br>
              <a:rPr b="1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8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Psalm 14:1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81000" y="152400"/>
            <a:ext cx="82296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AutoNum type="romanUcPeriod"/>
            </a:pPr>
            <a:r>
              <a:rPr b="1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Existence of God</a:t>
            </a:r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57200" y="1219200"/>
            <a:ext cx="82296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1" i="0" sz="4000" u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	No formal proof in scripture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Assumed as evident fact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Man is called on to believe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folHlink"/>
              </a:buClr>
              <a:buSzPct val="25000"/>
              <a:buFont typeface="Noto Sans Symbols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	Faith is essential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3">
            <a:alphaModFix/>
          </a:blip>
          <a:stretch>
            <a:fillRect b="0" l="0" r="0" t="0"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457200" y="381000"/>
            <a:ext cx="8229600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His Existence Proven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4572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2" marL="11430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argument  from CREATION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          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1" lang="en-US" sz="36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	God reveals Himself to man through creation.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t/>
            </a:r>
            <a:endParaRPr b="0" i="1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25000"/>
              <a:buFont typeface="Noto Sans Symbols"/>
              <a:buNone/>
            </a:pPr>
            <a:r>
              <a:rPr b="0" i="0" lang="en-US" sz="3200" u="none">
                <a:solidFill>
                  <a:schemeClr val="dk1"/>
                </a:solidFill>
                <a:latin typeface="Corben"/>
                <a:ea typeface="Corben"/>
                <a:cs typeface="Corben"/>
                <a:sym typeface="Corben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64999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orben"/>
              <a:ea typeface="Corben"/>
              <a:cs typeface="Corben"/>
              <a:sym typeface="Corben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xtured">
  <a:themeElements>
    <a:clrScheme name="default">
      <a:dk1>
        <a:srgbClr val="000000"/>
      </a:dk1>
      <a:lt1>
        <a:srgbClr val="DBDAC2"/>
      </a:lt1>
      <a:dk2>
        <a:srgbClr val="827F4C"/>
      </a:dk2>
      <a:lt2>
        <a:srgbClr val="C0BC94"/>
      </a:lt2>
      <a:accent1>
        <a:srgbClr val="AAA578"/>
      </a:accent1>
      <a:accent2>
        <a:srgbClr val="A2A4AC"/>
      </a:accent2>
      <a:accent3>
        <a:srgbClr val="DBDAC2"/>
      </a:accent3>
      <a:accent4>
        <a:srgbClr val="AAA578"/>
      </a:accent4>
      <a:accent5>
        <a:srgbClr val="A2A4AC"/>
      </a:accent5>
      <a:accent6>
        <a:srgbClr val="DBDAC2"/>
      </a:accent6>
      <a:hlink>
        <a:srgbClr val="5B8800"/>
      </a:hlink>
      <a:folHlink>
        <a:srgbClr val="68653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