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6419D-697F-D021-6EEE-240324691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5CCAEB-23B6-1422-E769-4A940A54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54C302-0610-09D8-5B6E-0E4833B1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4AB-D115-6C4D-8F71-C81DEA943313}" type="datetimeFigureOut">
              <a:rPr lang="it-IT" smtClean="0"/>
              <a:t>12/09/23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6778C5-1E16-486A-BE50-EB556E45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1FDDDE-8F0F-043A-3E88-8EB65F99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C06-F2E1-1042-B6C9-D3EF220611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261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269D37-5359-6A3E-585F-7E291EBA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9C78C72-9F25-76EB-E41D-1EAD35396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523155-381F-27F5-A581-EBD3C128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4AB-D115-6C4D-8F71-C81DEA943313}" type="datetimeFigureOut">
              <a:rPr lang="it-IT" smtClean="0"/>
              <a:t>12/09/23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072DCC-551F-408B-10E2-9A9AB943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9B61CF-2E08-07B7-6BD2-EBC144A2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C06-F2E1-1042-B6C9-D3EF220611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991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15D4A49-616B-DAF9-EEB7-7FF121BDE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236B38-F93B-72CC-ECB3-39D559237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6C5C1A-1208-5774-3509-1C29BEBD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4AB-D115-6C4D-8F71-C81DEA943313}" type="datetimeFigureOut">
              <a:rPr lang="it-IT" smtClean="0"/>
              <a:t>12/09/23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9008F6-AC91-6776-C955-3141FBD7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FCDD0C-BAFE-12AB-955B-17D80DEC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C06-F2E1-1042-B6C9-D3EF220611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82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A861A-7109-6D2D-E94F-F217F5B4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BFC921-4D2A-8EEA-90FC-A031E3C3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128B9D-92D9-5F94-45FE-9ED8E724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4AB-D115-6C4D-8F71-C81DEA943313}" type="datetimeFigureOut">
              <a:rPr lang="it-IT" smtClean="0"/>
              <a:t>12/09/23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0F0974-313B-9FF4-3F12-426B25AB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7CC044-421C-633D-8B44-FB65A605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C06-F2E1-1042-B6C9-D3EF220611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23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EF102-6CF4-BCB4-0C49-316D03DD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3814C3-BE90-75DC-1571-9A6AC4769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02D6E1-07B3-6707-E098-AC0C84B7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4AB-D115-6C4D-8F71-C81DEA943313}" type="datetimeFigureOut">
              <a:rPr lang="it-IT" smtClean="0"/>
              <a:t>12/09/23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9DD8D3-4747-6CC0-BC3D-91FC8D0F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6A51EA-3816-83CF-0293-7B0A28C2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C06-F2E1-1042-B6C9-D3EF220611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927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B073AC-AFF4-AD18-1ACC-D2373CD3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0AF7F7-FAD8-F791-3894-304003FD0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318D6B-1787-1C5E-9F92-0B595BC6C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5AB382-E07B-5293-147D-2195BDE6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4AB-D115-6C4D-8F71-C81DEA943313}" type="datetimeFigureOut">
              <a:rPr lang="it-IT" smtClean="0"/>
              <a:t>12/09/23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DB110C-B1D3-DA0C-9EA8-9722DFB6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B8F7FB-330C-46C5-C0B0-8F50057B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C06-F2E1-1042-B6C9-D3EF220611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245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625B3-C4D5-D338-5725-B295BB56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F1988D7-7465-F706-EE92-11803F60F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995A00-62B1-FB7A-7EEB-2FD520467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FD3F422-7263-84B3-2569-14EA054E8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29605E-49D5-1996-A509-CF669F01F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DD1BCA8-9483-DC8D-A65B-80955F12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4AB-D115-6C4D-8F71-C81DEA943313}" type="datetimeFigureOut">
              <a:rPr lang="it-IT" smtClean="0"/>
              <a:t>12/09/23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4B96867-B2AF-BA95-244A-576C42FA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E6D9BE-C7D0-D087-511D-669771D8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C06-F2E1-1042-B6C9-D3EF220611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54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76FEB0-249B-874A-0097-CCED2671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EF13793-A587-5E72-6BBD-D82E15EC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4AB-D115-6C4D-8F71-C81DEA943313}" type="datetimeFigureOut">
              <a:rPr lang="it-IT" smtClean="0"/>
              <a:t>12/09/23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82D4EBC-19BC-1F87-FD91-0AB856FA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CC8499D-CE7B-8147-E240-62AE4AED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C06-F2E1-1042-B6C9-D3EF220611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419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DBF0385-C063-1E34-1779-02B2C8A0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4AB-D115-6C4D-8F71-C81DEA943313}" type="datetimeFigureOut">
              <a:rPr lang="it-IT" smtClean="0"/>
              <a:t>12/09/23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5CD862-A302-B579-0FA2-CB85A84A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1A1DC4-1A3E-C81B-BDB6-1B4EE69D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C06-F2E1-1042-B6C9-D3EF220611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94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E9673-37BA-ECF3-102C-E2402857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357142-F310-F785-6735-5C5307056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84AE532-8DAB-A10D-A1CD-73EEF08DA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F804C4-9D81-6BEC-4174-A7A490D3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4AB-D115-6C4D-8F71-C81DEA943313}" type="datetimeFigureOut">
              <a:rPr lang="it-IT" smtClean="0"/>
              <a:t>12/09/23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1E157DC-B3AB-0E20-065C-10A1D2DA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EE10B4-82F9-5B63-F8B3-F7FCD17CA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C06-F2E1-1042-B6C9-D3EF220611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130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DBD757-EB07-201A-5978-5A3D826B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2A9E74-98F4-4115-AD6A-2AA124C76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5C36466-98CF-9D09-ED4E-1017CD504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770A8D-8C9B-6DC2-CF39-61E83FC7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94AB-D115-6C4D-8F71-C81DEA943313}" type="datetimeFigureOut">
              <a:rPr lang="it-IT" smtClean="0"/>
              <a:t>12/09/23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B1E511F-9802-1C4B-F3D9-4D277076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76ED32D-9F3B-0D5E-85B7-F0CEF34C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2CC06-F2E1-1042-B6C9-D3EF220611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668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CD41EF-2441-06DB-35BA-FC85AD9C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C59363-3247-D6C3-B30C-D1DC8FFF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73F4B3-A9A6-EB47-931F-E344C8AC0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594AB-D115-6C4D-8F71-C81DEA943313}" type="datetimeFigureOut">
              <a:rPr lang="it-IT" smtClean="0"/>
              <a:t>12/09/23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5C8DE2-04EB-1087-5068-E0D6723C4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4619DE-A1B9-892F-1B4E-072C02C24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2CC06-F2E1-1042-B6C9-D3EF220611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57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239BB9C-ABC4-EA1B-BC60-9C2BD7E1F1FF}"/>
              </a:ext>
            </a:extLst>
          </p:cNvPr>
          <p:cNvSpPr/>
          <p:nvPr/>
        </p:nvSpPr>
        <p:spPr>
          <a:xfrm>
            <a:off x="736611" y="593914"/>
            <a:ext cx="1071877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Carica elettrica</a:t>
            </a:r>
          </a:p>
          <a:p>
            <a:pPr algn="ctr">
              <a:spcAft>
                <a:spcPts val="1200"/>
              </a:spcAft>
            </a:pPr>
            <a:endParaRPr lang="it-I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Aft>
                <a:spcPts val="1200"/>
              </a:spcAft>
            </a:pPr>
            <a:r>
              <a:rPr lang="it-IT" sz="2000" i="1" dirty="0"/>
              <a:t>Lo studente deve essere in grado di:</a:t>
            </a:r>
            <a:endParaRPr lang="it-IT" sz="2000" dirty="0"/>
          </a:p>
          <a:p>
            <a:pPr marL="457200" indent="-457200">
              <a:spcAft>
                <a:spcPts val="1200"/>
              </a:spcAft>
              <a:buAutoNum type="arabicParenR"/>
            </a:pPr>
            <a:r>
              <a:rPr lang="it-IT" sz="2000" dirty="0"/>
              <a:t>Elencare le particelle atomiche dotate di carica e non.</a:t>
            </a:r>
          </a:p>
          <a:p>
            <a:pPr marL="457200" indent="-457200">
              <a:spcAft>
                <a:spcPts val="1200"/>
              </a:spcAft>
              <a:buAutoNum type="arabicParenR"/>
            </a:pPr>
            <a:r>
              <a:rPr lang="it-IT" sz="2000" dirty="0"/>
              <a:t>Spiegare quali esperimenti hanno permesso di stabilire che esistono cariche di due segni.</a:t>
            </a:r>
          </a:p>
          <a:p>
            <a:pPr marL="457200" indent="-457200">
              <a:spcAft>
                <a:spcPts val="1200"/>
              </a:spcAft>
              <a:buFontTx/>
              <a:buAutoNum type="arabicParenR"/>
            </a:pPr>
            <a:r>
              <a:rPr lang="it-IT" sz="2000" dirty="0"/>
              <a:t>Imparare il valore della carica elementare alla prima cifra decimale.</a:t>
            </a:r>
          </a:p>
          <a:p>
            <a:pPr marL="457200" indent="-457200">
              <a:spcAft>
                <a:spcPts val="1200"/>
              </a:spcAft>
              <a:buFontTx/>
              <a:buAutoNum type="arabicParenR"/>
            </a:pPr>
            <a:r>
              <a:rPr lang="it-IT" sz="2000" dirty="0"/>
              <a:t>Spiegare la legge della conservazione della carica.</a:t>
            </a:r>
          </a:p>
          <a:p>
            <a:pPr marL="457200" indent="-457200">
              <a:spcAft>
                <a:spcPts val="1200"/>
              </a:spcAft>
              <a:buFontTx/>
              <a:buAutoNum type="arabicParenR"/>
            </a:pPr>
            <a:r>
              <a:rPr lang="it-IT" sz="2000" dirty="0"/>
              <a:t>Spiegare la legge della quantizzazione della carica.</a:t>
            </a:r>
          </a:p>
          <a:p>
            <a:pPr marL="457200" indent="-457200">
              <a:spcAft>
                <a:spcPts val="1200"/>
              </a:spcAft>
              <a:buFontTx/>
              <a:buAutoNum type="arabicParenR"/>
            </a:pPr>
            <a:r>
              <a:rPr lang="it-IT" sz="2000" dirty="0"/>
              <a:t>Spiegare cosa si intende per carica totale di un oggetto e quando un oggetto è neutro dal punto di vista della carica.</a:t>
            </a:r>
          </a:p>
          <a:p>
            <a:pPr marL="457200" indent="-457200">
              <a:spcAft>
                <a:spcPts val="1200"/>
              </a:spcAft>
              <a:buAutoNum type="arabicParenR"/>
            </a:pPr>
            <a:r>
              <a:rPr lang="it-IT" sz="2000" dirty="0"/>
              <a:t>Descrivere come si distribuisce la carica quando si carica un materiale isolante.</a:t>
            </a:r>
          </a:p>
          <a:p>
            <a:pPr marL="457200" indent="-457200">
              <a:spcAft>
                <a:spcPts val="1200"/>
              </a:spcAft>
              <a:buAutoNum type="arabicParenR"/>
            </a:pPr>
            <a:r>
              <a:rPr lang="it-IT" sz="2000" dirty="0"/>
              <a:t>Descrivere come si distribuisce la carica quando si carica un materiale conduttore.</a:t>
            </a:r>
          </a:p>
        </p:txBody>
      </p:sp>
    </p:spTree>
    <p:extLst>
      <p:ext uri="{BB962C8B-B14F-4D97-AF65-F5344CB8AC3E}">
        <p14:creationId xmlns:p14="http://schemas.microsoft.com/office/powerpoint/2010/main" val="180813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8D874B52-1AD2-544C-86C0-8567CC2CB587}"/>
              </a:ext>
            </a:extLst>
          </p:cNvPr>
          <p:cNvSpPr/>
          <p:nvPr/>
        </p:nvSpPr>
        <p:spPr>
          <a:xfrm>
            <a:off x="549880" y="751306"/>
            <a:ext cx="11092239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Forza di Coulomb</a:t>
            </a:r>
          </a:p>
          <a:p>
            <a:pPr algn="ctr">
              <a:spcAft>
                <a:spcPts val="1200"/>
              </a:spcAft>
            </a:pPr>
            <a:endParaRPr lang="it-I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Aft>
                <a:spcPts val="1200"/>
              </a:spcAft>
            </a:pPr>
            <a:r>
              <a:rPr lang="it-IT" sz="2000" i="1" dirty="0"/>
              <a:t>Lo studente deve essere in grado di:</a:t>
            </a:r>
            <a:endParaRPr lang="it-IT" sz="2000" dirty="0"/>
          </a:p>
          <a:p>
            <a:pPr marL="266700" indent="-266700">
              <a:spcAft>
                <a:spcPts val="1200"/>
              </a:spcAft>
            </a:pPr>
            <a:r>
              <a:rPr lang="it-IT" sz="2000" dirty="0"/>
              <a:t>1) Dire cosa si intende per “carica puntiforme”.</a:t>
            </a:r>
          </a:p>
          <a:p>
            <a:pPr marL="266700" indent="-266700">
              <a:spcAft>
                <a:spcPts val="1200"/>
              </a:spcAft>
            </a:pPr>
            <a:r>
              <a:rPr lang="it-IT" sz="2000" dirty="0"/>
              <a:t>2) Imparare la formula per calcolare il modulo della forza di Coulomb.</a:t>
            </a:r>
          </a:p>
          <a:p>
            <a:pPr marL="266700" indent="-266700">
              <a:spcAft>
                <a:spcPts val="1200"/>
              </a:spcAft>
            </a:pPr>
            <a:r>
              <a:rPr lang="it-IT" sz="2000" dirty="0"/>
              <a:t>3) Imparare l’espressione e il valore della costante di Coulomb.</a:t>
            </a:r>
          </a:p>
          <a:p>
            <a:pPr marL="266700" indent="-266700">
              <a:spcAft>
                <a:spcPts val="1200"/>
              </a:spcAft>
            </a:pPr>
            <a:r>
              <a:rPr lang="it-IT" sz="2000" dirty="0"/>
              <a:t>4) Dare la definizione dell’unità di carica Coulomb [C] a partire dall’espressione della forza di Coulomb.</a:t>
            </a:r>
          </a:p>
          <a:p>
            <a:pPr marL="266700" indent="-266700">
              <a:spcAft>
                <a:spcPts val="1200"/>
              </a:spcAft>
            </a:pPr>
            <a:r>
              <a:rPr lang="it-IT" sz="2000" dirty="0"/>
              <a:t>5) Scrivere la formula della forza di Coulomb in modo vettoriale utilizzando il vettore che congiunge le due cariche e il relativo versore.</a:t>
            </a:r>
          </a:p>
          <a:p>
            <a:pPr marL="266700" indent="-266700">
              <a:spcAft>
                <a:spcPts val="1200"/>
              </a:spcAft>
            </a:pPr>
            <a:r>
              <a:rPr lang="it-IT" sz="2000" dirty="0"/>
              <a:t>6) Dare la definizione di principio di sovrapposizione per la forza di Coulomb.</a:t>
            </a:r>
          </a:p>
          <a:p>
            <a:pPr marL="266700" indent="-266700">
              <a:spcAft>
                <a:spcPts val="1200"/>
              </a:spcAft>
            </a:pPr>
            <a:r>
              <a:rPr lang="it-IT" sz="2000" dirty="0"/>
              <a:t>7) Tracciare i diagrammi delle forze fra più cariche puntiformi.</a:t>
            </a:r>
          </a:p>
        </p:txBody>
      </p:sp>
    </p:spTree>
    <p:extLst>
      <p:ext uri="{BB962C8B-B14F-4D97-AF65-F5344CB8AC3E}">
        <p14:creationId xmlns:p14="http://schemas.microsoft.com/office/powerpoint/2010/main" val="253191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2ACA6EB-851B-52CB-D9DA-D137A946ABAF}"/>
              </a:ext>
            </a:extLst>
          </p:cNvPr>
          <p:cNvSpPr/>
          <p:nvPr/>
        </p:nvSpPr>
        <p:spPr>
          <a:xfrm>
            <a:off x="549880" y="881934"/>
            <a:ext cx="11092239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Domande di riflessione</a:t>
            </a:r>
          </a:p>
          <a:p>
            <a:pPr algn="ctr">
              <a:spcAft>
                <a:spcPts val="1200"/>
              </a:spcAft>
            </a:pPr>
            <a:endParaRPr lang="it-IT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66700" indent="-266700">
              <a:spcAft>
                <a:spcPts val="1200"/>
              </a:spcAft>
            </a:pPr>
            <a:r>
              <a:rPr lang="it-IT" sz="2000" dirty="0"/>
              <a:t>1) Una barretta carica attrae dei piccoli frammenti di sughero secco che saltano via non appena toccano la barretta. Spiegare perché.</a:t>
            </a:r>
          </a:p>
          <a:p>
            <a:pPr marL="266700" indent="-266700">
              <a:spcAft>
                <a:spcPts val="1200"/>
              </a:spcAft>
            </a:pPr>
            <a:r>
              <a:rPr lang="it-IT" sz="2000" dirty="0"/>
              <a:t>2) Una barretta carica positivamente attrae un oggetto sospeso: possiamo concludere che è carico negativamente?. La stessa barretta respinge un oggetto sospeso: possiamo concludere che è carico positivamente?</a:t>
            </a:r>
          </a:p>
          <a:p>
            <a:pPr marL="266700" indent="-266700">
              <a:spcAft>
                <a:spcPts val="1200"/>
              </a:spcAft>
            </a:pPr>
            <a:r>
              <a:rPr lang="it-IT" sz="2000" dirty="0"/>
              <a:t>3) 2 sferette metalliche uguali hanno una 3 volte la carica dell’altra. Cosa succede se le metto a contatto? Cambia la loro forza di attrazione dopo averle messe a contatto?</a:t>
            </a:r>
          </a:p>
          <a:p>
            <a:pPr marL="266700" indent="-266700">
              <a:spcAft>
                <a:spcPts val="1200"/>
              </a:spcAft>
            </a:pPr>
            <a:r>
              <a:rPr lang="it-IT" sz="2000" dirty="0"/>
              <a:t>4) Se sfrego una sostanza A su una sostanza B, A diventa carica positivamente e B negativamente. Se adesso sfrego A con una sostanza C succede l’opposto: A si carica negativamente e C positivamente. Cosa succede se sfrego B con C?</a:t>
            </a:r>
          </a:p>
        </p:txBody>
      </p:sp>
    </p:spTree>
    <p:extLst>
      <p:ext uri="{BB962C8B-B14F-4D97-AF65-F5344CB8AC3E}">
        <p14:creationId xmlns:p14="http://schemas.microsoft.com/office/powerpoint/2010/main" val="3994822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371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Quaranta, Alberto</dc:creator>
  <cp:lastModifiedBy>Quaranta, Alberto</cp:lastModifiedBy>
  <cp:revision>2</cp:revision>
  <dcterms:created xsi:type="dcterms:W3CDTF">2023-09-12T06:28:10Z</dcterms:created>
  <dcterms:modified xsi:type="dcterms:W3CDTF">2023-09-12T06:48:40Z</dcterms:modified>
</cp:coreProperties>
</file>