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8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221AE7-0C34-489E-B07A-25919D0907C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l-GR"/>
        </a:p>
      </dgm:t>
    </dgm:pt>
    <dgm:pt modelId="{34F4A19E-1E8E-469B-B356-B23E18220779}">
      <dgm:prSet phldrT="[Text]" custT="1"/>
      <dgm:spPr/>
      <dgm:t>
        <a:bodyPr/>
        <a:lstStyle/>
        <a:p>
          <a:r>
            <a:rPr lang="en-US" sz="1200" b="1" dirty="0" err="1" smtClean="0"/>
            <a:t>Toolchain</a:t>
          </a:r>
          <a:endParaRPr lang="el-GR" sz="1200" b="1" dirty="0"/>
        </a:p>
      </dgm:t>
    </dgm:pt>
    <dgm:pt modelId="{C5CCD4AE-D8F7-4290-AB6A-1A4BFE62A56E}" type="parTrans" cxnId="{57E8CF7C-FCF5-4F1F-972B-2BA5FC774B8D}">
      <dgm:prSet/>
      <dgm:spPr/>
      <dgm:t>
        <a:bodyPr/>
        <a:lstStyle/>
        <a:p>
          <a:endParaRPr lang="el-GR"/>
        </a:p>
      </dgm:t>
    </dgm:pt>
    <dgm:pt modelId="{384AA6DC-8EA7-4834-A82F-C88CD56B7EF8}" type="sibTrans" cxnId="{57E8CF7C-FCF5-4F1F-972B-2BA5FC774B8D}">
      <dgm:prSet/>
      <dgm:spPr/>
      <dgm:t>
        <a:bodyPr/>
        <a:lstStyle/>
        <a:p>
          <a:endParaRPr lang="el-GR"/>
        </a:p>
      </dgm:t>
    </dgm:pt>
    <dgm:pt modelId="{091E6CC6-4BD4-4582-8B46-BC4261940042}">
      <dgm:prSet phldrT="[Text]" custT="1"/>
      <dgm:spPr/>
      <dgm:t>
        <a:bodyPr/>
        <a:lstStyle/>
        <a:p>
          <a:r>
            <a:rPr lang="en-US" sz="1800" dirty="0" err="1" smtClean="0"/>
            <a:t>Orksim</a:t>
          </a:r>
          <a:r>
            <a:rPr lang="en-US" sz="1800" dirty="0" smtClean="0"/>
            <a:t> – </a:t>
          </a:r>
          <a:r>
            <a:rPr lang="el-GR" sz="1800" dirty="0" smtClean="0"/>
            <a:t>Παρέχεται μαζι απο το </a:t>
          </a:r>
          <a:r>
            <a:rPr lang="en-US" sz="1800" dirty="0" smtClean="0"/>
            <a:t>Opencores.org</a:t>
          </a:r>
          <a:endParaRPr lang="el-GR" sz="1800" dirty="0"/>
        </a:p>
      </dgm:t>
    </dgm:pt>
    <dgm:pt modelId="{A12CA3FC-3D45-4E03-9402-24D2BCF0B266}" type="parTrans" cxnId="{9CEDC13D-8455-4757-822B-FC89642465D1}">
      <dgm:prSet/>
      <dgm:spPr/>
      <dgm:t>
        <a:bodyPr/>
        <a:lstStyle/>
        <a:p>
          <a:endParaRPr lang="el-GR"/>
        </a:p>
      </dgm:t>
    </dgm:pt>
    <dgm:pt modelId="{B049B6FE-DF9B-4C42-8ED9-809887D27E88}" type="sibTrans" cxnId="{9CEDC13D-8455-4757-822B-FC89642465D1}">
      <dgm:prSet/>
      <dgm:spPr/>
      <dgm:t>
        <a:bodyPr/>
        <a:lstStyle/>
        <a:p>
          <a:endParaRPr lang="el-GR"/>
        </a:p>
      </dgm:t>
    </dgm:pt>
    <dgm:pt modelId="{9CD7D241-07C2-4C8C-AEC0-6E6D015091D8}">
      <dgm:prSet phldrT="[Text]" custT="1"/>
      <dgm:spPr/>
      <dgm:t>
        <a:bodyPr/>
        <a:lstStyle/>
        <a:p>
          <a:r>
            <a:rPr lang="en-US" sz="1200" b="1" dirty="0" smtClean="0"/>
            <a:t>OR 1200 Verilog</a:t>
          </a:r>
          <a:endParaRPr lang="el-GR" sz="1400" b="1" dirty="0"/>
        </a:p>
      </dgm:t>
    </dgm:pt>
    <dgm:pt modelId="{EC9BC92D-EBF8-4A67-8A24-8F58673302C4}" type="parTrans" cxnId="{C5A1787C-90D6-4F3B-8BBE-DE70993B33E2}">
      <dgm:prSet/>
      <dgm:spPr/>
      <dgm:t>
        <a:bodyPr/>
        <a:lstStyle/>
        <a:p>
          <a:endParaRPr lang="el-GR"/>
        </a:p>
      </dgm:t>
    </dgm:pt>
    <dgm:pt modelId="{320836F3-EF08-4559-B558-3D95194DB11E}" type="sibTrans" cxnId="{C5A1787C-90D6-4F3B-8BBE-DE70993B33E2}">
      <dgm:prSet/>
      <dgm:spPr/>
      <dgm:t>
        <a:bodyPr/>
        <a:lstStyle/>
        <a:p>
          <a:endParaRPr lang="el-GR"/>
        </a:p>
      </dgm:t>
    </dgm:pt>
    <dgm:pt modelId="{6E767FD9-82E4-4739-87F6-AB9DDCE9DC28}">
      <dgm:prSet phldrT="[Text]" custT="1"/>
      <dgm:spPr/>
      <dgm:t>
        <a:bodyPr/>
        <a:lstStyle/>
        <a:p>
          <a:r>
            <a:rPr lang="el-GR" sz="2000" dirty="0" smtClean="0"/>
            <a:t>Εύρεση και τροποποίηση κώδικα </a:t>
          </a:r>
          <a:r>
            <a:rPr lang="en-US" sz="2000" dirty="0" err="1" smtClean="0"/>
            <a:t>verilog</a:t>
          </a:r>
          <a:r>
            <a:rPr lang="en-US" sz="2000" dirty="0" smtClean="0"/>
            <a:t> </a:t>
          </a:r>
          <a:r>
            <a:rPr lang="el-GR" sz="2000" dirty="0" smtClean="0"/>
            <a:t>για τον  </a:t>
          </a:r>
          <a:r>
            <a:rPr lang="en-US" sz="2000" dirty="0" smtClean="0"/>
            <a:t>Open </a:t>
          </a:r>
          <a:r>
            <a:rPr lang="en-US" sz="2000" dirty="0" err="1" smtClean="0"/>
            <a:t>Risc</a:t>
          </a:r>
          <a:r>
            <a:rPr lang="en-US" sz="2000" dirty="0" smtClean="0"/>
            <a:t> 1200</a:t>
          </a:r>
          <a:r>
            <a:rPr lang="el-GR" sz="2000" dirty="0" smtClean="0"/>
            <a:t>. </a:t>
          </a:r>
          <a:endParaRPr lang="el-GR" sz="2000" dirty="0"/>
        </a:p>
      </dgm:t>
    </dgm:pt>
    <dgm:pt modelId="{34067918-75C8-45E7-8B5F-0EA0A16EF5E3}" type="parTrans" cxnId="{3C5C37AD-4CCB-4189-861E-1A781E192C3B}">
      <dgm:prSet/>
      <dgm:spPr/>
      <dgm:t>
        <a:bodyPr/>
        <a:lstStyle/>
        <a:p>
          <a:endParaRPr lang="el-GR"/>
        </a:p>
      </dgm:t>
    </dgm:pt>
    <dgm:pt modelId="{AD88F243-1A25-4A10-9901-D6B3B55321A8}" type="sibTrans" cxnId="{3C5C37AD-4CCB-4189-861E-1A781E192C3B}">
      <dgm:prSet/>
      <dgm:spPr/>
      <dgm:t>
        <a:bodyPr/>
        <a:lstStyle/>
        <a:p>
          <a:endParaRPr lang="el-GR"/>
        </a:p>
      </dgm:t>
    </dgm:pt>
    <dgm:pt modelId="{B8078A70-B6B0-4449-84C9-441ED35AC5DB}">
      <dgm:prSet phldrT="[Text]"/>
      <dgm:spPr/>
      <dgm:t>
        <a:bodyPr/>
        <a:lstStyle/>
        <a:p>
          <a:r>
            <a:rPr lang="en-US" b="1" dirty="0" smtClean="0"/>
            <a:t>Hardware</a:t>
          </a:r>
        </a:p>
        <a:p>
          <a:r>
            <a:rPr lang="en-US" b="1" dirty="0" err="1" smtClean="0"/>
            <a:t>Simulaton</a:t>
          </a:r>
          <a:endParaRPr lang="el-GR" b="1" dirty="0"/>
        </a:p>
      </dgm:t>
    </dgm:pt>
    <dgm:pt modelId="{F5AC880D-6544-4098-A40E-05A7C7B72456}" type="parTrans" cxnId="{C703ADF2-A5A5-49CE-B8C7-B5E88FD84C59}">
      <dgm:prSet/>
      <dgm:spPr/>
      <dgm:t>
        <a:bodyPr/>
        <a:lstStyle/>
        <a:p>
          <a:endParaRPr lang="el-GR"/>
        </a:p>
      </dgm:t>
    </dgm:pt>
    <dgm:pt modelId="{6649E342-514C-4588-9B17-192618BAC4B1}" type="sibTrans" cxnId="{C703ADF2-A5A5-49CE-B8C7-B5E88FD84C59}">
      <dgm:prSet/>
      <dgm:spPr/>
      <dgm:t>
        <a:bodyPr/>
        <a:lstStyle/>
        <a:p>
          <a:endParaRPr lang="el-GR"/>
        </a:p>
      </dgm:t>
    </dgm:pt>
    <dgm:pt modelId="{FB3E4C9C-D41E-4143-A7DA-99F74E590D74}">
      <dgm:prSet phldrT="[Text]" custT="1"/>
      <dgm:spPr/>
      <dgm:t>
        <a:bodyPr/>
        <a:lstStyle/>
        <a:p>
          <a:r>
            <a:rPr lang="en-US" sz="2000" dirty="0" smtClean="0"/>
            <a:t>CAD -  </a:t>
          </a:r>
          <a:r>
            <a:rPr lang="el-GR" sz="2000" dirty="0" smtClean="0"/>
            <a:t>Προγραμμα που εχει το </a:t>
          </a:r>
          <a:r>
            <a:rPr lang="en-US" sz="2000" dirty="0" smtClean="0"/>
            <a:t>VLSI lab.</a:t>
          </a:r>
          <a:endParaRPr lang="el-GR" sz="2000" dirty="0"/>
        </a:p>
      </dgm:t>
    </dgm:pt>
    <dgm:pt modelId="{E809FBC1-8D8F-4059-B7B8-157A8996520F}" type="parTrans" cxnId="{E7423F41-8D64-4CB7-98E3-A92A5FE8B538}">
      <dgm:prSet/>
      <dgm:spPr/>
      <dgm:t>
        <a:bodyPr/>
        <a:lstStyle/>
        <a:p>
          <a:endParaRPr lang="el-GR"/>
        </a:p>
      </dgm:t>
    </dgm:pt>
    <dgm:pt modelId="{C6882E2D-F9A9-4881-AF4D-2690E7426976}" type="sibTrans" cxnId="{E7423F41-8D64-4CB7-98E3-A92A5FE8B538}">
      <dgm:prSet/>
      <dgm:spPr/>
      <dgm:t>
        <a:bodyPr/>
        <a:lstStyle/>
        <a:p>
          <a:endParaRPr lang="el-GR"/>
        </a:p>
      </dgm:t>
    </dgm:pt>
    <dgm:pt modelId="{F42D768E-24F6-4A94-9564-F0BE0D25E9EB}">
      <dgm:prSet phldrT="[Text]" custT="1"/>
      <dgm:spPr/>
      <dgm:t>
        <a:bodyPr/>
        <a:lstStyle/>
        <a:p>
          <a:r>
            <a:rPr lang="el-GR" sz="1800" dirty="0" smtClean="0"/>
            <a:t>Εγκατάσταση </a:t>
          </a:r>
          <a:r>
            <a:rPr lang="en-US" sz="1800" dirty="0" err="1" smtClean="0"/>
            <a:t>crossbuild</a:t>
          </a:r>
          <a:r>
            <a:rPr lang="en-US" sz="1800" dirty="0" smtClean="0"/>
            <a:t> compiler </a:t>
          </a:r>
          <a:r>
            <a:rPr lang="el-GR" sz="1800" dirty="0" smtClean="0"/>
            <a:t>για τον </a:t>
          </a:r>
          <a:r>
            <a:rPr lang="en-US" sz="1800" dirty="0" smtClean="0"/>
            <a:t>Open </a:t>
          </a:r>
          <a:r>
            <a:rPr lang="en-US" sz="1800" dirty="0" err="1" smtClean="0"/>
            <a:t>Risc</a:t>
          </a:r>
          <a:r>
            <a:rPr lang="en-US" sz="1800" dirty="0" smtClean="0"/>
            <a:t> 1200</a:t>
          </a:r>
          <a:r>
            <a:rPr lang="el-GR" sz="1800" dirty="0" smtClean="0"/>
            <a:t>.</a:t>
          </a:r>
          <a:endParaRPr lang="el-GR" sz="1800" dirty="0"/>
        </a:p>
      </dgm:t>
    </dgm:pt>
    <dgm:pt modelId="{ADB56A6A-CD80-4315-8452-07A0D189E3C4}" type="parTrans" cxnId="{BDEB2887-950A-4172-8D4B-9592775EB5EA}">
      <dgm:prSet/>
      <dgm:spPr/>
      <dgm:t>
        <a:bodyPr/>
        <a:lstStyle/>
        <a:p>
          <a:endParaRPr lang="el-GR"/>
        </a:p>
      </dgm:t>
    </dgm:pt>
    <dgm:pt modelId="{2889F01D-1A72-4492-A7AB-7359C58D231B}" type="sibTrans" cxnId="{BDEB2887-950A-4172-8D4B-9592775EB5EA}">
      <dgm:prSet/>
      <dgm:spPr/>
      <dgm:t>
        <a:bodyPr/>
        <a:lstStyle/>
        <a:p>
          <a:endParaRPr lang="el-GR"/>
        </a:p>
      </dgm:t>
    </dgm:pt>
    <dgm:pt modelId="{2D7BE889-ED44-406D-A493-80F93A4B60C7}">
      <dgm:prSet phldrT="[Text]" custT="1"/>
      <dgm:spPr/>
      <dgm:t>
        <a:bodyPr/>
        <a:lstStyle/>
        <a:p>
          <a:r>
            <a:rPr lang="en-US" sz="1200" b="1" dirty="0" smtClean="0"/>
            <a:t>Software</a:t>
          </a:r>
        </a:p>
        <a:p>
          <a:r>
            <a:rPr lang="en-US" sz="1200" b="1" dirty="0" smtClean="0"/>
            <a:t>Simulator </a:t>
          </a:r>
          <a:endParaRPr lang="el-GR" sz="1200" b="1" dirty="0"/>
        </a:p>
      </dgm:t>
    </dgm:pt>
    <dgm:pt modelId="{872F26E7-EE0E-4C2D-969B-9A5234B56DB9}" type="parTrans" cxnId="{3A420578-5F5F-4D13-B0CF-344FF22987FF}">
      <dgm:prSet/>
      <dgm:spPr/>
      <dgm:t>
        <a:bodyPr/>
        <a:lstStyle/>
        <a:p>
          <a:endParaRPr lang="el-GR"/>
        </a:p>
      </dgm:t>
    </dgm:pt>
    <dgm:pt modelId="{F300ED2F-FF6E-4413-8CC4-9F09C58BF3F5}" type="sibTrans" cxnId="{3A420578-5F5F-4D13-B0CF-344FF22987FF}">
      <dgm:prSet/>
      <dgm:spPr/>
      <dgm:t>
        <a:bodyPr/>
        <a:lstStyle/>
        <a:p>
          <a:endParaRPr lang="el-GR"/>
        </a:p>
      </dgm:t>
    </dgm:pt>
    <dgm:pt modelId="{8C018A58-F4D6-45B2-B0F8-64F55F7ACC9B}" type="pres">
      <dgm:prSet presAssocID="{38221AE7-0C34-489E-B07A-25919D0907C2}" presName="linearFlow" presStyleCnt="0">
        <dgm:presLayoutVars>
          <dgm:dir/>
          <dgm:animLvl val="lvl"/>
          <dgm:resizeHandles val="exact"/>
        </dgm:presLayoutVars>
      </dgm:prSet>
      <dgm:spPr/>
      <dgm:t>
        <a:bodyPr/>
        <a:lstStyle/>
        <a:p>
          <a:endParaRPr lang="el-GR"/>
        </a:p>
      </dgm:t>
    </dgm:pt>
    <dgm:pt modelId="{68B17687-91B4-45E3-9E27-D88EDFB0CBA8}" type="pres">
      <dgm:prSet presAssocID="{34F4A19E-1E8E-469B-B356-B23E18220779}" presName="composite" presStyleCnt="0"/>
      <dgm:spPr/>
    </dgm:pt>
    <dgm:pt modelId="{55BDAC9B-FC2F-4D24-AB43-E9F189C61152}" type="pres">
      <dgm:prSet presAssocID="{34F4A19E-1E8E-469B-B356-B23E18220779}" presName="parentText" presStyleLbl="alignNode1" presStyleIdx="0" presStyleCnt="4" custLinFactNeighborX="-10926" custLinFactNeighborY="-356">
        <dgm:presLayoutVars>
          <dgm:chMax val="1"/>
          <dgm:bulletEnabled val="1"/>
        </dgm:presLayoutVars>
      </dgm:prSet>
      <dgm:spPr/>
      <dgm:t>
        <a:bodyPr/>
        <a:lstStyle/>
        <a:p>
          <a:endParaRPr lang="el-GR"/>
        </a:p>
      </dgm:t>
    </dgm:pt>
    <dgm:pt modelId="{C10AC7CC-BC18-495A-8A08-A640CC2C805F}" type="pres">
      <dgm:prSet presAssocID="{34F4A19E-1E8E-469B-B356-B23E18220779}" presName="descendantText" presStyleLbl="alignAcc1" presStyleIdx="0" presStyleCnt="4" custLinFactNeighborX="659" custLinFactNeighborY="-1856">
        <dgm:presLayoutVars>
          <dgm:bulletEnabled val="1"/>
        </dgm:presLayoutVars>
      </dgm:prSet>
      <dgm:spPr/>
      <dgm:t>
        <a:bodyPr/>
        <a:lstStyle/>
        <a:p>
          <a:endParaRPr lang="el-GR"/>
        </a:p>
      </dgm:t>
    </dgm:pt>
    <dgm:pt modelId="{3ECEF769-E90A-460D-8438-1CC0C0A506E1}" type="pres">
      <dgm:prSet presAssocID="{384AA6DC-8EA7-4834-A82F-C88CD56B7EF8}" presName="sp" presStyleCnt="0"/>
      <dgm:spPr/>
    </dgm:pt>
    <dgm:pt modelId="{93B348BD-BA90-42BB-9FE9-E56AE4F386B2}" type="pres">
      <dgm:prSet presAssocID="{2D7BE889-ED44-406D-A493-80F93A4B60C7}" presName="composite" presStyleCnt="0"/>
      <dgm:spPr/>
    </dgm:pt>
    <dgm:pt modelId="{4CE5BFB8-4BE1-4911-9F80-FA2C6870E940}" type="pres">
      <dgm:prSet presAssocID="{2D7BE889-ED44-406D-A493-80F93A4B60C7}" presName="parentText" presStyleLbl="alignNode1" presStyleIdx="1" presStyleCnt="4">
        <dgm:presLayoutVars>
          <dgm:chMax val="1"/>
          <dgm:bulletEnabled val="1"/>
        </dgm:presLayoutVars>
      </dgm:prSet>
      <dgm:spPr/>
      <dgm:t>
        <a:bodyPr/>
        <a:lstStyle/>
        <a:p>
          <a:endParaRPr lang="el-GR"/>
        </a:p>
      </dgm:t>
    </dgm:pt>
    <dgm:pt modelId="{D7AFD727-D666-4F0F-824D-A6D6426E19A2}" type="pres">
      <dgm:prSet presAssocID="{2D7BE889-ED44-406D-A493-80F93A4B60C7}" presName="descendantText" presStyleLbl="alignAcc1" presStyleIdx="1" presStyleCnt="4">
        <dgm:presLayoutVars>
          <dgm:bulletEnabled val="1"/>
        </dgm:presLayoutVars>
      </dgm:prSet>
      <dgm:spPr/>
      <dgm:t>
        <a:bodyPr/>
        <a:lstStyle/>
        <a:p>
          <a:endParaRPr lang="el-GR"/>
        </a:p>
      </dgm:t>
    </dgm:pt>
    <dgm:pt modelId="{7276C6B9-9E05-4D41-8E4A-E372098DAFC2}" type="pres">
      <dgm:prSet presAssocID="{F300ED2F-FF6E-4413-8CC4-9F09C58BF3F5}" presName="sp" presStyleCnt="0"/>
      <dgm:spPr/>
    </dgm:pt>
    <dgm:pt modelId="{51219B87-4FE4-4461-B5A9-0F2D202DD341}" type="pres">
      <dgm:prSet presAssocID="{9CD7D241-07C2-4C8C-AEC0-6E6D015091D8}" presName="composite" presStyleCnt="0"/>
      <dgm:spPr/>
    </dgm:pt>
    <dgm:pt modelId="{9D1CA64F-BCBD-4F42-87D0-4200911303D4}" type="pres">
      <dgm:prSet presAssocID="{9CD7D241-07C2-4C8C-AEC0-6E6D015091D8}" presName="parentText" presStyleLbl="alignNode1" presStyleIdx="2" presStyleCnt="4">
        <dgm:presLayoutVars>
          <dgm:chMax val="1"/>
          <dgm:bulletEnabled val="1"/>
        </dgm:presLayoutVars>
      </dgm:prSet>
      <dgm:spPr/>
      <dgm:t>
        <a:bodyPr/>
        <a:lstStyle/>
        <a:p>
          <a:endParaRPr lang="el-GR"/>
        </a:p>
      </dgm:t>
    </dgm:pt>
    <dgm:pt modelId="{7B17D282-29D8-4D32-9740-34E1EB598436}" type="pres">
      <dgm:prSet presAssocID="{9CD7D241-07C2-4C8C-AEC0-6E6D015091D8}" presName="descendantText" presStyleLbl="alignAcc1" presStyleIdx="2" presStyleCnt="4" custLinFactNeighborX="659" custLinFactNeighborY="985">
        <dgm:presLayoutVars>
          <dgm:bulletEnabled val="1"/>
        </dgm:presLayoutVars>
      </dgm:prSet>
      <dgm:spPr/>
      <dgm:t>
        <a:bodyPr/>
        <a:lstStyle/>
        <a:p>
          <a:endParaRPr lang="el-GR"/>
        </a:p>
      </dgm:t>
    </dgm:pt>
    <dgm:pt modelId="{33AF80CB-1308-4A49-BF1D-13D4A976D45F}" type="pres">
      <dgm:prSet presAssocID="{320836F3-EF08-4559-B558-3D95194DB11E}" presName="sp" presStyleCnt="0"/>
      <dgm:spPr/>
    </dgm:pt>
    <dgm:pt modelId="{71097C11-8ADC-47D2-B323-A27CF63EF62D}" type="pres">
      <dgm:prSet presAssocID="{B8078A70-B6B0-4449-84C9-441ED35AC5DB}" presName="composite" presStyleCnt="0"/>
      <dgm:spPr/>
    </dgm:pt>
    <dgm:pt modelId="{01EAF793-837C-4F75-A35B-62C229C69F2E}" type="pres">
      <dgm:prSet presAssocID="{B8078A70-B6B0-4449-84C9-441ED35AC5DB}" presName="parentText" presStyleLbl="alignNode1" presStyleIdx="3" presStyleCnt="4">
        <dgm:presLayoutVars>
          <dgm:chMax val="1"/>
          <dgm:bulletEnabled val="1"/>
        </dgm:presLayoutVars>
      </dgm:prSet>
      <dgm:spPr/>
      <dgm:t>
        <a:bodyPr/>
        <a:lstStyle/>
        <a:p>
          <a:endParaRPr lang="el-GR"/>
        </a:p>
      </dgm:t>
    </dgm:pt>
    <dgm:pt modelId="{BC2DD25E-D588-4ADD-B844-A18C35493D36}" type="pres">
      <dgm:prSet presAssocID="{B8078A70-B6B0-4449-84C9-441ED35AC5DB}" presName="descendantText" presStyleLbl="alignAcc1" presStyleIdx="3" presStyleCnt="4">
        <dgm:presLayoutVars>
          <dgm:bulletEnabled val="1"/>
        </dgm:presLayoutVars>
      </dgm:prSet>
      <dgm:spPr/>
      <dgm:t>
        <a:bodyPr/>
        <a:lstStyle/>
        <a:p>
          <a:endParaRPr lang="el-GR"/>
        </a:p>
      </dgm:t>
    </dgm:pt>
  </dgm:ptLst>
  <dgm:cxnLst>
    <dgm:cxn modelId="{EB64E5AF-13CB-40C5-A42A-4727A60D02E4}" type="presOf" srcId="{9CD7D241-07C2-4C8C-AEC0-6E6D015091D8}" destId="{9D1CA64F-BCBD-4F42-87D0-4200911303D4}" srcOrd="0" destOrd="0" presId="urn:microsoft.com/office/officeart/2005/8/layout/chevron2"/>
    <dgm:cxn modelId="{C7389FE1-0CB0-415A-B87D-B57CE07AD163}" type="presOf" srcId="{FB3E4C9C-D41E-4143-A7DA-99F74E590D74}" destId="{BC2DD25E-D588-4ADD-B844-A18C35493D36}" srcOrd="0" destOrd="0" presId="urn:microsoft.com/office/officeart/2005/8/layout/chevron2"/>
    <dgm:cxn modelId="{744D3BEC-59F6-420A-A8D0-B31E0A1648CB}" type="presOf" srcId="{B8078A70-B6B0-4449-84C9-441ED35AC5DB}" destId="{01EAF793-837C-4F75-A35B-62C229C69F2E}" srcOrd="0" destOrd="0" presId="urn:microsoft.com/office/officeart/2005/8/layout/chevron2"/>
    <dgm:cxn modelId="{A8FCAB34-CE83-4A3E-B8EA-2DF482409253}" type="presOf" srcId="{38221AE7-0C34-489E-B07A-25919D0907C2}" destId="{8C018A58-F4D6-45B2-B0F8-64F55F7ACC9B}" srcOrd="0" destOrd="0" presId="urn:microsoft.com/office/officeart/2005/8/layout/chevron2"/>
    <dgm:cxn modelId="{475C0942-ECB7-4F1D-BF2D-5E1189B10BCB}" type="presOf" srcId="{34F4A19E-1E8E-469B-B356-B23E18220779}" destId="{55BDAC9B-FC2F-4D24-AB43-E9F189C61152}" srcOrd="0" destOrd="0" presId="urn:microsoft.com/office/officeart/2005/8/layout/chevron2"/>
    <dgm:cxn modelId="{9CEDC13D-8455-4757-822B-FC89642465D1}" srcId="{2D7BE889-ED44-406D-A493-80F93A4B60C7}" destId="{091E6CC6-4BD4-4582-8B46-BC4261940042}" srcOrd="0" destOrd="0" parTransId="{A12CA3FC-3D45-4E03-9402-24D2BCF0B266}" sibTransId="{B049B6FE-DF9B-4C42-8ED9-809887D27E88}"/>
    <dgm:cxn modelId="{C5A1787C-90D6-4F3B-8BBE-DE70993B33E2}" srcId="{38221AE7-0C34-489E-B07A-25919D0907C2}" destId="{9CD7D241-07C2-4C8C-AEC0-6E6D015091D8}" srcOrd="2" destOrd="0" parTransId="{EC9BC92D-EBF8-4A67-8A24-8F58673302C4}" sibTransId="{320836F3-EF08-4559-B558-3D95194DB11E}"/>
    <dgm:cxn modelId="{57E8CF7C-FCF5-4F1F-972B-2BA5FC774B8D}" srcId="{38221AE7-0C34-489E-B07A-25919D0907C2}" destId="{34F4A19E-1E8E-469B-B356-B23E18220779}" srcOrd="0" destOrd="0" parTransId="{C5CCD4AE-D8F7-4290-AB6A-1A4BFE62A56E}" sibTransId="{384AA6DC-8EA7-4834-A82F-C88CD56B7EF8}"/>
    <dgm:cxn modelId="{E7423F41-8D64-4CB7-98E3-A92A5FE8B538}" srcId="{B8078A70-B6B0-4449-84C9-441ED35AC5DB}" destId="{FB3E4C9C-D41E-4143-A7DA-99F74E590D74}" srcOrd="0" destOrd="0" parTransId="{E809FBC1-8D8F-4059-B7B8-157A8996520F}" sibTransId="{C6882E2D-F9A9-4881-AF4D-2690E7426976}"/>
    <dgm:cxn modelId="{207BB97C-D73B-4852-A070-1959ED22E4B7}" type="presOf" srcId="{091E6CC6-4BD4-4582-8B46-BC4261940042}" destId="{D7AFD727-D666-4F0F-824D-A6D6426E19A2}" srcOrd="0" destOrd="0" presId="urn:microsoft.com/office/officeart/2005/8/layout/chevron2"/>
    <dgm:cxn modelId="{52800FA5-79CF-4BB0-A61E-D0BA5DBB4538}" type="presOf" srcId="{2D7BE889-ED44-406D-A493-80F93A4B60C7}" destId="{4CE5BFB8-4BE1-4911-9F80-FA2C6870E940}" srcOrd="0" destOrd="0" presId="urn:microsoft.com/office/officeart/2005/8/layout/chevron2"/>
    <dgm:cxn modelId="{91314DCE-A507-47BF-83E5-2980A90155F9}" type="presOf" srcId="{6E767FD9-82E4-4739-87F6-AB9DDCE9DC28}" destId="{7B17D282-29D8-4D32-9740-34E1EB598436}" srcOrd="0" destOrd="0" presId="urn:microsoft.com/office/officeart/2005/8/layout/chevron2"/>
    <dgm:cxn modelId="{C703ADF2-A5A5-49CE-B8C7-B5E88FD84C59}" srcId="{38221AE7-0C34-489E-B07A-25919D0907C2}" destId="{B8078A70-B6B0-4449-84C9-441ED35AC5DB}" srcOrd="3" destOrd="0" parTransId="{F5AC880D-6544-4098-A40E-05A7C7B72456}" sibTransId="{6649E342-514C-4588-9B17-192618BAC4B1}"/>
    <dgm:cxn modelId="{3C5C37AD-4CCB-4189-861E-1A781E192C3B}" srcId="{9CD7D241-07C2-4C8C-AEC0-6E6D015091D8}" destId="{6E767FD9-82E4-4739-87F6-AB9DDCE9DC28}" srcOrd="0" destOrd="0" parTransId="{34067918-75C8-45E7-8B5F-0EA0A16EF5E3}" sibTransId="{AD88F243-1A25-4A10-9901-D6B3B55321A8}"/>
    <dgm:cxn modelId="{083DFBE7-8CA6-4711-A699-F6272AEADE0E}" type="presOf" srcId="{F42D768E-24F6-4A94-9564-F0BE0D25E9EB}" destId="{C10AC7CC-BC18-495A-8A08-A640CC2C805F}" srcOrd="0" destOrd="0" presId="urn:microsoft.com/office/officeart/2005/8/layout/chevron2"/>
    <dgm:cxn modelId="{3A420578-5F5F-4D13-B0CF-344FF22987FF}" srcId="{38221AE7-0C34-489E-B07A-25919D0907C2}" destId="{2D7BE889-ED44-406D-A493-80F93A4B60C7}" srcOrd="1" destOrd="0" parTransId="{872F26E7-EE0E-4C2D-969B-9A5234B56DB9}" sibTransId="{F300ED2F-FF6E-4413-8CC4-9F09C58BF3F5}"/>
    <dgm:cxn modelId="{BDEB2887-950A-4172-8D4B-9592775EB5EA}" srcId="{34F4A19E-1E8E-469B-B356-B23E18220779}" destId="{F42D768E-24F6-4A94-9564-F0BE0D25E9EB}" srcOrd="0" destOrd="0" parTransId="{ADB56A6A-CD80-4315-8452-07A0D189E3C4}" sibTransId="{2889F01D-1A72-4492-A7AB-7359C58D231B}"/>
    <dgm:cxn modelId="{54AADCB1-5252-46D2-90DB-FC4FA2C6613E}" type="presParOf" srcId="{8C018A58-F4D6-45B2-B0F8-64F55F7ACC9B}" destId="{68B17687-91B4-45E3-9E27-D88EDFB0CBA8}" srcOrd="0" destOrd="0" presId="urn:microsoft.com/office/officeart/2005/8/layout/chevron2"/>
    <dgm:cxn modelId="{0D83BAE7-8E2A-467E-9295-7D38DFF625CF}" type="presParOf" srcId="{68B17687-91B4-45E3-9E27-D88EDFB0CBA8}" destId="{55BDAC9B-FC2F-4D24-AB43-E9F189C61152}" srcOrd="0" destOrd="0" presId="urn:microsoft.com/office/officeart/2005/8/layout/chevron2"/>
    <dgm:cxn modelId="{293E2FC1-8C34-4E7F-A062-03258237EFBC}" type="presParOf" srcId="{68B17687-91B4-45E3-9E27-D88EDFB0CBA8}" destId="{C10AC7CC-BC18-495A-8A08-A640CC2C805F}" srcOrd="1" destOrd="0" presId="urn:microsoft.com/office/officeart/2005/8/layout/chevron2"/>
    <dgm:cxn modelId="{8BBE43DA-7CBC-4C71-A9A6-F4ED3CBA5CA6}" type="presParOf" srcId="{8C018A58-F4D6-45B2-B0F8-64F55F7ACC9B}" destId="{3ECEF769-E90A-460D-8438-1CC0C0A506E1}" srcOrd="1" destOrd="0" presId="urn:microsoft.com/office/officeart/2005/8/layout/chevron2"/>
    <dgm:cxn modelId="{B216B42B-7635-4BCE-8090-AB0C6ADFDD71}" type="presParOf" srcId="{8C018A58-F4D6-45B2-B0F8-64F55F7ACC9B}" destId="{93B348BD-BA90-42BB-9FE9-E56AE4F386B2}" srcOrd="2" destOrd="0" presId="urn:microsoft.com/office/officeart/2005/8/layout/chevron2"/>
    <dgm:cxn modelId="{5FA1CC15-A358-4F19-8A54-C7129988A330}" type="presParOf" srcId="{93B348BD-BA90-42BB-9FE9-E56AE4F386B2}" destId="{4CE5BFB8-4BE1-4911-9F80-FA2C6870E940}" srcOrd="0" destOrd="0" presId="urn:microsoft.com/office/officeart/2005/8/layout/chevron2"/>
    <dgm:cxn modelId="{0DAB134D-AEAE-4030-A267-84AC8B61541E}" type="presParOf" srcId="{93B348BD-BA90-42BB-9FE9-E56AE4F386B2}" destId="{D7AFD727-D666-4F0F-824D-A6D6426E19A2}" srcOrd="1" destOrd="0" presId="urn:microsoft.com/office/officeart/2005/8/layout/chevron2"/>
    <dgm:cxn modelId="{9FEA517E-CCBC-4E96-9C1F-60270ADDAAD9}" type="presParOf" srcId="{8C018A58-F4D6-45B2-B0F8-64F55F7ACC9B}" destId="{7276C6B9-9E05-4D41-8E4A-E372098DAFC2}" srcOrd="3" destOrd="0" presId="urn:microsoft.com/office/officeart/2005/8/layout/chevron2"/>
    <dgm:cxn modelId="{70F063B3-93CA-4A2F-991F-7E29278FC48F}" type="presParOf" srcId="{8C018A58-F4D6-45B2-B0F8-64F55F7ACC9B}" destId="{51219B87-4FE4-4461-B5A9-0F2D202DD341}" srcOrd="4" destOrd="0" presId="urn:microsoft.com/office/officeart/2005/8/layout/chevron2"/>
    <dgm:cxn modelId="{A0FE2E57-8B9B-49E8-A6B7-29A4D9EE2436}" type="presParOf" srcId="{51219B87-4FE4-4461-B5A9-0F2D202DD341}" destId="{9D1CA64F-BCBD-4F42-87D0-4200911303D4}" srcOrd="0" destOrd="0" presId="urn:microsoft.com/office/officeart/2005/8/layout/chevron2"/>
    <dgm:cxn modelId="{75E3B1B5-BEF0-4364-99A8-BC0B77A92298}" type="presParOf" srcId="{51219B87-4FE4-4461-B5A9-0F2D202DD341}" destId="{7B17D282-29D8-4D32-9740-34E1EB598436}" srcOrd="1" destOrd="0" presId="urn:microsoft.com/office/officeart/2005/8/layout/chevron2"/>
    <dgm:cxn modelId="{589D7410-255B-429E-9941-9E20AD0C1A05}" type="presParOf" srcId="{8C018A58-F4D6-45B2-B0F8-64F55F7ACC9B}" destId="{33AF80CB-1308-4A49-BF1D-13D4A976D45F}" srcOrd="5" destOrd="0" presId="urn:microsoft.com/office/officeart/2005/8/layout/chevron2"/>
    <dgm:cxn modelId="{AE729627-0637-422B-A0D6-CEA5A6C33954}" type="presParOf" srcId="{8C018A58-F4D6-45B2-B0F8-64F55F7ACC9B}" destId="{71097C11-8ADC-47D2-B323-A27CF63EF62D}" srcOrd="6" destOrd="0" presId="urn:microsoft.com/office/officeart/2005/8/layout/chevron2"/>
    <dgm:cxn modelId="{EA0F7AEF-9617-41A1-AB10-26915877A515}" type="presParOf" srcId="{71097C11-8ADC-47D2-B323-A27CF63EF62D}" destId="{01EAF793-837C-4F75-A35B-62C229C69F2E}" srcOrd="0" destOrd="0" presId="urn:microsoft.com/office/officeart/2005/8/layout/chevron2"/>
    <dgm:cxn modelId="{65F8D5F6-63E3-45E6-9985-F0BB4E0DF5B9}" type="presParOf" srcId="{71097C11-8ADC-47D2-B323-A27CF63EF62D}" destId="{BC2DD25E-D588-4ADD-B844-A18C35493D3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AC9B-FC2F-4D24-AB43-E9F189C61152}">
      <dsp:nvSpPr>
        <dsp:cNvPr id="0" name=""/>
        <dsp:cNvSpPr/>
      </dsp:nvSpPr>
      <dsp:spPr>
        <a:xfrm rot="5400000">
          <a:off x="-170260" y="170260"/>
          <a:ext cx="1135066" cy="794546"/>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err="1" smtClean="0"/>
            <a:t>Toolchain</a:t>
          </a:r>
          <a:endParaRPr lang="el-GR" sz="1200" b="1" kern="1200" dirty="0"/>
        </a:p>
      </dsp:txBody>
      <dsp:txXfrm rot="-5400000">
        <a:off x="0" y="397273"/>
        <a:ext cx="794546" cy="340520"/>
      </dsp:txXfrm>
    </dsp:sp>
    <dsp:sp modelId="{C10AC7CC-BC18-495A-8A08-A640CC2C805F}">
      <dsp:nvSpPr>
        <dsp:cNvPr id="0" name=""/>
        <dsp:cNvSpPr/>
      </dsp:nvSpPr>
      <dsp:spPr>
        <a:xfrm rot="5400000">
          <a:off x="3765388" y="-2970841"/>
          <a:ext cx="737793" cy="667947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l-GR" sz="1800" kern="1200" dirty="0" smtClean="0"/>
            <a:t>Εγκατάσταση </a:t>
          </a:r>
          <a:r>
            <a:rPr lang="en-US" sz="1800" kern="1200" dirty="0" err="1" smtClean="0"/>
            <a:t>crossbuild</a:t>
          </a:r>
          <a:r>
            <a:rPr lang="en-US" sz="1800" kern="1200" dirty="0" smtClean="0"/>
            <a:t> compiler </a:t>
          </a:r>
          <a:r>
            <a:rPr lang="el-GR" sz="1800" kern="1200" dirty="0" smtClean="0"/>
            <a:t>για τον </a:t>
          </a:r>
          <a:r>
            <a:rPr lang="en-US" sz="1800" kern="1200" dirty="0" smtClean="0"/>
            <a:t>Open </a:t>
          </a:r>
          <a:r>
            <a:rPr lang="en-US" sz="1800" kern="1200" dirty="0" err="1" smtClean="0"/>
            <a:t>Risc</a:t>
          </a:r>
          <a:r>
            <a:rPr lang="en-US" sz="1800" kern="1200" dirty="0" smtClean="0"/>
            <a:t> 1200</a:t>
          </a:r>
          <a:r>
            <a:rPr lang="el-GR" sz="1800" kern="1200" dirty="0" smtClean="0"/>
            <a:t>.</a:t>
          </a:r>
          <a:endParaRPr lang="el-GR" sz="1800" kern="1200" dirty="0"/>
        </a:p>
      </dsp:txBody>
      <dsp:txXfrm rot="-5400000">
        <a:off x="794546" y="36017"/>
        <a:ext cx="6643461" cy="665761"/>
      </dsp:txXfrm>
    </dsp:sp>
    <dsp:sp modelId="{4CE5BFB8-4BE1-4911-9F80-FA2C6870E940}">
      <dsp:nvSpPr>
        <dsp:cNvPr id="0" name=""/>
        <dsp:cNvSpPr/>
      </dsp:nvSpPr>
      <dsp:spPr>
        <a:xfrm rot="5400000">
          <a:off x="-170260" y="1161204"/>
          <a:ext cx="1135066" cy="794546"/>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t>Software</a:t>
          </a:r>
        </a:p>
        <a:p>
          <a:pPr lvl="0" algn="ctr" defTabSz="533400">
            <a:lnSpc>
              <a:spcPct val="90000"/>
            </a:lnSpc>
            <a:spcBef>
              <a:spcPct val="0"/>
            </a:spcBef>
            <a:spcAft>
              <a:spcPct val="35000"/>
            </a:spcAft>
          </a:pPr>
          <a:r>
            <a:rPr lang="en-US" sz="1200" b="1" kern="1200" dirty="0" smtClean="0"/>
            <a:t>Simulator </a:t>
          </a:r>
          <a:endParaRPr lang="el-GR" sz="1200" b="1" kern="1200" dirty="0"/>
        </a:p>
      </dsp:txBody>
      <dsp:txXfrm rot="-5400000">
        <a:off x="0" y="1388217"/>
        <a:ext cx="794546" cy="340520"/>
      </dsp:txXfrm>
    </dsp:sp>
    <dsp:sp modelId="{D7AFD727-D666-4F0F-824D-A6D6426E19A2}">
      <dsp:nvSpPr>
        <dsp:cNvPr id="0" name=""/>
        <dsp:cNvSpPr/>
      </dsp:nvSpPr>
      <dsp:spPr>
        <a:xfrm rot="5400000">
          <a:off x="3765194" y="-1979703"/>
          <a:ext cx="738181" cy="667947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smtClean="0"/>
            <a:t>Orksim</a:t>
          </a:r>
          <a:r>
            <a:rPr lang="en-US" sz="1800" kern="1200" dirty="0" smtClean="0"/>
            <a:t> – </a:t>
          </a:r>
          <a:r>
            <a:rPr lang="el-GR" sz="1800" kern="1200" dirty="0" smtClean="0"/>
            <a:t>Παρέχεται μαζι απο το </a:t>
          </a:r>
          <a:r>
            <a:rPr lang="en-US" sz="1800" kern="1200" dirty="0" smtClean="0"/>
            <a:t>Opencores.org</a:t>
          </a:r>
          <a:endParaRPr lang="el-GR" sz="1800" kern="1200" dirty="0"/>
        </a:p>
      </dsp:txBody>
      <dsp:txXfrm rot="-5400000">
        <a:off x="794547" y="1026979"/>
        <a:ext cx="6643442" cy="666111"/>
      </dsp:txXfrm>
    </dsp:sp>
    <dsp:sp modelId="{9D1CA64F-BCBD-4F42-87D0-4200911303D4}">
      <dsp:nvSpPr>
        <dsp:cNvPr id="0" name=""/>
        <dsp:cNvSpPr/>
      </dsp:nvSpPr>
      <dsp:spPr>
        <a:xfrm rot="5400000">
          <a:off x="-170260" y="2148109"/>
          <a:ext cx="1135066" cy="794546"/>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t>OR 1200 Verilog</a:t>
          </a:r>
          <a:endParaRPr lang="el-GR" sz="1400" b="1" kern="1200" dirty="0"/>
        </a:p>
      </dsp:txBody>
      <dsp:txXfrm rot="-5400000">
        <a:off x="0" y="2375122"/>
        <a:ext cx="794546" cy="340520"/>
      </dsp:txXfrm>
    </dsp:sp>
    <dsp:sp modelId="{7B17D282-29D8-4D32-9740-34E1EB598436}">
      <dsp:nvSpPr>
        <dsp:cNvPr id="0" name=""/>
        <dsp:cNvSpPr/>
      </dsp:nvSpPr>
      <dsp:spPr>
        <a:xfrm rot="5400000">
          <a:off x="3765388" y="-985724"/>
          <a:ext cx="737793" cy="667947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l-GR" sz="2000" kern="1200" dirty="0" smtClean="0"/>
            <a:t>Εύρεση και τροποποίηση κώδικα </a:t>
          </a:r>
          <a:r>
            <a:rPr lang="en-US" sz="2000" kern="1200" dirty="0" err="1" smtClean="0"/>
            <a:t>verilog</a:t>
          </a:r>
          <a:r>
            <a:rPr lang="en-US" sz="2000" kern="1200" dirty="0" smtClean="0"/>
            <a:t> </a:t>
          </a:r>
          <a:r>
            <a:rPr lang="el-GR" sz="2000" kern="1200" dirty="0" smtClean="0"/>
            <a:t>για τον  </a:t>
          </a:r>
          <a:r>
            <a:rPr lang="en-US" sz="2000" kern="1200" dirty="0" smtClean="0"/>
            <a:t>Open </a:t>
          </a:r>
          <a:r>
            <a:rPr lang="en-US" sz="2000" kern="1200" dirty="0" err="1" smtClean="0"/>
            <a:t>Risc</a:t>
          </a:r>
          <a:r>
            <a:rPr lang="en-US" sz="2000" kern="1200" dirty="0" smtClean="0"/>
            <a:t> 1200</a:t>
          </a:r>
          <a:r>
            <a:rPr lang="el-GR" sz="2000" kern="1200" dirty="0" smtClean="0"/>
            <a:t>. </a:t>
          </a:r>
          <a:endParaRPr lang="el-GR" sz="2000" kern="1200" dirty="0"/>
        </a:p>
      </dsp:txBody>
      <dsp:txXfrm rot="-5400000">
        <a:off x="794546" y="2021134"/>
        <a:ext cx="6643461" cy="665761"/>
      </dsp:txXfrm>
    </dsp:sp>
    <dsp:sp modelId="{01EAF793-837C-4F75-A35B-62C229C69F2E}">
      <dsp:nvSpPr>
        <dsp:cNvPr id="0" name=""/>
        <dsp:cNvSpPr/>
      </dsp:nvSpPr>
      <dsp:spPr>
        <a:xfrm rot="5400000">
          <a:off x="-170260" y="3135015"/>
          <a:ext cx="1135066" cy="794546"/>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t>Hardware</a:t>
          </a:r>
        </a:p>
        <a:p>
          <a:pPr lvl="0" algn="ctr" defTabSz="444500">
            <a:lnSpc>
              <a:spcPct val="90000"/>
            </a:lnSpc>
            <a:spcBef>
              <a:spcPct val="0"/>
            </a:spcBef>
            <a:spcAft>
              <a:spcPct val="35000"/>
            </a:spcAft>
          </a:pPr>
          <a:r>
            <a:rPr lang="en-US" sz="1000" b="1" kern="1200" dirty="0" err="1" smtClean="0"/>
            <a:t>Simulaton</a:t>
          </a:r>
          <a:endParaRPr lang="el-GR" sz="1000" b="1" kern="1200" dirty="0"/>
        </a:p>
      </dsp:txBody>
      <dsp:txXfrm rot="-5400000">
        <a:off x="0" y="3362028"/>
        <a:ext cx="794546" cy="340520"/>
      </dsp:txXfrm>
    </dsp:sp>
    <dsp:sp modelId="{BC2DD25E-D588-4ADD-B844-A18C35493D36}">
      <dsp:nvSpPr>
        <dsp:cNvPr id="0" name=""/>
        <dsp:cNvSpPr/>
      </dsp:nvSpPr>
      <dsp:spPr>
        <a:xfrm rot="5400000">
          <a:off x="3765388" y="-6086"/>
          <a:ext cx="737793" cy="667947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CAD -  </a:t>
          </a:r>
          <a:r>
            <a:rPr lang="el-GR" sz="2000" kern="1200" dirty="0" smtClean="0"/>
            <a:t>Προγραμμα που εχει το </a:t>
          </a:r>
          <a:r>
            <a:rPr lang="en-US" sz="2000" kern="1200" dirty="0" smtClean="0"/>
            <a:t>VLSI lab.</a:t>
          </a:r>
          <a:endParaRPr lang="el-GR" sz="2000" kern="1200" dirty="0"/>
        </a:p>
      </dsp:txBody>
      <dsp:txXfrm rot="-5400000">
        <a:off x="794546" y="3000772"/>
        <a:ext cx="6643461" cy="66576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1A84DC-DEE5-43E4-8008-C3E1999D76AF}" type="datetimeFigureOut">
              <a:rPr lang="el-GR" smtClean="0"/>
              <a:t>23/6/2012</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8DF7E9-8DB8-4A1A-8731-47013BF0C679}" type="slidenum">
              <a:rPr lang="el-GR" smtClean="0"/>
              <a:t>‹#›</a:t>
            </a:fld>
            <a:endParaRPr lang="el-GR"/>
          </a:p>
        </p:txBody>
      </p:sp>
    </p:spTree>
    <p:extLst>
      <p:ext uri="{BB962C8B-B14F-4D97-AF65-F5344CB8AC3E}">
        <p14:creationId xmlns:p14="http://schemas.microsoft.com/office/powerpoint/2010/main" val="2352645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0288E9F-B725-4D57-83BD-8184AD8D46D4}" type="datetime1">
              <a:rPr lang="el-GR" smtClean="0"/>
              <a:t>23/6/2012</a:t>
            </a:fld>
            <a:endParaRPr lang="el-GR"/>
          </a:p>
        </p:txBody>
      </p:sp>
      <p:sp>
        <p:nvSpPr>
          <p:cNvPr id="8" name="Slide Number Placeholder 7"/>
          <p:cNvSpPr>
            <a:spLocks noGrp="1"/>
          </p:cNvSpPr>
          <p:nvPr>
            <p:ph type="sldNum" sz="quarter" idx="11"/>
          </p:nvPr>
        </p:nvSpPr>
        <p:spPr/>
        <p:txBody>
          <a:bodyPr/>
          <a:lstStyle/>
          <a:p>
            <a:fld id="{44CAA61F-736E-4E55-B121-7A5C38E9802F}" type="slidenum">
              <a:rPr lang="el-GR" smtClean="0"/>
              <a:t>‹#›</a:t>
            </a:fld>
            <a:endParaRPr lang="el-GR"/>
          </a:p>
        </p:txBody>
      </p:sp>
      <p:sp>
        <p:nvSpPr>
          <p:cNvPr id="9" name="Footer Placeholder 8"/>
          <p:cNvSpPr>
            <a:spLocks noGrp="1"/>
          </p:cNvSpPr>
          <p:nvPr>
            <p:ph type="ftr" sz="quarter" idx="12"/>
          </p:nvPr>
        </p:nvSpPr>
        <p:spPr/>
        <p:txBody>
          <a:bodyPr/>
          <a:lstStyle/>
          <a:p>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46974-08EB-4D71-9C7D-F14722AC1C4E}" type="datetime1">
              <a:rPr lang="el-GR" smtClean="0"/>
              <a:t>23/6/2012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44CAA61F-736E-4E55-B121-7A5C38E9802F}"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A412D-83D7-44BD-969A-9B1FAA4078AE}" type="datetime1">
              <a:rPr lang="el-GR" smtClean="0"/>
              <a:t>23/6/2012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44CAA61F-736E-4E55-B121-7A5C38E9802F}"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A3BC6B-0362-4709-AC07-F3CA034AB1C3}" type="datetime1">
              <a:rPr lang="el-GR" smtClean="0"/>
              <a:t>23/6/2012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44CAA61F-736E-4E55-B121-7A5C38E9802F}" type="slidenum">
              <a:rPr lang="el-GR" smtClean="0"/>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75B7B2-7E6B-4864-AABA-78E5D264810E}" type="datetime1">
              <a:rPr lang="el-GR" smtClean="0"/>
              <a:t>23/6/2012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44CAA61F-736E-4E55-B121-7A5C38E9802F}" type="slidenum">
              <a:rPr lang="el-GR" smtClean="0"/>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FF7BCA1-4055-4FCF-B9E7-E61644821122}" type="datetime1">
              <a:rPr lang="el-GR" smtClean="0"/>
              <a:t>23/6/2012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44CAA61F-736E-4E55-B121-7A5C38E9802F}" type="slidenum">
              <a:rPr lang="el-GR" smtClean="0"/>
              <a:t>‹#›</a:t>
            </a:fld>
            <a:endParaRPr lang="el-GR"/>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414F6F9-3811-409E-86BD-B2219F5F6578}" type="datetime1">
              <a:rPr lang="el-GR" smtClean="0"/>
              <a:t>23/6/2012</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44CAA61F-736E-4E55-B121-7A5C38E9802F}" type="slidenum">
              <a:rPr lang="el-GR" smtClean="0"/>
              <a:t>‹#›</a:t>
            </a:fld>
            <a:endParaRPr lang="el-GR"/>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640B89-2607-4BF0-83AE-570B262EFBCC}" type="datetime1">
              <a:rPr lang="el-GR" smtClean="0"/>
              <a:t>23/6/2012</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44CAA61F-736E-4E55-B121-7A5C38E9802F}" type="slidenum">
              <a:rPr lang="el-GR" smtClean="0"/>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25EE-B7F8-4DD7-BD35-E2D20F5F1D28}" type="datetime1">
              <a:rPr lang="el-GR" smtClean="0"/>
              <a:t>23/6/2012</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44CAA61F-736E-4E55-B121-7A5C38E9802F}"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F106B0-1A66-4883-8B3F-69F51FB7B00F}" type="datetime1">
              <a:rPr lang="el-GR" smtClean="0"/>
              <a:t>23/6/2012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44CAA61F-736E-4E55-B121-7A5C38E9802F}" type="slidenum">
              <a:rPr lang="el-GR" smtClean="0"/>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B23367-D6C4-4A9A-8A7B-CBAC4C4B020E}" type="datetime1">
              <a:rPr lang="el-GR" smtClean="0"/>
              <a:t>23/6/2012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44CAA61F-736E-4E55-B121-7A5C38E9802F}" type="slidenum">
              <a:rPr lang="el-GR" smtClean="0"/>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60380DC-37B6-4733-9632-14E1FBCF61A6}" type="datetime1">
              <a:rPr lang="el-GR" smtClean="0"/>
              <a:t>23/6/2012</a:t>
            </a:fld>
            <a:endParaRPr lang="el-GR"/>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44CAA61F-736E-4E55-B121-7A5C38E9802F}" type="slidenum">
              <a:rPr lang="el-GR" smtClean="0"/>
              <a:t>‹#›</a:t>
            </a:fld>
            <a:endParaRPr lang="el-GR"/>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l-GR"/>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1628800"/>
            <a:ext cx="7315200" cy="1514905"/>
          </a:xfrm>
        </p:spPr>
        <p:txBody>
          <a:bodyPr>
            <a:noAutofit/>
          </a:bodyPr>
          <a:lstStyle/>
          <a:p>
            <a:pPr algn="ctr"/>
            <a:r>
              <a:rPr lang="el-GR" sz="3600" b="1" dirty="0"/>
              <a:t>Σχεδιασμός System-on-Chip για επεξεργασία </a:t>
            </a:r>
            <a:r>
              <a:rPr lang="el-GR" sz="3600" b="1" dirty="0" smtClean="0"/>
              <a:t>εικόνας</a:t>
            </a:r>
            <a:r>
              <a:rPr lang="en-US" sz="3600" b="1" dirty="0" smtClean="0"/>
              <a:t> </a:t>
            </a:r>
            <a:r>
              <a:rPr lang="el-GR" sz="3600" b="1" dirty="0" smtClean="0"/>
              <a:t>και </a:t>
            </a:r>
            <a:r>
              <a:rPr lang="el-GR" sz="3600" b="1" dirty="0"/>
              <a:t>υλοποίηση με </a:t>
            </a:r>
            <a:r>
              <a:rPr lang="en-US" sz="3600" b="1" dirty="0"/>
              <a:t>FPGA.</a:t>
            </a:r>
            <a:endParaRPr lang="el-GR" sz="3600" b="1" dirty="0"/>
          </a:p>
        </p:txBody>
      </p:sp>
      <p:sp>
        <p:nvSpPr>
          <p:cNvPr id="3" name="Subtitle 2"/>
          <p:cNvSpPr>
            <a:spLocks noGrp="1"/>
          </p:cNvSpPr>
          <p:nvPr>
            <p:ph type="subTitle" idx="1"/>
          </p:nvPr>
        </p:nvSpPr>
        <p:spPr>
          <a:xfrm>
            <a:off x="914400" y="4797152"/>
            <a:ext cx="7315200" cy="1514010"/>
          </a:xfrm>
        </p:spPr>
        <p:txBody>
          <a:bodyPr/>
          <a:lstStyle/>
          <a:p>
            <a:pPr marL="342900" indent="-342900">
              <a:buFont typeface="Arial" pitchFamily="34" charset="0"/>
              <a:buChar char="•"/>
            </a:pPr>
            <a:r>
              <a:rPr lang="el-GR" u="sng" dirty="0" smtClean="0"/>
              <a:t>Συγγραφέας:</a:t>
            </a:r>
            <a:r>
              <a:rPr lang="el-GR" dirty="0" smtClean="0"/>
              <a:t> </a:t>
            </a:r>
            <a:r>
              <a:rPr lang="el-GR" dirty="0" smtClean="0">
                <a:effectLst>
                  <a:outerShdw blurRad="38100" dist="38100" dir="2700000" algn="tl">
                    <a:srgbClr val="000000">
                      <a:alpha val="43137"/>
                    </a:srgbClr>
                  </a:outerShdw>
                </a:effectLst>
              </a:rPr>
              <a:t>Καλάργαρης Χαράλαμπος</a:t>
            </a:r>
          </a:p>
          <a:p>
            <a:pPr marL="342900" indent="-342900">
              <a:buFont typeface="Arial" pitchFamily="34" charset="0"/>
              <a:buChar char="•"/>
            </a:pPr>
            <a:r>
              <a:rPr lang="el-GR" u="sng" dirty="0" smtClean="0"/>
              <a:t>Υπεύθυνος – Καθηγητής:</a:t>
            </a:r>
            <a:r>
              <a:rPr lang="el-GR" dirty="0" smtClean="0"/>
              <a:t> </a:t>
            </a:r>
            <a:r>
              <a:rPr lang="el-GR" dirty="0" smtClean="0">
                <a:effectLst>
                  <a:outerShdw blurRad="38100" dist="38100" dir="2700000" algn="tl">
                    <a:srgbClr val="000000">
                      <a:alpha val="43137"/>
                    </a:srgbClr>
                  </a:outerShdw>
                </a:effectLst>
              </a:rPr>
              <a:t>Θεμιστοκλής Χανιωτάκης</a:t>
            </a:r>
          </a:p>
          <a:p>
            <a:pPr marL="342900" indent="-342900">
              <a:buFont typeface="Arial" pitchFamily="34" charset="0"/>
              <a:buChar char="•"/>
            </a:pPr>
            <a:r>
              <a:rPr lang="el-GR" u="sng" dirty="0" smtClean="0"/>
              <a:t>Βοηθός:</a:t>
            </a:r>
            <a:r>
              <a:rPr lang="el-GR" dirty="0" smtClean="0"/>
              <a:t> </a:t>
            </a:r>
            <a:r>
              <a:rPr lang="el-GR" dirty="0" smtClean="0">
                <a:effectLst>
                  <a:outerShdw blurRad="38100" dist="38100" dir="2700000" algn="tl">
                    <a:srgbClr val="000000">
                      <a:alpha val="43137"/>
                    </a:srgbClr>
                  </a:outerShdw>
                </a:effectLst>
              </a:rPr>
              <a:t>Κώστας Αδαός</a:t>
            </a:r>
            <a:endParaRPr lang="el-GR"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1"/>
          </p:nvPr>
        </p:nvSpPr>
        <p:spPr>
          <a:xfrm>
            <a:off x="8484718" y="692696"/>
            <a:ext cx="659282" cy="301752"/>
          </a:xfrm>
        </p:spPr>
        <p:txBody>
          <a:bodyPr/>
          <a:lstStyle/>
          <a:p>
            <a:fld id="{44CAA61F-736E-4E55-B121-7A5C38E9802F}" type="slidenum">
              <a:rPr lang="el-GR" smtClean="0"/>
              <a:t>1</a:t>
            </a:fld>
            <a:endParaRPr lang="el-GR" dirty="0"/>
          </a:p>
        </p:txBody>
      </p:sp>
    </p:spTree>
    <p:extLst>
      <p:ext uri="{BB962C8B-B14F-4D97-AF65-F5344CB8AC3E}">
        <p14:creationId xmlns:p14="http://schemas.microsoft.com/office/powerpoint/2010/main" val="2582846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99592" y="980728"/>
            <a:ext cx="7315200" cy="660149"/>
          </a:xfrm>
        </p:spPr>
        <p:txBody>
          <a:bodyPr>
            <a:normAutofit/>
          </a:bodyPr>
          <a:lstStyle/>
          <a:p>
            <a:r>
              <a:rPr lang="el-GR" sz="2400" dirty="0" smtClean="0"/>
              <a:t>Δημιουργία </a:t>
            </a:r>
            <a:r>
              <a:rPr lang="en-US" sz="2400" dirty="0" err="1" smtClean="0"/>
              <a:t>SoC</a:t>
            </a:r>
            <a:r>
              <a:rPr lang="en-US" sz="2400" dirty="0" smtClean="0"/>
              <a:t> – </a:t>
            </a:r>
            <a:r>
              <a:rPr lang="el-GR" sz="2400" dirty="0" smtClean="0"/>
              <a:t>Περιορισμοί</a:t>
            </a:r>
            <a:endParaRPr lang="el-GR" sz="2400" dirty="0"/>
          </a:p>
        </p:txBody>
      </p:sp>
      <p:sp>
        <p:nvSpPr>
          <p:cNvPr id="8" name="Slide Number Placeholder 7"/>
          <p:cNvSpPr>
            <a:spLocks noGrp="1"/>
          </p:cNvSpPr>
          <p:nvPr>
            <p:ph type="sldNum" sz="quarter" idx="12"/>
          </p:nvPr>
        </p:nvSpPr>
        <p:spPr>
          <a:xfrm>
            <a:off x="8202797" y="692696"/>
            <a:ext cx="941203" cy="301752"/>
          </a:xfrm>
        </p:spPr>
        <p:txBody>
          <a:bodyPr/>
          <a:lstStyle/>
          <a:p>
            <a:fld id="{44CAA61F-736E-4E55-B121-7A5C38E9802F}" type="slidenum">
              <a:rPr lang="el-GR" smtClean="0"/>
              <a:t>10</a:t>
            </a:fld>
            <a:endParaRPr lang="el-GR" dirty="0"/>
          </a:p>
        </p:txBody>
      </p:sp>
      <p:sp>
        <p:nvSpPr>
          <p:cNvPr id="2" name="Content Placeholder 1"/>
          <p:cNvSpPr>
            <a:spLocks noGrp="1"/>
          </p:cNvSpPr>
          <p:nvPr>
            <p:ph idx="1"/>
          </p:nvPr>
        </p:nvSpPr>
        <p:spPr/>
        <p:txBody>
          <a:bodyPr/>
          <a:lstStyle/>
          <a:p>
            <a:r>
              <a:rPr lang="el-GR" dirty="0" smtClean="0"/>
              <a:t>Η </a:t>
            </a:r>
            <a:r>
              <a:rPr lang="el-GR" dirty="0"/>
              <a:t>δημιουργία ενός ολοκληρωμένου </a:t>
            </a:r>
            <a:r>
              <a:rPr lang="el-GR" dirty="0" smtClean="0"/>
              <a:t>συστήματος </a:t>
            </a:r>
            <a:r>
              <a:rPr lang="el-GR" dirty="0"/>
              <a:t>είναι μία πολύ χρονοβόρα διαδικασία που απαιτεί την συνεργασία πολλών </a:t>
            </a:r>
            <a:r>
              <a:rPr lang="el-GR" dirty="0" smtClean="0"/>
              <a:t>ανθρώπων </a:t>
            </a:r>
            <a:r>
              <a:rPr lang="el-GR" dirty="0"/>
              <a:t>για να επιτευχθεί.</a:t>
            </a:r>
            <a:endParaRPr lang="el-GR" dirty="0"/>
          </a:p>
        </p:txBody>
      </p:sp>
    </p:spTree>
    <p:extLst>
      <p:ext uri="{BB962C8B-B14F-4D97-AF65-F5344CB8AC3E}">
        <p14:creationId xmlns:p14="http://schemas.microsoft.com/office/powerpoint/2010/main" val="2765799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99592" y="980728"/>
            <a:ext cx="7315200" cy="660149"/>
          </a:xfrm>
        </p:spPr>
        <p:txBody>
          <a:bodyPr>
            <a:normAutofit/>
          </a:bodyPr>
          <a:lstStyle/>
          <a:p>
            <a:r>
              <a:rPr lang="el-GR" sz="2400" dirty="0" smtClean="0"/>
              <a:t>Δημιουργία </a:t>
            </a:r>
            <a:r>
              <a:rPr lang="en-US" sz="2400" dirty="0" err="1" smtClean="0"/>
              <a:t>SoC</a:t>
            </a:r>
            <a:r>
              <a:rPr lang="en-US" sz="2400" dirty="0" smtClean="0"/>
              <a:t> – </a:t>
            </a:r>
            <a:r>
              <a:rPr lang="el-GR" sz="2400" dirty="0" smtClean="0"/>
              <a:t>Τελικός Στόχος</a:t>
            </a:r>
            <a:endParaRPr lang="el-GR" sz="2400" dirty="0"/>
          </a:p>
        </p:txBody>
      </p:sp>
      <p:sp>
        <p:nvSpPr>
          <p:cNvPr id="8" name="Slide Number Placeholder 7"/>
          <p:cNvSpPr>
            <a:spLocks noGrp="1"/>
          </p:cNvSpPr>
          <p:nvPr>
            <p:ph type="sldNum" sz="quarter" idx="12"/>
          </p:nvPr>
        </p:nvSpPr>
        <p:spPr>
          <a:xfrm>
            <a:off x="8202797" y="692696"/>
            <a:ext cx="941203" cy="301752"/>
          </a:xfrm>
        </p:spPr>
        <p:txBody>
          <a:bodyPr/>
          <a:lstStyle/>
          <a:p>
            <a:fld id="{44CAA61F-736E-4E55-B121-7A5C38E9802F}" type="slidenum">
              <a:rPr lang="el-GR" smtClean="0"/>
              <a:t>11</a:t>
            </a:fld>
            <a:endParaRPr lang="el-GR"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2132856"/>
            <a:ext cx="5519737" cy="4153253"/>
          </a:xfrm>
        </p:spPr>
      </p:pic>
    </p:spTree>
    <p:extLst>
      <p:ext uri="{BB962C8B-B14F-4D97-AF65-F5344CB8AC3E}">
        <p14:creationId xmlns:p14="http://schemas.microsoft.com/office/powerpoint/2010/main" val="4102967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99592" y="980728"/>
            <a:ext cx="7315200" cy="660149"/>
          </a:xfrm>
        </p:spPr>
        <p:txBody>
          <a:bodyPr>
            <a:normAutofit/>
          </a:bodyPr>
          <a:lstStyle/>
          <a:p>
            <a:r>
              <a:rPr lang="el-GR" sz="2400" dirty="0" smtClean="0"/>
              <a:t>Δημιουργία </a:t>
            </a:r>
            <a:r>
              <a:rPr lang="en-US" sz="2400" dirty="0" err="1" smtClean="0"/>
              <a:t>SoC</a:t>
            </a:r>
            <a:r>
              <a:rPr lang="en-US" sz="2400" dirty="0" smtClean="0"/>
              <a:t> – </a:t>
            </a:r>
            <a:r>
              <a:rPr lang="el-GR" sz="2400" dirty="0" smtClean="0"/>
              <a:t>Αιτιολόγηση Επιλογής</a:t>
            </a:r>
            <a:endParaRPr lang="el-GR" sz="2400" dirty="0"/>
          </a:p>
        </p:txBody>
      </p:sp>
      <p:sp>
        <p:nvSpPr>
          <p:cNvPr id="8" name="Slide Number Placeholder 7"/>
          <p:cNvSpPr>
            <a:spLocks noGrp="1"/>
          </p:cNvSpPr>
          <p:nvPr>
            <p:ph type="sldNum" sz="quarter" idx="12"/>
          </p:nvPr>
        </p:nvSpPr>
        <p:spPr>
          <a:xfrm>
            <a:off x="8202797" y="692696"/>
            <a:ext cx="941203" cy="301752"/>
          </a:xfrm>
        </p:spPr>
        <p:txBody>
          <a:bodyPr/>
          <a:lstStyle/>
          <a:p>
            <a:fld id="{44CAA61F-736E-4E55-B121-7A5C38E9802F}" type="slidenum">
              <a:rPr lang="el-GR" smtClean="0"/>
              <a:t>12</a:t>
            </a:fld>
            <a:endParaRPr lang="el-GR" dirty="0"/>
          </a:p>
        </p:txBody>
      </p:sp>
      <p:sp>
        <p:nvSpPr>
          <p:cNvPr id="2" name="Content Placeholder 1"/>
          <p:cNvSpPr>
            <a:spLocks noGrp="1"/>
          </p:cNvSpPr>
          <p:nvPr>
            <p:ph idx="1"/>
          </p:nvPr>
        </p:nvSpPr>
        <p:spPr/>
        <p:txBody>
          <a:bodyPr/>
          <a:lstStyle/>
          <a:p>
            <a:r>
              <a:rPr lang="el-GR" dirty="0" smtClean="0"/>
              <a:t>Ο βασικός κορμός ενός </a:t>
            </a:r>
            <a:r>
              <a:rPr lang="en-US" dirty="0" err="1" smtClean="0"/>
              <a:t>SoC</a:t>
            </a:r>
            <a:r>
              <a:rPr lang="en-US" dirty="0" smtClean="0"/>
              <a:t> </a:t>
            </a:r>
            <a:r>
              <a:rPr lang="el-GR" dirty="0" smtClean="0"/>
              <a:t>είναι ο δίαυλος επικοινωνίας. Από την στιγμή που οι επιμέρους υπομονάδες σχεδιαστούν με τέτοιο τρόπο ώστε να ενσωματώνουν την λογίκη του διαύλου τότε τα λάθη που μπορούν να δημιουργηθούν οφείλονται μόνο στις επιμέρους υπομονάδες.</a:t>
            </a:r>
            <a:endParaRPr lang="el-GR" dirty="0"/>
          </a:p>
        </p:txBody>
      </p:sp>
    </p:spTree>
    <p:extLst>
      <p:ext uri="{BB962C8B-B14F-4D97-AF65-F5344CB8AC3E}">
        <p14:creationId xmlns:p14="http://schemas.microsoft.com/office/powerpoint/2010/main" val="206080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797" t="982" r="797" b="982"/>
          <a:stretch/>
        </p:blipFill>
        <p:spPr/>
      </p:pic>
      <p:sp>
        <p:nvSpPr>
          <p:cNvPr id="9" name="Title 8"/>
          <p:cNvSpPr>
            <a:spLocks noGrp="1"/>
          </p:cNvSpPr>
          <p:nvPr>
            <p:ph type="title"/>
          </p:nvPr>
        </p:nvSpPr>
        <p:spPr>
          <a:xfrm>
            <a:off x="755576" y="980728"/>
            <a:ext cx="6984776" cy="720080"/>
          </a:xfrm>
        </p:spPr>
        <p:txBody>
          <a:bodyPr>
            <a:normAutofit/>
          </a:bodyPr>
          <a:lstStyle/>
          <a:p>
            <a:r>
              <a:rPr lang="el-GR" sz="2400" dirty="0" smtClean="0"/>
              <a:t>Δημιουργία </a:t>
            </a:r>
            <a:r>
              <a:rPr lang="en-US" sz="2400" dirty="0" err="1" smtClean="0"/>
              <a:t>SoC</a:t>
            </a:r>
            <a:r>
              <a:rPr lang="en-US" sz="2400" dirty="0" smtClean="0"/>
              <a:t> – </a:t>
            </a:r>
            <a:r>
              <a:rPr lang="el-GR" sz="2400" dirty="0" smtClean="0"/>
              <a:t>Προβλήματα</a:t>
            </a:r>
            <a:endParaRPr lang="el-GR" sz="2400" dirty="0"/>
          </a:p>
        </p:txBody>
      </p:sp>
      <p:sp>
        <p:nvSpPr>
          <p:cNvPr id="5" name="Text Placeholder 4"/>
          <p:cNvSpPr>
            <a:spLocks noGrp="1"/>
          </p:cNvSpPr>
          <p:nvPr>
            <p:ph type="body" sz="half" idx="2"/>
          </p:nvPr>
        </p:nvSpPr>
        <p:spPr>
          <a:xfrm>
            <a:off x="914400" y="2276872"/>
            <a:ext cx="2953512" cy="4032488"/>
          </a:xfrm>
        </p:spPr>
        <p:txBody>
          <a:bodyPr/>
          <a:lstStyle/>
          <a:p>
            <a:pPr marL="285750" indent="-285750">
              <a:buFont typeface="Arial" pitchFamily="34" charset="0"/>
              <a:buChar char="•"/>
            </a:pPr>
            <a:r>
              <a:rPr lang="el-GR" dirty="0" smtClean="0"/>
              <a:t>Ο επεξεργαστής Ο</a:t>
            </a:r>
            <a:r>
              <a:rPr lang="en-US" dirty="0" smtClean="0"/>
              <a:t>R1200 </a:t>
            </a:r>
            <a:r>
              <a:rPr lang="el-GR" dirty="0" smtClean="0"/>
              <a:t>είναι σχεδιασμένος να συνδεέται με τον δίαυλος επικοινωνίας </a:t>
            </a:r>
            <a:r>
              <a:rPr lang="en-US" dirty="0" smtClean="0"/>
              <a:t>Wishbone.</a:t>
            </a:r>
          </a:p>
          <a:p>
            <a:pPr marL="285750" indent="-285750">
              <a:buFont typeface="Arial" pitchFamily="34" charset="0"/>
              <a:buChar char="•"/>
            </a:pPr>
            <a:endParaRPr lang="en-US" dirty="0"/>
          </a:p>
          <a:p>
            <a:pPr marL="285750" indent="-285750">
              <a:buFont typeface="Arial" pitchFamily="34" charset="0"/>
              <a:buChar char="•"/>
            </a:pPr>
            <a:r>
              <a:rPr lang="el-GR" dirty="0" smtClean="0"/>
              <a:t>Το σύστημά μας χρησιμοποιεί τον δίαυλο επικοινωνίας </a:t>
            </a:r>
            <a:r>
              <a:rPr lang="en-US" dirty="0" smtClean="0"/>
              <a:t>AMBA </a:t>
            </a:r>
            <a:r>
              <a:rPr lang="el-GR" dirty="0" smtClean="0"/>
              <a:t>ΑΗΒ.</a:t>
            </a:r>
          </a:p>
          <a:p>
            <a:pPr marL="285750" indent="-285750">
              <a:buFont typeface="Arial" pitchFamily="34" charset="0"/>
              <a:buChar char="•"/>
            </a:pPr>
            <a:endParaRPr lang="el-GR" dirty="0"/>
          </a:p>
          <a:p>
            <a:pPr marL="285750" indent="-285750">
              <a:buFont typeface="Arial" pitchFamily="34" charset="0"/>
              <a:buChar char="•"/>
            </a:pPr>
            <a:r>
              <a:rPr lang="el-GR" dirty="0" smtClean="0"/>
              <a:t>Ο </a:t>
            </a:r>
            <a:r>
              <a:rPr lang="en-US" dirty="0" smtClean="0"/>
              <a:t>OR1200</a:t>
            </a:r>
            <a:r>
              <a:rPr lang="el-GR" dirty="0" smtClean="0"/>
              <a:t> παρέχει δύο </a:t>
            </a:r>
            <a:r>
              <a:rPr lang="en-US" dirty="0" smtClean="0"/>
              <a:t>interfaces</a:t>
            </a:r>
            <a:r>
              <a:rPr lang="el-GR" dirty="0" smtClean="0"/>
              <a:t> για την σύνδεση του στο δίαυλο.</a:t>
            </a:r>
            <a:endParaRPr lang="el-GR" dirty="0"/>
          </a:p>
        </p:txBody>
      </p:sp>
      <p:sp>
        <p:nvSpPr>
          <p:cNvPr id="8" name="Slide Number Placeholder 7"/>
          <p:cNvSpPr>
            <a:spLocks noGrp="1"/>
          </p:cNvSpPr>
          <p:nvPr>
            <p:ph type="sldNum" sz="quarter" idx="12"/>
          </p:nvPr>
        </p:nvSpPr>
        <p:spPr>
          <a:xfrm>
            <a:off x="8204781" y="692696"/>
            <a:ext cx="941203" cy="301752"/>
          </a:xfrm>
        </p:spPr>
        <p:txBody>
          <a:bodyPr/>
          <a:lstStyle/>
          <a:p>
            <a:fld id="{44CAA61F-736E-4E55-B121-7A5C38E9802F}" type="slidenum">
              <a:rPr lang="el-GR" smtClean="0"/>
              <a:t>13</a:t>
            </a:fld>
            <a:endParaRPr lang="el-GR" dirty="0"/>
          </a:p>
        </p:txBody>
      </p:sp>
    </p:spTree>
    <p:extLst>
      <p:ext uri="{BB962C8B-B14F-4D97-AF65-F5344CB8AC3E}">
        <p14:creationId xmlns:p14="http://schemas.microsoft.com/office/powerpoint/2010/main" val="1496069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99592" y="980728"/>
            <a:ext cx="7315200" cy="660149"/>
          </a:xfrm>
        </p:spPr>
        <p:txBody>
          <a:bodyPr>
            <a:normAutofit/>
          </a:bodyPr>
          <a:lstStyle/>
          <a:p>
            <a:r>
              <a:rPr lang="el-GR" sz="2400" dirty="0" smtClean="0"/>
              <a:t>Δημιουργία </a:t>
            </a:r>
            <a:r>
              <a:rPr lang="en-US" sz="2400" dirty="0" err="1" smtClean="0"/>
              <a:t>SoC</a:t>
            </a:r>
            <a:r>
              <a:rPr lang="en-US" sz="2400" dirty="0" smtClean="0"/>
              <a:t> – </a:t>
            </a:r>
            <a:r>
              <a:rPr lang="el-GR" sz="2400" dirty="0" smtClean="0"/>
              <a:t>Λύση</a:t>
            </a:r>
            <a:endParaRPr lang="el-GR" sz="2400" dirty="0"/>
          </a:p>
        </p:txBody>
      </p:sp>
      <p:sp>
        <p:nvSpPr>
          <p:cNvPr id="8" name="Slide Number Placeholder 7"/>
          <p:cNvSpPr>
            <a:spLocks noGrp="1"/>
          </p:cNvSpPr>
          <p:nvPr>
            <p:ph type="sldNum" sz="quarter" idx="12"/>
          </p:nvPr>
        </p:nvSpPr>
        <p:spPr>
          <a:xfrm>
            <a:off x="8202797" y="692696"/>
            <a:ext cx="941203" cy="301752"/>
          </a:xfrm>
        </p:spPr>
        <p:txBody>
          <a:bodyPr/>
          <a:lstStyle/>
          <a:p>
            <a:fld id="{44CAA61F-736E-4E55-B121-7A5C38E9802F}" type="slidenum">
              <a:rPr lang="el-GR" smtClean="0"/>
              <a:t>14</a:t>
            </a:fld>
            <a:endParaRPr lang="el-GR"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3728" y="1772816"/>
            <a:ext cx="4301529" cy="4648427"/>
          </a:xfrm>
        </p:spPr>
      </p:pic>
    </p:spTree>
    <p:extLst>
      <p:ext uri="{BB962C8B-B14F-4D97-AF65-F5344CB8AC3E}">
        <p14:creationId xmlns:p14="http://schemas.microsoft.com/office/powerpoint/2010/main" val="18152356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99592" y="980728"/>
            <a:ext cx="7315200" cy="660149"/>
          </a:xfrm>
        </p:spPr>
        <p:txBody>
          <a:bodyPr>
            <a:normAutofit/>
          </a:bodyPr>
          <a:lstStyle/>
          <a:p>
            <a:r>
              <a:rPr lang="el-GR" sz="2400" dirty="0" smtClean="0"/>
              <a:t>Δημιουργία Γέφυρας Επικοινωνίας – </a:t>
            </a:r>
            <a:r>
              <a:rPr lang="en-US" sz="2400" dirty="0" smtClean="0"/>
              <a:t>Part </a:t>
            </a:r>
            <a:r>
              <a:rPr lang="el-GR" sz="2400" dirty="0" smtClean="0"/>
              <a:t>1</a:t>
            </a:r>
            <a:endParaRPr lang="el-GR" sz="2400" dirty="0"/>
          </a:p>
        </p:txBody>
      </p:sp>
      <p:sp>
        <p:nvSpPr>
          <p:cNvPr id="8" name="Slide Number Placeholder 7"/>
          <p:cNvSpPr>
            <a:spLocks noGrp="1"/>
          </p:cNvSpPr>
          <p:nvPr>
            <p:ph type="sldNum" sz="quarter" idx="12"/>
          </p:nvPr>
        </p:nvSpPr>
        <p:spPr>
          <a:xfrm>
            <a:off x="8202797" y="692696"/>
            <a:ext cx="941203" cy="301752"/>
          </a:xfrm>
        </p:spPr>
        <p:txBody>
          <a:bodyPr/>
          <a:lstStyle/>
          <a:p>
            <a:fld id="{44CAA61F-736E-4E55-B121-7A5C38E9802F}" type="slidenum">
              <a:rPr lang="el-GR" smtClean="0"/>
              <a:t>15</a:t>
            </a:fld>
            <a:endParaRPr lang="el-GR" dirty="0"/>
          </a:p>
        </p:txBody>
      </p:sp>
      <p:sp>
        <p:nvSpPr>
          <p:cNvPr id="2" name="Content Placeholder 1"/>
          <p:cNvSpPr>
            <a:spLocks noGrp="1"/>
          </p:cNvSpPr>
          <p:nvPr>
            <p:ph idx="1"/>
          </p:nvPr>
        </p:nvSpPr>
        <p:spPr>
          <a:xfrm>
            <a:off x="914400" y="2492897"/>
            <a:ext cx="7315200" cy="3816464"/>
          </a:xfrm>
        </p:spPr>
        <p:txBody>
          <a:bodyPr>
            <a:normAutofit/>
          </a:bodyPr>
          <a:lstStyle/>
          <a:p>
            <a:r>
              <a:rPr lang="el-GR" dirty="0" smtClean="0"/>
              <a:t>Σαν </a:t>
            </a:r>
            <a:r>
              <a:rPr lang="el-GR" dirty="0"/>
              <a:t>βάση χρησιμοποιείθηκε μια </a:t>
            </a:r>
            <a:r>
              <a:rPr lang="el-GR" dirty="0"/>
              <a:t>υπάρχουσα υλοποίηση από την εταρεία TooMuch Semiconductor </a:t>
            </a:r>
            <a:r>
              <a:rPr lang="el-GR" dirty="0" smtClean="0"/>
              <a:t>Solutions</a:t>
            </a:r>
            <a:r>
              <a:rPr lang="en-US" dirty="0" smtClean="0"/>
              <a:t> </a:t>
            </a:r>
            <a:r>
              <a:rPr lang="el-GR" dirty="0" smtClean="0"/>
              <a:t>που </a:t>
            </a:r>
            <a:r>
              <a:rPr lang="el-GR" dirty="0"/>
              <a:t>παρέχεται ελεύθερα απο το Open Cores</a:t>
            </a:r>
            <a:r>
              <a:rPr lang="el-GR" dirty="0" smtClean="0"/>
              <a:t>.</a:t>
            </a:r>
            <a:endParaRPr lang="en-US" dirty="0" smtClean="0"/>
          </a:p>
          <a:p>
            <a:endParaRPr lang="el-GR" dirty="0" smtClean="0"/>
          </a:p>
          <a:p>
            <a:r>
              <a:rPr lang="el-GR" dirty="0" smtClean="0"/>
              <a:t>Προσθέτηκαν οι λογικές των παρακάτω σημάτων:</a:t>
            </a:r>
          </a:p>
          <a:p>
            <a:pPr marL="662940" lvl="1" indent="-342900">
              <a:buFont typeface="+mj-lt"/>
              <a:buAutoNum type="arabicPeriod"/>
            </a:pPr>
            <a:r>
              <a:rPr lang="en-US" i="1" dirty="0" err="1" smtClean="0"/>
              <a:t>Hbusreq</a:t>
            </a:r>
            <a:endParaRPr lang="el-GR" i="1" dirty="0" smtClean="0"/>
          </a:p>
          <a:p>
            <a:pPr marL="662940" lvl="1" indent="-342900">
              <a:buFont typeface="+mj-lt"/>
              <a:buAutoNum type="arabicPeriod"/>
            </a:pPr>
            <a:r>
              <a:rPr lang="el-GR" i="1" dirty="0" smtClean="0"/>
              <a:t>Η</a:t>
            </a:r>
            <a:r>
              <a:rPr lang="en-US" i="1" dirty="0" err="1" smtClean="0"/>
              <a:t>grantx</a:t>
            </a:r>
            <a:endParaRPr lang="el-GR" dirty="0" smtClean="0"/>
          </a:p>
          <a:p>
            <a:endParaRPr lang="el-GR" dirty="0" smtClean="0"/>
          </a:p>
          <a:p>
            <a:r>
              <a:rPr lang="el-GR" dirty="0" smtClean="0"/>
              <a:t>Οι παραπάνω μονάδες σχεδιάστηκαν και περιγράφησαν σε γλώσσα </a:t>
            </a:r>
            <a:r>
              <a:rPr lang="en-US" dirty="0" smtClean="0"/>
              <a:t>Verilog</a:t>
            </a:r>
            <a:endParaRPr lang="el-GR" dirty="0" smtClean="0"/>
          </a:p>
          <a:p>
            <a:endParaRPr lang="el-GR" dirty="0"/>
          </a:p>
          <a:p>
            <a:endParaRPr lang="el-GR" dirty="0" smtClean="0"/>
          </a:p>
          <a:p>
            <a:endParaRPr lang="el-GR" dirty="0"/>
          </a:p>
          <a:p>
            <a:endParaRPr lang="el-GR" dirty="0" smtClean="0"/>
          </a:p>
          <a:p>
            <a:endParaRPr lang="el-GR" dirty="0"/>
          </a:p>
        </p:txBody>
      </p:sp>
    </p:spTree>
    <p:extLst>
      <p:ext uri="{BB962C8B-B14F-4D97-AF65-F5344CB8AC3E}">
        <p14:creationId xmlns:p14="http://schemas.microsoft.com/office/powerpoint/2010/main" val="1468638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052736"/>
            <a:ext cx="7315200" cy="565956"/>
          </a:xfrm>
        </p:spPr>
        <p:txBody>
          <a:bodyPr>
            <a:normAutofit/>
          </a:bodyPr>
          <a:lstStyle/>
          <a:p>
            <a:r>
              <a:rPr lang="el-GR" sz="2400" dirty="0"/>
              <a:t>Δημιουργία Γέφυρας Επικοινωνίας – </a:t>
            </a:r>
            <a:r>
              <a:rPr lang="en-US" sz="2400" dirty="0"/>
              <a:t>Part </a:t>
            </a:r>
            <a:r>
              <a:rPr lang="el-GR" sz="2400" dirty="0" smtClean="0"/>
              <a:t>2</a:t>
            </a:r>
            <a:endParaRPr lang="el-GR" sz="2400" dirty="0"/>
          </a:p>
        </p:txBody>
      </p:sp>
      <p:sp>
        <p:nvSpPr>
          <p:cNvPr id="4" name="Slide Number Placeholder 3"/>
          <p:cNvSpPr>
            <a:spLocks noGrp="1"/>
          </p:cNvSpPr>
          <p:nvPr>
            <p:ph type="sldNum" sz="quarter" idx="12"/>
          </p:nvPr>
        </p:nvSpPr>
        <p:spPr>
          <a:xfrm>
            <a:off x="8202797" y="692696"/>
            <a:ext cx="941203" cy="301752"/>
          </a:xfrm>
        </p:spPr>
        <p:txBody>
          <a:bodyPr/>
          <a:lstStyle/>
          <a:p>
            <a:fld id="{44CAA61F-736E-4E55-B121-7A5C38E9802F}" type="slidenum">
              <a:rPr lang="el-GR" smtClean="0"/>
              <a:t>16</a:t>
            </a:fld>
            <a:endParaRPr lang="el-GR"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844824"/>
            <a:ext cx="7488832" cy="4551888"/>
          </a:xfrm>
        </p:spPr>
      </p:pic>
    </p:spTree>
    <p:extLst>
      <p:ext uri="{BB962C8B-B14F-4D97-AF65-F5344CB8AC3E}">
        <p14:creationId xmlns:p14="http://schemas.microsoft.com/office/powerpoint/2010/main" val="1559488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99592" y="980728"/>
            <a:ext cx="7315200" cy="660149"/>
          </a:xfrm>
        </p:spPr>
        <p:txBody>
          <a:bodyPr>
            <a:normAutofit/>
          </a:bodyPr>
          <a:lstStyle/>
          <a:p>
            <a:r>
              <a:rPr lang="el-GR" sz="2400" dirty="0" smtClean="0"/>
              <a:t>Έλεγχος Συστήματος – </a:t>
            </a:r>
            <a:r>
              <a:rPr lang="en-US" sz="2400" dirty="0" smtClean="0"/>
              <a:t>Part 1</a:t>
            </a:r>
            <a:endParaRPr lang="el-GR" sz="2400" dirty="0"/>
          </a:p>
        </p:txBody>
      </p:sp>
      <p:sp>
        <p:nvSpPr>
          <p:cNvPr id="8" name="Slide Number Placeholder 7"/>
          <p:cNvSpPr>
            <a:spLocks noGrp="1"/>
          </p:cNvSpPr>
          <p:nvPr>
            <p:ph type="sldNum" sz="quarter" idx="12"/>
          </p:nvPr>
        </p:nvSpPr>
        <p:spPr>
          <a:xfrm>
            <a:off x="8202797" y="692696"/>
            <a:ext cx="941203" cy="301752"/>
          </a:xfrm>
        </p:spPr>
        <p:txBody>
          <a:bodyPr/>
          <a:lstStyle/>
          <a:p>
            <a:fld id="{44CAA61F-736E-4E55-B121-7A5C38E9802F}" type="slidenum">
              <a:rPr lang="el-GR" smtClean="0"/>
              <a:t>17</a:t>
            </a:fld>
            <a:endParaRPr lang="el-GR" dirty="0"/>
          </a:p>
        </p:txBody>
      </p:sp>
      <p:sp>
        <p:nvSpPr>
          <p:cNvPr id="2" name="Content Placeholder 1"/>
          <p:cNvSpPr>
            <a:spLocks noGrp="1"/>
          </p:cNvSpPr>
          <p:nvPr>
            <p:ph idx="1"/>
          </p:nvPr>
        </p:nvSpPr>
        <p:spPr>
          <a:xfrm>
            <a:off x="914400" y="2492897"/>
            <a:ext cx="7315200" cy="3816464"/>
          </a:xfrm>
        </p:spPr>
        <p:txBody>
          <a:bodyPr/>
          <a:lstStyle/>
          <a:p>
            <a:endParaRPr lang="el-GR" dirty="0" smtClean="0"/>
          </a:p>
          <a:p>
            <a:endParaRPr lang="el-GR" dirty="0"/>
          </a:p>
          <a:p>
            <a:r>
              <a:rPr lang="en-US" dirty="0" smtClean="0"/>
              <a:t>O </a:t>
            </a:r>
            <a:r>
              <a:rPr lang="el-GR" dirty="0" smtClean="0"/>
              <a:t>επεξεργαστής </a:t>
            </a:r>
            <a:r>
              <a:rPr lang="en-US" dirty="0" smtClean="0"/>
              <a:t>OR1200</a:t>
            </a:r>
            <a:r>
              <a:rPr lang="el-GR" dirty="0" smtClean="0"/>
              <a:t> και οι γέφυρες επικοινωνίας δημιουργήθαν απο εμένα.</a:t>
            </a:r>
          </a:p>
          <a:p>
            <a:endParaRPr lang="el-GR" dirty="0"/>
          </a:p>
          <a:p>
            <a:r>
              <a:rPr lang="el-GR" dirty="0" smtClean="0"/>
              <a:t>Ο δίαυλος επικοινωνίας </a:t>
            </a:r>
            <a:r>
              <a:rPr lang="en-US" dirty="0" smtClean="0"/>
              <a:t>AMBA </a:t>
            </a:r>
            <a:r>
              <a:rPr lang="el-GR" dirty="0" smtClean="0"/>
              <a:t>ΑΗΒ</a:t>
            </a:r>
            <a:r>
              <a:rPr lang="en-US" dirty="0" smtClean="0"/>
              <a:t> </a:t>
            </a:r>
            <a:r>
              <a:rPr lang="el-GR" dirty="0" smtClean="0"/>
              <a:t>και η μνήμη δημιουργήθαν απο τον κ.Αδαό.</a:t>
            </a:r>
            <a:endParaRPr lang="el-GR" dirty="0"/>
          </a:p>
        </p:txBody>
      </p:sp>
    </p:spTree>
    <p:extLst>
      <p:ext uri="{BB962C8B-B14F-4D97-AF65-F5344CB8AC3E}">
        <p14:creationId xmlns:p14="http://schemas.microsoft.com/office/powerpoint/2010/main" val="2066645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99592" y="980728"/>
            <a:ext cx="7315200" cy="660149"/>
          </a:xfrm>
        </p:spPr>
        <p:txBody>
          <a:bodyPr>
            <a:normAutofit/>
          </a:bodyPr>
          <a:lstStyle/>
          <a:p>
            <a:r>
              <a:rPr lang="el-GR" sz="2400" dirty="0" smtClean="0"/>
              <a:t>Έλεγχος Συστήματος – </a:t>
            </a:r>
            <a:r>
              <a:rPr lang="en-US" sz="2400" dirty="0" smtClean="0"/>
              <a:t>Part </a:t>
            </a:r>
            <a:r>
              <a:rPr lang="el-GR" sz="2400" dirty="0" smtClean="0"/>
              <a:t>2</a:t>
            </a:r>
            <a:endParaRPr lang="el-GR" sz="2400" dirty="0"/>
          </a:p>
        </p:txBody>
      </p:sp>
      <p:sp>
        <p:nvSpPr>
          <p:cNvPr id="8" name="Slide Number Placeholder 7"/>
          <p:cNvSpPr>
            <a:spLocks noGrp="1"/>
          </p:cNvSpPr>
          <p:nvPr>
            <p:ph type="sldNum" sz="quarter" idx="12"/>
          </p:nvPr>
        </p:nvSpPr>
        <p:spPr>
          <a:xfrm>
            <a:off x="8202797" y="692696"/>
            <a:ext cx="941203" cy="301752"/>
          </a:xfrm>
        </p:spPr>
        <p:txBody>
          <a:bodyPr/>
          <a:lstStyle/>
          <a:p>
            <a:fld id="{44CAA61F-736E-4E55-B121-7A5C38E9802F}" type="slidenum">
              <a:rPr lang="el-GR" smtClean="0"/>
              <a:t>18</a:t>
            </a:fld>
            <a:endParaRPr lang="el-GR" dirty="0"/>
          </a:p>
        </p:txBody>
      </p:sp>
      <p:sp>
        <p:nvSpPr>
          <p:cNvPr id="2" name="Content Placeholder 1"/>
          <p:cNvSpPr>
            <a:spLocks noGrp="1"/>
          </p:cNvSpPr>
          <p:nvPr>
            <p:ph idx="1"/>
          </p:nvPr>
        </p:nvSpPr>
        <p:spPr>
          <a:xfrm>
            <a:off x="914400" y="2492897"/>
            <a:ext cx="7315200" cy="3816464"/>
          </a:xfrm>
        </p:spPr>
        <p:txBody>
          <a:bodyPr/>
          <a:lstStyle/>
          <a:p>
            <a:r>
              <a:rPr lang="el-GR" dirty="0" smtClean="0"/>
              <a:t>Το </a:t>
            </a:r>
            <a:r>
              <a:rPr lang="en-US" dirty="0" err="1" smtClean="0"/>
              <a:t>testbench</a:t>
            </a:r>
            <a:r>
              <a:rPr lang="en-US" dirty="0" smtClean="0"/>
              <a:t> </a:t>
            </a:r>
            <a:r>
              <a:rPr lang="el-GR" dirty="0" smtClean="0"/>
              <a:t>που δημιουργήθηκε ακολουθεί την παρακάτω λογική:</a:t>
            </a:r>
          </a:p>
          <a:p>
            <a:pPr marL="662940" lvl="1" indent="-342900">
              <a:buFont typeface="+mj-lt"/>
              <a:buAutoNum type="arabicPeriod"/>
            </a:pPr>
            <a:r>
              <a:rPr lang="el-GR" dirty="0" smtClean="0"/>
              <a:t>Αρχίκα φορτώνει στην μνήμη ορισμένα δεδομένα σε τέτοιες διευθύνσεις που προσπελάυνει ο επεξεργαστής στην αρχικοποιησή του.</a:t>
            </a:r>
          </a:p>
          <a:p>
            <a:pPr marL="662940" lvl="1" indent="-342900">
              <a:buFont typeface="+mj-lt"/>
              <a:buAutoNum type="arabicPeriod"/>
            </a:pPr>
            <a:r>
              <a:rPr lang="el-GR" dirty="0" smtClean="0"/>
              <a:t>Ενεργοποιούμε τον επεξεργαστή.</a:t>
            </a:r>
          </a:p>
          <a:p>
            <a:pPr marL="662940" lvl="1" indent="-342900">
              <a:buFont typeface="+mj-lt"/>
              <a:buAutoNum type="arabicPeriod"/>
            </a:pPr>
            <a:r>
              <a:rPr lang="el-GR" dirty="0" smtClean="0"/>
              <a:t>Περιμένουμε να προσπελάσει ο επεξεργαστής τα δεδομένα που βάλαμε εμείς.</a:t>
            </a:r>
          </a:p>
          <a:p>
            <a:pPr marL="45720" indent="0">
              <a:buNone/>
            </a:pPr>
            <a:endParaRPr lang="el-GR" dirty="0"/>
          </a:p>
        </p:txBody>
      </p:sp>
    </p:spTree>
    <p:extLst>
      <p:ext uri="{BB962C8B-B14F-4D97-AF65-F5344CB8AC3E}">
        <p14:creationId xmlns:p14="http://schemas.microsoft.com/office/powerpoint/2010/main" val="4124071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99592" y="980728"/>
            <a:ext cx="7315200" cy="660149"/>
          </a:xfrm>
        </p:spPr>
        <p:txBody>
          <a:bodyPr>
            <a:normAutofit/>
          </a:bodyPr>
          <a:lstStyle/>
          <a:p>
            <a:r>
              <a:rPr lang="el-GR" sz="2400" dirty="0" smtClean="0"/>
              <a:t>Κυματομορφές – </a:t>
            </a:r>
            <a:r>
              <a:rPr lang="en-US" sz="2400" dirty="0" smtClean="0"/>
              <a:t>Part </a:t>
            </a:r>
            <a:r>
              <a:rPr lang="el-GR" sz="2400" dirty="0"/>
              <a:t>1</a:t>
            </a:r>
            <a:endParaRPr lang="el-GR" sz="2400" dirty="0"/>
          </a:p>
        </p:txBody>
      </p:sp>
      <p:sp>
        <p:nvSpPr>
          <p:cNvPr id="8" name="Slide Number Placeholder 7"/>
          <p:cNvSpPr>
            <a:spLocks noGrp="1"/>
          </p:cNvSpPr>
          <p:nvPr>
            <p:ph type="sldNum" sz="quarter" idx="12"/>
          </p:nvPr>
        </p:nvSpPr>
        <p:spPr>
          <a:xfrm>
            <a:off x="8202797" y="692696"/>
            <a:ext cx="941203" cy="301752"/>
          </a:xfrm>
        </p:spPr>
        <p:txBody>
          <a:bodyPr/>
          <a:lstStyle/>
          <a:p>
            <a:fld id="{44CAA61F-736E-4E55-B121-7A5C38E9802F}" type="slidenum">
              <a:rPr lang="el-GR" smtClean="0"/>
              <a:t>19</a:t>
            </a:fld>
            <a:endParaRPr lang="el-GR"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2708920"/>
            <a:ext cx="8588499" cy="2376264"/>
          </a:xfrm>
        </p:spPr>
      </p:pic>
    </p:spTree>
    <p:extLst>
      <p:ext uri="{BB962C8B-B14F-4D97-AF65-F5344CB8AC3E}">
        <p14:creationId xmlns:p14="http://schemas.microsoft.com/office/powerpoint/2010/main" val="3660890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99592" y="1052736"/>
            <a:ext cx="7315200" cy="732157"/>
          </a:xfrm>
        </p:spPr>
        <p:txBody>
          <a:bodyPr/>
          <a:lstStyle/>
          <a:p>
            <a:r>
              <a:rPr lang="el-GR" dirty="0" smtClean="0"/>
              <a:t>Στόχος</a:t>
            </a:r>
            <a:endParaRPr lang="el-GR" dirty="0"/>
          </a:p>
        </p:txBody>
      </p:sp>
      <p:sp>
        <p:nvSpPr>
          <p:cNvPr id="10" name="Content Placeholder 9"/>
          <p:cNvSpPr>
            <a:spLocks noGrp="1"/>
          </p:cNvSpPr>
          <p:nvPr>
            <p:ph idx="1"/>
          </p:nvPr>
        </p:nvSpPr>
        <p:spPr/>
        <p:txBody>
          <a:bodyPr/>
          <a:lstStyle/>
          <a:p>
            <a:r>
              <a:rPr lang="el-GR" dirty="0" smtClean="0"/>
              <a:t>Εγκατάσταση κατάλληλων εργαλείων στο εργαστήριο Μικροηλεκτρονικής για την προσομοίωση του επεξεργαστή Ο</a:t>
            </a:r>
            <a:r>
              <a:rPr lang="en-US" dirty="0" smtClean="0"/>
              <a:t>R1200.</a:t>
            </a:r>
            <a:endParaRPr lang="el-GR" dirty="0" smtClean="0"/>
          </a:p>
          <a:p>
            <a:endParaRPr lang="el-GR" dirty="0"/>
          </a:p>
          <a:p>
            <a:r>
              <a:rPr lang="el-GR" dirty="0" smtClean="0"/>
              <a:t>Δημιουργία  βάσης ενός </a:t>
            </a:r>
            <a:r>
              <a:rPr lang="en-US" dirty="0" err="1" smtClean="0"/>
              <a:t>SoC</a:t>
            </a:r>
            <a:r>
              <a:rPr lang="en-US" dirty="0" smtClean="0"/>
              <a:t> </a:t>
            </a:r>
            <a:r>
              <a:rPr lang="el-GR" dirty="0" smtClean="0"/>
              <a:t>για την επεξεργασία εικόνας</a:t>
            </a:r>
          </a:p>
        </p:txBody>
      </p:sp>
      <p:sp>
        <p:nvSpPr>
          <p:cNvPr id="8" name="Slide Number Placeholder 7"/>
          <p:cNvSpPr>
            <a:spLocks noGrp="1"/>
          </p:cNvSpPr>
          <p:nvPr>
            <p:ph type="sldNum" sz="quarter" idx="12"/>
          </p:nvPr>
        </p:nvSpPr>
        <p:spPr>
          <a:xfrm>
            <a:off x="8202797" y="692696"/>
            <a:ext cx="941203" cy="301752"/>
          </a:xfrm>
        </p:spPr>
        <p:txBody>
          <a:bodyPr/>
          <a:lstStyle/>
          <a:p>
            <a:fld id="{44CAA61F-736E-4E55-B121-7A5C38E9802F}" type="slidenum">
              <a:rPr lang="el-GR" smtClean="0"/>
              <a:t>2</a:t>
            </a:fld>
            <a:endParaRPr lang="el-GR" dirty="0"/>
          </a:p>
        </p:txBody>
      </p:sp>
    </p:spTree>
    <p:extLst>
      <p:ext uri="{BB962C8B-B14F-4D97-AF65-F5344CB8AC3E}">
        <p14:creationId xmlns:p14="http://schemas.microsoft.com/office/powerpoint/2010/main" val="1403248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99592" y="980728"/>
            <a:ext cx="7315200" cy="660149"/>
          </a:xfrm>
        </p:spPr>
        <p:txBody>
          <a:bodyPr>
            <a:normAutofit/>
          </a:bodyPr>
          <a:lstStyle/>
          <a:p>
            <a:r>
              <a:rPr lang="el-GR" sz="2400" dirty="0" smtClean="0"/>
              <a:t>Κυματομορφές – </a:t>
            </a:r>
            <a:r>
              <a:rPr lang="en-US" sz="2400" dirty="0" smtClean="0"/>
              <a:t>Part </a:t>
            </a:r>
            <a:r>
              <a:rPr lang="el-GR" sz="2400" dirty="0" smtClean="0"/>
              <a:t>2</a:t>
            </a:r>
            <a:endParaRPr lang="el-GR" sz="2400" dirty="0"/>
          </a:p>
        </p:txBody>
      </p:sp>
      <p:sp>
        <p:nvSpPr>
          <p:cNvPr id="8" name="Slide Number Placeholder 7"/>
          <p:cNvSpPr>
            <a:spLocks noGrp="1"/>
          </p:cNvSpPr>
          <p:nvPr>
            <p:ph type="sldNum" sz="quarter" idx="12"/>
          </p:nvPr>
        </p:nvSpPr>
        <p:spPr>
          <a:xfrm>
            <a:off x="8202797" y="692696"/>
            <a:ext cx="941203" cy="301752"/>
          </a:xfrm>
        </p:spPr>
        <p:txBody>
          <a:bodyPr/>
          <a:lstStyle/>
          <a:p>
            <a:fld id="{44CAA61F-736E-4E55-B121-7A5C38E9802F}" type="slidenum">
              <a:rPr lang="el-GR" smtClean="0"/>
              <a:t>20</a:t>
            </a:fld>
            <a:endParaRPr lang="el-G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2132856"/>
            <a:ext cx="8858028" cy="4099226"/>
          </a:xfrm>
        </p:spPr>
      </p:pic>
    </p:spTree>
    <p:extLst>
      <p:ext uri="{BB962C8B-B14F-4D97-AF65-F5344CB8AC3E}">
        <p14:creationId xmlns:p14="http://schemas.microsoft.com/office/powerpoint/2010/main" val="39294689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99592" y="1052736"/>
            <a:ext cx="7315200" cy="732157"/>
          </a:xfrm>
        </p:spPr>
        <p:txBody>
          <a:bodyPr>
            <a:normAutofit/>
          </a:bodyPr>
          <a:lstStyle/>
          <a:p>
            <a:r>
              <a:rPr lang="el-GR" sz="3200" dirty="0" smtClean="0"/>
              <a:t>Συνοψίζοντας</a:t>
            </a:r>
            <a:endParaRPr lang="el-GR" sz="3200" dirty="0"/>
          </a:p>
        </p:txBody>
      </p:sp>
      <p:sp>
        <p:nvSpPr>
          <p:cNvPr id="10" name="Content Placeholder 9"/>
          <p:cNvSpPr>
            <a:spLocks noGrp="1"/>
          </p:cNvSpPr>
          <p:nvPr>
            <p:ph idx="1"/>
          </p:nvPr>
        </p:nvSpPr>
        <p:spPr>
          <a:xfrm>
            <a:off x="914400" y="2204865"/>
            <a:ext cx="7315200" cy="4104496"/>
          </a:xfrm>
        </p:spPr>
        <p:txBody>
          <a:bodyPr>
            <a:normAutofit/>
          </a:bodyPr>
          <a:lstStyle/>
          <a:p>
            <a:r>
              <a:rPr lang="el-GR" dirty="0" smtClean="0"/>
              <a:t>Δημιουργήθηκε η βάση του </a:t>
            </a:r>
            <a:r>
              <a:rPr lang="en-US" dirty="0" err="1" smtClean="0"/>
              <a:t>Soc</a:t>
            </a:r>
            <a:r>
              <a:rPr lang="en-US" dirty="0" smtClean="0"/>
              <a:t> </a:t>
            </a:r>
            <a:r>
              <a:rPr lang="el-GR" dirty="0" smtClean="0"/>
              <a:t>για επεξεργασία εικόνας στο εργαστήριο Μικροηλεκτρονικής.</a:t>
            </a:r>
          </a:p>
          <a:p>
            <a:r>
              <a:rPr lang="el-GR" dirty="0" smtClean="0"/>
              <a:t>Οι φοιτητές – καθηγητές έχουν την δυνατότητα τώρα να χρησιμοποιούν ένα καινουργιό επεξεργαστή χρησιμοποιώντας το </a:t>
            </a:r>
            <a:r>
              <a:rPr lang="el-GR" dirty="0"/>
              <a:t>εγχειρίδιο </a:t>
            </a:r>
            <a:r>
              <a:rPr lang="el-GR" dirty="0" smtClean="0"/>
              <a:t>χρήσης που εμεις δημιουργήσαμε.</a:t>
            </a:r>
            <a:endParaRPr lang="en-US" dirty="0" smtClean="0"/>
          </a:p>
          <a:p>
            <a:r>
              <a:rPr lang="el-GR" dirty="0" smtClean="0"/>
              <a:t>Δημοσίευση στο διεθνές συμπόσιο της </a:t>
            </a:r>
            <a:r>
              <a:rPr lang="en-US" dirty="0" smtClean="0"/>
              <a:t>IEEE “Rapid System Prototyping”  </a:t>
            </a:r>
            <a:r>
              <a:rPr lang="el-GR" dirty="0" smtClean="0"/>
              <a:t>με τίτλο </a:t>
            </a:r>
            <a:r>
              <a:rPr lang="el-GR" dirty="0"/>
              <a:t> </a:t>
            </a:r>
            <a:r>
              <a:rPr lang="en-US" dirty="0" smtClean="0"/>
              <a:t>“A </a:t>
            </a:r>
            <a:r>
              <a:rPr lang="en-US" dirty="0"/>
              <a:t>Flexible Platform for </a:t>
            </a:r>
            <a:r>
              <a:rPr lang="en-US" dirty="0" smtClean="0"/>
              <a:t>Developing</a:t>
            </a:r>
            <a:r>
              <a:rPr lang="el-GR" dirty="0" smtClean="0"/>
              <a:t> </a:t>
            </a:r>
            <a:r>
              <a:rPr lang="en-US" dirty="0" smtClean="0"/>
              <a:t>and </a:t>
            </a:r>
            <a:r>
              <a:rPr lang="en-US" dirty="0"/>
              <a:t>Evaluating System-on-Chip </a:t>
            </a:r>
            <a:r>
              <a:rPr lang="en-US" dirty="0" smtClean="0"/>
              <a:t>Architectures”</a:t>
            </a:r>
            <a:r>
              <a:rPr lang="el-GR" dirty="0" smtClean="0"/>
              <a:t>.</a:t>
            </a:r>
          </a:p>
        </p:txBody>
      </p:sp>
      <p:sp>
        <p:nvSpPr>
          <p:cNvPr id="8" name="Slide Number Placeholder 7"/>
          <p:cNvSpPr>
            <a:spLocks noGrp="1"/>
          </p:cNvSpPr>
          <p:nvPr>
            <p:ph type="sldNum" sz="quarter" idx="12"/>
          </p:nvPr>
        </p:nvSpPr>
        <p:spPr>
          <a:xfrm>
            <a:off x="8202797" y="692696"/>
            <a:ext cx="941203" cy="301752"/>
          </a:xfrm>
        </p:spPr>
        <p:txBody>
          <a:bodyPr/>
          <a:lstStyle/>
          <a:p>
            <a:fld id="{44CAA61F-736E-4E55-B121-7A5C38E9802F}" type="slidenum">
              <a:rPr lang="el-GR" smtClean="0"/>
              <a:t>21</a:t>
            </a:fld>
            <a:endParaRPr lang="el-GR" dirty="0"/>
          </a:p>
        </p:txBody>
      </p:sp>
    </p:spTree>
    <p:extLst>
      <p:ext uri="{BB962C8B-B14F-4D97-AF65-F5344CB8AC3E}">
        <p14:creationId xmlns:p14="http://schemas.microsoft.com/office/powerpoint/2010/main" val="3463246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99592" y="1052736"/>
            <a:ext cx="7315200" cy="732157"/>
          </a:xfrm>
        </p:spPr>
        <p:txBody>
          <a:bodyPr>
            <a:normAutofit/>
          </a:bodyPr>
          <a:lstStyle/>
          <a:p>
            <a:r>
              <a:rPr lang="el-GR" sz="3200" dirty="0" smtClean="0"/>
              <a:t>Συνδρομή </a:t>
            </a:r>
            <a:r>
              <a:rPr lang="el-GR" sz="3200" dirty="0"/>
              <a:t>στην </a:t>
            </a:r>
            <a:r>
              <a:rPr lang="el-GR" sz="3200" dirty="0" smtClean="0"/>
              <a:t>Ακαδημαϊκή κοινότητα</a:t>
            </a:r>
            <a:endParaRPr lang="el-GR" sz="3200" dirty="0"/>
          </a:p>
        </p:txBody>
      </p:sp>
      <p:sp>
        <p:nvSpPr>
          <p:cNvPr id="10" name="Content Placeholder 9"/>
          <p:cNvSpPr>
            <a:spLocks noGrp="1"/>
          </p:cNvSpPr>
          <p:nvPr>
            <p:ph idx="1"/>
          </p:nvPr>
        </p:nvSpPr>
        <p:spPr/>
        <p:txBody>
          <a:bodyPr>
            <a:normAutofit/>
          </a:bodyPr>
          <a:lstStyle/>
          <a:p>
            <a:r>
              <a:rPr lang="el-GR" dirty="0" smtClean="0"/>
              <a:t>Προς Φοιτητές – Καθηγητές:</a:t>
            </a:r>
          </a:p>
          <a:p>
            <a:pPr lvl="1"/>
            <a:r>
              <a:rPr lang="el-GR" dirty="0" smtClean="0"/>
              <a:t>Παρέχεται η δυνατότητα να χρησιμοποιούν ένα καινουργιό επεξεργαστή</a:t>
            </a:r>
          </a:p>
          <a:p>
            <a:pPr lvl="1"/>
            <a:r>
              <a:rPr lang="el-GR" dirty="0" smtClean="0"/>
              <a:t>Η αναφορά της διπλωματικής εργασίας </a:t>
            </a:r>
            <a:r>
              <a:rPr lang="el-GR" dirty="0"/>
              <a:t>αποτελεί εγχειρίδιο </a:t>
            </a:r>
            <a:r>
              <a:rPr lang="el-GR" dirty="0" smtClean="0"/>
              <a:t>χρήσης του επεξεργαστή </a:t>
            </a:r>
            <a:r>
              <a:rPr lang="en-US" dirty="0" smtClean="0"/>
              <a:t>OR1200</a:t>
            </a:r>
          </a:p>
          <a:p>
            <a:pPr marL="320040" lvl="1" indent="0">
              <a:buNone/>
            </a:pPr>
            <a:endParaRPr lang="el-GR" dirty="0"/>
          </a:p>
          <a:p>
            <a:r>
              <a:rPr lang="el-GR" dirty="0" smtClean="0"/>
              <a:t>Δημοσίευση στο διεθνές συμπόσιο της </a:t>
            </a:r>
            <a:r>
              <a:rPr lang="en-US" dirty="0" smtClean="0"/>
              <a:t>IEEE “Rapid System Prototyping”  </a:t>
            </a:r>
            <a:r>
              <a:rPr lang="el-GR" dirty="0" smtClean="0"/>
              <a:t>με τίτλο </a:t>
            </a:r>
            <a:r>
              <a:rPr lang="el-GR" dirty="0"/>
              <a:t> </a:t>
            </a:r>
            <a:r>
              <a:rPr lang="en-US" dirty="0" smtClean="0"/>
              <a:t>“A </a:t>
            </a:r>
            <a:r>
              <a:rPr lang="en-US" dirty="0"/>
              <a:t>Flexible Platform for </a:t>
            </a:r>
            <a:r>
              <a:rPr lang="en-US" dirty="0" err="1"/>
              <a:t>Developingand</a:t>
            </a:r>
            <a:r>
              <a:rPr lang="en-US" dirty="0"/>
              <a:t> Evaluating System-on-Chip </a:t>
            </a:r>
            <a:r>
              <a:rPr lang="en-US" dirty="0" smtClean="0"/>
              <a:t>Architectures”</a:t>
            </a:r>
            <a:r>
              <a:rPr lang="el-GR" dirty="0" smtClean="0"/>
              <a:t>.</a:t>
            </a:r>
          </a:p>
        </p:txBody>
      </p:sp>
      <p:sp>
        <p:nvSpPr>
          <p:cNvPr id="8" name="Slide Number Placeholder 7"/>
          <p:cNvSpPr>
            <a:spLocks noGrp="1"/>
          </p:cNvSpPr>
          <p:nvPr>
            <p:ph type="sldNum" sz="quarter" idx="12"/>
          </p:nvPr>
        </p:nvSpPr>
        <p:spPr>
          <a:xfrm>
            <a:off x="8202797" y="692696"/>
            <a:ext cx="941203" cy="301752"/>
          </a:xfrm>
        </p:spPr>
        <p:txBody>
          <a:bodyPr/>
          <a:lstStyle/>
          <a:p>
            <a:fld id="{44CAA61F-736E-4E55-B121-7A5C38E9802F}" type="slidenum">
              <a:rPr lang="el-GR" smtClean="0"/>
              <a:t>3</a:t>
            </a:fld>
            <a:endParaRPr lang="el-GR" dirty="0"/>
          </a:p>
        </p:txBody>
      </p:sp>
    </p:spTree>
    <p:extLst>
      <p:ext uri="{BB962C8B-B14F-4D97-AF65-F5344CB8AC3E}">
        <p14:creationId xmlns:p14="http://schemas.microsoft.com/office/powerpoint/2010/main" val="3165029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99592" y="1052736"/>
            <a:ext cx="7315200" cy="732157"/>
          </a:xfrm>
        </p:spPr>
        <p:txBody>
          <a:bodyPr>
            <a:normAutofit/>
          </a:bodyPr>
          <a:lstStyle/>
          <a:p>
            <a:r>
              <a:rPr lang="el-GR" sz="3200" dirty="0" smtClean="0"/>
              <a:t>Χαρακτηριστικά επεξεργαστή Ο</a:t>
            </a:r>
            <a:r>
              <a:rPr lang="en-US" sz="3200" dirty="0" smtClean="0"/>
              <a:t>R1200</a:t>
            </a:r>
            <a:endParaRPr lang="el-GR" sz="3200" dirty="0"/>
          </a:p>
        </p:txBody>
      </p:sp>
      <p:sp>
        <p:nvSpPr>
          <p:cNvPr id="10" name="Content Placeholder 9"/>
          <p:cNvSpPr>
            <a:spLocks noGrp="1"/>
          </p:cNvSpPr>
          <p:nvPr>
            <p:ph idx="1"/>
          </p:nvPr>
        </p:nvSpPr>
        <p:spPr/>
        <p:txBody>
          <a:bodyPr>
            <a:normAutofit/>
          </a:bodyPr>
          <a:lstStyle/>
          <a:p>
            <a:pPr marL="45720" indent="0">
              <a:buNone/>
            </a:pPr>
            <a:endParaRPr lang="el-GR" dirty="0" smtClean="0"/>
          </a:p>
        </p:txBody>
      </p:sp>
      <p:sp>
        <p:nvSpPr>
          <p:cNvPr id="8" name="Slide Number Placeholder 7"/>
          <p:cNvSpPr>
            <a:spLocks noGrp="1"/>
          </p:cNvSpPr>
          <p:nvPr>
            <p:ph type="sldNum" sz="quarter" idx="12"/>
          </p:nvPr>
        </p:nvSpPr>
        <p:spPr>
          <a:xfrm>
            <a:off x="8202797" y="692696"/>
            <a:ext cx="941203" cy="301752"/>
          </a:xfrm>
        </p:spPr>
        <p:txBody>
          <a:bodyPr/>
          <a:lstStyle/>
          <a:p>
            <a:fld id="{44CAA61F-736E-4E55-B121-7A5C38E9802F}" type="slidenum">
              <a:rPr lang="el-GR" smtClean="0"/>
              <a:t>4</a:t>
            </a:fld>
            <a:endParaRPr lang="el-GR" dirty="0"/>
          </a:p>
        </p:txBody>
      </p:sp>
      <p:graphicFrame>
        <p:nvGraphicFramePr>
          <p:cNvPr id="5" name="Content Placeholder 5"/>
          <p:cNvGraphicFramePr>
            <a:graphicFrameLocks/>
          </p:cNvGraphicFramePr>
          <p:nvPr>
            <p:extLst>
              <p:ext uri="{D42A27DB-BD31-4B8C-83A1-F6EECF244321}">
                <p14:modId xmlns:p14="http://schemas.microsoft.com/office/powerpoint/2010/main" val="3864052677"/>
              </p:ext>
            </p:extLst>
          </p:nvPr>
        </p:nvGraphicFramePr>
        <p:xfrm>
          <a:off x="827584" y="2276872"/>
          <a:ext cx="7772400" cy="3708400"/>
        </p:xfrm>
        <a:graphic>
          <a:graphicData uri="http://schemas.openxmlformats.org/drawingml/2006/table">
            <a:tbl>
              <a:tblPr firstRow="1" bandRow="1">
                <a:tableStyleId>{5C22544A-7EE6-4342-B048-85BDC9FD1C3A}</a:tableStyleId>
              </a:tblPr>
              <a:tblGrid>
                <a:gridCol w="3886200"/>
                <a:gridCol w="3886200"/>
              </a:tblGrid>
              <a:tr h="370840">
                <a:tc>
                  <a:txBody>
                    <a:bodyPr/>
                    <a:lstStyle/>
                    <a:p>
                      <a:endParaRPr lang="el-GR" dirty="0"/>
                    </a:p>
                  </a:txBody>
                  <a:tcPr/>
                </a:tc>
                <a:tc>
                  <a:txBody>
                    <a:bodyPr/>
                    <a:lstStyle/>
                    <a:p>
                      <a:r>
                        <a:rPr lang="en-US" dirty="0" smtClean="0"/>
                        <a:t>Open </a:t>
                      </a:r>
                      <a:r>
                        <a:rPr lang="en-US" dirty="0" err="1" smtClean="0"/>
                        <a:t>Risc</a:t>
                      </a:r>
                      <a:r>
                        <a:rPr lang="en-US" dirty="0" smtClean="0"/>
                        <a:t> 1200 </a:t>
                      </a:r>
                      <a:endParaRPr lang="el-GR" dirty="0"/>
                    </a:p>
                  </a:txBody>
                  <a:tcPr/>
                </a:tc>
              </a:tr>
              <a:tr h="370840">
                <a:tc>
                  <a:txBody>
                    <a:bodyPr/>
                    <a:lstStyle/>
                    <a:p>
                      <a:r>
                        <a:rPr lang="en-US" sz="1600" b="1" dirty="0" smtClean="0">
                          <a:latin typeface="Arial" pitchFamily="34" charset="0"/>
                          <a:cs typeface="Arial" pitchFamily="34" charset="0"/>
                        </a:rPr>
                        <a:t>License</a:t>
                      </a:r>
                      <a:endParaRPr lang="el-GR" sz="16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j-lt"/>
                          <a:cs typeface="Arial" pitchFamily="34" charset="0"/>
                        </a:rPr>
                        <a:t>GNU LGPL</a:t>
                      </a:r>
                      <a:endParaRPr lang="el-GR" sz="1400" i="0" dirty="0" smtClean="0">
                        <a:latin typeface="+mj-lt"/>
                        <a:cs typeface="Arial" pitchFamily="34" charset="0"/>
                      </a:endParaRPr>
                    </a:p>
                  </a:txBody>
                  <a:tcPr/>
                </a:tc>
              </a:tr>
              <a:tr h="370840">
                <a:tc>
                  <a:txBody>
                    <a:bodyPr/>
                    <a:lstStyle/>
                    <a:p>
                      <a:r>
                        <a:rPr lang="en-US" sz="1600" b="1" dirty="0" smtClean="0">
                          <a:latin typeface="Arial" pitchFamily="34" charset="0"/>
                          <a:cs typeface="Arial" pitchFamily="34" charset="0"/>
                        </a:rPr>
                        <a:t>Platform</a:t>
                      </a:r>
                      <a:endParaRPr lang="el-GR" sz="16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j-lt"/>
                          <a:cs typeface="Arial" pitchFamily="34" charset="0"/>
                        </a:rPr>
                        <a:t>FPGA,</a:t>
                      </a:r>
                      <a:r>
                        <a:rPr lang="en-US" sz="1400" baseline="0" dirty="0" smtClean="0">
                          <a:latin typeface="+mj-lt"/>
                          <a:cs typeface="Arial" pitchFamily="34" charset="0"/>
                        </a:rPr>
                        <a:t> </a:t>
                      </a:r>
                      <a:r>
                        <a:rPr lang="en-US" sz="1400" dirty="0" smtClean="0">
                          <a:latin typeface="+mj-lt"/>
                          <a:cs typeface="Arial" pitchFamily="34" charset="0"/>
                        </a:rPr>
                        <a:t>ASIC</a:t>
                      </a:r>
                      <a:endParaRPr lang="el-GR" sz="1400" i="0" dirty="0" smtClean="0">
                        <a:latin typeface="+mj-lt"/>
                        <a:cs typeface="Arial" pitchFamily="34" charset="0"/>
                      </a:endParaRPr>
                    </a:p>
                  </a:txBody>
                  <a:tcPr/>
                </a:tc>
              </a:tr>
              <a:tr h="370840">
                <a:tc>
                  <a:txBody>
                    <a:bodyPr/>
                    <a:lstStyle/>
                    <a:p>
                      <a:r>
                        <a:rPr lang="en-US" sz="1600" b="1" dirty="0" smtClean="0">
                          <a:latin typeface="Arial" pitchFamily="34" charset="0"/>
                          <a:cs typeface="Arial" pitchFamily="34" charset="0"/>
                        </a:rPr>
                        <a:t>Distributed</a:t>
                      </a:r>
                      <a:r>
                        <a:rPr lang="en-US" sz="1600" b="1" baseline="0" dirty="0" smtClean="0">
                          <a:latin typeface="Arial" pitchFamily="34" charset="0"/>
                          <a:cs typeface="Arial" pitchFamily="34" charset="0"/>
                        </a:rPr>
                        <a:t> file format</a:t>
                      </a:r>
                      <a:endParaRPr lang="el-GR" sz="1600" b="1" dirty="0">
                        <a:latin typeface="Arial" pitchFamily="34" charset="0"/>
                        <a:cs typeface="Arial" pitchFamily="34" charset="0"/>
                      </a:endParaRPr>
                    </a:p>
                  </a:txBody>
                  <a:tcPr/>
                </a:tc>
                <a:tc>
                  <a:txBody>
                    <a:bodyPr/>
                    <a:lstStyle/>
                    <a:p>
                      <a:r>
                        <a:rPr lang="en-US" sz="1400" dirty="0" err="1" smtClean="0">
                          <a:latin typeface="+mj-lt"/>
                          <a:cs typeface="Arial" pitchFamily="34" charset="0"/>
                        </a:rPr>
                        <a:t>Verilog</a:t>
                      </a:r>
                      <a:endParaRPr lang="el-GR" sz="1400" i="0" dirty="0">
                        <a:latin typeface="+mj-lt"/>
                        <a:cs typeface="Arial" pitchFamily="34" charset="0"/>
                      </a:endParaRPr>
                    </a:p>
                  </a:txBody>
                  <a:tcPr/>
                </a:tc>
              </a:tr>
              <a:tr h="370840">
                <a:tc>
                  <a:txBody>
                    <a:bodyPr/>
                    <a:lstStyle/>
                    <a:p>
                      <a:r>
                        <a:rPr lang="en-US" sz="1600" b="1" dirty="0" smtClean="0">
                          <a:latin typeface="Arial" pitchFamily="34" charset="0"/>
                          <a:cs typeface="Arial" pitchFamily="34" charset="0"/>
                        </a:rPr>
                        <a:t>General</a:t>
                      </a:r>
                      <a:endParaRPr lang="el-GR" sz="1600" b="1" dirty="0">
                        <a:latin typeface="Arial" pitchFamily="34" charset="0"/>
                        <a:cs typeface="Arial" pitchFamily="34" charset="0"/>
                      </a:endParaRPr>
                    </a:p>
                  </a:txBody>
                  <a:tcPr/>
                </a:tc>
                <a:tc>
                  <a:txBody>
                    <a:bodyPr/>
                    <a:lstStyle/>
                    <a:p>
                      <a:endParaRPr lang="el-GR" sz="1400" i="0" dirty="0">
                        <a:latin typeface="+mj-lt"/>
                        <a:cs typeface="Arial" pitchFamily="34" charset="0"/>
                      </a:endParaRPr>
                    </a:p>
                  </a:txBody>
                  <a:tcPr/>
                </a:tc>
              </a:tr>
              <a:tr h="370840">
                <a:tc>
                  <a:txBody>
                    <a:bodyPr/>
                    <a:lstStyle/>
                    <a:p>
                      <a:r>
                        <a:rPr lang="en-US" sz="1600" i="0" dirty="0" smtClean="0">
                          <a:latin typeface="Arial" pitchFamily="34" charset="0"/>
                          <a:cs typeface="Arial" pitchFamily="34" charset="0"/>
                        </a:rPr>
                        <a:t>      Architecture</a:t>
                      </a:r>
                      <a:endParaRPr lang="el-GR" sz="1600" i="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j-lt"/>
                          <a:cs typeface="Arial" pitchFamily="34" charset="0"/>
                        </a:rPr>
                        <a:t>32-bit RISC</a:t>
                      </a:r>
                      <a:endParaRPr lang="el-GR" sz="1400" i="0" dirty="0" smtClean="0">
                        <a:latin typeface="+mj-lt"/>
                        <a:cs typeface="Arial" pitchFamily="34" charset="0"/>
                      </a:endParaRPr>
                    </a:p>
                  </a:txBody>
                  <a:tcPr/>
                </a:tc>
              </a:tr>
              <a:tr h="370840">
                <a:tc>
                  <a:txBody>
                    <a:bodyPr/>
                    <a:lstStyle/>
                    <a:p>
                      <a:r>
                        <a:rPr lang="en-US" sz="1600" i="0" dirty="0" smtClean="0">
                          <a:latin typeface="Arial" pitchFamily="34" charset="0"/>
                          <a:cs typeface="Arial" pitchFamily="34" charset="0"/>
                        </a:rPr>
                        <a:t>      Byte Ordering</a:t>
                      </a:r>
                      <a:endParaRPr lang="el-GR" sz="1600" i="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j-lt"/>
                          <a:cs typeface="Arial" pitchFamily="34" charset="0"/>
                        </a:rPr>
                        <a:t>Big </a:t>
                      </a:r>
                      <a:r>
                        <a:rPr lang="en-US" sz="1400" dirty="0" err="1" smtClean="0">
                          <a:latin typeface="+mj-lt"/>
                          <a:cs typeface="Arial" pitchFamily="34" charset="0"/>
                        </a:rPr>
                        <a:t>endian</a:t>
                      </a:r>
                      <a:endParaRPr lang="el-GR" sz="1400" i="0" dirty="0" smtClean="0">
                        <a:latin typeface="+mj-lt"/>
                        <a:cs typeface="Arial" pitchFamily="34" charset="0"/>
                      </a:endParaRPr>
                    </a:p>
                  </a:txBody>
                  <a:tcPr/>
                </a:tc>
              </a:tr>
              <a:tr h="370840">
                <a:tc>
                  <a:txBody>
                    <a:bodyPr/>
                    <a:lstStyle/>
                    <a:p>
                      <a:r>
                        <a:rPr lang="en-US" sz="1600" i="0" dirty="0" smtClean="0">
                          <a:latin typeface="Arial" pitchFamily="34" charset="0"/>
                          <a:cs typeface="Arial" pitchFamily="34" charset="0"/>
                        </a:rPr>
                        <a:t>      Pipeline</a:t>
                      </a:r>
                      <a:r>
                        <a:rPr lang="en-US" sz="1600" i="0" baseline="0" dirty="0" smtClean="0">
                          <a:latin typeface="Arial" pitchFamily="34" charset="0"/>
                          <a:cs typeface="Arial" pitchFamily="34" charset="0"/>
                        </a:rPr>
                        <a:t> depth</a:t>
                      </a:r>
                      <a:endParaRPr lang="el-GR" sz="1600" i="0" dirty="0">
                        <a:latin typeface="Arial" pitchFamily="34" charset="0"/>
                        <a:cs typeface="Arial" pitchFamily="34" charset="0"/>
                      </a:endParaRPr>
                    </a:p>
                  </a:txBody>
                  <a:tcPr/>
                </a:tc>
                <a:tc>
                  <a:txBody>
                    <a:bodyPr/>
                    <a:lstStyle/>
                    <a:p>
                      <a:r>
                        <a:rPr lang="en-US" sz="1400" dirty="0" smtClean="0">
                          <a:latin typeface="+mj-lt"/>
                          <a:cs typeface="Arial" pitchFamily="34" charset="0"/>
                        </a:rPr>
                        <a:t>5</a:t>
                      </a:r>
                      <a:endParaRPr lang="el-GR" sz="1400" i="0" dirty="0">
                        <a:latin typeface="+mj-lt"/>
                        <a:cs typeface="Arial" pitchFamily="34" charset="0"/>
                      </a:endParaRPr>
                    </a:p>
                  </a:txBody>
                  <a:tcPr/>
                </a:tc>
              </a:tr>
              <a:tr h="370840">
                <a:tc>
                  <a:txBody>
                    <a:bodyPr/>
                    <a:lstStyle/>
                    <a:p>
                      <a:r>
                        <a:rPr lang="en-US" sz="1600" b="1" dirty="0" smtClean="0">
                          <a:latin typeface="Arial" pitchFamily="34" charset="0"/>
                          <a:cs typeface="Arial" pitchFamily="34" charset="0"/>
                        </a:rPr>
                        <a:t>Register</a:t>
                      </a:r>
                      <a:r>
                        <a:rPr lang="en-US" sz="1600" b="1" baseline="0" dirty="0" smtClean="0">
                          <a:latin typeface="Arial" pitchFamily="34" charset="0"/>
                          <a:cs typeface="Arial" pitchFamily="34" charset="0"/>
                        </a:rPr>
                        <a:t> file</a:t>
                      </a:r>
                      <a:endParaRPr lang="el-GR" sz="1600" b="1" dirty="0">
                        <a:latin typeface="Arial" pitchFamily="34" charset="0"/>
                        <a:cs typeface="Arial" pitchFamily="34" charset="0"/>
                      </a:endParaRPr>
                    </a:p>
                  </a:txBody>
                  <a:tcPr/>
                </a:tc>
                <a:tc>
                  <a:txBody>
                    <a:bodyPr/>
                    <a:lstStyle/>
                    <a:p>
                      <a:endParaRPr lang="el-GR" sz="1400" i="0" dirty="0">
                        <a:latin typeface="+mj-lt"/>
                        <a:cs typeface="Arial" pitchFamily="34" charset="0"/>
                      </a:endParaRPr>
                    </a:p>
                  </a:txBody>
                  <a:tcPr/>
                </a:tc>
              </a:tr>
              <a:tr h="370840">
                <a:tc>
                  <a:txBody>
                    <a:bodyPr/>
                    <a:lstStyle/>
                    <a:p>
                      <a:r>
                        <a:rPr lang="en-US" sz="1600" dirty="0" smtClean="0">
                          <a:latin typeface="Arial" pitchFamily="34" charset="0"/>
                          <a:cs typeface="Arial" pitchFamily="34" charset="0"/>
                        </a:rPr>
                        <a:t>     </a:t>
                      </a:r>
                      <a:r>
                        <a:rPr lang="en-US" sz="1600" i="0" dirty="0" smtClean="0">
                          <a:latin typeface="Arial" pitchFamily="34" charset="0"/>
                          <a:cs typeface="Arial" pitchFamily="34" charset="0"/>
                        </a:rPr>
                        <a:t>Organization</a:t>
                      </a:r>
                      <a:endParaRPr lang="el-GR" sz="1600" i="0" dirty="0">
                        <a:latin typeface="Arial" pitchFamily="34" charset="0"/>
                        <a:cs typeface="Arial" pitchFamily="34" charset="0"/>
                      </a:endParaRPr>
                    </a:p>
                  </a:txBody>
                  <a:tcPr/>
                </a:tc>
                <a:tc>
                  <a:txBody>
                    <a:bodyPr/>
                    <a:lstStyle/>
                    <a:p>
                      <a:r>
                        <a:rPr lang="en-US" sz="1400" dirty="0" smtClean="0">
                          <a:latin typeface="+mj-lt"/>
                          <a:cs typeface="Arial" pitchFamily="34" charset="0"/>
                        </a:rPr>
                        <a:t>Flat</a:t>
                      </a:r>
                      <a:endParaRPr lang="el-GR" sz="1400" i="0" dirty="0">
                        <a:latin typeface="+mj-lt"/>
                        <a:cs typeface="Arial" pitchFamily="34" charset="0"/>
                      </a:endParaRPr>
                    </a:p>
                  </a:txBody>
                  <a:tcPr/>
                </a:tc>
              </a:tr>
            </a:tbl>
          </a:graphicData>
        </a:graphic>
      </p:graphicFrame>
    </p:spTree>
    <p:extLst>
      <p:ext uri="{BB962C8B-B14F-4D97-AF65-F5344CB8AC3E}">
        <p14:creationId xmlns:p14="http://schemas.microsoft.com/office/powerpoint/2010/main" val="3395749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99592" y="1052736"/>
            <a:ext cx="7315200" cy="732157"/>
          </a:xfrm>
        </p:spPr>
        <p:txBody>
          <a:bodyPr>
            <a:normAutofit/>
          </a:bodyPr>
          <a:lstStyle/>
          <a:p>
            <a:r>
              <a:rPr lang="el-GR" sz="3200" dirty="0" smtClean="0"/>
              <a:t>Χαρακτηριστικά επεξεργαστή Ο</a:t>
            </a:r>
            <a:r>
              <a:rPr lang="en-US" sz="3200" dirty="0" smtClean="0"/>
              <a:t>R1200</a:t>
            </a:r>
            <a:endParaRPr lang="el-GR" sz="3200" dirty="0"/>
          </a:p>
        </p:txBody>
      </p:sp>
      <p:sp>
        <p:nvSpPr>
          <p:cNvPr id="10" name="Content Placeholder 9"/>
          <p:cNvSpPr>
            <a:spLocks noGrp="1"/>
          </p:cNvSpPr>
          <p:nvPr>
            <p:ph idx="1"/>
          </p:nvPr>
        </p:nvSpPr>
        <p:spPr/>
        <p:txBody>
          <a:bodyPr>
            <a:normAutofit/>
          </a:bodyPr>
          <a:lstStyle/>
          <a:p>
            <a:pPr marL="45720" indent="0">
              <a:buNone/>
            </a:pPr>
            <a:endParaRPr lang="el-GR" dirty="0" smtClean="0"/>
          </a:p>
        </p:txBody>
      </p:sp>
      <p:sp>
        <p:nvSpPr>
          <p:cNvPr id="8" name="Slide Number Placeholder 7"/>
          <p:cNvSpPr>
            <a:spLocks noGrp="1"/>
          </p:cNvSpPr>
          <p:nvPr>
            <p:ph type="sldNum" sz="quarter" idx="12"/>
          </p:nvPr>
        </p:nvSpPr>
        <p:spPr>
          <a:xfrm>
            <a:off x="8202797" y="692696"/>
            <a:ext cx="941203" cy="301752"/>
          </a:xfrm>
        </p:spPr>
        <p:txBody>
          <a:bodyPr/>
          <a:lstStyle/>
          <a:p>
            <a:fld id="{44CAA61F-736E-4E55-B121-7A5C38E9802F}" type="slidenum">
              <a:rPr lang="el-GR" smtClean="0"/>
              <a:t>5</a:t>
            </a:fld>
            <a:endParaRPr lang="el-GR" dirty="0"/>
          </a:p>
        </p:txBody>
      </p:sp>
      <p:graphicFrame>
        <p:nvGraphicFramePr>
          <p:cNvPr id="7" name="Content Placeholder 5"/>
          <p:cNvGraphicFramePr>
            <a:graphicFrameLocks/>
          </p:cNvGraphicFramePr>
          <p:nvPr>
            <p:extLst>
              <p:ext uri="{D42A27DB-BD31-4B8C-83A1-F6EECF244321}">
                <p14:modId xmlns:p14="http://schemas.microsoft.com/office/powerpoint/2010/main" val="3392784611"/>
              </p:ext>
            </p:extLst>
          </p:nvPr>
        </p:nvGraphicFramePr>
        <p:xfrm>
          <a:off x="899592" y="1988840"/>
          <a:ext cx="7772400" cy="4226560"/>
        </p:xfrm>
        <a:graphic>
          <a:graphicData uri="http://schemas.openxmlformats.org/drawingml/2006/table">
            <a:tbl>
              <a:tblPr firstRow="1" bandRow="1">
                <a:tableStyleId>{5C22544A-7EE6-4342-B048-85BDC9FD1C3A}</a:tableStyleId>
              </a:tblPr>
              <a:tblGrid>
                <a:gridCol w="3886200"/>
                <a:gridCol w="3886200"/>
              </a:tblGrid>
              <a:tr h="370840">
                <a:tc>
                  <a:txBody>
                    <a:bodyPr/>
                    <a:lstStyle/>
                    <a:p>
                      <a:endParaRPr lang="el-GR" dirty="0"/>
                    </a:p>
                  </a:txBody>
                  <a:tcPr/>
                </a:tc>
                <a:tc>
                  <a:txBody>
                    <a:bodyPr/>
                    <a:lstStyle/>
                    <a:p>
                      <a:r>
                        <a:rPr lang="en-US" dirty="0" smtClean="0"/>
                        <a:t>Open </a:t>
                      </a:r>
                      <a:r>
                        <a:rPr lang="en-US" dirty="0" err="1" smtClean="0"/>
                        <a:t>Risc</a:t>
                      </a:r>
                      <a:r>
                        <a:rPr lang="en-US" dirty="0" smtClean="0"/>
                        <a:t> 1200 </a:t>
                      </a:r>
                      <a:endParaRPr lang="el-GR" dirty="0"/>
                    </a:p>
                  </a:txBody>
                  <a:tcPr/>
                </a:tc>
              </a:tr>
              <a:tr h="370840">
                <a:tc>
                  <a:txBody>
                    <a:bodyPr/>
                    <a:lstStyle/>
                    <a:p>
                      <a:r>
                        <a:rPr lang="en-US" sz="1600" b="1" dirty="0" smtClean="0">
                          <a:latin typeface="Arial" pitchFamily="34" charset="0"/>
                          <a:cs typeface="Arial" pitchFamily="34" charset="0"/>
                        </a:rPr>
                        <a:t>ISA</a:t>
                      </a:r>
                      <a:endParaRPr lang="el-GR" sz="16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l-GR" sz="1400" i="0" dirty="0" smtClean="0">
                        <a:latin typeface="+mj-lt"/>
                        <a:cs typeface="Arial" pitchFamily="34" charset="0"/>
                      </a:endParaRPr>
                    </a:p>
                  </a:txBody>
                  <a:tcPr/>
                </a:tc>
              </a:tr>
              <a:tr h="370840">
                <a:tc>
                  <a:txBody>
                    <a:bodyPr/>
                    <a:lstStyle/>
                    <a:p>
                      <a:r>
                        <a:rPr lang="en-US" sz="1600" b="1" dirty="0" smtClean="0">
                          <a:latin typeface="Arial" pitchFamily="34" charset="0"/>
                          <a:cs typeface="Arial" pitchFamily="34" charset="0"/>
                        </a:rPr>
                        <a:t>   </a:t>
                      </a:r>
                      <a:r>
                        <a:rPr lang="en-US" sz="1600" b="0" dirty="0" smtClean="0">
                          <a:latin typeface="Arial" pitchFamily="34" charset="0"/>
                          <a:cs typeface="Arial" pitchFamily="34" charset="0"/>
                        </a:rPr>
                        <a:t>Type</a:t>
                      </a:r>
                      <a:endParaRPr lang="el-GR" sz="1600" b="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0" dirty="0" smtClean="0">
                          <a:latin typeface="+mj-lt"/>
                          <a:cs typeface="Arial" pitchFamily="34" charset="0"/>
                        </a:rPr>
                        <a:t>ORBIS32</a:t>
                      </a:r>
                      <a:endParaRPr lang="el-GR" sz="1400" i="0" dirty="0" smtClean="0">
                        <a:latin typeface="+mj-lt"/>
                        <a:cs typeface="Arial" pitchFamily="34" charset="0"/>
                      </a:endParaRPr>
                    </a:p>
                  </a:txBody>
                  <a:tcPr/>
                </a:tc>
              </a:tr>
              <a:tr h="370840">
                <a:tc>
                  <a:txBody>
                    <a:bodyPr/>
                    <a:lstStyle/>
                    <a:p>
                      <a:r>
                        <a:rPr lang="en-US" sz="1600" b="0" dirty="0" smtClean="0">
                          <a:latin typeface="Arial" pitchFamily="34" charset="0"/>
                          <a:cs typeface="Arial" pitchFamily="34" charset="0"/>
                        </a:rPr>
                        <a:t>   Addressing</a:t>
                      </a:r>
                      <a:r>
                        <a:rPr lang="en-US" sz="1600" b="0" baseline="0" dirty="0" smtClean="0">
                          <a:latin typeface="Arial" pitchFamily="34" charset="0"/>
                          <a:cs typeface="Arial" pitchFamily="34" charset="0"/>
                        </a:rPr>
                        <a:t> modes</a:t>
                      </a:r>
                      <a:endParaRPr lang="el-GR" sz="1600" b="0" dirty="0">
                        <a:latin typeface="Arial" pitchFamily="34" charset="0"/>
                        <a:cs typeface="Arial" pitchFamily="34" charset="0"/>
                      </a:endParaRPr>
                    </a:p>
                  </a:txBody>
                  <a:tcPr/>
                </a:tc>
                <a:tc>
                  <a:txBody>
                    <a:bodyPr/>
                    <a:lstStyle/>
                    <a:p>
                      <a:r>
                        <a:rPr kumimoji="0" lang="en-US" sz="1400" kern="1200" baseline="0" dirty="0" smtClean="0">
                          <a:solidFill>
                            <a:schemeClr val="dk1"/>
                          </a:solidFill>
                          <a:latin typeface="+mj-lt"/>
                          <a:ea typeface="+mn-ea"/>
                          <a:cs typeface="+mn-cs"/>
                        </a:rPr>
                        <a:t>Immediate,</a:t>
                      </a:r>
                    </a:p>
                    <a:p>
                      <a:r>
                        <a:rPr kumimoji="0" lang="en-US" sz="1400" kern="1200" baseline="0" dirty="0" smtClean="0">
                          <a:solidFill>
                            <a:schemeClr val="dk1"/>
                          </a:solidFill>
                          <a:latin typeface="+mj-lt"/>
                          <a:ea typeface="+mn-ea"/>
                          <a:cs typeface="+mn-cs"/>
                        </a:rPr>
                        <a:t>displacement, </a:t>
                      </a:r>
                      <a:r>
                        <a:rPr kumimoji="0" lang="en-US" sz="1400" kern="1200" baseline="0" dirty="0" err="1" smtClean="0">
                          <a:solidFill>
                            <a:schemeClr val="dk1"/>
                          </a:solidFill>
                          <a:latin typeface="+mj-lt"/>
                          <a:ea typeface="+mn-ea"/>
                          <a:cs typeface="+mn-cs"/>
                        </a:rPr>
                        <a:t>pcrelative</a:t>
                      </a:r>
                      <a:endParaRPr lang="el-GR" sz="1400" i="0" dirty="0">
                        <a:latin typeface="+mj-lt"/>
                        <a:cs typeface="Arial" pitchFamily="34" charset="0"/>
                      </a:endParaRPr>
                    </a:p>
                  </a:txBody>
                  <a:tcPr/>
                </a:tc>
              </a:tr>
              <a:tr h="370840">
                <a:tc>
                  <a:txBody>
                    <a:bodyPr/>
                    <a:lstStyle/>
                    <a:p>
                      <a:r>
                        <a:rPr lang="en-US" sz="1600" b="1" dirty="0" smtClean="0">
                          <a:latin typeface="Arial" pitchFamily="34" charset="0"/>
                          <a:cs typeface="Arial" pitchFamily="34" charset="0"/>
                        </a:rPr>
                        <a:t>Cache</a:t>
                      </a:r>
                      <a:endParaRPr lang="el-GR" sz="1600" b="1" dirty="0">
                        <a:latin typeface="Arial" pitchFamily="34" charset="0"/>
                        <a:cs typeface="Arial" pitchFamily="34" charset="0"/>
                      </a:endParaRPr>
                    </a:p>
                  </a:txBody>
                  <a:tcPr/>
                </a:tc>
                <a:tc>
                  <a:txBody>
                    <a:bodyPr/>
                    <a:lstStyle/>
                    <a:p>
                      <a:endParaRPr lang="el-GR" sz="1400" i="0" dirty="0">
                        <a:latin typeface="+mj-lt"/>
                        <a:cs typeface="Arial" pitchFamily="34" charset="0"/>
                      </a:endParaRPr>
                    </a:p>
                  </a:txBody>
                  <a:tcPr/>
                </a:tc>
              </a:tr>
              <a:tr h="370840">
                <a:tc>
                  <a:txBody>
                    <a:bodyPr/>
                    <a:lstStyle/>
                    <a:p>
                      <a:r>
                        <a:rPr lang="en-US" sz="1600" i="0" dirty="0" smtClean="0">
                          <a:latin typeface="Arial" pitchFamily="34" charset="0"/>
                          <a:cs typeface="Arial" pitchFamily="34" charset="0"/>
                        </a:rPr>
                        <a:t>   Hierarchy</a:t>
                      </a:r>
                      <a:endParaRPr lang="el-GR" sz="1600" i="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smtClean="0">
                          <a:solidFill>
                            <a:schemeClr val="dk1"/>
                          </a:solidFill>
                          <a:latin typeface="+mj-lt"/>
                          <a:ea typeface="+mn-ea"/>
                          <a:cs typeface="+mn-cs"/>
                        </a:rPr>
                        <a:t>Harvard</a:t>
                      </a:r>
                      <a:endParaRPr lang="el-GR" sz="1400" i="0" dirty="0" smtClean="0">
                        <a:latin typeface="+mj-lt"/>
                        <a:cs typeface="Arial" pitchFamily="34" charset="0"/>
                      </a:endParaRPr>
                    </a:p>
                  </a:txBody>
                  <a:tcPr/>
                </a:tc>
              </a:tr>
              <a:tr h="370840">
                <a:tc>
                  <a:txBody>
                    <a:bodyPr/>
                    <a:lstStyle/>
                    <a:p>
                      <a:r>
                        <a:rPr lang="en-US" sz="1600" i="0" dirty="0" smtClean="0">
                          <a:latin typeface="Arial" pitchFamily="34" charset="0"/>
                          <a:cs typeface="Arial" pitchFamily="34" charset="0"/>
                        </a:rPr>
                        <a:t>   Instruction cache</a:t>
                      </a:r>
                      <a:r>
                        <a:rPr lang="en-US" sz="1600" i="0" baseline="0" dirty="0" smtClean="0">
                          <a:latin typeface="Arial" pitchFamily="34" charset="0"/>
                          <a:cs typeface="Arial" pitchFamily="34" charset="0"/>
                        </a:rPr>
                        <a:t>    size</a:t>
                      </a:r>
                      <a:endParaRPr lang="el-GR" sz="1600" i="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smtClean="0">
                          <a:solidFill>
                            <a:schemeClr val="dk1"/>
                          </a:solidFill>
                          <a:latin typeface="+mj-lt"/>
                          <a:ea typeface="+mn-ea"/>
                          <a:cs typeface="+mn-cs"/>
                        </a:rPr>
                        <a:t>512 byte-8 Kbyte</a:t>
                      </a:r>
                      <a:endParaRPr lang="el-GR" sz="1400" i="0" dirty="0" smtClean="0">
                        <a:latin typeface="+mj-lt"/>
                        <a:cs typeface="Arial" pitchFamily="34" charset="0"/>
                      </a:endParaRPr>
                    </a:p>
                  </a:txBody>
                  <a:tcPr/>
                </a:tc>
              </a:tr>
              <a:tr h="370840">
                <a:tc>
                  <a:txBody>
                    <a:bodyPr/>
                    <a:lstStyle/>
                    <a:p>
                      <a:r>
                        <a:rPr lang="en-US" sz="1600" i="0" dirty="0" smtClean="0">
                          <a:latin typeface="Arial" pitchFamily="34" charset="0"/>
                          <a:cs typeface="Arial" pitchFamily="34" charset="0"/>
                        </a:rPr>
                        <a:t>   Data cache size</a:t>
                      </a:r>
                      <a:endParaRPr lang="el-GR" sz="1600" i="0" dirty="0">
                        <a:latin typeface="Arial" pitchFamily="34" charset="0"/>
                        <a:cs typeface="Arial" pitchFamily="34" charset="0"/>
                      </a:endParaRPr>
                    </a:p>
                  </a:txBody>
                  <a:tcPr/>
                </a:tc>
                <a:tc>
                  <a:txBody>
                    <a:bodyPr/>
                    <a:lstStyle/>
                    <a:p>
                      <a:r>
                        <a:rPr kumimoji="0" lang="en-US" sz="1400" kern="1200" baseline="0" dirty="0" smtClean="0">
                          <a:solidFill>
                            <a:schemeClr val="dk1"/>
                          </a:solidFill>
                          <a:latin typeface="+mj-lt"/>
                          <a:ea typeface="+mn-ea"/>
                          <a:cs typeface="+mn-cs"/>
                        </a:rPr>
                        <a:t>4-8 Kbyte</a:t>
                      </a:r>
                      <a:endParaRPr lang="el-GR" sz="1400" i="0" dirty="0">
                        <a:latin typeface="+mj-lt"/>
                        <a:cs typeface="Arial" pitchFamily="34" charset="0"/>
                      </a:endParaRPr>
                    </a:p>
                  </a:txBody>
                  <a:tcPr/>
                </a:tc>
              </a:tr>
              <a:tr h="370840">
                <a:tc>
                  <a:txBody>
                    <a:bodyPr/>
                    <a:lstStyle/>
                    <a:p>
                      <a:r>
                        <a:rPr lang="en-US" sz="1600" b="1" dirty="0" smtClean="0">
                          <a:latin typeface="Arial" pitchFamily="34" charset="0"/>
                          <a:cs typeface="Arial" pitchFamily="34" charset="0"/>
                        </a:rPr>
                        <a:t>System Interface</a:t>
                      </a:r>
                      <a:endParaRPr lang="el-GR" sz="1600" b="1" dirty="0">
                        <a:latin typeface="Arial" pitchFamily="34" charset="0"/>
                        <a:cs typeface="Arial" pitchFamily="34" charset="0"/>
                      </a:endParaRPr>
                    </a:p>
                  </a:txBody>
                  <a:tcPr/>
                </a:tc>
                <a:tc>
                  <a:txBody>
                    <a:bodyPr/>
                    <a:lstStyle/>
                    <a:p>
                      <a:r>
                        <a:rPr kumimoji="0" lang="en-US" sz="1400" kern="1200" baseline="0" dirty="0" smtClean="0">
                          <a:solidFill>
                            <a:schemeClr val="dk1"/>
                          </a:solidFill>
                          <a:latin typeface="+mj-lt"/>
                          <a:ea typeface="+mn-ea"/>
                          <a:cs typeface="+mn-cs"/>
                        </a:rPr>
                        <a:t>Wishbone </a:t>
                      </a:r>
                      <a:r>
                        <a:rPr kumimoji="0" lang="en-US" sz="1400" kern="1200" baseline="0" dirty="0" err="1" smtClean="0">
                          <a:solidFill>
                            <a:schemeClr val="dk1"/>
                          </a:solidFill>
                          <a:latin typeface="+mj-lt"/>
                          <a:ea typeface="+mn-ea"/>
                          <a:cs typeface="+mn-cs"/>
                        </a:rPr>
                        <a:t>SoC</a:t>
                      </a:r>
                      <a:r>
                        <a:rPr kumimoji="0" lang="en-US" sz="1400" kern="1200" baseline="0" dirty="0" smtClean="0">
                          <a:solidFill>
                            <a:schemeClr val="dk1"/>
                          </a:solidFill>
                          <a:latin typeface="+mj-lt"/>
                          <a:ea typeface="+mn-ea"/>
                          <a:cs typeface="+mn-cs"/>
                        </a:rPr>
                        <a:t> rev. B32-bit</a:t>
                      </a:r>
                      <a:endParaRPr lang="el-GR" sz="1400" i="0" dirty="0">
                        <a:latin typeface="+mj-lt"/>
                        <a:cs typeface="Arial" pitchFamily="34" charset="0"/>
                      </a:endParaRPr>
                    </a:p>
                  </a:txBody>
                  <a:tcPr/>
                </a:tc>
              </a:tr>
              <a:tr h="370840">
                <a:tc>
                  <a:txBody>
                    <a:bodyPr/>
                    <a:lstStyle/>
                    <a:p>
                      <a:r>
                        <a:rPr lang="en-US" sz="1600" b="1" i="0" dirty="0" smtClean="0">
                          <a:latin typeface="Arial" pitchFamily="34" charset="0"/>
                          <a:cs typeface="Arial" pitchFamily="34" charset="0"/>
                        </a:rPr>
                        <a:t>Memory</a:t>
                      </a:r>
                      <a:endParaRPr lang="el-GR" sz="1600" b="1" i="0" dirty="0">
                        <a:latin typeface="Arial" pitchFamily="34" charset="0"/>
                        <a:cs typeface="Arial" pitchFamily="34" charset="0"/>
                      </a:endParaRPr>
                    </a:p>
                  </a:txBody>
                  <a:tcPr/>
                </a:tc>
                <a:tc>
                  <a:txBody>
                    <a:bodyPr/>
                    <a:lstStyle/>
                    <a:p>
                      <a:endParaRPr lang="el-GR" sz="1400" i="0" dirty="0">
                        <a:latin typeface="+mj-lt"/>
                        <a:cs typeface="Arial" pitchFamily="34" charset="0"/>
                      </a:endParaRPr>
                    </a:p>
                  </a:txBody>
                  <a:tcPr/>
                </a:tc>
              </a:tr>
              <a:tr h="370840">
                <a:tc>
                  <a:txBody>
                    <a:bodyPr/>
                    <a:lstStyle/>
                    <a:p>
                      <a:r>
                        <a:rPr lang="en-US" sz="1600" i="0" dirty="0" smtClean="0">
                          <a:latin typeface="Arial" pitchFamily="34" charset="0"/>
                          <a:cs typeface="Arial" pitchFamily="34" charset="0"/>
                        </a:rPr>
                        <a:t>   On-chip RAM</a:t>
                      </a:r>
                      <a:endParaRPr lang="el-GR" sz="1600" i="0" dirty="0">
                        <a:latin typeface="Arial" pitchFamily="34" charset="0"/>
                        <a:cs typeface="Arial" pitchFamily="34" charset="0"/>
                      </a:endParaRPr>
                    </a:p>
                  </a:txBody>
                  <a:tcPr/>
                </a:tc>
                <a:tc>
                  <a:txBody>
                    <a:bodyPr/>
                    <a:lstStyle/>
                    <a:p>
                      <a:r>
                        <a:rPr kumimoji="0" lang="en-US" sz="1400" kern="1200" baseline="0" dirty="0" smtClean="0">
                          <a:solidFill>
                            <a:schemeClr val="dk1"/>
                          </a:solidFill>
                          <a:latin typeface="+mj-lt"/>
                          <a:ea typeface="+mn-ea"/>
                          <a:cs typeface="+mn-cs"/>
                        </a:rPr>
                        <a:t>Configurable</a:t>
                      </a:r>
                      <a:endParaRPr lang="el-GR" sz="1400" i="0" dirty="0">
                        <a:latin typeface="+mj-lt"/>
                        <a:cs typeface="Arial" pitchFamily="34" charset="0"/>
                      </a:endParaRPr>
                    </a:p>
                  </a:txBody>
                  <a:tcPr/>
                </a:tc>
              </a:tr>
            </a:tbl>
          </a:graphicData>
        </a:graphic>
      </p:graphicFrame>
    </p:spTree>
    <p:extLst>
      <p:ext uri="{BB962C8B-B14F-4D97-AF65-F5344CB8AC3E}">
        <p14:creationId xmlns:p14="http://schemas.microsoft.com/office/powerpoint/2010/main" val="1779956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99592" y="1052736"/>
            <a:ext cx="7315200" cy="660149"/>
          </a:xfrm>
        </p:spPr>
        <p:txBody>
          <a:bodyPr>
            <a:normAutofit/>
          </a:bodyPr>
          <a:lstStyle/>
          <a:p>
            <a:r>
              <a:rPr lang="el-GR" sz="2400" dirty="0" smtClean="0"/>
              <a:t>Εγκατάσταση αλυσίδας προγραμμάτων – </a:t>
            </a:r>
            <a:r>
              <a:rPr lang="en-US" sz="2400" dirty="0" smtClean="0"/>
              <a:t>Part 1</a:t>
            </a:r>
            <a:endParaRPr lang="el-GR" sz="2400" dirty="0"/>
          </a:p>
        </p:txBody>
      </p:sp>
      <p:sp>
        <p:nvSpPr>
          <p:cNvPr id="8" name="Slide Number Placeholder 7"/>
          <p:cNvSpPr>
            <a:spLocks noGrp="1"/>
          </p:cNvSpPr>
          <p:nvPr>
            <p:ph type="sldNum" sz="quarter" idx="12"/>
          </p:nvPr>
        </p:nvSpPr>
        <p:spPr>
          <a:xfrm>
            <a:off x="8202797" y="692696"/>
            <a:ext cx="941203" cy="301752"/>
          </a:xfrm>
        </p:spPr>
        <p:txBody>
          <a:bodyPr/>
          <a:lstStyle/>
          <a:p>
            <a:fld id="{44CAA61F-736E-4E55-B121-7A5C38E9802F}" type="slidenum">
              <a:rPr lang="el-GR" smtClean="0"/>
              <a:t>6</a:t>
            </a:fld>
            <a:endParaRPr lang="el-GR" dirty="0"/>
          </a:p>
        </p:txBody>
      </p:sp>
      <p:graphicFrame>
        <p:nvGraphicFramePr>
          <p:cNvPr id="6" name="Content Placeholder 7"/>
          <p:cNvGraphicFramePr>
            <a:graphicFrameLocks noGrp="1"/>
          </p:cNvGraphicFramePr>
          <p:nvPr>
            <p:ph idx="1"/>
            <p:extLst>
              <p:ext uri="{D42A27DB-BD31-4B8C-83A1-F6EECF244321}">
                <p14:modId xmlns:p14="http://schemas.microsoft.com/office/powerpoint/2010/main" val="2646619683"/>
              </p:ext>
            </p:extLst>
          </p:nvPr>
        </p:nvGraphicFramePr>
        <p:xfrm>
          <a:off x="914400" y="2204864"/>
          <a:ext cx="7474024" cy="4103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631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99592" y="980728"/>
            <a:ext cx="7315200" cy="660149"/>
          </a:xfrm>
        </p:spPr>
        <p:txBody>
          <a:bodyPr>
            <a:normAutofit/>
          </a:bodyPr>
          <a:lstStyle/>
          <a:p>
            <a:r>
              <a:rPr lang="el-GR" sz="2400" dirty="0" smtClean="0"/>
              <a:t>Εγκατάσταση αλυσίδας προγραμμάτων – </a:t>
            </a:r>
            <a:r>
              <a:rPr lang="en-US" sz="2400" dirty="0" smtClean="0"/>
              <a:t>Part </a:t>
            </a:r>
            <a:r>
              <a:rPr lang="el-GR" sz="2400" dirty="0" smtClean="0"/>
              <a:t>2</a:t>
            </a:r>
            <a:endParaRPr lang="el-GR" sz="2400" dirty="0"/>
          </a:p>
        </p:txBody>
      </p:sp>
      <p:sp>
        <p:nvSpPr>
          <p:cNvPr id="8" name="Slide Number Placeholder 7"/>
          <p:cNvSpPr>
            <a:spLocks noGrp="1"/>
          </p:cNvSpPr>
          <p:nvPr>
            <p:ph type="sldNum" sz="quarter" idx="12"/>
          </p:nvPr>
        </p:nvSpPr>
        <p:spPr>
          <a:xfrm>
            <a:off x="8202797" y="692696"/>
            <a:ext cx="941203" cy="301752"/>
          </a:xfrm>
        </p:spPr>
        <p:txBody>
          <a:bodyPr/>
          <a:lstStyle/>
          <a:p>
            <a:fld id="{44CAA61F-736E-4E55-B121-7A5C38E9802F}" type="slidenum">
              <a:rPr lang="el-GR" smtClean="0"/>
              <a:t>7</a:t>
            </a:fld>
            <a:endParaRPr lang="el-G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9792" y="1988840"/>
            <a:ext cx="4176464" cy="4391893"/>
          </a:xfrm>
        </p:spPr>
      </p:pic>
    </p:spTree>
    <p:extLst>
      <p:ext uri="{BB962C8B-B14F-4D97-AF65-F5344CB8AC3E}">
        <p14:creationId xmlns:p14="http://schemas.microsoft.com/office/powerpoint/2010/main" val="224460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99592" y="980728"/>
            <a:ext cx="7315200" cy="660149"/>
          </a:xfrm>
        </p:spPr>
        <p:txBody>
          <a:bodyPr>
            <a:normAutofit/>
          </a:bodyPr>
          <a:lstStyle/>
          <a:p>
            <a:r>
              <a:rPr lang="el-GR" sz="2400" dirty="0" smtClean="0"/>
              <a:t>Εγκατάσταση αλυσίδας προγραμμάτων – </a:t>
            </a:r>
            <a:r>
              <a:rPr lang="en-US" sz="2400" dirty="0" smtClean="0"/>
              <a:t>Part </a:t>
            </a:r>
            <a:r>
              <a:rPr lang="el-GR" sz="2400" dirty="0"/>
              <a:t>3</a:t>
            </a:r>
            <a:endParaRPr lang="el-GR" sz="2400" dirty="0"/>
          </a:p>
        </p:txBody>
      </p:sp>
      <p:sp>
        <p:nvSpPr>
          <p:cNvPr id="8" name="Slide Number Placeholder 7"/>
          <p:cNvSpPr>
            <a:spLocks noGrp="1"/>
          </p:cNvSpPr>
          <p:nvPr>
            <p:ph type="sldNum" sz="quarter" idx="12"/>
          </p:nvPr>
        </p:nvSpPr>
        <p:spPr>
          <a:xfrm>
            <a:off x="8202797" y="692696"/>
            <a:ext cx="941203" cy="301752"/>
          </a:xfrm>
        </p:spPr>
        <p:txBody>
          <a:bodyPr/>
          <a:lstStyle/>
          <a:p>
            <a:fld id="{44CAA61F-736E-4E55-B121-7A5C38E9802F}" type="slidenum">
              <a:rPr lang="el-GR" smtClean="0"/>
              <a:t>8</a:t>
            </a:fld>
            <a:endParaRPr lang="el-GR" dirty="0"/>
          </a:p>
        </p:txBody>
      </p:sp>
      <p:sp>
        <p:nvSpPr>
          <p:cNvPr id="2" name="Content Placeholder 1"/>
          <p:cNvSpPr>
            <a:spLocks noGrp="1"/>
          </p:cNvSpPr>
          <p:nvPr>
            <p:ph idx="1"/>
          </p:nvPr>
        </p:nvSpPr>
        <p:spPr>
          <a:xfrm>
            <a:off x="914400" y="2492897"/>
            <a:ext cx="7315200" cy="3816464"/>
          </a:xfrm>
        </p:spPr>
        <p:txBody>
          <a:bodyPr/>
          <a:lstStyle/>
          <a:p>
            <a:r>
              <a:rPr lang="el-GR" dirty="0" smtClean="0"/>
              <a:t>Προβλήματα κατα την εγκατάσταση.</a:t>
            </a:r>
          </a:p>
          <a:p>
            <a:pPr marL="45720" indent="0">
              <a:buNone/>
            </a:pPr>
            <a:endParaRPr lang="el-GR" dirty="0" smtClean="0"/>
          </a:p>
          <a:p>
            <a:pPr marL="662940" lvl="1" indent="-342900">
              <a:buFont typeface="+mj-lt"/>
              <a:buAutoNum type="arabicPeriod"/>
            </a:pPr>
            <a:r>
              <a:rPr lang="el-GR" dirty="0" smtClean="0"/>
              <a:t>Έπρεπε να διατηρηθεί η αρμονική λειτουργία των συστημάτων του εργαστηρίου Μικροηλεκτρονικής.</a:t>
            </a:r>
          </a:p>
          <a:p>
            <a:pPr marL="662940" lvl="1" indent="-342900">
              <a:buFont typeface="+mj-lt"/>
              <a:buAutoNum type="arabicPeriod"/>
            </a:pPr>
            <a:r>
              <a:rPr lang="el-GR" dirty="0" smtClean="0"/>
              <a:t>Τοποθέτηση των καινούργιων προγραμμάτων σε τέτοιο σημείο ώστε να είναι προσπελάσιμα από όλους του φοιτητές.</a:t>
            </a:r>
          </a:p>
          <a:p>
            <a:pPr marL="662940" lvl="1" indent="-342900">
              <a:buFont typeface="+mj-lt"/>
              <a:buAutoNum type="arabicPeriod"/>
            </a:pPr>
            <a:r>
              <a:rPr lang="el-GR" dirty="0" smtClean="0"/>
              <a:t>Τροποίηση του </a:t>
            </a:r>
            <a:r>
              <a:rPr lang="en-US" dirty="0" err="1" smtClean="0"/>
              <a:t>Makefile</a:t>
            </a:r>
            <a:r>
              <a:rPr lang="en-US" dirty="0" smtClean="0"/>
              <a:t> </a:t>
            </a:r>
            <a:r>
              <a:rPr lang="el-GR" dirty="0" smtClean="0"/>
              <a:t>που ελέγχει την ροή της προσομοίωσης ώστε να να χρησιμοποιεί τον προσομοιωτή υλικόυ </a:t>
            </a:r>
            <a:r>
              <a:rPr lang="en-US" dirty="0" err="1" smtClean="0"/>
              <a:t>NcVerilog</a:t>
            </a:r>
            <a:r>
              <a:rPr lang="en-US" dirty="0" smtClean="0"/>
              <a:t>.</a:t>
            </a:r>
            <a:endParaRPr lang="el-GR" dirty="0"/>
          </a:p>
        </p:txBody>
      </p:sp>
    </p:spTree>
    <p:extLst>
      <p:ext uri="{BB962C8B-B14F-4D97-AF65-F5344CB8AC3E}">
        <p14:creationId xmlns:p14="http://schemas.microsoft.com/office/powerpoint/2010/main" val="2006860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99592" y="980728"/>
            <a:ext cx="7315200" cy="660149"/>
          </a:xfrm>
        </p:spPr>
        <p:txBody>
          <a:bodyPr>
            <a:normAutofit/>
          </a:bodyPr>
          <a:lstStyle/>
          <a:p>
            <a:r>
              <a:rPr lang="el-GR" sz="2400" dirty="0" smtClean="0"/>
              <a:t>Δημιουργία </a:t>
            </a:r>
            <a:r>
              <a:rPr lang="en-US" sz="2400" dirty="0" err="1" smtClean="0"/>
              <a:t>SoC</a:t>
            </a:r>
            <a:r>
              <a:rPr lang="en-US" sz="2400" dirty="0" smtClean="0"/>
              <a:t> – </a:t>
            </a:r>
            <a:r>
              <a:rPr lang="el-GR" sz="2400" dirty="0" smtClean="0"/>
              <a:t>Στόχος </a:t>
            </a:r>
            <a:r>
              <a:rPr lang="en-US" sz="2400" dirty="0" smtClean="0"/>
              <a:t>VLSI Lab</a:t>
            </a:r>
            <a:endParaRPr lang="el-GR" sz="2400" dirty="0"/>
          </a:p>
        </p:txBody>
      </p:sp>
      <p:sp>
        <p:nvSpPr>
          <p:cNvPr id="8" name="Slide Number Placeholder 7"/>
          <p:cNvSpPr>
            <a:spLocks noGrp="1"/>
          </p:cNvSpPr>
          <p:nvPr>
            <p:ph type="sldNum" sz="quarter" idx="12"/>
          </p:nvPr>
        </p:nvSpPr>
        <p:spPr>
          <a:xfrm>
            <a:off x="8202797" y="692696"/>
            <a:ext cx="941203" cy="301752"/>
          </a:xfrm>
        </p:spPr>
        <p:txBody>
          <a:bodyPr/>
          <a:lstStyle/>
          <a:p>
            <a:fld id="{44CAA61F-736E-4E55-B121-7A5C38E9802F}" type="slidenum">
              <a:rPr lang="el-GR" smtClean="0"/>
              <a:t>9</a:t>
            </a:fld>
            <a:endParaRPr lang="el-GR"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988840"/>
            <a:ext cx="6738926" cy="4539277"/>
          </a:xfrm>
        </p:spPr>
      </p:pic>
    </p:spTree>
    <p:extLst>
      <p:ext uri="{BB962C8B-B14F-4D97-AF65-F5344CB8AC3E}">
        <p14:creationId xmlns:p14="http://schemas.microsoft.com/office/powerpoint/2010/main" val="8151245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304</TotalTime>
  <Words>636</Words>
  <Application>Microsoft Office PowerPoint</Application>
  <PresentationFormat>On-screen Show (4:3)</PresentationFormat>
  <Paragraphs>133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Perspective</vt:lpstr>
      <vt:lpstr>Σχεδιασμός System-on-Chip για επεξεργασία εικόνας και υλοποίηση με FPGA.</vt:lpstr>
      <vt:lpstr>Στόχος</vt:lpstr>
      <vt:lpstr>Συνδρομή στην Ακαδημαϊκή κοινότητα</vt:lpstr>
      <vt:lpstr>Χαρακτηριστικά επεξεργαστή ΟR1200</vt:lpstr>
      <vt:lpstr>Χαρακτηριστικά επεξεργαστή ΟR1200</vt:lpstr>
      <vt:lpstr>Εγκατάσταση αλυσίδας προγραμμάτων – Part 1</vt:lpstr>
      <vt:lpstr>Εγκατάσταση αλυσίδας προγραμμάτων – Part 2</vt:lpstr>
      <vt:lpstr>Εγκατάσταση αλυσίδας προγραμμάτων – Part 3</vt:lpstr>
      <vt:lpstr>Δημιουργία SoC – Στόχος VLSI Lab</vt:lpstr>
      <vt:lpstr>Δημιουργία SoC – Περιορισμοί</vt:lpstr>
      <vt:lpstr>Δημιουργία SoC – Τελικός Στόχος</vt:lpstr>
      <vt:lpstr>Δημιουργία SoC – Αιτιολόγηση Επιλογής</vt:lpstr>
      <vt:lpstr>Δημιουργία SoC – Προβλήματα</vt:lpstr>
      <vt:lpstr>Δημιουργία SoC – Λύση</vt:lpstr>
      <vt:lpstr>Δημιουργία Γέφυρας Επικοινωνίας – Part 1</vt:lpstr>
      <vt:lpstr>Δημιουργία Γέφυρας Επικοινωνίας – Part 2</vt:lpstr>
      <vt:lpstr>Έλεγχος Συστήματος – Part 1</vt:lpstr>
      <vt:lpstr>Έλεγχος Συστήματος – Part 2</vt:lpstr>
      <vt:lpstr>Κυματομορφές – Part 1</vt:lpstr>
      <vt:lpstr>Κυματομορφές – Part 2</vt:lpstr>
      <vt:lpstr>Συνοψίζοντας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john</cp:lastModifiedBy>
  <cp:revision>22</cp:revision>
  <dcterms:created xsi:type="dcterms:W3CDTF">2012-06-23T15:45:38Z</dcterms:created>
  <dcterms:modified xsi:type="dcterms:W3CDTF">2012-06-23T20:49:54Z</dcterms:modified>
</cp:coreProperties>
</file>